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3.jpg" ContentType="image/jpg"/>
  <Override PartName="/ppt/media/image4.jpg" ContentType="image/jpg"/>
  <Override PartName="/ppt/media/image8.jpg" ContentType="image/jpg"/>
  <Override PartName="/ppt/media/image9.jpg" ContentType="image/jpg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91" r:id="rId4"/>
    <p:sldId id="293" r:id="rId5"/>
    <p:sldId id="292" r:id="rId6"/>
    <p:sldId id="285" r:id="rId7"/>
    <p:sldId id="286" r:id="rId8"/>
    <p:sldId id="287" r:id="rId9"/>
    <p:sldId id="264" r:id="rId10"/>
    <p:sldId id="268" r:id="rId11"/>
    <p:sldId id="288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3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2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9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6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5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8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9358C-001F-46BD-A560-8176985D2BC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7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pneumonia/atypical/mycoplasma/hcp/diagnostic-methods.html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hyperlink" Target="http://www.cdc.gov/rsv/clinical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4145"/>
            <a:ext cx="9144000" cy="238760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381" y="2641745"/>
            <a:ext cx="9144000" cy="1655762"/>
          </a:xfrm>
        </p:spPr>
        <p:txBody>
          <a:bodyPr/>
          <a:lstStyle/>
          <a:p>
            <a:pPr algn="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1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3787" y="364236"/>
            <a:ext cx="735160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dirty="0" err="1">
                <a:latin typeface="Arial"/>
                <a:cs typeface="Arial"/>
              </a:rPr>
              <a:t>xét</a:t>
            </a:r>
            <a:r>
              <a:rPr sz="2400" b="1" spc="-33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nghiệm</a:t>
            </a:r>
            <a:r>
              <a:rPr sz="2400" b="1" spc="-4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6RP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trên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hệ</a:t>
            </a:r>
            <a:r>
              <a:rPr sz="2400" b="1" spc="-33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thống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iPonatic</a:t>
            </a:r>
            <a:r>
              <a:rPr sz="2400" b="1" spc="-33" dirty="0">
                <a:latin typeface="Arial"/>
                <a:cs typeface="Arial"/>
              </a:rPr>
              <a:t> </a:t>
            </a:r>
            <a:r>
              <a:rPr sz="2400" b="1" spc="-67" dirty="0">
                <a:latin typeface="Arial"/>
                <a:cs typeface="Arial"/>
              </a:rPr>
              <a:t>3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1154683" y="4876444"/>
            <a:ext cx="851535" cy="14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6933">
              <a:spcBef>
                <a:spcPts val="173"/>
              </a:spcBef>
            </a:pPr>
            <a:r>
              <a:rPr lang="en-US"/>
              <a:t>Sansure</a:t>
            </a:r>
            <a:r>
              <a:rPr lang="en-US" spc="45"/>
              <a:t> </a:t>
            </a:r>
            <a:r>
              <a:rPr lang="en-US"/>
              <a:t>Biotech</a:t>
            </a:r>
            <a:r>
              <a:rPr lang="en-US" spc="95"/>
              <a:t> </a:t>
            </a:r>
            <a:r>
              <a:rPr lang="en-US" spc="-20"/>
              <a:t>Inc.</a:t>
            </a:r>
            <a:endParaRPr spc="-27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527417" y="4883150"/>
            <a:ext cx="1119504" cy="14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6933">
              <a:spcBef>
                <a:spcPts val="173"/>
              </a:spcBef>
            </a:pPr>
            <a:r>
              <a:rPr lang="en-US"/>
              <a:t>Innovating</a:t>
            </a:r>
            <a:r>
              <a:rPr lang="en-US" spc="-25"/>
              <a:t> </a:t>
            </a:r>
            <a:r>
              <a:rPr lang="en-US" spc="-30"/>
              <a:t>Life</a:t>
            </a:r>
            <a:r>
              <a:rPr lang="en-US" spc="10"/>
              <a:t> </a:t>
            </a:r>
            <a:r>
              <a:rPr lang="en-US"/>
              <a:t>Tech</a:t>
            </a:r>
            <a:r>
              <a:rPr lang="en-US" spc="20"/>
              <a:t> </a:t>
            </a:r>
            <a:r>
              <a:rPr lang="en-US" spc="-20"/>
              <a:t>For</a:t>
            </a:r>
            <a:r>
              <a:rPr lang="en-US" spc="5"/>
              <a:t> </a:t>
            </a:r>
            <a:r>
              <a:rPr lang="en-US" spc="-20"/>
              <a:t>All.</a:t>
            </a:r>
            <a:endParaRPr spc="-27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85018"/>
              </p:ext>
            </p:extLst>
          </p:nvPr>
        </p:nvGraphicFramePr>
        <p:xfrm>
          <a:off x="558084" y="935205"/>
          <a:ext cx="11253046" cy="51705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8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4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781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Loại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thông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số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50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4002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Thông số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kỹ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thuật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0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400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9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Tên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sản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phẩm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50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Six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Respiratory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Pathogens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Nucleic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Acid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Diagnostic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Kit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0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Đối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tượng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phát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hiện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0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921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Influenza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virus,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Influenza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virus,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Respiratory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syncytial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virus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(RSV),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Adenovirus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(ADV),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Human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rhinovirus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(Hr)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và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Mycoplasma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pneumonia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(Mp)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0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Mã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sản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phẩm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0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S3066E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0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9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Loại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mẫu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Mẫu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quệt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mũi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họng,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mẫu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quệt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hầu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họng,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mẫu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dịch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rữa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phế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quản,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phế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nang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9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Nền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tảng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tách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chiết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Công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nghệ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tách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chiết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nhanh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Thể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tích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mẫu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đầu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vào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ul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49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Đối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chứng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nội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Đối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chứng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nội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nội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sinh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GAPDH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49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Thiết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bị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tương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thích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iPonatic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Độ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nhạy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74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Influenza</a:t>
                      </a:r>
                      <a:r>
                        <a:rPr sz="16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virus: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2.0</a:t>
                      </a:r>
                      <a:r>
                        <a:rPr sz="1600" b="1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TCID50/mL,</a:t>
                      </a:r>
                      <a:r>
                        <a:rPr sz="1600" b="1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Influenza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6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virus: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2.0</a:t>
                      </a:r>
                      <a:r>
                        <a:rPr sz="160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TCID50/mL</a:t>
                      </a:r>
                      <a:r>
                        <a:rPr sz="160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RSV:</a:t>
                      </a:r>
                      <a:r>
                        <a:rPr sz="160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500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copies/mL,</a:t>
                      </a:r>
                      <a:r>
                        <a:rPr sz="1600" b="1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ADV:</a:t>
                      </a:r>
                      <a:r>
                        <a:rPr sz="160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1600" b="1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copies/mL,</a:t>
                      </a:r>
                      <a:r>
                        <a:rPr sz="16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Hr:</a:t>
                      </a:r>
                      <a:r>
                        <a:rPr sz="16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16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copies/mL</a:t>
                      </a:r>
                      <a:r>
                        <a:rPr sz="1600" b="1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và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Mp: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160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copies/mL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Độ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đặc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hiệu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Inf</a:t>
                      </a:r>
                      <a:r>
                        <a:rPr sz="1600" b="1" spc="-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A:</a:t>
                      </a:r>
                      <a:r>
                        <a:rPr sz="1600" b="1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99.37%,</a:t>
                      </a:r>
                      <a:r>
                        <a:rPr sz="160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Inf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B: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99.61%,</a:t>
                      </a:r>
                      <a:r>
                        <a:rPr sz="160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RSV:</a:t>
                      </a:r>
                      <a:r>
                        <a:rPr sz="1600" b="1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99.61%,</a:t>
                      </a:r>
                      <a:r>
                        <a:rPr sz="1600" b="1" spc="-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ADV: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99.23%,</a:t>
                      </a:r>
                      <a:r>
                        <a:rPr sz="160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HR:</a:t>
                      </a:r>
                      <a:r>
                        <a:rPr sz="16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99.47%,</a:t>
                      </a:r>
                      <a:r>
                        <a:rPr sz="160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MP:</a:t>
                      </a:r>
                      <a:r>
                        <a:rPr sz="16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99.23%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49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Thời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gian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thực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hiện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xét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nghiệm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55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phút/mẫu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(khi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chạy</a:t>
                      </a:r>
                      <a:r>
                        <a:rPr sz="16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song</a:t>
                      </a:r>
                      <a:r>
                        <a:rPr sz="160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song</a:t>
                      </a:r>
                      <a:r>
                        <a:rPr sz="1600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hệ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thống</a:t>
                      </a:r>
                      <a:r>
                        <a:rPr sz="1600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iPonatic</a:t>
                      </a:r>
                      <a:r>
                        <a:rPr sz="1600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Chứng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nhận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CE-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IVD,</a:t>
                      </a:r>
                      <a:r>
                        <a:rPr sz="16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NMPA</a:t>
                      </a:r>
                      <a:r>
                        <a:rPr sz="16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approval, Số</a:t>
                      </a:r>
                      <a:r>
                        <a:rPr sz="16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lưu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hành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loại</a:t>
                      </a:r>
                      <a:r>
                        <a:rPr sz="16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tại</a:t>
                      </a:r>
                      <a:r>
                        <a:rPr sz="16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Việt</a:t>
                      </a:r>
                      <a:r>
                        <a:rPr sz="1600" b="1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Nam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6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KẾT LUẬN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Xn</a:t>
            </a:r>
            <a:r>
              <a:rPr lang="en-US" dirty="0"/>
              <a:t> Test </a:t>
            </a:r>
            <a:r>
              <a:rPr lang="en-US" dirty="0" err="1"/>
              <a:t>nhanh</a:t>
            </a:r>
            <a:r>
              <a:rPr lang="en-US" dirty="0"/>
              <a:t>: </a:t>
            </a:r>
            <a:r>
              <a:rPr lang="en-US" dirty="0" err="1"/>
              <a:t>nhanh</a:t>
            </a:r>
            <a:r>
              <a:rPr lang="en-US" dirty="0"/>
              <a:t>, </a:t>
            </a:r>
            <a:r>
              <a:rPr lang="en-US" dirty="0" err="1"/>
              <a:t>rẻ</a:t>
            </a:r>
            <a:r>
              <a:rPr lang="en-US" dirty="0"/>
              <a:t>, </a:t>
            </a:r>
            <a:r>
              <a:rPr lang="en-US" dirty="0" err="1"/>
              <a:t>thuận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nhạy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PCR</a:t>
            </a:r>
          </a:p>
          <a:p>
            <a:r>
              <a:rPr lang="en-US" dirty="0" err="1"/>
              <a:t>RT-PCR</a:t>
            </a:r>
            <a:r>
              <a:rPr lang="en-US" dirty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smtClean="0"/>
              <a:t>virus,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nhạy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&gt; 99%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40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Xin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289" y="2078183"/>
            <a:ext cx="6866836" cy="36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4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3" y="674176"/>
            <a:ext cx="7560892" cy="4875105"/>
          </a:xfrm>
        </p:spPr>
      </p:pic>
    </p:spTree>
    <p:extLst>
      <p:ext uri="{BB962C8B-B14F-4D97-AF65-F5344CB8AC3E}">
        <p14:creationId xmlns:p14="http://schemas.microsoft.com/office/powerpoint/2010/main" val="97892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389893" y="652062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Gill Sans MT"/>
                <a:cs typeface="Gill Sans MT"/>
              </a:rPr>
              <a:t>20</a:t>
            </a:r>
            <a:endParaRPr sz="9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39558" y="2032914"/>
            <a:ext cx="4309110" cy="2907030"/>
            <a:chOff x="7239558" y="2032914"/>
            <a:chExt cx="4309110" cy="29070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4751" y="2055139"/>
              <a:ext cx="4221565" cy="28620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50671" y="2044026"/>
              <a:ext cx="4286885" cy="2884805"/>
            </a:xfrm>
            <a:custGeom>
              <a:avLst/>
              <a:gdLst/>
              <a:ahLst/>
              <a:cxnLst/>
              <a:rect l="l" t="t" r="r" b="b"/>
              <a:pathLst>
                <a:path w="4286884" h="2884804">
                  <a:moveTo>
                    <a:pt x="0" y="0"/>
                  </a:moveTo>
                  <a:lnTo>
                    <a:pt x="4286770" y="0"/>
                  </a:lnTo>
                  <a:lnTo>
                    <a:pt x="4286770" y="2884284"/>
                  </a:lnTo>
                  <a:lnTo>
                    <a:pt x="0" y="2884284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EC84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1347" y="1289240"/>
            <a:ext cx="7284720" cy="2600071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1035"/>
              </a:spcBef>
            </a:pP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Phương</a:t>
            </a:r>
            <a:r>
              <a:rPr sz="22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pháp</a:t>
            </a:r>
            <a:r>
              <a:rPr sz="2200" b="1" i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miễn</a:t>
            </a:r>
            <a:r>
              <a:rPr sz="2200" b="1" i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dich</a:t>
            </a:r>
            <a:r>
              <a:rPr sz="2200" b="1" i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dòng</a:t>
            </a:r>
            <a:r>
              <a:rPr sz="22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chảy</a:t>
            </a:r>
            <a:r>
              <a:rPr sz="2200" b="1" i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bên</a:t>
            </a:r>
            <a:r>
              <a:rPr sz="2200" b="1" i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(Test</a:t>
            </a:r>
            <a:r>
              <a:rPr sz="2200" b="1" i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solidFill>
                  <a:srgbClr val="006FC0"/>
                </a:solidFill>
                <a:latin typeface="Arial"/>
                <a:cs typeface="Arial"/>
              </a:rPr>
              <a:t>nhanh)</a:t>
            </a:r>
            <a:endParaRPr sz="2200" dirty="0">
              <a:latin typeface="Arial"/>
              <a:cs typeface="Arial"/>
            </a:endParaRPr>
          </a:p>
          <a:p>
            <a:pPr marL="318770" indent="-306070">
              <a:lnSpc>
                <a:spcPct val="100000"/>
              </a:lnSpc>
              <a:spcBef>
                <a:spcPts val="935"/>
              </a:spcBef>
              <a:buClr>
                <a:srgbClr val="EC8428"/>
              </a:buClr>
              <a:buSzPct val="90909"/>
              <a:buFont typeface="Wingdings"/>
              <a:buChar char=""/>
              <a:tabLst>
                <a:tab pos="318770" algn="l"/>
                <a:tab pos="5465445" algn="l"/>
              </a:tabLst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Sử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dụng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nguyên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lý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miễn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dịch</a:t>
            </a:r>
            <a:r>
              <a:rPr sz="22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 err="1">
                <a:solidFill>
                  <a:srgbClr val="404040"/>
                </a:solidFill>
                <a:latin typeface="Arial"/>
                <a:cs typeface="Arial"/>
              </a:rPr>
              <a:t>dòng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0" dirty="0" err="1">
                <a:solidFill>
                  <a:srgbClr val="404040"/>
                </a:solidFill>
                <a:latin typeface="Arial"/>
                <a:cs typeface="Arial"/>
              </a:rPr>
              <a:t>chảy</a:t>
            </a:r>
            <a:r>
              <a:rPr lang="en-US" sz="2200" spc="-2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	Hầu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hết</a:t>
            </a:r>
            <a:endParaRPr sz="2200" dirty="0">
              <a:latin typeface="Arial"/>
              <a:cs typeface="Arial"/>
            </a:endParaRPr>
          </a:p>
          <a:p>
            <a:pPr marL="318770" marR="1172845">
              <a:lnSpc>
                <a:spcPct val="150000"/>
              </a:lnSpc>
            </a:pP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sử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dụng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kháng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thể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để</a:t>
            </a:r>
            <a:r>
              <a:rPr sz="22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phát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hiện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kháng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nguyên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của</a:t>
            </a:r>
            <a:r>
              <a:rPr sz="22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tác</a:t>
            </a:r>
            <a:r>
              <a:rPr sz="22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nhân</a:t>
            </a:r>
            <a:r>
              <a:rPr sz="22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trong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mẫu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04040"/>
                </a:solidFill>
                <a:latin typeface="Arial"/>
                <a:cs typeface="Arial"/>
              </a:rPr>
              <a:t>bệnh</a:t>
            </a:r>
            <a:r>
              <a:rPr sz="22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Arial"/>
                <a:cs typeface="Arial"/>
              </a:rPr>
              <a:t>phẩm.</a:t>
            </a:r>
            <a:endParaRPr sz="2200" dirty="0">
              <a:latin typeface="Arial"/>
              <a:cs typeface="Arial"/>
            </a:endParaRPr>
          </a:p>
          <a:p>
            <a:pPr marL="318770" indent="-306070">
              <a:lnSpc>
                <a:spcPct val="100000"/>
              </a:lnSpc>
              <a:spcBef>
                <a:spcPts val="2450"/>
              </a:spcBef>
              <a:buClr>
                <a:srgbClr val="EC8428"/>
              </a:buClr>
              <a:buSzPct val="90909"/>
              <a:buFont typeface="Wingdings"/>
              <a:buChar char=""/>
              <a:tabLst>
                <a:tab pos="318770" algn="l"/>
              </a:tabLst>
            </a:pP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8200" y="683261"/>
            <a:ext cx="10515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4170">
              <a:lnSpc>
                <a:spcPct val="100000"/>
              </a:lnSpc>
              <a:spcBef>
                <a:spcPts val="95"/>
              </a:spcBef>
            </a:pPr>
            <a:r>
              <a:rPr lang="en-US" spc="-20" dirty="0"/>
              <a:t>Test </a:t>
            </a:r>
            <a:r>
              <a:rPr lang="en-US" spc="-20" dirty="0" err="1"/>
              <a:t>nhanh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74627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562" y="6502339"/>
            <a:ext cx="330009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0"/>
              </a:lnSpc>
            </a:pPr>
            <a:r>
              <a:rPr sz="1300" dirty="0">
                <a:latin typeface="Calibri"/>
                <a:cs typeface="Calibri"/>
              </a:rPr>
              <a:t>Proprietary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confidential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—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do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not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distribute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3619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VAI</a:t>
            </a:r>
            <a:r>
              <a:rPr spc="-90" dirty="0"/>
              <a:t> </a:t>
            </a:r>
            <a:r>
              <a:rPr dirty="0"/>
              <a:t>TRÒ</a:t>
            </a:r>
            <a:r>
              <a:rPr spc="-85" dirty="0"/>
              <a:t> </a:t>
            </a:r>
            <a:r>
              <a:rPr dirty="0"/>
              <a:t>CỦA</a:t>
            </a:r>
            <a:r>
              <a:rPr spc="-165" dirty="0"/>
              <a:t> </a:t>
            </a:r>
            <a:r>
              <a:rPr dirty="0"/>
              <a:t>XÉT</a:t>
            </a:r>
            <a:r>
              <a:rPr spc="-85" dirty="0"/>
              <a:t> </a:t>
            </a:r>
            <a:r>
              <a:rPr dirty="0"/>
              <a:t>NGHIỆM</a:t>
            </a:r>
            <a:r>
              <a:rPr spc="-70" dirty="0"/>
              <a:t> </a:t>
            </a:r>
            <a:r>
              <a:rPr spc="-10" dirty="0"/>
              <a:t>NHANH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9535" y="1354066"/>
            <a:ext cx="10974705" cy="900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Tác</a:t>
            </a:r>
            <a:r>
              <a:rPr sz="22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nhân</a:t>
            </a:r>
            <a:r>
              <a:rPr sz="2200" b="1" i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gây</a:t>
            </a:r>
            <a:r>
              <a:rPr sz="22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bệnh</a:t>
            </a:r>
            <a:r>
              <a:rPr sz="2200" b="1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là</a:t>
            </a:r>
            <a:r>
              <a:rPr sz="2200" b="1" i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virus_Lựa</a:t>
            </a:r>
            <a:r>
              <a:rPr sz="22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chọn</a:t>
            </a:r>
            <a:r>
              <a:rPr sz="2200" b="1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xét</a:t>
            </a:r>
            <a:r>
              <a:rPr sz="2200" b="1" i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nghiệm</a:t>
            </a:r>
            <a:r>
              <a:rPr sz="2200" b="1" i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chất</a:t>
            </a:r>
            <a:r>
              <a:rPr sz="2200" b="1" i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10" dirty="0">
                <a:solidFill>
                  <a:srgbClr val="006FC0"/>
                </a:solidFill>
                <a:latin typeface="Arial"/>
                <a:cs typeface="Arial"/>
              </a:rPr>
              <a:t>lượng</a:t>
            </a:r>
            <a:endParaRPr sz="2200">
              <a:latin typeface="Arial"/>
              <a:cs typeface="Arial"/>
            </a:endParaRPr>
          </a:p>
          <a:p>
            <a:pPr marL="398145" indent="-306070">
              <a:lnSpc>
                <a:spcPct val="100000"/>
              </a:lnSpc>
              <a:spcBef>
                <a:spcPts val="1610"/>
              </a:spcBef>
              <a:buClr>
                <a:srgbClr val="EC8428"/>
              </a:buClr>
              <a:buSzPct val="90909"/>
              <a:buFont typeface="Wingdings 2"/>
              <a:buChar char=""/>
              <a:tabLst>
                <a:tab pos="398145" algn="l"/>
              </a:tabLst>
            </a:pP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Yêu</a:t>
            </a:r>
            <a:r>
              <a:rPr sz="22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cầu</a:t>
            </a:r>
            <a:r>
              <a:rPr sz="22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hiệu</a:t>
            </a:r>
            <a:r>
              <a:rPr sz="22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suất</a:t>
            </a:r>
            <a:r>
              <a:rPr sz="22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của</a:t>
            </a:r>
            <a:r>
              <a:rPr sz="22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test</a:t>
            </a:r>
            <a:r>
              <a:rPr sz="22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nhanh</a:t>
            </a:r>
            <a:r>
              <a:rPr sz="22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đối</a:t>
            </a:r>
            <a:r>
              <a:rPr sz="22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với</a:t>
            </a:r>
            <a:r>
              <a:rPr sz="22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việc</a:t>
            </a:r>
            <a:r>
              <a:rPr sz="22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phát</a:t>
            </a:r>
            <a:r>
              <a:rPr sz="22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hiện</a:t>
            </a:r>
            <a:r>
              <a:rPr sz="22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tác</a:t>
            </a:r>
            <a:r>
              <a:rPr sz="22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nhân</a:t>
            </a:r>
            <a:r>
              <a:rPr sz="22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Cúm</a:t>
            </a:r>
            <a:r>
              <a:rPr sz="22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04040"/>
                </a:solidFill>
                <a:latin typeface="Arial"/>
                <a:cs typeface="Arial"/>
              </a:rPr>
              <a:t>và</a:t>
            </a:r>
            <a:r>
              <a:rPr sz="22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404040"/>
                </a:solidFill>
                <a:latin typeface="Arial"/>
                <a:cs typeface="Arial"/>
              </a:rPr>
              <a:t>Covid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90871" y="3576828"/>
            <a:ext cx="1557655" cy="2273935"/>
            <a:chOff x="4690871" y="3576828"/>
            <a:chExt cx="1557655" cy="2273935"/>
          </a:xfrm>
        </p:grpSpPr>
        <p:sp>
          <p:nvSpPr>
            <p:cNvPr id="6" name="object 6"/>
            <p:cNvSpPr/>
            <p:nvPr/>
          </p:nvSpPr>
          <p:spPr>
            <a:xfrm>
              <a:off x="5434583" y="4335780"/>
              <a:ext cx="814069" cy="1009015"/>
            </a:xfrm>
            <a:custGeom>
              <a:avLst/>
              <a:gdLst/>
              <a:ahLst/>
              <a:cxnLst/>
              <a:rect l="l" t="t" r="r" b="b"/>
              <a:pathLst>
                <a:path w="814070" h="1009014">
                  <a:moveTo>
                    <a:pt x="0" y="1008888"/>
                  </a:moveTo>
                  <a:lnTo>
                    <a:pt x="813815" y="1008888"/>
                  </a:lnTo>
                </a:path>
                <a:path w="814070" h="1009014">
                  <a:moveTo>
                    <a:pt x="0" y="504444"/>
                  </a:moveTo>
                  <a:lnTo>
                    <a:pt x="813815" y="504444"/>
                  </a:lnTo>
                </a:path>
                <a:path w="814070" h="1009014">
                  <a:moveTo>
                    <a:pt x="0" y="0"/>
                  </a:moveTo>
                  <a:lnTo>
                    <a:pt x="8138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90871" y="3576828"/>
              <a:ext cx="744220" cy="2273935"/>
            </a:xfrm>
            <a:custGeom>
              <a:avLst/>
              <a:gdLst/>
              <a:ahLst/>
              <a:cxnLst/>
              <a:rect l="l" t="t" r="r" b="b"/>
              <a:pathLst>
                <a:path w="744220" h="2273935">
                  <a:moveTo>
                    <a:pt x="743712" y="0"/>
                  </a:moveTo>
                  <a:lnTo>
                    <a:pt x="0" y="0"/>
                  </a:lnTo>
                  <a:lnTo>
                    <a:pt x="0" y="2273744"/>
                  </a:lnTo>
                  <a:lnTo>
                    <a:pt x="743712" y="2273744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EC8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506943" y="3825049"/>
          <a:ext cx="4741543" cy="2019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2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7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5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84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84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84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84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506943" y="3324771"/>
            <a:ext cx="4741545" cy="0"/>
          </a:xfrm>
          <a:custGeom>
            <a:avLst/>
            <a:gdLst/>
            <a:ahLst/>
            <a:cxnLst/>
            <a:rect l="l" t="t" r="r" b="b"/>
            <a:pathLst>
              <a:path w="4741545">
                <a:moveTo>
                  <a:pt x="0" y="0"/>
                </a:moveTo>
                <a:lnTo>
                  <a:pt x="474145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26029" y="3576192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6764" y="3323666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90%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3761" y="5733262"/>
            <a:ext cx="243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9180" y="5228056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9180" y="4722850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9180" y="4217644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9180" y="3712438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4597" y="3207232"/>
            <a:ext cx="4133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96337" y="5920257"/>
            <a:ext cx="594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Độ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nhạy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22444" y="5920257"/>
            <a:ext cx="8394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Độ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đặc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hiệu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94446" y="2431389"/>
            <a:ext cx="4102735" cy="7366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ctr">
              <a:lnSpc>
                <a:spcPct val="95900"/>
              </a:lnSpc>
              <a:spcBef>
                <a:spcPts val="175"/>
              </a:spcBef>
            </a:pP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CDC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Hoa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Kì</a:t>
            </a:r>
            <a:r>
              <a:rPr sz="16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yêu cầu</a:t>
            </a:r>
            <a:r>
              <a:rPr sz="16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xét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nghiệm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nhanh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Arial"/>
                <a:cs typeface="Arial"/>
              </a:rPr>
              <a:t>CÚM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cần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phải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có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hiệu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suất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về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độ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nhạy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và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độ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Arial"/>
                <a:cs typeface="Arial"/>
              </a:rPr>
              <a:t>đặc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hiệu</a:t>
            </a:r>
            <a:r>
              <a:rPr sz="16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tối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thiểu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8959" y="6334810"/>
            <a:ext cx="5381625" cy="322580"/>
          </a:xfrm>
          <a:custGeom>
            <a:avLst/>
            <a:gdLst/>
            <a:ahLst/>
            <a:cxnLst/>
            <a:rect l="l" t="t" r="r" b="b"/>
            <a:pathLst>
              <a:path w="5381625" h="322579">
                <a:moveTo>
                  <a:pt x="5381625" y="0"/>
                </a:moveTo>
                <a:lnTo>
                  <a:pt x="0" y="0"/>
                </a:lnTo>
                <a:lnTo>
                  <a:pt x="0" y="322465"/>
                </a:lnTo>
                <a:lnTo>
                  <a:pt x="5381625" y="322465"/>
                </a:lnTo>
                <a:lnTo>
                  <a:pt x="5381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7700" y="6358380"/>
            <a:ext cx="38569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latin typeface="Arial"/>
                <a:cs typeface="Arial"/>
              </a:rPr>
              <a:t>CDC.gov_Overview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of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Influenza</a:t>
            </a:r>
            <a:r>
              <a:rPr sz="800" i="1" spc="4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Testing</a:t>
            </a:r>
            <a:r>
              <a:rPr sz="800" i="1" spc="-10" dirty="0">
                <a:latin typeface="Arial"/>
                <a:cs typeface="Arial"/>
              </a:rPr>
              <a:t> Methods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i="1" dirty="0">
                <a:latin typeface="Arial"/>
                <a:cs typeface="Arial"/>
              </a:rPr>
              <a:t>WHO_Guidance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for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Implementation of</a:t>
            </a:r>
            <a:r>
              <a:rPr sz="800" i="1" spc="-1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Antigen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Rapid</a:t>
            </a:r>
            <a:r>
              <a:rPr sz="800" i="1" spc="-1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Diagnostic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Tests</a:t>
            </a:r>
            <a:r>
              <a:rPr sz="800" i="1" spc="-4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for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COVID-</a:t>
            </a:r>
            <a:r>
              <a:rPr sz="800" i="1" spc="-25" dirty="0"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093356" y="3400044"/>
            <a:ext cx="4751070" cy="2472690"/>
            <a:chOff x="7093356" y="3400044"/>
            <a:chExt cx="4751070" cy="2472690"/>
          </a:xfrm>
        </p:grpSpPr>
        <p:sp>
          <p:nvSpPr>
            <p:cNvPr id="24" name="object 24"/>
            <p:cNvSpPr/>
            <p:nvPr/>
          </p:nvSpPr>
          <p:spPr>
            <a:xfrm>
              <a:off x="7098118" y="3825240"/>
              <a:ext cx="4741545" cy="1501140"/>
            </a:xfrm>
            <a:custGeom>
              <a:avLst/>
              <a:gdLst/>
              <a:ahLst/>
              <a:cxnLst/>
              <a:rect l="l" t="t" r="r" b="b"/>
              <a:pathLst>
                <a:path w="4741545" h="1501139">
                  <a:moveTo>
                    <a:pt x="1788325" y="1501140"/>
                  </a:moveTo>
                  <a:lnTo>
                    <a:pt x="2952661" y="1501140"/>
                  </a:lnTo>
                </a:path>
                <a:path w="4741545" h="1501139">
                  <a:moveTo>
                    <a:pt x="1113193" y="1501140"/>
                  </a:moveTo>
                  <a:lnTo>
                    <a:pt x="1256449" y="1501140"/>
                  </a:lnTo>
                </a:path>
                <a:path w="4741545" h="1501139">
                  <a:moveTo>
                    <a:pt x="3484537" y="1501140"/>
                  </a:moveTo>
                  <a:lnTo>
                    <a:pt x="3627793" y="1501140"/>
                  </a:lnTo>
                </a:path>
                <a:path w="4741545" h="1501139">
                  <a:moveTo>
                    <a:pt x="4159669" y="1501140"/>
                  </a:moveTo>
                  <a:lnTo>
                    <a:pt x="4741456" y="1501140"/>
                  </a:lnTo>
                </a:path>
                <a:path w="4741545" h="1501139">
                  <a:moveTo>
                    <a:pt x="0" y="1501140"/>
                  </a:moveTo>
                  <a:lnTo>
                    <a:pt x="581317" y="1501140"/>
                  </a:lnTo>
                </a:path>
                <a:path w="4741545" h="1501139">
                  <a:moveTo>
                    <a:pt x="4159669" y="1001268"/>
                  </a:moveTo>
                  <a:lnTo>
                    <a:pt x="4741456" y="1001268"/>
                  </a:lnTo>
                </a:path>
                <a:path w="4741545" h="1501139">
                  <a:moveTo>
                    <a:pt x="3484537" y="1001268"/>
                  </a:moveTo>
                  <a:lnTo>
                    <a:pt x="3627793" y="1001268"/>
                  </a:lnTo>
                </a:path>
                <a:path w="4741545" h="1501139">
                  <a:moveTo>
                    <a:pt x="1788325" y="1001268"/>
                  </a:moveTo>
                  <a:lnTo>
                    <a:pt x="2952661" y="1001268"/>
                  </a:lnTo>
                </a:path>
                <a:path w="4741545" h="1501139">
                  <a:moveTo>
                    <a:pt x="0" y="1001268"/>
                  </a:moveTo>
                  <a:lnTo>
                    <a:pt x="581317" y="1001268"/>
                  </a:lnTo>
                </a:path>
                <a:path w="4741545" h="1501139">
                  <a:moveTo>
                    <a:pt x="1113193" y="1001268"/>
                  </a:moveTo>
                  <a:lnTo>
                    <a:pt x="1256449" y="1001268"/>
                  </a:lnTo>
                </a:path>
                <a:path w="4741545" h="1501139">
                  <a:moveTo>
                    <a:pt x="3484537" y="499872"/>
                  </a:moveTo>
                  <a:lnTo>
                    <a:pt x="3627793" y="499872"/>
                  </a:lnTo>
                </a:path>
                <a:path w="4741545" h="1501139">
                  <a:moveTo>
                    <a:pt x="0" y="499872"/>
                  </a:moveTo>
                  <a:lnTo>
                    <a:pt x="581317" y="499872"/>
                  </a:lnTo>
                </a:path>
                <a:path w="4741545" h="1501139">
                  <a:moveTo>
                    <a:pt x="1113193" y="499872"/>
                  </a:moveTo>
                  <a:lnTo>
                    <a:pt x="1256449" y="499872"/>
                  </a:lnTo>
                </a:path>
                <a:path w="4741545" h="1501139">
                  <a:moveTo>
                    <a:pt x="1788325" y="499872"/>
                  </a:moveTo>
                  <a:lnTo>
                    <a:pt x="2952661" y="499872"/>
                  </a:lnTo>
                </a:path>
                <a:path w="4741545" h="1501139">
                  <a:moveTo>
                    <a:pt x="4159669" y="499872"/>
                  </a:moveTo>
                  <a:lnTo>
                    <a:pt x="4741456" y="499872"/>
                  </a:lnTo>
                </a:path>
                <a:path w="4741545" h="1501139">
                  <a:moveTo>
                    <a:pt x="0" y="0"/>
                  </a:moveTo>
                  <a:lnTo>
                    <a:pt x="1256449" y="0"/>
                  </a:lnTo>
                </a:path>
                <a:path w="4741545" h="1501139">
                  <a:moveTo>
                    <a:pt x="1788325" y="0"/>
                  </a:moveTo>
                  <a:lnTo>
                    <a:pt x="2952661" y="0"/>
                  </a:lnTo>
                </a:path>
                <a:path w="4741545" h="1501139">
                  <a:moveTo>
                    <a:pt x="3484537" y="0"/>
                  </a:moveTo>
                  <a:lnTo>
                    <a:pt x="3627793" y="0"/>
                  </a:lnTo>
                </a:path>
                <a:path w="4741545" h="1501139">
                  <a:moveTo>
                    <a:pt x="4159669" y="0"/>
                  </a:moveTo>
                  <a:lnTo>
                    <a:pt x="47414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79436" y="3450335"/>
              <a:ext cx="2903220" cy="2376170"/>
            </a:xfrm>
            <a:custGeom>
              <a:avLst/>
              <a:gdLst/>
              <a:ahLst/>
              <a:cxnLst/>
              <a:rect l="l" t="t" r="r" b="b"/>
              <a:pathLst>
                <a:path w="2903220" h="2376170">
                  <a:moveTo>
                    <a:pt x="531876" y="374904"/>
                  </a:moveTo>
                  <a:lnTo>
                    <a:pt x="0" y="374904"/>
                  </a:lnTo>
                  <a:lnTo>
                    <a:pt x="0" y="2376170"/>
                  </a:lnTo>
                  <a:lnTo>
                    <a:pt x="531876" y="2376170"/>
                  </a:lnTo>
                  <a:lnTo>
                    <a:pt x="531876" y="374904"/>
                  </a:lnTo>
                  <a:close/>
                </a:path>
                <a:path w="2903220" h="2376170">
                  <a:moveTo>
                    <a:pt x="2903220" y="0"/>
                  </a:moveTo>
                  <a:lnTo>
                    <a:pt x="2371344" y="0"/>
                  </a:lnTo>
                  <a:lnTo>
                    <a:pt x="2371344" y="2376170"/>
                  </a:lnTo>
                  <a:lnTo>
                    <a:pt x="2903220" y="2376170"/>
                  </a:lnTo>
                  <a:lnTo>
                    <a:pt x="2903220" y="0"/>
                  </a:lnTo>
                  <a:close/>
                </a:path>
              </a:pathLst>
            </a:custGeom>
            <a:solidFill>
              <a:srgbClr val="EC8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54568" y="3400043"/>
              <a:ext cx="2903220" cy="2426970"/>
            </a:xfrm>
            <a:custGeom>
              <a:avLst/>
              <a:gdLst/>
              <a:ahLst/>
              <a:cxnLst/>
              <a:rect l="l" t="t" r="r" b="b"/>
              <a:pathLst>
                <a:path w="2903220" h="2426970">
                  <a:moveTo>
                    <a:pt x="531876" y="175260"/>
                  </a:moveTo>
                  <a:lnTo>
                    <a:pt x="0" y="175260"/>
                  </a:lnTo>
                  <a:lnTo>
                    <a:pt x="0" y="2426462"/>
                  </a:lnTo>
                  <a:lnTo>
                    <a:pt x="531876" y="2426462"/>
                  </a:lnTo>
                  <a:lnTo>
                    <a:pt x="531876" y="175260"/>
                  </a:lnTo>
                  <a:close/>
                </a:path>
                <a:path w="2903220" h="2426970">
                  <a:moveTo>
                    <a:pt x="2903207" y="0"/>
                  </a:moveTo>
                  <a:lnTo>
                    <a:pt x="2371344" y="0"/>
                  </a:lnTo>
                  <a:lnTo>
                    <a:pt x="2371344" y="2426474"/>
                  </a:lnTo>
                  <a:lnTo>
                    <a:pt x="2903207" y="2426474"/>
                  </a:lnTo>
                  <a:lnTo>
                    <a:pt x="2903207" y="0"/>
                  </a:lnTo>
                  <a:close/>
                </a:path>
              </a:pathLst>
            </a:custGeom>
            <a:solidFill>
              <a:srgbClr val="E6C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98118" y="5826508"/>
              <a:ext cx="4741545" cy="46355"/>
            </a:xfrm>
            <a:custGeom>
              <a:avLst/>
              <a:gdLst/>
              <a:ahLst/>
              <a:cxnLst/>
              <a:rect l="l" t="t" r="r" b="b"/>
              <a:pathLst>
                <a:path w="4741545" h="46354">
                  <a:moveTo>
                    <a:pt x="0" y="0"/>
                  </a:moveTo>
                  <a:lnTo>
                    <a:pt x="4741456" y="0"/>
                  </a:lnTo>
                </a:path>
                <a:path w="4741545" h="46354">
                  <a:moveTo>
                    <a:pt x="0" y="0"/>
                  </a:moveTo>
                  <a:lnTo>
                    <a:pt x="0" y="45872"/>
                  </a:lnTo>
                </a:path>
                <a:path w="4741545" h="46354">
                  <a:moveTo>
                    <a:pt x="2370493" y="0"/>
                  </a:moveTo>
                  <a:lnTo>
                    <a:pt x="2370493" y="45872"/>
                  </a:lnTo>
                </a:path>
                <a:path w="4741545" h="46354">
                  <a:moveTo>
                    <a:pt x="4741456" y="0"/>
                  </a:moveTo>
                  <a:lnTo>
                    <a:pt x="4741456" y="4587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7098118" y="3324771"/>
            <a:ext cx="4741545" cy="0"/>
          </a:xfrm>
          <a:custGeom>
            <a:avLst/>
            <a:gdLst/>
            <a:ahLst/>
            <a:cxnLst/>
            <a:rect l="l" t="t" r="r" b="b"/>
            <a:pathLst>
              <a:path w="4741545">
                <a:moveTo>
                  <a:pt x="0" y="0"/>
                </a:moveTo>
                <a:lnTo>
                  <a:pt x="474145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79664" y="3571379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50399" y="3196170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Arial"/>
                <a:cs typeface="Arial"/>
              </a:rPr>
              <a:t>95%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480552" y="3318090"/>
            <a:ext cx="281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04040"/>
                </a:solidFill>
                <a:latin typeface="Gill Sans MT"/>
                <a:cs typeface="Gill Sans MT"/>
              </a:rPr>
              <a:t>90%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06571" y="2431389"/>
            <a:ext cx="4261485" cy="9201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065" marR="5080" indent="635" algn="ctr">
              <a:lnSpc>
                <a:spcPct val="95900"/>
              </a:lnSpc>
              <a:spcBef>
                <a:spcPts val="175"/>
              </a:spcBef>
            </a:pP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WHO</a:t>
            </a:r>
            <a:r>
              <a:rPr sz="16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yêu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cầu</a:t>
            </a:r>
            <a:r>
              <a:rPr sz="16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xét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nghiệm</a:t>
            </a:r>
            <a:r>
              <a:rPr sz="16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nhanh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COVID</a:t>
            </a:r>
            <a:r>
              <a:rPr sz="1600" spc="4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Arial"/>
                <a:cs typeface="Arial"/>
              </a:rPr>
              <a:t>cần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phải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có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hiệu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suất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về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độ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nhạy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và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độ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đặc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85858"/>
                </a:solidFill>
                <a:latin typeface="Arial"/>
                <a:cs typeface="Arial"/>
              </a:rPr>
              <a:t>hiệu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85858"/>
                </a:solidFill>
                <a:latin typeface="Arial"/>
                <a:cs typeface="Arial"/>
              </a:rPr>
              <a:t>tối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thiểu</a:t>
            </a:r>
            <a:endParaRPr sz="1600" dirty="0">
              <a:latin typeface="Arial"/>
              <a:cs typeface="Arial"/>
            </a:endParaRPr>
          </a:p>
          <a:p>
            <a:pPr marR="240029" algn="r">
              <a:lnSpc>
                <a:spcPct val="100000"/>
              </a:lnSpc>
            </a:pPr>
            <a:r>
              <a:rPr sz="1200" spc="-25" dirty="0">
                <a:solidFill>
                  <a:srgbClr val="404040"/>
                </a:solidFill>
                <a:latin typeface="Gill Sans MT"/>
                <a:cs typeface="Gill Sans MT"/>
              </a:rPr>
              <a:t>97%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34809" y="5709246"/>
            <a:ext cx="243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50228" y="5208917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50228" y="4708588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50228" y="4208259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50228" y="3707930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65645" y="3207600"/>
            <a:ext cx="4133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13492" y="5896546"/>
            <a:ext cx="8394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Độ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đặc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hiệu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383447" y="6259486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76415" y="0"/>
                </a:moveTo>
                <a:lnTo>
                  <a:pt x="0" y="0"/>
                </a:lnTo>
                <a:lnTo>
                  <a:pt x="0" y="76415"/>
                </a:lnTo>
                <a:lnTo>
                  <a:pt x="76415" y="76415"/>
                </a:lnTo>
                <a:lnTo>
                  <a:pt x="76415" y="0"/>
                </a:lnTo>
                <a:close/>
              </a:path>
            </a:pathLst>
          </a:custGeom>
          <a:solidFill>
            <a:srgbClr val="EC84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987385" y="5789480"/>
            <a:ext cx="1104265" cy="60579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Độ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nhạy</a:t>
            </a:r>
            <a:endParaRPr sz="1200">
              <a:latin typeface="Arial"/>
              <a:cs typeface="Arial"/>
            </a:endParaRPr>
          </a:p>
          <a:p>
            <a:pPr marL="505459">
              <a:lnSpc>
                <a:spcPct val="100000"/>
              </a:lnSpc>
              <a:spcBef>
                <a:spcPts val="844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Tối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thiểu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231934" y="6259486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76415" y="0"/>
                </a:moveTo>
                <a:lnTo>
                  <a:pt x="0" y="0"/>
                </a:lnTo>
                <a:lnTo>
                  <a:pt x="0" y="76415"/>
                </a:lnTo>
                <a:lnTo>
                  <a:pt x="76415" y="76415"/>
                </a:lnTo>
                <a:lnTo>
                  <a:pt x="76415" y="0"/>
                </a:lnTo>
                <a:close/>
              </a:path>
            </a:pathLst>
          </a:custGeom>
          <a:solidFill>
            <a:srgbClr val="E6C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329089" y="6186492"/>
            <a:ext cx="831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Mong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muốn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16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62" y="6447347"/>
            <a:ext cx="332549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dirty="0">
                <a:latin typeface="Calibri"/>
                <a:cs typeface="Calibri"/>
              </a:rPr>
              <a:t>Proprietary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confidential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—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do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not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distribute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3619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VAI</a:t>
            </a:r>
            <a:r>
              <a:rPr spc="-90" dirty="0"/>
              <a:t> </a:t>
            </a:r>
            <a:r>
              <a:rPr dirty="0"/>
              <a:t>TRÒ</a:t>
            </a:r>
            <a:r>
              <a:rPr spc="-85" dirty="0"/>
              <a:t> </a:t>
            </a:r>
            <a:r>
              <a:rPr dirty="0"/>
              <a:t>CỦA</a:t>
            </a:r>
            <a:r>
              <a:rPr spc="-165" dirty="0"/>
              <a:t> </a:t>
            </a:r>
            <a:r>
              <a:rPr dirty="0"/>
              <a:t>XÉT</a:t>
            </a:r>
            <a:r>
              <a:rPr spc="-85" dirty="0"/>
              <a:t> </a:t>
            </a:r>
            <a:r>
              <a:rPr dirty="0"/>
              <a:t>NGHIỆM</a:t>
            </a:r>
            <a:r>
              <a:rPr spc="-70" dirty="0"/>
              <a:t> </a:t>
            </a:r>
            <a:r>
              <a:rPr spc="-10" dirty="0"/>
              <a:t>NHANH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16343" y="1414754"/>
            <a:ext cx="11534140" cy="5081905"/>
            <a:chOff x="516343" y="1414754"/>
            <a:chExt cx="11534140" cy="50819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343" y="3006318"/>
              <a:ext cx="7245548" cy="32071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2555" y="1414754"/>
              <a:ext cx="4757686" cy="50812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89101" y="4450054"/>
              <a:ext cx="6480810" cy="782955"/>
            </a:xfrm>
            <a:custGeom>
              <a:avLst/>
              <a:gdLst/>
              <a:ahLst/>
              <a:cxnLst/>
              <a:rect l="l" t="t" r="r" b="b"/>
              <a:pathLst>
                <a:path w="6480809" h="782954">
                  <a:moveTo>
                    <a:pt x="0" y="0"/>
                  </a:moveTo>
                  <a:lnTo>
                    <a:pt x="6480619" y="0"/>
                  </a:lnTo>
                  <a:lnTo>
                    <a:pt x="6480619" y="782954"/>
                  </a:lnTo>
                  <a:lnTo>
                    <a:pt x="0" y="78295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9300" y="1267135"/>
            <a:ext cx="5462270" cy="153924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Tác</a:t>
            </a:r>
            <a:r>
              <a:rPr sz="2200" b="1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nhân</a:t>
            </a:r>
            <a:r>
              <a:rPr sz="2200" b="1" i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gây</a:t>
            </a:r>
            <a:r>
              <a:rPr sz="2200" b="1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bệnh</a:t>
            </a:r>
            <a:r>
              <a:rPr sz="2200" b="1" i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FC0"/>
                </a:solidFill>
                <a:latin typeface="Arial"/>
                <a:cs typeface="Arial"/>
              </a:rPr>
              <a:t>là</a:t>
            </a:r>
            <a:r>
              <a:rPr sz="2200" b="1" i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200" b="1" i="1" spc="-20" dirty="0">
                <a:solidFill>
                  <a:srgbClr val="006FC0"/>
                </a:solidFill>
                <a:latin typeface="Arial"/>
                <a:cs typeface="Arial"/>
              </a:rPr>
              <a:t>virus</a:t>
            </a:r>
            <a:endParaRPr sz="220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  <a:spcBef>
                <a:spcPts val="680"/>
              </a:spcBef>
            </a:pP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Hướng</a:t>
            </a:r>
            <a:r>
              <a:rPr sz="22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dẫn</a:t>
            </a:r>
            <a:r>
              <a:rPr sz="22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chẩn</a:t>
            </a:r>
            <a:r>
              <a:rPr sz="22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đoán</a:t>
            </a:r>
            <a:r>
              <a:rPr sz="22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và</a:t>
            </a:r>
            <a:r>
              <a:rPr sz="22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điều</a:t>
            </a:r>
            <a:r>
              <a:rPr sz="22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trị</a:t>
            </a:r>
            <a:r>
              <a:rPr sz="22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CÚM</a:t>
            </a:r>
            <a:r>
              <a:rPr sz="22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Arial"/>
                <a:cs typeface="Arial"/>
              </a:rPr>
              <a:t>mùa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của</a:t>
            </a:r>
            <a:r>
              <a:rPr sz="22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BYT</a:t>
            </a:r>
            <a:r>
              <a:rPr sz="22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cũng</a:t>
            </a:r>
            <a:r>
              <a:rPr sz="22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khuyến</a:t>
            </a:r>
            <a:r>
              <a:rPr sz="22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cáo</a:t>
            </a:r>
            <a:r>
              <a:rPr sz="22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sử</a:t>
            </a:r>
            <a:r>
              <a:rPr sz="22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dụng</a:t>
            </a:r>
            <a:r>
              <a:rPr sz="2200" b="1" spc="-20" dirty="0">
                <a:solidFill>
                  <a:srgbClr val="001F5F"/>
                </a:solidFill>
                <a:latin typeface="Arial"/>
                <a:cs typeface="Arial"/>
              </a:rPr>
              <a:t> test 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nhanh</a:t>
            </a:r>
            <a:r>
              <a:rPr sz="22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để</a:t>
            </a:r>
            <a:r>
              <a:rPr sz="22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chẩn</a:t>
            </a:r>
            <a:r>
              <a:rPr sz="22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đoán</a:t>
            </a:r>
            <a:r>
              <a:rPr sz="22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nguyên</a:t>
            </a:r>
            <a:r>
              <a:rPr sz="22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Arial"/>
                <a:cs typeface="Arial"/>
              </a:rPr>
              <a:t>nhân</a:t>
            </a:r>
            <a:endParaRPr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02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45" y="1678391"/>
            <a:ext cx="3263503" cy="4351338"/>
          </a:xfrm>
        </p:spPr>
      </p:pic>
      <p:sp>
        <p:nvSpPr>
          <p:cNvPr id="6" name="Rectangle 5"/>
          <p:cNvSpPr/>
          <p:nvPr/>
        </p:nvSpPr>
        <p:spPr>
          <a:xfrm>
            <a:off x="751667" y="1844299"/>
            <a:ext cx="6610027" cy="36653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/>
              <a:t>Ưu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: </a:t>
            </a:r>
          </a:p>
          <a:p>
            <a:r>
              <a:rPr lang="en-US" dirty="0"/>
              <a:t>-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gọn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móc</a:t>
            </a:r>
            <a:r>
              <a:rPr lang="en-US" dirty="0"/>
              <a:t> </a:t>
            </a:r>
            <a:r>
              <a:rPr lang="en-US" dirty="0" err="1"/>
              <a:t>phức</a:t>
            </a:r>
            <a:r>
              <a:rPr lang="en-US" dirty="0"/>
              <a:t> </a:t>
            </a:r>
            <a:r>
              <a:rPr lang="en-US" dirty="0" err="1"/>
              <a:t>tạp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(15-20 </a:t>
            </a:r>
            <a:r>
              <a:rPr lang="en-US" dirty="0" err="1"/>
              <a:t>phút</a:t>
            </a:r>
            <a:r>
              <a:rPr lang="en-US" dirty="0"/>
              <a:t>)</a:t>
            </a:r>
          </a:p>
          <a:p>
            <a:r>
              <a:rPr lang="en-US" b="1" dirty="0" err="1"/>
              <a:t>Nhược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:</a:t>
            </a:r>
          </a:p>
          <a:p>
            <a:r>
              <a:rPr lang="en-US" dirty="0"/>
              <a:t>-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virus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tuyệt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: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giả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hãng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, </a:t>
            </a:r>
            <a:r>
              <a:rPr lang="en-US" dirty="0" err="1"/>
              <a:t>loại</a:t>
            </a:r>
            <a:r>
              <a:rPr lang="en-US" dirty="0"/>
              <a:t> kit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3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PCR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5BBE634-6E14-4B81-BC0D-A572D4403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00" y="1374774"/>
            <a:ext cx="8878849" cy="4996375"/>
          </a:xfrm>
        </p:spPr>
      </p:pic>
    </p:spTree>
    <p:extLst>
      <p:ext uri="{BB962C8B-B14F-4D97-AF65-F5344CB8AC3E}">
        <p14:creationId xmlns:p14="http://schemas.microsoft.com/office/powerpoint/2010/main" val="302902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Ư</a:t>
            </a:r>
            <a:r>
              <a:rPr lang="en-US" dirty="0"/>
              <a:t>u </a:t>
            </a:r>
            <a:r>
              <a:rPr lang="en-US" dirty="0" err="1"/>
              <a:t>điểm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virus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(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nhạy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mồi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probe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nhầm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(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)</a:t>
            </a:r>
          </a:p>
          <a:p>
            <a:r>
              <a:rPr lang="en-US" dirty="0" err="1"/>
              <a:t>Nhược</a:t>
            </a:r>
            <a:r>
              <a:rPr lang="en-US" dirty="0"/>
              <a:t> </a:t>
            </a:r>
            <a:r>
              <a:rPr lang="en-US" dirty="0" err="1"/>
              <a:t>điểm</a:t>
            </a:r>
            <a:endParaRPr lang="en-US" dirty="0"/>
          </a:p>
          <a:p>
            <a:r>
              <a:rPr lang="en-US" dirty="0"/>
              <a:t>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: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móc</a:t>
            </a:r>
            <a:r>
              <a:rPr lang="en-US" dirty="0"/>
              <a:t>,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, </a:t>
            </a:r>
          </a:p>
          <a:p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lâu</a:t>
            </a:r>
            <a:r>
              <a:rPr lang="en-US" dirty="0"/>
              <a:t> </a:t>
            </a:r>
            <a:r>
              <a:rPr lang="en-US" dirty="0" err="1"/>
              <a:t>hơn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8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363" y="6488615"/>
            <a:ext cx="678039" cy="1978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4944" y="855472"/>
            <a:ext cx="739987" cy="60960"/>
          </a:xfrm>
          <a:custGeom>
            <a:avLst/>
            <a:gdLst/>
            <a:ahLst/>
            <a:cxnLst/>
            <a:rect l="l" t="t" r="r" b="b"/>
            <a:pathLst>
              <a:path w="554990" h="45720">
                <a:moveTo>
                  <a:pt x="554736" y="0"/>
                </a:moveTo>
                <a:lnTo>
                  <a:pt x="0" y="0"/>
                </a:lnTo>
                <a:lnTo>
                  <a:pt x="0" y="45720"/>
                </a:lnTo>
                <a:lnTo>
                  <a:pt x="554736" y="45720"/>
                </a:lnTo>
                <a:lnTo>
                  <a:pt x="554736" y="0"/>
                </a:lnTo>
                <a:close/>
              </a:path>
            </a:pathLst>
          </a:custGeom>
          <a:solidFill>
            <a:srgbClr val="E4002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2939" y="354987"/>
            <a:ext cx="140208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dirty="0"/>
              <a:t>PCR</a:t>
            </a:r>
            <a:r>
              <a:rPr spc="40" dirty="0"/>
              <a:t> </a:t>
            </a:r>
            <a:r>
              <a:rPr dirty="0"/>
              <a:t>là</a:t>
            </a:r>
            <a:r>
              <a:rPr spc="-40" dirty="0"/>
              <a:t> </a:t>
            </a:r>
            <a:r>
              <a:rPr dirty="0"/>
              <a:t>“tiêu</a:t>
            </a:r>
            <a:r>
              <a:rPr spc="-40" dirty="0"/>
              <a:t> </a:t>
            </a:r>
            <a:r>
              <a:rPr dirty="0"/>
              <a:t>chuẩn</a:t>
            </a:r>
            <a:r>
              <a:rPr spc="-20" dirty="0"/>
              <a:t> </a:t>
            </a:r>
            <a:r>
              <a:rPr dirty="0"/>
              <a:t>vàng” để</a:t>
            </a:r>
            <a:r>
              <a:rPr spc="-27" dirty="0"/>
              <a:t> </a:t>
            </a:r>
            <a:r>
              <a:rPr dirty="0"/>
              <a:t>phát</a:t>
            </a:r>
            <a:r>
              <a:rPr spc="-47" dirty="0"/>
              <a:t> </a:t>
            </a:r>
            <a:r>
              <a:rPr dirty="0"/>
              <a:t>hiện</a:t>
            </a:r>
            <a:r>
              <a:rPr spc="-47" dirty="0"/>
              <a:t> </a:t>
            </a:r>
            <a:r>
              <a:rPr dirty="0"/>
              <a:t>các</a:t>
            </a:r>
            <a:r>
              <a:rPr spc="-13" dirty="0"/>
              <a:t> </a:t>
            </a:r>
            <a:r>
              <a:rPr dirty="0"/>
              <a:t>tác</a:t>
            </a:r>
            <a:r>
              <a:rPr spc="-40" dirty="0"/>
              <a:t> </a:t>
            </a:r>
            <a:r>
              <a:rPr dirty="0"/>
              <a:t>nhân</a:t>
            </a:r>
            <a:r>
              <a:rPr spc="-40" dirty="0"/>
              <a:t> </a:t>
            </a:r>
            <a:r>
              <a:rPr spc="-13" dirty="0"/>
              <a:t>virus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2939" y="5788084"/>
            <a:ext cx="11218333" cy="59050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413163" indent="-170176">
              <a:spcBef>
                <a:spcPts val="127"/>
              </a:spcBef>
              <a:buAutoNum type="arabicPlain"/>
              <a:tabLst>
                <a:tab pos="413163" algn="l"/>
              </a:tabLst>
            </a:pPr>
            <a:r>
              <a:rPr sz="933" dirty="0">
                <a:latin typeface="Lucida Sans Unicode"/>
                <a:cs typeface="Lucida Sans Unicode"/>
              </a:rPr>
              <a:t>Molecular</a:t>
            </a:r>
            <a:r>
              <a:rPr sz="933" spc="87" dirty="0">
                <a:latin typeface="Lucida Sans Unicode"/>
                <a:cs typeface="Lucida Sans Unicode"/>
              </a:rPr>
              <a:t> </a:t>
            </a:r>
            <a:r>
              <a:rPr sz="933" dirty="0">
                <a:latin typeface="Lucida Sans Unicode"/>
                <a:cs typeface="Lucida Sans Unicode"/>
              </a:rPr>
              <a:t>Testing</a:t>
            </a:r>
            <a:r>
              <a:rPr sz="933" spc="80" dirty="0">
                <a:latin typeface="Lucida Sans Unicode"/>
                <a:cs typeface="Lucida Sans Unicode"/>
              </a:rPr>
              <a:t> </a:t>
            </a:r>
            <a:r>
              <a:rPr sz="933" spc="-27" dirty="0">
                <a:latin typeface="Lucida Sans Unicode"/>
                <a:cs typeface="Lucida Sans Unicode"/>
              </a:rPr>
              <a:t>for</a:t>
            </a:r>
            <a:r>
              <a:rPr sz="933" spc="20" dirty="0">
                <a:latin typeface="Lucida Sans Unicode"/>
                <a:cs typeface="Lucida Sans Unicode"/>
              </a:rPr>
              <a:t> </a:t>
            </a:r>
            <a:r>
              <a:rPr sz="933" dirty="0">
                <a:latin typeface="Lucida Sans Unicode"/>
                <a:cs typeface="Lucida Sans Unicode"/>
              </a:rPr>
              <a:t>Acute</a:t>
            </a:r>
            <a:r>
              <a:rPr sz="933" spc="60" dirty="0">
                <a:latin typeface="Lucida Sans Unicode"/>
                <a:cs typeface="Lucida Sans Unicode"/>
              </a:rPr>
              <a:t> </a:t>
            </a:r>
            <a:r>
              <a:rPr sz="933" dirty="0">
                <a:latin typeface="Lucida Sans Unicode"/>
                <a:cs typeface="Lucida Sans Unicode"/>
              </a:rPr>
              <a:t>Respiratory</a:t>
            </a:r>
            <a:r>
              <a:rPr sz="933" spc="93" dirty="0">
                <a:latin typeface="Lucida Sans Unicode"/>
                <a:cs typeface="Lucida Sans Unicode"/>
              </a:rPr>
              <a:t> </a:t>
            </a:r>
            <a:r>
              <a:rPr sz="933" dirty="0">
                <a:latin typeface="Lucida Sans Unicode"/>
                <a:cs typeface="Lucida Sans Unicode"/>
              </a:rPr>
              <a:t>Tract</a:t>
            </a:r>
            <a:r>
              <a:rPr sz="933" spc="27" dirty="0">
                <a:latin typeface="Lucida Sans Unicode"/>
                <a:cs typeface="Lucida Sans Unicode"/>
              </a:rPr>
              <a:t> </a:t>
            </a:r>
            <a:r>
              <a:rPr sz="933" spc="-13" dirty="0">
                <a:latin typeface="Lucida Sans Unicode"/>
                <a:cs typeface="Lucida Sans Unicode"/>
              </a:rPr>
              <a:t>Infections:</a:t>
            </a:r>
            <a:r>
              <a:rPr sz="933" spc="93" dirty="0">
                <a:latin typeface="Lucida Sans Unicode"/>
                <a:cs typeface="Lucida Sans Unicode"/>
              </a:rPr>
              <a:t> </a:t>
            </a:r>
            <a:r>
              <a:rPr sz="933" dirty="0">
                <a:latin typeface="Lucida Sans Unicode"/>
                <a:cs typeface="Lucida Sans Unicode"/>
              </a:rPr>
              <a:t>Clinical</a:t>
            </a:r>
            <a:r>
              <a:rPr sz="933" spc="87" dirty="0">
                <a:latin typeface="Lucida Sans Unicode"/>
                <a:cs typeface="Lucida Sans Unicode"/>
              </a:rPr>
              <a:t> </a:t>
            </a:r>
            <a:r>
              <a:rPr sz="933" dirty="0">
                <a:latin typeface="Lucida Sans Unicode"/>
                <a:cs typeface="Lucida Sans Unicode"/>
              </a:rPr>
              <a:t>and</a:t>
            </a:r>
            <a:r>
              <a:rPr sz="933" spc="40" dirty="0">
                <a:latin typeface="Lucida Sans Unicode"/>
                <a:cs typeface="Lucida Sans Unicode"/>
              </a:rPr>
              <a:t> </a:t>
            </a:r>
            <a:r>
              <a:rPr sz="933" dirty="0">
                <a:latin typeface="Lucida Sans Unicode"/>
                <a:cs typeface="Lucida Sans Unicode"/>
              </a:rPr>
              <a:t>Diagnostic</a:t>
            </a:r>
            <a:r>
              <a:rPr sz="933" spc="107" dirty="0">
                <a:latin typeface="Lucida Sans Unicode"/>
                <a:cs typeface="Lucida Sans Unicode"/>
              </a:rPr>
              <a:t> </a:t>
            </a:r>
            <a:r>
              <a:rPr sz="933" dirty="0">
                <a:latin typeface="Lucida Sans Unicode"/>
                <a:cs typeface="Lucida Sans Unicode"/>
              </a:rPr>
              <a:t>Recommendations</a:t>
            </a:r>
            <a:r>
              <a:rPr sz="933" spc="100" dirty="0">
                <a:latin typeface="Lucida Sans Unicode"/>
                <a:cs typeface="Lucida Sans Unicode"/>
              </a:rPr>
              <a:t> </a:t>
            </a:r>
            <a:r>
              <a:rPr sz="933" dirty="0">
                <a:latin typeface="Lucida Sans Unicode"/>
                <a:cs typeface="Lucida Sans Unicode"/>
              </a:rPr>
              <a:t>From</a:t>
            </a:r>
            <a:r>
              <a:rPr sz="933" spc="47" dirty="0">
                <a:latin typeface="Lucida Sans Unicode"/>
                <a:cs typeface="Lucida Sans Unicode"/>
              </a:rPr>
              <a:t> </a:t>
            </a:r>
            <a:r>
              <a:rPr sz="933" dirty="0">
                <a:latin typeface="Lucida Sans Unicode"/>
                <a:cs typeface="Lucida Sans Unicode"/>
              </a:rPr>
              <a:t>the</a:t>
            </a:r>
            <a:r>
              <a:rPr sz="933" spc="33" dirty="0">
                <a:latin typeface="Lucida Sans Unicode"/>
                <a:cs typeface="Lucida Sans Unicode"/>
              </a:rPr>
              <a:t> </a:t>
            </a:r>
            <a:r>
              <a:rPr sz="933" spc="-27" dirty="0">
                <a:latin typeface="Lucida Sans Unicode"/>
                <a:cs typeface="Lucida Sans Unicode"/>
              </a:rPr>
              <a:t>IDSA’s</a:t>
            </a:r>
            <a:r>
              <a:rPr sz="933" spc="67" dirty="0">
                <a:latin typeface="Lucida Sans Unicode"/>
                <a:cs typeface="Lucida Sans Unicode"/>
              </a:rPr>
              <a:t> </a:t>
            </a:r>
            <a:r>
              <a:rPr sz="933" dirty="0">
                <a:latin typeface="Lucida Sans Unicode"/>
                <a:cs typeface="Lucida Sans Unicode"/>
              </a:rPr>
              <a:t>Diagnostics</a:t>
            </a:r>
            <a:r>
              <a:rPr sz="933" spc="152" dirty="0">
                <a:latin typeface="Lucida Sans Unicode"/>
                <a:cs typeface="Lucida Sans Unicode"/>
              </a:rPr>
              <a:t> </a:t>
            </a:r>
            <a:r>
              <a:rPr sz="933" spc="-13" dirty="0">
                <a:latin typeface="Lucida Sans Unicode"/>
                <a:cs typeface="Lucida Sans Unicode"/>
              </a:rPr>
              <a:t>Committee”</a:t>
            </a:r>
            <a:endParaRPr sz="933">
              <a:latin typeface="Lucida Sans Unicode"/>
              <a:cs typeface="Lucida Sans Unicode"/>
            </a:endParaRPr>
          </a:p>
          <a:p>
            <a:pPr marL="475815" indent="-232828">
              <a:buAutoNum type="arabicPlain"/>
              <a:tabLst>
                <a:tab pos="475815" algn="l"/>
              </a:tabLst>
            </a:pPr>
            <a:r>
              <a:rPr sz="933" dirty="0">
                <a:latin typeface="Lucida Sans Unicode"/>
                <a:cs typeface="Lucida Sans Unicode"/>
              </a:rPr>
              <a:t>https://</a:t>
            </a:r>
            <a:r>
              <a:rPr sz="933" dirty="0">
                <a:latin typeface="Lucida Sans Unicode"/>
                <a:cs typeface="Lucida Sans Unicode"/>
                <a:hlinkClick r:id="rId3"/>
              </a:rPr>
              <a:t>www.cdc.gov/pneumonia/atypical/mycoplasma/hcp/diagnostic-</a:t>
            </a:r>
            <a:r>
              <a:rPr sz="933" spc="-13" dirty="0">
                <a:latin typeface="Lucida Sans Unicode"/>
                <a:cs typeface="Lucida Sans Unicode"/>
                <a:hlinkClick r:id="rId3"/>
              </a:rPr>
              <a:t>methods.html</a:t>
            </a:r>
            <a:endParaRPr sz="933">
              <a:latin typeface="Lucida Sans Unicode"/>
              <a:cs typeface="Lucida Sans Unicode"/>
            </a:endParaRPr>
          </a:p>
          <a:p>
            <a:pPr marL="444489" indent="-201502">
              <a:buAutoNum type="arabicPlain"/>
              <a:tabLst>
                <a:tab pos="444489" algn="l"/>
              </a:tabLst>
            </a:pPr>
            <a:r>
              <a:rPr sz="933" spc="-13" dirty="0">
                <a:latin typeface="Lucida Sans Unicode"/>
                <a:cs typeface="Lucida Sans Unicode"/>
              </a:rPr>
              <a:t>https://</a:t>
            </a:r>
            <a:r>
              <a:rPr sz="933" spc="-13" dirty="0">
                <a:latin typeface="Lucida Sans Unicode"/>
                <a:cs typeface="Lucida Sans Unicode"/>
                <a:hlinkClick r:id="rId4"/>
              </a:rPr>
              <a:t>www.cdc.gov/rsv/clinical/index.html</a:t>
            </a:r>
            <a:endParaRPr sz="933">
              <a:latin typeface="Lucida Sans Unicode"/>
              <a:cs typeface="Lucida Sans Unicode"/>
            </a:endParaRPr>
          </a:p>
          <a:p>
            <a:pPr marL="16933">
              <a:tabLst>
                <a:tab pos="242987" algn="l"/>
                <a:tab pos="11200273" algn="l"/>
              </a:tabLst>
            </a:pPr>
            <a:r>
              <a:rPr sz="933" u="sng" dirty="0">
                <a:uFill>
                  <a:solidFill>
                    <a:srgbClr val="7E7E7E"/>
                  </a:solidFill>
                </a:uFill>
                <a:latin typeface="Lucida Sans Unicode"/>
                <a:cs typeface="Lucida Sans Unicode"/>
              </a:rPr>
              <a:t>	[4]</a:t>
            </a:r>
            <a:r>
              <a:rPr sz="933" u="sng" spc="272" dirty="0">
                <a:uFill>
                  <a:solidFill>
                    <a:srgbClr val="7E7E7E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933" u="sng" spc="-13" dirty="0">
                <a:uFill>
                  <a:solidFill>
                    <a:srgbClr val="7E7E7E"/>
                  </a:solidFill>
                </a:uFill>
                <a:latin typeface="Lucida Sans Unicode"/>
                <a:cs typeface="Lucida Sans Unicode"/>
              </a:rPr>
              <a:t>https://twitter.com/nature/status/1307303959485394944?lang=zh-</a:t>
            </a:r>
            <a:r>
              <a:rPr sz="933" u="sng" spc="-27" dirty="0">
                <a:uFill>
                  <a:solidFill>
                    <a:srgbClr val="7E7E7E"/>
                  </a:solidFill>
                </a:uFill>
                <a:latin typeface="Lucida Sans Unicode"/>
                <a:cs typeface="Lucida Sans Unicode"/>
              </a:rPr>
              <a:t>Hant</a:t>
            </a:r>
            <a:r>
              <a:rPr sz="933" u="sng" dirty="0">
                <a:uFill>
                  <a:solidFill>
                    <a:srgbClr val="7E7E7E"/>
                  </a:solidFill>
                </a:uFill>
                <a:latin typeface="Lucida Sans Unicode"/>
                <a:cs typeface="Lucida Sans Unicode"/>
              </a:rPr>
              <a:t>	</a:t>
            </a:r>
            <a:endParaRPr sz="933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2314" y="1873662"/>
            <a:ext cx="1143909" cy="46313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778848" y="1873165"/>
            <a:ext cx="4576233" cy="167909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 marR="42332">
              <a:spcBef>
                <a:spcPts val="133"/>
              </a:spcBef>
            </a:pP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Molecular</a:t>
            </a:r>
            <a:r>
              <a:rPr sz="12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Testing</a:t>
            </a:r>
            <a:r>
              <a:rPr sz="1200" spc="4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for</a:t>
            </a:r>
            <a:r>
              <a:rPr sz="1200" spc="2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Acute</a:t>
            </a:r>
            <a:r>
              <a:rPr sz="1200" spc="3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Respiratory</a:t>
            </a:r>
            <a:r>
              <a:rPr sz="1200" spc="8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Tract</a:t>
            </a:r>
            <a:r>
              <a:rPr sz="1200" spc="-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Infections: </a:t>
            </a:r>
            <a:r>
              <a:rPr sz="1200" spc="13" dirty="0">
                <a:solidFill>
                  <a:srgbClr val="585858"/>
                </a:solidFill>
                <a:latin typeface="Lucida Sans Unicode"/>
                <a:cs typeface="Lucida Sans Unicode"/>
              </a:rPr>
              <a:t>Clinical </a:t>
            </a:r>
            <a:r>
              <a:rPr sz="1200" spc="67" dirty="0">
                <a:solidFill>
                  <a:srgbClr val="585858"/>
                </a:solidFill>
                <a:latin typeface="Lucida Sans Unicode"/>
                <a:cs typeface="Lucida Sans Unicode"/>
              </a:rPr>
              <a:t>and</a:t>
            </a:r>
            <a:r>
              <a:rPr sz="1200" spc="-3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13" dirty="0">
                <a:solidFill>
                  <a:srgbClr val="585858"/>
                </a:solidFill>
                <a:latin typeface="Lucida Sans Unicode"/>
                <a:cs typeface="Lucida Sans Unicode"/>
              </a:rPr>
              <a:t>Diagnostic </a:t>
            </a:r>
            <a:r>
              <a:rPr sz="1200" spc="27" dirty="0">
                <a:solidFill>
                  <a:srgbClr val="585858"/>
                </a:solidFill>
                <a:latin typeface="Lucida Sans Unicode"/>
                <a:cs typeface="Lucida Sans Unicode"/>
              </a:rPr>
              <a:t>Recommendations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13" dirty="0">
                <a:solidFill>
                  <a:srgbClr val="585858"/>
                </a:solidFill>
                <a:latin typeface="Lucida Sans Unicode"/>
                <a:cs typeface="Lucida Sans Unicode"/>
              </a:rPr>
              <a:t>From</a:t>
            </a:r>
            <a:r>
              <a:rPr sz="12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27" dirty="0">
                <a:solidFill>
                  <a:srgbClr val="585858"/>
                </a:solidFill>
                <a:latin typeface="Lucida Sans Unicode"/>
                <a:cs typeface="Lucida Sans Unicode"/>
              </a:rPr>
              <a:t>the</a:t>
            </a:r>
            <a:r>
              <a:rPr sz="1200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IDSA’s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Diagnostics</a:t>
            </a:r>
            <a:r>
              <a:rPr sz="1200" spc="10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Committee”</a:t>
            </a:r>
            <a:endParaRPr sz="1200">
              <a:latin typeface="Lucida Sans Unicode"/>
              <a:cs typeface="Lucida Sans Unicode"/>
            </a:endParaRPr>
          </a:p>
          <a:p>
            <a:pPr marL="50799" marR="40639"/>
            <a:r>
              <a:rPr sz="1200" spc="-27" dirty="0">
                <a:solidFill>
                  <a:srgbClr val="585858"/>
                </a:solidFill>
                <a:latin typeface="Lucida Sans Unicode"/>
                <a:cs typeface="Lucida Sans Unicode"/>
              </a:rPr>
              <a:t>IDSA</a:t>
            </a:r>
            <a:r>
              <a:rPr sz="1200" spc="7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recommends</a:t>
            </a:r>
            <a:r>
              <a:rPr sz="1200" spc="13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use</a:t>
            </a:r>
            <a:r>
              <a:rPr sz="1200" spc="7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of</a:t>
            </a:r>
            <a:r>
              <a:rPr sz="1200" spc="5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rapid</a:t>
            </a:r>
            <a:r>
              <a:rPr sz="1200" spc="9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influenza</a:t>
            </a:r>
            <a:r>
              <a:rPr sz="1200" spc="14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molecular</a:t>
            </a:r>
            <a:r>
              <a:rPr sz="1200" spc="11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assays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over</a:t>
            </a:r>
            <a:r>
              <a:rPr sz="1200" spc="2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rapid</a:t>
            </a:r>
            <a:r>
              <a:rPr sz="1200" spc="3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influenza</a:t>
            </a:r>
            <a:r>
              <a:rPr sz="1200" spc="6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diagnostic</a:t>
            </a:r>
            <a:r>
              <a:rPr sz="12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tests</a:t>
            </a:r>
            <a:r>
              <a:rPr sz="1200" spc="5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(RIDTs)</a:t>
            </a:r>
            <a:r>
              <a:rPr sz="12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for</a:t>
            </a:r>
            <a:r>
              <a:rPr sz="1200" spc="2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detection</a:t>
            </a:r>
            <a:r>
              <a:rPr sz="1200" spc="66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of</a:t>
            </a:r>
            <a:r>
              <a:rPr sz="1200" spc="2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influenza</a:t>
            </a:r>
            <a:r>
              <a:rPr sz="1200" spc="6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viruses</a:t>
            </a:r>
            <a:r>
              <a:rPr sz="12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in</a:t>
            </a:r>
            <a:r>
              <a:rPr sz="1200" spc="4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respiratory</a:t>
            </a:r>
            <a:r>
              <a:rPr sz="1200" spc="7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specimens</a:t>
            </a:r>
            <a:r>
              <a:rPr sz="1200" spc="7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33" dirty="0">
                <a:solidFill>
                  <a:srgbClr val="585858"/>
                </a:solidFill>
                <a:latin typeface="Lucida Sans Unicode"/>
                <a:cs typeface="Lucida Sans Unicode"/>
              </a:rPr>
              <a:t>of</a:t>
            </a:r>
            <a:r>
              <a:rPr sz="1200" spc="66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outpatients.</a:t>
            </a:r>
            <a:endParaRPr sz="1200">
              <a:latin typeface="Lucida Sans Unicode"/>
              <a:cs typeface="Lucida Sans Unicode"/>
            </a:endParaRPr>
          </a:p>
          <a:p>
            <a:pPr marL="50799" marR="433482"/>
            <a:r>
              <a:rPr sz="1200" spc="-27" dirty="0">
                <a:solidFill>
                  <a:srgbClr val="585858"/>
                </a:solidFill>
                <a:latin typeface="Lucida Sans Unicode"/>
                <a:cs typeface="Lucida Sans Unicode"/>
              </a:rPr>
              <a:t>IDSA</a:t>
            </a:r>
            <a:r>
              <a:rPr sz="1200" spc="2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recommends</a:t>
            </a:r>
            <a:r>
              <a:rPr sz="1200" spc="8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use</a:t>
            </a:r>
            <a:r>
              <a:rPr sz="1200" spc="3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of</a:t>
            </a:r>
            <a:r>
              <a:rPr sz="1200" spc="1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73" dirty="0">
                <a:solidFill>
                  <a:srgbClr val="585858"/>
                </a:solidFill>
                <a:latin typeface="Lucida Sans Unicode"/>
                <a:cs typeface="Lucida Sans Unicode"/>
              </a:rPr>
              <a:t>RT-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PCR</a:t>
            </a:r>
            <a:r>
              <a:rPr sz="1200" spc="5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or</a:t>
            </a:r>
            <a:r>
              <a:rPr sz="1200" spc="2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other</a:t>
            </a:r>
            <a:r>
              <a:rPr sz="1200" spc="4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molecular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assays</a:t>
            </a:r>
            <a:r>
              <a:rPr sz="1200" spc="5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for</a:t>
            </a:r>
            <a:r>
              <a:rPr sz="1200" spc="2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detection</a:t>
            </a:r>
            <a:r>
              <a:rPr sz="1200" spc="5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of</a:t>
            </a:r>
            <a:r>
              <a:rPr sz="1200" spc="2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influenza</a:t>
            </a:r>
            <a:r>
              <a:rPr sz="12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viruses</a:t>
            </a:r>
            <a:r>
              <a:rPr sz="1200" spc="7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27" dirty="0">
                <a:solidFill>
                  <a:srgbClr val="585858"/>
                </a:solidFill>
                <a:latin typeface="Lucida Sans Unicode"/>
                <a:cs typeface="Lucida Sans Unicode"/>
              </a:rPr>
              <a:t>in</a:t>
            </a:r>
            <a:r>
              <a:rPr sz="1200" spc="2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respiratory </a:t>
            </a:r>
            <a:r>
              <a:rPr sz="1200" spc="13" dirty="0">
                <a:solidFill>
                  <a:srgbClr val="585858"/>
                </a:solidFill>
                <a:latin typeface="Lucida Sans Unicode"/>
                <a:cs typeface="Lucida Sans Unicode"/>
              </a:rPr>
              <a:t>specimens</a:t>
            </a:r>
            <a:r>
              <a:rPr sz="12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of</a:t>
            </a:r>
            <a:r>
              <a:rPr sz="1200" spc="2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hospitalized</a:t>
            </a:r>
            <a:r>
              <a:rPr sz="1200" spc="10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patients.</a:t>
            </a:r>
            <a:r>
              <a:rPr sz="1200" spc="-20" baseline="27777" dirty="0">
                <a:solidFill>
                  <a:srgbClr val="585858"/>
                </a:solidFill>
                <a:latin typeface="Lucida Sans Unicode"/>
                <a:cs typeface="Lucida Sans Unicode"/>
              </a:rPr>
              <a:t>[1]</a:t>
            </a:r>
            <a:endParaRPr sz="1200" baseline="27777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3163" y="1071372"/>
            <a:ext cx="6134100" cy="4555067"/>
            <a:chOff x="317372" y="803529"/>
            <a:chExt cx="4600575" cy="34163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910" y="3067872"/>
              <a:ext cx="580503" cy="4464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6897" y="813054"/>
              <a:ext cx="4581525" cy="3397250"/>
            </a:xfrm>
            <a:custGeom>
              <a:avLst/>
              <a:gdLst/>
              <a:ahLst/>
              <a:cxnLst/>
              <a:rect l="l" t="t" r="r" b="b"/>
              <a:pathLst>
                <a:path w="4581525" h="3397250">
                  <a:moveTo>
                    <a:pt x="0" y="3396996"/>
                  </a:moveTo>
                  <a:lnTo>
                    <a:pt x="4581144" y="3396996"/>
                  </a:lnTo>
                  <a:lnTo>
                    <a:pt x="4581144" y="0"/>
                  </a:lnTo>
                  <a:lnTo>
                    <a:pt x="0" y="0"/>
                  </a:lnTo>
                  <a:lnTo>
                    <a:pt x="0" y="3396996"/>
                  </a:lnTo>
                  <a:close/>
                </a:path>
              </a:pathLst>
            </a:custGeom>
            <a:ln w="19050">
              <a:solidFill>
                <a:srgbClr val="EB415F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5278" y="1196510"/>
            <a:ext cx="537040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60" dirty="0">
                <a:latin typeface="Arial Black"/>
                <a:cs typeface="Arial Black"/>
              </a:rPr>
              <a:t>Guideline</a:t>
            </a:r>
            <a:r>
              <a:rPr sz="1600" spc="-207" dirty="0">
                <a:latin typeface="Arial Black"/>
                <a:cs typeface="Arial Black"/>
              </a:rPr>
              <a:t> </a:t>
            </a:r>
            <a:r>
              <a:rPr sz="1600" spc="-33" dirty="0">
                <a:latin typeface="Arial Black"/>
                <a:cs typeface="Arial Black"/>
              </a:rPr>
              <a:t>recommendation:</a:t>
            </a:r>
            <a:r>
              <a:rPr sz="1600" spc="-200" dirty="0">
                <a:latin typeface="Arial Black"/>
                <a:cs typeface="Arial Black"/>
              </a:rPr>
              <a:t> </a:t>
            </a:r>
            <a:r>
              <a:rPr sz="1600" spc="-147" dirty="0">
                <a:latin typeface="Arial Black"/>
                <a:cs typeface="Arial Black"/>
              </a:rPr>
              <a:t>PCR</a:t>
            </a:r>
            <a:r>
              <a:rPr sz="1600" spc="-140" dirty="0">
                <a:latin typeface="Arial Black"/>
                <a:cs typeface="Arial Black"/>
              </a:rPr>
              <a:t> </a:t>
            </a:r>
            <a:r>
              <a:rPr sz="1600" spc="-40" dirty="0">
                <a:latin typeface="Arial Black"/>
                <a:cs typeface="Arial Black"/>
              </a:rPr>
              <a:t>for</a:t>
            </a:r>
            <a:r>
              <a:rPr sz="1600" spc="-167" dirty="0">
                <a:latin typeface="Arial Black"/>
                <a:cs typeface="Arial Black"/>
              </a:rPr>
              <a:t> </a:t>
            </a:r>
            <a:r>
              <a:rPr sz="1600" spc="-40" dirty="0">
                <a:latin typeface="Arial Black"/>
                <a:cs typeface="Arial Black"/>
              </a:rPr>
              <a:t>virus</a:t>
            </a:r>
            <a:r>
              <a:rPr sz="1600" spc="-173" dirty="0">
                <a:latin typeface="Arial Black"/>
                <a:cs typeface="Arial Black"/>
              </a:rPr>
              <a:t> </a:t>
            </a:r>
            <a:r>
              <a:rPr sz="1600" spc="-27" dirty="0">
                <a:latin typeface="Arial Black"/>
                <a:cs typeface="Arial Black"/>
              </a:rPr>
              <a:t>detection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7615" y="3962907"/>
            <a:ext cx="4299373" cy="13097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 marR="40639">
              <a:spcBef>
                <a:spcPts val="133"/>
              </a:spcBef>
            </a:pP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CDC</a:t>
            </a:r>
            <a:r>
              <a:rPr sz="1200" spc="10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uses</a:t>
            </a:r>
            <a:r>
              <a:rPr sz="1200" spc="9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multiplex</a:t>
            </a:r>
            <a:r>
              <a:rPr sz="1200" spc="14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real-time</a:t>
            </a:r>
            <a:r>
              <a:rPr sz="1200" spc="1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polymerase</a:t>
            </a:r>
            <a:r>
              <a:rPr sz="1200" spc="1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27" dirty="0">
                <a:solidFill>
                  <a:srgbClr val="585858"/>
                </a:solidFill>
                <a:latin typeface="Lucida Sans Unicode"/>
                <a:cs typeface="Lucida Sans Unicode"/>
              </a:rPr>
              <a:t>chain </a:t>
            </a:r>
            <a:r>
              <a:rPr sz="1200" spc="13" dirty="0">
                <a:solidFill>
                  <a:srgbClr val="585858"/>
                </a:solidFill>
                <a:latin typeface="Lucida Sans Unicode"/>
                <a:cs typeface="Lucida Sans Unicode"/>
              </a:rPr>
              <a:t>reaction</a:t>
            </a:r>
            <a:r>
              <a:rPr sz="1200" spc="4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73" dirty="0">
                <a:solidFill>
                  <a:srgbClr val="585858"/>
                </a:solidFill>
                <a:latin typeface="Lucida Sans Unicode"/>
                <a:cs typeface="Lucida Sans Unicode"/>
              </a:rPr>
              <a:t>(PCR)</a:t>
            </a:r>
            <a:r>
              <a:rPr sz="12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67" dirty="0">
                <a:solidFill>
                  <a:srgbClr val="585858"/>
                </a:solidFill>
                <a:latin typeface="Lucida Sans Unicode"/>
                <a:cs typeface="Lucida Sans Unicode"/>
              </a:rPr>
              <a:t>as</a:t>
            </a:r>
            <a:r>
              <a:rPr sz="1200" spc="3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13" dirty="0">
                <a:solidFill>
                  <a:srgbClr val="585858"/>
                </a:solidFill>
                <a:latin typeface="Lucida Sans Unicode"/>
                <a:cs typeface="Lucida Sans Unicode"/>
              </a:rPr>
              <a:t>the</a:t>
            </a:r>
            <a:r>
              <a:rPr sz="1200" spc="4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13" dirty="0">
                <a:solidFill>
                  <a:srgbClr val="585858"/>
                </a:solidFill>
                <a:latin typeface="Lucida Sans Unicode"/>
                <a:cs typeface="Lucida Sans Unicode"/>
              </a:rPr>
              <a:t>primary</a:t>
            </a:r>
            <a:r>
              <a:rPr sz="1200" spc="6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13" dirty="0">
                <a:solidFill>
                  <a:srgbClr val="585858"/>
                </a:solidFill>
                <a:latin typeface="Lucida Sans Unicode"/>
                <a:cs typeface="Lucida Sans Unicode"/>
              </a:rPr>
              <a:t>laboratory</a:t>
            </a:r>
            <a:r>
              <a:rPr sz="1200" spc="3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13" dirty="0">
                <a:solidFill>
                  <a:srgbClr val="585858"/>
                </a:solidFill>
                <a:latin typeface="Lucida Sans Unicode"/>
                <a:cs typeface="Lucida Sans Unicode"/>
              </a:rPr>
              <a:t>procedure</a:t>
            </a:r>
            <a:r>
              <a:rPr sz="12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33" dirty="0">
                <a:solidFill>
                  <a:srgbClr val="585858"/>
                </a:solidFill>
                <a:latin typeface="Lucida Sans Unicode"/>
                <a:cs typeface="Lucida Sans Unicode"/>
              </a:rPr>
              <a:t>for</a:t>
            </a:r>
            <a:endParaRPr sz="1200" dirty="0">
              <a:latin typeface="Lucida Sans Unicode"/>
              <a:cs typeface="Lucida Sans Unicode"/>
            </a:endParaRPr>
          </a:p>
          <a:p>
            <a:pPr marL="50799"/>
            <a:r>
              <a:rPr sz="1200" spc="-73" dirty="0">
                <a:solidFill>
                  <a:srgbClr val="585858"/>
                </a:solidFill>
                <a:latin typeface="Lucida Sans Unicode"/>
                <a:cs typeface="Lucida Sans Unicode"/>
              </a:rPr>
              <a:t>M.</a:t>
            </a:r>
            <a:r>
              <a:rPr sz="1200" spc="12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pneumoniae</a:t>
            </a:r>
            <a:r>
              <a:rPr sz="1200" spc="19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identification.</a:t>
            </a:r>
            <a:r>
              <a:rPr sz="1200" spc="-20" baseline="27777" dirty="0">
                <a:solidFill>
                  <a:srgbClr val="585858"/>
                </a:solidFill>
                <a:latin typeface="Lucida Sans Unicode"/>
                <a:cs typeface="Lucida Sans Unicode"/>
              </a:rPr>
              <a:t>[2]</a:t>
            </a:r>
            <a:endParaRPr sz="1200" baseline="27777" dirty="0">
              <a:latin typeface="Lucida Sans Unicode"/>
              <a:cs typeface="Lucida Sans Unicode"/>
            </a:endParaRPr>
          </a:p>
          <a:p>
            <a:pPr marL="50799" marR="253994"/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The</a:t>
            </a:r>
            <a:r>
              <a:rPr sz="1200" spc="3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most</a:t>
            </a:r>
            <a:r>
              <a:rPr sz="12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commonly</a:t>
            </a:r>
            <a:r>
              <a:rPr sz="1200" spc="6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used</a:t>
            </a:r>
            <a:r>
              <a:rPr sz="1200" spc="6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type</a:t>
            </a:r>
            <a:r>
              <a:rPr sz="1200" spc="6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of</a:t>
            </a:r>
            <a:r>
              <a:rPr sz="1200" spc="5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RSV</a:t>
            </a:r>
            <a:r>
              <a:rPr sz="1200" spc="5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clinical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laboratory</a:t>
            </a:r>
            <a:r>
              <a:rPr sz="1200" spc="9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tests</a:t>
            </a:r>
            <a:r>
              <a:rPr sz="1200" spc="9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27" dirty="0">
                <a:solidFill>
                  <a:srgbClr val="585858"/>
                </a:solidFill>
                <a:latin typeface="Lucida Sans Unicode"/>
                <a:cs typeface="Lucida Sans Unicode"/>
              </a:rPr>
              <a:t>is</a:t>
            </a:r>
            <a:r>
              <a:rPr sz="1200" spc="67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Real-time</a:t>
            </a:r>
            <a:r>
              <a:rPr sz="1200" spc="11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reverse</a:t>
            </a:r>
            <a:r>
              <a:rPr sz="1200" spc="11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transcriptase-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polymerase</a:t>
            </a:r>
            <a:r>
              <a:rPr sz="1200" spc="18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chain</a:t>
            </a:r>
            <a:r>
              <a:rPr sz="1200" spc="12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reaction</a:t>
            </a:r>
            <a:r>
              <a:rPr sz="1200" spc="13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27" dirty="0">
                <a:solidFill>
                  <a:srgbClr val="585858"/>
                </a:solidFill>
                <a:latin typeface="Lucida Sans Unicode"/>
                <a:cs typeface="Lucida Sans Unicode"/>
              </a:rPr>
              <a:t>(rRT-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PCR),</a:t>
            </a:r>
            <a:r>
              <a:rPr sz="1200" spc="152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which</a:t>
            </a:r>
            <a:r>
              <a:rPr sz="1200" spc="12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27" dirty="0">
                <a:solidFill>
                  <a:srgbClr val="585858"/>
                </a:solidFill>
                <a:latin typeface="Lucida Sans Unicode"/>
                <a:cs typeface="Lucida Sans Unicode"/>
              </a:rPr>
              <a:t>is</a:t>
            </a:r>
            <a:r>
              <a:rPr sz="1200" spc="12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27" dirty="0">
                <a:solidFill>
                  <a:srgbClr val="585858"/>
                </a:solidFill>
                <a:latin typeface="Lucida Sans Unicode"/>
                <a:cs typeface="Lucida Sans Unicode"/>
              </a:rPr>
              <a:t>more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sensitive</a:t>
            </a:r>
            <a:r>
              <a:rPr sz="1200" spc="10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than</a:t>
            </a:r>
            <a:r>
              <a:rPr sz="1200" spc="4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culture</a:t>
            </a:r>
            <a:r>
              <a:rPr sz="1200" spc="4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67" dirty="0">
                <a:solidFill>
                  <a:srgbClr val="585858"/>
                </a:solidFill>
                <a:latin typeface="Lucida Sans Unicode"/>
                <a:cs typeface="Lucida Sans Unicode"/>
              </a:rPr>
              <a:t>and</a:t>
            </a:r>
            <a:r>
              <a:rPr sz="1200" spc="4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85858"/>
                </a:solidFill>
                <a:latin typeface="Lucida Sans Unicode"/>
                <a:cs typeface="Lucida Sans Unicode"/>
              </a:rPr>
              <a:t>antigen</a:t>
            </a:r>
            <a:r>
              <a:rPr sz="1200" spc="53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Lucida Sans Unicode"/>
                <a:cs typeface="Lucida Sans Unicode"/>
              </a:rPr>
              <a:t>testing.</a:t>
            </a:r>
            <a:r>
              <a:rPr sz="1200" spc="-20" baseline="27777" dirty="0">
                <a:solidFill>
                  <a:srgbClr val="585858"/>
                </a:solidFill>
                <a:latin typeface="Lucida Sans Unicode"/>
                <a:cs typeface="Lucida Sans Unicode"/>
              </a:rPr>
              <a:t>[3]</a:t>
            </a:r>
            <a:endParaRPr sz="1200" baseline="27777" dirty="0">
              <a:latin typeface="Lucida Sans Unicode"/>
              <a:cs typeface="Lucida Sans Unicod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16858" y="1507134"/>
            <a:ext cx="4926305" cy="27481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809146" y="4638379"/>
            <a:ext cx="2396913" cy="83099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03098" indent="-286165">
              <a:spcBef>
                <a:spcPts val="320"/>
              </a:spcBef>
              <a:buFont typeface="Arial"/>
              <a:buChar char="•"/>
              <a:tabLst>
                <a:tab pos="303098" algn="l"/>
              </a:tabLst>
            </a:pPr>
            <a:r>
              <a:rPr sz="1600" spc="-13" dirty="0">
                <a:solidFill>
                  <a:srgbClr val="EB415E"/>
                </a:solidFill>
                <a:latin typeface="Lucida Sans Unicode"/>
                <a:cs typeface="Lucida Sans Unicode"/>
              </a:rPr>
              <a:t>High</a:t>
            </a:r>
            <a:r>
              <a:rPr sz="1600" spc="-93" dirty="0">
                <a:solidFill>
                  <a:srgbClr val="EB415E"/>
                </a:solidFill>
                <a:latin typeface="Lucida Sans Unicode"/>
                <a:cs typeface="Lucida Sans Unicode"/>
              </a:rPr>
              <a:t> </a:t>
            </a:r>
            <a:r>
              <a:rPr sz="1600" spc="-13" dirty="0">
                <a:solidFill>
                  <a:srgbClr val="EB415E"/>
                </a:solidFill>
                <a:latin typeface="Lucida Sans Unicode"/>
                <a:cs typeface="Lucida Sans Unicode"/>
              </a:rPr>
              <a:t>specificity</a:t>
            </a:r>
            <a:endParaRPr sz="1600">
              <a:latin typeface="Lucida Sans Unicode"/>
              <a:cs typeface="Lucida Sans Unicode"/>
            </a:endParaRPr>
          </a:p>
          <a:p>
            <a:pPr marL="303098" indent="-286165">
              <a:spcBef>
                <a:spcPts val="193"/>
              </a:spcBef>
              <a:buFont typeface="Arial"/>
              <a:buChar char="•"/>
              <a:tabLst>
                <a:tab pos="303098" algn="l"/>
              </a:tabLst>
            </a:pPr>
            <a:r>
              <a:rPr sz="1600" spc="-13" dirty="0">
                <a:solidFill>
                  <a:srgbClr val="EB415E"/>
                </a:solidFill>
                <a:latin typeface="Lucida Sans Unicode"/>
                <a:cs typeface="Lucida Sans Unicode"/>
              </a:rPr>
              <a:t>High</a:t>
            </a:r>
            <a:r>
              <a:rPr sz="1600" spc="-107" dirty="0">
                <a:solidFill>
                  <a:srgbClr val="EB415E"/>
                </a:solidFill>
                <a:latin typeface="Lucida Sans Unicode"/>
                <a:cs typeface="Lucida Sans Unicode"/>
              </a:rPr>
              <a:t> </a:t>
            </a:r>
            <a:r>
              <a:rPr sz="1600" spc="-13" dirty="0">
                <a:solidFill>
                  <a:srgbClr val="EB415E"/>
                </a:solidFill>
                <a:latin typeface="Lucida Sans Unicode"/>
                <a:cs typeface="Lucida Sans Unicode"/>
              </a:rPr>
              <a:t>sensitivity</a:t>
            </a:r>
            <a:endParaRPr sz="1600">
              <a:latin typeface="Lucida Sans Unicode"/>
              <a:cs typeface="Lucida Sans Unicode"/>
            </a:endParaRPr>
          </a:p>
          <a:p>
            <a:pPr marL="303098" indent="-286165">
              <a:spcBef>
                <a:spcPts val="193"/>
              </a:spcBef>
              <a:buFont typeface="Arial"/>
              <a:buChar char="•"/>
              <a:tabLst>
                <a:tab pos="303098" algn="l"/>
              </a:tabLst>
            </a:pPr>
            <a:r>
              <a:rPr sz="1600" dirty="0">
                <a:solidFill>
                  <a:srgbClr val="EB415E"/>
                </a:solidFill>
                <a:latin typeface="Lucida Sans Unicode"/>
                <a:cs typeface="Lucida Sans Unicode"/>
              </a:rPr>
              <a:t>Short</a:t>
            </a:r>
            <a:r>
              <a:rPr sz="1600" spc="27" dirty="0">
                <a:solidFill>
                  <a:srgbClr val="EB415E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EB415E"/>
                </a:solidFill>
                <a:latin typeface="Lucida Sans Unicode"/>
                <a:cs typeface="Lucida Sans Unicode"/>
              </a:rPr>
              <a:t>window</a:t>
            </a:r>
            <a:r>
              <a:rPr sz="1600" spc="60" dirty="0">
                <a:solidFill>
                  <a:srgbClr val="EB415E"/>
                </a:solidFill>
                <a:latin typeface="Lucida Sans Unicode"/>
                <a:cs typeface="Lucida Sans Unicode"/>
              </a:rPr>
              <a:t> </a:t>
            </a:r>
            <a:r>
              <a:rPr sz="1600" spc="-13" dirty="0">
                <a:solidFill>
                  <a:srgbClr val="EB415E"/>
                </a:solidFill>
                <a:latin typeface="Lucida Sans Unicode"/>
                <a:cs typeface="Lucida Sans Unicode"/>
              </a:rPr>
              <a:t>period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xfrm>
            <a:off x="1154683" y="4876444"/>
            <a:ext cx="851535" cy="14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6933">
              <a:spcBef>
                <a:spcPts val="173"/>
              </a:spcBef>
            </a:pPr>
            <a:r>
              <a:rPr lang="en-US"/>
              <a:t>Sansure</a:t>
            </a:r>
            <a:r>
              <a:rPr lang="en-US" spc="45"/>
              <a:t> </a:t>
            </a:r>
            <a:r>
              <a:rPr lang="en-US"/>
              <a:t>Biotech</a:t>
            </a:r>
            <a:r>
              <a:rPr lang="en-US" spc="95"/>
              <a:t> </a:t>
            </a:r>
            <a:r>
              <a:rPr lang="en-US" spc="-20"/>
              <a:t>Inc.</a:t>
            </a:r>
            <a:endParaRPr spc="-27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7527417" y="4883150"/>
            <a:ext cx="1119504" cy="14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6933">
              <a:spcBef>
                <a:spcPts val="173"/>
              </a:spcBef>
            </a:pPr>
            <a:r>
              <a:rPr lang="en-US"/>
              <a:t>Innovating</a:t>
            </a:r>
            <a:r>
              <a:rPr lang="en-US" spc="-25"/>
              <a:t> </a:t>
            </a:r>
            <a:r>
              <a:rPr lang="en-US" spc="-30"/>
              <a:t>Life</a:t>
            </a:r>
            <a:r>
              <a:rPr lang="en-US" spc="10"/>
              <a:t> </a:t>
            </a:r>
            <a:r>
              <a:rPr lang="en-US"/>
              <a:t>Tech</a:t>
            </a:r>
            <a:r>
              <a:rPr lang="en-US" spc="20"/>
              <a:t> </a:t>
            </a:r>
            <a:r>
              <a:rPr lang="en-US" spc="-20"/>
              <a:t>For</a:t>
            </a:r>
            <a:r>
              <a:rPr lang="en-US" spc="5"/>
              <a:t> </a:t>
            </a:r>
            <a:r>
              <a:rPr lang="en-US" spc="-20"/>
              <a:t>All.</a:t>
            </a:r>
            <a:endParaRPr spc="-27" dirty="0"/>
          </a:p>
        </p:txBody>
      </p:sp>
      <p:sp>
        <p:nvSpPr>
          <p:cNvPr id="15" name="object 15"/>
          <p:cNvSpPr txBox="1"/>
          <p:nvPr/>
        </p:nvSpPr>
        <p:spPr>
          <a:xfrm>
            <a:off x="9158731" y="1320121"/>
            <a:ext cx="234527" cy="1821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067" spc="-33" dirty="0">
                <a:latin typeface="Lucida Sans Unicode"/>
                <a:cs typeface="Lucida Sans Unicode"/>
              </a:rPr>
              <a:t>[4]</a:t>
            </a:r>
            <a:endParaRPr sz="1067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815</Words>
  <Application>Microsoft Office PowerPoint</Application>
  <PresentationFormat>Custom</PresentationFormat>
  <Paragraphs>111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XÉT NGHIỆM PHÁT HIỆN VIRUS CÚM</vt:lpstr>
      <vt:lpstr>PowerPoint Presentation</vt:lpstr>
      <vt:lpstr>Test nhanh</vt:lpstr>
      <vt:lpstr>VAI TRÒ CỦA XÉT NGHIỆM NHANH</vt:lpstr>
      <vt:lpstr>VAI TRÒ CỦA XÉT NGHIỆM NHANH</vt:lpstr>
      <vt:lpstr>TEST NHANH</vt:lpstr>
      <vt:lpstr>PCR</vt:lpstr>
      <vt:lpstr>PCR</vt:lpstr>
      <vt:lpstr>PCR là “tiêu chuẩn vàng” để phát hiện các tác nhân virus</vt:lpstr>
      <vt:lpstr>PowerPoint Presentation</vt:lpstr>
      <vt:lpstr>KẾT LUẬN</vt:lpstr>
      <vt:lpstr>Xin chân thành cảm ơn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25</cp:revision>
  <dcterms:created xsi:type="dcterms:W3CDTF">2025-10-11T10:10:41Z</dcterms:created>
  <dcterms:modified xsi:type="dcterms:W3CDTF">2025-11-18T06:04:08Z</dcterms:modified>
</cp:coreProperties>
</file>