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33"/>
  </p:notesMasterIdLst>
  <p:sldIdLst>
    <p:sldId id="256" r:id="rId2"/>
    <p:sldId id="257" r:id="rId3"/>
    <p:sldId id="258" r:id="rId4"/>
    <p:sldId id="28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8" r:id="rId29"/>
    <p:sldId id="289" r:id="rId30"/>
    <p:sldId id="285" r:id="rId31"/>
    <p:sldId id="286" r:id="rId32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240" autoAdjust="0"/>
  </p:normalViewPr>
  <p:slideViewPr>
    <p:cSldViewPr>
      <p:cViewPr>
        <p:scale>
          <a:sx n="118" d="100"/>
          <a:sy n="118" d="100"/>
        </p:scale>
        <p:origin x="-276" y="4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F6679-90BA-4FD0-80B9-D508D10D847B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9EA10-1CFE-4EC6-9EE3-6A6B0B0A2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0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6385" marR="2359025" indent="-274320" algn="just">
              <a:lnSpc>
                <a:spcPct val="130000"/>
              </a:lnSpc>
              <a:spcBef>
                <a:spcPts val="100"/>
              </a:spcBef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lang="vi-VN" sz="2400" i="1" spc="-10" dirty="0" smtClean="0">
                <a:latin typeface="+mn-lt"/>
                <a:cs typeface="Arial"/>
              </a:rPr>
              <a:t>Toxoplasma</a:t>
            </a:r>
            <a:r>
              <a:rPr lang="vi-VN" sz="2400" i="1" spc="35" dirty="0" smtClean="0">
                <a:latin typeface="+mn-lt"/>
                <a:cs typeface="Arial"/>
              </a:rPr>
              <a:t> </a:t>
            </a:r>
            <a:r>
              <a:rPr lang="vi-VN" sz="2400" i="1" dirty="0" smtClean="0">
                <a:latin typeface="+mn-lt"/>
                <a:cs typeface="Arial"/>
              </a:rPr>
              <a:t>gondii</a:t>
            </a:r>
            <a:r>
              <a:rPr lang="vi-VN" sz="2400" i="1" spc="3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là</a:t>
            </a:r>
            <a:r>
              <a:rPr lang="vi-VN" sz="2400" spc="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sinh</a:t>
            </a:r>
            <a:r>
              <a:rPr lang="vi-VN" sz="2400" spc="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vật</a:t>
            </a:r>
            <a:r>
              <a:rPr lang="vi-VN" sz="2400" spc="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đơn</a:t>
            </a:r>
            <a:r>
              <a:rPr lang="vi-VN" sz="2400" spc="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bào,</a:t>
            </a:r>
            <a:r>
              <a:rPr lang="vi-VN" sz="2400" spc="40" dirty="0" smtClean="0">
                <a:latin typeface="+mn-lt"/>
                <a:cs typeface="Arial"/>
              </a:rPr>
              <a:t> </a:t>
            </a:r>
            <a:r>
              <a:rPr lang="vi-VN" sz="2400" spc="-25" dirty="0" smtClean="0">
                <a:latin typeface="+mn-lt"/>
                <a:cs typeface="Arial"/>
              </a:rPr>
              <a:t>ký </a:t>
            </a:r>
            <a:r>
              <a:rPr lang="vi-VN" sz="2400" dirty="0" smtClean="0">
                <a:latin typeface="+mn-lt"/>
                <a:cs typeface="Arial"/>
              </a:rPr>
              <a:t>sinh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chủ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yếu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trên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mèo,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có</a:t>
            </a:r>
            <a:r>
              <a:rPr lang="vi-VN" sz="2400" spc="-25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thể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có</a:t>
            </a:r>
            <a:r>
              <a:rPr lang="vi-VN" sz="2400" spc="-25" dirty="0" smtClean="0">
                <a:latin typeface="+mn-lt"/>
                <a:cs typeface="Arial"/>
              </a:rPr>
              <a:t>  </a:t>
            </a:r>
            <a:r>
              <a:rPr lang="vi-VN" sz="2400" spc="-10" dirty="0" smtClean="0">
                <a:latin typeface="+mn-lt"/>
                <a:cs typeface="Arial"/>
              </a:rPr>
              <a:t>trong </a:t>
            </a:r>
            <a:r>
              <a:rPr lang="vi-VN" sz="2400" dirty="0" smtClean="0">
                <a:latin typeface="+mn-lt"/>
                <a:cs typeface="Arial"/>
              </a:rPr>
              <a:t>thực</a:t>
            </a:r>
            <a:r>
              <a:rPr lang="vi-VN" sz="2400" spc="27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phẩm,</a:t>
            </a:r>
            <a:r>
              <a:rPr lang="vi-VN" sz="2400" spc="27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rau</a:t>
            </a:r>
            <a:r>
              <a:rPr lang="vi-VN" sz="2400" spc="275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sống,</a:t>
            </a:r>
            <a:r>
              <a:rPr lang="vi-VN" sz="2400" spc="28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nguồn</a:t>
            </a:r>
            <a:r>
              <a:rPr lang="vi-VN" sz="2400" spc="27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nước</a:t>
            </a:r>
            <a:r>
              <a:rPr lang="vi-VN" sz="2400" spc="270" dirty="0" smtClean="0">
                <a:latin typeface="+mn-lt"/>
                <a:cs typeface="Arial"/>
              </a:rPr>
              <a:t>  </a:t>
            </a:r>
            <a:r>
              <a:rPr lang="vi-VN" sz="2400" spc="-50" dirty="0" smtClean="0">
                <a:latin typeface="+mn-lt"/>
                <a:cs typeface="Arial"/>
              </a:rPr>
              <a:t>ô </a:t>
            </a:r>
            <a:r>
              <a:rPr lang="vi-VN" sz="2400" spc="-10" dirty="0" smtClean="0">
                <a:latin typeface="+mn-lt"/>
                <a:cs typeface="Arial"/>
              </a:rPr>
              <a:t>nhiễm…</a:t>
            </a:r>
            <a:endParaRPr lang="vi-VN" sz="2400" dirty="0" smtClean="0">
              <a:latin typeface="+mn-lt"/>
              <a:cs typeface="Arial"/>
            </a:endParaRPr>
          </a:p>
          <a:p>
            <a:pPr marL="431800" marR="5080" lvl="1" indent="-342900" algn="just">
              <a:lnSpc>
                <a:spcPct val="130100"/>
              </a:lnSpc>
              <a:spcBef>
                <a:spcPts val="175"/>
              </a:spcBef>
              <a:buFont typeface="Wingdings"/>
              <a:buChar char=""/>
              <a:tabLst>
                <a:tab pos="431800" algn="l"/>
              </a:tabLst>
            </a:pPr>
            <a:r>
              <a:rPr lang="vi-VN" sz="2400" dirty="0" smtClean="0">
                <a:latin typeface="+mn-lt"/>
                <a:cs typeface="Arial"/>
              </a:rPr>
              <a:t>Bệnh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biểu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hiện</a:t>
            </a:r>
            <a:r>
              <a:rPr lang="vi-VN" sz="2400" spc="-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chủ</a:t>
            </a:r>
            <a:r>
              <a:rPr lang="vi-VN" sz="2400" spc="-5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yếu</a:t>
            </a:r>
            <a:r>
              <a:rPr lang="vi-VN" sz="2400" spc="-5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ở</a:t>
            </a:r>
            <a:r>
              <a:rPr lang="vi-VN" sz="2400" spc="-6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da,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gây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ngứa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da,</a:t>
            </a:r>
            <a:r>
              <a:rPr lang="vi-VN" sz="2400" spc="-6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nổi</a:t>
            </a:r>
            <a:r>
              <a:rPr lang="vi-VN" sz="2400" spc="-5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mày</a:t>
            </a:r>
            <a:r>
              <a:rPr lang="vi-VN" sz="2400" spc="-55" dirty="0" smtClean="0">
                <a:latin typeface="+mn-lt"/>
                <a:cs typeface="Arial"/>
              </a:rPr>
              <a:t> </a:t>
            </a:r>
            <a:r>
              <a:rPr lang="vi-VN" sz="2400" spc="-20" dirty="0" smtClean="0">
                <a:latin typeface="+mn-lt"/>
                <a:cs typeface="Arial"/>
              </a:rPr>
              <a:t>đay,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spc="-25" dirty="0" smtClean="0">
                <a:latin typeface="+mn-lt"/>
                <a:cs typeface="Arial"/>
              </a:rPr>
              <a:t>da </a:t>
            </a:r>
            <a:r>
              <a:rPr lang="vi-VN" sz="2400" dirty="0" smtClean="0">
                <a:latin typeface="+mn-lt"/>
                <a:cs typeface="Arial"/>
              </a:rPr>
              <a:t>thô</a:t>
            </a:r>
            <a:r>
              <a:rPr lang="vi-VN" sz="2400" spc="-6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ráp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sẩn.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Biểu</a:t>
            </a:r>
            <a:r>
              <a:rPr lang="vi-VN" sz="2400" spc="-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hiện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của</a:t>
            </a:r>
            <a:r>
              <a:rPr lang="vi-VN" sz="2400" spc="-5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bệnh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từ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nhẹ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đến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rất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nặng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spc="-20" dirty="0" smtClean="0">
                <a:latin typeface="+mn-lt"/>
                <a:cs typeface="Arial"/>
              </a:rPr>
              <a:t>thậm</a:t>
            </a:r>
            <a:endParaRPr lang="vi-VN" sz="2400" dirty="0" smtClean="0">
              <a:latin typeface="+mn-lt"/>
              <a:cs typeface="Arial"/>
            </a:endParaRPr>
          </a:p>
          <a:p>
            <a:pPr marL="431800" algn="just">
              <a:lnSpc>
                <a:spcPct val="100000"/>
              </a:lnSpc>
              <a:spcBef>
                <a:spcPts val="860"/>
              </a:spcBef>
            </a:pPr>
            <a:r>
              <a:rPr lang="vi-VN" sz="2400" dirty="0" smtClean="0">
                <a:latin typeface="+mn-lt"/>
                <a:cs typeface="Arial"/>
              </a:rPr>
              <a:t>chí</a:t>
            </a:r>
            <a:r>
              <a:rPr lang="vi-VN" sz="2400" spc="-5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gây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rối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loạn</a:t>
            </a:r>
            <a:r>
              <a:rPr lang="vi-VN" sz="2400" spc="-2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chức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năng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và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có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thể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dẫn</a:t>
            </a:r>
            <a:r>
              <a:rPr lang="vi-VN" sz="2400" spc="-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tử</a:t>
            </a:r>
            <a:r>
              <a:rPr lang="vi-VN" sz="2400" spc="-25" dirty="0" smtClean="0">
                <a:latin typeface="+mn-lt"/>
                <a:cs typeface="Arial"/>
              </a:rPr>
              <a:t> </a:t>
            </a:r>
            <a:r>
              <a:rPr lang="vi-VN" sz="2400" spc="-20" dirty="0" smtClean="0">
                <a:latin typeface="+mn-lt"/>
                <a:cs typeface="Arial"/>
              </a:rPr>
              <a:t>vong</a:t>
            </a:r>
            <a:endParaRPr lang="vi-VN" sz="2400" dirty="0" smtClean="0">
              <a:latin typeface="+mn-lt"/>
              <a:cs typeface="Arial"/>
            </a:endParaRPr>
          </a:p>
          <a:p>
            <a:pPr marL="431800" marR="316865" lvl="1" indent="-342900">
              <a:lnSpc>
                <a:spcPct val="130000"/>
              </a:lnSpc>
              <a:buFont typeface="Wingdings"/>
              <a:buChar char=""/>
              <a:tabLst>
                <a:tab pos="431800" algn="l"/>
              </a:tabLst>
            </a:pPr>
            <a:r>
              <a:rPr lang="vi-VN" sz="2400" dirty="0" smtClean="0">
                <a:latin typeface="+mn-lt"/>
                <a:cs typeface="Arial"/>
              </a:rPr>
              <a:t>Chỉ</a:t>
            </a:r>
            <a:r>
              <a:rPr lang="vi-VN" sz="2400" spc="-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có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10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-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20%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người</a:t>
            </a:r>
            <a:r>
              <a:rPr lang="vi-VN" sz="2400" spc="-2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lớn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và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trẻ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em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là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có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triệu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spc="-10" dirty="0" smtClean="0">
                <a:latin typeface="+mn-lt"/>
                <a:cs typeface="Arial"/>
              </a:rPr>
              <a:t>chứng, </a:t>
            </a:r>
            <a:r>
              <a:rPr lang="vi-VN" sz="2400" dirty="0" smtClean="0">
                <a:latin typeface="+mn-lt"/>
                <a:cs typeface="Arial"/>
              </a:rPr>
              <a:t>nhưng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đây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sẽ</a:t>
            </a:r>
            <a:r>
              <a:rPr lang="vi-VN" sz="2400" spc="-6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là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bệnh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nặng,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đe</a:t>
            </a:r>
            <a:r>
              <a:rPr lang="vi-VN" sz="2400" spc="-6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dọa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đến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tính</a:t>
            </a:r>
            <a:r>
              <a:rPr lang="vi-VN" sz="2400" spc="-6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mạng</a:t>
            </a:r>
            <a:r>
              <a:rPr lang="vi-VN" sz="2400" spc="-6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nếu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spc="-25" dirty="0" smtClean="0">
                <a:latin typeface="+mn-lt"/>
                <a:cs typeface="Arial"/>
              </a:rPr>
              <a:t>bị </a:t>
            </a:r>
            <a:r>
              <a:rPr lang="vi-VN" sz="2400" dirty="0" smtClean="0">
                <a:latin typeface="+mn-lt"/>
                <a:cs typeface="Arial"/>
              </a:rPr>
              <a:t>suy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giảm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miễn</a:t>
            </a:r>
            <a:r>
              <a:rPr lang="vi-VN" sz="2400" spc="-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dịch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hay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ở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trẻ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sơ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spc="-10" dirty="0" smtClean="0">
                <a:latin typeface="+mn-lt"/>
                <a:cs typeface="Arial"/>
              </a:rPr>
              <a:t>sinh.</a:t>
            </a:r>
            <a:endParaRPr lang="vi-VN" sz="2400" dirty="0" smtClean="0">
              <a:latin typeface="+mn-lt"/>
              <a:cs typeface="Arial"/>
            </a:endParaRPr>
          </a:p>
          <a:p>
            <a:pPr marL="431165" lvl="1" indent="-342265">
              <a:lnSpc>
                <a:spcPct val="100000"/>
              </a:lnSpc>
              <a:spcBef>
                <a:spcPts val="865"/>
              </a:spcBef>
              <a:buFont typeface="Wingdings"/>
              <a:buChar char=""/>
              <a:tabLst>
                <a:tab pos="431165" algn="l"/>
              </a:tabLst>
            </a:pPr>
            <a:r>
              <a:rPr lang="vi-VN" sz="2400" dirty="0" smtClean="0">
                <a:latin typeface="+mn-lt"/>
                <a:cs typeface="Arial"/>
              </a:rPr>
              <a:t>Hiện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chưa</a:t>
            </a:r>
            <a:r>
              <a:rPr lang="vi-VN" sz="2400" spc="-7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có</a:t>
            </a:r>
            <a:r>
              <a:rPr lang="vi-VN" sz="2400" spc="-6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vaccin</a:t>
            </a:r>
            <a:r>
              <a:rPr lang="vi-VN" sz="2400" spc="-6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hiệu</a:t>
            </a:r>
            <a:r>
              <a:rPr lang="vi-VN" sz="2400" spc="-5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quả</a:t>
            </a:r>
            <a:r>
              <a:rPr lang="vi-VN" sz="2400" spc="-6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phòng</a:t>
            </a:r>
            <a:r>
              <a:rPr lang="vi-VN" sz="2400" spc="-6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ngừa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i="1" spc="-75" dirty="0" smtClean="0">
                <a:latin typeface="+mn-lt"/>
                <a:cs typeface="Arial"/>
              </a:rPr>
              <a:t>T.</a:t>
            </a:r>
            <a:r>
              <a:rPr lang="vi-VN" sz="2400" i="1" spc="-80" dirty="0" smtClean="0">
                <a:latin typeface="+mn-lt"/>
                <a:cs typeface="Arial"/>
              </a:rPr>
              <a:t> </a:t>
            </a:r>
            <a:r>
              <a:rPr lang="vi-VN" sz="2400" i="1" spc="-10" dirty="0" smtClean="0">
                <a:latin typeface="+mn-lt"/>
                <a:cs typeface="Arial"/>
              </a:rPr>
              <a:t>gondii</a:t>
            </a:r>
            <a:r>
              <a:rPr lang="vi-VN" sz="2400" spc="-10" dirty="0" smtClean="0">
                <a:latin typeface="+mn-lt"/>
                <a:cs typeface="Arial"/>
              </a:rPr>
              <a:t>.</a:t>
            </a:r>
            <a:endParaRPr lang="vi-VN" sz="2400" dirty="0" smtClean="0">
              <a:latin typeface="+mn-lt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9EA10-1CFE-4EC6-9EE3-6A6B0B0A25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122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1200" dirty="0" smtClean="0">
                <a:latin typeface="+mn-lt"/>
                <a:cs typeface="Arial"/>
              </a:rPr>
              <a:t>Khi</a:t>
            </a:r>
            <a:r>
              <a:rPr lang="vi-VN" sz="1200" spc="9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mẹ</a:t>
            </a:r>
            <a:r>
              <a:rPr lang="vi-VN" sz="1200" spc="9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bị</a:t>
            </a:r>
            <a:r>
              <a:rPr lang="vi-VN" sz="1200" spc="7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tái</a:t>
            </a:r>
            <a:r>
              <a:rPr lang="vi-VN" sz="1200" spc="8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nhiễm</a:t>
            </a:r>
            <a:r>
              <a:rPr lang="vi-VN" sz="1200" spc="10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Rubella</a:t>
            </a:r>
            <a:r>
              <a:rPr lang="vi-VN" sz="1200" spc="8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(sau</a:t>
            </a:r>
            <a:r>
              <a:rPr lang="vi-VN" sz="1200" spc="8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tiêm</a:t>
            </a:r>
            <a:r>
              <a:rPr lang="vi-VN" sz="1200" spc="9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ngừa</a:t>
            </a:r>
            <a:r>
              <a:rPr lang="vi-VN" sz="1200" spc="9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hoặc</a:t>
            </a:r>
            <a:r>
              <a:rPr lang="vi-VN" sz="1200" spc="9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nhiễm</a:t>
            </a:r>
            <a:r>
              <a:rPr lang="vi-VN" sz="1200" spc="80" dirty="0" smtClean="0">
                <a:latin typeface="+mn-lt"/>
                <a:cs typeface="Arial"/>
              </a:rPr>
              <a:t> </a:t>
            </a:r>
            <a:r>
              <a:rPr lang="vi-VN" sz="1200" spc="-25" dirty="0" smtClean="0">
                <a:latin typeface="+mn-lt"/>
                <a:cs typeface="Arial"/>
              </a:rPr>
              <a:t>tự </a:t>
            </a:r>
            <a:r>
              <a:rPr lang="vi-VN" sz="1200" dirty="0" smtClean="0">
                <a:latin typeface="+mn-lt"/>
                <a:cs typeface="Arial"/>
              </a:rPr>
              <a:t>nhiên),</a:t>
            </a:r>
            <a:r>
              <a:rPr lang="vi-VN" sz="1200" spc="204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có</a:t>
            </a:r>
            <a:r>
              <a:rPr lang="vi-VN" sz="1200" spc="204" dirty="0" smtClean="0">
                <a:latin typeface="+mn-lt"/>
                <a:cs typeface="Arial"/>
              </a:rPr>
              <a:t> </a:t>
            </a:r>
            <a:r>
              <a:rPr lang="vi-VN" sz="1200" spc="-20" dirty="0" smtClean="0">
                <a:latin typeface="+mn-lt"/>
                <a:cs typeface="Arial"/>
              </a:rPr>
              <a:t>8-</a:t>
            </a:r>
            <a:r>
              <a:rPr lang="vi-VN" sz="1200" dirty="0" smtClean="0">
                <a:latin typeface="+mn-lt"/>
                <a:cs typeface="Arial"/>
              </a:rPr>
              <a:t>9%</a:t>
            </a:r>
            <a:r>
              <a:rPr lang="vi-VN" sz="1200" spc="21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thai</a:t>
            </a:r>
            <a:r>
              <a:rPr lang="vi-VN" sz="1200" spc="20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nhi</a:t>
            </a:r>
            <a:r>
              <a:rPr lang="vi-VN" sz="1200" spc="21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bị</a:t>
            </a:r>
            <a:r>
              <a:rPr lang="vi-VN" sz="1200" spc="21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CRS</a:t>
            </a:r>
            <a:r>
              <a:rPr lang="vi-VN" sz="1200" spc="22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ở</a:t>
            </a:r>
            <a:r>
              <a:rPr lang="vi-VN" sz="1200" spc="19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tuổi</a:t>
            </a:r>
            <a:r>
              <a:rPr lang="vi-VN" sz="1200" spc="21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thai</a:t>
            </a:r>
            <a:r>
              <a:rPr lang="vi-VN" sz="1200" spc="204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trước</a:t>
            </a:r>
            <a:r>
              <a:rPr lang="vi-VN" sz="1200" spc="21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12</a:t>
            </a:r>
            <a:r>
              <a:rPr lang="vi-VN" sz="1200" spc="200" dirty="0" smtClean="0">
                <a:latin typeface="+mn-lt"/>
                <a:cs typeface="Arial"/>
              </a:rPr>
              <a:t> </a:t>
            </a:r>
            <a:r>
              <a:rPr lang="vi-VN" sz="1200" spc="-10" dirty="0" smtClean="0">
                <a:latin typeface="+mn-lt"/>
                <a:cs typeface="Arial"/>
              </a:rPr>
              <a:t>tuần, </a:t>
            </a:r>
            <a:r>
              <a:rPr lang="vi-VN" sz="1200" dirty="0" smtClean="0">
                <a:latin typeface="+mn-lt"/>
                <a:cs typeface="Arial"/>
              </a:rPr>
              <a:t>không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ghi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nhận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trường</a:t>
            </a:r>
            <a:r>
              <a:rPr lang="vi-VN" sz="1200" spc="-5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hợp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nào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xảy</a:t>
            </a:r>
            <a:r>
              <a:rPr lang="vi-VN" sz="1200" spc="-5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ra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sau</a:t>
            </a:r>
            <a:r>
              <a:rPr lang="vi-VN" sz="1200" spc="-5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12</a:t>
            </a:r>
            <a:r>
              <a:rPr lang="vi-VN" sz="1200" spc="-50" dirty="0" smtClean="0">
                <a:latin typeface="+mn-lt"/>
                <a:cs typeface="Arial"/>
              </a:rPr>
              <a:t> </a:t>
            </a:r>
            <a:r>
              <a:rPr lang="vi-VN" sz="1200" spc="-20" dirty="0" smtClean="0">
                <a:latin typeface="+mn-lt"/>
                <a:cs typeface="Arial"/>
              </a:rPr>
              <a:t>tuần</a:t>
            </a:r>
            <a:endParaRPr lang="vi-VN" sz="1200" dirty="0" smtClean="0">
              <a:latin typeface="+mn-lt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9EA10-1CFE-4EC6-9EE3-6A6B0B0A25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59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50" indent="-285750" algn="just">
              <a:lnSpc>
                <a:spcPct val="100000"/>
              </a:lnSpc>
              <a:spcBef>
                <a:spcPts val="965"/>
              </a:spcBef>
              <a:buFont typeface="Wingdings"/>
              <a:buChar char=""/>
              <a:tabLst>
                <a:tab pos="298450" algn="l"/>
              </a:tabLst>
            </a:pPr>
            <a:r>
              <a:rPr lang="vi-VN" sz="2400" b="1" dirty="0" smtClean="0">
                <a:solidFill>
                  <a:srgbClr val="0000FF"/>
                </a:solidFill>
                <a:latin typeface="+mn-lt"/>
                <a:cs typeface="Arial"/>
              </a:rPr>
              <a:t>Phát</a:t>
            </a:r>
            <a:r>
              <a:rPr lang="vi-VN" sz="2400" b="1" spc="-10" dirty="0" smtClean="0">
                <a:solidFill>
                  <a:srgbClr val="0000FF"/>
                </a:solidFill>
                <a:latin typeface="+mn-lt"/>
                <a:cs typeface="Arial"/>
              </a:rPr>
              <a:t> </a:t>
            </a:r>
            <a:r>
              <a:rPr lang="vi-VN" sz="2400" b="1" dirty="0" smtClean="0">
                <a:solidFill>
                  <a:srgbClr val="0000FF"/>
                </a:solidFill>
                <a:latin typeface="+mn-lt"/>
                <a:cs typeface="Arial"/>
              </a:rPr>
              <a:t>hiện</a:t>
            </a:r>
            <a:r>
              <a:rPr lang="vi-VN" sz="2400" b="1" spc="-40" dirty="0" smtClean="0">
                <a:solidFill>
                  <a:srgbClr val="0000FF"/>
                </a:solidFill>
                <a:latin typeface="+mn-lt"/>
                <a:cs typeface="Arial"/>
              </a:rPr>
              <a:t> </a:t>
            </a:r>
            <a:r>
              <a:rPr lang="vi-VN" sz="2400" b="1" dirty="0" smtClean="0">
                <a:solidFill>
                  <a:srgbClr val="0000FF"/>
                </a:solidFill>
                <a:latin typeface="+mn-lt"/>
                <a:cs typeface="Arial"/>
              </a:rPr>
              <a:t>kháng</a:t>
            </a:r>
            <a:r>
              <a:rPr lang="vi-VN" sz="2400" b="1" spc="-10" dirty="0" smtClean="0">
                <a:solidFill>
                  <a:srgbClr val="0000FF"/>
                </a:solidFill>
                <a:latin typeface="+mn-lt"/>
                <a:cs typeface="Arial"/>
              </a:rPr>
              <a:t> </a:t>
            </a:r>
            <a:r>
              <a:rPr lang="vi-VN" sz="2400" b="1" dirty="0" smtClean="0">
                <a:solidFill>
                  <a:srgbClr val="0000FF"/>
                </a:solidFill>
                <a:latin typeface="+mn-lt"/>
                <a:cs typeface="Arial"/>
              </a:rPr>
              <a:t>thể</a:t>
            </a:r>
            <a:r>
              <a:rPr lang="vi-VN" sz="2400" b="1" spc="-30" dirty="0" smtClean="0">
                <a:solidFill>
                  <a:srgbClr val="0000FF"/>
                </a:solidFill>
                <a:latin typeface="+mn-lt"/>
                <a:cs typeface="Arial"/>
              </a:rPr>
              <a:t> </a:t>
            </a:r>
            <a:r>
              <a:rPr lang="vi-VN" sz="2400" b="1" dirty="0" smtClean="0">
                <a:solidFill>
                  <a:srgbClr val="0000FF"/>
                </a:solidFill>
                <a:latin typeface="+mn-lt"/>
                <a:cs typeface="Arial"/>
              </a:rPr>
              <a:t>đặc</a:t>
            </a:r>
            <a:r>
              <a:rPr lang="vi-VN" sz="2400" b="1" spc="-10" dirty="0" smtClean="0">
                <a:solidFill>
                  <a:srgbClr val="0000FF"/>
                </a:solidFill>
                <a:latin typeface="+mn-lt"/>
                <a:cs typeface="Arial"/>
              </a:rPr>
              <a:t> </a:t>
            </a:r>
            <a:r>
              <a:rPr lang="vi-VN" sz="2400" b="1" dirty="0" smtClean="0">
                <a:solidFill>
                  <a:srgbClr val="0000FF"/>
                </a:solidFill>
                <a:latin typeface="+mn-lt"/>
                <a:cs typeface="Arial"/>
              </a:rPr>
              <a:t>hiệu</a:t>
            </a:r>
            <a:r>
              <a:rPr lang="vi-VN" sz="2400" b="1" spc="-25" dirty="0" smtClean="0">
                <a:solidFill>
                  <a:srgbClr val="0000FF"/>
                </a:solidFill>
                <a:latin typeface="+mn-lt"/>
                <a:cs typeface="Arial"/>
              </a:rPr>
              <a:t> IgM</a:t>
            </a:r>
            <a:endParaRPr lang="vi-VN" sz="2400" dirty="0" smtClean="0">
              <a:latin typeface="+mn-lt"/>
              <a:cs typeface="Arial"/>
            </a:endParaRPr>
          </a:p>
          <a:p>
            <a:pPr marL="755015" marR="5080" lvl="1" indent="-285750" algn="just">
              <a:lnSpc>
                <a:spcPct val="130000"/>
              </a:lnSpc>
              <a:buFont typeface="Wingdings"/>
              <a:buChar char=""/>
              <a:tabLst>
                <a:tab pos="756285" algn="l"/>
              </a:tabLst>
            </a:pPr>
            <a:r>
              <a:rPr lang="vi-VN" sz="2400" dirty="0" smtClean="0">
                <a:latin typeface="+mn-lt"/>
                <a:cs typeface="Arial"/>
              </a:rPr>
              <a:t>IgM</a:t>
            </a:r>
            <a:r>
              <a:rPr lang="vi-VN" sz="2400" spc="-25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trong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huyết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thanh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xuất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hiện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sớm</a:t>
            </a:r>
            <a:r>
              <a:rPr lang="vi-VN" sz="2400" spc="-20" dirty="0" smtClean="0">
                <a:latin typeface="+mn-lt"/>
                <a:cs typeface="Arial"/>
              </a:rPr>
              <a:t>  </a:t>
            </a:r>
            <a:r>
              <a:rPr lang="vi-VN" sz="2400" dirty="0" smtClean="0">
                <a:latin typeface="+mn-lt"/>
                <a:cs typeface="Arial"/>
              </a:rPr>
              <a:t>ở</a:t>
            </a:r>
            <a:r>
              <a:rPr lang="vi-VN" sz="2400" spc="59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BN</a:t>
            </a:r>
            <a:r>
              <a:rPr lang="vi-VN" sz="2400" spc="-25" dirty="0" smtClean="0">
                <a:latin typeface="+mn-lt"/>
                <a:cs typeface="Arial"/>
              </a:rPr>
              <a:t>  </a:t>
            </a:r>
            <a:r>
              <a:rPr lang="vi-VN" sz="2400" spc="-10" dirty="0" smtClean="0">
                <a:latin typeface="+mn-lt"/>
                <a:cs typeface="Arial"/>
              </a:rPr>
              <a:t>nhiễm 	</a:t>
            </a:r>
            <a:r>
              <a:rPr lang="vi-VN" sz="2400" dirty="0" smtClean="0">
                <a:latin typeface="+mn-lt"/>
                <a:cs typeface="Arial"/>
              </a:rPr>
              <a:t>Rubella</a:t>
            </a:r>
            <a:r>
              <a:rPr lang="vi-VN" sz="2400" spc="3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nguyên</a:t>
            </a:r>
            <a:r>
              <a:rPr lang="vi-VN" sz="2400" spc="3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phát</a:t>
            </a:r>
            <a:r>
              <a:rPr lang="vi-VN" sz="2400" spc="3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hoặc</a:t>
            </a:r>
            <a:r>
              <a:rPr lang="vi-VN" sz="2400" spc="3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tái</a:t>
            </a:r>
            <a:r>
              <a:rPr lang="vi-VN" sz="2400" spc="3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nhiễm.</a:t>
            </a:r>
            <a:r>
              <a:rPr lang="vi-VN" sz="2400" spc="3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Lấy</a:t>
            </a:r>
            <a:r>
              <a:rPr lang="vi-VN" sz="2400" spc="3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mẫu</a:t>
            </a:r>
            <a:r>
              <a:rPr lang="vi-VN" sz="2400" spc="345" dirty="0" smtClean="0">
                <a:latin typeface="+mn-lt"/>
                <a:cs typeface="Arial"/>
              </a:rPr>
              <a:t> </a:t>
            </a:r>
            <a:r>
              <a:rPr lang="vi-VN" sz="2400" spc="-10" dirty="0" smtClean="0">
                <a:latin typeface="+mn-lt"/>
                <a:cs typeface="Arial"/>
              </a:rPr>
              <a:t>huyết 	</a:t>
            </a:r>
            <a:r>
              <a:rPr lang="vi-VN" sz="2400" dirty="0" smtClean="0">
                <a:latin typeface="+mn-lt"/>
                <a:cs typeface="Arial"/>
              </a:rPr>
              <a:t>thanh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đơn</a:t>
            </a:r>
            <a:r>
              <a:rPr lang="vi-VN" sz="2400" spc="-2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khoảng</a:t>
            </a:r>
            <a:r>
              <a:rPr lang="vi-VN" sz="2400" spc="-25" dirty="0" smtClean="0">
                <a:latin typeface="+mn-lt"/>
                <a:cs typeface="Arial"/>
              </a:rPr>
              <a:t> </a:t>
            </a:r>
            <a:r>
              <a:rPr lang="vi-VN" sz="2400" spc="-20" dirty="0" smtClean="0">
                <a:latin typeface="+mn-lt"/>
                <a:cs typeface="Arial"/>
              </a:rPr>
              <a:t>7-</a:t>
            </a:r>
            <a:r>
              <a:rPr lang="vi-VN" sz="2400" dirty="0" smtClean="0">
                <a:latin typeface="+mn-lt"/>
                <a:cs typeface="Arial"/>
              </a:rPr>
              <a:t>10</a:t>
            </a:r>
            <a:r>
              <a:rPr lang="vi-VN" sz="2400" spc="-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ngày</a:t>
            </a:r>
            <a:r>
              <a:rPr lang="vi-VN" sz="2400" spc="-2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sau</a:t>
            </a:r>
            <a:r>
              <a:rPr lang="vi-VN" sz="2400" spc="-1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phát</a:t>
            </a:r>
            <a:r>
              <a:rPr lang="vi-VN" sz="2400" spc="-2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ban,</a:t>
            </a:r>
            <a:r>
              <a:rPr lang="vi-VN" sz="2400" spc="-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nếu</a:t>
            </a:r>
            <a:r>
              <a:rPr lang="vi-VN" sz="2400" spc="-2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IgM</a:t>
            </a:r>
            <a:r>
              <a:rPr lang="vi-VN" sz="2400" spc="-20" dirty="0" smtClean="0">
                <a:latin typeface="+mn-lt"/>
                <a:cs typeface="Arial"/>
              </a:rPr>
              <a:t> </a:t>
            </a:r>
            <a:r>
              <a:rPr lang="vi-VN" sz="2400" spc="-10" dirty="0" smtClean="0">
                <a:latin typeface="+mn-lt"/>
                <a:cs typeface="Arial"/>
              </a:rPr>
              <a:t>(-</a:t>
            </a:r>
            <a:r>
              <a:rPr lang="vi-VN" sz="2400" spc="-50" dirty="0" smtClean="0">
                <a:latin typeface="+mn-lt"/>
                <a:cs typeface="Arial"/>
              </a:rPr>
              <a:t>)</a:t>
            </a:r>
            <a:endParaRPr lang="vi-VN" sz="2400" dirty="0" smtClean="0">
              <a:latin typeface="+mn-lt"/>
              <a:cs typeface="Arial"/>
            </a:endParaRPr>
          </a:p>
          <a:p>
            <a:pPr marL="756285" algn="just">
              <a:lnSpc>
                <a:spcPct val="100000"/>
              </a:lnSpc>
              <a:spcBef>
                <a:spcPts val="869"/>
              </a:spcBef>
            </a:pPr>
            <a:r>
              <a:rPr lang="vi-VN" sz="2400" dirty="0" smtClean="0">
                <a:latin typeface="+mn-lt"/>
                <a:cs typeface="Arial"/>
              </a:rPr>
              <a:t>→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lấy</a:t>
            </a:r>
            <a:r>
              <a:rPr lang="vi-VN" sz="2400" spc="-2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mẫu</a:t>
            </a:r>
            <a:r>
              <a:rPr lang="vi-VN" sz="2400" spc="-35" dirty="0" smtClean="0">
                <a:latin typeface="+mn-lt"/>
                <a:cs typeface="Arial"/>
              </a:rPr>
              <a:t> </a:t>
            </a:r>
            <a:r>
              <a:rPr lang="vi-VN" sz="2400" spc="-20" dirty="0" smtClean="0">
                <a:latin typeface="+mn-lt"/>
                <a:cs typeface="Arial"/>
              </a:rPr>
              <a:t>lại.</a:t>
            </a:r>
            <a:endParaRPr lang="vi-VN" sz="2400" dirty="0" smtClean="0">
              <a:latin typeface="+mn-lt"/>
              <a:cs typeface="Arial"/>
            </a:endParaRPr>
          </a:p>
          <a:p>
            <a:pPr marL="755015" marR="5715" lvl="1" indent="-285750" algn="just">
              <a:lnSpc>
                <a:spcPct val="130000"/>
              </a:lnSpc>
              <a:buFont typeface="Wingdings"/>
              <a:buChar char=""/>
              <a:tabLst>
                <a:tab pos="756285" algn="l"/>
              </a:tabLst>
            </a:pPr>
            <a:r>
              <a:rPr lang="vi-VN" sz="2400" dirty="0" smtClean="0">
                <a:latin typeface="+mn-lt"/>
                <a:cs typeface="Arial"/>
              </a:rPr>
              <a:t>IgM</a:t>
            </a:r>
            <a:r>
              <a:rPr lang="vi-VN" sz="2400" spc="39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(+)</a:t>
            </a:r>
            <a:r>
              <a:rPr lang="vi-VN" sz="2400" spc="39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giả:</a:t>
            </a:r>
            <a:r>
              <a:rPr lang="vi-VN" sz="2400" spc="40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phản</a:t>
            </a:r>
            <a:r>
              <a:rPr lang="vi-VN" sz="2400" spc="39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ứng</a:t>
            </a:r>
            <a:r>
              <a:rPr lang="vi-VN" sz="2400" spc="38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chéo</a:t>
            </a:r>
            <a:r>
              <a:rPr lang="vi-VN" sz="2400" spc="40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với</a:t>
            </a:r>
            <a:r>
              <a:rPr lang="vi-VN" sz="2400" spc="39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virus</a:t>
            </a:r>
            <a:r>
              <a:rPr lang="vi-VN" sz="2400" spc="39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họ</a:t>
            </a:r>
            <a:r>
              <a:rPr lang="vi-VN" sz="2400" spc="400" dirty="0" smtClean="0">
                <a:latin typeface="+mn-lt"/>
                <a:cs typeface="Arial"/>
              </a:rPr>
              <a:t> </a:t>
            </a:r>
            <a:r>
              <a:rPr lang="vi-VN" sz="2400" spc="-10" dirty="0" smtClean="0">
                <a:latin typeface="+mn-lt"/>
                <a:cs typeface="Arial"/>
              </a:rPr>
              <a:t>Parvovirus, 	</a:t>
            </a:r>
            <a:r>
              <a:rPr lang="vi-VN" sz="2400" dirty="0" smtClean="0">
                <a:latin typeface="+mn-lt"/>
                <a:cs typeface="Arial"/>
              </a:rPr>
              <a:t>hay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người</a:t>
            </a:r>
            <a:r>
              <a:rPr lang="vi-VN" sz="2400" spc="-3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có</a:t>
            </a:r>
            <a:r>
              <a:rPr lang="vi-VN" sz="2400" spc="-6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yếu</a:t>
            </a:r>
            <a:r>
              <a:rPr lang="vi-VN" sz="2400" spc="-50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tố</a:t>
            </a:r>
            <a:r>
              <a:rPr lang="vi-VN" sz="2400" spc="-5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thấp</a:t>
            </a:r>
            <a:r>
              <a:rPr lang="vi-VN" sz="2400" spc="-4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latin typeface="+mn-lt"/>
                <a:cs typeface="Arial"/>
              </a:rPr>
              <a:t>khớp</a:t>
            </a:r>
            <a:r>
              <a:rPr lang="vi-VN" sz="2400" spc="-40" dirty="0" smtClean="0">
                <a:latin typeface="+mn-lt"/>
                <a:cs typeface="Arial"/>
              </a:rPr>
              <a:t> </a:t>
            </a:r>
            <a:r>
              <a:rPr lang="vi-VN" sz="2400" spc="-20" dirty="0" smtClean="0">
                <a:latin typeface="+mn-lt"/>
                <a:cs typeface="Arial"/>
              </a:rPr>
              <a:t>(+).</a:t>
            </a:r>
            <a:endParaRPr lang="vi-VN" sz="2400" dirty="0" smtClean="0">
              <a:latin typeface="+mn-lt"/>
              <a:cs typeface="Arial"/>
            </a:endParaRPr>
          </a:p>
          <a:p>
            <a:pPr marL="354965" indent="-342265" algn="just">
              <a:lnSpc>
                <a:spcPct val="100000"/>
              </a:lnSpc>
              <a:spcBef>
                <a:spcPts val="844"/>
              </a:spcBef>
              <a:buFont typeface="Wingdings"/>
              <a:buChar char=""/>
              <a:tabLst>
                <a:tab pos="354965" algn="l"/>
              </a:tabLst>
            </a:pPr>
            <a:r>
              <a:rPr lang="vi-VN" sz="2300" b="1" dirty="0" smtClean="0">
                <a:solidFill>
                  <a:srgbClr val="0033CC"/>
                </a:solidFill>
                <a:latin typeface="+mn-lt"/>
                <a:cs typeface="Arial"/>
              </a:rPr>
              <a:t>Phát</a:t>
            </a:r>
            <a:r>
              <a:rPr lang="vi-VN" sz="2300" b="1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2300" b="1" dirty="0" smtClean="0">
                <a:solidFill>
                  <a:srgbClr val="0033CC"/>
                </a:solidFill>
                <a:latin typeface="+mn-lt"/>
                <a:cs typeface="Arial"/>
              </a:rPr>
              <a:t>hiện</a:t>
            </a:r>
            <a:r>
              <a:rPr lang="vi-VN" sz="2300" b="1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2300" b="1" dirty="0" smtClean="0">
                <a:solidFill>
                  <a:srgbClr val="0033CC"/>
                </a:solidFill>
                <a:latin typeface="+mn-lt"/>
                <a:cs typeface="Arial"/>
              </a:rPr>
              <a:t>kháng</a:t>
            </a:r>
            <a:r>
              <a:rPr lang="vi-VN" sz="2300" b="1" spc="-5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2300" b="1" dirty="0" smtClean="0">
                <a:solidFill>
                  <a:srgbClr val="0033CC"/>
                </a:solidFill>
                <a:latin typeface="+mn-lt"/>
                <a:cs typeface="Arial"/>
              </a:rPr>
              <a:t>thể</a:t>
            </a:r>
            <a:r>
              <a:rPr lang="vi-VN" sz="2300" b="1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2300" b="1" dirty="0" smtClean="0">
                <a:solidFill>
                  <a:srgbClr val="0033CC"/>
                </a:solidFill>
                <a:latin typeface="+mn-lt"/>
                <a:cs typeface="Arial"/>
              </a:rPr>
              <a:t>đặc</a:t>
            </a:r>
            <a:r>
              <a:rPr lang="vi-VN" sz="2300" b="1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2300" b="1" dirty="0" smtClean="0">
                <a:solidFill>
                  <a:srgbClr val="0033CC"/>
                </a:solidFill>
                <a:latin typeface="+mn-lt"/>
                <a:cs typeface="Arial"/>
              </a:rPr>
              <a:t>hiệu</a:t>
            </a:r>
            <a:r>
              <a:rPr lang="vi-VN" sz="2300" b="1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2300" b="1" spc="-20" dirty="0" smtClean="0">
                <a:solidFill>
                  <a:srgbClr val="0033CC"/>
                </a:solidFill>
                <a:latin typeface="+mn-lt"/>
                <a:cs typeface="Arial"/>
              </a:rPr>
              <a:t>IgG:</a:t>
            </a:r>
            <a:endParaRPr lang="vi-VN" sz="2300" dirty="0" smtClean="0">
              <a:latin typeface="+mn-lt"/>
              <a:cs typeface="Arial"/>
            </a:endParaRPr>
          </a:p>
          <a:p>
            <a:pPr marL="812800" marR="6350" lvl="1" indent="-342900" algn="just">
              <a:lnSpc>
                <a:spcPct val="129299"/>
              </a:lnSpc>
              <a:spcBef>
                <a:spcPts val="5"/>
              </a:spcBef>
              <a:buFont typeface="Wingdings"/>
              <a:buChar char=""/>
              <a:tabLst>
                <a:tab pos="812800" algn="l"/>
              </a:tabLst>
            </a:pPr>
            <a:r>
              <a:rPr lang="vi-VN" sz="2300" dirty="0" smtClean="0">
                <a:latin typeface="+mn-lt"/>
                <a:cs typeface="Arial"/>
              </a:rPr>
              <a:t>IgG</a:t>
            </a:r>
            <a:r>
              <a:rPr lang="vi-VN" sz="2300" spc="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cần</a:t>
            </a:r>
            <a:r>
              <a:rPr lang="vi-VN" sz="2300" spc="2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được</a:t>
            </a:r>
            <a:r>
              <a:rPr lang="vi-VN" sz="2300" spc="15" dirty="0" smtClean="0">
                <a:latin typeface="+mn-lt"/>
                <a:cs typeface="Arial"/>
              </a:rPr>
              <a:t> </a:t>
            </a:r>
            <a:r>
              <a:rPr lang="vi-VN" sz="2400" dirty="0" smtClean="0">
                <a:solidFill>
                  <a:srgbClr val="0000FF"/>
                </a:solidFill>
                <a:latin typeface="+mn-lt"/>
                <a:cs typeface="Arial"/>
              </a:rPr>
              <a:t>XN</a:t>
            </a:r>
            <a:r>
              <a:rPr lang="vi-VN" sz="2400" spc="45" dirty="0" smtClean="0">
                <a:solidFill>
                  <a:srgbClr val="0000FF"/>
                </a:solidFill>
                <a:latin typeface="+mn-lt"/>
                <a:cs typeface="Arial"/>
              </a:rPr>
              <a:t> </a:t>
            </a:r>
            <a:r>
              <a:rPr lang="vi-VN" sz="2400" dirty="0" smtClean="0">
                <a:solidFill>
                  <a:srgbClr val="0000FF"/>
                </a:solidFill>
                <a:latin typeface="+mn-lt"/>
                <a:cs typeface="Arial"/>
              </a:rPr>
              <a:t>hai</a:t>
            </a:r>
            <a:r>
              <a:rPr lang="vi-VN" sz="2400" spc="60" dirty="0" smtClean="0">
                <a:solidFill>
                  <a:srgbClr val="0000FF"/>
                </a:solidFill>
                <a:latin typeface="+mn-lt"/>
                <a:cs typeface="Arial"/>
              </a:rPr>
              <a:t> </a:t>
            </a:r>
            <a:r>
              <a:rPr lang="vi-VN" sz="2400" dirty="0" smtClean="0">
                <a:solidFill>
                  <a:srgbClr val="0000FF"/>
                </a:solidFill>
                <a:latin typeface="+mn-lt"/>
                <a:cs typeface="Arial"/>
              </a:rPr>
              <a:t>lần</a:t>
            </a:r>
            <a:r>
              <a:rPr lang="vi-VN" sz="2300" dirty="0" smtClean="0">
                <a:latin typeface="+mn-lt"/>
                <a:cs typeface="Arial"/>
              </a:rPr>
              <a:t>,</a:t>
            </a:r>
            <a:r>
              <a:rPr lang="vi-VN" sz="2300" spc="2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lần</a:t>
            </a:r>
            <a:r>
              <a:rPr lang="vi-VN" sz="2300" spc="2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1</a:t>
            </a:r>
            <a:r>
              <a:rPr lang="vi-VN" sz="2300" spc="2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lấy</a:t>
            </a:r>
            <a:r>
              <a:rPr lang="vi-VN" sz="2300" spc="2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càng</a:t>
            </a:r>
            <a:r>
              <a:rPr lang="vi-VN" sz="2300" spc="1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sớm</a:t>
            </a:r>
            <a:r>
              <a:rPr lang="vi-VN" sz="2300" spc="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càng</a:t>
            </a:r>
            <a:r>
              <a:rPr lang="vi-VN" sz="2300" spc="1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tốt</a:t>
            </a:r>
            <a:r>
              <a:rPr lang="vi-VN" sz="2300" spc="10" dirty="0" smtClean="0">
                <a:latin typeface="+mn-lt"/>
                <a:cs typeface="Arial"/>
              </a:rPr>
              <a:t> </a:t>
            </a:r>
            <a:r>
              <a:rPr lang="vi-VN" sz="2300" spc="-50" dirty="0" smtClean="0">
                <a:latin typeface="+mn-lt"/>
                <a:cs typeface="Arial"/>
              </a:rPr>
              <a:t>© </a:t>
            </a:r>
            <a:r>
              <a:rPr lang="vi-VN" sz="2300" dirty="0" smtClean="0">
                <a:latin typeface="+mn-lt"/>
                <a:cs typeface="Arial"/>
              </a:rPr>
              <a:t>7-10</a:t>
            </a:r>
            <a:r>
              <a:rPr lang="vi-VN" sz="2300" spc="-4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ngày</a:t>
            </a:r>
            <a:r>
              <a:rPr lang="vi-VN" sz="2300" spc="-3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sau</a:t>
            </a:r>
            <a:r>
              <a:rPr lang="vi-VN" sz="2300" spc="-1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phát</a:t>
            </a:r>
            <a:r>
              <a:rPr lang="vi-VN" sz="2300" spc="-4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ban,</a:t>
            </a:r>
            <a:r>
              <a:rPr lang="vi-VN" sz="2300" spc="-4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lần</a:t>
            </a:r>
            <a:r>
              <a:rPr lang="vi-VN" sz="2300" spc="-2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2</a:t>
            </a:r>
            <a:r>
              <a:rPr lang="vi-VN" sz="2300" spc="-2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từ</a:t>
            </a:r>
            <a:r>
              <a:rPr lang="vi-VN" sz="2300" spc="-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7-14</a:t>
            </a:r>
            <a:r>
              <a:rPr lang="vi-VN" sz="2300" spc="-4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ngày</a:t>
            </a:r>
            <a:r>
              <a:rPr lang="vi-VN" sz="2300" spc="-3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sau</a:t>
            </a:r>
            <a:r>
              <a:rPr lang="vi-VN" sz="2300" spc="-2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lần</a:t>
            </a:r>
            <a:r>
              <a:rPr lang="vi-VN" sz="2300" spc="-10" dirty="0" smtClean="0">
                <a:latin typeface="+mn-lt"/>
                <a:cs typeface="Arial"/>
              </a:rPr>
              <a:t> </a:t>
            </a:r>
            <a:r>
              <a:rPr lang="vi-VN" sz="2300" spc="-25" dirty="0" smtClean="0">
                <a:latin typeface="+mn-lt"/>
                <a:cs typeface="Arial"/>
              </a:rPr>
              <a:t>1.</a:t>
            </a:r>
            <a:endParaRPr lang="vi-VN" sz="2300" dirty="0" smtClean="0">
              <a:latin typeface="+mn-lt"/>
              <a:cs typeface="Arial"/>
            </a:endParaRPr>
          </a:p>
          <a:p>
            <a:pPr marL="12700" marR="5715" algn="just">
              <a:lnSpc>
                <a:spcPct val="130000"/>
              </a:lnSpc>
            </a:pPr>
            <a:r>
              <a:rPr lang="vi-VN" sz="2300" dirty="0" smtClean="0">
                <a:latin typeface="+mn-lt"/>
                <a:cs typeface="Arial"/>
              </a:rPr>
              <a:t>→</a:t>
            </a:r>
            <a:r>
              <a:rPr lang="vi-VN" sz="2300" spc="204" dirty="0" smtClean="0">
                <a:latin typeface="+mn-lt"/>
                <a:cs typeface="Arial"/>
              </a:rPr>
              <a:t>  </a:t>
            </a:r>
            <a:r>
              <a:rPr lang="vi-VN" sz="2300" dirty="0" smtClean="0">
                <a:latin typeface="+mn-lt"/>
                <a:cs typeface="Arial"/>
              </a:rPr>
              <a:t>Nếu</a:t>
            </a:r>
            <a:r>
              <a:rPr lang="vi-VN" sz="2300" spc="21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hiệu</a:t>
            </a:r>
            <a:r>
              <a:rPr lang="vi-VN" sz="2300" spc="21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giá</a:t>
            </a:r>
            <a:r>
              <a:rPr lang="vi-VN" sz="2300" spc="21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kháng</a:t>
            </a:r>
            <a:r>
              <a:rPr lang="vi-VN" sz="2300" spc="21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thể</a:t>
            </a:r>
            <a:r>
              <a:rPr lang="vi-VN" sz="2300" spc="21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tăng</a:t>
            </a:r>
            <a:r>
              <a:rPr lang="vi-VN" sz="2300" spc="21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≥</a:t>
            </a:r>
            <a:r>
              <a:rPr lang="vi-VN" sz="2300" spc="20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4</a:t>
            </a:r>
            <a:r>
              <a:rPr lang="vi-VN" sz="2300" spc="21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lần</a:t>
            </a:r>
            <a:r>
              <a:rPr lang="vi-VN" sz="2300" spc="204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→</a:t>
            </a:r>
            <a:r>
              <a:rPr lang="vi-VN" sz="2300" spc="19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khẳng</a:t>
            </a:r>
            <a:r>
              <a:rPr lang="vi-VN" sz="2300" spc="20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định</a:t>
            </a:r>
            <a:r>
              <a:rPr lang="vi-VN" sz="2300" spc="19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Bn</a:t>
            </a:r>
            <a:r>
              <a:rPr lang="vi-VN" sz="2300" spc="210" dirty="0" smtClean="0">
                <a:latin typeface="+mn-lt"/>
                <a:cs typeface="Arial"/>
              </a:rPr>
              <a:t> </a:t>
            </a:r>
            <a:r>
              <a:rPr lang="vi-VN" sz="2300" spc="-25" dirty="0" smtClean="0">
                <a:latin typeface="+mn-lt"/>
                <a:cs typeface="Arial"/>
              </a:rPr>
              <a:t>có </a:t>
            </a:r>
            <a:r>
              <a:rPr lang="vi-VN" sz="2300" dirty="0" smtClean="0">
                <a:latin typeface="+mn-lt"/>
                <a:cs typeface="Arial"/>
              </a:rPr>
              <a:t>mắc</a:t>
            </a:r>
            <a:r>
              <a:rPr lang="vi-VN" sz="2300" spc="34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bệnh,</a:t>
            </a:r>
            <a:r>
              <a:rPr lang="vi-VN" sz="2300" spc="32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hiện</a:t>
            </a:r>
            <a:r>
              <a:rPr lang="vi-VN" sz="2300" spc="35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Bn</a:t>
            </a:r>
            <a:r>
              <a:rPr lang="vi-VN" sz="2300" spc="34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đang</a:t>
            </a:r>
            <a:r>
              <a:rPr lang="vi-VN" sz="2300" spc="34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ở</a:t>
            </a:r>
            <a:r>
              <a:rPr lang="vi-VN" sz="2300" spc="35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giữa</a:t>
            </a:r>
            <a:r>
              <a:rPr lang="vi-VN" sz="2300" spc="34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2</a:t>
            </a:r>
            <a:r>
              <a:rPr lang="vi-VN" sz="2300" spc="35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giai</a:t>
            </a:r>
            <a:r>
              <a:rPr lang="vi-VN" sz="2300" spc="34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đoạn</a:t>
            </a:r>
            <a:r>
              <a:rPr lang="vi-VN" sz="2300" spc="33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cấp</a:t>
            </a:r>
            <a:r>
              <a:rPr lang="vi-VN" sz="2300" spc="355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tính</a:t>
            </a:r>
            <a:r>
              <a:rPr lang="vi-VN" sz="2300" spc="350" dirty="0" smtClean="0">
                <a:latin typeface="+mn-lt"/>
                <a:cs typeface="Arial"/>
              </a:rPr>
              <a:t> </a:t>
            </a:r>
            <a:r>
              <a:rPr lang="vi-VN" sz="2300" dirty="0" smtClean="0">
                <a:latin typeface="+mn-lt"/>
                <a:cs typeface="Arial"/>
              </a:rPr>
              <a:t>và</a:t>
            </a:r>
            <a:r>
              <a:rPr lang="vi-VN" sz="2300" spc="345" dirty="0" smtClean="0">
                <a:latin typeface="+mn-lt"/>
                <a:cs typeface="Arial"/>
              </a:rPr>
              <a:t> </a:t>
            </a:r>
            <a:r>
              <a:rPr lang="vi-VN" sz="2300" spc="-25" dirty="0" smtClean="0">
                <a:latin typeface="+mn-lt"/>
                <a:cs typeface="Arial"/>
              </a:rPr>
              <a:t>hồi </a:t>
            </a:r>
            <a:r>
              <a:rPr lang="vi-VN" sz="2300" spc="-20" dirty="0" smtClean="0">
                <a:latin typeface="+mn-lt"/>
                <a:cs typeface="Arial"/>
              </a:rPr>
              <a:t>phục</a:t>
            </a:r>
            <a:endParaRPr lang="vi-VN" sz="2300" dirty="0" smtClean="0">
              <a:latin typeface="+mn-lt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9EA10-1CFE-4EC6-9EE3-6A6B0B0A25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04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algn="just">
              <a:lnSpc>
                <a:spcPct val="100000"/>
              </a:lnSpc>
              <a:spcBef>
                <a:spcPts val="865"/>
              </a:spcBef>
            </a:pPr>
            <a:r>
              <a:rPr lang="vi-VN" sz="1200" dirty="0" smtClean="0">
                <a:latin typeface="+mn-lt"/>
                <a:cs typeface="Arial"/>
              </a:rPr>
              <a:t>Kháng thể</a:t>
            </a:r>
            <a:r>
              <a:rPr lang="vi-VN" sz="1200" spc="-1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CMV</a:t>
            </a:r>
            <a:r>
              <a:rPr lang="vi-VN" sz="1200" spc="-1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IgM</a:t>
            </a:r>
            <a:r>
              <a:rPr lang="vi-VN" sz="1200" spc="-3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có</a:t>
            </a:r>
            <a:r>
              <a:rPr lang="vi-VN" sz="1200" spc="-1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thể</a:t>
            </a:r>
            <a:r>
              <a:rPr lang="vi-VN" sz="1200" spc="-2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tìm</a:t>
            </a:r>
            <a:r>
              <a:rPr lang="vi-VN" sz="1200" spc="-3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thấy</a:t>
            </a:r>
            <a:r>
              <a:rPr lang="vi-VN" sz="1200" spc="-2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rất</a:t>
            </a:r>
            <a:r>
              <a:rPr lang="vi-VN" sz="1200" spc="-2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sớm</a:t>
            </a:r>
            <a:r>
              <a:rPr lang="vi-VN" sz="1200" spc="-15" dirty="0" smtClean="0">
                <a:latin typeface="+mn-lt"/>
                <a:cs typeface="Arial"/>
              </a:rPr>
              <a:t> </a:t>
            </a:r>
            <a:r>
              <a:rPr lang="vi-VN" sz="1200" spc="-10" dirty="0" smtClean="0">
                <a:latin typeface="+mn-lt"/>
                <a:cs typeface="Arial"/>
              </a:rPr>
              <a:t>4-</a:t>
            </a:r>
            <a:r>
              <a:rPr lang="vi-VN" sz="1200" dirty="0" smtClean="0">
                <a:latin typeface="+mn-lt"/>
                <a:cs typeface="Arial"/>
              </a:rPr>
              <a:t>7</a:t>
            </a:r>
            <a:r>
              <a:rPr lang="vi-VN" sz="1200" spc="-2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tuần</a:t>
            </a:r>
            <a:r>
              <a:rPr lang="vi-VN" sz="1200" spc="-1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sau</a:t>
            </a:r>
            <a:r>
              <a:rPr lang="vi-VN" sz="1200" spc="-10" dirty="0" smtClean="0">
                <a:latin typeface="+mn-lt"/>
                <a:cs typeface="Arial"/>
              </a:rPr>
              <a:t> </a:t>
            </a:r>
            <a:r>
              <a:rPr lang="vi-VN" sz="1200" spc="-25" dirty="0" smtClean="0">
                <a:latin typeface="+mn-lt"/>
                <a:cs typeface="Arial"/>
              </a:rPr>
              <a:t>khi</a:t>
            </a:r>
            <a:endParaRPr lang="vi-VN" sz="1200" dirty="0" smtClean="0">
              <a:latin typeface="+mn-lt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865"/>
              </a:spcBef>
            </a:pPr>
            <a:r>
              <a:rPr lang="vi-VN" sz="1200" dirty="0" smtClean="0">
                <a:latin typeface="+mn-lt"/>
                <a:cs typeface="Arial"/>
              </a:rPr>
              <a:t>nhiễm</a:t>
            </a:r>
            <a:r>
              <a:rPr lang="vi-VN" sz="1200" spc="-3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ban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đầu</a:t>
            </a:r>
            <a:r>
              <a:rPr lang="vi-VN" sz="1200" spc="-5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và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có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thể</a:t>
            </a:r>
            <a:r>
              <a:rPr lang="vi-VN" sz="1200" spc="-5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tồn</a:t>
            </a:r>
            <a:r>
              <a:rPr lang="vi-VN" sz="1200" spc="-5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tại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kéo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dài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spc="-10" dirty="0" smtClean="0">
                <a:latin typeface="+mn-lt"/>
                <a:cs typeface="Arial"/>
              </a:rPr>
              <a:t>16-</a:t>
            </a:r>
            <a:r>
              <a:rPr lang="vi-VN" sz="1200" dirty="0" smtClean="0">
                <a:latin typeface="+mn-lt"/>
                <a:cs typeface="Arial"/>
              </a:rPr>
              <a:t>20</a:t>
            </a:r>
            <a:r>
              <a:rPr lang="vi-VN" sz="1200" spc="-35" dirty="0" smtClean="0">
                <a:latin typeface="+mn-lt"/>
                <a:cs typeface="Arial"/>
              </a:rPr>
              <a:t> </a:t>
            </a:r>
            <a:r>
              <a:rPr lang="vi-VN" sz="1200" spc="-20" dirty="0" smtClean="0">
                <a:latin typeface="+mn-lt"/>
                <a:cs typeface="Arial"/>
              </a:rPr>
              <a:t>tuần</a:t>
            </a:r>
            <a:endParaRPr lang="vi-VN" sz="1200" dirty="0" smtClean="0">
              <a:latin typeface="+mn-lt"/>
              <a:cs typeface="Arial"/>
            </a:endParaRPr>
          </a:p>
          <a:p>
            <a:pPr marL="286385" indent="-273685" algn="just">
              <a:lnSpc>
                <a:spcPct val="100000"/>
              </a:lnSpc>
              <a:spcBef>
                <a:spcPts val="86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CMV</a:t>
            </a:r>
            <a:r>
              <a:rPr lang="vi-VN" sz="1200" spc="-4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-</a:t>
            </a:r>
            <a:r>
              <a:rPr lang="vi-VN" sz="1200" spc="-4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IgM</a:t>
            </a:r>
            <a:r>
              <a:rPr lang="vi-VN" sz="1200" spc="-5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(+):</a:t>
            </a:r>
            <a:r>
              <a:rPr lang="vi-VN" sz="1200" spc="-4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mới</a:t>
            </a:r>
            <a:r>
              <a:rPr lang="vi-VN" sz="1200" spc="-4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nhiễm</a:t>
            </a:r>
            <a:r>
              <a:rPr lang="vi-VN" sz="1200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hoặc</a:t>
            </a:r>
            <a:r>
              <a:rPr lang="vi-VN" sz="1200" spc="-4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mới</a:t>
            </a:r>
            <a:r>
              <a:rPr lang="vi-VN" sz="1200" spc="-4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tái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hoạt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spc="-10" dirty="0" smtClean="0">
                <a:solidFill>
                  <a:srgbClr val="0033CC"/>
                </a:solidFill>
                <a:latin typeface="+mn-lt"/>
                <a:cs typeface="Arial"/>
              </a:rPr>
              <a:t>động.</a:t>
            </a:r>
            <a:endParaRPr lang="vi-VN" sz="1200" dirty="0" smtClean="0">
              <a:latin typeface="+mn-lt"/>
              <a:cs typeface="Arial"/>
            </a:endParaRPr>
          </a:p>
          <a:p>
            <a:pPr marL="286385" marR="356235" indent="-274320" algn="just">
              <a:lnSpc>
                <a:spcPct val="130000"/>
              </a:lnSpc>
              <a:spcBef>
                <a:spcPts val="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CMV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-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IgG,</a:t>
            </a:r>
            <a:r>
              <a:rPr lang="vi-VN" sz="1200" spc="-5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một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lần</a:t>
            </a:r>
            <a:r>
              <a:rPr lang="vi-VN" sz="1200" spc="-2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XN</a:t>
            </a:r>
            <a:r>
              <a:rPr lang="vi-VN" sz="1200" spc="-4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(+)</a:t>
            </a:r>
            <a:r>
              <a:rPr lang="vi-VN" sz="1200" spc="-4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không</a:t>
            </a:r>
            <a:r>
              <a:rPr lang="vi-VN" sz="1200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thể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cho</a:t>
            </a:r>
            <a:r>
              <a:rPr lang="vi-VN" sz="1200" spc="-4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biết</a:t>
            </a:r>
            <a:r>
              <a:rPr lang="vi-VN" sz="1200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bệnh</a:t>
            </a:r>
            <a:r>
              <a:rPr lang="vi-VN" sz="1200" spc="-25" dirty="0" smtClean="0">
                <a:solidFill>
                  <a:srgbClr val="0033CC"/>
                </a:solidFill>
                <a:latin typeface="+mn-lt"/>
                <a:cs typeface="Arial"/>
              </a:rPr>
              <a:t> mới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xảy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ra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hay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đã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lâu.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Cần</a:t>
            </a:r>
            <a:r>
              <a:rPr lang="vi-VN" sz="1200" spc="-1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XN</a:t>
            </a:r>
            <a:r>
              <a:rPr lang="vi-VN" sz="1200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2</a:t>
            </a:r>
            <a:r>
              <a:rPr lang="vi-VN" sz="1200" spc="-4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lần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và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nếu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spc="-55" dirty="0" smtClean="0">
                <a:solidFill>
                  <a:srgbClr val="0033CC"/>
                </a:solidFill>
                <a:latin typeface="+mn-lt"/>
                <a:cs typeface="Arial"/>
              </a:rPr>
              <a:t>CMV-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IgG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tăng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spc="-50" dirty="0" smtClean="0">
                <a:solidFill>
                  <a:srgbClr val="0033CC"/>
                </a:solidFill>
                <a:latin typeface="+mn-lt"/>
                <a:cs typeface="Arial"/>
              </a:rPr>
              <a:t>&gt;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gấp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4</a:t>
            </a:r>
            <a:r>
              <a:rPr lang="vi-VN" sz="1200" spc="-4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lần</a:t>
            </a:r>
            <a:r>
              <a:rPr lang="vi-VN" sz="1200" spc="-3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thì</a:t>
            </a:r>
            <a:r>
              <a:rPr lang="vi-VN" sz="1200" spc="-5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bệnh</a:t>
            </a:r>
            <a:r>
              <a:rPr lang="vi-VN" sz="1200" spc="-2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vừa</a:t>
            </a:r>
            <a:r>
              <a:rPr lang="vi-VN" sz="1200" spc="-40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tái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dirty="0" smtClean="0">
                <a:solidFill>
                  <a:srgbClr val="0033CC"/>
                </a:solidFill>
                <a:latin typeface="+mn-lt"/>
                <a:cs typeface="Arial"/>
              </a:rPr>
              <a:t>hoạt</a:t>
            </a:r>
            <a:r>
              <a:rPr lang="vi-VN" sz="1200" spc="-35" dirty="0" smtClean="0">
                <a:solidFill>
                  <a:srgbClr val="0033CC"/>
                </a:solidFill>
                <a:latin typeface="+mn-lt"/>
                <a:cs typeface="Arial"/>
              </a:rPr>
              <a:t> </a:t>
            </a:r>
            <a:r>
              <a:rPr lang="vi-VN" sz="1200" spc="-10" dirty="0" smtClean="0">
                <a:solidFill>
                  <a:srgbClr val="0033CC"/>
                </a:solidFill>
                <a:latin typeface="+mn-lt"/>
                <a:cs typeface="Arial"/>
              </a:rPr>
              <a:t>động.</a:t>
            </a:r>
            <a:endParaRPr lang="vi-VN" sz="1200" dirty="0" smtClean="0">
              <a:latin typeface="+mn-lt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86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6385" algn="l"/>
              </a:tabLst>
            </a:pPr>
            <a:r>
              <a:rPr lang="vi-VN" sz="1200" dirty="0" smtClean="0">
                <a:latin typeface="+mn-lt"/>
                <a:cs typeface="Arial"/>
              </a:rPr>
              <a:t>CMV</a:t>
            </a:r>
            <a:r>
              <a:rPr lang="vi-VN" sz="1200" spc="-3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IgM</a:t>
            </a:r>
            <a:r>
              <a:rPr lang="vi-VN" sz="1200" spc="-2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(+)</a:t>
            </a:r>
            <a:r>
              <a:rPr lang="vi-VN" sz="1200" spc="-3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giả</a:t>
            </a:r>
            <a:r>
              <a:rPr lang="vi-VN" sz="1200" spc="-1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trên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các</a:t>
            </a:r>
            <a:r>
              <a:rPr lang="vi-VN" sz="1200" spc="-3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BN</a:t>
            </a:r>
            <a:r>
              <a:rPr lang="vi-VN" sz="1200" spc="-1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nhiễm</a:t>
            </a:r>
            <a:r>
              <a:rPr lang="vi-VN" sz="1200" spc="-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EBV</a:t>
            </a:r>
            <a:r>
              <a:rPr lang="vi-VN" sz="1200" spc="-2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hoặc</a:t>
            </a:r>
            <a:r>
              <a:rPr lang="vi-VN" sz="1200" spc="-20" dirty="0" smtClean="0">
                <a:latin typeface="+mn-lt"/>
                <a:cs typeface="Arial"/>
              </a:rPr>
              <a:t> </a:t>
            </a:r>
            <a:r>
              <a:rPr lang="vi-VN" sz="1200" spc="-55" dirty="0" smtClean="0">
                <a:latin typeface="+mn-lt"/>
                <a:cs typeface="Arial"/>
              </a:rPr>
              <a:t>HHV-</a:t>
            </a:r>
            <a:r>
              <a:rPr lang="vi-VN" sz="1200" dirty="0" smtClean="0">
                <a:latin typeface="+mn-lt"/>
                <a:cs typeface="Arial"/>
              </a:rPr>
              <a:t>6,</a:t>
            </a:r>
            <a:r>
              <a:rPr lang="vi-VN" sz="1200" spc="-20" dirty="0" smtClean="0">
                <a:latin typeface="+mn-lt"/>
                <a:cs typeface="Arial"/>
              </a:rPr>
              <a:t> </a:t>
            </a:r>
            <a:r>
              <a:rPr lang="vi-VN" sz="1200" spc="-25" dirty="0" smtClean="0">
                <a:latin typeface="+mn-lt"/>
                <a:cs typeface="Arial"/>
              </a:rPr>
              <a:t>hay</a:t>
            </a:r>
            <a:endParaRPr lang="vi-VN" sz="1200" dirty="0" smtClean="0">
              <a:latin typeface="+mn-lt"/>
              <a:cs typeface="Arial"/>
            </a:endParaRPr>
          </a:p>
          <a:p>
            <a:pPr marL="286385">
              <a:lnSpc>
                <a:spcPct val="100000"/>
              </a:lnSpc>
              <a:spcBef>
                <a:spcPts val="865"/>
              </a:spcBef>
            </a:pPr>
            <a:r>
              <a:rPr lang="vi-VN" sz="1200" dirty="0" smtClean="0">
                <a:latin typeface="+mn-lt"/>
                <a:cs typeface="Arial"/>
              </a:rPr>
              <a:t>có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nồng</a:t>
            </a:r>
            <a:r>
              <a:rPr lang="vi-VN" sz="1200" spc="-3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độ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yếu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tố</a:t>
            </a:r>
            <a:r>
              <a:rPr lang="vi-VN" sz="1200" spc="-45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thấp</a:t>
            </a:r>
            <a:r>
              <a:rPr lang="vi-VN" sz="1200" spc="-40" dirty="0" smtClean="0">
                <a:latin typeface="+mn-lt"/>
                <a:cs typeface="Arial"/>
              </a:rPr>
              <a:t> </a:t>
            </a:r>
            <a:r>
              <a:rPr lang="vi-VN" sz="1200" dirty="0" smtClean="0">
                <a:latin typeface="+mn-lt"/>
                <a:cs typeface="Arial"/>
              </a:rPr>
              <a:t>(RF)</a:t>
            </a:r>
            <a:r>
              <a:rPr lang="vi-VN" sz="1200" spc="-50" dirty="0" smtClean="0">
                <a:latin typeface="+mn-lt"/>
                <a:cs typeface="Arial"/>
              </a:rPr>
              <a:t> </a:t>
            </a:r>
            <a:r>
              <a:rPr lang="vi-VN" sz="1200" spc="-20" dirty="0" smtClean="0">
                <a:latin typeface="+mn-lt"/>
                <a:cs typeface="Arial"/>
              </a:rPr>
              <a:t>cao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9EA10-1CFE-4EC6-9EE3-6A6B0B0A257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006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6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32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09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6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23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3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1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560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939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0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06/16/2026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3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hyperlink" Target="http://www.who.int/news-room/fact-sheets/detail/herpes-simplex-virus" TargetMode="Externa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mc/articles/PMC4157368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www.ncbi.nlm.nih.gov/pmc/articles/PMC4157368/" TargetMode="Externa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nfectiousdiseases.screening.nhs.uk/" TargetMode="External"/><Relationship Id="rId2" Type="http://schemas.openxmlformats.org/officeDocument/2006/relationships/hyperlink" Target="https://sogc.org/wp-content/uploads/2013/02/gui285CPG1301E-Toxoplasmosis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132" y="1248917"/>
            <a:ext cx="8589011" cy="11849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75410" marR="5080" indent="-1362710">
              <a:lnSpc>
                <a:spcPts val="4320"/>
              </a:lnSpc>
              <a:spcBef>
                <a:spcPts val="640"/>
              </a:spcBef>
            </a:pPr>
            <a:r>
              <a:rPr sz="4000" b="1" dirty="0">
                <a:latin typeface="Arial"/>
                <a:cs typeface="Arial"/>
              </a:rPr>
              <a:t>BỘ</a:t>
            </a:r>
            <a:r>
              <a:rPr sz="4000" b="1" spc="-8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XN</a:t>
            </a:r>
            <a:r>
              <a:rPr sz="4000" b="1" spc="-90" dirty="0">
                <a:latin typeface="Arial"/>
                <a:cs typeface="Arial"/>
              </a:rPr>
              <a:t> </a:t>
            </a:r>
            <a:r>
              <a:rPr sz="4000" b="1" spc="-10" dirty="0">
                <a:latin typeface="Arial"/>
                <a:cs typeface="Arial"/>
              </a:rPr>
              <a:t>TORCH</a:t>
            </a:r>
            <a:r>
              <a:rPr sz="4000" b="1" spc="-8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VÀ</a:t>
            </a:r>
            <a:r>
              <a:rPr sz="4000" b="1" spc="-9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Ý</a:t>
            </a:r>
            <a:r>
              <a:rPr sz="4000" b="1" spc="-80" dirty="0">
                <a:latin typeface="Arial"/>
                <a:cs typeface="Arial"/>
              </a:rPr>
              <a:t> </a:t>
            </a:r>
            <a:r>
              <a:rPr sz="4000" b="1" spc="-20" dirty="0" err="1">
                <a:latin typeface="Arial"/>
                <a:cs typeface="Arial"/>
              </a:rPr>
              <a:t>NGHĨA</a:t>
            </a:r>
            <a:r>
              <a:rPr sz="4000" b="1" spc="-215" dirty="0">
                <a:latin typeface="Arial"/>
                <a:cs typeface="Arial"/>
              </a:rPr>
              <a:t> </a:t>
            </a:r>
            <a:r>
              <a:rPr lang="en-US" sz="4000" b="1" spc="-10" dirty="0" err="1" smtClean="0">
                <a:latin typeface="Arial"/>
                <a:cs typeface="Arial"/>
              </a:rPr>
              <a:t>SÀNG</a:t>
            </a:r>
            <a:r>
              <a:rPr lang="en-US" sz="4000" b="1" spc="-10" dirty="0" smtClean="0">
                <a:latin typeface="Arial"/>
                <a:cs typeface="Arial"/>
              </a:rPr>
              <a:t> </a:t>
            </a:r>
            <a:r>
              <a:rPr lang="en-US" sz="4000" b="1" spc="-10" dirty="0" err="1" smtClean="0">
                <a:latin typeface="Arial"/>
                <a:cs typeface="Arial"/>
              </a:rPr>
              <a:t>LỌC</a:t>
            </a:r>
            <a:r>
              <a:rPr lang="en-US" sz="4000" b="1" spc="-10" dirty="0" smtClean="0">
                <a:latin typeface="Arial"/>
                <a:cs typeface="Arial"/>
              </a:rPr>
              <a:t> </a:t>
            </a:r>
            <a:r>
              <a:rPr lang="en-US" sz="4000" b="1" spc="-10" dirty="0" err="1" smtClean="0">
                <a:latin typeface="Arial"/>
                <a:cs typeface="Arial"/>
              </a:rPr>
              <a:t>PHỤ</a:t>
            </a:r>
            <a:r>
              <a:rPr lang="en-US" sz="4000" b="1" spc="-10" dirty="0" smtClean="0">
                <a:latin typeface="Arial"/>
                <a:cs typeface="Arial"/>
              </a:rPr>
              <a:t> </a:t>
            </a:r>
            <a:r>
              <a:rPr lang="en-US" sz="4000" b="1" spc="-10" dirty="0" err="1" smtClean="0">
                <a:latin typeface="Arial"/>
                <a:cs typeface="Arial"/>
              </a:rPr>
              <a:t>NỮ</a:t>
            </a:r>
            <a:r>
              <a:rPr lang="en-US" sz="4000" b="1" spc="-10" dirty="0" smtClean="0">
                <a:latin typeface="Arial"/>
                <a:cs typeface="Arial"/>
              </a:rPr>
              <a:t> </a:t>
            </a:r>
            <a:r>
              <a:rPr lang="en-US" sz="4000" b="1" spc="-10" dirty="0" err="1" smtClean="0">
                <a:latin typeface="Arial"/>
                <a:cs typeface="Arial"/>
              </a:rPr>
              <a:t>MANG</a:t>
            </a:r>
            <a:r>
              <a:rPr lang="en-US" sz="4000" b="1" spc="-10" dirty="0" smtClean="0">
                <a:latin typeface="Arial"/>
                <a:cs typeface="Arial"/>
              </a:rPr>
              <a:t> THAI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59" y="3429000"/>
            <a:ext cx="11460480" cy="2682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6748" y="2301241"/>
            <a:ext cx="5812536" cy="329031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4209" y="136612"/>
            <a:ext cx="10611663" cy="1109533"/>
          </a:xfrm>
          <a:prstGeom prst="rect">
            <a:avLst/>
          </a:prstGeom>
        </p:spPr>
        <p:txBody>
          <a:bodyPr vert="horz" wrap="square" lIns="0" tIns="367283" rIns="0" bIns="0" rtlCol="0">
            <a:spAutoFit/>
          </a:bodyPr>
          <a:lstStyle/>
          <a:p>
            <a:pPr marL="3949065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latin typeface="Arial"/>
                <a:cs typeface="Arial"/>
              </a:rPr>
              <a:t>Rubella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(sởi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Đức)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400" i="1" dirty="0">
                <a:latin typeface="Arial"/>
                <a:cs typeface="Arial"/>
              </a:rPr>
              <a:t>Gây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ra</a:t>
            </a:r>
            <a:r>
              <a:rPr sz="2400" i="1" spc="-5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bởi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virus</a:t>
            </a:r>
            <a:r>
              <a:rPr sz="2400" i="1" spc="-4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rubella,</a:t>
            </a:r>
            <a:r>
              <a:rPr sz="2400" i="1" spc="-2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thuộc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họ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Togaviridae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53071" y="1269493"/>
            <a:ext cx="4991100" cy="221741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6265" y="1372616"/>
            <a:ext cx="10854055" cy="2739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224655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1800" dirty="0">
                <a:latin typeface="Arial"/>
                <a:cs typeface="Arial"/>
              </a:rPr>
              <a:t>Khả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năng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lây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nhiễm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cao: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chỉ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cần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tiếp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xúc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với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lượng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thấp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là</a:t>
            </a:r>
            <a:r>
              <a:rPr sz="1800" spc="-25" dirty="0">
                <a:latin typeface="Arial"/>
                <a:cs typeface="Arial"/>
              </a:rPr>
              <a:t> đủ </a:t>
            </a:r>
            <a:r>
              <a:rPr sz="1800" dirty="0">
                <a:latin typeface="Arial"/>
                <a:cs typeface="Arial"/>
              </a:rPr>
              <a:t>để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lây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nhiễm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4965" algn="l"/>
              </a:tabLst>
            </a:pPr>
            <a:r>
              <a:rPr sz="1800" dirty="0">
                <a:latin typeface="Arial"/>
                <a:cs typeface="Arial"/>
              </a:rPr>
              <a:t>Lây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đường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hô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hấp: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từ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dịch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tiết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mũi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họng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phát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tán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trong</a:t>
            </a:r>
            <a:endParaRPr sz="18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không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khí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4965" algn="l"/>
              </a:tabLst>
            </a:pPr>
            <a:r>
              <a:rPr sz="1800" dirty="0">
                <a:latin typeface="Arial"/>
                <a:cs typeface="Arial"/>
              </a:rPr>
              <a:t>Bệnh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đặc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trưng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bởi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sốt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và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phát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ban</a:t>
            </a:r>
            <a:endParaRPr sz="1800">
              <a:latin typeface="Arial"/>
              <a:cs typeface="Arial"/>
            </a:endParaRPr>
          </a:p>
          <a:p>
            <a:pPr marL="355600" marR="4051935" indent="-34290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Wingdings"/>
              <a:buChar char=""/>
              <a:tabLst>
                <a:tab pos="355600" algn="l"/>
              </a:tabLst>
            </a:pPr>
            <a:r>
              <a:rPr sz="1800" b="1" spc="-10" dirty="0">
                <a:solidFill>
                  <a:srgbClr val="00925B"/>
                </a:solidFill>
                <a:latin typeface="Arial"/>
                <a:cs typeface="Arial"/>
              </a:rPr>
              <a:t>Trong</a:t>
            </a:r>
            <a:r>
              <a:rPr sz="1800" b="1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thai</a:t>
            </a:r>
            <a:r>
              <a:rPr sz="1800" b="1" spc="-1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kỳ,</a:t>
            </a:r>
            <a:r>
              <a:rPr sz="1800" b="1" spc="-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có</a:t>
            </a:r>
            <a:r>
              <a:rPr sz="18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thể</a:t>
            </a:r>
            <a:r>
              <a:rPr sz="1800" b="1" spc="-2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dẫn</a:t>
            </a:r>
            <a:r>
              <a:rPr sz="18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đến</a:t>
            </a:r>
            <a:r>
              <a:rPr sz="1800" b="1" spc="-1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các</a:t>
            </a:r>
            <a:r>
              <a:rPr sz="1800" b="1" spc="-1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biến</a:t>
            </a:r>
            <a:r>
              <a:rPr sz="18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chứng</a:t>
            </a:r>
            <a:r>
              <a:rPr sz="1800" b="1" spc="-2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nghiêm</a:t>
            </a:r>
            <a:r>
              <a:rPr sz="1800" b="1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925B"/>
                </a:solidFill>
                <a:latin typeface="Arial"/>
                <a:cs typeface="Arial"/>
              </a:rPr>
              <a:t>trọng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cho</a:t>
            </a:r>
            <a:r>
              <a:rPr sz="1800" b="1" spc="-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925B"/>
                </a:solidFill>
                <a:latin typeface="Arial"/>
                <a:cs typeface="Arial"/>
              </a:rPr>
              <a:t>thai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400" b="1" dirty="0">
                <a:solidFill>
                  <a:srgbClr val="00925B"/>
                </a:solidFill>
                <a:latin typeface="Arial"/>
                <a:cs typeface="Arial"/>
              </a:rPr>
              <a:t>Virus</a:t>
            </a:r>
            <a:r>
              <a:rPr sz="14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925B"/>
                </a:solidFill>
                <a:latin typeface="Arial"/>
                <a:cs typeface="Arial"/>
              </a:rPr>
              <a:t>Rubella</a:t>
            </a:r>
            <a:r>
              <a:rPr sz="1400" b="1" spc="-4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925B"/>
                </a:solidFill>
                <a:latin typeface="Arial"/>
                <a:cs typeface="Arial"/>
              </a:rPr>
              <a:t>lây</a:t>
            </a:r>
            <a:r>
              <a:rPr sz="14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925B"/>
                </a:solidFill>
                <a:latin typeface="Arial"/>
                <a:cs typeface="Arial"/>
              </a:rPr>
              <a:t>nhiễm</a:t>
            </a:r>
            <a:r>
              <a:rPr sz="1400" b="1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925B"/>
                </a:solidFill>
                <a:latin typeface="Arial"/>
                <a:cs typeface="Arial"/>
              </a:rPr>
              <a:t>qua</a:t>
            </a:r>
            <a:r>
              <a:rPr sz="14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925B"/>
                </a:solidFill>
                <a:latin typeface="Arial"/>
                <a:cs typeface="Arial"/>
              </a:rPr>
              <a:t>không</a:t>
            </a:r>
            <a:r>
              <a:rPr sz="14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00925B"/>
                </a:solidFill>
                <a:latin typeface="Arial"/>
                <a:cs typeface="Arial"/>
              </a:rPr>
              <a:t>khí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726" y="5790997"/>
            <a:ext cx="361822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Arial"/>
                <a:cs typeface="Arial"/>
              </a:rPr>
              <a:t>Best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et</a:t>
            </a:r>
            <a:r>
              <a:rPr sz="1000" i="1" spc="-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al.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(2007</a:t>
            </a:r>
            <a:r>
              <a:rPr sz="1000" i="1" spc="-4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Jun)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Semin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Fetal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Neonatal</a:t>
            </a:r>
            <a:r>
              <a:rPr sz="1000" i="1" spc="-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Med.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12(3),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182-</a:t>
            </a:r>
            <a:r>
              <a:rPr sz="1000" i="1" spc="-25" dirty="0">
                <a:latin typeface="Arial"/>
                <a:cs typeface="Arial"/>
              </a:rPr>
              <a:t>92. </a:t>
            </a:r>
            <a:r>
              <a:rPr sz="1000" i="1" dirty="0">
                <a:latin typeface="Arial"/>
                <a:cs typeface="Arial"/>
              </a:rPr>
              <a:t>De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Santis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et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al.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(2006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May)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Reprod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Toxicol.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21(4),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390-</a:t>
            </a:r>
            <a:r>
              <a:rPr sz="1000" i="1" spc="-25" dirty="0">
                <a:latin typeface="Arial"/>
                <a:cs typeface="Arial"/>
              </a:rPr>
              <a:t>8.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i="1" dirty="0">
                <a:latin typeface="Arial"/>
                <a:cs typeface="Arial"/>
              </a:rPr>
              <a:t>Roush</a:t>
            </a:r>
            <a:r>
              <a:rPr sz="1000" i="1" spc="-3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et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al.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(2007</a:t>
            </a:r>
            <a:r>
              <a:rPr sz="1000" i="1" spc="-3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Nov)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JAMA.</a:t>
            </a:r>
            <a:r>
              <a:rPr sz="1000" i="1" spc="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14,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298(18),</a:t>
            </a:r>
            <a:r>
              <a:rPr sz="1000" i="1" spc="-3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2155-</a:t>
            </a:r>
            <a:r>
              <a:rPr sz="1000" i="1" spc="-25" dirty="0">
                <a:latin typeface="Arial"/>
                <a:cs typeface="Arial"/>
              </a:rPr>
              <a:t>63.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i="1" dirty="0">
                <a:latin typeface="Arial"/>
                <a:cs typeface="Arial"/>
              </a:rPr>
              <a:t>*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WHO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,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spc="-20" dirty="0">
                <a:latin typeface="Arial"/>
                <a:cs typeface="Arial"/>
              </a:rPr>
              <a:t>2010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4209" y="75057"/>
            <a:ext cx="10611663" cy="845360"/>
          </a:xfrm>
          <a:prstGeom prst="rect">
            <a:avLst/>
          </a:prstGeom>
        </p:spPr>
        <p:txBody>
          <a:bodyPr vert="horz" wrap="square" lIns="0" tIns="349504" rIns="0" bIns="0" rtlCol="0">
            <a:spAutoFit/>
          </a:bodyPr>
          <a:lstStyle/>
          <a:p>
            <a:pPr marL="4737100">
              <a:lnSpc>
                <a:spcPct val="100000"/>
              </a:lnSpc>
              <a:spcBef>
                <a:spcPts val="105"/>
              </a:spcBef>
            </a:pPr>
            <a:r>
              <a:rPr sz="3200" b="1" i="1" spc="-10" dirty="0">
                <a:latin typeface="Arial"/>
                <a:cs typeface="Arial"/>
              </a:rPr>
              <a:t>Rubella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2816" y="4221479"/>
            <a:ext cx="6544309" cy="797654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060"/>
              </a:lnSpc>
            </a:pPr>
            <a:r>
              <a:rPr sz="2600" b="1" dirty="0">
                <a:solidFill>
                  <a:srgbClr val="FF0000"/>
                </a:solidFill>
                <a:latin typeface="Arial"/>
                <a:cs typeface="Arial"/>
              </a:rPr>
              <a:t>Sẵn</a:t>
            </a:r>
            <a:r>
              <a:rPr sz="26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0000"/>
                </a:solidFill>
                <a:latin typeface="Arial"/>
                <a:cs typeface="Arial"/>
              </a:rPr>
              <a:t>có</a:t>
            </a:r>
            <a:r>
              <a:rPr sz="26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Arial"/>
                <a:cs typeface="Arial"/>
              </a:rPr>
              <a:t>vaccine</a:t>
            </a:r>
            <a:endParaRPr sz="2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600" b="1" dirty="0">
                <a:solidFill>
                  <a:srgbClr val="FF0000"/>
                </a:solidFill>
                <a:latin typeface="Arial"/>
                <a:cs typeface="Arial"/>
              </a:rPr>
              <a:t>Có</a:t>
            </a:r>
            <a:r>
              <a:rPr sz="26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0000"/>
                </a:solidFill>
                <a:latin typeface="Arial"/>
                <a:cs typeface="Arial"/>
              </a:rPr>
              <a:t>thể</a:t>
            </a:r>
            <a:r>
              <a:rPr sz="26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0000"/>
                </a:solidFill>
                <a:latin typeface="Arial"/>
                <a:cs typeface="Arial"/>
              </a:rPr>
              <a:t>phòng</a:t>
            </a:r>
            <a:r>
              <a:rPr sz="26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0000"/>
                </a:solidFill>
                <a:latin typeface="Arial"/>
                <a:cs typeface="Arial"/>
              </a:rPr>
              <a:t>ngừa</a:t>
            </a:r>
            <a:r>
              <a:rPr sz="26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0000"/>
                </a:solidFill>
                <a:latin typeface="Arial"/>
                <a:cs typeface="Arial"/>
              </a:rPr>
              <a:t>bằng</a:t>
            </a:r>
            <a:r>
              <a:rPr sz="26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Arial"/>
                <a:cs typeface="Arial"/>
              </a:rPr>
              <a:t>vaccine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3527" y="965963"/>
            <a:ext cx="10688320" cy="45685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92100" algn="ctr">
              <a:lnSpc>
                <a:spcPct val="100000"/>
              </a:lnSpc>
              <a:spcBef>
                <a:spcPts val="105"/>
              </a:spcBef>
            </a:pPr>
            <a:r>
              <a:rPr sz="3200" i="1" dirty="0">
                <a:latin typeface="Arial"/>
                <a:cs typeface="Arial"/>
              </a:rPr>
              <a:t>Việt</a:t>
            </a:r>
            <a:r>
              <a:rPr sz="3200" i="1" spc="-100" dirty="0">
                <a:latin typeface="Arial"/>
                <a:cs typeface="Arial"/>
              </a:rPr>
              <a:t> </a:t>
            </a:r>
            <a:r>
              <a:rPr sz="3200" i="1" spc="-25" dirty="0">
                <a:latin typeface="Arial"/>
                <a:cs typeface="Arial"/>
              </a:rPr>
              <a:t>Nam</a:t>
            </a:r>
            <a:endParaRPr sz="3200">
              <a:latin typeface="Arial"/>
              <a:cs typeface="Arial"/>
            </a:endParaRPr>
          </a:p>
          <a:p>
            <a:pPr marL="421005" indent="-408305">
              <a:lnSpc>
                <a:spcPct val="100000"/>
              </a:lnSpc>
              <a:spcBef>
                <a:spcPts val="2210"/>
              </a:spcBef>
              <a:buFont typeface="Wingdings"/>
              <a:buChar char=""/>
              <a:tabLst>
                <a:tab pos="421005" algn="l"/>
                <a:tab pos="5859145" algn="l"/>
              </a:tabLst>
            </a:pPr>
            <a:r>
              <a:rPr sz="2400" dirty="0">
                <a:latin typeface="Arial"/>
                <a:cs typeface="Arial"/>
              </a:rPr>
              <a:t>Nghiên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cứu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đoàn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hệ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tiến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cứu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(n=1988)</a:t>
            </a:r>
            <a:r>
              <a:rPr sz="2400" dirty="0">
                <a:latin typeface="Arial"/>
                <a:cs typeface="Arial"/>
              </a:rPr>
              <a:t>	tại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Nha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Trang,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Việt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Nam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2009-</a:t>
            </a:r>
            <a:r>
              <a:rPr sz="2400" spc="-20" dirty="0">
                <a:latin typeface="Arial"/>
                <a:cs typeface="Arial"/>
              </a:rPr>
              <a:t>2010</a:t>
            </a:r>
            <a:endParaRPr sz="2400">
              <a:latin typeface="Arial"/>
              <a:cs typeface="Arial"/>
            </a:endParaRPr>
          </a:p>
          <a:p>
            <a:pPr marL="421005" indent="-408305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421005" algn="l"/>
              </a:tabLst>
            </a:pPr>
            <a:r>
              <a:rPr sz="2400" dirty="0">
                <a:latin typeface="Arial"/>
                <a:cs typeface="Arial"/>
              </a:rPr>
              <a:t>Khảo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sát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kháng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thể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IgM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và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IgG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đặc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hiệu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với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Rubella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trong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máu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cuống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rốn</a:t>
            </a:r>
            <a:endParaRPr sz="2400">
              <a:latin typeface="Arial"/>
              <a:cs typeface="Arial"/>
            </a:endParaRPr>
          </a:p>
          <a:p>
            <a:pPr marL="421005" indent="-408305">
              <a:lnSpc>
                <a:spcPct val="100000"/>
              </a:lnSpc>
              <a:spcBef>
                <a:spcPts val="695"/>
              </a:spcBef>
              <a:buFont typeface="Wingdings"/>
              <a:buChar char=""/>
              <a:tabLst>
                <a:tab pos="421005" algn="l"/>
              </a:tabLst>
            </a:pPr>
            <a:r>
              <a:rPr sz="2400" dirty="0">
                <a:latin typeface="Arial"/>
                <a:cs typeface="Arial"/>
              </a:rPr>
              <a:t>Phân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tích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đa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biến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cho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thấy:</a:t>
            </a:r>
            <a:endParaRPr sz="2400">
              <a:latin typeface="Arial"/>
              <a:cs typeface="Arial"/>
            </a:endParaRPr>
          </a:p>
          <a:p>
            <a:pPr marL="965200" lvl="1" indent="-408305">
              <a:lnSpc>
                <a:spcPct val="100000"/>
              </a:lnSpc>
              <a:spcBef>
                <a:spcPts val="710"/>
              </a:spcBef>
              <a:buChar char="•"/>
              <a:tabLst>
                <a:tab pos="965200" algn="l"/>
              </a:tabLst>
            </a:pPr>
            <a:r>
              <a:rPr sz="2000" dirty="0">
                <a:latin typeface="Arial"/>
                <a:cs typeface="Arial"/>
              </a:rPr>
              <a:t>Thai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phụ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tuổi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17-</a:t>
            </a:r>
            <a:r>
              <a:rPr sz="2000" dirty="0">
                <a:latin typeface="Arial"/>
                <a:cs typeface="Arial"/>
              </a:rPr>
              <a:t>24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hoặc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25-</a:t>
            </a:r>
            <a:r>
              <a:rPr sz="2000" dirty="0">
                <a:latin typeface="Arial"/>
                <a:cs typeface="Arial"/>
              </a:rPr>
              <a:t>34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dễ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nhiễm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hơn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thai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phụ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35-45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tuổi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495"/>
              </a:spcBef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marL="421005" indent="-408305">
              <a:lnSpc>
                <a:spcPct val="100000"/>
              </a:lnSpc>
              <a:buFont typeface="Wingdings"/>
              <a:buChar char=""/>
              <a:tabLst>
                <a:tab pos="421005" algn="l"/>
              </a:tabLst>
            </a:pP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28.9%</a:t>
            </a:r>
            <a:r>
              <a:rPr sz="2400" b="1" spc="-2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thai</a:t>
            </a:r>
            <a:r>
              <a:rPr sz="2400" b="1" spc="-4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phụ</a:t>
            </a:r>
            <a:r>
              <a:rPr sz="2400" b="1" spc="-4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có</a:t>
            </a:r>
            <a:r>
              <a:rPr sz="2400" b="1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kết</a:t>
            </a:r>
            <a:r>
              <a:rPr sz="2400" b="1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quả</a:t>
            </a:r>
            <a:r>
              <a:rPr sz="2400" b="1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huyết</a:t>
            </a:r>
            <a:r>
              <a:rPr sz="2400" b="1" spc="-1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thanh</a:t>
            </a:r>
            <a:r>
              <a:rPr sz="2400" b="1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25B"/>
                </a:solidFill>
                <a:latin typeface="Arial"/>
                <a:cs typeface="Arial"/>
              </a:rPr>
              <a:t>âm</a:t>
            </a:r>
            <a:r>
              <a:rPr sz="2400" b="1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925B"/>
                </a:solidFill>
                <a:latin typeface="Arial"/>
                <a:cs typeface="Arial"/>
              </a:rPr>
              <a:t>tính</a:t>
            </a:r>
            <a:endParaRPr sz="2400">
              <a:latin typeface="Arial"/>
              <a:cs typeface="Arial"/>
            </a:endParaRPr>
          </a:p>
          <a:p>
            <a:pPr marL="965200" lvl="1" indent="-408305">
              <a:lnSpc>
                <a:spcPct val="100000"/>
              </a:lnSpc>
              <a:spcBef>
                <a:spcPts val="710"/>
              </a:spcBef>
              <a:buChar char="•"/>
              <a:tabLst>
                <a:tab pos="965200" algn="l"/>
              </a:tabLst>
            </a:pP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Chưa</a:t>
            </a:r>
            <a:r>
              <a:rPr sz="2000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từng</a:t>
            </a:r>
            <a:r>
              <a:rPr sz="2000" spc="-4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chủng</a:t>
            </a:r>
            <a:r>
              <a:rPr sz="2000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ngừa,</a:t>
            </a:r>
            <a:r>
              <a:rPr sz="2000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chưa</a:t>
            </a:r>
            <a:r>
              <a:rPr sz="2000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nhiễm</a:t>
            </a:r>
            <a:r>
              <a:rPr sz="2000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trước</a:t>
            </a:r>
            <a:r>
              <a:rPr sz="2000" spc="-4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đó,</a:t>
            </a:r>
            <a:r>
              <a:rPr sz="2000" spc="-1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có</a:t>
            </a:r>
            <a:r>
              <a:rPr sz="2000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nguy</a:t>
            </a:r>
            <a:r>
              <a:rPr sz="2000" spc="-1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925B"/>
                </a:solidFill>
                <a:latin typeface="Arial"/>
                <a:cs typeface="Arial"/>
              </a:rPr>
              <a:t>cơ</a:t>
            </a:r>
            <a:r>
              <a:rPr sz="2000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925B"/>
                </a:solidFill>
                <a:latin typeface="Arial"/>
                <a:cs typeface="Arial"/>
              </a:rPr>
              <a:t>nhiễm</a:t>
            </a:r>
            <a:endParaRPr sz="2000">
              <a:latin typeface="Arial"/>
              <a:cs typeface="Arial"/>
            </a:endParaRPr>
          </a:p>
          <a:p>
            <a:pPr marL="421005" marR="5080" indent="-408940">
              <a:lnSpc>
                <a:spcPct val="100000"/>
              </a:lnSpc>
              <a:spcBef>
                <a:spcPts val="695"/>
              </a:spcBef>
              <a:buFont typeface="Wingdings"/>
              <a:buChar char=""/>
              <a:tabLst>
                <a:tab pos="421005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Một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tỷ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lệ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đáng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kể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phụ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nữ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trong</a:t>
            </a:r>
            <a:r>
              <a:rPr sz="2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độ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tuổi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sinh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đẻ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tại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Việt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Nam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có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nguy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cơ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nhiễm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Rubella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8956" y="6122010"/>
            <a:ext cx="266763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Miyakawa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al,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Vaccine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2014;32(10):1192-</a:t>
            </a:r>
            <a:r>
              <a:rPr sz="1000" spc="-50" dirty="0">
                <a:latin typeface="Arial"/>
                <a:cs typeface="Arial"/>
              </a:rPr>
              <a:t>8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88695" y="233883"/>
            <a:ext cx="827595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Arial"/>
                <a:cs typeface="Arial"/>
              </a:rPr>
              <a:t>Tỷ</a:t>
            </a:r>
            <a:r>
              <a:rPr sz="3200" b="1" spc="-4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lệ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mới</a:t>
            </a:r>
            <a:r>
              <a:rPr sz="3200" b="1" spc="-1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mắc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và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tỷ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lệ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chủng</a:t>
            </a:r>
            <a:r>
              <a:rPr sz="3200" b="1" spc="-6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ngừa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Rubella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7318" y="1287526"/>
            <a:ext cx="10671175" cy="46720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72160">
              <a:lnSpc>
                <a:spcPct val="140000"/>
              </a:lnSpc>
              <a:spcBef>
                <a:spcPts val="100"/>
              </a:spcBef>
            </a:pPr>
            <a:r>
              <a:rPr sz="2700" b="1" dirty="0">
                <a:latin typeface="Arial"/>
                <a:cs typeface="Arial"/>
              </a:rPr>
              <a:t>Bệnh</a:t>
            </a:r>
            <a:r>
              <a:rPr sz="2700" b="1" spc="-30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lưu</a:t>
            </a:r>
            <a:r>
              <a:rPr sz="2700" b="1" spc="-30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hành</a:t>
            </a:r>
            <a:r>
              <a:rPr sz="2700" b="1" spc="-30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trên</a:t>
            </a:r>
            <a:r>
              <a:rPr sz="2700" b="1" spc="-35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toàn</a:t>
            </a:r>
            <a:r>
              <a:rPr sz="2700" b="1" spc="-30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thế</a:t>
            </a:r>
            <a:r>
              <a:rPr sz="2700" b="1" spc="-30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giới,</a:t>
            </a:r>
            <a:r>
              <a:rPr sz="2700" b="1" spc="-30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thường</a:t>
            </a:r>
            <a:r>
              <a:rPr sz="2700" b="1" spc="-30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mang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tính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chất</a:t>
            </a:r>
            <a:r>
              <a:rPr sz="2700" b="1" spc="-30" dirty="0">
                <a:latin typeface="Arial"/>
                <a:cs typeface="Arial"/>
              </a:rPr>
              <a:t> </a:t>
            </a:r>
            <a:r>
              <a:rPr sz="2700" b="1" spc="-25" dirty="0">
                <a:latin typeface="Arial"/>
                <a:cs typeface="Arial"/>
              </a:rPr>
              <a:t>địa </a:t>
            </a:r>
            <a:r>
              <a:rPr sz="2700" b="1" spc="-10" dirty="0">
                <a:latin typeface="Arial"/>
                <a:cs typeface="Arial"/>
              </a:rPr>
              <a:t>phương:</a:t>
            </a:r>
            <a:endParaRPr sz="2700">
              <a:latin typeface="Arial"/>
              <a:cs typeface="Arial"/>
            </a:endParaRPr>
          </a:p>
          <a:p>
            <a:pPr marL="661035" indent="-292100">
              <a:lnSpc>
                <a:spcPct val="100000"/>
              </a:lnSpc>
              <a:spcBef>
                <a:spcPts val="1664"/>
              </a:spcBef>
              <a:buClr>
                <a:srgbClr val="0A41CD"/>
              </a:buClr>
              <a:buFont typeface="Wingdings"/>
              <a:buChar char=""/>
              <a:tabLst>
                <a:tab pos="661035" algn="l"/>
              </a:tabLst>
            </a:pPr>
            <a:r>
              <a:rPr sz="2200" dirty="0">
                <a:latin typeface="Arial"/>
                <a:cs typeface="Arial"/>
              </a:rPr>
              <a:t>Thường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xuất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hiện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trong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mùa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đông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-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xuân</a:t>
            </a:r>
            <a:endParaRPr sz="2200">
              <a:latin typeface="Arial"/>
              <a:cs typeface="Arial"/>
            </a:endParaRPr>
          </a:p>
          <a:p>
            <a:pPr marL="665480" indent="-296545">
              <a:lnSpc>
                <a:spcPct val="100000"/>
              </a:lnSpc>
              <a:spcBef>
                <a:spcPts val="1550"/>
              </a:spcBef>
              <a:buClr>
                <a:srgbClr val="0A41CD"/>
              </a:buClr>
              <a:buFont typeface="Wingdings"/>
              <a:buChar char=""/>
              <a:tabLst>
                <a:tab pos="665480" algn="l"/>
              </a:tabLst>
            </a:pPr>
            <a:r>
              <a:rPr sz="2200" dirty="0">
                <a:latin typeface="Arial"/>
                <a:cs typeface="Arial"/>
              </a:rPr>
              <a:t>Lây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truyền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từ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mẹ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nhiễm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rubella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sang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nhi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rất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cao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trong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tháng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đầu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của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kỳ.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0"/>
              </a:spcBef>
            </a:pP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Những</a:t>
            </a:r>
            <a:r>
              <a:rPr sz="2700" b="1" spc="-2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người</a:t>
            </a:r>
            <a:r>
              <a:rPr sz="2700" b="1" spc="-2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chưa</a:t>
            </a:r>
            <a:r>
              <a:rPr sz="2700" b="1" spc="-3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có</a:t>
            </a:r>
            <a:r>
              <a:rPr sz="2700" b="1" spc="-2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miễn</a:t>
            </a:r>
            <a:r>
              <a:rPr sz="2700" b="1" spc="-2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dịch</a:t>
            </a:r>
            <a:r>
              <a:rPr sz="2700" b="1" spc="-2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đều</a:t>
            </a:r>
            <a:r>
              <a:rPr sz="2700" b="1" spc="-3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có</a:t>
            </a:r>
            <a:r>
              <a:rPr sz="2700" b="1" spc="-2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thể</a:t>
            </a:r>
            <a:r>
              <a:rPr sz="2700" b="1" spc="-1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bị</a:t>
            </a:r>
            <a:r>
              <a:rPr sz="2700" b="1" spc="-1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1533D7"/>
                </a:solidFill>
                <a:latin typeface="Arial"/>
                <a:cs typeface="Arial"/>
              </a:rPr>
              <a:t>mắc</a:t>
            </a:r>
            <a:r>
              <a:rPr sz="2700" b="1" spc="-3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700" b="1" spc="-20" dirty="0">
                <a:solidFill>
                  <a:srgbClr val="1533D7"/>
                </a:solidFill>
                <a:latin typeface="Arial"/>
                <a:cs typeface="Arial"/>
              </a:rPr>
              <a:t>bệnh</a:t>
            </a:r>
            <a:endParaRPr sz="2700">
              <a:latin typeface="Arial"/>
              <a:cs typeface="Arial"/>
            </a:endParaRPr>
          </a:p>
          <a:p>
            <a:pPr marL="691515" indent="-322580">
              <a:lnSpc>
                <a:spcPct val="100000"/>
              </a:lnSpc>
              <a:spcBef>
                <a:spcPts val="1714"/>
              </a:spcBef>
              <a:buClr>
                <a:srgbClr val="0A41CD"/>
              </a:buClr>
              <a:buFont typeface="Wingdings"/>
              <a:buChar char=""/>
              <a:tabLst>
                <a:tab pos="691515" algn="l"/>
              </a:tabLst>
            </a:pP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Người</a:t>
            </a:r>
            <a:r>
              <a:rPr sz="2400" spc="-4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sau</a:t>
            </a:r>
            <a:r>
              <a:rPr sz="2400" spc="-5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khi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mắc</a:t>
            </a:r>
            <a:r>
              <a:rPr sz="2400" spc="-5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bệnh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có</a:t>
            </a:r>
            <a:r>
              <a:rPr sz="2400" spc="-6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miễn</a:t>
            </a:r>
            <a:r>
              <a:rPr sz="2400" spc="-5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dịch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bền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1533D7"/>
                </a:solidFill>
                <a:latin typeface="Arial"/>
                <a:cs typeface="Arial"/>
              </a:rPr>
              <a:t>vững;</a:t>
            </a:r>
            <a:endParaRPr sz="2400">
              <a:latin typeface="Arial"/>
              <a:cs typeface="Arial"/>
            </a:endParaRPr>
          </a:p>
          <a:p>
            <a:pPr marL="691515" indent="-322580">
              <a:lnSpc>
                <a:spcPct val="100000"/>
              </a:lnSpc>
              <a:spcBef>
                <a:spcPts val="1655"/>
              </a:spcBef>
              <a:buClr>
                <a:srgbClr val="0A41CD"/>
              </a:buClr>
              <a:buFont typeface="Wingdings"/>
              <a:buChar char=""/>
              <a:tabLst>
                <a:tab pos="691515" algn="l"/>
              </a:tabLst>
            </a:pP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Miễn</a:t>
            </a:r>
            <a:r>
              <a:rPr sz="2400" spc="-3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dịch</a:t>
            </a:r>
            <a:r>
              <a:rPr sz="2400" spc="-3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của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mẹ</a:t>
            </a:r>
            <a:r>
              <a:rPr sz="2400" spc="-3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truyền</a:t>
            </a:r>
            <a:r>
              <a:rPr sz="2400" spc="-4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cho</a:t>
            </a:r>
            <a:r>
              <a:rPr sz="2400" spc="-4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con</a:t>
            </a:r>
            <a:r>
              <a:rPr sz="2400" spc="-4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có</a:t>
            </a:r>
            <a:r>
              <a:rPr sz="2400" spc="-3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thể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bảo</a:t>
            </a:r>
            <a:r>
              <a:rPr sz="2400" spc="-4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vệ</a:t>
            </a:r>
            <a:r>
              <a:rPr sz="2400" spc="-3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trẻ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trong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vòng</a:t>
            </a:r>
            <a:r>
              <a:rPr sz="2400" spc="-3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6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đến</a:t>
            </a:r>
            <a:r>
              <a:rPr sz="2400" spc="-3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9</a:t>
            </a:r>
            <a:endParaRPr sz="2400">
              <a:latin typeface="Arial"/>
              <a:cs typeface="Arial"/>
            </a:endParaRPr>
          </a:p>
          <a:p>
            <a:pPr marL="546100">
              <a:lnSpc>
                <a:spcPct val="100000"/>
              </a:lnSpc>
              <a:spcBef>
                <a:spcPts val="1155"/>
              </a:spcBef>
            </a:pP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tháng</a:t>
            </a:r>
            <a:r>
              <a:rPr sz="2400" spc="-6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sau</a:t>
            </a:r>
            <a:r>
              <a:rPr sz="2400" spc="-55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1533D7"/>
                </a:solidFill>
                <a:latin typeface="Arial"/>
                <a:cs typeface="Arial"/>
              </a:rPr>
              <a:t>khi</a:t>
            </a:r>
            <a:r>
              <a:rPr sz="2400" spc="-50" dirty="0">
                <a:solidFill>
                  <a:srgbClr val="1533D7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1533D7"/>
                </a:solidFill>
                <a:latin typeface="Arial"/>
                <a:cs typeface="Arial"/>
              </a:rPr>
              <a:t>sinh.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32809" y="239651"/>
            <a:ext cx="266890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DỊCH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TỄ</a:t>
            </a:r>
            <a:r>
              <a:rPr sz="3200" b="1" spc="-25" dirty="0">
                <a:latin typeface="Arial"/>
                <a:cs typeface="Arial"/>
              </a:rPr>
              <a:t> HỌC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5093" y="6466434"/>
            <a:ext cx="292417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QĐ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2354/QĐ-</a:t>
            </a:r>
            <a:r>
              <a:rPr sz="1000" dirty="0">
                <a:latin typeface="Calibri"/>
                <a:cs typeface="Calibri"/>
              </a:rPr>
              <a:t>BYT: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Hướng dẫn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chẩn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đoán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điều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trị</a:t>
            </a:r>
            <a:r>
              <a:rPr sz="1000" spc="-10" dirty="0">
                <a:latin typeface="Calibri"/>
                <a:cs typeface="Calibri"/>
              </a:rPr>
              <a:t> rubella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6505" y="2022348"/>
            <a:ext cx="3518916" cy="33192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53072" y="2119883"/>
            <a:ext cx="3878579" cy="3186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1" y="1449705"/>
            <a:ext cx="10471785" cy="38952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3040" indent="-180340">
              <a:lnSpc>
                <a:spcPct val="100000"/>
              </a:lnSpc>
              <a:spcBef>
                <a:spcPts val="95"/>
              </a:spcBef>
              <a:buClr>
                <a:srgbClr val="0A41CD"/>
              </a:buClr>
              <a:buFont typeface="Wingdings"/>
              <a:buChar char=""/>
              <a:tabLst>
                <a:tab pos="193040" algn="l"/>
              </a:tabLst>
            </a:pPr>
            <a:r>
              <a:rPr sz="2200" dirty="0">
                <a:latin typeface="Arial"/>
                <a:cs typeface="Arial"/>
              </a:rPr>
              <a:t>Biểu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hiện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triệu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chứng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như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người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bình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thường.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Có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thể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không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biểu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hiện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triệu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chứng:</a:t>
            </a:r>
            <a:endParaRPr sz="2200">
              <a:latin typeface="Arial"/>
              <a:cs typeface="Arial"/>
            </a:endParaRPr>
          </a:p>
          <a:p>
            <a:pPr marL="193040" indent="-180340">
              <a:lnSpc>
                <a:spcPct val="100000"/>
              </a:lnSpc>
              <a:spcBef>
                <a:spcPts val="2315"/>
              </a:spcBef>
              <a:buClr>
                <a:srgbClr val="0A41CD"/>
              </a:buClr>
              <a:buFont typeface="Wingdings"/>
              <a:buChar char=""/>
              <a:tabLst>
                <a:tab pos="193040" algn="l"/>
              </a:tabLst>
            </a:pPr>
            <a:r>
              <a:rPr sz="2200" dirty="0">
                <a:latin typeface="Arial"/>
                <a:cs typeface="Arial"/>
              </a:rPr>
              <a:t>Tỷ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lệ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lây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nhiễm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cho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nhi:</a:t>
            </a:r>
            <a:endParaRPr sz="2200">
              <a:latin typeface="Arial"/>
              <a:cs typeface="Arial"/>
            </a:endParaRPr>
          </a:p>
          <a:p>
            <a:pPr marL="545465" lvl="1" indent="-176530">
              <a:lnSpc>
                <a:spcPct val="100000"/>
              </a:lnSpc>
              <a:spcBef>
                <a:spcPts val="1830"/>
              </a:spcBef>
              <a:buClr>
                <a:srgbClr val="0A41CD"/>
              </a:buClr>
              <a:buChar char="-"/>
              <a:tabLst>
                <a:tab pos="545465" algn="l"/>
              </a:tabLst>
            </a:pPr>
            <a:r>
              <a:rPr sz="2200" dirty="0">
                <a:latin typeface="Arial"/>
                <a:cs typeface="Arial"/>
              </a:rPr>
              <a:t>Trong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tháng</a:t>
            </a:r>
            <a:r>
              <a:rPr sz="2200" spc="-7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đầu:</a:t>
            </a:r>
            <a:r>
              <a:rPr sz="2200" spc="-9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81-</a:t>
            </a:r>
            <a:r>
              <a:rPr sz="2200" spc="-25" dirty="0">
                <a:latin typeface="Arial"/>
                <a:cs typeface="Arial"/>
              </a:rPr>
              <a:t>90%</a:t>
            </a:r>
            <a:endParaRPr sz="2200">
              <a:latin typeface="Arial"/>
              <a:cs typeface="Arial"/>
            </a:endParaRPr>
          </a:p>
          <a:p>
            <a:pPr marL="545465" lvl="1" indent="-176530">
              <a:lnSpc>
                <a:spcPct val="100000"/>
              </a:lnSpc>
              <a:spcBef>
                <a:spcPts val="1810"/>
              </a:spcBef>
              <a:buClr>
                <a:srgbClr val="0A41CD"/>
              </a:buClr>
              <a:buChar char="-"/>
              <a:tabLst>
                <a:tab pos="545465" algn="l"/>
              </a:tabLst>
            </a:pPr>
            <a:r>
              <a:rPr sz="2200" dirty="0">
                <a:latin typeface="Arial"/>
                <a:cs typeface="Arial"/>
              </a:rPr>
              <a:t>Tháng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thứ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hai: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60-</a:t>
            </a:r>
            <a:r>
              <a:rPr sz="2200" spc="-25" dirty="0">
                <a:latin typeface="Arial"/>
                <a:cs typeface="Arial"/>
              </a:rPr>
              <a:t>70%</a:t>
            </a:r>
            <a:endParaRPr sz="2200">
              <a:latin typeface="Arial"/>
              <a:cs typeface="Arial"/>
            </a:endParaRPr>
          </a:p>
          <a:p>
            <a:pPr marL="545465" lvl="1" indent="-176530">
              <a:lnSpc>
                <a:spcPct val="100000"/>
              </a:lnSpc>
              <a:spcBef>
                <a:spcPts val="1825"/>
              </a:spcBef>
              <a:buClr>
                <a:srgbClr val="0A41CD"/>
              </a:buClr>
              <a:buChar char="-"/>
              <a:tabLst>
                <a:tab pos="545465" algn="l"/>
              </a:tabLst>
            </a:pPr>
            <a:r>
              <a:rPr sz="2200" dirty="0">
                <a:latin typeface="Arial"/>
                <a:cs typeface="Arial"/>
              </a:rPr>
              <a:t>Tháng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thứ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ba: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35-</a:t>
            </a:r>
            <a:r>
              <a:rPr sz="2200" spc="-25" dirty="0">
                <a:latin typeface="Arial"/>
                <a:cs typeface="Arial"/>
              </a:rPr>
              <a:t>50%</a:t>
            </a:r>
            <a:endParaRPr sz="22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1825"/>
              </a:spcBef>
            </a:pPr>
            <a:r>
              <a:rPr sz="2200" dirty="0">
                <a:solidFill>
                  <a:srgbClr val="0A41CD"/>
                </a:solidFill>
                <a:latin typeface="Arial"/>
                <a:cs typeface="Arial"/>
              </a:rPr>
              <a:t>-</a:t>
            </a:r>
            <a:r>
              <a:rPr sz="2200" spc="15" dirty="0">
                <a:solidFill>
                  <a:srgbClr val="0A41CD"/>
                </a:solidFill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Sau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tuần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20: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5-</a:t>
            </a:r>
            <a:r>
              <a:rPr sz="2200" spc="-25" dirty="0">
                <a:latin typeface="Arial"/>
                <a:cs typeface="Arial"/>
              </a:rPr>
              <a:t>15%</a:t>
            </a:r>
            <a:endParaRPr sz="2200">
              <a:latin typeface="Arial"/>
              <a:cs typeface="Arial"/>
            </a:endParaRPr>
          </a:p>
          <a:p>
            <a:pPr marL="193675" indent="-180975">
              <a:lnSpc>
                <a:spcPct val="100000"/>
              </a:lnSpc>
              <a:spcBef>
                <a:spcPts val="2315"/>
              </a:spcBef>
              <a:buClr>
                <a:srgbClr val="0A41CD"/>
              </a:buClr>
              <a:buFont typeface="Wingdings"/>
              <a:buChar char=""/>
              <a:tabLst>
                <a:tab pos="193675" algn="l"/>
              </a:tabLst>
            </a:pPr>
            <a:r>
              <a:rPr sz="2200" dirty="0">
                <a:latin typeface="Arial"/>
                <a:cs typeface="Arial"/>
              </a:rPr>
              <a:t>Hậu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quả: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sảy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thai,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lưu,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sinh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non,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dị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tật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4209" y="75057"/>
            <a:ext cx="10611663" cy="878393"/>
          </a:xfrm>
          <a:prstGeom prst="rect">
            <a:avLst/>
          </a:prstGeom>
        </p:spPr>
        <p:txBody>
          <a:bodyPr vert="horz" wrap="square" lIns="0" tIns="382218" rIns="0" bIns="0" rtlCol="0">
            <a:spAutoFit/>
          </a:bodyPr>
          <a:lstStyle/>
          <a:p>
            <a:pPr marL="249999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Arial"/>
                <a:cs typeface="Arial"/>
              </a:rPr>
              <a:t>RUBELLA</a:t>
            </a:r>
            <a:r>
              <a:rPr sz="3200" b="1" spc="-17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Ở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PHỤ</a:t>
            </a:r>
            <a:r>
              <a:rPr sz="3200" b="1" spc="-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NỮ</a:t>
            </a:r>
            <a:r>
              <a:rPr sz="3200" b="1" spc="-4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MANG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spc="-20" dirty="0">
                <a:latin typeface="Arial"/>
                <a:cs typeface="Arial"/>
              </a:rPr>
              <a:t>THAI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5093" y="6466434"/>
            <a:ext cx="292417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QĐ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2354/QĐ-</a:t>
            </a:r>
            <a:r>
              <a:rPr sz="1000" dirty="0">
                <a:latin typeface="Calibri"/>
                <a:cs typeface="Calibri"/>
              </a:rPr>
              <a:t>BYT: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Hướng dẫn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chẩn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đoán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điều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trị</a:t>
            </a:r>
            <a:r>
              <a:rPr sz="1000" spc="-10" dirty="0">
                <a:latin typeface="Calibri"/>
                <a:cs typeface="Calibri"/>
              </a:rPr>
              <a:t> rubella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4221" y="1501217"/>
            <a:ext cx="10656571" cy="37721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3675" indent="-180975">
              <a:lnSpc>
                <a:spcPct val="100000"/>
              </a:lnSpc>
              <a:spcBef>
                <a:spcPts val="95"/>
              </a:spcBef>
              <a:buClr>
                <a:srgbClr val="0A41CD"/>
              </a:buClr>
              <a:buChar char="-"/>
              <a:tabLst>
                <a:tab pos="193675" algn="l"/>
              </a:tabLst>
            </a:pPr>
            <a:r>
              <a:rPr sz="2200" dirty="0">
                <a:latin typeface="Arial"/>
                <a:cs typeface="Arial"/>
              </a:rPr>
              <a:t>Trẻ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sinh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ra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từ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mẹ</a:t>
            </a:r>
            <a:r>
              <a:rPr sz="2200" spc="-2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nhiễm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rubella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trong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thời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kỳ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mang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và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có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IgM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(+)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với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rubella</a:t>
            </a:r>
            <a:endParaRPr sz="2200">
              <a:latin typeface="Arial"/>
              <a:cs typeface="Arial"/>
            </a:endParaRPr>
          </a:p>
          <a:p>
            <a:pPr marL="193675" indent="-180975">
              <a:lnSpc>
                <a:spcPct val="100000"/>
              </a:lnSpc>
              <a:spcBef>
                <a:spcPts val="2320"/>
              </a:spcBef>
              <a:buClr>
                <a:srgbClr val="0A41CD"/>
              </a:buClr>
              <a:buChar char="-"/>
              <a:tabLst>
                <a:tab pos="193675" algn="l"/>
              </a:tabLst>
            </a:pPr>
            <a:r>
              <a:rPr sz="2200" dirty="0">
                <a:latin typeface="Arial"/>
                <a:cs typeface="Arial"/>
              </a:rPr>
              <a:t>Hội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chứng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rubella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bẩm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sinh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với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dị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dạng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nhi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thuộc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2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nhóm:</a:t>
            </a:r>
            <a:endParaRPr sz="2200">
              <a:latin typeface="Arial"/>
              <a:cs typeface="Arial"/>
            </a:endParaRPr>
          </a:p>
          <a:p>
            <a:pPr marL="880110" lvl="1" indent="-515620">
              <a:lnSpc>
                <a:spcPct val="100000"/>
              </a:lnSpc>
              <a:spcBef>
                <a:spcPts val="1825"/>
              </a:spcBef>
              <a:buClr>
                <a:srgbClr val="0A41CD"/>
              </a:buClr>
              <a:buFont typeface="Wingdings"/>
              <a:buChar char=""/>
              <a:tabLst>
                <a:tab pos="880110" algn="l"/>
              </a:tabLst>
            </a:pPr>
            <a:r>
              <a:rPr sz="2200" spc="-10" dirty="0">
                <a:latin typeface="Arial"/>
                <a:cs typeface="Arial"/>
              </a:rPr>
              <a:t>Nhóm</a:t>
            </a:r>
            <a:r>
              <a:rPr sz="2200" spc="-1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A: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đục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thủy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tinh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thể,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glaucoma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bẩm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sinh,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bệnh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tim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bẩm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sinh,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tổn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thương</a:t>
            </a:r>
            <a:endParaRPr sz="2200">
              <a:latin typeface="Arial"/>
              <a:cs typeface="Arial"/>
            </a:endParaRPr>
          </a:p>
          <a:p>
            <a:pPr marL="880110">
              <a:lnSpc>
                <a:spcPct val="100000"/>
              </a:lnSpc>
              <a:spcBef>
                <a:spcPts val="1320"/>
              </a:spcBef>
            </a:pPr>
            <a:r>
              <a:rPr sz="2200" dirty="0">
                <a:latin typeface="Arial"/>
                <a:cs typeface="Arial"/>
              </a:rPr>
              <a:t>thính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giác,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bệnh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võng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mạc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sắc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tố</a:t>
            </a:r>
            <a:endParaRPr sz="2200">
              <a:latin typeface="Arial"/>
              <a:cs typeface="Arial"/>
            </a:endParaRPr>
          </a:p>
          <a:p>
            <a:pPr marL="880110" marR="452120" lvl="1" indent="-515620">
              <a:lnSpc>
                <a:spcPct val="150100"/>
              </a:lnSpc>
              <a:spcBef>
                <a:spcPts val="490"/>
              </a:spcBef>
              <a:buClr>
                <a:srgbClr val="0A41CD"/>
              </a:buClr>
              <a:buFont typeface="Wingdings"/>
              <a:buChar char=""/>
              <a:tabLst>
                <a:tab pos="880110" algn="l"/>
              </a:tabLst>
            </a:pPr>
            <a:r>
              <a:rPr sz="2200" dirty="0">
                <a:latin typeface="Arial"/>
                <a:cs typeface="Arial"/>
              </a:rPr>
              <a:t>Nhóm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B: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ban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tím,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gan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lách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to,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vàng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da,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não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nhỏ,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chậm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phát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triển,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viêm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não </a:t>
            </a:r>
            <a:r>
              <a:rPr sz="2200" dirty="0">
                <a:latin typeface="Arial"/>
                <a:cs typeface="Arial"/>
              </a:rPr>
              <a:t>màng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não,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bệnh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xương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trong</a:t>
            </a:r>
            <a:endParaRPr sz="2200">
              <a:latin typeface="Arial"/>
              <a:cs typeface="Arial"/>
            </a:endParaRPr>
          </a:p>
          <a:p>
            <a:pPr marL="182880" indent="-170180">
              <a:lnSpc>
                <a:spcPct val="100000"/>
              </a:lnSpc>
              <a:spcBef>
                <a:spcPts val="2330"/>
              </a:spcBef>
              <a:buChar char="-"/>
              <a:tabLst>
                <a:tab pos="182880" algn="l"/>
              </a:tabLst>
            </a:pPr>
            <a:r>
              <a:rPr sz="2200" dirty="0">
                <a:latin typeface="Arial"/>
                <a:cs typeface="Arial"/>
              </a:rPr>
              <a:t>Khẳng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định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nhiễm: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xét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nghiệm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tìm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kháng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thể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rubella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trong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máu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cuống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rốn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4209" y="75058"/>
            <a:ext cx="10611663" cy="882933"/>
          </a:xfrm>
          <a:prstGeom prst="rect">
            <a:avLst/>
          </a:prstGeom>
        </p:spPr>
        <p:txBody>
          <a:bodyPr vert="horz" wrap="square" lIns="0" tIns="386714" rIns="0" bIns="0" rtlCol="0">
            <a:spAutoFit/>
          </a:bodyPr>
          <a:lstStyle/>
          <a:p>
            <a:pPr marL="352425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Arial"/>
                <a:cs typeface="Arial"/>
              </a:rPr>
              <a:t>RUBELLA</a:t>
            </a:r>
            <a:r>
              <a:rPr sz="3200" b="1" spc="-15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BẨM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spc="-20" dirty="0">
                <a:latin typeface="Arial"/>
                <a:cs typeface="Arial"/>
              </a:rPr>
              <a:t>SINH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5093" y="6466434"/>
            <a:ext cx="292417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QĐ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2354/QĐ-</a:t>
            </a:r>
            <a:r>
              <a:rPr sz="1000" dirty="0">
                <a:latin typeface="Calibri"/>
                <a:cs typeface="Calibri"/>
              </a:rPr>
              <a:t>BYT: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Hướng dẫn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chẩn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đoán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điều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trị</a:t>
            </a:r>
            <a:r>
              <a:rPr sz="1000" spc="-10" dirty="0">
                <a:latin typeface="Calibri"/>
                <a:cs typeface="Calibri"/>
              </a:rPr>
              <a:t> rubella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152" y="6481369"/>
            <a:ext cx="287464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Calibri"/>
                <a:cs typeface="Calibri"/>
              </a:rPr>
              <a:t>Mendelson</a:t>
            </a:r>
            <a:r>
              <a:rPr sz="1000" i="1" spc="9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at</a:t>
            </a:r>
            <a:r>
              <a:rPr sz="1000" i="1" spc="5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al.</a:t>
            </a:r>
            <a:r>
              <a:rPr sz="1000" i="1" spc="7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(2006)</a:t>
            </a:r>
            <a:r>
              <a:rPr sz="1000" i="1" spc="1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Reprod</a:t>
            </a:r>
            <a:r>
              <a:rPr sz="1000" i="1" spc="1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Toxicol.</a:t>
            </a:r>
            <a:r>
              <a:rPr sz="1000" i="1" spc="1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21(4):350-</a:t>
            </a:r>
            <a:r>
              <a:rPr sz="1000" i="1" spc="-25" dirty="0">
                <a:latin typeface="Calibri"/>
                <a:cs typeface="Calibri"/>
              </a:rPr>
              <a:t>82.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60702" y="264667"/>
            <a:ext cx="8091805" cy="489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b="1" dirty="0">
                <a:latin typeface="Arial"/>
                <a:cs typeface="Arial"/>
              </a:rPr>
              <a:t>Lưu</a:t>
            </a:r>
            <a:r>
              <a:rPr sz="3100" b="1" spc="-55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đồ</a:t>
            </a:r>
            <a:r>
              <a:rPr sz="3100" b="1" spc="-60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xét</a:t>
            </a:r>
            <a:r>
              <a:rPr sz="3100" b="1" spc="-30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nghiệm</a:t>
            </a:r>
            <a:r>
              <a:rPr sz="3100" b="1" spc="-60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tầm</a:t>
            </a:r>
            <a:r>
              <a:rPr sz="3100" b="1" spc="-50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soát</a:t>
            </a:r>
            <a:r>
              <a:rPr sz="3100" b="1" spc="-30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nhiễm</a:t>
            </a:r>
            <a:r>
              <a:rPr sz="3100" b="1" spc="-60" dirty="0">
                <a:latin typeface="Arial"/>
                <a:cs typeface="Arial"/>
              </a:rPr>
              <a:t> </a:t>
            </a:r>
            <a:r>
              <a:rPr sz="3100" b="1" spc="-10" dirty="0">
                <a:latin typeface="Arial"/>
                <a:cs typeface="Arial"/>
              </a:rPr>
              <a:t>Rubella</a:t>
            </a:r>
            <a:endParaRPr sz="31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83945" y="1060577"/>
            <a:ext cx="8900795" cy="4588510"/>
            <a:chOff x="1583944" y="1060577"/>
            <a:chExt cx="8900795" cy="4588510"/>
          </a:xfrm>
        </p:grpSpPr>
        <p:sp>
          <p:nvSpPr>
            <p:cNvPr id="5" name="object 5"/>
            <p:cNvSpPr/>
            <p:nvPr/>
          </p:nvSpPr>
          <p:spPr>
            <a:xfrm>
              <a:off x="5942457" y="1388237"/>
              <a:ext cx="50800" cy="139700"/>
            </a:xfrm>
            <a:custGeom>
              <a:avLst/>
              <a:gdLst/>
              <a:ahLst/>
              <a:cxnLst/>
              <a:rect l="l" t="t" r="r" b="b"/>
              <a:pathLst>
                <a:path w="50800" h="139700">
                  <a:moveTo>
                    <a:pt x="19097" y="88565"/>
                  </a:moveTo>
                  <a:lnTo>
                    <a:pt x="0" y="88900"/>
                  </a:lnTo>
                  <a:lnTo>
                    <a:pt x="26288" y="139191"/>
                  </a:lnTo>
                  <a:lnTo>
                    <a:pt x="44474" y="101218"/>
                  </a:lnTo>
                  <a:lnTo>
                    <a:pt x="19303" y="101218"/>
                  </a:lnTo>
                  <a:lnTo>
                    <a:pt x="19102" y="88900"/>
                  </a:lnTo>
                  <a:lnTo>
                    <a:pt x="19097" y="88565"/>
                  </a:lnTo>
                  <a:close/>
                </a:path>
                <a:path w="50800" h="139700">
                  <a:moveTo>
                    <a:pt x="31795" y="88343"/>
                  </a:moveTo>
                  <a:lnTo>
                    <a:pt x="19097" y="88565"/>
                  </a:lnTo>
                  <a:lnTo>
                    <a:pt x="19303" y="101218"/>
                  </a:lnTo>
                  <a:lnTo>
                    <a:pt x="32006" y="101218"/>
                  </a:lnTo>
                  <a:lnTo>
                    <a:pt x="31804" y="88900"/>
                  </a:lnTo>
                  <a:lnTo>
                    <a:pt x="31795" y="88343"/>
                  </a:lnTo>
                  <a:close/>
                </a:path>
                <a:path w="50800" h="139700">
                  <a:moveTo>
                    <a:pt x="50800" y="88011"/>
                  </a:moveTo>
                  <a:lnTo>
                    <a:pt x="31795" y="88343"/>
                  </a:lnTo>
                  <a:lnTo>
                    <a:pt x="32006" y="101218"/>
                  </a:lnTo>
                  <a:lnTo>
                    <a:pt x="44474" y="101218"/>
                  </a:lnTo>
                  <a:lnTo>
                    <a:pt x="50800" y="88011"/>
                  </a:lnTo>
                  <a:close/>
                </a:path>
                <a:path w="50800" h="139700">
                  <a:moveTo>
                    <a:pt x="30352" y="0"/>
                  </a:moveTo>
                  <a:lnTo>
                    <a:pt x="17652" y="253"/>
                  </a:lnTo>
                  <a:lnTo>
                    <a:pt x="19088" y="88011"/>
                  </a:lnTo>
                  <a:lnTo>
                    <a:pt x="19097" y="88565"/>
                  </a:lnTo>
                  <a:lnTo>
                    <a:pt x="31795" y="88343"/>
                  </a:lnTo>
                  <a:lnTo>
                    <a:pt x="30357" y="253"/>
                  </a:lnTo>
                  <a:lnTo>
                    <a:pt x="303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7444" y="1909572"/>
              <a:ext cx="8644890" cy="0"/>
            </a:xfrm>
            <a:custGeom>
              <a:avLst/>
              <a:gdLst/>
              <a:ahLst/>
              <a:cxnLst/>
              <a:rect l="l" t="t" r="r" b="b"/>
              <a:pathLst>
                <a:path w="8644890">
                  <a:moveTo>
                    <a:pt x="0" y="0"/>
                  </a:moveTo>
                  <a:lnTo>
                    <a:pt x="8644890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83944" y="1906904"/>
              <a:ext cx="69850" cy="779780"/>
            </a:xfrm>
            <a:custGeom>
              <a:avLst/>
              <a:gdLst/>
              <a:ahLst/>
              <a:cxnLst/>
              <a:rect l="l" t="t" r="r" b="b"/>
              <a:pathLst>
                <a:path w="69850" h="779780">
                  <a:moveTo>
                    <a:pt x="50800" y="728599"/>
                  </a:moveTo>
                  <a:lnTo>
                    <a:pt x="31750" y="728599"/>
                  </a:lnTo>
                  <a:lnTo>
                    <a:pt x="31750" y="638175"/>
                  </a:lnTo>
                  <a:lnTo>
                    <a:pt x="19050" y="638175"/>
                  </a:lnTo>
                  <a:lnTo>
                    <a:pt x="19050" y="728599"/>
                  </a:lnTo>
                  <a:lnTo>
                    <a:pt x="0" y="728599"/>
                  </a:lnTo>
                  <a:lnTo>
                    <a:pt x="25400" y="779399"/>
                  </a:lnTo>
                  <a:lnTo>
                    <a:pt x="44450" y="741299"/>
                  </a:lnTo>
                  <a:lnTo>
                    <a:pt x="50800" y="728599"/>
                  </a:lnTo>
                  <a:close/>
                </a:path>
                <a:path w="69850" h="779780">
                  <a:moveTo>
                    <a:pt x="69583" y="48260"/>
                  </a:moveTo>
                  <a:lnTo>
                    <a:pt x="52285" y="40360"/>
                  </a:lnTo>
                  <a:lnTo>
                    <a:pt x="68326" y="5334"/>
                  </a:lnTo>
                  <a:lnTo>
                    <a:pt x="56883" y="0"/>
                  </a:lnTo>
                  <a:lnTo>
                    <a:pt x="40741" y="35077"/>
                  </a:lnTo>
                  <a:lnTo>
                    <a:pt x="23495" y="27178"/>
                  </a:lnTo>
                  <a:lnTo>
                    <a:pt x="25400" y="83947"/>
                  </a:lnTo>
                  <a:lnTo>
                    <a:pt x="65024" y="51943"/>
                  </a:lnTo>
                  <a:lnTo>
                    <a:pt x="69583" y="482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777" y="1903857"/>
              <a:ext cx="169799" cy="8762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502404" y="2545079"/>
              <a:ext cx="5982335" cy="1130300"/>
            </a:xfrm>
            <a:custGeom>
              <a:avLst/>
              <a:gdLst/>
              <a:ahLst/>
              <a:cxnLst/>
              <a:rect l="l" t="t" r="r" b="b"/>
              <a:pathLst>
                <a:path w="5982334" h="1130300">
                  <a:moveTo>
                    <a:pt x="50800" y="90424"/>
                  </a:moveTo>
                  <a:lnTo>
                    <a:pt x="31750" y="90424"/>
                  </a:lnTo>
                  <a:lnTo>
                    <a:pt x="31750" y="0"/>
                  </a:lnTo>
                  <a:lnTo>
                    <a:pt x="19050" y="0"/>
                  </a:lnTo>
                  <a:lnTo>
                    <a:pt x="19050" y="90424"/>
                  </a:lnTo>
                  <a:lnTo>
                    <a:pt x="0" y="90424"/>
                  </a:lnTo>
                  <a:lnTo>
                    <a:pt x="25400" y="141224"/>
                  </a:lnTo>
                  <a:lnTo>
                    <a:pt x="44450" y="103124"/>
                  </a:lnTo>
                  <a:lnTo>
                    <a:pt x="50800" y="90424"/>
                  </a:lnTo>
                  <a:close/>
                </a:path>
                <a:path w="5982334" h="1130300">
                  <a:moveTo>
                    <a:pt x="2932684" y="90424"/>
                  </a:moveTo>
                  <a:lnTo>
                    <a:pt x="2913634" y="90424"/>
                  </a:lnTo>
                  <a:lnTo>
                    <a:pt x="2913634" y="0"/>
                  </a:lnTo>
                  <a:lnTo>
                    <a:pt x="2900934" y="0"/>
                  </a:lnTo>
                  <a:lnTo>
                    <a:pt x="2900934" y="90424"/>
                  </a:lnTo>
                  <a:lnTo>
                    <a:pt x="2881884" y="90424"/>
                  </a:lnTo>
                  <a:lnTo>
                    <a:pt x="2907284" y="141224"/>
                  </a:lnTo>
                  <a:lnTo>
                    <a:pt x="2926334" y="103124"/>
                  </a:lnTo>
                  <a:lnTo>
                    <a:pt x="2932684" y="90424"/>
                  </a:lnTo>
                  <a:close/>
                </a:path>
                <a:path w="5982334" h="1130300">
                  <a:moveTo>
                    <a:pt x="5982208" y="1078992"/>
                  </a:moveTo>
                  <a:lnTo>
                    <a:pt x="5963158" y="1078992"/>
                  </a:lnTo>
                  <a:lnTo>
                    <a:pt x="5963158" y="989076"/>
                  </a:lnTo>
                  <a:lnTo>
                    <a:pt x="5950458" y="989076"/>
                  </a:lnTo>
                  <a:lnTo>
                    <a:pt x="5950458" y="1078992"/>
                  </a:lnTo>
                  <a:lnTo>
                    <a:pt x="5931408" y="1078992"/>
                  </a:lnTo>
                  <a:lnTo>
                    <a:pt x="5956808" y="1129792"/>
                  </a:lnTo>
                  <a:lnTo>
                    <a:pt x="5975858" y="1091692"/>
                  </a:lnTo>
                  <a:lnTo>
                    <a:pt x="5982208" y="1078992"/>
                  </a:lnTo>
                  <a:close/>
                </a:path>
                <a:path w="5982334" h="1130300">
                  <a:moveTo>
                    <a:pt x="5982208" y="90424"/>
                  </a:moveTo>
                  <a:lnTo>
                    <a:pt x="5963158" y="90424"/>
                  </a:lnTo>
                  <a:lnTo>
                    <a:pt x="5963158" y="0"/>
                  </a:lnTo>
                  <a:lnTo>
                    <a:pt x="5950458" y="0"/>
                  </a:lnTo>
                  <a:lnTo>
                    <a:pt x="5950458" y="90424"/>
                  </a:lnTo>
                  <a:lnTo>
                    <a:pt x="5931408" y="90424"/>
                  </a:lnTo>
                  <a:lnTo>
                    <a:pt x="5956808" y="141224"/>
                  </a:lnTo>
                  <a:lnTo>
                    <a:pt x="5975858" y="103124"/>
                  </a:lnTo>
                  <a:lnTo>
                    <a:pt x="5982208" y="904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91572" y="4518405"/>
              <a:ext cx="171069" cy="14401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062224" y="1904999"/>
              <a:ext cx="5855970" cy="3743960"/>
            </a:xfrm>
            <a:custGeom>
              <a:avLst/>
              <a:gdLst/>
              <a:ahLst/>
              <a:cxnLst/>
              <a:rect l="l" t="t" r="r" b="b"/>
              <a:pathLst>
                <a:path w="5855970" h="3743960">
                  <a:moveTo>
                    <a:pt x="1490980" y="35052"/>
                  </a:moveTo>
                  <a:lnTo>
                    <a:pt x="1471930" y="35052"/>
                  </a:lnTo>
                  <a:lnTo>
                    <a:pt x="1471930" y="4572"/>
                  </a:lnTo>
                  <a:lnTo>
                    <a:pt x="1459230" y="4572"/>
                  </a:lnTo>
                  <a:lnTo>
                    <a:pt x="1459230" y="35052"/>
                  </a:lnTo>
                  <a:lnTo>
                    <a:pt x="1440180" y="35052"/>
                  </a:lnTo>
                  <a:lnTo>
                    <a:pt x="1465580" y="85852"/>
                  </a:lnTo>
                  <a:lnTo>
                    <a:pt x="1484630" y="47752"/>
                  </a:lnTo>
                  <a:lnTo>
                    <a:pt x="1490980" y="35052"/>
                  </a:lnTo>
                  <a:close/>
                </a:path>
                <a:path w="5855970" h="3743960">
                  <a:moveTo>
                    <a:pt x="4372864" y="34544"/>
                  </a:moveTo>
                  <a:lnTo>
                    <a:pt x="4353814" y="34544"/>
                  </a:lnTo>
                  <a:lnTo>
                    <a:pt x="4353814" y="0"/>
                  </a:lnTo>
                  <a:lnTo>
                    <a:pt x="4341114" y="0"/>
                  </a:lnTo>
                  <a:lnTo>
                    <a:pt x="4341114" y="34544"/>
                  </a:lnTo>
                  <a:lnTo>
                    <a:pt x="4322064" y="34544"/>
                  </a:lnTo>
                  <a:lnTo>
                    <a:pt x="4347464" y="85344"/>
                  </a:lnTo>
                  <a:lnTo>
                    <a:pt x="4366514" y="47244"/>
                  </a:lnTo>
                  <a:lnTo>
                    <a:pt x="4372864" y="34544"/>
                  </a:lnTo>
                  <a:close/>
                </a:path>
                <a:path w="5855970" h="3743960">
                  <a:moveTo>
                    <a:pt x="5814568" y="3692931"/>
                  </a:moveTo>
                  <a:lnTo>
                    <a:pt x="5795518" y="3692931"/>
                  </a:lnTo>
                  <a:lnTo>
                    <a:pt x="5795518" y="3605784"/>
                  </a:lnTo>
                  <a:lnTo>
                    <a:pt x="5782818" y="3605784"/>
                  </a:lnTo>
                  <a:lnTo>
                    <a:pt x="5782818" y="3692931"/>
                  </a:lnTo>
                  <a:lnTo>
                    <a:pt x="5763768" y="3692931"/>
                  </a:lnTo>
                  <a:lnTo>
                    <a:pt x="5789168" y="3743731"/>
                  </a:lnTo>
                  <a:lnTo>
                    <a:pt x="5808218" y="3705631"/>
                  </a:lnTo>
                  <a:lnTo>
                    <a:pt x="5814568" y="3692931"/>
                  </a:lnTo>
                  <a:close/>
                </a:path>
                <a:path w="5855970" h="3743960">
                  <a:moveTo>
                    <a:pt x="5855462" y="1982089"/>
                  </a:moveTo>
                  <a:lnTo>
                    <a:pt x="5842762" y="1975739"/>
                  </a:lnTo>
                  <a:lnTo>
                    <a:pt x="5804662" y="1956689"/>
                  </a:lnTo>
                  <a:lnTo>
                    <a:pt x="5804662" y="1975739"/>
                  </a:lnTo>
                  <a:lnTo>
                    <a:pt x="4353814" y="1975739"/>
                  </a:lnTo>
                  <a:lnTo>
                    <a:pt x="4353814" y="1629156"/>
                  </a:lnTo>
                  <a:lnTo>
                    <a:pt x="4341114" y="1629156"/>
                  </a:lnTo>
                  <a:lnTo>
                    <a:pt x="4341114" y="1985518"/>
                  </a:lnTo>
                  <a:lnTo>
                    <a:pt x="4343908" y="1988439"/>
                  </a:lnTo>
                  <a:lnTo>
                    <a:pt x="5804662" y="1988439"/>
                  </a:lnTo>
                  <a:lnTo>
                    <a:pt x="5804662" y="2007489"/>
                  </a:lnTo>
                  <a:lnTo>
                    <a:pt x="5842762" y="1988439"/>
                  </a:lnTo>
                  <a:lnTo>
                    <a:pt x="5855462" y="1982089"/>
                  </a:lnTo>
                  <a:close/>
                </a:path>
                <a:path w="5855970" h="3743960">
                  <a:moveTo>
                    <a:pt x="5855843" y="2368042"/>
                  </a:moveTo>
                  <a:lnTo>
                    <a:pt x="21844" y="2368042"/>
                  </a:lnTo>
                  <a:lnTo>
                    <a:pt x="19050" y="2370836"/>
                  </a:lnTo>
                  <a:lnTo>
                    <a:pt x="19050" y="2706370"/>
                  </a:lnTo>
                  <a:lnTo>
                    <a:pt x="0" y="2706370"/>
                  </a:lnTo>
                  <a:lnTo>
                    <a:pt x="25400" y="2757170"/>
                  </a:lnTo>
                  <a:lnTo>
                    <a:pt x="44450" y="2719070"/>
                  </a:lnTo>
                  <a:lnTo>
                    <a:pt x="50800" y="2706370"/>
                  </a:lnTo>
                  <a:lnTo>
                    <a:pt x="31750" y="2706370"/>
                  </a:lnTo>
                  <a:lnTo>
                    <a:pt x="31750" y="2380742"/>
                  </a:lnTo>
                  <a:lnTo>
                    <a:pt x="5855843" y="2380742"/>
                  </a:lnTo>
                  <a:lnTo>
                    <a:pt x="5855843" y="2374392"/>
                  </a:lnTo>
                  <a:lnTo>
                    <a:pt x="5855843" y="23680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69508" y="1851660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19">
                  <a:moveTo>
                    <a:pt x="0" y="0"/>
                  </a:moveTo>
                  <a:lnTo>
                    <a:pt x="0" y="57912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77384" y="1063752"/>
              <a:ext cx="1978660" cy="325120"/>
            </a:xfrm>
            <a:custGeom>
              <a:avLst/>
              <a:gdLst/>
              <a:ahLst/>
              <a:cxnLst/>
              <a:rect l="l" t="t" r="r" b="b"/>
              <a:pathLst>
                <a:path w="1978659" h="325119">
                  <a:moveTo>
                    <a:pt x="1978152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1978152" y="324612"/>
                  </a:lnTo>
                  <a:lnTo>
                    <a:pt x="1978152" y="0"/>
                  </a:lnTo>
                  <a:close/>
                </a:path>
              </a:pathLst>
            </a:custGeom>
            <a:solidFill>
              <a:srgbClr val="40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77384" y="1063752"/>
              <a:ext cx="1978660" cy="325120"/>
            </a:xfrm>
            <a:custGeom>
              <a:avLst/>
              <a:gdLst/>
              <a:ahLst/>
              <a:cxnLst/>
              <a:rect l="l" t="t" r="r" b="b"/>
              <a:pathLst>
                <a:path w="1978659" h="325119">
                  <a:moveTo>
                    <a:pt x="0" y="324612"/>
                  </a:moveTo>
                  <a:lnTo>
                    <a:pt x="1978152" y="324612"/>
                  </a:lnTo>
                  <a:lnTo>
                    <a:pt x="1978152" y="0"/>
                  </a:lnTo>
                  <a:lnTo>
                    <a:pt x="0" y="0"/>
                  </a:lnTo>
                  <a:lnTo>
                    <a:pt x="0" y="324612"/>
                  </a:lnTo>
                  <a:close/>
                </a:path>
              </a:pathLst>
            </a:custGeom>
            <a:ln w="6095">
              <a:solidFill>
                <a:srgbClr val="40AC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974337" y="1117473"/>
            <a:ext cx="19843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27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BẮT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ĐẦU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095374" y="1060577"/>
            <a:ext cx="4863465" cy="4883150"/>
            <a:chOff x="2095373" y="1060577"/>
            <a:chExt cx="4863465" cy="4883150"/>
          </a:xfrm>
        </p:grpSpPr>
        <p:sp>
          <p:nvSpPr>
            <p:cNvPr id="17" name="object 17"/>
            <p:cNvSpPr/>
            <p:nvPr/>
          </p:nvSpPr>
          <p:spPr>
            <a:xfrm>
              <a:off x="4977383" y="1063752"/>
              <a:ext cx="1978660" cy="0"/>
            </a:xfrm>
            <a:custGeom>
              <a:avLst/>
              <a:gdLst/>
              <a:ahLst/>
              <a:cxnLst/>
              <a:rect l="l" t="t" r="r" b="b"/>
              <a:pathLst>
                <a:path w="1978659">
                  <a:moveTo>
                    <a:pt x="0" y="0"/>
                  </a:moveTo>
                  <a:lnTo>
                    <a:pt x="1978151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98548" y="5615940"/>
              <a:ext cx="1978660" cy="325120"/>
            </a:xfrm>
            <a:custGeom>
              <a:avLst/>
              <a:gdLst/>
              <a:ahLst/>
              <a:cxnLst/>
              <a:rect l="l" t="t" r="r" b="b"/>
              <a:pathLst>
                <a:path w="1978660" h="325120">
                  <a:moveTo>
                    <a:pt x="1978152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1978152" y="324612"/>
                  </a:lnTo>
                  <a:lnTo>
                    <a:pt x="1978152" y="0"/>
                  </a:lnTo>
                  <a:close/>
                </a:path>
              </a:pathLst>
            </a:custGeom>
            <a:solidFill>
              <a:srgbClr val="40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098548" y="5615940"/>
              <a:ext cx="1978660" cy="325120"/>
            </a:xfrm>
            <a:custGeom>
              <a:avLst/>
              <a:gdLst/>
              <a:ahLst/>
              <a:cxnLst/>
              <a:rect l="l" t="t" r="r" b="b"/>
              <a:pathLst>
                <a:path w="1978660" h="325120">
                  <a:moveTo>
                    <a:pt x="0" y="324612"/>
                  </a:moveTo>
                  <a:lnTo>
                    <a:pt x="1978152" y="324612"/>
                  </a:lnTo>
                  <a:lnTo>
                    <a:pt x="1978152" y="0"/>
                  </a:lnTo>
                  <a:lnTo>
                    <a:pt x="0" y="0"/>
                  </a:lnTo>
                  <a:lnTo>
                    <a:pt x="0" y="324612"/>
                  </a:lnTo>
                  <a:close/>
                </a:path>
              </a:pathLst>
            </a:custGeom>
            <a:ln w="6095">
              <a:solidFill>
                <a:srgbClr val="40AC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095502" y="5670601"/>
            <a:ext cx="19843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785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DỪNG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LẠI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095374" y="1987169"/>
            <a:ext cx="6692265" cy="3627754"/>
            <a:chOff x="2095373" y="1987169"/>
            <a:chExt cx="6692265" cy="3627754"/>
          </a:xfrm>
        </p:grpSpPr>
        <p:sp>
          <p:nvSpPr>
            <p:cNvPr id="22" name="object 22"/>
            <p:cNvSpPr/>
            <p:nvPr/>
          </p:nvSpPr>
          <p:spPr>
            <a:xfrm>
              <a:off x="2098548" y="5611367"/>
              <a:ext cx="1978660" cy="0"/>
            </a:xfrm>
            <a:custGeom>
              <a:avLst/>
              <a:gdLst/>
              <a:ahLst/>
              <a:cxnLst/>
              <a:rect l="l" t="t" r="r" b="b"/>
              <a:pathLst>
                <a:path w="1978660">
                  <a:moveTo>
                    <a:pt x="0" y="0"/>
                  </a:moveTo>
                  <a:lnTo>
                    <a:pt x="1978152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036563" y="1990344"/>
              <a:ext cx="2748280" cy="554990"/>
            </a:xfrm>
            <a:custGeom>
              <a:avLst/>
              <a:gdLst/>
              <a:ahLst/>
              <a:cxnLst/>
              <a:rect l="l" t="t" r="r" b="b"/>
              <a:pathLst>
                <a:path w="2748279" h="554989">
                  <a:moveTo>
                    <a:pt x="2747772" y="0"/>
                  </a:moveTo>
                  <a:lnTo>
                    <a:pt x="0" y="0"/>
                  </a:lnTo>
                  <a:lnTo>
                    <a:pt x="0" y="554736"/>
                  </a:lnTo>
                  <a:lnTo>
                    <a:pt x="2747772" y="554736"/>
                  </a:lnTo>
                  <a:lnTo>
                    <a:pt x="2747772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036563" y="1990344"/>
              <a:ext cx="2748280" cy="554990"/>
            </a:xfrm>
            <a:custGeom>
              <a:avLst/>
              <a:gdLst/>
              <a:ahLst/>
              <a:cxnLst/>
              <a:rect l="l" t="t" r="r" b="b"/>
              <a:pathLst>
                <a:path w="2748279" h="554989">
                  <a:moveTo>
                    <a:pt x="0" y="554736"/>
                  </a:moveTo>
                  <a:lnTo>
                    <a:pt x="2747772" y="554736"/>
                  </a:lnTo>
                  <a:lnTo>
                    <a:pt x="2747772" y="0"/>
                  </a:lnTo>
                  <a:lnTo>
                    <a:pt x="0" y="0"/>
                  </a:lnTo>
                  <a:lnTo>
                    <a:pt x="0" y="554736"/>
                  </a:lnTo>
                  <a:close/>
                </a:path>
              </a:pathLst>
            </a:custGeom>
            <a:ln w="6096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033516" y="2068450"/>
            <a:ext cx="27539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(-</a:t>
            </a:r>
            <a:r>
              <a:rPr sz="1200" b="1" spc="-5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(+)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033390" y="1987169"/>
            <a:ext cx="5970271" cy="561340"/>
            <a:chOff x="6033389" y="1987169"/>
            <a:chExt cx="5970270" cy="561340"/>
          </a:xfrm>
        </p:grpSpPr>
        <p:sp>
          <p:nvSpPr>
            <p:cNvPr id="27" name="object 27"/>
            <p:cNvSpPr/>
            <p:nvPr/>
          </p:nvSpPr>
          <p:spPr>
            <a:xfrm>
              <a:off x="6036564" y="1990344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5">
                  <a:moveTo>
                    <a:pt x="0" y="0"/>
                  </a:moveTo>
                  <a:lnTo>
                    <a:pt x="2747137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918448" y="1990344"/>
              <a:ext cx="3081655" cy="554990"/>
            </a:xfrm>
            <a:custGeom>
              <a:avLst/>
              <a:gdLst/>
              <a:ahLst/>
              <a:cxnLst/>
              <a:rect l="l" t="t" r="r" b="b"/>
              <a:pathLst>
                <a:path w="3081654" h="554989">
                  <a:moveTo>
                    <a:pt x="3081528" y="0"/>
                  </a:moveTo>
                  <a:lnTo>
                    <a:pt x="0" y="0"/>
                  </a:lnTo>
                  <a:lnTo>
                    <a:pt x="0" y="554736"/>
                  </a:lnTo>
                  <a:lnTo>
                    <a:pt x="3081528" y="554736"/>
                  </a:lnTo>
                  <a:lnTo>
                    <a:pt x="3081528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918448" y="1990344"/>
              <a:ext cx="3081655" cy="554990"/>
            </a:xfrm>
            <a:custGeom>
              <a:avLst/>
              <a:gdLst/>
              <a:ahLst/>
              <a:cxnLst/>
              <a:rect l="l" t="t" r="r" b="b"/>
              <a:pathLst>
                <a:path w="3081654" h="554989">
                  <a:moveTo>
                    <a:pt x="0" y="554736"/>
                  </a:moveTo>
                  <a:lnTo>
                    <a:pt x="3081528" y="554736"/>
                  </a:lnTo>
                  <a:lnTo>
                    <a:pt x="3081528" y="0"/>
                  </a:lnTo>
                  <a:lnTo>
                    <a:pt x="0" y="0"/>
                  </a:lnTo>
                  <a:lnTo>
                    <a:pt x="0" y="554736"/>
                  </a:lnTo>
                  <a:close/>
                </a:path>
              </a:pathLst>
            </a:custGeom>
            <a:ln w="6096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915400" y="2068450"/>
            <a:ext cx="30880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(+)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(+)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151506" y="1987169"/>
            <a:ext cx="8517255" cy="561340"/>
            <a:chOff x="3151504" y="1987169"/>
            <a:chExt cx="8517255" cy="561340"/>
          </a:xfrm>
        </p:grpSpPr>
        <p:sp>
          <p:nvSpPr>
            <p:cNvPr id="32" name="object 32"/>
            <p:cNvSpPr/>
            <p:nvPr/>
          </p:nvSpPr>
          <p:spPr>
            <a:xfrm>
              <a:off x="8918447" y="1990344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5">
                  <a:moveTo>
                    <a:pt x="0" y="0"/>
                  </a:moveTo>
                  <a:lnTo>
                    <a:pt x="2747136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154679" y="1990344"/>
              <a:ext cx="2748280" cy="554990"/>
            </a:xfrm>
            <a:custGeom>
              <a:avLst/>
              <a:gdLst/>
              <a:ahLst/>
              <a:cxnLst/>
              <a:rect l="l" t="t" r="r" b="b"/>
              <a:pathLst>
                <a:path w="2748279" h="554989">
                  <a:moveTo>
                    <a:pt x="2747772" y="0"/>
                  </a:moveTo>
                  <a:lnTo>
                    <a:pt x="0" y="0"/>
                  </a:lnTo>
                  <a:lnTo>
                    <a:pt x="0" y="554736"/>
                  </a:lnTo>
                  <a:lnTo>
                    <a:pt x="2747772" y="554736"/>
                  </a:lnTo>
                  <a:lnTo>
                    <a:pt x="2747772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154679" y="1990344"/>
              <a:ext cx="2748280" cy="554990"/>
            </a:xfrm>
            <a:custGeom>
              <a:avLst/>
              <a:gdLst/>
              <a:ahLst/>
              <a:cxnLst/>
              <a:rect l="l" t="t" r="r" b="b"/>
              <a:pathLst>
                <a:path w="2748279" h="554989">
                  <a:moveTo>
                    <a:pt x="0" y="554736"/>
                  </a:moveTo>
                  <a:lnTo>
                    <a:pt x="2747772" y="554736"/>
                  </a:lnTo>
                  <a:lnTo>
                    <a:pt x="2747772" y="0"/>
                  </a:lnTo>
                  <a:lnTo>
                    <a:pt x="0" y="0"/>
                  </a:lnTo>
                  <a:lnTo>
                    <a:pt x="0" y="554736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151633" y="2068450"/>
            <a:ext cx="27539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(+)</a:t>
            </a:r>
            <a:endParaRPr sz="12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10" dirty="0">
                <a:latin typeface="Arial"/>
                <a:cs typeface="Arial"/>
              </a:rPr>
              <a:t> (-</a:t>
            </a:r>
            <a:r>
              <a:rPr sz="1200" b="1" spc="-5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94945" y="1987169"/>
            <a:ext cx="5710555" cy="561340"/>
            <a:chOff x="194945" y="1987169"/>
            <a:chExt cx="5710555" cy="561340"/>
          </a:xfrm>
        </p:grpSpPr>
        <p:sp>
          <p:nvSpPr>
            <p:cNvPr id="37" name="object 37"/>
            <p:cNvSpPr/>
            <p:nvPr/>
          </p:nvSpPr>
          <p:spPr>
            <a:xfrm>
              <a:off x="3154680" y="1990344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5">
                  <a:moveTo>
                    <a:pt x="0" y="0"/>
                  </a:moveTo>
                  <a:lnTo>
                    <a:pt x="2747136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8120" y="1990344"/>
              <a:ext cx="2822575" cy="554990"/>
            </a:xfrm>
            <a:custGeom>
              <a:avLst/>
              <a:gdLst/>
              <a:ahLst/>
              <a:cxnLst/>
              <a:rect l="l" t="t" r="r" b="b"/>
              <a:pathLst>
                <a:path w="2822575" h="554989">
                  <a:moveTo>
                    <a:pt x="2822448" y="0"/>
                  </a:moveTo>
                  <a:lnTo>
                    <a:pt x="0" y="0"/>
                  </a:lnTo>
                  <a:lnTo>
                    <a:pt x="0" y="554736"/>
                  </a:lnTo>
                  <a:lnTo>
                    <a:pt x="2822448" y="554736"/>
                  </a:lnTo>
                  <a:lnTo>
                    <a:pt x="2822448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8120" y="1990344"/>
              <a:ext cx="2822575" cy="554990"/>
            </a:xfrm>
            <a:custGeom>
              <a:avLst/>
              <a:gdLst/>
              <a:ahLst/>
              <a:cxnLst/>
              <a:rect l="l" t="t" r="r" b="b"/>
              <a:pathLst>
                <a:path w="2822575" h="554989">
                  <a:moveTo>
                    <a:pt x="0" y="554736"/>
                  </a:moveTo>
                  <a:lnTo>
                    <a:pt x="2822448" y="554736"/>
                  </a:lnTo>
                  <a:lnTo>
                    <a:pt x="2822448" y="0"/>
                  </a:lnTo>
                  <a:lnTo>
                    <a:pt x="0" y="0"/>
                  </a:lnTo>
                  <a:lnTo>
                    <a:pt x="0" y="554736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95072" y="2068450"/>
            <a:ext cx="28289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IgG </a:t>
            </a:r>
            <a:r>
              <a:rPr sz="1200" b="1" spc="-10" dirty="0">
                <a:latin typeface="Arial"/>
                <a:cs typeface="Arial"/>
              </a:rPr>
              <a:t>(-</a:t>
            </a:r>
            <a:r>
              <a:rPr sz="1200" b="1" spc="-5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(-</a:t>
            </a:r>
            <a:r>
              <a:rPr sz="1200" b="1" spc="-5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94945" y="1987169"/>
            <a:ext cx="2828925" cy="1550670"/>
            <a:chOff x="194945" y="1987169"/>
            <a:chExt cx="2828925" cy="1550670"/>
          </a:xfrm>
        </p:grpSpPr>
        <p:sp>
          <p:nvSpPr>
            <p:cNvPr id="42" name="object 42"/>
            <p:cNvSpPr/>
            <p:nvPr/>
          </p:nvSpPr>
          <p:spPr>
            <a:xfrm>
              <a:off x="272796" y="1990344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5">
                  <a:moveTo>
                    <a:pt x="0" y="0"/>
                  </a:moveTo>
                  <a:lnTo>
                    <a:pt x="2747137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8120" y="2686812"/>
              <a:ext cx="2822575" cy="847725"/>
            </a:xfrm>
            <a:custGeom>
              <a:avLst/>
              <a:gdLst/>
              <a:ahLst/>
              <a:cxnLst/>
              <a:rect l="l" t="t" r="r" b="b"/>
              <a:pathLst>
                <a:path w="2822575" h="847725">
                  <a:moveTo>
                    <a:pt x="2822448" y="0"/>
                  </a:moveTo>
                  <a:lnTo>
                    <a:pt x="0" y="0"/>
                  </a:lnTo>
                  <a:lnTo>
                    <a:pt x="0" y="847344"/>
                  </a:lnTo>
                  <a:lnTo>
                    <a:pt x="2822448" y="847344"/>
                  </a:lnTo>
                  <a:lnTo>
                    <a:pt x="2822448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8120" y="2686812"/>
              <a:ext cx="2822575" cy="847725"/>
            </a:xfrm>
            <a:custGeom>
              <a:avLst/>
              <a:gdLst/>
              <a:ahLst/>
              <a:cxnLst/>
              <a:rect l="l" t="t" r="r" b="b"/>
              <a:pathLst>
                <a:path w="2822575" h="847725">
                  <a:moveTo>
                    <a:pt x="0" y="847344"/>
                  </a:moveTo>
                  <a:lnTo>
                    <a:pt x="2822448" y="847344"/>
                  </a:lnTo>
                  <a:lnTo>
                    <a:pt x="2822448" y="0"/>
                  </a:lnTo>
                  <a:lnTo>
                    <a:pt x="0" y="0"/>
                  </a:lnTo>
                  <a:lnTo>
                    <a:pt x="0" y="847344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95072" y="2910586"/>
            <a:ext cx="28289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4975" marR="426720" indent="9144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Bệnh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nhân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có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thể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nhiễm </a:t>
            </a:r>
            <a:r>
              <a:rPr sz="1200" b="1" dirty="0">
                <a:latin typeface="Arial"/>
                <a:cs typeface="Arial"/>
              </a:rPr>
              <a:t>Lặp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lại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xét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nghiệm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2-3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tuần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269621" y="2683638"/>
            <a:ext cx="5636260" cy="854075"/>
            <a:chOff x="269620" y="2683636"/>
            <a:chExt cx="5636260" cy="854075"/>
          </a:xfrm>
        </p:grpSpPr>
        <p:sp>
          <p:nvSpPr>
            <p:cNvPr id="47" name="object 47"/>
            <p:cNvSpPr/>
            <p:nvPr/>
          </p:nvSpPr>
          <p:spPr>
            <a:xfrm>
              <a:off x="272795" y="2686811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5">
                  <a:moveTo>
                    <a:pt x="0" y="0"/>
                  </a:moveTo>
                  <a:lnTo>
                    <a:pt x="2747137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154679" y="2686811"/>
              <a:ext cx="2748280" cy="847725"/>
            </a:xfrm>
            <a:custGeom>
              <a:avLst/>
              <a:gdLst/>
              <a:ahLst/>
              <a:cxnLst/>
              <a:rect l="l" t="t" r="r" b="b"/>
              <a:pathLst>
                <a:path w="2748279" h="847725">
                  <a:moveTo>
                    <a:pt x="2747772" y="0"/>
                  </a:moveTo>
                  <a:lnTo>
                    <a:pt x="0" y="0"/>
                  </a:lnTo>
                  <a:lnTo>
                    <a:pt x="0" y="847344"/>
                  </a:lnTo>
                  <a:lnTo>
                    <a:pt x="2747772" y="847344"/>
                  </a:lnTo>
                  <a:lnTo>
                    <a:pt x="2747772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154679" y="2686811"/>
              <a:ext cx="2748280" cy="847725"/>
            </a:xfrm>
            <a:custGeom>
              <a:avLst/>
              <a:gdLst/>
              <a:ahLst/>
              <a:cxnLst/>
              <a:rect l="l" t="t" r="r" b="b"/>
              <a:pathLst>
                <a:path w="2748279" h="847725">
                  <a:moveTo>
                    <a:pt x="0" y="847344"/>
                  </a:moveTo>
                  <a:lnTo>
                    <a:pt x="2747772" y="847344"/>
                  </a:lnTo>
                  <a:lnTo>
                    <a:pt x="2747772" y="0"/>
                  </a:lnTo>
                  <a:lnTo>
                    <a:pt x="0" y="0"/>
                  </a:lnTo>
                  <a:lnTo>
                    <a:pt x="0" y="847344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3151633" y="2715895"/>
            <a:ext cx="275399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1090" marR="350520" indent="-74549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Bệnh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nhân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có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miễn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dịch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với </a:t>
            </a:r>
            <a:r>
              <a:rPr sz="1200" b="1" spc="-10" dirty="0">
                <a:latin typeface="Arial"/>
                <a:cs typeface="Arial"/>
              </a:rPr>
              <a:t>Rubella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151505" y="2683638"/>
            <a:ext cx="5636260" cy="854075"/>
            <a:chOff x="3151504" y="2683636"/>
            <a:chExt cx="5636260" cy="854075"/>
          </a:xfrm>
        </p:grpSpPr>
        <p:sp>
          <p:nvSpPr>
            <p:cNvPr id="52" name="object 52"/>
            <p:cNvSpPr/>
            <p:nvPr/>
          </p:nvSpPr>
          <p:spPr>
            <a:xfrm>
              <a:off x="3154679" y="2686811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5">
                  <a:moveTo>
                    <a:pt x="0" y="0"/>
                  </a:moveTo>
                  <a:lnTo>
                    <a:pt x="2747136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036563" y="2686811"/>
              <a:ext cx="2748280" cy="847725"/>
            </a:xfrm>
            <a:custGeom>
              <a:avLst/>
              <a:gdLst/>
              <a:ahLst/>
              <a:cxnLst/>
              <a:rect l="l" t="t" r="r" b="b"/>
              <a:pathLst>
                <a:path w="2748279" h="847725">
                  <a:moveTo>
                    <a:pt x="2747772" y="0"/>
                  </a:moveTo>
                  <a:lnTo>
                    <a:pt x="0" y="0"/>
                  </a:lnTo>
                  <a:lnTo>
                    <a:pt x="0" y="847344"/>
                  </a:lnTo>
                  <a:lnTo>
                    <a:pt x="2747772" y="847344"/>
                  </a:lnTo>
                  <a:lnTo>
                    <a:pt x="2747772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036563" y="2686811"/>
              <a:ext cx="2748280" cy="847725"/>
            </a:xfrm>
            <a:custGeom>
              <a:avLst/>
              <a:gdLst/>
              <a:ahLst/>
              <a:cxnLst/>
              <a:rect l="l" t="t" r="r" b="b"/>
              <a:pathLst>
                <a:path w="2748279" h="847725">
                  <a:moveTo>
                    <a:pt x="0" y="847344"/>
                  </a:moveTo>
                  <a:lnTo>
                    <a:pt x="2747772" y="847344"/>
                  </a:lnTo>
                  <a:lnTo>
                    <a:pt x="2747772" y="0"/>
                  </a:lnTo>
                  <a:lnTo>
                    <a:pt x="0" y="0"/>
                  </a:lnTo>
                  <a:lnTo>
                    <a:pt x="0" y="847344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6033516" y="2716784"/>
            <a:ext cx="275399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854" marR="230504" indent="4572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Nhiễm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Rubella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giai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đoạn</a:t>
            </a:r>
            <a:r>
              <a:rPr sz="1200" b="1" spc="-20" dirty="0">
                <a:latin typeface="Arial"/>
                <a:cs typeface="Arial"/>
              </a:rPr>
              <a:t> sớm. </a:t>
            </a:r>
            <a:r>
              <a:rPr sz="1200" b="1" dirty="0">
                <a:latin typeface="Arial"/>
                <a:cs typeface="Arial"/>
              </a:rPr>
              <a:t>Cần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xét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nghiệm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lại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sau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2-3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tuần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6033390" y="2683638"/>
            <a:ext cx="5970271" cy="854075"/>
            <a:chOff x="6033389" y="2683636"/>
            <a:chExt cx="5970270" cy="854075"/>
          </a:xfrm>
        </p:grpSpPr>
        <p:sp>
          <p:nvSpPr>
            <p:cNvPr id="57" name="object 57"/>
            <p:cNvSpPr/>
            <p:nvPr/>
          </p:nvSpPr>
          <p:spPr>
            <a:xfrm>
              <a:off x="6036564" y="2686811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5">
                  <a:moveTo>
                    <a:pt x="0" y="0"/>
                  </a:moveTo>
                  <a:lnTo>
                    <a:pt x="2747137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918448" y="2686811"/>
              <a:ext cx="3081655" cy="847725"/>
            </a:xfrm>
            <a:custGeom>
              <a:avLst/>
              <a:gdLst/>
              <a:ahLst/>
              <a:cxnLst/>
              <a:rect l="l" t="t" r="r" b="b"/>
              <a:pathLst>
                <a:path w="3081654" h="847725">
                  <a:moveTo>
                    <a:pt x="3081528" y="0"/>
                  </a:moveTo>
                  <a:lnTo>
                    <a:pt x="0" y="0"/>
                  </a:lnTo>
                  <a:lnTo>
                    <a:pt x="0" y="847344"/>
                  </a:lnTo>
                  <a:lnTo>
                    <a:pt x="3081528" y="847344"/>
                  </a:lnTo>
                  <a:lnTo>
                    <a:pt x="3081528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918448" y="2686811"/>
              <a:ext cx="3081655" cy="847725"/>
            </a:xfrm>
            <a:custGeom>
              <a:avLst/>
              <a:gdLst/>
              <a:ahLst/>
              <a:cxnLst/>
              <a:rect l="l" t="t" r="r" b="b"/>
              <a:pathLst>
                <a:path w="3081654" h="847725">
                  <a:moveTo>
                    <a:pt x="0" y="847344"/>
                  </a:moveTo>
                  <a:lnTo>
                    <a:pt x="3081528" y="847344"/>
                  </a:lnTo>
                  <a:lnTo>
                    <a:pt x="3081528" y="0"/>
                  </a:lnTo>
                  <a:lnTo>
                    <a:pt x="0" y="0"/>
                  </a:lnTo>
                  <a:lnTo>
                    <a:pt x="0" y="847344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8915400" y="2715895"/>
            <a:ext cx="30880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0" marR="104139" indent="-2794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Vừa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mới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nhiễm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Rubella,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tái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nhiễm</a:t>
            </a:r>
            <a:r>
              <a:rPr sz="1200" b="1" spc="-20" dirty="0">
                <a:latin typeface="Arial"/>
                <a:cs typeface="Arial"/>
              </a:rPr>
              <a:t> hoặc </a:t>
            </a:r>
            <a:r>
              <a:rPr sz="1200" b="1" dirty="0">
                <a:latin typeface="Arial"/>
                <a:cs typeface="Arial"/>
              </a:rPr>
              <a:t>kích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hoạt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hệ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miễn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dịch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không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đặc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hiệu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8915272" y="2683636"/>
            <a:ext cx="3088005" cy="1842770"/>
            <a:chOff x="8915272" y="2683636"/>
            <a:chExt cx="3088005" cy="1842770"/>
          </a:xfrm>
        </p:grpSpPr>
        <p:sp>
          <p:nvSpPr>
            <p:cNvPr id="62" name="object 62"/>
            <p:cNvSpPr/>
            <p:nvPr/>
          </p:nvSpPr>
          <p:spPr>
            <a:xfrm>
              <a:off x="8918447" y="2686811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5">
                  <a:moveTo>
                    <a:pt x="0" y="0"/>
                  </a:moveTo>
                  <a:lnTo>
                    <a:pt x="2747136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918447" y="3674363"/>
              <a:ext cx="3081655" cy="848994"/>
            </a:xfrm>
            <a:custGeom>
              <a:avLst/>
              <a:gdLst/>
              <a:ahLst/>
              <a:cxnLst/>
              <a:rect l="l" t="t" r="r" b="b"/>
              <a:pathLst>
                <a:path w="3081654" h="848995">
                  <a:moveTo>
                    <a:pt x="0" y="848868"/>
                  </a:moveTo>
                  <a:lnTo>
                    <a:pt x="3081528" y="848868"/>
                  </a:lnTo>
                  <a:lnTo>
                    <a:pt x="3081528" y="0"/>
                  </a:lnTo>
                  <a:lnTo>
                    <a:pt x="0" y="0"/>
                  </a:lnTo>
                  <a:lnTo>
                    <a:pt x="0" y="848868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8915400" y="3671315"/>
            <a:ext cx="3088005" cy="704680"/>
          </a:xfrm>
          <a:prstGeom prst="rect">
            <a:avLst/>
          </a:prstGeom>
          <a:solidFill>
            <a:srgbClr val="C0C0B3"/>
          </a:solidFill>
        </p:spPr>
        <p:txBody>
          <a:bodyPr vert="horz" wrap="square" lIns="0" tIns="1492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75"/>
              </a:spcBef>
            </a:pPr>
            <a:r>
              <a:rPr sz="1200" b="1" dirty="0">
                <a:latin typeface="Arial"/>
                <a:cs typeface="Arial"/>
              </a:rPr>
              <a:t>Xác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nhận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kết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quả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dương </a:t>
            </a:r>
            <a:r>
              <a:rPr sz="1200" b="1" spc="-20" dirty="0">
                <a:latin typeface="Arial"/>
                <a:cs typeface="Arial"/>
              </a:rPr>
              <a:t>tính</a:t>
            </a:r>
            <a:endParaRPr sz="1200">
              <a:latin typeface="Arial"/>
              <a:cs typeface="Arial"/>
            </a:endParaRPr>
          </a:p>
          <a:p>
            <a:pPr marL="248285" marR="240665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IgG,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huyết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thanh,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adivity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và </a:t>
            </a:r>
            <a:r>
              <a:rPr sz="1200" b="1" dirty="0">
                <a:latin typeface="Arial"/>
                <a:cs typeface="Arial"/>
              </a:rPr>
              <a:t>PCR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nước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ối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154679" y="1527047"/>
            <a:ext cx="5629911" cy="325120"/>
          </a:xfrm>
          <a:custGeom>
            <a:avLst/>
            <a:gdLst/>
            <a:ahLst/>
            <a:cxnLst/>
            <a:rect l="l" t="t" r="r" b="b"/>
            <a:pathLst>
              <a:path w="5629909" h="325119">
                <a:moveTo>
                  <a:pt x="0" y="324612"/>
                </a:moveTo>
                <a:lnTo>
                  <a:pt x="5629656" y="324612"/>
                </a:lnTo>
                <a:lnTo>
                  <a:pt x="5629656" y="0"/>
                </a:lnTo>
                <a:lnTo>
                  <a:pt x="0" y="0"/>
                </a:lnTo>
                <a:lnTo>
                  <a:pt x="0" y="324612"/>
                </a:lnTo>
                <a:close/>
              </a:path>
            </a:pathLst>
          </a:custGeom>
          <a:ln w="6096">
            <a:solidFill>
              <a:srgbClr val="C0C0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3151633" y="1524001"/>
            <a:ext cx="5636260" cy="255198"/>
          </a:xfrm>
          <a:prstGeom prst="rect">
            <a:avLst/>
          </a:prstGeom>
          <a:solidFill>
            <a:srgbClr val="C0C0B3"/>
          </a:solidFill>
        </p:spPr>
        <p:txBody>
          <a:bodyPr vert="horz" wrap="square" lIns="0" tIns="69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1200" b="1" dirty="0">
                <a:latin typeface="Arial"/>
                <a:cs typeface="Arial"/>
              </a:rPr>
              <a:t>Thực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hiện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xét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nghiệm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và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IgM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269622" y="1523872"/>
            <a:ext cx="8517255" cy="3990340"/>
            <a:chOff x="269620" y="1523872"/>
            <a:chExt cx="8517255" cy="3990340"/>
          </a:xfrm>
        </p:grpSpPr>
        <p:sp>
          <p:nvSpPr>
            <p:cNvPr id="68" name="object 68"/>
            <p:cNvSpPr/>
            <p:nvPr/>
          </p:nvSpPr>
          <p:spPr>
            <a:xfrm>
              <a:off x="3154679" y="1527047"/>
              <a:ext cx="5629275" cy="0"/>
            </a:xfrm>
            <a:custGeom>
              <a:avLst/>
              <a:gdLst/>
              <a:ahLst/>
              <a:cxnLst/>
              <a:rect l="l" t="t" r="r" b="b"/>
              <a:pathLst>
                <a:path w="5629275">
                  <a:moveTo>
                    <a:pt x="0" y="0"/>
                  </a:moveTo>
                  <a:lnTo>
                    <a:pt x="5628767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72795" y="4661915"/>
              <a:ext cx="5629910" cy="848994"/>
            </a:xfrm>
            <a:custGeom>
              <a:avLst/>
              <a:gdLst/>
              <a:ahLst/>
              <a:cxnLst/>
              <a:rect l="l" t="t" r="r" b="b"/>
              <a:pathLst>
                <a:path w="5629910" h="848995">
                  <a:moveTo>
                    <a:pt x="5629656" y="0"/>
                  </a:moveTo>
                  <a:lnTo>
                    <a:pt x="0" y="0"/>
                  </a:lnTo>
                  <a:lnTo>
                    <a:pt x="0" y="848868"/>
                  </a:lnTo>
                  <a:lnTo>
                    <a:pt x="5629656" y="848868"/>
                  </a:lnTo>
                  <a:lnTo>
                    <a:pt x="5629656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72795" y="4661915"/>
              <a:ext cx="5629910" cy="848994"/>
            </a:xfrm>
            <a:custGeom>
              <a:avLst/>
              <a:gdLst/>
              <a:ahLst/>
              <a:cxnLst/>
              <a:rect l="l" t="t" r="r" b="b"/>
              <a:pathLst>
                <a:path w="5629910" h="848995">
                  <a:moveTo>
                    <a:pt x="0" y="848868"/>
                  </a:moveTo>
                  <a:lnTo>
                    <a:pt x="5629656" y="848868"/>
                  </a:lnTo>
                  <a:lnTo>
                    <a:pt x="5629656" y="0"/>
                  </a:lnTo>
                  <a:lnTo>
                    <a:pt x="0" y="0"/>
                  </a:lnTo>
                  <a:lnTo>
                    <a:pt x="0" y="848868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269747" y="4691889"/>
            <a:ext cx="56362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365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Âm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tính</a:t>
            </a:r>
            <a:endParaRPr sz="1200">
              <a:latin typeface="Arial"/>
              <a:cs typeface="Arial"/>
            </a:endParaRPr>
          </a:p>
          <a:p>
            <a:pPr marL="1747520" marR="1739900" indent="112395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(-</a:t>
            </a:r>
            <a:r>
              <a:rPr sz="1200" b="1" dirty="0">
                <a:latin typeface="Arial"/>
                <a:cs typeface="Arial"/>
              </a:rPr>
              <a:t>),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adivity,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PCR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(-</a:t>
            </a:r>
            <a:r>
              <a:rPr sz="1200" b="1" spc="-50" dirty="0">
                <a:latin typeface="Arial"/>
                <a:cs typeface="Arial"/>
              </a:rPr>
              <a:t>) </a:t>
            </a:r>
            <a:r>
              <a:rPr sz="1200" b="1" dirty="0">
                <a:latin typeface="Arial"/>
                <a:cs typeface="Arial"/>
              </a:rPr>
              <a:t>Không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khẳng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định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nhiễm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cấp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269620" y="4658740"/>
            <a:ext cx="11398251" cy="855344"/>
            <a:chOff x="269620" y="4658740"/>
            <a:chExt cx="11398250" cy="855344"/>
          </a:xfrm>
        </p:grpSpPr>
        <p:sp>
          <p:nvSpPr>
            <p:cNvPr id="73" name="object 73"/>
            <p:cNvSpPr/>
            <p:nvPr/>
          </p:nvSpPr>
          <p:spPr>
            <a:xfrm>
              <a:off x="272795" y="4661915"/>
              <a:ext cx="5629275" cy="0"/>
            </a:xfrm>
            <a:custGeom>
              <a:avLst/>
              <a:gdLst/>
              <a:ahLst/>
              <a:cxnLst/>
              <a:rect l="l" t="t" r="r" b="b"/>
              <a:pathLst>
                <a:path w="5629275">
                  <a:moveTo>
                    <a:pt x="0" y="0"/>
                  </a:moveTo>
                  <a:lnTo>
                    <a:pt x="5628767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036563" y="4661915"/>
              <a:ext cx="5628640" cy="848994"/>
            </a:xfrm>
            <a:custGeom>
              <a:avLst/>
              <a:gdLst/>
              <a:ahLst/>
              <a:cxnLst/>
              <a:rect l="l" t="t" r="r" b="b"/>
              <a:pathLst>
                <a:path w="5628640" h="848995">
                  <a:moveTo>
                    <a:pt x="5628132" y="0"/>
                  </a:moveTo>
                  <a:lnTo>
                    <a:pt x="0" y="0"/>
                  </a:lnTo>
                  <a:lnTo>
                    <a:pt x="0" y="848868"/>
                  </a:lnTo>
                  <a:lnTo>
                    <a:pt x="5628132" y="848868"/>
                  </a:lnTo>
                  <a:lnTo>
                    <a:pt x="5628132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036563" y="4661915"/>
              <a:ext cx="5628640" cy="848994"/>
            </a:xfrm>
            <a:custGeom>
              <a:avLst/>
              <a:gdLst/>
              <a:ahLst/>
              <a:cxnLst/>
              <a:rect l="l" t="t" r="r" b="b"/>
              <a:pathLst>
                <a:path w="5628640" h="848995">
                  <a:moveTo>
                    <a:pt x="0" y="848868"/>
                  </a:moveTo>
                  <a:lnTo>
                    <a:pt x="5628132" y="848868"/>
                  </a:lnTo>
                  <a:lnTo>
                    <a:pt x="5628132" y="0"/>
                  </a:lnTo>
                  <a:lnTo>
                    <a:pt x="0" y="0"/>
                  </a:lnTo>
                  <a:lnTo>
                    <a:pt x="0" y="848868"/>
                  </a:lnTo>
                  <a:close/>
                </a:path>
              </a:pathLst>
            </a:custGeom>
            <a:ln w="6096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6033516" y="4691888"/>
            <a:ext cx="563435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Dương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tính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Xác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định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nhiễm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cấp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Rubella,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trao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đổi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về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kết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cục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thai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kỳ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với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thai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phụ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6033390" y="4658742"/>
            <a:ext cx="5635625" cy="1318895"/>
            <a:chOff x="6033389" y="4658740"/>
            <a:chExt cx="5635625" cy="1318895"/>
          </a:xfrm>
        </p:grpSpPr>
        <p:sp>
          <p:nvSpPr>
            <p:cNvPr id="78" name="object 78"/>
            <p:cNvSpPr/>
            <p:nvPr/>
          </p:nvSpPr>
          <p:spPr>
            <a:xfrm>
              <a:off x="6036564" y="4661915"/>
              <a:ext cx="5629275" cy="0"/>
            </a:xfrm>
            <a:custGeom>
              <a:avLst/>
              <a:gdLst/>
              <a:ahLst/>
              <a:cxnLst/>
              <a:rect l="l" t="t" r="r" b="b"/>
              <a:pathLst>
                <a:path w="5629275">
                  <a:moveTo>
                    <a:pt x="0" y="0"/>
                  </a:moveTo>
                  <a:lnTo>
                    <a:pt x="5628767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036564" y="5649467"/>
              <a:ext cx="5628640" cy="325120"/>
            </a:xfrm>
            <a:custGeom>
              <a:avLst/>
              <a:gdLst/>
              <a:ahLst/>
              <a:cxnLst/>
              <a:rect l="l" t="t" r="r" b="b"/>
              <a:pathLst>
                <a:path w="5628640" h="325120">
                  <a:moveTo>
                    <a:pt x="5628132" y="0"/>
                  </a:moveTo>
                  <a:lnTo>
                    <a:pt x="0" y="0"/>
                  </a:lnTo>
                  <a:lnTo>
                    <a:pt x="0" y="324611"/>
                  </a:lnTo>
                  <a:lnTo>
                    <a:pt x="5628132" y="324611"/>
                  </a:lnTo>
                  <a:lnTo>
                    <a:pt x="5628132" y="0"/>
                  </a:lnTo>
                  <a:close/>
                </a:path>
              </a:pathLst>
            </a:custGeom>
            <a:solidFill>
              <a:srgbClr val="D1D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036564" y="5649467"/>
              <a:ext cx="5628640" cy="325120"/>
            </a:xfrm>
            <a:custGeom>
              <a:avLst/>
              <a:gdLst/>
              <a:ahLst/>
              <a:cxnLst/>
              <a:rect l="l" t="t" r="r" b="b"/>
              <a:pathLst>
                <a:path w="5628640" h="325120">
                  <a:moveTo>
                    <a:pt x="0" y="324611"/>
                  </a:moveTo>
                  <a:lnTo>
                    <a:pt x="5628132" y="324611"/>
                  </a:lnTo>
                  <a:lnTo>
                    <a:pt x="5628132" y="0"/>
                  </a:lnTo>
                  <a:lnTo>
                    <a:pt x="0" y="0"/>
                  </a:lnTo>
                  <a:lnTo>
                    <a:pt x="0" y="324611"/>
                  </a:lnTo>
                  <a:close/>
                </a:path>
              </a:pathLst>
            </a:custGeom>
            <a:ln w="6096">
              <a:solidFill>
                <a:srgbClr val="D1D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6033516" y="5703824"/>
            <a:ext cx="56343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Theo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dõi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và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chăm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sóc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sau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sinh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3062225" y="5510784"/>
            <a:ext cx="8603615" cy="142240"/>
            <a:chOff x="3062223" y="5510784"/>
            <a:chExt cx="8603615" cy="142240"/>
          </a:xfrm>
        </p:grpSpPr>
        <p:sp>
          <p:nvSpPr>
            <p:cNvPr id="83" name="object 83"/>
            <p:cNvSpPr/>
            <p:nvPr/>
          </p:nvSpPr>
          <p:spPr>
            <a:xfrm>
              <a:off x="6036563" y="5649468"/>
              <a:ext cx="5629275" cy="0"/>
            </a:xfrm>
            <a:custGeom>
              <a:avLst/>
              <a:gdLst/>
              <a:ahLst/>
              <a:cxnLst/>
              <a:rect l="l" t="t" r="r" b="b"/>
              <a:pathLst>
                <a:path w="5629275">
                  <a:moveTo>
                    <a:pt x="0" y="0"/>
                  </a:moveTo>
                  <a:lnTo>
                    <a:pt x="5628767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062223" y="5510784"/>
              <a:ext cx="50800" cy="102235"/>
            </a:xfrm>
            <a:custGeom>
              <a:avLst/>
              <a:gdLst/>
              <a:ahLst/>
              <a:cxnLst/>
              <a:rect l="l" t="t" r="r" b="b"/>
              <a:pathLst>
                <a:path w="50800" h="102235">
                  <a:moveTo>
                    <a:pt x="19050" y="51180"/>
                  </a:moveTo>
                  <a:lnTo>
                    <a:pt x="0" y="51180"/>
                  </a:lnTo>
                  <a:lnTo>
                    <a:pt x="25400" y="102019"/>
                  </a:lnTo>
                  <a:lnTo>
                    <a:pt x="44454" y="63880"/>
                  </a:lnTo>
                  <a:lnTo>
                    <a:pt x="19050" y="63880"/>
                  </a:lnTo>
                  <a:lnTo>
                    <a:pt x="19050" y="51180"/>
                  </a:lnTo>
                  <a:close/>
                </a:path>
                <a:path w="50800" h="102235">
                  <a:moveTo>
                    <a:pt x="31750" y="0"/>
                  </a:moveTo>
                  <a:lnTo>
                    <a:pt x="19050" y="0"/>
                  </a:lnTo>
                  <a:lnTo>
                    <a:pt x="19050" y="63880"/>
                  </a:lnTo>
                  <a:lnTo>
                    <a:pt x="31750" y="63880"/>
                  </a:lnTo>
                  <a:lnTo>
                    <a:pt x="31750" y="0"/>
                  </a:lnTo>
                  <a:close/>
                </a:path>
                <a:path w="50800" h="102235">
                  <a:moveTo>
                    <a:pt x="50800" y="51180"/>
                  </a:moveTo>
                  <a:lnTo>
                    <a:pt x="31750" y="51180"/>
                  </a:lnTo>
                  <a:lnTo>
                    <a:pt x="31750" y="63880"/>
                  </a:lnTo>
                  <a:lnTo>
                    <a:pt x="44454" y="63880"/>
                  </a:lnTo>
                  <a:lnTo>
                    <a:pt x="50800" y="51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9" y="75057"/>
            <a:ext cx="10611663" cy="1204560"/>
          </a:xfrm>
          <a:prstGeom prst="rect">
            <a:avLst/>
          </a:prstGeom>
        </p:spPr>
        <p:txBody>
          <a:bodyPr vert="horz" wrap="square" lIns="0" tIns="278510" rIns="0" bIns="0" rtlCol="0">
            <a:spAutoFit/>
          </a:bodyPr>
          <a:lstStyle/>
          <a:p>
            <a:pPr marL="69405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Cytomegalovirus</a:t>
            </a:r>
            <a:r>
              <a:rPr sz="3600" b="1" spc="-4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(CMV)</a:t>
            </a:r>
            <a:endParaRPr sz="3600" dirty="0">
              <a:latin typeface="Arial"/>
              <a:cs typeface="Arial"/>
            </a:endParaRPr>
          </a:p>
          <a:p>
            <a:pPr marL="694055" algn="ctr">
              <a:lnSpc>
                <a:spcPct val="100000"/>
              </a:lnSpc>
              <a:spcBef>
                <a:spcPts val="35"/>
              </a:spcBef>
            </a:pPr>
            <a:r>
              <a:rPr i="1" dirty="0">
                <a:latin typeface="Arial"/>
                <a:cs typeface="Arial"/>
              </a:rPr>
              <a:t>CMV</a:t>
            </a:r>
            <a:r>
              <a:rPr i="1" spc="-4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thuộc</a:t>
            </a:r>
            <a:r>
              <a:rPr i="1" spc="-4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họ</a:t>
            </a:r>
            <a:r>
              <a:rPr i="1" spc="-35" dirty="0">
                <a:latin typeface="Arial"/>
                <a:cs typeface="Arial"/>
              </a:rPr>
              <a:t> </a:t>
            </a:r>
            <a:r>
              <a:rPr i="1" spc="-10" dirty="0">
                <a:latin typeface="Arial"/>
                <a:cs typeface="Arial"/>
              </a:rPr>
              <a:t>Herpesviridae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7233" y="2500883"/>
            <a:ext cx="5527548" cy="32125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27153" y="3157474"/>
            <a:ext cx="5060951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2880" algn="just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Sau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khi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gây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nhiễm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cấp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tính,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virus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thường cư </a:t>
            </a:r>
            <a:r>
              <a:rPr sz="1800" spc="-25" dirty="0">
                <a:latin typeface="Arial"/>
                <a:cs typeface="Arial"/>
              </a:rPr>
              <a:t>trú </a:t>
            </a:r>
            <a:r>
              <a:rPr sz="1800" dirty="0">
                <a:latin typeface="Arial"/>
                <a:cs typeface="Arial"/>
              </a:rPr>
              <a:t>trong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các</a:t>
            </a:r>
            <a:r>
              <a:rPr sz="1800" spc="3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tế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bào</a:t>
            </a:r>
            <a:r>
              <a:rPr sz="1800" spc="3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của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cơ</a:t>
            </a:r>
            <a:r>
              <a:rPr sz="1800" spc="3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thể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ở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dạng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tiềm</a:t>
            </a:r>
            <a:r>
              <a:rPr sz="1800" spc="35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tàng </a:t>
            </a:r>
            <a:r>
              <a:rPr sz="1800" dirty="0">
                <a:latin typeface="Arial"/>
                <a:cs typeface="Arial"/>
              </a:rPr>
              <a:t>trong</a:t>
            </a:r>
            <a:r>
              <a:rPr sz="1800" spc="2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nhiều</a:t>
            </a:r>
            <a:r>
              <a:rPr sz="1800" spc="25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năm</a:t>
            </a:r>
            <a:r>
              <a:rPr sz="1800" spc="2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và</a:t>
            </a:r>
            <a:r>
              <a:rPr sz="1800" spc="2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có</a:t>
            </a:r>
            <a:r>
              <a:rPr sz="1800" spc="2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thể</a:t>
            </a:r>
            <a:r>
              <a:rPr sz="1800" spc="2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tái</a:t>
            </a:r>
            <a:r>
              <a:rPr sz="1800" spc="2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hoạt</a:t>
            </a:r>
            <a:r>
              <a:rPr sz="1800" spc="2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động</a:t>
            </a:r>
            <a:r>
              <a:rPr sz="1800" spc="2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khi</a:t>
            </a:r>
            <a:r>
              <a:rPr sz="1800" spc="24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cơ </a:t>
            </a:r>
            <a:r>
              <a:rPr sz="1800" dirty="0">
                <a:latin typeface="Arial"/>
                <a:cs typeface="Arial"/>
              </a:rPr>
              <a:t>thể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giảm miễn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dịch.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9" y="75057"/>
            <a:ext cx="10611663" cy="772133"/>
          </a:xfrm>
          <a:prstGeom prst="rect">
            <a:avLst/>
          </a:prstGeom>
        </p:spPr>
        <p:txBody>
          <a:bodyPr vert="horz" wrap="square" lIns="0" tIns="368426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Dịch</a:t>
            </a:r>
            <a:r>
              <a:rPr sz="2600" spc="-35" dirty="0"/>
              <a:t> </a:t>
            </a:r>
            <a:r>
              <a:rPr sz="2600" dirty="0"/>
              <a:t>tễ</a:t>
            </a:r>
            <a:r>
              <a:rPr sz="2600" spc="-20" dirty="0"/>
              <a:t> </a:t>
            </a:r>
            <a:r>
              <a:rPr sz="2600" spc="-25" dirty="0"/>
              <a:t>học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437490" y="5684927"/>
            <a:ext cx="938022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1. Zuhair M, Smit</a:t>
            </a:r>
            <a:r>
              <a:rPr sz="800" spc="-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GSA,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Wallis</a:t>
            </a:r>
            <a:r>
              <a:rPr sz="800" spc="-4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G,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Jabbar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F,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Smith</a:t>
            </a:r>
            <a:r>
              <a:rPr sz="800" spc="-4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C,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Devleesschauwer</a:t>
            </a:r>
            <a:r>
              <a:rPr sz="800" spc="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B,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Griffiths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P.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Estimation</a:t>
            </a:r>
            <a:r>
              <a:rPr sz="800" spc="-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of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the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worldwide</a:t>
            </a:r>
            <a:r>
              <a:rPr sz="800" spc="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seroprevalence</a:t>
            </a:r>
            <a:r>
              <a:rPr sz="800" spc="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of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cytomegalovirus: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systematic</a:t>
            </a:r>
            <a:r>
              <a:rPr sz="800" spc="-4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review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and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meta-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analysis.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Rev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Med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Virol.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2019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May;29(3):e2034.</a:t>
            </a:r>
            <a:r>
              <a:rPr sz="800" spc="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doi: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10.1002/rmv.2034.</a:t>
            </a:r>
            <a:r>
              <a:rPr sz="800" spc="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Epub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2019 Jan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31.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PMID: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30706584.</a:t>
            </a:r>
            <a:r>
              <a:rPr sz="800" spc="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2.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Emery</a:t>
            </a:r>
            <a:r>
              <a:rPr sz="800" spc="-4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VC, Lazzarotto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T.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Cytomegalovirus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pregnancy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and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the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neonate.</a:t>
            </a:r>
            <a:r>
              <a:rPr sz="800" spc="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F1000Res.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2017;6:138.</a:t>
            </a:r>
            <a:r>
              <a:rPr sz="800" spc="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Published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2017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Feb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14.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doi:10.12688/f1000research.10276.1</a:t>
            </a:r>
            <a:r>
              <a:rPr sz="800" spc="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3. Lim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Y,</a:t>
            </a:r>
            <a:r>
              <a:rPr sz="800" spc="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Lyall H.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Congenital</a:t>
            </a:r>
            <a:r>
              <a:rPr sz="800" spc="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cytomegalovirus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-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who,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when,</a:t>
            </a:r>
            <a:r>
              <a:rPr sz="800" spc="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what-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with</a:t>
            </a:r>
            <a:r>
              <a:rPr sz="800" spc="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and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why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to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treat?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J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Infect.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2017</a:t>
            </a:r>
            <a:r>
              <a:rPr sz="800" spc="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Jun;74</a:t>
            </a:r>
            <a:r>
              <a:rPr sz="800" spc="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Suppl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1:S89-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S94.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doi: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10.1016/S0163-4453(17)30197-</a:t>
            </a:r>
            <a:endParaRPr sz="800">
              <a:latin typeface="Arial"/>
              <a:cs typeface="Arial"/>
            </a:endParaRPr>
          </a:p>
          <a:p>
            <a:pPr marL="12700" marR="1103630">
              <a:lnSpc>
                <a:spcPct val="100000"/>
              </a:lnSpc>
            </a:pP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4.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PMID: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28646968.</a:t>
            </a:r>
            <a:r>
              <a:rPr sz="800" spc="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4.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Manicklal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S,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Emery</a:t>
            </a:r>
            <a:r>
              <a:rPr sz="800" spc="-4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VC,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Lazzarotto T,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Boppana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SB,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Gupta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RK.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The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"silent"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global burden of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congenital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cytomegalovirus.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Clin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Microbiol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Rev.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2013;26(1):86-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102.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doi:10.1128/CMR.00062-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12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248" y="1546862"/>
            <a:ext cx="6490971" cy="344325"/>
          </a:xfrm>
          <a:prstGeom prst="rect">
            <a:avLst/>
          </a:prstGeom>
          <a:solidFill>
            <a:srgbClr val="012266"/>
          </a:solidFill>
        </p:spPr>
        <p:txBody>
          <a:bodyPr vert="horz" wrap="square" lIns="0" tIns="66675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52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Tỷ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lệ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CMV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trên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toàn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cầu</a:t>
            </a:r>
            <a:r>
              <a:rPr sz="1800" spc="-30" baseline="25462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 baseline="25462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5527" y="2332735"/>
            <a:ext cx="6155436" cy="300126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457201" y="4308347"/>
            <a:ext cx="134620" cy="134620"/>
          </a:xfrm>
          <a:custGeom>
            <a:avLst/>
            <a:gdLst/>
            <a:ahLst/>
            <a:cxnLst/>
            <a:rect l="l" t="t" r="r" b="b"/>
            <a:pathLst>
              <a:path w="134620" h="134620">
                <a:moveTo>
                  <a:pt x="134112" y="0"/>
                </a:moveTo>
                <a:lnTo>
                  <a:pt x="0" y="0"/>
                </a:lnTo>
                <a:lnTo>
                  <a:pt x="0" y="134112"/>
                </a:lnTo>
                <a:lnTo>
                  <a:pt x="134112" y="134112"/>
                </a:lnTo>
                <a:lnTo>
                  <a:pt x="134112" y="0"/>
                </a:lnTo>
                <a:close/>
              </a:path>
            </a:pathLst>
          </a:custGeom>
          <a:solidFill>
            <a:srgbClr val="0012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1" y="4498849"/>
            <a:ext cx="134620" cy="132715"/>
          </a:xfrm>
          <a:custGeom>
            <a:avLst/>
            <a:gdLst/>
            <a:ahLst/>
            <a:cxnLst/>
            <a:rect l="l" t="t" r="r" b="b"/>
            <a:pathLst>
              <a:path w="134620" h="132714">
                <a:moveTo>
                  <a:pt x="134112" y="0"/>
                </a:moveTo>
                <a:lnTo>
                  <a:pt x="0" y="0"/>
                </a:lnTo>
                <a:lnTo>
                  <a:pt x="0" y="132587"/>
                </a:lnTo>
                <a:lnTo>
                  <a:pt x="134112" y="132587"/>
                </a:lnTo>
                <a:lnTo>
                  <a:pt x="134112" y="0"/>
                </a:lnTo>
                <a:close/>
              </a:path>
            </a:pathLst>
          </a:custGeom>
          <a:solidFill>
            <a:srgbClr val="011A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1" y="4687825"/>
            <a:ext cx="134620" cy="132715"/>
          </a:xfrm>
          <a:custGeom>
            <a:avLst/>
            <a:gdLst/>
            <a:ahLst/>
            <a:cxnLst/>
            <a:rect l="l" t="t" r="r" b="b"/>
            <a:pathLst>
              <a:path w="134620" h="132714">
                <a:moveTo>
                  <a:pt x="134112" y="0"/>
                </a:moveTo>
                <a:lnTo>
                  <a:pt x="0" y="0"/>
                </a:lnTo>
                <a:lnTo>
                  <a:pt x="0" y="132587"/>
                </a:lnTo>
                <a:lnTo>
                  <a:pt x="134112" y="132587"/>
                </a:lnTo>
                <a:lnTo>
                  <a:pt x="134112" y="0"/>
                </a:lnTo>
                <a:close/>
              </a:path>
            </a:pathLst>
          </a:custGeom>
          <a:solidFill>
            <a:srgbClr val="0122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1" y="4876800"/>
            <a:ext cx="134620" cy="134620"/>
          </a:xfrm>
          <a:custGeom>
            <a:avLst/>
            <a:gdLst/>
            <a:ahLst/>
            <a:cxnLst/>
            <a:rect l="l" t="t" r="r" b="b"/>
            <a:pathLst>
              <a:path w="134620" h="134620">
                <a:moveTo>
                  <a:pt x="134112" y="0"/>
                </a:moveTo>
                <a:lnTo>
                  <a:pt x="0" y="0"/>
                </a:lnTo>
                <a:lnTo>
                  <a:pt x="0" y="134112"/>
                </a:lnTo>
                <a:lnTo>
                  <a:pt x="134112" y="134112"/>
                </a:lnTo>
                <a:lnTo>
                  <a:pt x="134112" y="0"/>
                </a:lnTo>
                <a:close/>
              </a:path>
            </a:pathLst>
          </a:custGeom>
          <a:solidFill>
            <a:srgbClr val="0F5D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201" y="5065776"/>
            <a:ext cx="134620" cy="134620"/>
          </a:xfrm>
          <a:custGeom>
            <a:avLst/>
            <a:gdLst/>
            <a:ahLst/>
            <a:cxnLst/>
            <a:rect l="l" t="t" r="r" b="b"/>
            <a:pathLst>
              <a:path w="134620" h="134620">
                <a:moveTo>
                  <a:pt x="134112" y="0"/>
                </a:moveTo>
                <a:lnTo>
                  <a:pt x="0" y="0"/>
                </a:lnTo>
                <a:lnTo>
                  <a:pt x="0" y="134112"/>
                </a:lnTo>
                <a:lnTo>
                  <a:pt x="134112" y="134112"/>
                </a:lnTo>
                <a:lnTo>
                  <a:pt x="134112" y="0"/>
                </a:lnTo>
                <a:close/>
              </a:path>
            </a:pathLst>
          </a:custGeom>
          <a:solidFill>
            <a:srgbClr val="5F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1" y="5256278"/>
            <a:ext cx="134620" cy="132715"/>
          </a:xfrm>
          <a:custGeom>
            <a:avLst/>
            <a:gdLst/>
            <a:ahLst/>
            <a:cxnLst/>
            <a:rect l="l" t="t" r="r" b="b"/>
            <a:pathLst>
              <a:path w="134620" h="132714">
                <a:moveTo>
                  <a:pt x="134112" y="0"/>
                </a:moveTo>
                <a:lnTo>
                  <a:pt x="0" y="0"/>
                </a:lnTo>
                <a:lnTo>
                  <a:pt x="0" y="132587"/>
                </a:lnTo>
                <a:lnTo>
                  <a:pt x="134112" y="132587"/>
                </a:lnTo>
                <a:lnTo>
                  <a:pt x="134112" y="0"/>
                </a:lnTo>
                <a:close/>
              </a:path>
            </a:pathLst>
          </a:custGeom>
          <a:solidFill>
            <a:srgbClr val="AEC8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7201" y="5445252"/>
            <a:ext cx="134620" cy="134620"/>
          </a:xfrm>
          <a:custGeom>
            <a:avLst/>
            <a:gdLst/>
            <a:ahLst/>
            <a:cxnLst/>
            <a:rect l="l" t="t" r="r" b="b"/>
            <a:pathLst>
              <a:path w="134620" h="134620">
                <a:moveTo>
                  <a:pt x="134112" y="0"/>
                </a:moveTo>
                <a:lnTo>
                  <a:pt x="0" y="0"/>
                </a:lnTo>
                <a:lnTo>
                  <a:pt x="0" y="134112"/>
                </a:lnTo>
                <a:lnTo>
                  <a:pt x="134112" y="134112"/>
                </a:lnTo>
                <a:lnTo>
                  <a:pt x="134112" y="0"/>
                </a:lnTo>
                <a:close/>
              </a:path>
            </a:pathLst>
          </a:custGeom>
          <a:solidFill>
            <a:srgbClr val="B3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0181" y="4246524"/>
            <a:ext cx="574040" cy="1358064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1000" spc="-20" dirty="0">
                <a:latin typeface="Arial"/>
                <a:cs typeface="Arial"/>
              </a:rPr>
              <a:t>&gt;90%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000" spc="-10" dirty="0">
                <a:latin typeface="Arial"/>
                <a:cs typeface="Arial"/>
              </a:rPr>
              <a:t>80%-</a:t>
            </a:r>
            <a:r>
              <a:rPr sz="1000" spc="-25" dirty="0">
                <a:latin typeface="Arial"/>
                <a:cs typeface="Arial"/>
              </a:rPr>
              <a:t>90%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000" spc="-10" dirty="0">
                <a:latin typeface="Arial"/>
                <a:cs typeface="Arial"/>
              </a:rPr>
              <a:t>70%-</a:t>
            </a:r>
            <a:r>
              <a:rPr sz="1000" spc="-25" dirty="0">
                <a:latin typeface="Arial"/>
                <a:cs typeface="Arial"/>
              </a:rPr>
              <a:t>80%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000" spc="-10" dirty="0">
                <a:latin typeface="Arial"/>
                <a:cs typeface="Arial"/>
              </a:rPr>
              <a:t>60%-</a:t>
            </a:r>
            <a:r>
              <a:rPr sz="1000" spc="-25" dirty="0">
                <a:latin typeface="Arial"/>
                <a:cs typeface="Arial"/>
              </a:rPr>
              <a:t>70%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000" spc="-10" dirty="0">
                <a:latin typeface="Arial"/>
                <a:cs typeface="Arial"/>
              </a:rPr>
              <a:t>50%-</a:t>
            </a:r>
            <a:r>
              <a:rPr sz="1000" spc="-25" dirty="0">
                <a:latin typeface="Arial"/>
                <a:cs typeface="Arial"/>
              </a:rPr>
              <a:t>60%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000" spc="-10" dirty="0">
                <a:latin typeface="Arial"/>
                <a:cs typeface="Arial"/>
              </a:rPr>
              <a:t>40%-</a:t>
            </a:r>
            <a:r>
              <a:rPr sz="1000" spc="-25" dirty="0">
                <a:latin typeface="Arial"/>
                <a:cs typeface="Arial"/>
              </a:rPr>
              <a:t>50%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000" dirty="0">
                <a:latin typeface="Arial"/>
                <a:cs typeface="Arial"/>
              </a:rPr>
              <a:t>No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data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37461" y="4284346"/>
            <a:ext cx="386715" cy="9098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45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&lt;0.3%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045"/>
              </a:lnSpc>
            </a:pPr>
            <a:r>
              <a:rPr sz="1000" spc="-10" dirty="0">
                <a:latin typeface="Arial"/>
                <a:cs typeface="Arial"/>
              </a:rPr>
              <a:t>0.3%-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000" spc="-10" dirty="0">
                <a:latin typeface="Arial"/>
                <a:cs typeface="Arial"/>
              </a:rPr>
              <a:t>0.5%-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000" spc="-10" dirty="0">
                <a:latin typeface="Arial"/>
                <a:cs typeface="Arial"/>
              </a:rPr>
              <a:t>1.1%-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045"/>
              </a:lnSpc>
            </a:pPr>
            <a:r>
              <a:rPr sz="1000" spc="-20" dirty="0">
                <a:latin typeface="Arial"/>
                <a:cs typeface="Arial"/>
              </a:rPr>
              <a:t>1.5%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045"/>
              </a:lnSpc>
            </a:pPr>
            <a:r>
              <a:rPr sz="1000" spc="-10" dirty="0">
                <a:latin typeface="Arial"/>
                <a:cs typeface="Arial"/>
              </a:rPr>
              <a:t>&gt;1.5%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49083" y="1536191"/>
            <a:ext cx="5043171" cy="4052570"/>
          </a:xfrm>
          <a:custGeom>
            <a:avLst/>
            <a:gdLst/>
            <a:ahLst/>
            <a:cxnLst/>
            <a:rect l="l" t="t" r="r" b="b"/>
            <a:pathLst>
              <a:path w="5043170" h="4052570">
                <a:moveTo>
                  <a:pt x="5042916" y="0"/>
                </a:moveTo>
                <a:lnTo>
                  <a:pt x="0" y="0"/>
                </a:lnTo>
                <a:lnTo>
                  <a:pt x="0" y="4052316"/>
                </a:lnTo>
                <a:lnTo>
                  <a:pt x="5042916" y="4052316"/>
                </a:lnTo>
                <a:lnTo>
                  <a:pt x="504291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149083" y="1536191"/>
            <a:ext cx="5043171" cy="4026102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35"/>
              </a:spcBef>
            </a:pPr>
            <a:endParaRPr sz="1400">
              <a:latin typeface="Times New Roman"/>
              <a:cs typeface="Times New Roman"/>
            </a:endParaRPr>
          </a:p>
          <a:p>
            <a:pPr marL="95758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Tỷ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lệ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nhiễm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CMV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trên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toàn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cầu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khoảng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83%</a:t>
            </a:r>
            <a:endParaRPr sz="1400">
              <a:latin typeface="Arial"/>
              <a:cs typeface="Arial"/>
            </a:endParaRPr>
          </a:p>
          <a:p>
            <a:pPr marL="95758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nhưng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rất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khác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nhau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giữa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các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quốc</a:t>
            </a:r>
            <a:r>
              <a:rPr sz="1400" spc="-20" dirty="0">
                <a:latin typeface="Arial"/>
                <a:cs typeface="Arial"/>
              </a:rPr>
              <a:t> gia</a:t>
            </a:r>
            <a:r>
              <a:rPr sz="1350" spc="-30" baseline="24691" dirty="0">
                <a:latin typeface="Arial"/>
                <a:cs typeface="Arial"/>
              </a:rPr>
              <a:t>1</a:t>
            </a:r>
            <a:endParaRPr sz="1350" baseline="24691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1400">
              <a:latin typeface="Arial"/>
              <a:cs typeface="Arial"/>
            </a:endParaRPr>
          </a:p>
          <a:p>
            <a:pPr marL="95758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Các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nước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nghèo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tỷ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lệ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mắc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mới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CMV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hơn</a:t>
            </a:r>
            <a:r>
              <a:rPr sz="1350" spc="-30" baseline="24691" dirty="0">
                <a:latin typeface="Arial"/>
                <a:cs typeface="Arial"/>
              </a:rPr>
              <a:t>2</a:t>
            </a:r>
            <a:endParaRPr sz="1350" baseline="24691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1400">
              <a:latin typeface="Arial"/>
              <a:cs typeface="Arial"/>
            </a:endParaRPr>
          </a:p>
          <a:p>
            <a:pPr marL="957580" marR="44577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Ở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các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nước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đã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phát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triển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khoảng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40%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phụ</a:t>
            </a:r>
            <a:r>
              <a:rPr sz="1400" spc="-25" dirty="0">
                <a:latin typeface="Arial"/>
                <a:cs typeface="Arial"/>
              </a:rPr>
              <a:t> nữ </a:t>
            </a:r>
            <a:r>
              <a:rPr sz="1400" dirty="0">
                <a:latin typeface="Arial"/>
                <a:cs typeface="Arial"/>
              </a:rPr>
              <a:t>trong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tuổi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sinh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đẻ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âm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tính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với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CMV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và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1-</a:t>
            </a:r>
            <a:r>
              <a:rPr sz="1400" spc="-25" dirty="0">
                <a:latin typeface="Arial"/>
                <a:cs typeface="Arial"/>
              </a:rPr>
              <a:t>3% </a:t>
            </a:r>
            <a:r>
              <a:rPr sz="1400" dirty="0">
                <a:latin typeface="Arial"/>
                <a:cs typeface="Arial"/>
              </a:rPr>
              <a:t>trong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số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họ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có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thể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nhiễm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CMV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nguyên</a:t>
            </a:r>
            <a:r>
              <a:rPr sz="1400" spc="-20" dirty="0">
                <a:latin typeface="Arial"/>
                <a:cs typeface="Arial"/>
              </a:rPr>
              <a:t> phát</a:t>
            </a:r>
            <a:r>
              <a:rPr sz="1400" spc="50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khi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mang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thai</a:t>
            </a:r>
            <a:r>
              <a:rPr sz="1350" spc="-30" baseline="24691" dirty="0">
                <a:latin typeface="Arial"/>
                <a:cs typeface="Arial"/>
              </a:rPr>
              <a:t>3</a:t>
            </a:r>
            <a:endParaRPr sz="1350" baseline="24691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1400">
              <a:latin typeface="Arial"/>
              <a:cs typeface="Arial"/>
            </a:endParaRPr>
          </a:p>
          <a:p>
            <a:pPr marL="957580" marR="64008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Tỷ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lệ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nhiễm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CMV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bẩm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sinh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hơn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ở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quần </a:t>
            </a:r>
            <a:r>
              <a:rPr sz="1400" dirty="0">
                <a:latin typeface="Arial"/>
                <a:cs typeface="Arial"/>
              </a:rPr>
              <a:t>thể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dân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cư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có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tỷ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lệ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huyết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thanh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dương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tính </a:t>
            </a:r>
            <a:r>
              <a:rPr sz="1400" dirty="0">
                <a:latin typeface="Arial"/>
                <a:cs typeface="Arial"/>
              </a:rPr>
              <a:t>CMV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cao</a:t>
            </a:r>
            <a:r>
              <a:rPr sz="1350" spc="-30" baseline="24691" dirty="0">
                <a:latin typeface="Arial"/>
                <a:cs typeface="Arial"/>
              </a:rPr>
              <a:t>4</a:t>
            </a:r>
            <a:endParaRPr sz="1350" baseline="24691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271005" y="1732788"/>
            <a:ext cx="835660" cy="3659504"/>
            <a:chOff x="7271004" y="1732788"/>
            <a:chExt cx="835660" cy="3659504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1004" y="1732788"/>
              <a:ext cx="719327" cy="72085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1004" y="2712720"/>
              <a:ext cx="719327" cy="7193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1004" y="3692652"/>
              <a:ext cx="719327" cy="71932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71004" y="4672583"/>
              <a:ext cx="719327" cy="7193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45908" y="4672583"/>
              <a:ext cx="460248" cy="4602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38295" y="323852"/>
            <a:ext cx="21742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BỘ</a:t>
            </a:r>
            <a:r>
              <a:rPr sz="3200" b="1" spc="-80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TORCH</a:t>
            </a:r>
            <a:endParaRPr sz="32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40780" y="1209168"/>
          <a:ext cx="9968865" cy="5172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68865"/>
              </a:tblGrid>
              <a:tr h="1034415"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2800" b="1" spc="-1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oxoplasma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C8537"/>
                    </a:solidFill>
                  </a:tcPr>
                </a:tc>
              </a:tr>
              <a:tr h="1034415">
                <a:tc>
                  <a:txBody>
                    <a:bodyPr/>
                    <a:lstStyle/>
                    <a:p>
                      <a:pPr marR="29083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28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ther:</a:t>
                      </a:r>
                      <a:r>
                        <a:rPr sz="28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120" dirty="0">
                          <a:latin typeface="Arial"/>
                          <a:cs typeface="Arial"/>
                        </a:rPr>
                        <a:t>HBV,</a:t>
                      </a:r>
                      <a:r>
                        <a:rPr sz="28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120" dirty="0">
                          <a:latin typeface="Arial"/>
                          <a:cs typeface="Arial"/>
                        </a:rPr>
                        <a:t>HIV,</a:t>
                      </a:r>
                      <a:r>
                        <a:rPr sz="28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10" dirty="0">
                          <a:latin typeface="Arial"/>
                          <a:cs typeface="Arial"/>
                        </a:rPr>
                        <a:t>Syphilis…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</a:tr>
              <a:tr h="1034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800" b="1" spc="-1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800" spc="-10" dirty="0">
                          <a:latin typeface="Arial"/>
                          <a:cs typeface="Arial"/>
                        </a:rPr>
                        <a:t>ubella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BE8"/>
                    </a:solidFill>
                  </a:tcPr>
                </a:tc>
              </a:tr>
              <a:tr h="1034415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800" b="1" spc="-1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800" spc="-10" dirty="0">
                          <a:latin typeface="Arial"/>
                          <a:cs typeface="Arial"/>
                        </a:rPr>
                        <a:t>ytomegaloVirus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D9CE"/>
                    </a:solidFill>
                  </a:tcPr>
                </a:tc>
              </a:tr>
              <a:tr h="103441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800" b="1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erpes</a:t>
                      </a:r>
                      <a:r>
                        <a:rPr sz="28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10" dirty="0">
                          <a:latin typeface="Arial"/>
                          <a:cs typeface="Arial"/>
                        </a:rPr>
                        <a:t>Simplex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B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9" y="75057"/>
            <a:ext cx="10611663" cy="1068370"/>
          </a:xfrm>
          <a:prstGeom prst="rect">
            <a:avLst/>
          </a:prstGeom>
        </p:spPr>
        <p:txBody>
          <a:bodyPr vert="horz" wrap="square" lIns="0" tIns="169038" rIns="0" bIns="0" rtlCol="0">
            <a:spAutoFit/>
          </a:bodyPr>
          <a:lstStyle/>
          <a:p>
            <a:pPr marL="1009650">
              <a:lnSpc>
                <a:spcPct val="100000"/>
              </a:lnSpc>
              <a:spcBef>
                <a:spcPts val="425"/>
              </a:spcBef>
            </a:pPr>
            <a:r>
              <a:rPr sz="2600" spc="85" dirty="0">
                <a:latin typeface="Calibri"/>
                <a:cs typeface="Calibri"/>
              </a:rPr>
              <a:t>Lâm</a:t>
            </a:r>
            <a:r>
              <a:rPr sz="2600" spc="120" dirty="0">
                <a:latin typeface="Calibri"/>
                <a:cs typeface="Calibri"/>
              </a:rPr>
              <a:t> </a:t>
            </a:r>
            <a:r>
              <a:rPr sz="2600" spc="75" dirty="0">
                <a:latin typeface="Calibri"/>
                <a:cs typeface="Calibri"/>
              </a:rPr>
              <a:t>sàng</a:t>
            </a:r>
            <a:endParaRPr sz="2600">
              <a:latin typeface="Calibri"/>
              <a:cs typeface="Calibri"/>
            </a:endParaRPr>
          </a:p>
          <a:p>
            <a:pPr marL="1009650">
              <a:lnSpc>
                <a:spcPct val="100000"/>
              </a:lnSpc>
              <a:spcBef>
                <a:spcPts val="365"/>
              </a:spcBef>
            </a:pPr>
            <a:r>
              <a:rPr sz="2900" i="1" spc="260" dirty="0">
                <a:latin typeface="Cambria"/>
                <a:cs typeface="Cambria"/>
              </a:rPr>
              <a:t>CMV</a:t>
            </a:r>
            <a:r>
              <a:rPr sz="2900" i="1" spc="-160" dirty="0">
                <a:latin typeface="Cambria"/>
                <a:cs typeface="Cambria"/>
              </a:rPr>
              <a:t> </a:t>
            </a:r>
            <a:r>
              <a:rPr sz="2900" i="1" dirty="0">
                <a:latin typeface="Cambria"/>
                <a:cs typeface="Cambria"/>
              </a:rPr>
              <a:t>là</a:t>
            </a:r>
            <a:r>
              <a:rPr sz="2900" i="1" spc="-65" dirty="0">
                <a:latin typeface="Cambria"/>
                <a:cs typeface="Cambria"/>
              </a:rPr>
              <a:t> </a:t>
            </a:r>
            <a:r>
              <a:rPr sz="2900" i="1" spc="-90" dirty="0">
                <a:latin typeface="Cambria"/>
                <a:cs typeface="Cambria"/>
              </a:rPr>
              <a:t>nguyên</a:t>
            </a:r>
            <a:r>
              <a:rPr sz="2900" i="1" spc="-65" dirty="0">
                <a:latin typeface="Cambria"/>
                <a:cs typeface="Cambria"/>
              </a:rPr>
              <a:t> </a:t>
            </a:r>
            <a:r>
              <a:rPr sz="2900" i="1" spc="-20" dirty="0">
                <a:latin typeface="Cambria"/>
                <a:cs typeface="Cambria"/>
              </a:rPr>
              <a:t>nhân</a:t>
            </a:r>
            <a:r>
              <a:rPr sz="2900" i="1" spc="-80" dirty="0">
                <a:latin typeface="Cambria"/>
                <a:cs typeface="Cambria"/>
              </a:rPr>
              <a:t> </a:t>
            </a:r>
            <a:r>
              <a:rPr sz="2900" i="1" spc="-110" dirty="0">
                <a:latin typeface="Cambria"/>
                <a:cs typeface="Cambria"/>
              </a:rPr>
              <a:t>hàng</a:t>
            </a:r>
            <a:r>
              <a:rPr sz="2900" i="1" spc="-50" dirty="0">
                <a:latin typeface="Cambria"/>
                <a:cs typeface="Cambria"/>
              </a:rPr>
              <a:t> </a:t>
            </a:r>
            <a:r>
              <a:rPr sz="2900" i="1" dirty="0">
                <a:latin typeface="Cambria"/>
                <a:cs typeface="Cambria"/>
              </a:rPr>
              <a:t>đầu</a:t>
            </a:r>
            <a:r>
              <a:rPr sz="2900" i="1" spc="-55" dirty="0">
                <a:latin typeface="Cambria"/>
                <a:cs typeface="Cambria"/>
              </a:rPr>
              <a:t> </a:t>
            </a:r>
            <a:r>
              <a:rPr sz="2900" i="1" spc="-155" dirty="0">
                <a:latin typeface="Cambria"/>
                <a:cs typeface="Cambria"/>
              </a:rPr>
              <a:t>gây</a:t>
            </a:r>
            <a:r>
              <a:rPr sz="2900" i="1" dirty="0">
                <a:latin typeface="Cambria"/>
                <a:cs typeface="Cambria"/>
              </a:rPr>
              <a:t> di</a:t>
            </a:r>
            <a:r>
              <a:rPr sz="2900" i="1" spc="-55" dirty="0">
                <a:latin typeface="Cambria"/>
                <a:cs typeface="Cambria"/>
              </a:rPr>
              <a:t> </a:t>
            </a:r>
            <a:r>
              <a:rPr sz="2900" i="1" spc="-100" dirty="0">
                <a:latin typeface="Cambria"/>
                <a:cs typeface="Cambria"/>
              </a:rPr>
              <a:t>tật</a:t>
            </a:r>
            <a:r>
              <a:rPr sz="2900" i="1" spc="-60" dirty="0">
                <a:latin typeface="Cambria"/>
                <a:cs typeface="Cambria"/>
              </a:rPr>
              <a:t> </a:t>
            </a:r>
            <a:r>
              <a:rPr sz="2900" i="1" spc="-45" dirty="0">
                <a:latin typeface="Cambria"/>
                <a:cs typeface="Cambria"/>
              </a:rPr>
              <a:t>bẩm</a:t>
            </a:r>
            <a:r>
              <a:rPr sz="2900" i="1" spc="-70" dirty="0">
                <a:latin typeface="Cambria"/>
                <a:cs typeface="Cambria"/>
              </a:rPr>
              <a:t> </a:t>
            </a:r>
            <a:r>
              <a:rPr sz="2900" i="1" spc="-20" dirty="0">
                <a:latin typeface="Cambria"/>
                <a:cs typeface="Cambria"/>
              </a:rPr>
              <a:t>sinh</a:t>
            </a:r>
            <a:endParaRPr sz="29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0835" y="6523433"/>
            <a:ext cx="648716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534F4F"/>
                </a:solidFill>
                <a:latin typeface="Calibri"/>
                <a:cs typeface="Calibri"/>
              </a:rPr>
              <a:t>1..</a:t>
            </a:r>
            <a:r>
              <a:rPr sz="800" spc="2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Amelia</a:t>
            </a:r>
            <a:r>
              <a:rPr sz="800" spc="6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Joseph,</a:t>
            </a:r>
            <a:r>
              <a:rPr sz="800" spc="4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Nikunj</a:t>
            </a:r>
            <a:r>
              <a:rPr sz="800" spc="6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Mahida,</a:t>
            </a:r>
            <a:r>
              <a:rPr sz="800" spc="3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William</a:t>
            </a:r>
            <a:r>
              <a:rPr sz="800" spc="7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Irving,</a:t>
            </a:r>
            <a:r>
              <a:rPr sz="800" spc="5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Shiu</a:t>
            </a:r>
            <a:r>
              <a:rPr sz="800" spc="8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Soo,</a:t>
            </a:r>
            <a:r>
              <a:rPr sz="800" spc="2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Congenital</a:t>
            </a:r>
            <a:r>
              <a:rPr sz="800" spc="5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cytomegalovirus</a:t>
            </a:r>
            <a:r>
              <a:rPr sz="800" spc="5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infection,</a:t>
            </a:r>
            <a:r>
              <a:rPr sz="800" spc="6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Paediatrics</a:t>
            </a:r>
            <a:r>
              <a:rPr sz="800" spc="5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and</a:t>
            </a:r>
            <a:r>
              <a:rPr sz="800" spc="5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Child</a:t>
            </a:r>
            <a:r>
              <a:rPr sz="800" spc="6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Health,</a:t>
            </a:r>
            <a:r>
              <a:rPr sz="800" spc="4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Volume</a:t>
            </a:r>
            <a:r>
              <a:rPr sz="800" spc="4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24,</a:t>
            </a:r>
            <a:r>
              <a:rPr sz="800" spc="3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Issue</a:t>
            </a:r>
            <a:r>
              <a:rPr sz="800" spc="6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6,</a:t>
            </a:r>
            <a:r>
              <a:rPr sz="800" spc="2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534F4F"/>
                </a:solidFill>
                <a:latin typeface="Calibri"/>
                <a:cs typeface="Calibri"/>
              </a:rPr>
              <a:t>2014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62555" y="1755650"/>
            <a:ext cx="7798435" cy="858519"/>
          </a:xfrm>
          <a:custGeom>
            <a:avLst/>
            <a:gdLst/>
            <a:ahLst/>
            <a:cxnLst/>
            <a:rect l="l" t="t" r="r" b="b"/>
            <a:pathLst>
              <a:path w="7798434" h="858519">
                <a:moveTo>
                  <a:pt x="7798308" y="0"/>
                </a:moveTo>
                <a:lnTo>
                  <a:pt x="0" y="0"/>
                </a:lnTo>
                <a:lnTo>
                  <a:pt x="0" y="858012"/>
                </a:lnTo>
                <a:lnTo>
                  <a:pt x="7798308" y="858012"/>
                </a:lnTo>
                <a:lnTo>
                  <a:pt x="7798308" y="0"/>
                </a:lnTo>
                <a:close/>
              </a:path>
            </a:pathLst>
          </a:custGeom>
          <a:solidFill>
            <a:srgbClr val="5F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62555" y="1755649"/>
            <a:ext cx="7798435" cy="561692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40"/>
              </a:spcBef>
            </a:pPr>
            <a:endParaRPr sz="16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trùng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bào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thai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67457" y="1813562"/>
            <a:ext cx="779145" cy="780415"/>
            <a:chOff x="3267455" y="1813560"/>
            <a:chExt cx="779145" cy="78041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7455" y="1813560"/>
              <a:ext cx="778763" cy="7802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599" y="1872996"/>
              <a:ext cx="182879" cy="1813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7599" y="2257044"/>
              <a:ext cx="266700" cy="266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4219" y="2074164"/>
              <a:ext cx="182879" cy="1828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660395" y="5196334"/>
            <a:ext cx="5570220" cy="7636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Tỷ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lệ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tử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vong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của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các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ca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có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triệu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chứng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từ 4%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-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30%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Các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ca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không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triệu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chứng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có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thể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gây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di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chứng điếc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1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bên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20278" y="5149215"/>
            <a:ext cx="355949" cy="3547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20278" y="5664327"/>
            <a:ext cx="355949" cy="35477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194560" y="3944112"/>
            <a:ext cx="1493520" cy="791883"/>
          </a:xfrm>
          <a:prstGeom prst="rect">
            <a:avLst/>
          </a:prstGeom>
          <a:solidFill>
            <a:srgbClr val="001233"/>
          </a:solidFill>
        </p:spPr>
        <p:txBody>
          <a:bodyPr vert="horz" wrap="square" lIns="0" tIns="52705" rIns="0" bIns="0" rtlCol="0">
            <a:spAutoFit/>
          </a:bodyPr>
          <a:lstStyle/>
          <a:p>
            <a:pPr marL="187325" marR="182880" indent="-635" algn="ctr">
              <a:lnSpc>
                <a:spcPct val="100000"/>
              </a:lnSpc>
              <a:spcBef>
                <a:spcPts val="41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Phát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triển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bình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thường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(10%)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86429" y="3941065"/>
            <a:ext cx="1495425" cy="670055"/>
          </a:xfrm>
          <a:prstGeom prst="rect">
            <a:avLst/>
          </a:prstGeom>
          <a:solidFill>
            <a:srgbClr val="5F92FB"/>
          </a:solidFill>
        </p:spPr>
        <p:txBody>
          <a:bodyPr vert="horz" wrap="square" lIns="0" tIns="175895" rIns="0" bIns="0" rtlCol="0">
            <a:spAutoFit/>
          </a:bodyPr>
          <a:lstStyle/>
          <a:p>
            <a:pPr marL="477520" marR="328930" indent="-142240">
              <a:lnSpc>
                <a:spcPct val="100000"/>
              </a:lnSpc>
              <a:spcBef>
                <a:spcPts val="138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chứng (90%)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07837" y="3954780"/>
            <a:ext cx="1495425" cy="793166"/>
          </a:xfrm>
          <a:prstGeom prst="rect">
            <a:avLst/>
          </a:prstGeom>
          <a:solidFill>
            <a:srgbClr val="001233"/>
          </a:solidFill>
        </p:spPr>
        <p:txBody>
          <a:bodyPr vert="horz" wrap="square" lIns="0" tIns="53975" rIns="0" bIns="0" rtlCol="0">
            <a:spAutoFit/>
          </a:bodyPr>
          <a:lstStyle/>
          <a:p>
            <a:pPr marL="189230" marR="182245" indent="-635" algn="ctr">
              <a:lnSpc>
                <a:spcPct val="100000"/>
              </a:lnSpc>
              <a:spcBef>
                <a:spcPts val="42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Phát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triển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bình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thường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(85-95%)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26552" y="3944112"/>
            <a:ext cx="1493520" cy="668773"/>
          </a:xfrm>
          <a:prstGeom prst="rect">
            <a:avLst/>
          </a:prstGeom>
          <a:solidFill>
            <a:srgbClr val="5F92FB"/>
          </a:solidFill>
        </p:spPr>
        <p:txBody>
          <a:bodyPr vert="horz" wrap="square" lIns="0" tIns="174625" rIns="0" bIns="0" rtlCol="0">
            <a:spAutoFit/>
          </a:bodyPr>
          <a:lstStyle/>
          <a:p>
            <a:pPr marL="335915">
              <a:lnSpc>
                <a:spcPct val="100000"/>
              </a:lnSpc>
              <a:spcBef>
                <a:spcPts val="137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chứng</a:t>
            </a:r>
            <a:endParaRPr sz="1600">
              <a:latin typeface="Arial"/>
              <a:cs typeface="Arial"/>
            </a:endParaRPr>
          </a:p>
          <a:p>
            <a:pPr marL="387350">
              <a:lnSpc>
                <a:spcPct val="100000"/>
              </a:lnSpc>
            </a:pP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(5-15%)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11297" y="3618740"/>
            <a:ext cx="111760" cy="324485"/>
          </a:xfrm>
          <a:custGeom>
            <a:avLst/>
            <a:gdLst/>
            <a:ahLst/>
            <a:cxnLst/>
            <a:rect l="l" t="t" r="r" b="b"/>
            <a:pathLst>
              <a:path w="111760" h="324485">
                <a:moveTo>
                  <a:pt x="11048" y="216916"/>
                </a:moveTo>
                <a:lnTo>
                  <a:pt x="6350" y="219582"/>
                </a:lnTo>
                <a:lnTo>
                  <a:pt x="1523" y="222376"/>
                </a:lnTo>
                <a:lnTo>
                  <a:pt x="0" y="228473"/>
                </a:lnTo>
                <a:lnTo>
                  <a:pt x="2793" y="233172"/>
                </a:lnTo>
                <a:lnTo>
                  <a:pt x="55752" y="324104"/>
                </a:lnTo>
                <a:lnTo>
                  <a:pt x="67217" y="304419"/>
                </a:lnTo>
                <a:lnTo>
                  <a:pt x="45846" y="304419"/>
                </a:lnTo>
                <a:lnTo>
                  <a:pt x="45846" y="267770"/>
                </a:lnTo>
                <a:lnTo>
                  <a:pt x="19811" y="223138"/>
                </a:lnTo>
                <a:lnTo>
                  <a:pt x="17144" y="218439"/>
                </a:lnTo>
                <a:lnTo>
                  <a:pt x="11048" y="216916"/>
                </a:lnTo>
                <a:close/>
              </a:path>
              <a:path w="111760" h="324485">
                <a:moveTo>
                  <a:pt x="45846" y="267770"/>
                </a:moveTo>
                <a:lnTo>
                  <a:pt x="45846" y="304419"/>
                </a:lnTo>
                <a:lnTo>
                  <a:pt x="65658" y="304419"/>
                </a:lnTo>
                <a:lnTo>
                  <a:pt x="65658" y="299338"/>
                </a:lnTo>
                <a:lnTo>
                  <a:pt x="47243" y="299338"/>
                </a:lnTo>
                <a:lnTo>
                  <a:pt x="55752" y="284752"/>
                </a:lnTo>
                <a:lnTo>
                  <a:pt x="45846" y="267770"/>
                </a:lnTo>
                <a:close/>
              </a:path>
              <a:path w="111760" h="324485">
                <a:moveTo>
                  <a:pt x="100456" y="216916"/>
                </a:moveTo>
                <a:lnTo>
                  <a:pt x="94360" y="218439"/>
                </a:lnTo>
                <a:lnTo>
                  <a:pt x="91693" y="223138"/>
                </a:lnTo>
                <a:lnTo>
                  <a:pt x="65658" y="267770"/>
                </a:lnTo>
                <a:lnTo>
                  <a:pt x="65658" y="304419"/>
                </a:lnTo>
                <a:lnTo>
                  <a:pt x="67217" y="304419"/>
                </a:lnTo>
                <a:lnTo>
                  <a:pt x="108711" y="233172"/>
                </a:lnTo>
                <a:lnTo>
                  <a:pt x="111505" y="228473"/>
                </a:lnTo>
                <a:lnTo>
                  <a:pt x="109981" y="222376"/>
                </a:lnTo>
                <a:lnTo>
                  <a:pt x="105155" y="219582"/>
                </a:lnTo>
                <a:lnTo>
                  <a:pt x="100456" y="216916"/>
                </a:lnTo>
                <a:close/>
              </a:path>
              <a:path w="111760" h="324485">
                <a:moveTo>
                  <a:pt x="55752" y="284752"/>
                </a:moveTo>
                <a:lnTo>
                  <a:pt x="47243" y="299338"/>
                </a:lnTo>
                <a:lnTo>
                  <a:pt x="64261" y="299338"/>
                </a:lnTo>
                <a:lnTo>
                  <a:pt x="55752" y="284752"/>
                </a:lnTo>
                <a:close/>
              </a:path>
              <a:path w="111760" h="324485">
                <a:moveTo>
                  <a:pt x="65658" y="267770"/>
                </a:moveTo>
                <a:lnTo>
                  <a:pt x="55752" y="284752"/>
                </a:lnTo>
                <a:lnTo>
                  <a:pt x="64261" y="299338"/>
                </a:lnTo>
                <a:lnTo>
                  <a:pt x="65658" y="299338"/>
                </a:lnTo>
                <a:lnTo>
                  <a:pt x="65658" y="267770"/>
                </a:lnTo>
                <a:close/>
              </a:path>
              <a:path w="111760" h="324485">
                <a:moveTo>
                  <a:pt x="65658" y="0"/>
                </a:moveTo>
                <a:lnTo>
                  <a:pt x="45846" y="0"/>
                </a:lnTo>
                <a:lnTo>
                  <a:pt x="45846" y="267770"/>
                </a:lnTo>
                <a:lnTo>
                  <a:pt x="55752" y="284752"/>
                </a:lnTo>
                <a:lnTo>
                  <a:pt x="65658" y="267770"/>
                </a:lnTo>
                <a:lnTo>
                  <a:pt x="65658" y="0"/>
                </a:lnTo>
                <a:close/>
              </a:path>
            </a:pathLst>
          </a:custGeom>
          <a:solidFill>
            <a:srgbClr val="011A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68113" y="3618740"/>
            <a:ext cx="111760" cy="324485"/>
          </a:xfrm>
          <a:custGeom>
            <a:avLst/>
            <a:gdLst/>
            <a:ahLst/>
            <a:cxnLst/>
            <a:rect l="l" t="t" r="r" b="b"/>
            <a:pathLst>
              <a:path w="111760" h="324485">
                <a:moveTo>
                  <a:pt x="11049" y="216916"/>
                </a:moveTo>
                <a:lnTo>
                  <a:pt x="6350" y="219582"/>
                </a:lnTo>
                <a:lnTo>
                  <a:pt x="1524" y="222376"/>
                </a:lnTo>
                <a:lnTo>
                  <a:pt x="0" y="228473"/>
                </a:lnTo>
                <a:lnTo>
                  <a:pt x="2794" y="233172"/>
                </a:lnTo>
                <a:lnTo>
                  <a:pt x="55752" y="324104"/>
                </a:lnTo>
                <a:lnTo>
                  <a:pt x="67217" y="304419"/>
                </a:lnTo>
                <a:lnTo>
                  <a:pt x="45847" y="304419"/>
                </a:lnTo>
                <a:lnTo>
                  <a:pt x="45847" y="267770"/>
                </a:lnTo>
                <a:lnTo>
                  <a:pt x="19812" y="223138"/>
                </a:lnTo>
                <a:lnTo>
                  <a:pt x="17145" y="218439"/>
                </a:lnTo>
                <a:lnTo>
                  <a:pt x="11049" y="216916"/>
                </a:lnTo>
                <a:close/>
              </a:path>
              <a:path w="111760" h="324485">
                <a:moveTo>
                  <a:pt x="45847" y="267770"/>
                </a:moveTo>
                <a:lnTo>
                  <a:pt x="45847" y="304419"/>
                </a:lnTo>
                <a:lnTo>
                  <a:pt x="65659" y="304419"/>
                </a:lnTo>
                <a:lnTo>
                  <a:pt x="65659" y="299338"/>
                </a:lnTo>
                <a:lnTo>
                  <a:pt x="47244" y="299338"/>
                </a:lnTo>
                <a:lnTo>
                  <a:pt x="55753" y="284752"/>
                </a:lnTo>
                <a:lnTo>
                  <a:pt x="45847" y="267770"/>
                </a:lnTo>
                <a:close/>
              </a:path>
              <a:path w="111760" h="324485">
                <a:moveTo>
                  <a:pt x="100457" y="216916"/>
                </a:moveTo>
                <a:lnTo>
                  <a:pt x="94361" y="218439"/>
                </a:lnTo>
                <a:lnTo>
                  <a:pt x="91694" y="223138"/>
                </a:lnTo>
                <a:lnTo>
                  <a:pt x="65659" y="267770"/>
                </a:lnTo>
                <a:lnTo>
                  <a:pt x="65659" y="304419"/>
                </a:lnTo>
                <a:lnTo>
                  <a:pt x="67217" y="304419"/>
                </a:lnTo>
                <a:lnTo>
                  <a:pt x="108712" y="233172"/>
                </a:lnTo>
                <a:lnTo>
                  <a:pt x="111506" y="228473"/>
                </a:lnTo>
                <a:lnTo>
                  <a:pt x="109982" y="222376"/>
                </a:lnTo>
                <a:lnTo>
                  <a:pt x="105156" y="219582"/>
                </a:lnTo>
                <a:lnTo>
                  <a:pt x="100457" y="216916"/>
                </a:lnTo>
                <a:close/>
              </a:path>
              <a:path w="111760" h="324485">
                <a:moveTo>
                  <a:pt x="55753" y="284752"/>
                </a:moveTo>
                <a:lnTo>
                  <a:pt x="47244" y="299338"/>
                </a:lnTo>
                <a:lnTo>
                  <a:pt x="64262" y="299338"/>
                </a:lnTo>
                <a:lnTo>
                  <a:pt x="55753" y="284752"/>
                </a:lnTo>
                <a:close/>
              </a:path>
              <a:path w="111760" h="324485">
                <a:moveTo>
                  <a:pt x="65659" y="267770"/>
                </a:moveTo>
                <a:lnTo>
                  <a:pt x="55753" y="284752"/>
                </a:lnTo>
                <a:lnTo>
                  <a:pt x="64262" y="299338"/>
                </a:lnTo>
                <a:lnTo>
                  <a:pt x="65659" y="299338"/>
                </a:lnTo>
                <a:lnTo>
                  <a:pt x="65659" y="267770"/>
                </a:lnTo>
                <a:close/>
              </a:path>
              <a:path w="111760" h="324485">
                <a:moveTo>
                  <a:pt x="65659" y="0"/>
                </a:moveTo>
                <a:lnTo>
                  <a:pt x="45847" y="0"/>
                </a:lnTo>
                <a:lnTo>
                  <a:pt x="45847" y="267770"/>
                </a:lnTo>
                <a:lnTo>
                  <a:pt x="55753" y="284752"/>
                </a:lnTo>
                <a:lnTo>
                  <a:pt x="65659" y="267770"/>
                </a:lnTo>
                <a:lnTo>
                  <a:pt x="65659" y="0"/>
                </a:lnTo>
                <a:close/>
              </a:path>
            </a:pathLst>
          </a:custGeom>
          <a:solidFill>
            <a:srgbClr val="011A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25513" y="3620262"/>
            <a:ext cx="111760" cy="324485"/>
          </a:xfrm>
          <a:custGeom>
            <a:avLst/>
            <a:gdLst/>
            <a:ahLst/>
            <a:cxnLst/>
            <a:rect l="l" t="t" r="r" b="b"/>
            <a:pathLst>
              <a:path w="111759" h="324485">
                <a:moveTo>
                  <a:pt x="11048" y="216915"/>
                </a:moveTo>
                <a:lnTo>
                  <a:pt x="6350" y="219582"/>
                </a:lnTo>
                <a:lnTo>
                  <a:pt x="1523" y="222376"/>
                </a:lnTo>
                <a:lnTo>
                  <a:pt x="0" y="228473"/>
                </a:lnTo>
                <a:lnTo>
                  <a:pt x="2793" y="233171"/>
                </a:lnTo>
                <a:lnTo>
                  <a:pt x="55752" y="324104"/>
                </a:lnTo>
                <a:lnTo>
                  <a:pt x="67217" y="304419"/>
                </a:lnTo>
                <a:lnTo>
                  <a:pt x="45846" y="304419"/>
                </a:lnTo>
                <a:lnTo>
                  <a:pt x="45846" y="267770"/>
                </a:lnTo>
                <a:lnTo>
                  <a:pt x="19811" y="223138"/>
                </a:lnTo>
                <a:lnTo>
                  <a:pt x="17144" y="218439"/>
                </a:lnTo>
                <a:lnTo>
                  <a:pt x="11048" y="216915"/>
                </a:lnTo>
                <a:close/>
              </a:path>
              <a:path w="111759" h="324485">
                <a:moveTo>
                  <a:pt x="45846" y="267770"/>
                </a:moveTo>
                <a:lnTo>
                  <a:pt x="45846" y="304419"/>
                </a:lnTo>
                <a:lnTo>
                  <a:pt x="65658" y="304419"/>
                </a:lnTo>
                <a:lnTo>
                  <a:pt x="65658" y="299338"/>
                </a:lnTo>
                <a:lnTo>
                  <a:pt x="47243" y="299338"/>
                </a:lnTo>
                <a:lnTo>
                  <a:pt x="55752" y="284752"/>
                </a:lnTo>
                <a:lnTo>
                  <a:pt x="45846" y="267770"/>
                </a:lnTo>
                <a:close/>
              </a:path>
              <a:path w="111759" h="324485">
                <a:moveTo>
                  <a:pt x="100456" y="216915"/>
                </a:moveTo>
                <a:lnTo>
                  <a:pt x="94360" y="218439"/>
                </a:lnTo>
                <a:lnTo>
                  <a:pt x="91693" y="223138"/>
                </a:lnTo>
                <a:lnTo>
                  <a:pt x="65658" y="267770"/>
                </a:lnTo>
                <a:lnTo>
                  <a:pt x="65658" y="304419"/>
                </a:lnTo>
                <a:lnTo>
                  <a:pt x="67217" y="304419"/>
                </a:lnTo>
                <a:lnTo>
                  <a:pt x="108711" y="233171"/>
                </a:lnTo>
                <a:lnTo>
                  <a:pt x="111505" y="228473"/>
                </a:lnTo>
                <a:lnTo>
                  <a:pt x="109854" y="222376"/>
                </a:lnTo>
                <a:lnTo>
                  <a:pt x="105155" y="219582"/>
                </a:lnTo>
                <a:lnTo>
                  <a:pt x="100456" y="216915"/>
                </a:lnTo>
                <a:close/>
              </a:path>
              <a:path w="111759" h="324485">
                <a:moveTo>
                  <a:pt x="55752" y="284752"/>
                </a:moveTo>
                <a:lnTo>
                  <a:pt x="47243" y="299338"/>
                </a:lnTo>
                <a:lnTo>
                  <a:pt x="64261" y="299338"/>
                </a:lnTo>
                <a:lnTo>
                  <a:pt x="55752" y="284752"/>
                </a:lnTo>
                <a:close/>
              </a:path>
              <a:path w="111759" h="324485">
                <a:moveTo>
                  <a:pt x="65658" y="267770"/>
                </a:moveTo>
                <a:lnTo>
                  <a:pt x="55752" y="284752"/>
                </a:lnTo>
                <a:lnTo>
                  <a:pt x="64261" y="299338"/>
                </a:lnTo>
                <a:lnTo>
                  <a:pt x="65658" y="299338"/>
                </a:lnTo>
                <a:lnTo>
                  <a:pt x="65658" y="267770"/>
                </a:lnTo>
                <a:close/>
              </a:path>
              <a:path w="111759" h="324485">
                <a:moveTo>
                  <a:pt x="65658" y="0"/>
                </a:moveTo>
                <a:lnTo>
                  <a:pt x="45846" y="0"/>
                </a:lnTo>
                <a:lnTo>
                  <a:pt x="45846" y="267770"/>
                </a:lnTo>
                <a:lnTo>
                  <a:pt x="55752" y="284752"/>
                </a:lnTo>
                <a:lnTo>
                  <a:pt x="65658" y="267770"/>
                </a:lnTo>
                <a:lnTo>
                  <a:pt x="65658" y="0"/>
                </a:lnTo>
                <a:close/>
              </a:path>
            </a:pathLst>
          </a:custGeom>
          <a:solidFill>
            <a:srgbClr val="011A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66505" y="3618740"/>
            <a:ext cx="111760" cy="324485"/>
          </a:xfrm>
          <a:custGeom>
            <a:avLst/>
            <a:gdLst/>
            <a:ahLst/>
            <a:cxnLst/>
            <a:rect l="l" t="t" r="r" b="b"/>
            <a:pathLst>
              <a:path w="111759" h="324485">
                <a:moveTo>
                  <a:pt x="11049" y="216916"/>
                </a:moveTo>
                <a:lnTo>
                  <a:pt x="6350" y="219582"/>
                </a:lnTo>
                <a:lnTo>
                  <a:pt x="1524" y="222376"/>
                </a:lnTo>
                <a:lnTo>
                  <a:pt x="0" y="228473"/>
                </a:lnTo>
                <a:lnTo>
                  <a:pt x="2794" y="233172"/>
                </a:lnTo>
                <a:lnTo>
                  <a:pt x="55752" y="324104"/>
                </a:lnTo>
                <a:lnTo>
                  <a:pt x="67217" y="304419"/>
                </a:lnTo>
                <a:lnTo>
                  <a:pt x="45847" y="304419"/>
                </a:lnTo>
                <a:lnTo>
                  <a:pt x="45847" y="267770"/>
                </a:lnTo>
                <a:lnTo>
                  <a:pt x="19812" y="223138"/>
                </a:lnTo>
                <a:lnTo>
                  <a:pt x="17145" y="218439"/>
                </a:lnTo>
                <a:lnTo>
                  <a:pt x="11049" y="216916"/>
                </a:lnTo>
                <a:close/>
              </a:path>
              <a:path w="111759" h="324485">
                <a:moveTo>
                  <a:pt x="45847" y="267770"/>
                </a:moveTo>
                <a:lnTo>
                  <a:pt x="45847" y="304419"/>
                </a:lnTo>
                <a:lnTo>
                  <a:pt x="65659" y="304419"/>
                </a:lnTo>
                <a:lnTo>
                  <a:pt x="65659" y="299338"/>
                </a:lnTo>
                <a:lnTo>
                  <a:pt x="47244" y="299338"/>
                </a:lnTo>
                <a:lnTo>
                  <a:pt x="55752" y="284752"/>
                </a:lnTo>
                <a:lnTo>
                  <a:pt x="45847" y="267770"/>
                </a:lnTo>
                <a:close/>
              </a:path>
              <a:path w="111759" h="324485">
                <a:moveTo>
                  <a:pt x="100456" y="216916"/>
                </a:moveTo>
                <a:lnTo>
                  <a:pt x="94361" y="218439"/>
                </a:lnTo>
                <a:lnTo>
                  <a:pt x="91694" y="223138"/>
                </a:lnTo>
                <a:lnTo>
                  <a:pt x="65659" y="267770"/>
                </a:lnTo>
                <a:lnTo>
                  <a:pt x="65659" y="304419"/>
                </a:lnTo>
                <a:lnTo>
                  <a:pt x="67217" y="304419"/>
                </a:lnTo>
                <a:lnTo>
                  <a:pt x="108712" y="233172"/>
                </a:lnTo>
                <a:lnTo>
                  <a:pt x="111505" y="228473"/>
                </a:lnTo>
                <a:lnTo>
                  <a:pt x="109854" y="222376"/>
                </a:lnTo>
                <a:lnTo>
                  <a:pt x="105155" y="219582"/>
                </a:lnTo>
                <a:lnTo>
                  <a:pt x="100456" y="216916"/>
                </a:lnTo>
                <a:close/>
              </a:path>
              <a:path w="111759" h="324485">
                <a:moveTo>
                  <a:pt x="55752" y="284752"/>
                </a:moveTo>
                <a:lnTo>
                  <a:pt x="47244" y="299338"/>
                </a:lnTo>
                <a:lnTo>
                  <a:pt x="64262" y="299338"/>
                </a:lnTo>
                <a:lnTo>
                  <a:pt x="55752" y="284752"/>
                </a:lnTo>
                <a:close/>
              </a:path>
              <a:path w="111759" h="324485">
                <a:moveTo>
                  <a:pt x="65659" y="267770"/>
                </a:moveTo>
                <a:lnTo>
                  <a:pt x="55752" y="284752"/>
                </a:lnTo>
                <a:lnTo>
                  <a:pt x="64262" y="299338"/>
                </a:lnTo>
                <a:lnTo>
                  <a:pt x="65659" y="299338"/>
                </a:lnTo>
                <a:lnTo>
                  <a:pt x="65659" y="267770"/>
                </a:lnTo>
                <a:close/>
              </a:path>
              <a:path w="111759" h="324485">
                <a:moveTo>
                  <a:pt x="65659" y="0"/>
                </a:moveTo>
                <a:lnTo>
                  <a:pt x="45847" y="0"/>
                </a:lnTo>
                <a:lnTo>
                  <a:pt x="45847" y="267770"/>
                </a:lnTo>
                <a:lnTo>
                  <a:pt x="55752" y="284752"/>
                </a:lnTo>
                <a:lnTo>
                  <a:pt x="65659" y="267770"/>
                </a:lnTo>
                <a:lnTo>
                  <a:pt x="65659" y="0"/>
                </a:lnTo>
                <a:close/>
              </a:path>
            </a:pathLst>
          </a:custGeom>
          <a:solidFill>
            <a:srgbClr val="011A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162555" y="2795018"/>
            <a:ext cx="3519171" cy="498855"/>
          </a:xfrm>
          <a:prstGeom prst="rect">
            <a:avLst/>
          </a:prstGeom>
          <a:solidFill>
            <a:srgbClr val="5F92FB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600">
              <a:latin typeface="Times New Roman"/>
              <a:cs typeface="Times New Roman"/>
            </a:endParaRPr>
          </a:p>
          <a:p>
            <a:pPr marL="108712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Có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triệu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chứng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40068" y="2816353"/>
            <a:ext cx="3321051" cy="498855"/>
          </a:xfrm>
          <a:prstGeom prst="rect">
            <a:avLst/>
          </a:prstGeom>
          <a:solidFill>
            <a:srgbClr val="F9C8B5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600">
              <a:latin typeface="Times New Roman"/>
              <a:cs typeface="Times New Roman"/>
            </a:endParaRPr>
          </a:p>
          <a:p>
            <a:pPr marL="82423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Không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triệu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chứng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9" y="75057"/>
            <a:ext cx="10611663" cy="1192761"/>
          </a:xfrm>
          <a:prstGeom prst="rect">
            <a:avLst/>
          </a:prstGeom>
        </p:spPr>
        <p:txBody>
          <a:bodyPr vert="horz" wrap="square" lIns="0" tIns="368426" rIns="0" bIns="0" rtlCol="0">
            <a:spAutoFit/>
          </a:bodyPr>
          <a:lstStyle/>
          <a:p>
            <a:pPr marL="55880">
              <a:lnSpc>
                <a:spcPts val="3035"/>
              </a:lnSpc>
              <a:spcBef>
                <a:spcPts val="105"/>
              </a:spcBef>
            </a:pPr>
            <a:r>
              <a:rPr sz="2600" dirty="0"/>
              <a:t>Lâm</a:t>
            </a:r>
            <a:r>
              <a:rPr sz="2600" spc="-50" dirty="0"/>
              <a:t> </a:t>
            </a:r>
            <a:r>
              <a:rPr sz="2600" spc="-20" dirty="0"/>
              <a:t>sàng</a:t>
            </a:r>
            <a:endParaRPr sz="2600"/>
          </a:p>
          <a:p>
            <a:pPr marL="55880">
              <a:lnSpc>
                <a:spcPts val="3395"/>
              </a:lnSpc>
            </a:pPr>
            <a:r>
              <a:rPr sz="2900" i="1" dirty="0">
                <a:latin typeface="Arial"/>
                <a:cs typeface="Arial"/>
              </a:rPr>
              <a:t>CMV</a:t>
            </a:r>
            <a:r>
              <a:rPr sz="2900" i="1" spc="-25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là</a:t>
            </a:r>
            <a:r>
              <a:rPr sz="2900" i="1" spc="-10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nguyên</a:t>
            </a:r>
            <a:r>
              <a:rPr sz="2900" i="1" spc="-45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nhân</a:t>
            </a:r>
            <a:r>
              <a:rPr sz="2900" i="1" spc="-45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hàng</a:t>
            </a:r>
            <a:r>
              <a:rPr sz="2900" i="1" spc="-40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đầu</a:t>
            </a:r>
            <a:r>
              <a:rPr sz="2900" i="1" spc="-35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gây</a:t>
            </a:r>
            <a:r>
              <a:rPr sz="2900" i="1" spc="-35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dị</a:t>
            </a:r>
            <a:r>
              <a:rPr sz="2900" i="1" spc="-10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tật</a:t>
            </a:r>
            <a:r>
              <a:rPr sz="2900" i="1" spc="-25" dirty="0">
                <a:latin typeface="Arial"/>
                <a:cs typeface="Arial"/>
              </a:rPr>
              <a:t> </a:t>
            </a:r>
            <a:r>
              <a:rPr sz="2900" i="1" dirty="0">
                <a:latin typeface="Arial"/>
                <a:cs typeface="Arial"/>
              </a:rPr>
              <a:t>bẩm</a:t>
            </a:r>
            <a:r>
              <a:rPr sz="2900" i="1" spc="-45" dirty="0">
                <a:latin typeface="Arial"/>
                <a:cs typeface="Arial"/>
              </a:rPr>
              <a:t> </a:t>
            </a:r>
            <a:r>
              <a:rPr sz="2900" i="1" spc="-20" dirty="0">
                <a:latin typeface="Arial"/>
                <a:cs typeface="Arial"/>
              </a:rPr>
              <a:t>sinh</a:t>
            </a:r>
            <a:endParaRPr sz="2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7489" y="6050687"/>
            <a:ext cx="913765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1.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Ssentongo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P,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Hehnly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C,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Birungi P,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et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al.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Congenital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Cytomegalovirus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Infection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Burden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and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Epidemiologic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Risk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Factors</a:t>
            </a:r>
            <a:r>
              <a:rPr sz="800" spc="-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Countries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With</a:t>
            </a:r>
            <a:r>
              <a:rPr sz="800" spc="-5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Universal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Screening: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</a:t>
            </a:r>
            <a:r>
              <a:rPr sz="800" spc="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Systematic</a:t>
            </a:r>
            <a:r>
              <a:rPr sz="800" spc="-4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Review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and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Meta-analysis.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JAMA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Netw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Open.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2021;4(8):e2120736.</a:t>
            </a:r>
            <a:r>
              <a:rPr sz="800" spc="4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Published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2021</a:t>
            </a:r>
            <a:r>
              <a:rPr sz="800" spc="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Aug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2.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doi:10.1001/jamanetworkopen.2021.20736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5008" y="1767839"/>
            <a:ext cx="4596765" cy="3914140"/>
          </a:xfrm>
          <a:custGeom>
            <a:avLst/>
            <a:gdLst/>
            <a:ahLst/>
            <a:cxnLst/>
            <a:rect l="l" t="t" r="r" b="b"/>
            <a:pathLst>
              <a:path w="4596765" h="3914140">
                <a:moveTo>
                  <a:pt x="4596384" y="0"/>
                </a:moveTo>
                <a:lnTo>
                  <a:pt x="0" y="0"/>
                </a:lnTo>
                <a:lnTo>
                  <a:pt x="0" y="3913632"/>
                </a:lnTo>
                <a:lnTo>
                  <a:pt x="4596384" y="3913632"/>
                </a:lnTo>
                <a:lnTo>
                  <a:pt x="459638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5008" y="1767839"/>
            <a:ext cx="4596765" cy="729687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427990" marR="264160" indent="-155575">
              <a:lnSpc>
                <a:spcPct val="100000"/>
              </a:lnSpc>
              <a:spcBef>
                <a:spcPts val="1370"/>
              </a:spcBef>
            </a:pPr>
            <a:r>
              <a:rPr sz="1800" b="1" dirty="0">
                <a:latin typeface="Arial"/>
                <a:cs typeface="Arial"/>
              </a:rPr>
              <a:t>15%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đến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18% các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ca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nhiễm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CMV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bẩm </a:t>
            </a:r>
            <a:r>
              <a:rPr sz="1800" b="1" dirty="0">
                <a:latin typeface="Arial"/>
                <a:cs typeface="Arial"/>
              </a:rPr>
              <a:t>sinh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gây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dị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tật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bẩm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sinh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vĩnh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viễn</a:t>
            </a:r>
            <a:r>
              <a:rPr sz="1800" b="1" spc="-15" baseline="25462" dirty="0">
                <a:latin typeface="Arial"/>
                <a:cs typeface="Arial"/>
              </a:rPr>
              <a:t>1</a:t>
            </a:r>
            <a:endParaRPr sz="1800" baseline="25462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31893" y="2952750"/>
            <a:ext cx="2423160" cy="2423160"/>
            <a:chOff x="1531893" y="2952750"/>
            <a:chExt cx="2423160" cy="2423160"/>
          </a:xfrm>
        </p:grpSpPr>
        <p:sp>
          <p:nvSpPr>
            <p:cNvPr id="7" name="object 7"/>
            <p:cNvSpPr/>
            <p:nvPr/>
          </p:nvSpPr>
          <p:spPr>
            <a:xfrm>
              <a:off x="2743200" y="2962655"/>
              <a:ext cx="972185" cy="671830"/>
            </a:xfrm>
            <a:custGeom>
              <a:avLst/>
              <a:gdLst/>
              <a:ahLst/>
              <a:cxnLst/>
              <a:rect l="l" t="t" r="r" b="b"/>
              <a:pathLst>
                <a:path w="972185" h="671829">
                  <a:moveTo>
                    <a:pt x="0" y="0"/>
                  </a:moveTo>
                  <a:lnTo>
                    <a:pt x="0" y="300355"/>
                  </a:lnTo>
                  <a:lnTo>
                    <a:pt x="50699" y="301779"/>
                  </a:lnTo>
                  <a:lnTo>
                    <a:pt x="100934" y="306017"/>
                  </a:lnTo>
                  <a:lnTo>
                    <a:pt x="150603" y="313017"/>
                  </a:lnTo>
                  <a:lnTo>
                    <a:pt x="199603" y="322726"/>
                  </a:lnTo>
                  <a:lnTo>
                    <a:pt x="247831" y="335091"/>
                  </a:lnTo>
                  <a:lnTo>
                    <a:pt x="295184" y="350062"/>
                  </a:lnTo>
                  <a:lnTo>
                    <a:pt x="341560" y="367585"/>
                  </a:lnTo>
                  <a:lnTo>
                    <a:pt x="386856" y="387608"/>
                  </a:lnTo>
                  <a:lnTo>
                    <a:pt x="430969" y="410080"/>
                  </a:lnTo>
                  <a:lnTo>
                    <a:pt x="473797" y="434947"/>
                  </a:lnTo>
                  <a:lnTo>
                    <a:pt x="515237" y="462157"/>
                  </a:lnTo>
                  <a:lnTo>
                    <a:pt x="555186" y="491658"/>
                  </a:lnTo>
                  <a:lnTo>
                    <a:pt x="593542" y="523398"/>
                  </a:lnTo>
                  <a:lnTo>
                    <a:pt x="630202" y="557325"/>
                  </a:lnTo>
                  <a:lnTo>
                    <a:pt x="665064" y="593386"/>
                  </a:lnTo>
                  <a:lnTo>
                    <a:pt x="698024" y="631530"/>
                  </a:lnTo>
                  <a:lnTo>
                    <a:pt x="728979" y="671703"/>
                  </a:lnTo>
                  <a:lnTo>
                    <a:pt x="971930" y="495173"/>
                  </a:lnTo>
                  <a:lnTo>
                    <a:pt x="941687" y="455313"/>
                  </a:lnTo>
                  <a:lnTo>
                    <a:pt x="909964" y="416924"/>
                  </a:lnTo>
                  <a:lnTo>
                    <a:pt x="876817" y="380033"/>
                  </a:lnTo>
                  <a:lnTo>
                    <a:pt x="842303" y="344668"/>
                  </a:lnTo>
                  <a:lnTo>
                    <a:pt x="806475" y="310857"/>
                  </a:lnTo>
                  <a:lnTo>
                    <a:pt x="769389" y="278628"/>
                  </a:lnTo>
                  <a:lnTo>
                    <a:pt x="731101" y="248009"/>
                  </a:lnTo>
                  <a:lnTo>
                    <a:pt x="691665" y="219029"/>
                  </a:lnTo>
                  <a:lnTo>
                    <a:pt x="651137" y="191715"/>
                  </a:lnTo>
                  <a:lnTo>
                    <a:pt x="609572" y="166096"/>
                  </a:lnTo>
                  <a:lnTo>
                    <a:pt x="567025" y="142199"/>
                  </a:lnTo>
                  <a:lnTo>
                    <a:pt x="523552" y="120052"/>
                  </a:lnTo>
                  <a:lnTo>
                    <a:pt x="479208" y="99684"/>
                  </a:lnTo>
                  <a:lnTo>
                    <a:pt x="434047" y="81123"/>
                  </a:lnTo>
                  <a:lnTo>
                    <a:pt x="388126" y="64396"/>
                  </a:lnTo>
                  <a:lnTo>
                    <a:pt x="341500" y="49532"/>
                  </a:lnTo>
                  <a:lnTo>
                    <a:pt x="294223" y="36559"/>
                  </a:lnTo>
                  <a:lnTo>
                    <a:pt x="246351" y="25505"/>
                  </a:lnTo>
                  <a:lnTo>
                    <a:pt x="197939" y="16398"/>
                  </a:lnTo>
                  <a:lnTo>
                    <a:pt x="149043" y="9266"/>
                  </a:lnTo>
                  <a:lnTo>
                    <a:pt x="99718" y="4137"/>
                  </a:lnTo>
                  <a:lnTo>
                    <a:pt x="50018" y="10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1E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43200" y="2962655"/>
              <a:ext cx="972185" cy="671830"/>
            </a:xfrm>
            <a:custGeom>
              <a:avLst/>
              <a:gdLst/>
              <a:ahLst/>
              <a:cxnLst/>
              <a:rect l="l" t="t" r="r" b="b"/>
              <a:pathLst>
                <a:path w="972185" h="671829">
                  <a:moveTo>
                    <a:pt x="0" y="0"/>
                  </a:moveTo>
                  <a:lnTo>
                    <a:pt x="50018" y="1038"/>
                  </a:lnTo>
                  <a:lnTo>
                    <a:pt x="99718" y="4137"/>
                  </a:lnTo>
                  <a:lnTo>
                    <a:pt x="149043" y="9266"/>
                  </a:lnTo>
                  <a:lnTo>
                    <a:pt x="197939" y="16398"/>
                  </a:lnTo>
                  <a:lnTo>
                    <a:pt x="246351" y="25505"/>
                  </a:lnTo>
                  <a:lnTo>
                    <a:pt x="294223" y="36559"/>
                  </a:lnTo>
                  <a:lnTo>
                    <a:pt x="341500" y="49532"/>
                  </a:lnTo>
                  <a:lnTo>
                    <a:pt x="388126" y="64396"/>
                  </a:lnTo>
                  <a:lnTo>
                    <a:pt x="434047" y="81123"/>
                  </a:lnTo>
                  <a:lnTo>
                    <a:pt x="479208" y="99684"/>
                  </a:lnTo>
                  <a:lnTo>
                    <a:pt x="523552" y="120052"/>
                  </a:lnTo>
                  <a:lnTo>
                    <a:pt x="567025" y="142199"/>
                  </a:lnTo>
                  <a:lnTo>
                    <a:pt x="609572" y="166096"/>
                  </a:lnTo>
                  <a:lnTo>
                    <a:pt x="651137" y="191715"/>
                  </a:lnTo>
                  <a:lnTo>
                    <a:pt x="691665" y="219029"/>
                  </a:lnTo>
                  <a:lnTo>
                    <a:pt x="731101" y="248009"/>
                  </a:lnTo>
                  <a:lnTo>
                    <a:pt x="769389" y="278628"/>
                  </a:lnTo>
                  <a:lnTo>
                    <a:pt x="806475" y="310857"/>
                  </a:lnTo>
                  <a:lnTo>
                    <a:pt x="842303" y="344668"/>
                  </a:lnTo>
                  <a:lnTo>
                    <a:pt x="876817" y="380033"/>
                  </a:lnTo>
                  <a:lnTo>
                    <a:pt x="909964" y="416924"/>
                  </a:lnTo>
                  <a:lnTo>
                    <a:pt x="941687" y="455313"/>
                  </a:lnTo>
                  <a:lnTo>
                    <a:pt x="971930" y="495173"/>
                  </a:lnTo>
                  <a:lnTo>
                    <a:pt x="728979" y="671703"/>
                  </a:lnTo>
                  <a:lnTo>
                    <a:pt x="698024" y="631530"/>
                  </a:lnTo>
                  <a:lnTo>
                    <a:pt x="665064" y="593386"/>
                  </a:lnTo>
                  <a:lnTo>
                    <a:pt x="630202" y="557325"/>
                  </a:lnTo>
                  <a:lnTo>
                    <a:pt x="593542" y="523398"/>
                  </a:lnTo>
                  <a:lnTo>
                    <a:pt x="555186" y="491658"/>
                  </a:lnTo>
                  <a:lnTo>
                    <a:pt x="515237" y="462157"/>
                  </a:lnTo>
                  <a:lnTo>
                    <a:pt x="473797" y="434947"/>
                  </a:lnTo>
                  <a:lnTo>
                    <a:pt x="430969" y="410080"/>
                  </a:lnTo>
                  <a:lnTo>
                    <a:pt x="386856" y="387608"/>
                  </a:lnTo>
                  <a:lnTo>
                    <a:pt x="341560" y="367585"/>
                  </a:lnTo>
                  <a:lnTo>
                    <a:pt x="295184" y="350062"/>
                  </a:lnTo>
                  <a:lnTo>
                    <a:pt x="247831" y="335091"/>
                  </a:lnTo>
                  <a:lnTo>
                    <a:pt x="199603" y="322726"/>
                  </a:lnTo>
                  <a:lnTo>
                    <a:pt x="150603" y="313017"/>
                  </a:lnTo>
                  <a:lnTo>
                    <a:pt x="100934" y="306017"/>
                  </a:lnTo>
                  <a:lnTo>
                    <a:pt x="50699" y="301779"/>
                  </a:lnTo>
                  <a:lnTo>
                    <a:pt x="0" y="300355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41799" y="2962655"/>
              <a:ext cx="2402840" cy="2402840"/>
            </a:xfrm>
            <a:custGeom>
              <a:avLst/>
              <a:gdLst/>
              <a:ahLst/>
              <a:cxnLst/>
              <a:rect l="l" t="t" r="r" b="b"/>
              <a:pathLst>
                <a:path w="2402840" h="2402840">
                  <a:moveTo>
                    <a:pt x="1201400" y="0"/>
                  </a:moveTo>
                  <a:lnTo>
                    <a:pt x="1150750" y="1066"/>
                  </a:lnTo>
                  <a:lnTo>
                    <a:pt x="1100338" y="4253"/>
                  </a:lnTo>
                  <a:lnTo>
                    <a:pt x="1050228" y="9540"/>
                  </a:lnTo>
                  <a:lnTo>
                    <a:pt x="1000482" y="16906"/>
                  </a:lnTo>
                  <a:lnTo>
                    <a:pt x="951163" y="26331"/>
                  </a:lnTo>
                  <a:lnTo>
                    <a:pt x="902335" y="37795"/>
                  </a:lnTo>
                  <a:lnTo>
                    <a:pt x="854059" y="51277"/>
                  </a:lnTo>
                  <a:lnTo>
                    <a:pt x="806398" y="66757"/>
                  </a:lnTo>
                  <a:lnTo>
                    <a:pt x="759416" y="84216"/>
                  </a:lnTo>
                  <a:lnTo>
                    <a:pt x="713175" y="103632"/>
                  </a:lnTo>
                  <a:lnTo>
                    <a:pt x="667737" y="124984"/>
                  </a:lnTo>
                  <a:lnTo>
                    <a:pt x="623166" y="148254"/>
                  </a:lnTo>
                  <a:lnTo>
                    <a:pt x="579525" y="173421"/>
                  </a:lnTo>
                  <a:lnTo>
                    <a:pt x="536875" y="200463"/>
                  </a:lnTo>
                  <a:lnTo>
                    <a:pt x="495280" y="229362"/>
                  </a:lnTo>
                  <a:lnTo>
                    <a:pt x="456747" y="258536"/>
                  </a:lnTo>
                  <a:lnTo>
                    <a:pt x="419713" y="288950"/>
                  </a:lnTo>
                  <a:lnTo>
                    <a:pt x="384187" y="320553"/>
                  </a:lnTo>
                  <a:lnTo>
                    <a:pt x="350175" y="353295"/>
                  </a:lnTo>
                  <a:lnTo>
                    <a:pt x="317687" y="387127"/>
                  </a:lnTo>
                  <a:lnTo>
                    <a:pt x="286730" y="421997"/>
                  </a:lnTo>
                  <a:lnTo>
                    <a:pt x="257311" y="457857"/>
                  </a:lnTo>
                  <a:lnTo>
                    <a:pt x="229440" y="494655"/>
                  </a:lnTo>
                  <a:lnTo>
                    <a:pt x="203124" y="532342"/>
                  </a:lnTo>
                  <a:lnTo>
                    <a:pt x="178370" y="570867"/>
                  </a:lnTo>
                  <a:lnTo>
                    <a:pt x="155187" y="610181"/>
                  </a:lnTo>
                  <a:lnTo>
                    <a:pt x="133583" y="650233"/>
                  </a:lnTo>
                  <a:lnTo>
                    <a:pt x="113565" y="690973"/>
                  </a:lnTo>
                  <a:lnTo>
                    <a:pt x="95142" y="732351"/>
                  </a:lnTo>
                  <a:lnTo>
                    <a:pt x="78321" y="774316"/>
                  </a:lnTo>
                  <a:lnTo>
                    <a:pt x="63111" y="816820"/>
                  </a:lnTo>
                  <a:lnTo>
                    <a:pt x="49519" y="859811"/>
                  </a:lnTo>
                  <a:lnTo>
                    <a:pt x="37554" y="903240"/>
                  </a:lnTo>
                  <a:lnTo>
                    <a:pt x="27223" y="947056"/>
                  </a:lnTo>
                  <a:lnTo>
                    <a:pt x="18534" y="991209"/>
                  </a:lnTo>
                  <a:lnTo>
                    <a:pt x="11495" y="1035649"/>
                  </a:lnTo>
                  <a:lnTo>
                    <a:pt x="6114" y="1080326"/>
                  </a:lnTo>
                  <a:lnTo>
                    <a:pt x="2399" y="1125190"/>
                  </a:lnTo>
                  <a:lnTo>
                    <a:pt x="358" y="1170190"/>
                  </a:lnTo>
                  <a:lnTo>
                    <a:pt x="0" y="1215278"/>
                  </a:lnTo>
                  <a:lnTo>
                    <a:pt x="1330" y="1260401"/>
                  </a:lnTo>
                  <a:lnTo>
                    <a:pt x="4359" y="1305511"/>
                  </a:lnTo>
                  <a:lnTo>
                    <a:pt x="9093" y="1350557"/>
                  </a:lnTo>
                  <a:lnTo>
                    <a:pt x="15541" y="1395489"/>
                  </a:lnTo>
                  <a:lnTo>
                    <a:pt x="23711" y="1440257"/>
                  </a:lnTo>
                  <a:lnTo>
                    <a:pt x="33610" y="1484811"/>
                  </a:lnTo>
                  <a:lnTo>
                    <a:pt x="45246" y="1529101"/>
                  </a:lnTo>
                  <a:lnTo>
                    <a:pt x="58628" y="1573076"/>
                  </a:lnTo>
                  <a:lnTo>
                    <a:pt x="73763" y="1616686"/>
                  </a:lnTo>
                  <a:lnTo>
                    <a:pt x="90660" y="1659882"/>
                  </a:lnTo>
                  <a:lnTo>
                    <a:pt x="109325" y="1702613"/>
                  </a:lnTo>
                  <a:lnTo>
                    <a:pt x="129768" y="1744829"/>
                  </a:lnTo>
                  <a:lnTo>
                    <a:pt x="151996" y="1786479"/>
                  </a:lnTo>
                  <a:lnTo>
                    <a:pt x="176017" y="1827515"/>
                  </a:lnTo>
                  <a:lnTo>
                    <a:pt x="201839" y="1867885"/>
                  </a:lnTo>
                  <a:lnTo>
                    <a:pt x="229469" y="1907540"/>
                  </a:lnTo>
                  <a:lnTo>
                    <a:pt x="258644" y="1946073"/>
                  </a:lnTo>
                  <a:lnTo>
                    <a:pt x="289057" y="1983107"/>
                  </a:lnTo>
                  <a:lnTo>
                    <a:pt x="320661" y="2018633"/>
                  </a:lnTo>
                  <a:lnTo>
                    <a:pt x="353403" y="2052645"/>
                  </a:lnTo>
                  <a:lnTo>
                    <a:pt x="387234" y="2085133"/>
                  </a:lnTo>
                  <a:lnTo>
                    <a:pt x="422105" y="2116090"/>
                  </a:lnTo>
                  <a:lnTo>
                    <a:pt x="457964" y="2145509"/>
                  </a:lnTo>
                  <a:lnTo>
                    <a:pt x="494762" y="2173380"/>
                  </a:lnTo>
                  <a:lnTo>
                    <a:pt x="532448" y="2199696"/>
                  </a:lnTo>
                  <a:lnTo>
                    <a:pt x="570973" y="2224450"/>
                  </a:lnTo>
                  <a:lnTo>
                    <a:pt x="610286" y="2247633"/>
                  </a:lnTo>
                  <a:lnTo>
                    <a:pt x="650337" y="2269237"/>
                  </a:lnTo>
                  <a:lnTo>
                    <a:pt x="691077" y="2289255"/>
                  </a:lnTo>
                  <a:lnTo>
                    <a:pt x="732454" y="2307678"/>
                  </a:lnTo>
                  <a:lnTo>
                    <a:pt x="774418" y="2324499"/>
                  </a:lnTo>
                  <a:lnTo>
                    <a:pt x="816920" y="2339709"/>
                  </a:lnTo>
                  <a:lnTo>
                    <a:pt x="859910" y="2353300"/>
                  </a:lnTo>
                  <a:lnTo>
                    <a:pt x="903337" y="2365266"/>
                  </a:lnTo>
                  <a:lnTo>
                    <a:pt x="947151" y="2375597"/>
                  </a:lnTo>
                  <a:lnTo>
                    <a:pt x="991302" y="2384286"/>
                  </a:lnTo>
                  <a:lnTo>
                    <a:pt x="1035740" y="2391325"/>
                  </a:lnTo>
                  <a:lnTo>
                    <a:pt x="1080414" y="2396706"/>
                  </a:lnTo>
                  <a:lnTo>
                    <a:pt x="1125275" y="2400421"/>
                  </a:lnTo>
                  <a:lnTo>
                    <a:pt x="1170273" y="2402461"/>
                  </a:lnTo>
                  <a:lnTo>
                    <a:pt x="1215357" y="2402820"/>
                  </a:lnTo>
                  <a:lnTo>
                    <a:pt x="1260477" y="2401490"/>
                  </a:lnTo>
                  <a:lnTo>
                    <a:pt x="1305583" y="2398461"/>
                  </a:lnTo>
                  <a:lnTo>
                    <a:pt x="1350625" y="2393727"/>
                  </a:lnTo>
                  <a:lnTo>
                    <a:pt x="1395552" y="2387279"/>
                  </a:lnTo>
                  <a:lnTo>
                    <a:pt x="1440316" y="2379109"/>
                  </a:lnTo>
                  <a:lnTo>
                    <a:pt x="1484864" y="2369210"/>
                  </a:lnTo>
                  <a:lnTo>
                    <a:pt x="1529148" y="2357574"/>
                  </a:lnTo>
                  <a:lnTo>
                    <a:pt x="1573117" y="2344192"/>
                  </a:lnTo>
                  <a:lnTo>
                    <a:pt x="1616722" y="2329057"/>
                  </a:lnTo>
                  <a:lnTo>
                    <a:pt x="1659911" y="2312160"/>
                  </a:lnTo>
                  <a:lnTo>
                    <a:pt x="1702635" y="2293495"/>
                  </a:lnTo>
                  <a:lnTo>
                    <a:pt x="1744843" y="2273052"/>
                  </a:lnTo>
                  <a:lnTo>
                    <a:pt x="1786486" y="2250824"/>
                  </a:lnTo>
                  <a:lnTo>
                    <a:pt x="1827513" y="2226803"/>
                  </a:lnTo>
                  <a:lnTo>
                    <a:pt x="1867875" y="2200981"/>
                  </a:lnTo>
                  <a:lnTo>
                    <a:pt x="1907520" y="2173351"/>
                  </a:lnTo>
                  <a:lnTo>
                    <a:pt x="1946054" y="2144176"/>
                  </a:lnTo>
                  <a:lnTo>
                    <a:pt x="1983087" y="2113762"/>
                  </a:lnTo>
                  <a:lnTo>
                    <a:pt x="2018614" y="2082159"/>
                  </a:lnTo>
                  <a:lnTo>
                    <a:pt x="2052625" y="2049417"/>
                  </a:lnTo>
                  <a:lnTo>
                    <a:pt x="2085114" y="2015585"/>
                  </a:lnTo>
                  <a:lnTo>
                    <a:pt x="2116071" y="1980715"/>
                  </a:lnTo>
                  <a:lnTo>
                    <a:pt x="2145489" y="1944855"/>
                  </a:lnTo>
                  <a:lnTo>
                    <a:pt x="2173361" y="1908057"/>
                  </a:lnTo>
                  <a:lnTo>
                    <a:pt x="2199677" y="1870370"/>
                  </a:lnTo>
                  <a:lnTo>
                    <a:pt x="2224431" y="1831845"/>
                  </a:lnTo>
                  <a:lnTo>
                    <a:pt x="2247614" y="1792531"/>
                  </a:lnTo>
                  <a:lnTo>
                    <a:pt x="2269218" y="1752479"/>
                  </a:lnTo>
                  <a:lnTo>
                    <a:pt x="2289236" y="1711739"/>
                  </a:lnTo>
                  <a:lnTo>
                    <a:pt x="2307659" y="1670361"/>
                  </a:lnTo>
                  <a:lnTo>
                    <a:pt x="2324479" y="1628396"/>
                  </a:lnTo>
                  <a:lnTo>
                    <a:pt x="2339690" y="1585892"/>
                  </a:lnTo>
                  <a:lnTo>
                    <a:pt x="2353281" y="1542901"/>
                  </a:lnTo>
                  <a:lnTo>
                    <a:pt x="2365247" y="1499472"/>
                  </a:lnTo>
                  <a:lnTo>
                    <a:pt x="2375578" y="1455656"/>
                  </a:lnTo>
                  <a:lnTo>
                    <a:pt x="2384267" y="1411503"/>
                  </a:lnTo>
                  <a:lnTo>
                    <a:pt x="2391306" y="1367063"/>
                  </a:lnTo>
                  <a:lnTo>
                    <a:pt x="2396687" y="1322386"/>
                  </a:lnTo>
                  <a:lnTo>
                    <a:pt x="2400401" y="1277522"/>
                  </a:lnTo>
                  <a:lnTo>
                    <a:pt x="2402442" y="1232522"/>
                  </a:lnTo>
                  <a:lnTo>
                    <a:pt x="2402801" y="1187434"/>
                  </a:lnTo>
                  <a:lnTo>
                    <a:pt x="2401470" y="1142311"/>
                  </a:lnTo>
                  <a:lnTo>
                    <a:pt x="2398442" y="1097201"/>
                  </a:lnTo>
                  <a:lnTo>
                    <a:pt x="2393708" y="1052155"/>
                  </a:lnTo>
                  <a:lnTo>
                    <a:pt x="2387260" y="1007223"/>
                  </a:lnTo>
                  <a:lnTo>
                    <a:pt x="2379090" y="962455"/>
                  </a:lnTo>
                  <a:lnTo>
                    <a:pt x="2369191" y="917901"/>
                  </a:lnTo>
                  <a:lnTo>
                    <a:pt x="2357555" y="873611"/>
                  </a:lnTo>
                  <a:lnTo>
                    <a:pt x="2344173" y="829636"/>
                  </a:lnTo>
                  <a:lnTo>
                    <a:pt x="2329038" y="786026"/>
                  </a:lnTo>
                  <a:lnTo>
                    <a:pt x="2312141" y="742830"/>
                  </a:lnTo>
                  <a:lnTo>
                    <a:pt x="2293475" y="700099"/>
                  </a:lnTo>
                  <a:lnTo>
                    <a:pt x="2273033" y="657883"/>
                  </a:lnTo>
                  <a:lnTo>
                    <a:pt x="2250805" y="616233"/>
                  </a:lnTo>
                  <a:lnTo>
                    <a:pt x="2226784" y="575197"/>
                  </a:lnTo>
                  <a:lnTo>
                    <a:pt x="2200962" y="534827"/>
                  </a:lnTo>
                  <a:lnTo>
                    <a:pt x="2173331" y="495173"/>
                  </a:lnTo>
                  <a:lnTo>
                    <a:pt x="1930380" y="671703"/>
                  </a:lnTo>
                  <a:lnTo>
                    <a:pt x="1959607" y="714471"/>
                  </a:lnTo>
                  <a:lnTo>
                    <a:pt x="1986232" y="758671"/>
                  </a:lnTo>
                  <a:lnTo>
                    <a:pt x="2010218" y="804185"/>
                  </a:lnTo>
                  <a:lnTo>
                    <a:pt x="2031525" y="850894"/>
                  </a:lnTo>
                  <a:lnTo>
                    <a:pt x="2050116" y="898680"/>
                  </a:lnTo>
                  <a:lnTo>
                    <a:pt x="2065952" y="947426"/>
                  </a:lnTo>
                  <a:lnTo>
                    <a:pt x="2078994" y="997013"/>
                  </a:lnTo>
                  <a:lnTo>
                    <a:pt x="2089205" y="1047324"/>
                  </a:lnTo>
                  <a:lnTo>
                    <a:pt x="2096546" y="1098241"/>
                  </a:lnTo>
                  <a:lnTo>
                    <a:pt x="2100979" y="1149645"/>
                  </a:lnTo>
                  <a:lnTo>
                    <a:pt x="2102465" y="1201420"/>
                  </a:lnTo>
                  <a:lnTo>
                    <a:pt x="2101216" y="1249269"/>
                  </a:lnTo>
                  <a:lnTo>
                    <a:pt x="2097510" y="1296468"/>
                  </a:lnTo>
                  <a:lnTo>
                    <a:pt x="2091410" y="1342956"/>
                  </a:lnTo>
                  <a:lnTo>
                    <a:pt x="2082977" y="1388668"/>
                  </a:lnTo>
                  <a:lnTo>
                    <a:pt x="2072274" y="1433544"/>
                  </a:lnTo>
                  <a:lnTo>
                    <a:pt x="2059364" y="1477521"/>
                  </a:lnTo>
                  <a:lnTo>
                    <a:pt x="2044309" y="1520537"/>
                  </a:lnTo>
                  <a:lnTo>
                    <a:pt x="2027171" y="1562529"/>
                  </a:lnTo>
                  <a:lnTo>
                    <a:pt x="2008012" y="1603434"/>
                  </a:lnTo>
                  <a:lnTo>
                    <a:pt x="1986894" y="1643192"/>
                  </a:lnTo>
                  <a:lnTo>
                    <a:pt x="1963881" y="1681739"/>
                  </a:lnTo>
                  <a:lnTo>
                    <a:pt x="1939034" y="1719012"/>
                  </a:lnTo>
                  <a:lnTo>
                    <a:pt x="1912415" y="1754951"/>
                  </a:lnTo>
                  <a:lnTo>
                    <a:pt x="1884087" y="1789492"/>
                  </a:lnTo>
                  <a:lnTo>
                    <a:pt x="1854113" y="1822573"/>
                  </a:lnTo>
                  <a:lnTo>
                    <a:pt x="1822554" y="1854132"/>
                  </a:lnTo>
                  <a:lnTo>
                    <a:pt x="1789473" y="1884107"/>
                  </a:lnTo>
                  <a:lnTo>
                    <a:pt x="1754932" y="1912434"/>
                  </a:lnTo>
                  <a:lnTo>
                    <a:pt x="1718993" y="1939053"/>
                  </a:lnTo>
                  <a:lnTo>
                    <a:pt x="1681719" y="1963900"/>
                  </a:lnTo>
                  <a:lnTo>
                    <a:pt x="1643173" y="1986913"/>
                  </a:lnTo>
                  <a:lnTo>
                    <a:pt x="1603415" y="2008031"/>
                  </a:lnTo>
                  <a:lnTo>
                    <a:pt x="1562509" y="2027190"/>
                  </a:lnTo>
                  <a:lnTo>
                    <a:pt x="1520518" y="2044328"/>
                  </a:lnTo>
                  <a:lnTo>
                    <a:pt x="1477502" y="2059383"/>
                  </a:lnTo>
                  <a:lnTo>
                    <a:pt x="1433525" y="2072294"/>
                  </a:lnTo>
                  <a:lnTo>
                    <a:pt x="1388649" y="2082996"/>
                  </a:lnTo>
                  <a:lnTo>
                    <a:pt x="1342936" y="2091429"/>
                  </a:lnTo>
                  <a:lnTo>
                    <a:pt x="1296449" y="2097529"/>
                  </a:lnTo>
                  <a:lnTo>
                    <a:pt x="1249250" y="2101235"/>
                  </a:lnTo>
                  <a:lnTo>
                    <a:pt x="1201400" y="2102485"/>
                  </a:lnTo>
                  <a:lnTo>
                    <a:pt x="1153551" y="2101235"/>
                  </a:lnTo>
                  <a:lnTo>
                    <a:pt x="1106352" y="2097529"/>
                  </a:lnTo>
                  <a:lnTo>
                    <a:pt x="1059864" y="2091429"/>
                  </a:lnTo>
                  <a:lnTo>
                    <a:pt x="1014152" y="2082996"/>
                  </a:lnTo>
                  <a:lnTo>
                    <a:pt x="969276" y="2072294"/>
                  </a:lnTo>
                  <a:lnTo>
                    <a:pt x="925299" y="2059383"/>
                  </a:lnTo>
                  <a:lnTo>
                    <a:pt x="882283" y="2044328"/>
                  </a:lnTo>
                  <a:lnTo>
                    <a:pt x="840291" y="2027190"/>
                  </a:lnTo>
                  <a:lnTo>
                    <a:pt x="799386" y="2008031"/>
                  </a:lnTo>
                  <a:lnTo>
                    <a:pt x="759628" y="1986913"/>
                  </a:lnTo>
                  <a:lnTo>
                    <a:pt x="721081" y="1963900"/>
                  </a:lnTo>
                  <a:lnTo>
                    <a:pt x="683808" y="1939053"/>
                  </a:lnTo>
                  <a:lnTo>
                    <a:pt x="647869" y="1912434"/>
                  </a:lnTo>
                  <a:lnTo>
                    <a:pt x="613328" y="1884107"/>
                  </a:lnTo>
                  <a:lnTo>
                    <a:pt x="580247" y="1854132"/>
                  </a:lnTo>
                  <a:lnTo>
                    <a:pt x="548688" y="1822573"/>
                  </a:lnTo>
                  <a:lnTo>
                    <a:pt x="518713" y="1789492"/>
                  </a:lnTo>
                  <a:lnTo>
                    <a:pt x="490386" y="1754951"/>
                  </a:lnTo>
                  <a:lnTo>
                    <a:pt x="463767" y="1719012"/>
                  </a:lnTo>
                  <a:lnTo>
                    <a:pt x="438920" y="1681739"/>
                  </a:lnTo>
                  <a:lnTo>
                    <a:pt x="415907" y="1643192"/>
                  </a:lnTo>
                  <a:lnTo>
                    <a:pt x="394789" y="1603434"/>
                  </a:lnTo>
                  <a:lnTo>
                    <a:pt x="375630" y="1562529"/>
                  </a:lnTo>
                  <a:lnTo>
                    <a:pt x="358492" y="1520537"/>
                  </a:lnTo>
                  <a:lnTo>
                    <a:pt x="343436" y="1477521"/>
                  </a:lnTo>
                  <a:lnTo>
                    <a:pt x="330526" y="1433544"/>
                  </a:lnTo>
                  <a:lnTo>
                    <a:pt x="319824" y="1388668"/>
                  </a:lnTo>
                  <a:lnTo>
                    <a:pt x="311391" y="1342956"/>
                  </a:lnTo>
                  <a:lnTo>
                    <a:pt x="305291" y="1296468"/>
                  </a:lnTo>
                  <a:lnTo>
                    <a:pt x="301585" y="1249269"/>
                  </a:lnTo>
                  <a:lnTo>
                    <a:pt x="300335" y="1201420"/>
                  </a:lnTo>
                  <a:lnTo>
                    <a:pt x="301585" y="1153559"/>
                  </a:lnTo>
                  <a:lnTo>
                    <a:pt x="305291" y="1106349"/>
                  </a:lnTo>
                  <a:lnTo>
                    <a:pt x="311391" y="1059853"/>
                  </a:lnTo>
                  <a:lnTo>
                    <a:pt x="319824" y="1014133"/>
                  </a:lnTo>
                  <a:lnTo>
                    <a:pt x="330526" y="969251"/>
                  </a:lnTo>
                  <a:lnTo>
                    <a:pt x="343436" y="925270"/>
                  </a:lnTo>
                  <a:lnTo>
                    <a:pt x="358492" y="882251"/>
                  </a:lnTo>
                  <a:lnTo>
                    <a:pt x="375630" y="840256"/>
                  </a:lnTo>
                  <a:lnTo>
                    <a:pt x="394789" y="799349"/>
                  </a:lnTo>
                  <a:lnTo>
                    <a:pt x="415907" y="759591"/>
                  </a:lnTo>
                  <a:lnTo>
                    <a:pt x="438920" y="721044"/>
                  </a:lnTo>
                  <a:lnTo>
                    <a:pt x="463767" y="683771"/>
                  </a:lnTo>
                  <a:lnTo>
                    <a:pt x="490386" y="647834"/>
                  </a:lnTo>
                  <a:lnTo>
                    <a:pt x="518713" y="613295"/>
                  </a:lnTo>
                  <a:lnTo>
                    <a:pt x="548688" y="580217"/>
                  </a:lnTo>
                  <a:lnTo>
                    <a:pt x="580247" y="548661"/>
                  </a:lnTo>
                  <a:lnTo>
                    <a:pt x="613328" y="518690"/>
                  </a:lnTo>
                  <a:lnTo>
                    <a:pt x="647869" y="490366"/>
                  </a:lnTo>
                  <a:lnTo>
                    <a:pt x="683808" y="463751"/>
                  </a:lnTo>
                  <a:lnTo>
                    <a:pt x="721081" y="438908"/>
                  </a:lnTo>
                  <a:lnTo>
                    <a:pt x="759628" y="415899"/>
                  </a:lnTo>
                  <a:lnTo>
                    <a:pt x="799386" y="394786"/>
                  </a:lnTo>
                  <a:lnTo>
                    <a:pt x="840291" y="375631"/>
                  </a:lnTo>
                  <a:lnTo>
                    <a:pt x="882283" y="358496"/>
                  </a:lnTo>
                  <a:lnTo>
                    <a:pt x="925299" y="343444"/>
                  </a:lnTo>
                  <a:lnTo>
                    <a:pt x="969276" y="330537"/>
                  </a:lnTo>
                  <a:lnTo>
                    <a:pt x="1014152" y="319837"/>
                  </a:lnTo>
                  <a:lnTo>
                    <a:pt x="1059864" y="311407"/>
                  </a:lnTo>
                  <a:lnTo>
                    <a:pt x="1106352" y="305308"/>
                  </a:lnTo>
                  <a:lnTo>
                    <a:pt x="1153551" y="301603"/>
                  </a:lnTo>
                  <a:lnTo>
                    <a:pt x="1201400" y="300355"/>
                  </a:lnTo>
                  <a:lnTo>
                    <a:pt x="1201400" y="0"/>
                  </a:lnTo>
                  <a:close/>
                </a:path>
              </a:pathLst>
            </a:custGeom>
            <a:solidFill>
              <a:srgbClr val="F9C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41799" y="2962655"/>
              <a:ext cx="2402840" cy="2402840"/>
            </a:xfrm>
            <a:custGeom>
              <a:avLst/>
              <a:gdLst/>
              <a:ahLst/>
              <a:cxnLst/>
              <a:rect l="l" t="t" r="r" b="b"/>
              <a:pathLst>
                <a:path w="2402840" h="2402840">
                  <a:moveTo>
                    <a:pt x="2173331" y="495173"/>
                  </a:moveTo>
                  <a:lnTo>
                    <a:pt x="2200962" y="534827"/>
                  </a:lnTo>
                  <a:lnTo>
                    <a:pt x="2226784" y="575197"/>
                  </a:lnTo>
                  <a:lnTo>
                    <a:pt x="2250805" y="616233"/>
                  </a:lnTo>
                  <a:lnTo>
                    <a:pt x="2273033" y="657883"/>
                  </a:lnTo>
                  <a:lnTo>
                    <a:pt x="2293475" y="700099"/>
                  </a:lnTo>
                  <a:lnTo>
                    <a:pt x="2312141" y="742830"/>
                  </a:lnTo>
                  <a:lnTo>
                    <a:pt x="2329038" y="786026"/>
                  </a:lnTo>
                  <a:lnTo>
                    <a:pt x="2344173" y="829636"/>
                  </a:lnTo>
                  <a:lnTo>
                    <a:pt x="2357555" y="873611"/>
                  </a:lnTo>
                  <a:lnTo>
                    <a:pt x="2369191" y="917901"/>
                  </a:lnTo>
                  <a:lnTo>
                    <a:pt x="2379090" y="962455"/>
                  </a:lnTo>
                  <a:lnTo>
                    <a:pt x="2387260" y="1007223"/>
                  </a:lnTo>
                  <a:lnTo>
                    <a:pt x="2393708" y="1052155"/>
                  </a:lnTo>
                  <a:lnTo>
                    <a:pt x="2398442" y="1097201"/>
                  </a:lnTo>
                  <a:lnTo>
                    <a:pt x="2401470" y="1142311"/>
                  </a:lnTo>
                  <a:lnTo>
                    <a:pt x="2402801" y="1187434"/>
                  </a:lnTo>
                  <a:lnTo>
                    <a:pt x="2402442" y="1232522"/>
                  </a:lnTo>
                  <a:lnTo>
                    <a:pt x="2400401" y="1277522"/>
                  </a:lnTo>
                  <a:lnTo>
                    <a:pt x="2396687" y="1322386"/>
                  </a:lnTo>
                  <a:lnTo>
                    <a:pt x="2391306" y="1367063"/>
                  </a:lnTo>
                  <a:lnTo>
                    <a:pt x="2384267" y="1411503"/>
                  </a:lnTo>
                  <a:lnTo>
                    <a:pt x="2375578" y="1455656"/>
                  </a:lnTo>
                  <a:lnTo>
                    <a:pt x="2365247" y="1499472"/>
                  </a:lnTo>
                  <a:lnTo>
                    <a:pt x="2353281" y="1542901"/>
                  </a:lnTo>
                  <a:lnTo>
                    <a:pt x="2339690" y="1585892"/>
                  </a:lnTo>
                  <a:lnTo>
                    <a:pt x="2324479" y="1628396"/>
                  </a:lnTo>
                  <a:lnTo>
                    <a:pt x="2307659" y="1670361"/>
                  </a:lnTo>
                  <a:lnTo>
                    <a:pt x="2289236" y="1711739"/>
                  </a:lnTo>
                  <a:lnTo>
                    <a:pt x="2269218" y="1752479"/>
                  </a:lnTo>
                  <a:lnTo>
                    <a:pt x="2247614" y="1792531"/>
                  </a:lnTo>
                  <a:lnTo>
                    <a:pt x="2224431" y="1831845"/>
                  </a:lnTo>
                  <a:lnTo>
                    <a:pt x="2199677" y="1870370"/>
                  </a:lnTo>
                  <a:lnTo>
                    <a:pt x="2173361" y="1908057"/>
                  </a:lnTo>
                  <a:lnTo>
                    <a:pt x="2145489" y="1944855"/>
                  </a:lnTo>
                  <a:lnTo>
                    <a:pt x="2116071" y="1980715"/>
                  </a:lnTo>
                  <a:lnTo>
                    <a:pt x="2085114" y="2015585"/>
                  </a:lnTo>
                  <a:lnTo>
                    <a:pt x="2052625" y="2049417"/>
                  </a:lnTo>
                  <a:lnTo>
                    <a:pt x="2018614" y="2082159"/>
                  </a:lnTo>
                  <a:lnTo>
                    <a:pt x="1983087" y="2113762"/>
                  </a:lnTo>
                  <a:lnTo>
                    <a:pt x="1946054" y="2144176"/>
                  </a:lnTo>
                  <a:lnTo>
                    <a:pt x="1907520" y="2173351"/>
                  </a:lnTo>
                  <a:lnTo>
                    <a:pt x="1867875" y="2200981"/>
                  </a:lnTo>
                  <a:lnTo>
                    <a:pt x="1827513" y="2226803"/>
                  </a:lnTo>
                  <a:lnTo>
                    <a:pt x="1786486" y="2250824"/>
                  </a:lnTo>
                  <a:lnTo>
                    <a:pt x="1744843" y="2273052"/>
                  </a:lnTo>
                  <a:lnTo>
                    <a:pt x="1702635" y="2293495"/>
                  </a:lnTo>
                  <a:lnTo>
                    <a:pt x="1659911" y="2312160"/>
                  </a:lnTo>
                  <a:lnTo>
                    <a:pt x="1616722" y="2329057"/>
                  </a:lnTo>
                  <a:lnTo>
                    <a:pt x="1573117" y="2344192"/>
                  </a:lnTo>
                  <a:lnTo>
                    <a:pt x="1529148" y="2357574"/>
                  </a:lnTo>
                  <a:lnTo>
                    <a:pt x="1484864" y="2369210"/>
                  </a:lnTo>
                  <a:lnTo>
                    <a:pt x="1440316" y="2379109"/>
                  </a:lnTo>
                  <a:lnTo>
                    <a:pt x="1395552" y="2387279"/>
                  </a:lnTo>
                  <a:lnTo>
                    <a:pt x="1350625" y="2393727"/>
                  </a:lnTo>
                  <a:lnTo>
                    <a:pt x="1305583" y="2398461"/>
                  </a:lnTo>
                  <a:lnTo>
                    <a:pt x="1260477" y="2401490"/>
                  </a:lnTo>
                  <a:lnTo>
                    <a:pt x="1215357" y="2402820"/>
                  </a:lnTo>
                  <a:lnTo>
                    <a:pt x="1170273" y="2402461"/>
                  </a:lnTo>
                  <a:lnTo>
                    <a:pt x="1125275" y="2400421"/>
                  </a:lnTo>
                  <a:lnTo>
                    <a:pt x="1080414" y="2396706"/>
                  </a:lnTo>
                  <a:lnTo>
                    <a:pt x="1035740" y="2391325"/>
                  </a:lnTo>
                  <a:lnTo>
                    <a:pt x="991302" y="2384286"/>
                  </a:lnTo>
                  <a:lnTo>
                    <a:pt x="947151" y="2375597"/>
                  </a:lnTo>
                  <a:lnTo>
                    <a:pt x="903337" y="2365266"/>
                  </a:lnTo>
                  <a:lnTo>
                    <a:pt x="859910" y="2353300"/>
                  </a:lnTo>
                  <a:lnTo>
                    <a:pt x="816920" y="2339709"/>
                  </a:lnTo>
                  <a:lnTo>
                    <a:pt x="774418" y="2324499"/>
                  </a:lnTo>
                  <a:lnTo>
                    <a:pt x="732454" y="2307678"/>
                  </a:lnTo>
                  <a:lnTo>
                    <a:pt x="691077" y="2289255"/>
                  </a:lnTo>
                  <a:lnTo>
                    <a:pt x="650337" y="2269237"/>
                  </a:lnTo>
                  <a:lnTo>
                    <a:pt x="610286" y="2247633"/>
                  </a:lnTo>
                  <a:lnTo>
                    <a:pt x="570973" y="2224450"/>
                  </a:lnTo>
                  <a:lnTo>
                    <a:pt x="532448" y="2199696"/>
                  </a:lnTo>
                  <a:lnTo>
                    <a:pt x="494762" y="2173380"/>
                  </a:lnTo>
                  <a:lnTo>
                    <a:pt x="457964" y="2145509"/>
                  </a:lnTo>
                  <a:lnTo>
                    <a:pt x="422105" y="2116090"/>
                  </a:lnTo>
                  <a:lnTo>
                    <a:pt x="387234" y="2085133"/>
                  </a:lnTo>
                  <a:lnTo>
                    <a:pt x="353403" y="2052645"/>
                  </a:lnTo>
                  <a:lnTo>
                    <a:pt x="320661" y="2018633"/>
                  </a:lnTo>
                  <a:lnTo>
                    <a:pt x="289057" y="1983107"/>
                  </a:lnTo>
                  <a:lnTo>
                    <a:pt x="258644" y="1946073"/>
                  </a:lnTo>
                  <a:lnTo>
                    <a:pt x="229469" y="1907540"/>
                  </a:lnTo>
                  <a:lnTo>
                    <a:pt x="201839" y="1867885"/>
                  </a:lnTo>
                  <a:lnTo>
                    <a:pt x="176017" y="1827515"/>
                  </a:lnTo>
                  <a:lnTo>
                    <a:pt x="151996" y="1786479"/>
                  </a:lnTo>
                  <a:lnTo>
                    <a:pt x="129768" y="1744829"/>
                  </a:lnTo>
                  <a:lnTo>
                    <a:pt x="109325" y="1702613"/>
                  </a:lnTo>
                  <a:lnTo>
                    <a:pt x="90660" y="1659882"/>
                  </a:lnTo>
                  <a:lnTo>
                    <a:pt x="73763" y="1616686"/>
                  </a:lnTo>
                  <a:lnTo>
                    <a:pt x="58628" y="1573076"/>
                  </a:lnTo>
                  <a:lnTo>
                    <a:pt x="45246" y="1529101"/>
                  </a:lnTo>
                  <a:lnTo>
                    <a:pt x="33610" y="1484811"/>
                  </a:lnTo>
                  <a:lnTo>
                    <a:pt x="23711" y="1440257"/>
                  </a:lnTo>
                  <a:lnTo>
                    <a:pt x="15541" y="1395489"/>
                  </a:lnTo>
                  <a:lnTo>
                    <a:pt x="9093" y="1350557"/>
                  </a:lnTo>
                  <a:lnTo>
                    <a:pt x="4359" y="1305511"/>
                  </a:lnTo>
                  <a:lnTo>
                    <a:pt x="1330" y="1260401"/>
                  </a:lnTo>
                  <a:lnTo>
                    <a:pt x="0" y="1215278"/>
                  </a:lnTo>
                  <a:lnTo>
                    <a:pt x="358" y="1170190"/>
                  </a:lnTo>
                  <a:lnTo>
                    <a:pt x="2399" y="1125190"/>
                  </a:lnTo>
                  <a:lnTo>
                    <a:pt x="6114" y="1080326"/>
                  </a:lnTo>
                  <a:lnTo>
                    <a:pt x="11495" y="1035649"/>
                  </a:lnTo>
                  <a:lnTo>
                    <a:pt x="18534" y="991209"/>
                  </a:lnTo>
                  <a:lnTo>
                    <a:pt x="27223" y="947056"/>
                  </a:lnTo>
                  <a:lnTo>
                    <a:pt x="37554" y="903240"/>
                  </a:lnTo>
                  <a:lnTo>
                    <a:pt x="49519" y="859811"/>
                  </a:lnTo>
                  <a:lnTo>
                    <a:pt x="63111" y="816820"/>
                  </a:lnTo>
                  <a:lnTo>
                    <a:pt x="78321" y="774316"/>
                  </a:lnTo>
                  <a:lnTo>
                    <a:pt x="95142" y="732351"/>
                  </a:lnTo>
                  <a:lnTo>
                    <a:pt x="113565" y="690973"/>
                  </a:lnTo>
                  <a:lnTo>
                    <a:pt x="133583" y="650233"/>
                  </a:lnTo>
                  <a:lnTo>
                    <a:pt x="155187" y="610181"/>
                  </a:lnTo>
                  <a:lnTo>
                    <a:pt x="178370" y="570867"/>
                  </a:lnTo>
                  <a:lnTo>
                    <a:pt x="203124" y="532342"/>
                  </a:lnTo>
                  <a:lnTo>
                    <a:pt x="229440" y="494655"/>
                  </a:lnTo>
                  <a:lnTo>
                    <a:pt x="257311" y="457857"/>
                  </a:lnTo>
                  <a:lnTo>
                    <a:pt x="286730" y="421997"/>
                  </a:lnTo>
                  <a:lnTo>
                    <a:pt x="317687" y="387127"/>
                  </a:lnTo>
                  <a:lnTo>
                    <a:pt x="350175" y="353295"/>
                  </a:lnTo>
                  <a:lnTo>
                    <a:pt x="384187" y="320553"/>
                  </a:lnTo>
                  <a:lnTo>
                    <a:pt x="419713" y="288950"/>
                  </a:lnTo>
                  <a:lnTo>
                    <a:pt x="456747" y="258536"/>
                  </a:lnTo>
                  <a:lnTo>
                    <a:pt x="495280" y="229362"/>
                  </a:lnTo>
                  <a:lnTo>
                    <a:pt x="536875" y="200463"/>
                  </a:lnTo>
                  <a:lnTo>
                    <a:pt x="579525" y="173421"/>
                  </a:lnTo>
                  <a:lnTo>
                    <a:pt x="623166" y="148254"/>
                  </a:lnTo>
                  <a:lnTo>
                    <a:pt x="667737" y="124984"/>
                  </a:lnTo>
                  <a:lnTo>
                    <a:pt x="713175" y="103632"/>
                  </a:lnTo>
                  <a:lnTo>
                    <a:pt x="759416" y="84216"/>
                  </a:lnTo>
                  <a:lnTo>
                    <a:pt x="806398" y="66757"/>
                  </a:lnTo>
                  <a:lnTo>
                    <a:pt x="854059" y="51277"/>
                  </a:lnTo>
                  <a:lnTo>
                    <a:pt x="902335" y="37795"/>
                  </a:lnTo>
                  <a:lnTo>
                    <a:pt x="951163" y="26331"/>
                  </a:lnTo>
                  <a:lnTo>
                    <a:pt x="1000482" y="16906"/>
                  </a:lnTo>
                  <a:lnTo>
                    <a:pt x="1050228" y="9540"/>
                  </a:lnTo>
                  <a:lnTo>
                    <a:pt x="1100338" y="4253"/>
                  </a:lnTo>
                  <a:lnTo>
                    <a:pt x="1150750" y="1066"/>
                  </a:lnTo>
                  <a:lnTo>
                    <a:pt x="1201400" y="0"/>
                  </a:lnTo>
                  <a:lnTo>
                    <a:pt x="1201400" y="300355"/>
                  </a:lnTo>
                  <a:lnTo>
                    <a:pt x="1153551" y="301603"/>
                  </a:lnTo>
                  <a:lnTo>
                    <a:pt x="1106352" y="305308"/>
                  </a:lnTo>
                  <a:lnTo>
                    <a:pt x="1059864" y="311407"/>
                  </a:lnTo>
                  <a:lnTo>
                    <a:pt x="1014152" y="319837"/>
                  </a:lnTo>
                  <a:lnTo>
                    <a:pt x="969276" y="330537"/>
                  </a:lnTo>
                  <a:lnTo>
                    <a:pt x="925299" y="343444"/>
                  </a:lnTo>
                  <a:lnTo>
                    <a:pt x="882283" y="358496"/>
                  </a:lnTo>
                  <a:lnTo>
                    <a:pt x="840291" y="375631"/>
                  </a:lnTo>
                  <a:lnTo>
                    <a:pt x="799386" y="394786"/>
                  </a:lnTo>
                  <a:lnTo>
                    <a:pt x="759628" y="415899"/>
                  </a:lnTo>
                  <a:lnTo>
                    <a:pt x="721081" y="438908"/>
                  </a:lnTo>
                  <a:lnTo>
                    <a:pt x="683808" y="463751"/>
                  </a:lnTo>
                  <a:lnTo>
                    <a:pt x="647869" y="490366"/>
                  </a:lnTo>
                  <a:lnTo>
                    <a:pt x="613328" y="518690"/>
                  </a:lnTo>
                  <a:lnTo>
                    <a:pt x="580247" y="548661"/>
                  </a:lnTo>
                  <a:lnTo>
                    <a:pt x="548688" y="580217"/>
                  </a:lnTo>
                  <a:lnTo>
                    <a:pt x="518713" y="613295"/>
                  </a:lnTo>
                  <a:lnTo>
                    <a:pt x="490386" y="647834"/>
                  </a:lnTo>
                  <a:lnTo>
                    <a:pt x="463767" y="683771"/>
                  </a:lnTo>
                  <a:lnTo>
                    <a:pt x="438920" y="721044"/>
                  </a:lnTo>
                  <a:lnTo>
                    <a:pt x="415907" y="759591"/>
                  </a:lnTo>
                  <a:lnTo>
                    <a:pt x="394789" y="799349"/>
                  </a:lnTo>
                  <a:lnTo>
                    <a:pt x="375630" y="840256"/>
                  </a:lnTo>
                  <a:lnTo>
                    <a:pt x="358492" y="882251"/>
                  </a:lnTo>
                  <a:lnTo>
                    <a:pt x="343436" y="925270"/>
                  </a:lnTo>
                  <a:lnTo>
                    <a:pt x="330526" y="969251"/>
                  </a:lnTo>
                  <a:lnTo>
                    <a:pt x="319824" y="1014133"/>
                  </a:lnTo>
                  <a:lnTo>
                    <a:pt x="311391" y="1059853"/>
                  </a:lnTo>
                  <a:lnTo>
                    <a:pt x="305291" y="1106349"/>
                  </a:lnTo>
                  <a:lnTo>
                    <a:pt x="301585" y="1153559"/>
                  </a:lnTo>
                  <a:lnTo>
                    <a:pt x="300335" y="1201420"/>
                  </a:lnTo>
                  <a:lnTo>
                    <a:pt x="301585" y="1249269"/>
                  </a:lnTo>
                  <a:lnTo>
                    <a:pt x="305291" y="1296468"/>
                  </a:lnTo>
                  <a:lnTo>
                    <a:pt x="311391" y="1342956"/>
                  </a:lnTo>
                  <a:lnTo>
                    <a:pt x="319824" y="1388668"/>
                  </a:lnTo>
                  <a:lnTo>
                    <a:pt x="330526" y="1433544"/>
                  </a:lnTo>
                  <a:lnTo>
                    <a:pt x="343436" y="1477521"/>
                  </a:lnTo>
                  <a:lnTo>
                    <a:pt x="358492" y="1520537"/>
                  </a:lnTo>
                  <a:lnTo>
                    <a:pt x="375630" y="1562529"/>
                  </a:lnTo>
                  <a:lnTo>
                    <a:pt x="394789" y="1603434"/>
                  </a:lnTo>
                  <a:lnTo>
                    <a:pt x="415907" y="1643192"/>
                  </a:lnTo>
                  <a:lnTo>
                    <a:pt x="438920" y="1681739"/>
                  </a:lnTo>
                  <a:lnTo>
                    <a:pt x="463767" y="1719012"/>
                  </a:lnTo>
                  <a:lnTo>
                    <a:pt x="490386" y="1754951"/>
                  </a:lnTo>
                  <a:lnTo>
                    <a:pt x="518713" y="1789492"/>
                  </a:lnTo>
                  <a:lnTo>
                    <a:pt x="548688" y="1822573"/>
                  </a:lnTo>
                  <a:lnTo>
                    <a:pt x="580247" y="1854132"/>
                  </a:lnTo>
                  <a:lnTo>
                    <a:pt x="613328" y="1884107"/>
                  </a:lnTo>
                  <a:lnTo>
                    <a:pt x="647869" y="1912434"/>
                  </a:lnTo>
                  <a:lnTo>
                    <a:pt x="683808" y="1939053"/>
                  </a:lnTo>
                  <a:lnTo>
                    <a:pt x="721081" y="1963900"/>
                  </a:lnTo>
                  <a:lnTo>
                    <a:pt x="759628" y="1986913"/>
                  </a:lnTo>
                  <a:lnTo>
                    <a:pt x="799386" y="2008031"/>
                  </a:lnTo>
                  <a:lnTo>
                    <a:pt x="840291" y="2027190"/>
                  </a:lnTo>
                  <a:lnTo>
                    <a:pt x="882283" y="2044328"/>
                  </a:lnTo>
                  <a:lnTo>
                    <a:pt x="925299" y="2059383"/>
                  </a:lnTo>
                  <a:lnTo>
                    <a:pt x="969276" y="2072294"/>
                  </a:lnTo>
                  <a:lnTo>
                    <a:pt x="1014152" y="2082996"/>
                  </a:lnTo>
                  <a:lnTo>
                    <a:pt x="1059864" y="2091429"/>
                  </a:lnTo>
                  <a:lnTo>
                    <a:pt x="1106352" y="2097529"/>
                  </a:lnTo>
                  <a:lnTo>
                    <a:pt x="1153551" y="2101235"/>
                  </a:lnTo>
                  <a:lnTo>
                    <a:pt x="1201400" y="2102485"/>
                  </a:lnTo>
                  <a:lnTo>
                    <a:pt x="1249250" y="2101235"/>
                  </a:lnTo>
                  <a:lnTo>
                    <a:pt x="1296449" y="2097529"/>
                  </a:lnTo>
                  <a:lnTo>
                    <a:pt x="1342936" y="2091429"/>
                  </a:lnTo>
                  <a:lnTo>
                    <a:pt x="1388649" y="2082996"/>
                  </a:lnTo>
                  <a:lnTo>
                    <a:pt x="1433525" y="2072294"/>
                  </a:lnTo>
                  <a:lnTo>
                    <a:pt x="1477502" y="2059383"/>
                  </a:lnTo>
                  <a:lnTo>
                    <a:pt x="1520518" y="2044328"/>
                  </a:lnTo>
                  <a:lnTo>
                    <a:pt x="1562509" y="2027190"/>
                  </a:lnTo>
                  <a:lnTo>
                    <a:pt x="1603415" y="2008031"/>
                  </a:lnTo>
                  <a:lnTo>
                    <a:pt x="1643173" y="1986913"/>
                  </a:lnTo>
                  <a:lnTo>
                    <a:pt x="1681719" y="1963900"/>
                  </a:lnTo>
                  <a:lnTo>
                    <a:pt x="1718993" y="1939053"/>
                  </a:lnTo>
                  <a:lnTo>
                    <a:pt x="1754932" y="1912434"/>
                  </a:lnTo>
                  <a:lnTo>
                    <a:pt x="1789473" y="1884107"/>
                  </a:lnTo>
                  <a:lnTo>
                    <a:pt x="1822554" y="1854132"/>
                  </a:lnTo>
                  <a:lnTo>
                    <a:pt x="1854113" y="1822573"/>
                  </a:lnTo>
                  <a:lnTo>
                    <a:pt x="1884087" y="1789492"/>
                  </a:lnTo>
                  <a:lnTo>
                    <a:pt x="1912415" y="1754951"/>
                  </a:lnTo>
                  <a:lnTo>
                    <a:pt x="1939034" y="1719012"/>
                  </a:lnTo>
                  <a:lnTo>
                    <a:pt x="1963881" y="1681739"/>
                  </a:lnTo>
                  <a:lnTo>
                    <a:pt x="1986894" y="1643192"/>
                  </a:lnTo>
                  <a:lnTo>
                    <a:pt x="2008012" y="1603434"/>
                  </a:lnTo>
                  <a:lnTo>
                    <a:pt x="2027171" y="1562529"/>
                  </a:lnTo>
                  <a:lnTo>
                    <a:pt x="2044309" y="1520537"/>
                  </a:lnTo>
                  <a:lnTo>
                    <a:pt x="2059364" y="1477521"/>
                  </a:lnTo>
                  <a:lnTo>
                    <a:pt x="2072274" y="1433544"/>
                  </a:lnTo>
                  <a:lnTo>
                    <a:pt x="2082977" y="1388668"/>
                  </a:lnTo>
                  <a:lnTo>
                    <a:pt x="2091410" y="1342956"/>
                  </a:lnTo>
                  <a:lnTo>
                    <a:pt x="2097510" y="1296468"/>
                  </a:lnTo>
                  <a:lnTo>
                    <a:pt x="2101216" y="1249269"/>
                  </a:lnTo>
                  <a:lnTo>
                    <a:pt x="2102465" y="1201420"/>
                  </a:lnTo>
                  <a:lnTo>
                    <a:pt x="2100979" y="1149645"/>
                  </a:lnTo>
                  <a:lnTo>
                    <a:pt x="2096546" y="1098241"/>
                  </a:lnTo>
                  <a:lnTo>
                    <a:pt x="2089205" y="1047324"/>
                  </a:lnTo>
                  <a:lnTo>
                    <a:pt x="2078994" y="997013"/>
                  </a:lnTo>
                  <a:lnTo>
                    <a:pt x="2065952" y="947426"/>
                  </a:lnTo>
                  <a:lnTo>
                    <a:pt x="2050116" y="898680"/>
                  </a:lnTo>
                  <a:lnTo>
                    <a:pt x="2031525" y="850894"/>
                  </a:lnTo>
                  <a:lnTo>
                    <a:pt x="2010218" y="804185"/>
                  </a:lnTo>
                  <a:lnTo>
                    <a:pt x="1986232" y="758671"/>
                  </a:lnTo>
                  <a:lnTo>
                    <a:pt x="1959607" y="714471"/>
                  </a:lnTo>
                  <a:lnTo>
                    <a:pt x="1930380" y="671703"/>
                  </a:lnTo>
                  <a:lnTo>
                    <a:pt x="2173331" y="495173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3663" y="3304031"/>
              <a:ext cx="1719072" cy="172059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5644" y="3304031"/>
              <a:ext cx="515112" cy="51663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103491" y="1929510"/>
            <a:ext cx="27686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Các biến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chứng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bao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gồm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20641" y="2342389"/>
            <a:ext cx="2135505" cy="2289175"/>
          </a:xfrm>
          <a:custGeom>
            <a:avLst/>
            <a:gdLst/>
            <a:ahLst/>
            <a:cxnLst/>
            <a:rect l="l" t="t" r="r" b="b"/>
            <a:pathLst>
              <a:path w="2135504" h="2289175">
                <a:moveTo>
                  <a:pt x="2135123" y="0"/>
                </a:moveTo>
                <a:lnTo>
                  <a:pt x="0" y="0"/>
                </a:lnTo>
                <a:lnTo>
                  <a:pt x="0" y="2289048"/>
                </a:lnTo>
                <a:lnTo>
                  <a:pt x="2135123" y="2289048"/>
                </a:lnTo>
                <a:lnTo>
                  <a:pt x="2135123" y="0"/>
                </a:lnTo>
                <a:close/>
              </a:path>
            </a:pathLst>
          </a:custGeom>
          <a:solidFill>
            <a:srgbClr val="AEC8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120641" y="2342389"/>
            <a:ext cx="2135505" cy="607859"/>
          </a:xfrm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80"/>
              </a:spcBef>
            </a:pP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Các</a:t>
            </a:r>
            <a:r>
              <a:rPr sz="1400" b="1" spc="-3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rối</a:t>
            </a:r>
            <a:r>
              <a:rPr sz="1400" b="1" spc="-3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loạn</a:t>
            </a:r>
            <a:r>
              <a:rPr sz="1400" b="1" spc="-4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nhận</a:t>
            </a:r>
            <a:r>
              <a:rPr sz="1400" b="1" spc="-4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66CC"/>
                </a:solidFill>
                <a:latin typeface="Arial"/>
                <a:cs typeface="Arial"/>
              </a:rPr>
              <a:t>thức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(5-</a:t>
            </a:r>
            <a:r>
              <a:rPr sz="1400" b="1" spc="-20" dirty="0">
                <a:solidFill>
                  <a:srgbClr val="0066CC"/>
                </a:solidFill>
                <a:latin typeface="Arial"/>
                <a:cs typeface="Arial"/>
              </a:rPr>
              <a:t>15%)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478269" y="2342389"/>
            <a:ext cx="2024380" cy="2289175"/>
          </a:xfrm>
          <a:custGeom>
            <a:avLst/>
            <a:gdLst/>
            <a:ahLst/>
            <a:cxnLst/>
            <a:rect l="l" t="t" r="r" b="b"/>
            <a:pathLst>
              <a:path w="2024379" h="2289175">
                <a:moveTo>
                  <a:pt x="2023872" y="0"/>
                </a:moveTo>
                <a:lnTo>
                  <a:pt x="0" y="0"/>
                </a:lnTo>
                <a:lnTo>
                  <a:pt x="0" y="2289048"/>
                </a:lnTo>
                <a:lnTo>
                  <a:pt x="2023872" y="2289048"/>
                </a:lnTo>
                <a:lnTo>
                  <a:pt x="2023872" y="0"/>
                </a:lnTo>
                <a:close/>
              </a:path>
            </a:pathLst>
          </a:custGeom>
          <a:solidFill>
            <a:srgbClr val="AEC8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478269" y="2342390"/>
            <a:ext cx="2024380" cy="392415"/>
          </a:xfrm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marL="151765">
              <a:lnSpc>
                <a:spcPct val="100000"/>
              </a:lnSpc>
              <a:spcBef>
                <a:spcPts val="1380"/>
              </a:spcBef>
            </a:pP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Điếc</a:t>
            </a:r>
            <a:r>
              <a:rPr sz="1400" b="1" spc="-3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bẩm</a:t>
            </a:r>
            <a:r>
              <a:rPr sz="1400" b="1" spc="-2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sinh</a:t>
            </a:r>
            <a:r>
              <a:rPr sz="1400" b="1" spc="-3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6CC"/>
                </a:solidFill>
                <a:latin typeface="Arial"/>
                <a:cs typeface="Arial"/>
              </a:rPr>
              <a:t>(12%)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24644" y="2342389"/>
            <a:ext cx="2022475" cy="2289175"/>
          </a:xfrm>
          <a:custGeom>
            <a:avLst/>
            <a:gdLst/>
            <a:ahLst/>
            <a:cxnLst/>
            <a:rect l="l" t="t" r="r" b="b"/>
            <a:pathLst>
              <a:path w="2022475" h="2289175">
                <a:moveTo>
                  <a:pt x="2022348" y="0"/>
                </a:moveTo>
                <a:lnTo>
                  <a:pt x="0" y="0"/>
                </a:lnTo>
                <a:lnTo>
                  <a:pt x="0" y="2289048"/>
                </a:lnTo>
                <a:lnTo>
                  <a:pt x="2022348" y="2289048"/>
                </a:lnTo>
                <a:lnTo>
                  <a:pt x="2022348" y="0"/>
                </a:lnTo>
                <a:close/>
              </a:path>
            </a:pathLst>
          </a:custGeom>
          <a:solidFill>
            <a:srgbClr val="AEC8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724644" y="2342390"/>
            <a:ext cx="2022475" cy="392415"/>
          </a:xfrm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marL="448945">
              <a:lnSpc>
                <a:spcPct val="100000"/>
              </a:lnSpc>
              <a:spcBef>
                <a:spcPts val="1380"/>
              </a:spcBef>
            </a:pP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Tử</a:t>
            </a:r>
            <a:r>
              <a:rPr sz="1400" b="1" spc="-4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CC"/>
                </a:solidFill>
                <a:latin typeface="Arial"/>
                <a:cs typeface="Arial"/>
              </a:rPr>
              <a:t>vong</a:t>
            </a:r>
            <a:r>
              <a:rPr sz="1400" b="1" spc="-20" dirty="0">
                <a:solidFill>
                  <a:srgbClr val="0066CC"/>
                </a:solidFill>
                <a:latin typeface="Arial"/>
                <a:cs typeface="Arial"/>
              </a:rPr>
              <a:t> (1%)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90405" y="3054095"/>
            <a:ext cx="1290827" cy="1290827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5599176" y="3054097"/>
            <a:ext cx="1290955" cy="1290955"/>
            <a:chOff x="5599176" y="3054095"/>
            <a:chExt cx="1290955" cy="129095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9176" y="3054095"/>
              <a:ext cx="1290827" cy="129082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28232" y="3206495"/>
              <a:ext cx="461771" cy="461771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7844029" y="3054097"/>
            <a:ext cx="1290955" cy="1290955"/>
            <a:chOff x="7844028" y="3054095"/>
            <a:chExt cx="1290955" cy="1290955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44028" y="3054095"/>
              <a:ext cx="1290827" cy="12908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27364" y="3206495"/>
              <a:ext cx="460248" cy="46177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9" y="75058"/>
            <a:ext cx="10611663" cy="772133"/>
          </a:xfrm>
          <a:prstGeom prst="rect">
            <a:avLst/>
          </a:prstGeom>
        </p:spPr>
        <p:txBody>
          <a:bodyPr vert="horz" wrap="square" lIns="0" tIns="368426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Xét</a:t>
            </a:r>
            <a:r>
              <a:rPr sz="2600" spc="-10" dirty="0"/>
              <a:t> </a:t>
            </a:r>
            <a:r>
              <a:rPr sz="2600" dirty="0"/>
              <a:t>nghiệm</a:t>
            </a:r>
            <a:r>
              <a:rPr sz="2600" spc="-35" dirty="0"/>
              <a:t> </a:t>
            </a:r>
            <a:r>
              <a:rPr sz="2600" dirty="0"/>
              <a:t>chẩn</a:t>
            </a:r>
            <a:r>
              <a:rPr sz="2600" spc="-20" dirty="0"/>
              <a:t> </a:t>
            </a:r>
            <a:r>
              <a:rPr sz="2600" dirty="0"/>
              <a:t>đoán</a:t>
            </a:r>
            <a:r>
              <a:rPr sz="2600" spc="-45" dirty="0"/>
              <a:t> </a:t>
            </a:r>
            <a:r>
              <a:rPr sz="2600" dirty="0"/>
              <a:t>CMV</a:t>
            </a:r>
            <a:r>
              <a:rPr sz="2600" spc="-35" dirty="0"/>
              <a:t> </a:t>
            </a:r>
            <a:r>
              <a:rPr sz="2600" dirty="0"/>
              <a:t>ở</a:t>
            </a:r>
            <a:r>
              <a:rPr sz="2600" spc="-35" dirty="0"/>
              <a:t> </a:t>
            </a:r>
            <a:r>
              <a:rPr sz="2600" dirty="0"/>
              <a:t>phụ</a:t>
            </a:r>
            <a:r>
              <a:rPr sz="2600" spc="-25" dirty="0"/>
              <a:t> </a:t>
            </a:r>
            <a:r>
              <a:rPr sz="2600" dirty="0"/>
              <a:t>nữ</a:t>
            </a:r>
            <a:r>
              <a:rPr sz="2600" spc="-25" dirty="0"/>
              <a:t> </a:t>
            </a:r>
            <a:r>
              <a:rPr sz="2600" dirty="0"/>
              <a:t>mang</a:t>
            </a:r>
            <a:r>
              <a:rPr sz="2600" spc="-45" dirty="0"/>
              <a:t> </a:t>
            </a:r>
            <a:r>
              <a:rPr sz="2600" dirty="0"/>
              <a:t>thai</a:t>
            </a:r>
            <a:r>
              <a:rPr sz="2600" spc="-20" dirty="0"/>
              <a:t> </a:t>
            </a:r>
            <a:r>
              <a:rPr sz="2600" dirty="0"/>
              <a:t>và</a:t>
            </a:r>
            <a:r>
              <a:rPr sz="2600" spc="-35" dirty="0"/>
              <a:t> </a:t>
            </a:r>
            <a:r>
              <a:rPr sz="2600" dirty="0"/>
              <a:t>trẻ</a:t>
            </a:r>
            <a:r>
              <a:rPr sz="2600" spc="-25" dirty="0"/>
              <a:t> </a:t>
            </a:r>
            <a:r>
              <a:rPr sz="2600" dirty="0"/>
              <a:t>sơ</a:t>
            </a:r>
            <a:r>
              <a:rPr sz="2600" spc="-50" dirty="0"/>
              <a:t> </a:t>
            </a:r>
            <a:r>
              <a:rPr sz="2600" spc="-20" dirty="0"/>
              <a:t>sinh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459435" y="6296965"/>
            <a:ext cx="9457691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1.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Brennan-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Krohn</a:t>
            </a:r>
            <a:r>
              <a:rPr sz="800" spc="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T.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Congenital</a:t>
            </a:r>
            <a:r>
              <a:rPr sz="800" spc="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Cytomegalovirus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(CMV) Diagnosis.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American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Society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for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Microbiology.</a:t>
            </a:r>
            <a:r>
              <a:rPr sz="800" spc="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Published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Aug.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17, 2020.</a:t>
            </a:r>
            <a:r>
              <a:rPr sz="800" spc="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Available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at: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https://asm.org/Articles/2020/August/Congenital-Cytomegalovirus-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CMV-Diagnosis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65698" y="1331724"/>
          <a:ext cx="11292840" cy="46501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7811"/>
                <a:gridCol w="2808605"/>
                <a:gridCol w="2522220"/>
                <a:gridCol w="3164204"/>
              </a:tblGrid>
              <a:tr h="48323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Đối</a:t>
                      </a:r>
                      <a:r>
                        <a:rPr sz="1800" b="1" spc="-35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tượng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22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Loại</a:t>
                      </a:r>
                      <a:r>
                        <a:rPr sz="1800" b="1" spc="-30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mẫu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22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Loại</a:t>
                      </a:r>
                      <a:r>
                        <a:rPr sz="1800" b="1" spc="-30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xét</a:t>
                      </a:r>
                      <a:r>
                        <a:rPr sz="1800" b="1" spc="-20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nghiệm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22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Hạn</a:t>
                      </a:r>
                      <a:r>
                        <a:rPr sz="1800" b="1" spc="-25" dirty="0">
                          <a:solidFill>
                            <a:srgbClr val="012266"/>
                          </a:solidFill>
                          <a:latin typeface="Arial"/>
                          <a:cs typeface="Arial"/>
                        </a:rPr>
                        <a:t> chế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2266"/>
                      </a:solidFill>
                      <a:prstDash val="solid"/>
                    </a:lnB>
                  </a:tcPr>
                </a:tc>
              </a:tr>
              <a:tr h="326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28575">
                      <a:solidFill>
                        <a:srgbClr val="0122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122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122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155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IgM/IgG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(+)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xác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nhận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2266"/>
                      </a:solidFill>
                      <a:prstDash val="solid"/>
                    </a:lnT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06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huyết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thanh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dương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tính,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1080135">
                        <a:lnSpc>
                          <a:spcPts val="1614"/>
                        </a:lnSpc>
                        <a:spcBef>
                          <a:spcPts val="44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Phụ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nữ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có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thai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ts val="1614"/>
                        </a:lnSpc>
                        <a:spcBef>
                          <a:spcPts val="4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Huyết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thanh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ts val="1614"/>
                        </a:lnSpc>
                        <a:spcBef>
                          <a:spcPts val="4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Huyết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thanh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học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152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cần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làm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thêm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xét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nghiệm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152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IgG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avidity đế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xác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định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06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thời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gian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nhiễm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nguyên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</a:tr>
              <a:tr h="3130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065"/>
                        </a:lnSpc>
                      </a:pPr>
                      <a:r>
                        <a:rPr sz="1800" spc="-20" dirty="0">
                          <a:latin typeface="Arial"/>
                          <a:cs typeface="Arial"/>
                        </a:rPr>
                        <a:t>phát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995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08013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Bào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thai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6839">
                        <a:lnSpc>
                          <a:spcPct val="10000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Dịch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ối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32080">
                        <a:lnSpc>
                          <a:spcPct val="100000"/>
                        </a:lnSpc>
                      </a:pPr>
                      <a:r>
                        <a:rPr sz="1800" spc="-25" dirty="0">
                          <a:latin typeface="Arial"/>
                          <a:cs typeface="Arial"/>
                        </a:rPr>
                        <a:t>PCR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12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6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08013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Trẻ</a:t>
                      </a:r>
                      <a:r>
                        <a:rPr sz="18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sơ</a:t>
                      </a:r>
                      <a:r>
                        <a:rPr sz="18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sinh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1082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Nước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tiểu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hoặc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nước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bọt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6839">
                        <a:lnSpc>
                          <a:spcPct val="100000"/>
                        </a:lnSpc>
                      </a:pPr>
                      <a:r>
                        <a:rPr sz="1800" spc="-25" dirty="0">
                          <a:latin typeface="Arial"/>
                          <a:cs typeface="Arial"/>
                        </a:rPr>
                        <a:t>Máu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9558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PCR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hoặc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nuôi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cấy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320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PCR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định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lượng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9558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 marR="107950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Phải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thực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hiện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trong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3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tuần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đầu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sau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sinh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đểchẩn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đoán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nhiễm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bẩm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sinh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9939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3288665" y="5434076"/>
            <a:ext cx="5659120" cy="0"/>
          </a:xfrm>
          <a:custGeom>
            <a:avLst/>
            <a:gdLst/>
            <a:ahLst/>
            <a:cxnLst/>
            <a:rect l="l" t="t" r="r" b="b"/>
            <a:pathLst>
              <a:path w="5659120">
                <a:moveTo>
                  <a:pt x="0" y="0"/>
                </a:moveTo>
                <a:lnTo>
                  <a:pt x="5658739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2337816"/>
            <a:ext cx="935736" cy="93573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" y="3561588"/>
            <a:ext cx="935736" cy="93573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2440" y="4785361"/>
            <a:ext cx="935736" cy="935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9" y="75058"/>
            <a:ext cx="10611663" cy="1051697"/>
          </a:xfrm>
          <a:prstGeom prst="rect">
            <a:avLst/>
          </a:prstGeom>
        </p:spPr>
        <p:txBody>
          <a:bodyPr vert="horz" wrap="square" lIns="0" tIns="368426" rIns="0" bIns="0" rtlCol="0">
            <a:spAutoFit/>
          </a:bodyPr>
          <a:lstStyle/>
          <a:p>
            <a:pPr marL="55880">
              <a:lnSpc>
                <a:spcPts val="3045"/>
              </a:lnSpc>
              <a:spcBef>
                <a:spcPts val="105"/>
              </a:spcBef>
            </a:pPr>
            <a:r>
              <a:rPr sz="2600" dirty="0"/>
              <a:t>Diễn</a:t>
            </a:r>
            <a:r>
              <a:rPr sz="2600" spc="-60" dirty="0"/>
              <a:t> </a:t>
            </a:r>
            <a:r>
              <a:rPr sz="2600" dirty="0"/>
              <a:t>biến</a:t>
            </a:r>
            <a:r>
              <a:rPr sz="2600" spc="-45" dirty="0"/>
              <a:t> </a:t>
            </a:r>
            <a:r>
              <a:rPr sz="2600" dirty="0"/>
              <a:t>huyết</a:t>
            </a:r>
            <a:r>
              <a:rPr sz="2600" spc="-50" dirty="0"/>
              <a:t> </a:t>
            </a:r>
            <a:r>
              <a:rPr sz="2600" dirty="0"/>
              <a:t>thanh</a:t>
            </a:r>
            <a:r>
              <a:rPr sz="2600" spc="-45" dirty="0"/>
              <a:t> </a:t>
            </a:r>
            <a:r>
              <a:rPr sz="2600" dirty="0"/>
              <a:t>học</a:t>
            </a:r>
            <a:r>
              <a:rPr sz="2600" spc="-60" dirty="0"/>
              <a:t> </a:t>
            </a:r>
            <a:r>
              <a:rPr sz="2600" dirty="0"/>
              <a:t>nhiễm</a:t>
            </a:r>
            <a:r>
              <a:rPr sz="2600" spc="-45" dirty="0"/>
              <a:t> </a:t>
            </a:r>
            <a:r>
              <a:rPr sz="2600" spc="-25" dirty="0"/>
              <a:t>CMV</a:t>
            </a:r>
            <a:endParaRPr sz="2600"/>
          </a:p>
          <a:p>
            <a:pPr marL="55880">
              <a:lnSpc>
                <a:spcPts val="2325"/>
              </a:lnSpc>
            </a:pPr>
            <a:r>
              <a:rPr sz="2000" i="1" dirty="0">
                <a:latin typeface="Arial"/>
                <a:cs typeface="Arial"/>
              </a:rPr>
              <a:t>Ba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xét</a:t>
            </a:r>
            <a:r>
              <a:rPr sz="2000" i="1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nghiệm</a:t>
            </a:r>
            <a:r>
              <a:rPr sz="2000" i="1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huyết</a:t>
            </a:r>
            <a:r>
              <a:rPr sz="2000" i="1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thanh</a:t>
            </a:r>
            <a:r>
              <a:rPr sz="2000" i="1" spc="-4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học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để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xác</a:t>
            </a:r>
            <a:r>
              <a:rPr sz="2000" i="1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định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giai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đoạn</a:t>
            </a:r>
            <a:r>
              <a:rPr sz="2000" i="1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nhiễm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spc="-25" dirty="0">
                <a:latin typeface="Arial"/>
                <a:cs typeface="Arial"/>
              </a:rPr>
              <a:t>CMV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3915" y="6013198"/>
            <a:ext cx="937133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*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To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be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confirmed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by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testing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second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sample</a:t>
            </a:r>
            <a:r>
              <a:rPr sz="800" spc="-4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after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2-3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weeks.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IgM+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IgG+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would</a:t>
            </a:r>
            <a:r>
              <a:rPr sz="800" spc="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then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indicate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presumable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acute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infection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and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IgG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avidity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testing</a:t>
            </a:r>
            <a:r>
              <a:rPr sz="800" spc="-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is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recommended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Lazzarotto T,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Guerra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B,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Gabrielli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L,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Lanari M,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Landini MP.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Update on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the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prevention, diagnosis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and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management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of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cytomegalovirus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infection</a:t>
            </a:r>
            <a:r>
              <a:rPr sz="800" spc="-4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during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pregnancy.</a:t>
            </a:r>
            <a:r>
              <a:rPr sz="800" spc="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Clin</a:t>
            </a:r>
            <a:r>
              <a:rPr sz="800" spc="-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Microbiol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Infect.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2011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Sep;17(9):1285-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93.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 doi:</a:t>
            </a:r>
            <a:r>
              <a:rPr sz="800" spc="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10.1111/j.1469-0691.2011.03564.x.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149083" y="1767839"/>
            <a:ext cx="5043171" cy="3820795"/>
            <a:chOff x="7149083" y="1767839"/>
            <a:chExt cx="5043170" cy="3820795"/>
          </a:xfrm>
        </p:grpSpPr>
        <p:sp>
          <p:nvSpPr>
            <p:cNvPr id="5" name="object 5"/>
            <p:cNvSpPr/>
            <p:nvPr/>
          </p:nvSpPr>
          <p:spPr>
            <a:xfrm>
              <a:off x="7149083" y="1767839"/>
              <a:ext cx="5043170" cy="3820795"/>
            </a:xfrm>
            <a:custGeom>
              <a:avLst/>
              <a:gdLst/>
              <a:ahLst/>
              <a:cxnLst/>
              <a:rect l="l" t="t" r="r" b="b"/>
              <a:pathLst>
                <a:path w="5043170" h="3820795">
                  <a:moveTo>
                    <a:pt x="5042916" y="0"/>
                  </a:moveTo>
                  <a:lnTo>
                    <a:pt x="0" y="0"/>
                  </a:lnTo>
                  <a:lnTo>
                    <a:pt x="0" y="3820667"/>
                  </a:lnTo>
                  <a:lnTo>
                    <a:pt x="5042916" y="3820667"/>
                  </a:lnTo>
                  <a:lnTo>
                    <a:pt x="504291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50759" y="2200147"/>
              <a:ext cx="4406265" cy="0"/>
            </a:xfrm>
            <a:custGeom>
              <a:avLst/>
              <a:gdLst/>
              <a:ahLst/>
              <a:cxnLst/>
              <a:rect l="l" t="t" r="r" b="b"/>
              <a:pathLst>
                <a:path w="4406265">
                  <a:moveTo>
                    <a:pt x="0" y="0"/>
                  </a:moveTo>
                  <a:lnTo>
                    <a:pt x="4406138" y="0"/>
                  </a:lnTo>
                </a:path>
              </a:pathLst>
            </a:custGeom>
            <a:ln w="28575">
              <a:solidFill>
                <a:srgbClr val="0122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50759" y="2578734"/>
              <a:ext cx="4406265" cy="757555"/>
            </a:xfrm>
            <a:custGeom>
              <a:avLst/>
              <a:gdLst/>
              <a:ahLst/>
              <a:cxnLst/>
              <a:rect l="l" t="t" r="r" b="b"/>
              <a:pathLst>
                <a:path w="4406265" h="757554">
                  <a:moveTo>
                    <a:pt x="0" y="0"/>
                  </a:moveTo>
                  <a:lnTo>
                    <a:pt x="4406138" y="0"/>
                  </a:lnTo>
                </a:path>
                <a:path w="4406265" h="757554">
                  <a:moveTo>
                    <a:pt x="0" y="378460"/>
                  </a:moveTo>
                  <a:lnTo>
                    <a:pt x="4406138" y="378460"/>
                  </a:lnTo>
                </a:path>
                <a:path w="4406265" h="757554">
                  <a:moveTo>
                    <a:pt x="0" y="757047"/>
                  </a:moveTo>
                  <a:lnTo>
                    <a:pt x="4406138" y="757047"/>
                  </a:lnTo>
                </a:path>
              </a:pathLst>
            </a:custGeom>
            <a:ln w="9525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084819" y="1926463"/>
            <a:ext cx="7004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12266"/>
                </a:solidFill>
                <a:latin typeface="Arial"/>
                <a:cs typeface="Arial"/>
              </a:rPr>
              <a:t>Biện</a:t>
            </a:r>
            <a:r>
              <a:rPr sz="1200" b="1" spc="-20" dirty="0">
                <a:solidFill>
                  <a:srgbClr val="012266"/>
                </a:solidFill>
                <a:latin typeface="Arial"/>
                <a:cs typeface="Arial"/>
              </a:rPr>
              <a:t> luận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84817" y="2280870"/>
            <a:ext cx="128905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Chưa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có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miễn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dịch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84819" y="2660142"/>
            <a:ext cx="18973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Nguy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cơ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nhiễm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sớm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(TBC*)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84817" y="3038603"/>
            <a:ext cx="10210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Đã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từng</a:t>
            </a:r>
            <a:r>
              <a:rPr sz="1200" spc="-20" dirty="0">
                <a:latin typeface="Arial"/>
                <a:cs typeface="Arial"/>
              </a:rPr>
              <a:t> nhiễm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48044" y="1926464"/>
            <a:ext cx="1205865" cy="1810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12266"/>
                </a:solidFill>
                <a:latin typeface="Arial"/>
                <a:cs typeface="Arial"/>
              </a:rPr>
              <a:t>Kết</a:t>
            </a:r>
            <a:r>
              <a:rPr sz="1200" b="1" spc="-15" dirty="0">
                <a:solidFill>
                  <a:srgbClr val="01226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12266"/>
                </a:solidFill>
                <a:latin typeface="Arial"/>
                <a:cs typeface="Arial"/>
              </a:rPr>
              <a:t>quả</a:t>
            </a:r>
            <a:r>
              <a:rPr sz="1200" b="1" spc="-10" dirty="0">
                <a:solidFill>
                  <a:srgbClr val="012266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12266"/>
                </a:solidFill>
                <a:latin typeface="Arial"/>
                <a:cs typeface="Arial"/>
              </a:rPr>
              <a:t>XN</a:t>
            </a:r>
            <a:r>
              <a:rPr sz="1200" b="1" spc="-20" dirty="0">
                <a:solidFill>
                  <a:srgbClr val="012266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12266"/>
                </a:solidFill>
                <a:latin typeface="Arial"/>
                <a:cs typeface="Arial"/>
              </a:rPr>
              <a:t>CMV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50"/>
              </a:spcBef>
              <a:tabLst>
                <a:tab pos="817880" algn="l"/>
              </a:tabLst>
            </a:pPr>
            <a:r>
              <a:rPr sz="1200" spc="-20" dirty="0">
                <a:latin typeface="Arial"/>
                <a:cs typeface="Arial"/>
              </a:rPr>
              <a:t>IgG-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-20" dirty="0">
                <a:latin typeface="Arial"/>
                <a:cs typeface="Arial"/>
              </a:rPr>
              <a:t>IgM-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817880" algn="l"/>
              </a:tabLst>
            </a:pPr>
            <a:r>
              <a:rPr sz="1200" spc="-20" dirty="0">
                <a:latin typeface="Arial"/>
                <a:cs typeface="Arial"/>
              </a:rPr>
              <a:t>IgG-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-20" dirty="0">
                <a:latin typeface="Arial"/>
                <a:cs typeface="Arial"/>
              </a:rPr>
              <a:t>IgM+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817880" algn="l"/>
              </a:tabLst>
            </a:pPr>
            <a:r>
              <a:rPr sz="1200" spc="-20" dirty="0">
                <a:latin typeface="Arial"/>
                <a:cs typeface="Arial"/>
              </a:rPr>
              <a:t>IgG+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-20" dirty="0">
                <a:latin typeface="Arial"/>
                <a:cs typeface="Arial"/>
              </a:rPr>
              <a:t>IgM-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817880" algn="l"/>
              </a:tabLst>
            </a:pPr>
            <a:r>
              <a:rPr sz="1200" spc="-20" dirty="0">
                <a:latin typeface="Arial"/>
                <a:cs typeface="Arial"/>
              </a:rPr>
              <a:t>IgG+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-20" dirty="0">
                <a:latin typeface="Arial"/>
                <a:cs typeface="Arial"/>
              </a:rPr>
              <a:t>IgM+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84819" y="3388867"/>
            <a:ext cx="150114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Cho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là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vừa</a:t>
            </a:r>
            <a:r>
              <a:rPr sz="1200" spc="-10" dirty="0">
                <a:latin typeface="Arial"/>
                <a:cs typeface="Arial"/>
              </a:rPr>
              <a:t> nhiễm </a:t>
            </a:r>
            <a:r>
              <a:rPr sz="1200" dirty="0">
                <a:latin typeface="Arial"/>
                <a:cs typeface="Arial"/>
              </a:rPr>
              <a:t>(cần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thêm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IgG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avidity)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29552" y="3975355"/>
            <a:ext cx="4317365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36830" indent="-28702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286385" algn="l"/>
                <a:tab pos="288925" algn="l"/>
              </a:tabLst>
            </a:pPr>
            <a:r>
              <a:rPr sz="1200" dirty="0">
                <a:latin typeface="Arial"/>
                <a:cs typeface="Arial"/>
              </a:rPr>
              <a:t>	Xét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nghiệm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Avidity để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đánh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giá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ái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lực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của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kháng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thể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IgG,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ái </a:t>
            </a:r>
            <a:r>
              <a:rPr sz="1200" dirty="0">
                <a:latin typeface="Arial"/>
                <a:cs typeface="Arial"/>
              </a:rPr>
              <a:t>lực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tăng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lên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theo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thời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gian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nhiễm</a:t>
            </a:r>
            <a:endParaRPr sz="1200">
              <a:latin typeface="Arial"/>
              <a:cs typeface="Arial"/>
            </a:endParaRPr>
          </a:p>
          <a:p>
            <a:pPr marL="541020" marR="119380" lvl="1" indent="-28511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541020" algn="l"/>
                <a:tab pos="542925" algn="l"/>
              </a:tabLst>
            </a:pPr>
            <a:r>
              <a:rPr sz="1200" dirty="0">
                <a:latin typeface="Arial"/>
                <a:cs typeface="Arial"/>
              </a:rPr>
              <a:t>	Kháng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thể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CMV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IgG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ái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lực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thấp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(phát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hiện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được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trước 16-</a:t>
            </a:r>
            <a:r>
              <a:rPr sz="1200" dirty="0">
                <a:latin typeface="Arial"/>
                <a:cs typeface="Arial"/>
              </a:rPr>
              <a:t>18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tuần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của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thai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kỳ)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cùng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với CMV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IgM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(+) là</a:t>
            </a:r>
            <a:r>
              <a:rPr sz="1200" spc="-20" dirty="0">
                <a:latin typeface="Arial"/>
                <a:cs typeface="Arial"/>
              </a:rPr>
              <a:t> bằng </a:t>
            </a:r>
            <a:r>
              <a:rPr sz="1200" dirty="0">
                <a:latin typeface="Arial"/>
                <a:cs typeface="Arial"/>
              </a:rPr>
              <a:t>chứng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mạnh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mẽ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vừa</a:t>
            </a:r>
            <a:r>
              <a:rPr sz="1200" spc="-10" dirty="0">
                <a:latin typeface="Arial"/>
                <a:cs typeface="Arial"/>
              </a:rPr>
              <a:t> nhiễm.</a:t>
            </a:r>
            <a:endParaRPr sz="1200">
              <a:latin typeface="Arial"/>
              <a:cs typeface="Arial"/>
            </a:endParaRPr>
          </a:p>
          <a:p>
            <a:pPr marL="541020" marR="5080" lvl="1" indent="-28511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541020" algn="l"/>
                <a:tab pos="542925" algn="l"/>
              </a:tabLst>
            </a:pPr>
            <a:r>
              <a:rPr sz="1200" dirty="0">
                <a:latin typeface="Arial"/>
                <a:cs typeface="Arial"/>
              </a:rPr>
              <a:t>	Chỉ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số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ái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lực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cao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trong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12-16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tuần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đầu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của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thai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kỳ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→ </a:t>
            </a:r>
            <a:r>
              <a:rPr sz="1200" spc="-25" dirty="0">
                <a:latin typeface="Arial"/>
                <a:cs typeface="Arial"/>
              </a:rPr>
              <a:t>đã </a:t>
            </a:r>
            <a:r>
              <a:rPr sz="1200" dirty="0">
                <a:latin typeface="Arial"/>
                <a:cs typeface="Arial"/>
              </a:rPr>
              <a:t>nhiễm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trong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qua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khứ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44501" y="2205989"/>
            <a:ext cx="6513831" cy="0"/>
          </a:xfrm>
          <a:custGeom>
            <a:avLst/>
            <a:gdLst/>
            <a:ahLst/>
            <a:cxnLst/>
            <a:rect l="l" t="t" r="r" b="b"/>
            <a:pathLst>
              <a:path w="6513830">
                <a:moveTo>
                  <a:pt x="0" y="0"/>
                </a:moveTo>
                <a:lnTo>
                  <a:pt x="6513449" y="0"/>
                </a:lnTo>
              </a:path>
            </a:pathLst>
          </a:custGeom>
          <a:ln w="28575">
            <a:solidFill>
              <a:srgbClr val="0122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35838" y="1927098"/>
            <a:ext cx="11042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70" dirty="0">
                <a:solidFill>
                  <a:srgbClr val="012266"/>
                </a:solidFill>
                <a:latin typeface="Calibri"/>
                <a:cs typeface="Calibri"/>
              </a:rPr>
              <a:t>Low</a:t>
            </a:r>
            <a:r>
              <a:rPr sz="1200" b="1" spc="170" dirty="0">
                <a:solidFill>
                  <a:srgbClr val="012266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12266"/>
                </a:solidFill>
                <a:latin typeface="Calibri"/>
                <a:cs typeface="Calibri"/>
              </a:rPr>
              <a:t>avidity</a:t>
            </a:r>
            <a:r>
              <a:rPr sz="1200" b="1" spc="175" dirty="0">
                <a:solidFill>
                  <a:srgbClr val="012266"/>
                </a:solidFill>
                <a:latin typeface="Calibri"/>
                <a:cs typeface="Calibri"/>
              </a:rPr>
              <a:t> </a:t>
            </a:r>
            <a:r>
              <a:rPr sz="1200" b="1" spc="55" dirty="0">
                <a:solidFill>
                  <a:srgbClr val="012266"/>
                </a:solidFill>
                <a:latin typeface="Calibri"/>
                <a:cs typeface="Calibri"/>
              </a:rPr>
              <a:t>IgG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07563" y="1927098"/>
            <a:ext cx="113919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65" dirty="0">
                <a:solidFill>
                  <a:srgbClr val="012266"/>
                </a:solidFill>
                <a:latin typeface="Calibri"/>
                <a:cs typeface="Calibri"/>
              </a:rPr>
              <a:t>High</a:t>
            </a:r>
            <a:r>
              <a:rPr sz="1200" b="1" spc="165" dirty="0">
                <a:solidFill>
                  <a:srgbClr val="012266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12266"/>
                </a:solidFill>
                <a:latin typeface="Calibri"/>
                <a:cs typeface="Calibri"/>
              </a:rPr>
              <a:t>avidity</a:t>
            </a:r>
            <a:r>
              <a:rPr sz="1200" b="1" spc="180" dirty="0">
                <a:solidFill>
                  <a:srgbClr val="012266"/>
                </a:solidFill>
                <a:latin typeface="Calibri"/>
                <a:cs typeface="Calibri"/>
              </a:rPr>
              <a:t> </a:t>
            </a:r>
            <a:r>
              <a:rPr sz="1200" b="1" spc="55" dirty="0">
                <a:solidFill>
                  <a:srgbClr val="012266"/>
                </a:solidFill>
                <a:latin typeface="Calibri"/>
                <a:cs typeface="Calibri"/>
              </a:rPr>
              <a:t>IgG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3443" y="2274824"/>
            <a:ext cx="53975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Pha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</a:t>
            </a:r>
            <a:r>
              <a:rPr sz="1200" spc="-25" dirty="0">
                <a:latin typeface="Cambria"/>
                <a:cs typeface="Cambria"/>
              </a:rPr>
              <a:t>ấ</a:t>
            </a:r>
            <a:r>
              <a:rPr sz="1200" spc="-25" dirty="0">
                <a:latin typeface="Calibri"/>
                <a:cs typeface="Calibri"/>
              </a:rPr>
              <a:t>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94814" y="2274824"/>
            <a:ext cx="8705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Pha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</a:t>
            </a:r>
            <a:r>
              <a:rPr sz="1200" dirty="0">
                <a:latin typeface="Cambria"/>
                <a:cs typeface="Cambria"/>
              </a:rPr>
              <a:t>ồ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ph</a:t>
            </a:r>
            <a:r>
              <a:rPr sz="1200" spc="-20" dirty="0">
                <a:latin typeface="Cambria"/>
                <a:cs typeface="Cambria"/>
              </a:rPr>
              <a:t>ụ</a:t>
            </a:r>
            <a:r>
              <a:rPr sz="1200" spc="-20" dirty="0">
                <a:latin typeface="Calibri"/>
                <a:cs typeface="Calibri"/>
              </a:rPr>
              <a:t>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66261" y="2274824"/>
            <a:ext cx="5353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Tái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ho</a:t>
            </a:r>
            <a:r>
              <a:rPr sz="1200" spc="-20" dirty="0">
                <a:latin typeface="Cambria"/>
                <a:cs typeface="Cambria"/>
              </a:rPr>
              <a:t>ạ</a:t>
            </a:r>
            <a:r>
              <a:rPr sz="1200" spc="-20" dirty="0"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23722" y="4993385"/>
            <a:ext cx="5731511" cy="76200"/>
          </a:xfrm>
          <a:custGeom>
            <a:avLst/>
            <a:gdLst/>
            <a:ahLst/>
            <a:cxnLst/>
            <a:rect l="l" t="t" r="r" b="b"/>
            <a:pathLst>
              <a:path w="5731509" h="76200">
                <a:moveTo>
                  <a:pt x="5680202" y="38100"/>
                </a:moveTo>
                <a:lnTo>
                  <a:pt x="5654802" y="76200"/>
                </a:lnTo>
                <a:lnTo>
                  <a:pt x="5711189" y="48006"/>
                </a:lnTo>
                <a:lnTo>
                  <a:pt x="5680202" y="48006"/>
                </a:lnTo>
                <a:lnTo>
                  <a:pt x="5680202" y="38100"/>
                </a:lnTo>
                <a:close/>
              </a:path>
              <a:path w="5731509" h="76200">
                <a:moveTo>
                  <a:pt x="5673598" y="28193"/>
                </a:moveTo>
                <a:lnTo>
                  <a:pt x="0" y="28193"/>
                </a:lnTo>
                <a:lnTo>
                  <a:pt x="0" y="48006"/>
                </a:lnTo>
                <a:lnTo>
                  <a:pt x="5673598" y="48006"/>
                </a:lnTo>
                <a:lnTo>
                  <a:pt x="5680202" y="38100"/>
                </a:lnTo>
                <a:lnTo>
                  <a:pt x="5673598" y="28193"/>
                </a:lnTo>
                <a:close/>
              </a:path>
              <a:path w="5731509" h="76200">
                <a:moveTo>
                  <a:pt x="5711189" y="28193"/>
                </a:moveTo>
                <a:lnTo>
                  <a:pt x="5680202" y="28193"/>
                </a:lnTo>
                <a:lnTo>
                  <a:pt x="5680202" y="48006"/>
                </a:lnTo>
                <a:lnTo>
                  <a:pt x="5711189" y="48006"/>
                </a:lnTo>
                <a:lnTo>
                  <a:pt x="5731002" y="38100"/>
                </a:lnTo>
                <a:lnTo>
                  <a:pt x="5711189" y="28193"/>
                </a:lnTo>
                <a:close/>
              </a:path>
              <a:path w="5731509" h="76200">
                <a:moveTo>
                  <a:pt x="5654802" y="0"/>
                </a:moveTo>
                <a:lnTo>
                  <a:pt x="5680202" y="38100"/>
                </a:lnTo>
                <a:lnTo>
                  <a:pt x="5680202" y="28193"/>
                </a:lnTo>
                <a:lnTo>
                  <a:pt x="5711189" y="28193"/>
                </a:lnTo>
                <a:lnTo>
                  <a:pt x="5654802" y="0"/>
                </a:lnTo>
                <a:close/>
              </a:path>
            </a:pathLst>
          </a:custGeom>
          <a:solidFill>
            <a:srgbClr val="8082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468374" y="5064380"/>
            <a:ext cx="1962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35302" y="5064380"/>
            <a:ext cx="1962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92979" y="4945379"/>
            <a:ext cx="235076" cy="190626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705714" y="5014088"/>
            <a:ext cx="1557655" cy="484107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495"/>
              </a:spcBef>
              <a:tabLst>
                <a:tab pos="575945" algn="l"/>
                <a:tab pos="1220470" algn="l"/>
              </a:tabLst>
            </a:pPr>
            <a:r>
              <a:rPr sz="1200" spc="-50" dirty="0">
                <a:latin typeface="Arial"/>
                <a:cs typeface="Arial"/>
              </a:rPr>
              <a:t>0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-50" dirty="0">
                <a:latin typeface="Arial"/>
                <a:cs typeface="Arial"/>
              </a:rPr>
              <a:t>4</a:t>
            </a:r>
            <a:r>
              <a:rPr sz="1200" dirty="0">
                <a:latin typeface="Arial"/>
                <a:cs typeface="Arial"/>
              </a:rPr>
              <a:t>	</a:t>
            </a:r>
            <a:r>
              <a:rPr sz="1200" spc="-50" dirty="0"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200" b="1" dirty="0">
                <a:latin typeface="Arial"/>
                <a:cs typeface="Arial"/>
              </a:rPr>
              <a:t>Weeks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post-infection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09005" y="5297552"/>
            <a:ext cx="44069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Years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13562" y="2628645"/>
            <a:ext cx="5631815" cy="2507615"/>
            <a:chOff x="813561" y="2628645"/>
            <a:chExt cx="5631815" cy="2507615"/>
          </a:xfrm>
        </p:grpSpPr>
        <p:sp>
          <p:nvSpPr>
            <p:cNvPr id="28" name="object 28"/>
            <p:cNvSpPr/>
            <p:nvPr/>
          </p:nvSpPr>
          <p:spPr>
            <a:xfrm>
              <a:off x="823721" y="2638805"/>
              <a:ext cx="0" cy="2392680"/>
            </a:xfrm>
            <a:custGeom>
              <a:avLst/>
              <a:gdLst/>
              <a:ahLst/>
              <a:cxnLst/>
              <a:rect l="l" t="t" r="r" b="b"/>
              <a:pathLst>
                <a:path h="2392679">
                  <a:moveTo>
                    <a:pt x="0" y="2392299"/>
                  </a:moveTo>
                  <a:lnTo>
                    <a:pt x="0" y="0"/>
                  </a:lnTo>
                </a:path>
              </a:pathLst>
            </a:custGeom>
            <a:ln w="19812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36619" y="4945379"/>
              <a:ext cx="235076" cy="19062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66037" y="3303286"/>
              <a:ext cx="5364480" cy="1689100"/>
            </a:xfrm>
            <a:custGeom>
              <a:avLst/>
              <a:gdLst/>
              <a:ahLst/>
              <a:cxnLst/>
              <a:rect l="l" t="t" r="r" b="b"/>
              <a:pathLst>
                <a:path w="5364480" h="1689100">
                  <a:moveTo>
                    <a:pt x="0" y="1688575"/>
                  </a:moveTo>
                  <a:lnTo>
                    <a:pt x="34681" y="1642890"/>
                  </a:lnTo>
                  <a:lnTo>
                    <a:pt x="69349" y="1597251"/>
                  </a:lnTo>
                  <a:lnTo>
                    <a:pt x="103989" y="1551705"/>
                  </a:lnTo>
                  <a:lnTo>
                    <a:pt x="138588" y="1506298"/>
                  </a:lnTo>
                  <a:lnTo>
                    <a:pt x="173131" y="1461075"/>
                  </a:lnTo>
                  <a:lnTo>
                    <a:pt x="207605" y="1416084"/>
                  </a:lnTo>
                  <a:lnTo>
                    <a:pt x="241995" y="1371369"/>
                  </a:lnTo>
                  <a:lnTo>
                    <a:pt x="276289" y="1326976"/>
                  </a:lnTo>
                  <a:lnTo>
                    <a:pt x="310471" y="1282952"/>
                  </a:lnTo>
                  <a:lnTo>
                    <a:pt x="344529" y="1239343"/>
                  </a:lnTo>
                  <a:lnTo>
                    <a:pt x="378448" y="1196194"/>
                  </a:lnTo>
                  <a:lnTo>
                    <a:pt x="412214" y="1153552"/>
                  </a:lnTo>
                  <a:lnTo>
                    <a:pt x="445814" y="1111462"/>
                  </a:lnTo>
                  <a:lnTo>
                    <a:pt x="479233" y="1069971"/>
                  </a:lnTo>
                  <a:lnTo>
                    <a:pt x="512458" y="1029123"/>
                  </a:lnTo>
                  <a:lnTo>
                    <a:pt x="545476" y="988966"/>
                  </a:lnTo>
                  <a:lnTo>
                    <a:pt x="578271" y="949546"/>
                  </a:lnTo>
                  <a:lnTo>
                    <a:pt x="610830" y="910907"/>
                  </a:lnTo>
                  <a:lnTo>
                    <a:pt x="643140" y="873097"/>
                  </a:lnTo>
                  <a:lnTo>
                    <a:pt x="675186" y="836161"/>
                  </a:lnTo>
                  <a:lnTo>
                    <a:pt x="706955" y="800145"/>
                  </a:lnTo>
                  <a:lnTo>
                    <a:pt x="738432" y="765095"/>
                  </a:lnTo>
                  <a:lnTo>
                    <a:pt x="769604" y="731057"/>
                  </a:lnTo>
                  <a:lnTo>
                    <a:pt x="800457" y="698077"/>
                  </a:lnTo>
                  <a:lnTo>
                    <a:pt x="830978" y="666201"/>
                  </a:lnTo>
                  <a:lnTo>
                    <a:pt x="861151" y="635475"/>
                  </a:lnTo>
                  <a:lnTo>
                    <a:pt x="890964" y="605944"/>
                  </a:lnTo>
                  <a:lnTo>
                    <a:pt x="920402" y="577656"/>
                  </a:lnTo>
                  <a:lnTo>
                    <a:pt x="949451" y="550655"/>
                  </a:lnTo>
                  <a:lnTo>
                    <a:pt x="996674" y="507853"/>
                  </a:lnTo>
                  <a:lnTo>
                    <a:pt x="1040312" y="469069"/>
                  </a:lnTo>
                  <a:lnTo>
                    <a:pt x="1080964" y="433996"/>
                  </a:lnTo>
                  <a:lnTo>
                    <a:pt x="1119234" y="402328"/>
                  </a:lnTo>
                  <a:lnTo>
                    <a:pt x="1155722" y="373760"/>
                  </a:lnTo>
                  <a:lnTo>
                    <a:pt x="1191030" y="347983"/>
                  </a:lnTo>
                  <a:lnTo>
                    <a:pt x="1225758" y="324693"/>
                  </a:lnTo>
                  <a:lnTo>
                    <a:pt x="1260508" y="303583"/>
                  </a:lnTo>
                  <a:lnTo>
                    <a:pt x="1295882" y="284347"/>
                  </a:lnTo>
                  <a:lnTo>
                    <a:pt x="1332481" y="266678"/>
                  </a:lnTo>
                  <a:lnTo>
                    <a:pt x="1370906" y="250269"/>
                  </a:lnTo>
                  <a:lnTo>
                    <a:pt x="1411759" y="234816"/>
                  </a:lnTo>
                  <a:lnTo>
                    <a:pt x="1455640" y="220011"/>
                  </a:lnTo>
                  <a:lnTo>
                    <a:pt x="1503151" y="205547"/>
                  </a:lnTo>
                  <a:lnTo>
                    <a:pt x="1554894" y="191120"/>
                  </a:lnTo>
                  <a:lnTo>
                    <a:pt x="1611469" y="176421"/>
                  </a:lnTo>
                  <a:lnTo>
                    <a:pt x="1673479" y="161146"/>
                  </a:lnTo>
                  <a:lnTo>
                    <a:pt x="1712011" y="152161"/>
                  </a:lnTo>
                  <a:lnTo>
                    <a:pt x="1751484" y="143590"/>
                  </a:lnTo>
                  <a:lnTo>
                    <a:pt x="1791893" y="135418"/>
                  </a:lnTo>
                  <a:lnTo>
                    <a:pt x="1833235" y="127633"/>
                  </a:lnTo>
                  <a:lnTo>
                    <a:pt x="1875504" y="120219"/>
                  </a:lnTo>
                  <a:lnTo>
                    <a:pt x="1918696" y="113163"/>
                  </a:lnTo>
                  <a:lnTo>
                    <a:pt x="1962807" y="106451"/>
                  </a:lnTo>
                  <a:lnTo>
                    <a:pt x="2007833" y="100070"/>
                  </a:lnTo>
                  <a:lnTo>
                    <a:pt x="2053770" y="94005"/>
                  </a:lnTo>
                  <a:lnTo>
                    <a:pt x="2100612" y="88241"/>
                  </a:lnTo>
                  <a:lnTo>
                    <a:pt x="2148356" y="82767"/>
                  </a:lnTo>
                  <a:lnTo>
                    <a:pt x="2196997" y="77566"/>
                  </a:lnTo>
                  <a:lnTo>
                    <a:pt x="2246531" y="72626"/>
                  </a:lnTo>
                  <a:lnTo>
                    <a:pt x="2296953" y="67933"/>
                  </a:lnTo>
                  <a:lnTo>
                    <a:pt x="2348260" y="63472"/>
                  </a:lnTo>
                  <a:lnTo>
                    <a:pt x="2400446" y="59229"/>
                  </a:lnTo>
                  <a:lnTo>
                    <a:pt x="2453508" y="55192"/>
                  </a:lnTo>
                  <a:lnTo>
                    <a:pt x="2507442" y="51345"/>
                  </a:lnTo>
                  <a:lnTo>
                    <a:pt x="2562242" y="47675"/>
                  </a:lnTo>
                  <a:lnTo>
                    <a:pt x="2617905" y="44168"/>
                  </a:lnTo>
                  <a:lnTo>
                    <a:pt x="2674426" y="40810"/>
                  </a:lnTo>
                  <a:lnTo>
                    <a:pt x="2731800" y="37587"/>
                  </a:lnTo>
                  <a:lnTo>
                    <a:pt x="2790024" y="34485"/>
                  </a:lnTo>
                  <a:lnTo>
                    <a:pt x="2849094" y="31490"/>
                  </a:lnTo>
                  <a:lnTo>
                    <a:pt x="2909004" y="28589"/>
                  </a:lnTo>
                  <a:lnTo>
                    <a:pt x="2969750" y="25767"/>
                  </a:lnTo>
                  <a:lnTo>
                    <a:pt x="3031329" y="23010"/>
                  </a:lnTo>
                  <a:lnTo>
                    <a:pt x="3093736" y="20304"/>
                  </a:lnTo>
                  <a:lnTo>
                    <a:pt x="3156966" y="17636"/>
                  </a:lnTo>
                  <a:lnTo>
                    <a:pt x="3200177" y="15900"/>
                  </a:lnTo>
                  <a:lnTo>
                    <a:pt x="3243962" y="14270"/>
                  </a:lnTo>
                  <a:lnTo>
                    <a:pt x="3288307" y="12743"/>
                  </a:lnTo>
                  <a:lnTo>
                    <a:pt x="3333198" y="11317"/>
                  </a:lnTo>
                  <a:lnTo>
                    <a:pt x="3378622" y="9989"/>
                  </a:lnTo>
                  <a:lnTo>
                    <a:pt x="3424565" y="8757"/>
                  </a:lnTo>
                  <a:lnTo>
                    <a:pt x="3471013" y="7618"/>
                  </a:lnTo>
                  <a:lnTo>
                    <a:pt x="3517953" y="6570"/>
                  </a:lnTo>
                  <a:lnTo>
                    <a:pt x="3565371" y="5610"/>
                  </a:lnTo>
                  <a:lnTo>
                    <a:pt x="3613253" y="4736"/>
                  </a:lnTo>
                  <a:lnTo>
                    <a:pt x="3661586" y="3944"/>
                  </a:lnTo>
                  <a:lnTo>
                    <a:pt x="3710356" y="3234"/>
                  </a:lnTo>
                  <a:lnTo>
                    <a:pt x="3759550" y="2601"/>
                  </a:lnTo>
                  <a:lnTo>
                    <a:pt x="3809153" y="2044"/>
                  </a:lnTo>
                  <a:lnTo>
                    <a:pt x="3859152" y="1559"/>
                  </a:lnTo>
                  <a:lnTo>
                    <a:pt x="3909533" y="1145"/>
                  </a:lnTo>
                  <a:lnTo>
                    <a:pt x="3960284" y="799"/>
                  </a:lnTo>
                  <a:lnTo>
                    <a:pt x="4011389" y="519"/>
                  </a:lnTo>
                  <a:lnTo>
                    <a:pt x="4062836" y="301"/>
                  </a:lnTo>
                  <a:lnTo>
                    <a:pt x="4114610" y="144"/>
                  </a:lnTo>
                  <a:lnTo>
                    <a:pt x="4166699" y="44"/>
                  </a:lnTo>
                  <a:lnTo>
                    <a:pt x="4219088" y="0"/>
                  </a:lnTo>
                  <a:lnTo>
                    <a:pt x="4271764" y="8"/>
                  </a:lnTo>
                  <a:lnTo>
                    <a:pt x="4324713" y="66"/>
                  </a:lnTo>
                  <a:lnTo>
                    <a:pt x="4377922" y="172"/>
                  </a:lnTo>
                  <a:lnTo>
                    <a:pt x="4431376" y="324"/>
                  </a:lnTo>
                  <a:lnTo>
                    <a:pt x="4485063" y="518"/>
                  </a:lnTo>
                  <a:lnTo>
                    <a:pt x="4538968" y="752"/>
                  </a:lnTo>
                  <a:lnTo>
                    <a:pt x="4593078" y="1023"/>
                  </a:lnTo>
                  <a:lnTo>
                    <a:pt x="4647379" y="1330"/>
                  </a:lnTo>
                  <a:lnTo>
                    <a:pt x="4701858" y="1669"/>
                  </a:lnTo>
                  <a:lnTo>
                    <a:pt x="4756500" y="2038"/>
                  </a:lnTo>
                  <a:lnTo>
                    <a:pt x="4811293" y="2434"/>
                  </a:lnTo>
                  <a:lnTo>
                    <a:pt x="4866223" y="2855"/>
                  </a:lnTo>
                  <a:lnTo>
                    <a:pt x="4921275" y="3299"/>
                  </a:lnTo>
                  <a:lnTo>
                    <a:pt x="4976436" y="3762"/>
                  </a:lnTo>
                  <a:lnTo>
                    <a:pt x="5031694" y="4243"/>
                  </a:lnTo>
                  <a:lnTo>
                    <a:pt x="5087033" y="4739"/>
                  </a:lnTo>
                  <a:lnTo>
                    <a:pt x="5142440" y="5246"/>
                  </a:lnTo>
                  <a:lnTo>
                    <a:pt x="5197902" y="5764"/>
                  </a:lnTo>
                  <a:lnTo>
                    <a:pt x="5253405" y="6288"/>
                  </a:lnTo>
                  <a:lnTo>
                    <a:pt x="5308936" y="6818"/>
                  </a:lnTo>
                  <a:lnTo>
                    <a:pt x="5364480" y="7349"/>
                  </a:lnTo>
                </a:path>
              </a:pathLst>
            </a:custGeom>
            <a:ln w="28956">
              <a:solidFill>
                <a:srgbClr val="003A5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83626" y="3021243"/>
            <a:ext cx="179536" cy="16586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dirty="0">
                <a:latin typeface="Arial"/>
                <a:cs typeface="Arial"/>
              </a:rPr>
              <a:t>Relative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concentration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936239" y="5297552"/>
            <a:ext cx="5664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Months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037836" y="2892297"/>
            <a:ext cx="40830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3A5C"/>
                </a:solidFill>
                <a:latin typeface="Arial"/>
                <a:cs typeface="Arial"/>
              </a:rPr>
              <a:t>IgG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127242" y="4572761"/>
            <a:ext cx="42100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12266"/>
                </a:solidFill>
                <a:latin typeface="Arial"/>
                <a:cs typeface="Arial"/>
              </a:rPr>
              <a:t>IgM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825881" y="3307652"/>
            <a:ext cx="5666740" cy="1657985"/>
            <a:chOff x="825880" y="3307650"/>
            <a:chExt cx="5666740" cy="1657985"/>
          </a:xfrm>
        </p:grpSpPr>
        <p:sp>
          <p:nvSpPr>
            <p:cNvPr id="36" name="object 36"/>
            <p:cNvSpPr/>
            <p:nvPr/>
          </p:nvSpPr>
          <p:spPr>
            <a:xfrm>
              <a:off x="840485" y="3322255"/>
              <a:ext cx="5637530" cy="1628775"/>
            </a:xfrm>
            <a:custGeom>
              <a:avLst/>
              <a:gdLst/>
              <a:ahLst/>
              <a:cxnLst/>
              <a:rect l="l" t="t" r="r" b="b"/>
              <a:pathLst>
                <a:path w="5637530" h="1628775">
                  <a:moveTo>
                    <a:pt x="0" y="1628458"/>
                  </a:moveTo>
                  <a:lnTo>
                    <a:pt x="5936" y="1571996"/>
                  </a:lnTo>
                  <a:lnTo>
                    <a:pt x="11893" y="1515615"/>
                  </a:lnTo>
                  <a:lnTo>
                    <a:pt x="17890" y="1459398"/>
                  </a:lnTo>
                  <a:lnTo>
                    <a:pt x="23947" y="1403426"/>
                  </a:lnTo>
                  <a:lnTo>
                    <a:pt x="30085" y="1347782"/>
                  </a:lnTo>
                  <a:lnTo>
                    <a:pt x="36323" y="1292549"/>
                  </a:lnTo>
                  <a:lnTo>
                    <a:pt x="42682" y="1237810"/>
                  </a:lnTo>
                  <a:lnTo>
                    <a:pt x="49181" y="1183645"/>
                  </a:lnTo>
                  <a:lnTo>
                    <a:pt x="55841" y="1130139"/>
                  </a:lnTo>
                  <a:lnTo>
                    <a:pt x="62681" y="1077373"/>
                  </a:lnTo>
                  <a:lnTo>
                    <a:pt x="69722" y="1025430"/>
                  </a:lnTo>
                  <a:lnTo>
                    <a:pt x="76984" y="974392"/>
                  </a:lnTo>
                  <a:lnTo>
                    <a:pt x="84487" y="924342"/>
                  </a:lnTo>
                  <a:lnTo>
                    <a:pt x="92250" y="875362"/>
                  </a:lnTo>
                  <a:lnTo>
                    <a:pt x="100295" y="827534"/>
                  </a:lnTo>
                  <a:lnTo>
                    <a:pt x="108640" y="780942"/>
                  </a:lnTo>
                  <a:lnTo>
                    <a:pt x="117306" y="735667"/>
                  </a:lnTo>
                  <a:lnTo>
                    <a:pt x="126313" y="691792"/>
                  </a:lnTo>
                  <a:lnTo>
                    <a:pt x="135682" y="649399"/>
                  </a:lnTo>
                  <a:lnTo>
                    <a:pt x="145431" y="608571"/>
                  </a:lnTo>
                  <a:lnTo>
                    <a:pt x="155582" y="569391"/>
                  </a:lnTo>
                  <a:lnTo>
                    <a:pt x="166154" y="531940"/>
                  </a:lnTo>
                  <a:lnTo>
                    <a:pt x="186542" y="466554"/>
                  </a:lnTo>
                  <a:lnTo>
                    <a:pt x="208104" y="404640"/>
                  </a:lnTo>
                  <a:lnTo>
                    <a:pt x="230779" y="346393"/>
                  </a:lnTo>
                  <a:lnTo>
                    <a:pt x="254505" y="292008"/>
                  </a:lnTo>
                  <a:lnTo>
                    <a:pt x="279219" y="241683"/>
                  </a:lnTo>
                  <a:lnTo>
                    <a:pt x="304861" y="195612"/>
                  </a:lnTo>
                  <a:lnTo>
                    <a:pt x="331369" y="153991"/>
                  </a:lnTo>
                  <a:lnTo>
                    <a:pt x="358680" y="117016"/>
                  </a:lnTo>
                  <a:lnTo>
                    <a:pt x="386733" y="84884"/>
                  </a:lnTo>
                  <a:lnTo>
                    <a:pt x="415466" y="57789"/>
                  </a:lnTo>
                  <a:lnTo>
                    <a:pt x="474725" y="19495"/>
                  </a:lnTo>
                  <a:lnTo>
                    <a:pt x="543179" y="0"/>
                  </a:lnTo>
                  <a:lnTo>
                    <a:pt x="576161" y="390"/>
                  </a:lnTo>
                  <a:lnTo>
                    <a:pt x="645334" y="22066"/>
                  </a:lnTo>
                  <a:lnTo>
                    <a:pt x="683803" y="43598"/>
                  </a:lnTo>
                  <a:lnTo>
                    <a:pt x="726379" y="72424"/>
                  </a:lnTo>
                  <a:lnTo>
                    <a:pt x="774202" y="108667"/>
                  </a:lnTo>
                  <a:lnTo>
                    <a:pt x="828410" y="152451"/>
                  </a:lnTo>
                  <a:lnTo>
                    <a:pt x="890143" y="203899"/>
                  </a:lnTo>
                  <a:lnTo>
                    <a:pt x="947690" y="254710"/>
                  </a:lnTo>
                  <a:lnTo>
                    <a:pt x="979798" y="284601"/>
                  </a:lnTo>
                  <a:lnTo>
                    <a:pt x="1013840" y="317121"/>
                  </a:lnTo>
                  <a:lnTo>
                    <a:pt x="1049600" y="351998"/>
                  </a:lnTo>
                  <a:lnTo>
                    <a:pt x="1086860" y="388960"/>
                  </a:lnTo>
                  <a:lnTo>
                    <a:pt x="1125405" y="427736"/>
                  </a:lnTo>
                  <a:lnTo>
                    <a:pt x="1165019" y="468054"/>
                  </a:lnTo>
                  <a:lnTo>
                    <a:pt x="1205484" y="509642"/>
                  </a:lnTo>
                  <a:lnTo>
                    <a:pt x="1246584" y="552230"/>
                  </a:lnTo>
                  <a:lnTo>
                    <a:pt x="1288103" y="595546"/>
                  </a:lnTo>
                  <a:lnTo>
                    <a:pt x="1329823" y="639317"/>
                  </a:lnTo>
                  <a:lnTo>
                    <a:pt x="1371530" y="683273"/>
                  </a:lnTo>
                  <a:lnTo>
                    <a:pt x="1413006" y="727142"/>
                  </a:lnTo>
                  <a:lnTo>
                    <a:pt x="1454035" y="770653"/>
                  </a:lnTo>
                  <a:lnTo>
                    <a:pt x="1494400" y="813533"/>
                  </a:lnTo>
                  <a:lnTo>
                    <a:pt x="1533884" y="855512"/>
                  </a:lnTo>
                  <a:lnTo>
                    <a:pt x="1572272" y="896318"/>
                  </a:lnTo>
                  <a:lnTo>
                    <a:pt x="1609347" y="935679"/>
                  </a:lnTo>
                  <a:lnTo>
                    <a:pt x="1644892" y="973323"/>
                  </a:lnTo>
                  <a:lnTo>
                    <a:pt x="1678691" y="1008980"/>
                  </a:lnTo>
                  <a:lnTo>
                    <a:pt x="1710528" y="1042378"/>
                  </a:lnTo>
                  <a:lnTo>
                    <a:pt x="1740185" y="1073245"/>
                  </a:lnTo>
                  <a:lnTo>
                    <a:pt x="1767447" y="1101309"/>
                  </a:lnTo>
                  <a:lnTo>
                    <a:pt x="1855146" y="1189824"/>
                  </a:lnTo>
                  <a:lnTo>
                    <a:pt x="1901582" y="1236782"/>
                  </a:lnTo>
                  <a:lnTo>
                    <a:pt x="1935369" y="1270773"/>
                  </a:lnTo>
                  <a:lnTo>
                    <a:pt x="1980838" y="1314264"/>
                  </a:lnTo>
                  <a:lnTo>
                    <a:pt x="2023247" y="1349112"/>
                  </a:lnTo>
                  <a:lnTo>
                    <a:pt x="2053208" y="1372299"/>
                  </a:lnTo>
                  <a:lnTo>
                    <a:pt x="2090709" y="1403094"/>
                  </a:lnTo>
                  <a:lnTo>
                    <a:pt x="2125331" y="1433605"/>
                  </a:lnTo>
                  <a:lnTo>
                    <a:pt x="2159777" y="1463112"/>
                  </a:lnTo>
                  <a:lnTo>
                    <a:pt x="2196752" y="1490895"/>
                  </a:lnTo>
                  <a:lnTo>
                    <a:pt x="2238958" y="1516234"/>
                  </a:lnTo>
                  <a:lnTo>
                    <a:pt x="2289100" y="1538410"/>
                  </a:lnTo>
                  <a:lnTo>
                    <a:pt x="2349881" y="1556703"/>
                  </a:lnTo>
                  <a:lnTo>
                    <a:pt x="2387597" y="1564646"/>
                  </a:lnTo>
                  <a:lnTo>
                    <a:pt x="2428434" y="1571228"/>
                  </a:lnTo>
                  <a:lnTo>
                    <a:pt x="2472067" y="1576602"/>
                  </a:lnTo>
                  <a:lnTo>
                    <a:pt x="2518170" y="1580922"/>
                  </a:lnTo>
                  <a:lnTo>
                    <a:pt x="2566419" y="1584342"/>
                  </a:lnTo>
                  <a:lnTo>
                    <a:pt x="2616490" y="1587015"/>
                  </a:lnTo>
                  <a:lnTo>
                    <a:pt x="2668058" y="1589095"/>
                  </a:lnTo>
                  <a:lnTo>
                    <a:pt x="2720799" y="1590735"/>
                  </a:lnTo>
                  <a:lnTo>
                    <a:pt x="2774387" y="1592090"/>
                  </a:lnTo>
                  <a:lnTo>
                    <a:pt x="2828498" y="1593312"/>
                  </a:lnTo>
                  <a:lnTo>
                    <a:pt x="2882807" y="1594556"/>
                  </a:lnTo>
                  <a:lnTo>
                    <a:pt x="2936990" y="1595976"/>
                  </a:lnTo>
                  <a:lnTo>
                    <a:pt x="2990723" y="1597724"/>
                  </a:lnTo>
                  <a:lnTo>
                    <a:pt x="3037978" y="1599358"/>
                  </a:lnTo>
                  <a:lnTo>
                    <a:pt x="3086976" y="1600856"/>
                  </a:lnTo>
                  <a:lnTo>
                    <a:pt x="3137399" y="1602219"/>
                  </a:lnTo>
                  <a:lnTo>
                    <a:pt x="3188932" y="1603447"/>
                  </a:lnTo>
                  <a:lnTo>
                    <a:pt x="3241256" y="1604539"/>
                  </a:lnTo>
                  <a:lnTo>
                    <a:pt x="3294055" y="1605496"/>
                  </a:lnTo>
                  <a:lnTo>
                    <a:pt x="3347013" y="1606317"/>
                  </a:lnTo>
                  <a:lnTo>
                    <a:pt x="3399813" y="1607003"/>
                  </a:lnTo>
                  <a:lnTo>
                    <a:pt x="3452138" y="1607553"/>
                  </a:lnTo>
                  <a:lnTo>
                    <a:pt x="3503671" y="1607968"/>
                  </a:lnTo>
                  <a:lnTo>
                    <a:pt x="3554095" y="1608248"/>
                  </a:lnTo>
                  <a:lnTo>
                    <a:pt x="3603094" y="1608392"/>
                  </a:lnTo>
                  <a:lnTo>
                    <a:pt x="3650351" y="1608400"/>
                  </a:lnTo>
                  <a:lnTo>
                    <a:pt x="3695549" y="1608273"/>
                  </a:lnTo>
                  <a:lnTo>
                    <a:pt x="3738372" y="1608011"/>
                  </a:lnTo>
                  <a:lnTo>
                    <a:pt x="3799879" y="1607650"/>
                  </a:lnTo>
                  <a:lnTo>
                    <a:pt x="3859549" y="1607492"/>
                  </a:lnTo>
                  <a:lnTo>
                    <a:pt x="3917099" y="1607319"/>
                  </a:lnTo>
                  <a:lnTo>
                    <a:pt x="3972247" y="1606913"/>
                  </a:lnTo>
                  <a:lnTo>
                    <a:pt x="4024709" y="1606058"/>
                  </a:lnTo>
                  <a:lnTo>
                    <a:pt x="4074203" y="1604536"/>
                  </a:lnTo>
                  <a:lnTo>
                    <a:pt x="4120447" y="1602130"/>
                  </a:lnTo>
                  <a:lnTo>
                    <a:pt x="4163157" y="1598623"/>
                  </a:lnTo>
                  <a:lnTo>
                    <a:pt x="4202051" y="1593797"/>
                  </a:lnTo>
                  <a:lnTo>
                    <a:pt x="4289556" y="1574505"/>
                  </a:lnTo>
                  <a:lnTo>
                    <a:pt x="4345084" y="1541497"/>
                  </a:lnTo>
                  <a:lnTo>
                    <a:pt x="4391152" y="1464501"/>
                  </a:lnTo>
                  <a:lnTo>
                    <a:pt x="4409333" y="1427784"/>
                  </a:lnTo>
                  <a:lnTo>
                    <a:pt x="4428154" y="1382003"/>
                  </a:lnTo>
                  <a:lnTo>
                    <a:pt x="4447370" y="1329730"/>
                  </a:lnTo>
                  <a:lnTo>
                    <a:pt x="4466737" y="1273537"/>
                  </a:lnTo>
                  <a:lnTo>
                    <a:pt x="4486010" y="1215997"/>
                  </a:lnTo>
                  <a:lnTo>
                    <a:pt x="4504944" y="1159682"/>
                  </a:lnTo>
                  <a:lnTo>
                    <a:pt x="4523294" y="1107164"/>
                  </a:lnTo>
                  <a:lnTo>
                    <a:pt x="4540817" y="1061016"/>
                  </a:lnTo>
                  <a:lnTo>
                    <a:pt x="4557268" y="1023811"/>
                  </a:lnTo>
                  <a:lnTo>
                    <a:pt x="4587234" y="961203"/>
                  </a:lnTo>
                  <a:lnTo>
                    <a:pt x="4611449" y="917480"/>
                  </a:lnTo>
                  <a:lnTo>
                    <a:pt x="4676013" y="890588"/>
                  </a:lnTo>
                  <a:lnTo>
                    <a:pt x="4710230" y="902178"/>
                  </a:lnTo>
                  <a:lnTo>
                    <a:pt x="4750237" y="925146"/>
                  </a:lnTo>
                  <a:lnTo>
                    <a:pt x="4793884" y="957215"/>
                  </a:lnTo>
                  <a:lnTo>
                    <a:pt x="4839024" y="996110"/>
                  </a:lnTo>
                  <a:lnTo>
                    <a:pt x="4883508" y="1039557"/>
                  </a:lnTo>
                  <a:lnTo>
                    <a:pt x="4925187" y="1085279"/>
                  </a:lnTo>
                  <a:lnTo>
                    <a:pt x="4955323" y="1123942"/>
                  </a:lnTo>
                  <a:lnTo>
                    <a:pt x="4986021" y="1169178"/>
                  </a:lnTo>
                  <a:lnTo>
                    <a:pt x="5016722" y="1218581"/>
                  </a:lnTo>
                  <a:lnTo>
                    <a:pt x="5046868" y="1269746"/>
                  </a:lnTo>
                  <a:lnTo>
                    <a:pt x="5075901" y="1320268"/>
                  </a:lnTo>
                  <a:lnTo>
                    <a:pt x="5103262" y="1367742"/>
                  </a:lnTo>
                  <a:lnTo>
                    <a:pt x="5128394" y="1409764"/>
                  </a:lnTo>
                  <a:lnTo>
                    <a:pt x="5150739" y="1443927"/>
                  </a:lnTo>
                  <a:lnTo>
                    <a:pt x="5179375" y="1491105"/>
                  </a:lnTo>
                  <a:lnTo>
                    <a:pt x="5214407" y="1539313"/>
                  </a:lnTo>
                  <a:lnTo>
                    <a:pt x="5257546" y="1556703"/>
                  </a:lnTo>
                  <a:lnTo>
                    <a:pt x="5330059" y="1572845"/>
                  </a:lnTo>
                  <a:lnTo>
                    <a:pt x="5373922" y="1578913"/>
                  </a:lnTo>
                  <a:lnTo>
                    <a:pt x="5421788" y="1583928"/>
                  </a:lnTo>
                  <a:lnTo>
                    <a:pt x="5472858" y="1588104"/>
                  </a:lnTo>
                  <a:lnTo>
                    <a:pt x="5526329" y="1591653"/>
                  </a:lnTo>
                  <a:lnTo>
                    <a:pt x="5581402" y="1594789"/>
                  </a:lnTo>
                  <a:lnTo>
                    <a:pt x="5637276" y="1597724"/>
                  </a:lnTo>
                </a:path>
              </a:pathLst>
            </a:custGeom>
            <a:ln w="28955">
              <a:solidFill>
                <a:srgbClr val="0122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88897" y="3524264"/>
              <a:ext cx="3857625" cy="975360"/>
            </a:xfrm>
            <a:custGeom>
              <a:avLst/>
              <a:gdLst/>
              <a:ahLst/>
              <a:cxnLst/>
              <a:rect l="l" t="t" r="r" b="b"/>
              <a:pathLst>
                <a:path w="3857625" h="975360">
                  <a:moveTo>
                    <a:pt x="0" y="155560"/>
                  </a:moveTo>
                  <a:lnTo>
                    <a:pt x="36842" y="124205"/>
                  </a:lnTo>
                  <a:lnTo>
                    <a:pt x="75166" y="94116"/>
                  </a:lnTo>
                  <a:lnTo>
                    <a:pt x="116454" y="66581"/>
                  </a:lnTo>
                  <a:lnTo>
                    <a:pt x="162188" y="42888"/>
                  </a:lnTo>
                  <a:lnTo>
                    <a:pt x="213850" y="24324"/>
                  </a:lnTo>
                  <a:lnTo>
                    <a:pt x="272923" y="12177"/>
                  </a:lnTo>
                  <a:lnTo>
                    <a:pt x="312243" y="7359"/>
                  </a:lnTo>
                  <a:lnTo>
                    <a:pt x="354113" y="3458"/>
                  </a:lnTo>
                  <a:lnTo>
                    <a:pt x="398356" y="872"/>
                  </a:lnTo>
                  <a:lnTo>
                    <a:pt x="444795" y="0"/>
                  </a:lnTo>
                  <a:lnTo>
                    <a:pt x="493252" y="1239"/>
                  </a:lnTo>
                  <a:lnTo>
                    <a:pt x="543548" y="4990"/>
                  </a:lnTo>
                  <a:lnTo>
                    <a:pt x="595508" y="11650"/>
                  </a:lnTo>
                  <a:lnTo>
                    <a:pt x="648952" y="21618"/>
                  </a:lnTo>
                  <a:lnTo>
                    <a:pt x="703704" y="35292"/>
                  </a:lnTo>
                  <a:lnTo>
                    <a:pt x="759587" y="53071"/>
                  </a:lnTo>
                  <a:lnTo>
                    <a:pt x="798037" y="68046"/>
                  </a:lnTo>
                  <a:lnTo>
                    <a:pt x="838058" y="86034"/>
                  </a:lnTo>
                  <a:lnTo>
                    <a:pt x="879428" y="106635"/>
                  </a:lnTo>
                  <a:lnTo>
                    <a:pt x="921924" y="129447"/>
                  </a:lnTo>
                  <a:lnTo>
                    <a:pt x="965327" y="154069"/>
                  </a:lnTo>
                  <a:lnTo>
                    <a:pt x="1009413" y="180102"/>
                  </a:lnTo>
                  <a:lnTo>
                    <a:pt x="1053962" y="207144"/>
                  </a:lnTo>
                  <a:lnTo>
                    <a:pt x="1098752" y="234794"/>
                  </a:lnTo>
                  <a:lnTo>
                    <a:pt x="1143561" y="262652"/>
                  </a:lnTo>
                  <a:lnTo>
                    <a:pt x="1188169" y="290317"/>
                  </a:lnTo>
                  <a:lnTo>
                    <a:pt x="1232354" y="317388"/>
                  </a:lnTo>
                  <a:lnTo>
                    <a:pt x="1275893" y="343464"/>
                  </a:lnTo>
                  <a:lnTo>
                    <a:pt x="1318567" y="368146"/>
                  </a:lnTo>
                  <a:lnTo>
                    <a:pt x="1360152" y="391031"/>
                  </a:lnTo>
                  <a:lnTo>
                    <a:pt x="1400429" y="411719"/>
                  </a:lnTo>
                  <a:lnTo>
                    <a:pt x="1448846" y="435313"/>
                  </a:lnTo>
                  <a:lnTo>
                    <a:pt x="1495428" y="457495"/>
                  </a:lnTo>
                  <a:lnTo>
                    <a:pt x="1540565" y="478428"/>
                  </a:lnTo>
                  <a:lnTo>
                    <a:pt x="1584649" y="498272"/>
                  </a:lnTo>
                  <a:lnTo>
                    <a:pt x="1628072" y="517188"/>
                  </a:lnTo>
                  <a:lnTo>
                    <a:pt x="1671224" y="535338"/>
                  </a:lnTo>
                  <a:lnTo>
                    <a:pt x="1714499" y="552881"/>
                  </a:lnTo>
                  <a:lnTo>
                    <a:pt x="1758286" y="569980"/>
                  </a:lnTo>
                  <a:lnTo>
                    <a:pt x="1802979" y="586795"/>
                  </a:lnTo>
                  <a:lnTo>
                    <a:pt x="1848968" y="603486"/>
                  </a:lnTo>
                  <a:lnTo>
                    <a:pt x="1896645" y="620216"/>
                  </a:lnTo>
                  <a:lnTo>
                    <a:pt x="1946402" y="637144"/>
                  </a:lnTo>
                  <a:lnTo>
                    <a:pt x="1990837" y="651803"/>
                  </a:lnTo>
                  <a:lnTo>
                    <a:pt x="2036701" y="666461"/>
                  </a:lnTo>
                  <a:lnTo>
                    <a:pt x="2083787" y="681059"/>
                  </a:lnTo>
                  <a:lnTo>
                    <a:pt x="2131887" y="695544"/>
                  </a:lnTo>
                  <a:lnTo>
                    <a:pt x="2180792" y="709857"/>
                  </a:lnTo>
                  <a:lnTo>
                    <a:pt x="2230295" y="723942"/>
                  </a:lnTo>
                  <a:lnTo>
                    <a:pt x="2280189" y="737744"/>
                  </a:lnTo>
                  <a:lnTo>
                    <a:pt x="2330266" y="751206"/>
                  </a:lnTo>
                  <a:lnTo>
                    <a:pt x="2380317" y="764271"/>
                  </a:lnTo>
                  <a:lnTo>
                    <a:pt x="2430136" y="776883"/>
                  </a:lnTo>
                  <a:lnTo>
                    <a:pt x="2479515" y="788986"/>
                  </a:lnTo>
                  <a:lnTo>
                    <a:pt x="2528245" y="800523"/>
                  </a:lnTo>
                  <a:lnTo>
                    <a:pt x="2576120" y="811438"/>
                  </a:lnTo>
                  <a:lnTo>
                    <a:pt x="2622930" y="821675"/>
                  </a:lnTo>
                  <a:lnTo>
                    <a:pt x="2676446" y="832684"/>
                  </a:lnTo>
                  <a:lnTo>
                    <a:pt x="2729239" y="842731"/>
                  </a:lnTo>
                  <a:lnTo>
                    <a:pt x="2781413" y="851923"/>
                  </a:lnTo>
                  <a:lnTo>
                    <a:pt x="2833068" y="860368"/>
                  </a:lnTo>
                  <a:lnTo>
                    <a:pt x="2884310" y="868172"/>
                  </a:lnTo>
                  <a:lnTo>
                    <a:pt x="2935239" y="875444"/>
                  </a:lnTo>
                  <a:lnTo>
                    <a:pt x="2985960" y="882289"/>
                  </a:lnTo>
                  <a:lnTo>
                    <a:pt x="3036574" y="888816"/>
                  </a:lnTo>
                  <a:lnTo>
                    <a:pt x="3087185" y="895131"/>
                  </a:lnTo>
                  <a:lnTo>
                    <a:pt x="3137895" y="901341"/>
                  </a:lnTo>
                  <a:lnTo>
                    <a:pt x="3188807" y="907554"/>
                  </a:lnTo>
                  <a:lnTo>
                    <a:pt x="3240024" y="913877"/>
                  </a:lnTo>
                  <a:lnTo>
                    <a:pt x="3291459" y="920134"/>
                  </a:lnTo>
                  <a:lnTo>
                    <a:pt x="3342894" y="926095"/>
                  </a:lnTo>
                  <a:lnTo>
                    <a:pt x="3394329" y="931786"/>
                  </a:lnTo>
                  <a:lnTo>
                    <a:pt x="3445764" y="937236"/>
                  </a:lnTo>
                  <a:lnTo>
                    <a:pt x="3497199" y="942470"/>
                  </a:lnTo>
                  <a:lnTo>
                    <a:pt x="3548634" y="947516"/>
                  </a:lnTo>
                  <a:lnTo>
                    <a:pt x="3600069" y="952401"/>
                  </a:lnTo>
                  <a:lnTo>
                    <a:pt x="3651504" y="957151"/>
                  </a:lnTo>
                  <a:lnTo>
                    <a:pt x="3702939" y="961794"/>
                  </a:lnTo>
                  <a:lnTo>
                    <a:pt x="3754374" y="966356"/>
                  </a:lnTo>
                  <a:lnTo>
                    <a:pt x="3805809" y="970864"/>
                  </a:lnTo>
                  <a:lnTo>
                    <a:pt x="3857243" y="975345"/>
                  </a:lnTo>
                </a:path>
              </a:pathLst>
            </a:custGeom>
            <a:ln w="28956">
              <a:solidFill>
                <a:srgbClr val="012266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3480943" y="4492245"/>
            <a:ext cx="1658620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solidFill>
                  <a:srgbClr val="012266"/>
                </a:solidFill>
                <a:latin typeface="Arial"/>
                <a:cs typeface="Arial"/>
              </a:rPr>
              <a:t>IgM</a:t>
            </a:r>
            <a:r>
              <a:rPr sz="1700" b="1" spc="-25" dirty="0">
                <a:solidFill>
                  <a:srgbClr val="012266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012266"/>
                </a:solidFill>
                <a:latin typeface="Arial"/>
                <a:cs typeface="Arial"/>
              </a:rPr>
              <a:t>persistence</a:t>
            </a:r>
            <a:endParaRPr sz="17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38729" y="3571113"/>
            <a:ext cx="86677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00925B"/>
                </a:solidFill>
                <a:latin typeface="Arial"/>
                <a:cs typeface="Arial"/>
              </a:rPr>
              <a:t>IgG</a:t>
            </a:r>
            <a:r>
              <a:rPr sz="1300" b="1" spc="-2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925B"/>
                </a:solidFill>
                <a:latin typeface="Arial"/>
                <a:cs typeface="Arial"/>
              </a:rPr>
              <a:t>avidity</a:t>
            </a:r>
            <a:endParaRPr sz="13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302259" y="3310892"/>
            <a:ext cx="5093335" cy="1691639"/>
          </a:xfrm>
          <a:custGeom>
            <a:avLst/>
            <a:gdLst/>
            <a:ahLst/>
            <a:cxnLst/>
            <a:rect l="l" t="t" r="r" b="b"/>
            <a:pathLst>
              <a:path w="5093335" h="1691639">
                <a:moveTo>
                  <a:pt x="0" y="1691640"/>
                </a:moveTo>
                <a:lnTo>
                  <a:pt x="52983" y="1675292"/>
                </a:lnTo>
                <a:lnTo>
                  <a:pt x="105893" y="1658947"/>
                </a:lnTo>
                <a:lnTo>
                  <a:pt x="158655" y="1642607"/>
                </a:lnTo>
                <a:lnTo>
                  <a:pt x="211193" y="1626276"/>
                </a:lnTo>
                <a:lnTo>
                  <a:pt x="263432" y="1609956"/>
                </a:lnTo>
                <a:lnTo>
                  <a:pt x="315298" y="1593653"/>
                </a:lnTo>
                <a:lnTo>
                  <a:pt x="366714" y="1577368"/>
                </a:lnTo>
                <a:lnTo>
                  <a:pt x="417607" y="1561105"/>
                </a:lnTo>
                <a:lnTo>
                  <a:pt x="467900" y="1544869"/>
                </a:lnTo>
                <a:lnTo>
                  <a:pt x="517518" y="1528662"/>
                </a:lnTo>
                <a:lnTo>
                  <a:pt x="566388" y="1512488"/>
                </a:lnTo>
                <a:lnTo>
                  <a:pt x="614432" y="1496350"/>
                </a:lnTo>
                <a:lnTo>
                  <a:pt x="661577" y="1480252"/>
                </a:lnTo>
                <a:lnTo>
                  <a:pt x="707747" y="1464197"/>
                </a:lnTo>
                <a:lnTo>
                  <a:pt x="752867" y="1448188"/>
                </a:lnTo>
                <a:lnTo>
                  <a:pt x="796862" y="1432230"/>
                </a:lnTo>
                <a:lnTo>
                  <a:pt x="839657" y="1416325"/>
                </a:lnTo>
                <a:lnTo>
                  <a:pt x="881176" y="1400478"/>
                </a:lnTo>
                <a:lnTo>
                  <a:pt x="921345" y="1384691"/>
                </a:lnTo>
                <a:lnTo>
                  <a:pt x="960088" y="1368967"/>
                </a:lnTo>
                <a:lnTo>
                  <a:pt x="997330" y="1353312"/>
                </a:lnTo>
                <a:lnTo>
                  <a:pt x="1057849" y="1326405"/>
                </a:lnTo>
                <a:lnTo>
                  <a:pt x="1112437" y="1300228"/>
                </a:lnTo>
                <a:lnTo>
                  <a:pt x="1162000" y="1274585"/>
                </a:lnTo>
                <a:lnTo>
                  <a:pt x="1207445" y="1249280"/>
                </a:lnTo>
                <a:lnTo>
                  <a:pt x="1249678" y="1224115"/>
                </a:lnTo>
                <a:lnTo>
                  <a:pt x="1289605" y="1198895"/>
                </a:lnTo>
                <a:lnTo>
                  <a:pt x="1328133" y="1173424"/>
                </a:lnTo>
                <a:lnTo>
                  <a:pt x="1366167" y="1147506"/>
                </a:lnTo>
                <a:lnTo>
                  <a:pt x="1404614" y="1120943"/>
                </a:lnTo>
                <a:lnTo>
                  <a:pt x="1444379" y="1093541"/>
                </a:lnTo>
                <a:lnTo>
                  <a:pt x="1486370" y="1065102"/>
                </a:lnTo>
                <a:lnTo>
                  <a:pt x="1531492" y="1035431"/>
                </a:lnTo>
                <a:lnTo>
                  <a:pt x="1572400" y="1009036"/>
                </a:lnTo>
                <a:lnTo>
                  <a:pt x="1614419" y="981884"/>
                </a:lnTo>
                <a:lnTo>
                  <a:pt x="1657331" y="954051"/>
                </a:lnTo>
                <a:lnTo>
                  <a:pt x="1700914" y="925617"/>
                </a:lnTo>
                <a:lnTo>
                  <a:pt x="1744948" y="896660"/>
                </a:lnTo>
                <a:lnTo>
                  <a:pt x="1789211" y="867256"/>
                </a:lnTo>
                <a:lnTo>
                  <a:pt x="1833483" y="837485"/>
                </a:lnTo>
                <a:lnTo>
                  <a:pt x="1877543" y="807424"/>
                </a:lnTo>
                <a:lnTo>
                  <a:pt x="1921170" y="777152"/>
                </a:lnTo>
                <a:lnTo>
                  <a:pt x="1964144" y="746746"/>
                </a:lnTo>
                <a:lnTo>
                  <a:pt x="2006244" y="716285"/>
                </a:lnTo>
                <a:lnTo>
                  <a:pt x="2047249" y="685846"/>
                </a:lnTo>
                <a:lnTo>
                  <a:pt x="2086938" y="655507"/>
                </a:lnTo>
                <a:lnTo>
                  <a:pt x="2125091" y="625348"/>
                </a:lnTo>
                <a:lnTo>
                  <a:pt x="2163553" y="592036"/>
                </a:lnTo>
                <a:lnTo>
                  <a:pt x="2199013" y="557063"/>
                </a:lnTo>
                <a:lnTo>
                  <a:pt x="2232117" y="520891"/>
                </a:lnTo>
                <a:lnTo>
                  <a:pt x="2263515" y="483980"/>
                </a:lnTo>
                <a:lnTo>
                  <a:pt x="2293855" y="446794"/>
                </a:lnTo>
                <a:lnTo>
                  <a:pt x="2323785" y="409794"/>
                </a:lnTo>
                <a:lnTo>
                  <a:pt x="2353955" y="373443"/>
                </a:lnTo>
                <a:lnTo>
                  <a:pt x="2385013" y="338201"/>
                </a:lnTo>
                <a:lnTo>
                  <a:pt x="2417607" y="304532"/>
                </a:lnTo>
                <a:lnTo>
                  <a:pt x="2452387" y="272897"/>
                </a:lnTo>
                <a:lnTo>
                  <a:pt x="2490000" y="243759"/>
                </a:lnTo>
                <a:lnTo>
                  <a:pt x="2531095" y="217578"/>
                </a:lnTo>
                <a:lnTo>
                  <a:pt x="2576321" y="194818"/>
                </a:lnTo>
                <a:lnTo>
                  <a:pt x="2614418" y="178984"/>
                </a:lnTo>
                <a:lnTo>
                  <a:pt x="2651856" y="165302"/>
                </a:lnTo>
                <a:lnTo>
                  <a:pt x="2689088" y="153560"/>
                </a:lnTo>
                <a:lnTo>
                  <a:pt x="2726564" y="143549"/>
                </a:lnTo>
                <a:lnTo>
                  <a:pt x="2764739" y="135059"/>
                </a:lnTo>
                <a:lnTo>
                  <a:pt x="2804062" y="127881"/>
                </a:lnTo>
                <a:lnTo>
                  <a:pt x="2844986" y="121803"/>
                </a:lnTo>
                <a:lnTo>
                  <a:pt x="2887964" y="116617"/>
                </a:lnTo>
                <a:lnTo>
                  <a:pt x="2933446" y="112113"/>
                </a:lnTo>
                <a:lnTo>
                  <a:pt x="2981884" y="108080"/>
                </a:lnTo>
                <a:lnTo>
                  <a:pt x="3033732" y="104310"/>
                </a:lnTo>
                <a:lnTo>
                  <a:pt x="3089439" y="100591"/>
                </a:lnTo>
                <a:lnTo>
                  <a:pt x="3149459" y="96715"/>
                </a:lnTo>
                <a:lnTo>
                  <a:pt x="3214243" y="92471"/>
                </a:lnTo>
                <a:lnTo>
                  <a:pt x="3284243" y="87650"/>
                </a:lnTo>
                <a:lnTo>
                  <a:pt x="3359912" y="82042"/>
                </a:lnTo>
                <a:lnTo>
                  <a:pt x="3397534" y="79193"/>
                </a:lnTo>
                <a:lnTo>
                  <a:pt x="3436353" y="76383"/>
                </a:lnTo>
                <a:lnTo>
                  <a:pt x="3476332" y="73611"/>
                </a:lnTo>
                <a:lnTo>
                  <a:pt x="3517433" y="70876"/>
                </a:lnTo>
                <a:lnTo>
                  <a:pt x="3559622" y="68176"/>
                </a:lnTo>
                <a:lnTo>
                  <a:pt x="3602862" y="65510"/>
                </a:lnTo>
                <a:lnTo>
                  <a:pt x="3647116" y="62878"/>
                </a:lnTo>
                <a:lnTo>
                  <a:pt x="3692349" y="60278"/>
                </a:lnTo>
                <a:lnTo>
                  <a:pt x="3738524" y="57708"/>
                </a:lnTo>
                <a:lnTo>
                  <a:pt x="3785605" y="55168"/>
                </a:lnTo>
                <a:lnTo>
                  <a:pt x="3833556" y="52656"/>
                </a:lnTo>
                <a:lnTo>
                  <a:pt x="3882341" y="50172"/>
                </a:lnTo>
                <a:lnTo>
                  <a:pt x="3931923" y="47713"/>
                </a:lnTo>
                <a:lnTo>
                  <a:pt x="3982266" y="45279"/>
                </a:lnTo>
                <a:lnTo>
                  <a:pt x="4033334" y="42869"/>
                </a:lnTo>
                <a:lnTo>
                  <a:pt x="4085091" y="40482"/>
                </a:lnTo>
                <a:lnTo>
                  <a:pt x="4137501" y="38115"/>
                </a:lnTo>
                <a:lnTo>
                  <a:pt x="4190527" y="35769"/>
                </a:lnTo>
                <a:lnTo>
                  <a:pt x="4244132" y="33442"/>
                </a:lnTo>
                <a:lnTo>
                  <a:pt x="4298282" y="31132"/>
                </a:lnTo>
                <a:lnTo>
                  <a:pt x="4352940" y="28839"/>
                </a:lnTo>
                <a:lnTo>
                  <a:pt x="4408069" y="26562"/>
                </a:lnTo>
                <a:lnTo>
                  <a:pt x="4463633" y="24298"/>
                </a:lnTo>
                <a:lnTo>
                  <a:pt x="4519596" y="22048"/>
                </a:lnTo>
                <a:lnTo>
                  <a:pt x="4575922" y="19810"/>
                </a:lnTo>
                <a:lnTo>
                  <a:pt x="4632575" y="17582"/>
                </a:lnTo>
                <a:lnTo>
                  <a:pt x="4689518" y="15363"/>
                </a:lnTo>
                <a:lnTo>
                  <a:pt x="4746715" y="13153"/>
                </a:lnTo>
                <a:lnTo>
                  <a:pt x="4804130" y="10950"/>
                </a:lnTo>
                <a:lnTo>
                  <a:pt x="4861727" y="8753"/>
                </a:lnTo>
                <a:lnTo>
                  <a:pt x="4919469" y="6560"/>
                </a:lnTo>
                <a:lnTo>
                  <a:pt x="4977321" y="4371"/>
                </a:lnTo>
                <a:lnTo>
                  <a:pt x="5035246" y="2185"/>
                </a:lnTo>
                <a:lnTo>
                  <a:pt x="5093208" y="0"/>
                </a:lnTo>
              </a:path>
            </a:pathLst>
          </a:custGeom>
          <a:ln w="28956">
            <a:solidFill>
              <a:srgbClr val="0092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242941" y="3543378"/>
            <a:ext cx="1180465" cy="4488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10"/>
              </a:lnSpc>
              <a:spcBef>
                <a:spcPts val="100"/>
              </a:spcBef>
            </a:pPr>
            <a:r>
              <a:rPr sz="1500" dirty="0">
                <a:latin typeface="Arial"/>
                <a:cs typeface="Arial"/>
              </a:rPr>
              <a:t>Tái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hoạt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hoặc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710"/>
              </a:lnSpc>
            </a:pPr>
            <a:r>
              <a:rPr sz="1500" dirty="0">
                <a:latin typeface="Arial"/>
                <a:cs typeface="Arial"/>
              </a:rPr>
              <a:t>tái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nhiễm</a:t>
            </a:r>
            <a:endParaRPr sz="1500">
              <a:latin typeface="Arial"/>
              <a:cs typeface="Arial"/>
            </a:endParaRPr>
          </a:p>
        </p:txBody>
      </p:sp>
      <p:pic>
        <p:nvPicPr>
          <p:cNvPr id="42" name="object 4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4931" y="1667257"/>
            <a:ext cx="385000" cy="432117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52535" y="1667255"/>
            <a:ext cx="296989" cy="39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40933" y="1260223"/>
            <a:ext cx="50800" cy="131445"/>
          </a:xfrm>
          <a:custGeom>
            <a:avLst/>
            <a:gdLst/>
            <a:ahLst/>
            <a:cxnLst/>
            <a:rect l="l" t="t" r="r" b="b"/>
            <a:pathLst>
              <a:path w="50800" h="131444">
                <a:moveTo>
                  <a:pt x="18969" y="80694"/>
                </a:moveTo>
                <a:lnTo>
                  <a:pt x="0" y="81025"/>
                </a:lnTo>
                <a:lnTo>
                  <a:pt x="26162" y="131317"/>
                </a:lnTo>
                <a:lnTo>
                  <a:pt x="44441" y="93344"/>
                </a:lnTo>
                <a:lnTo>
                  <a:pt x="19176" y="93344"/>
                </a:lnTo>
                <a:lnTo>
                  <a:pt x="18975" y="81025"/>
                </a:lnTo>
                <a:lnTo>
                  <a:pt x="18969" y="80694"/>
                </a:lnTo>
                <a:close/>
              </a:path>
              <a:path w="50800" h="131444">
                <a:moveTo>
                  <a:pt x="31670" y="80471"/>
                </a:moveTo>
                <a:lnTo>
                  <a:pt x="18969" y="80694"/>
                </a:lnTo>
                <a:lnTo>
                  <a:pt x="19172" y="93090"/>
                </a:lnTo>
                <a:lnTo>
                  <a:pt x="19176" y="93344"/>
                </a:lnTo>
                <a:lnTo>
                  <a:pt x="31876" y="93090"/>
                </a:lnTo>
                <a:lnTo>
                  <a:pt x="31679" y="81025"/>
                </a:lnTo>
                <a:lnTo>
                  <a:pt x="31670" y="80471"/>
                </a:lnTo>
                <a:close/>
              </a:path>
              <a:path w="50800" h="131444">
                <a:moveTo>
                  <a:pt x="50800" y="80137"/>
                </a:moveTo>
                <a:lnTo>
                  <a:pt x="31670" y="80471"/>
                </a:lnTo>
                <a:lnTo>
                  <a:pt x="31876" y="93090"/>
                </a:lnTo>
                <a:lnTo>
                  <a:pt x="19176" y="93344"/>
                </a:lnTo>
                <a:lnTo>
                  <a:pt x="44441" y="93344"/>
                </a:lnTo>
                <a:lnTo>
                  <a:pt x="50800" y="80137"/>
                </a:lnTo>
                <a:close/>
              </a:path>
              <a:path w="50800" h="131444">
                <a:moveTo>
                  <a:pt x="30352" y="0"/>
                </a:moveTo>
                <a:lnTo>
                  <a:pt x="17652" y="253"/>
                </a:lnTo>
                <a:lnTo>
                  <a:pt x="18960" y="80137"/>
                </a:lnTo>
                <a:lnTo>
                  <a:pt x="18969" y="80694"/>
                </a:lnTo>
                <a:lnTo>
                  <a:pt x="31670" y="80471"/>
                </a:lnTo>
                <a:lnTo>
                  <a:pt x="30357" y="253"/>
                </a:lnTo>
                <a:lnTo>
                  <a:pt x="303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669289" y="1747266"/>
            <a:ext cx="8687435" cy="81915"/>
            <a:chOff x="1669288" y="1747266"/>
            <a:chExt cx="8687435" cy="81915"/>
          </a:xfrm>
        </p:grpSpPr>
        <p:sp>
          <p:nvSpPr>
            <p:cNvPr id="4" name="object 4"/>
            <p:cNvSpPr/>
            <p:nvPr/>
          </p:nvSpPr>
          <p:spPr>
            <a:xfrm>
              <a:off x="1694688" y="1752600"/>
              <a:ext cx="8543925" cy="0"/>
            </a:xfrm>
            <a:custGeom>
              <a:avLst/>
              <a:gdLst/>
              <a:ahLst/>
              <a:cxnLst/>
              <a:rect l="l" t="t" r="r" b="b"/>
              <a:pathLst>
                <a:path w="8543925">
                  <a:moveTo>
                    <a:pt x="0" y="0"/>
                  </a:moveTo>
                  <a:lnTo>
                    <a:pt x="8543925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69288" y="1752600"/>
              <a:ext cx="50800" cy="76835"/>
            </a:xfrm>
            <a:custGeom>
              <a:avLst/>
              <a:gdLst/>
              <a:ahLst/>
              <a:cxnLst/>
              <a:rect l="l" t="t" r="r" b="b"/>
              <a:pathLst>
                <a:path w="50800" h="76835">
                  <a:moveTo>
                    <a:pt x="19050" y="25780"/>
                  </a:moveTo>
                  <a:lnTo>
                    <a:pt x="0" y="25780"/>
                  </a:lnTo>
                  <a:lnTo>
                    <a:pt x="25400" y="76580"/>
                  </a:lnTo>
                  <a:lnTo>
                    <a:pt x="44450" y="38480"/>
                  </a:lnTo>
                  <a:lnTo>
                    <a:pt x="19050" y="38480"/>
                  </a:lnTo>
                  <a:lnTo>
                    <a:pt x="19050" y="25780"/>
                  </a:lnTo>
                  <a:close/>
                </a:path>
                <a:path w="50800" h="76835">
                  <a:moveTo>
                    <a:pt x="31750" y="0"/>
                  </a:moveTo>
                  <a:lnTo>
                    <a:pt x="19050" y="0"/>
                  </a:lnTo>
                  <a:lnTo>
                    <a:pt x="19050" y="38480"/>
                  </a:lnTo>
                  <a:lnTo>
                    <a:pt x="31750" y="38480"/>
                  </a:lnTo>
                  <a:lnTo>
                    <a:pt x="31750" y="0"/>
                  </a:lnTo>
                  <a:close/>
                </a:path>
                <a:path w="50800" h="76835">
                  <a:moveTo>
                    <a:pt x="50800" y="25780"/>
                  </a:moveTo>
                  <a:lnTo>
                    <a:pt x="31750" y="25780"/>
                  </a:lnTo>
                  <a:lnTo>
                    <a:pt x="31750" y="38480"/>
                  </a:lnTo>
                  <a:lnTo>
                    <a:pt x="44450" y="38480"/>
                  </a:lnTo>
                  <a:lnTo>
                    <a:pt x="50800" y="257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34803" y="1747266"/>
              <a:ext cx="121412" cy="81914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669288" y="2351532"/>
            <a:ext cx="50800" cy="133350"/>
          </a:xfrm>
          <a:custGeom>
            <a:avLst/>
            <a:gdLst/>
            <a:ahLst/>
            <a:cxnLst/>
            <a:rect l="l" t="t" r="r" b="b"/>
            <a:pathLst>
              <a:path w="50800" h="133350">
                <a:moveTo>
                  <a:pt x="19050" y="82422"/>
                </a:moveTo>
                <a:lnTo>
                  <a:pt x="0" y="82422"/>
                </a:lnTo>
                <a:lnTo>
                  <a:pt x="25400" y="133222"/>
                </a:lnTo>
                <a:lnTo>
                  <a:pt x="44450" y="95122"/>
                </a:lnTo>
                <a:lnTo>
                  <a:pt x="19050" y="95122"/>
                </a:lnTo>
                <a:lnTo>
                  <a:pt x="19050" y="82422"/>
                </a:lnTo>
                <a:close/>
              </a:path>
              <a:path w="50800" h="133350">
                <a:moveTo>
                  <a:pt x="31750" y="0"/>
                </a:moveTo>
                <a:lnTo>
                  <a:pt x="19050" y="0"/>
                </a:lnTo>
                <a:lnTo>
                  <a:pt x="19050" y="95122"/>
                </a:lnTo>
                <a:lnTo>
                  <a:pt x="31750" y="95122"/>
                </a:lnTo>
                <a:lnTo>
                  <a:pt x="31750" y="0"/>
                </a:lnTo>
                <a:close/>
              </a:path>
              <a:path w="50800" h="133350">
                <a:moveTo>
                  <a:pt x="50800" y="82422"/>
                </a:moveTo>
                <a:lnTo>
                  <a:pt x="31750" y="82422"/>
                </a:lnTo>
                <a:lnTo>
                  <a:pt x="31750" y="95122"/>
                </a:lnTo>
                <a:lnTo>
                  <a:pt x="44450" y="95122"/>
                </a:lnTo>
                <a:lnTo>
                  <a:pt x="50800" y="824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17644" y="2351532"/>
            <a:ext cx="50800" cy="133350"/>
          </a:xfrm>
          <a:custGeom>
            <a:avLst/>
            <a:gdLst/>
            <a:ahLst/>
            <a:cxnLst/>
            <a:rect l="l" t="t" r="r" b="b"/>
            <a:pathLst>
              <a:path w="50800" h="133350">
                <a:moveTo>
                  <a:pt x="19050" y="82422"/>
                </a:moveTo>
                <a:lnTo>
                  <a:pt x="0" y="82422"/>
                </a:lnTo>
                <a:lnTo>
                  <a:pt x="25400" y="133222"/>
                </a:lnTo>
                <a:lnTo>
                  <a:pt x="44450" y="95122"/>
                </a:lnTo>
                <a:lnTo>
                  <a:pt x="19050" y="95122"/>
                </a:lnTo>
                <a:lnTo>
                  <a:pt x="19050" y="82422"/>
                </a:lnTo>
                <a:close/>
              </a:path>
              <a:path w="50800" h="133350">
                <a:moveTo>
                  <a:pt x="31750" y="0"/>
                </a:moveTo>
                <a:lnTo>
                  <a:pt x="19050" y="0"/>
                </a:lnTo>
                <a:lnTo>
                  <a:pt x="19050" y="95122"/>
                </a:lnTo>
                <a:lnTo>
                  <a:pt x="31750" y="95122"/>
                </a:lnTo>
                <a:lnTo>
                  <a:pt x="31750" y="0"/>
                </a:lnTo>
                <a:close/>
              </a:path>
              <a:path w="50800" h="133350">
                <a:moveTo>
                  <a:pt x="50800" y="82422"/>
                </a:moveTo>
                <a:lnTo>
                  <a:pt x="31750" y="82422"/>
                </a:lnTo>
                <a:lnTo>
                  <a:pt x="31750" y="95122"/>
                </a:lnTo>
                <a:lnTo>
                  <a:pt x="44450" y="95122"/>
                </a:lnTo>
                <a:lnTo>
                  <a:pt x="50800" y="824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66000" y="2351532"/>
            <a:ext cx="50800" cy="133350"/>
          </a:xfrm>
          <a:custGeom>
            <a:avLst/>
            <a:gdLst/>
            <a:ahLst/>
            <a:cxnLst/>
            <a:rect l="l" t="t" r="r" b="b"/>
            <a:pathLst>
              <a:path w="50800" h="133350">
                <a:moveTo>
                  <a:pt x="19050" y="82422"/>
                </a:moveTo>
                <a:lnTo>
                  <a:pt x="0" y="82422"/>
                </a:lnTo>
                <a:lnTo>
                  <a:pt x="25400" y="133222"/>
                </a:lnTo>
                <a:lnTo>
                  <a:pt x="44450" y="95122"/>
                </a:lnTo>
                <a:lnTo>
                  <a:pt x="19050" y="95122"/>
                </a:lnTo>
                <a:lnTo>
                  <a:pt x="19050" y="82422"/>
                </a:lnTo>
                <a:close/>
              </a:path>
              <a:path w="50800" h="133350">
                <a:moveTo>
                  <a:pt x="31750" y="0"/>
                </a:moveTo>
                <a:lnTo>
                  <a:pt x="19050" y="0"/>
                </a:lnTo>
                <a:lnTo>
                  <a:pt x="19050" y="95122"/>
                </a:lnTo>
                <a:lnTo>
                  <a:pt x="31750" y="95122"/>
                </a:lnTo>
                <a:lnTo>
                  <a:pt x="31750" y="0"/>
                </a:lnTo>
                <a:close/>
              </a:path>
              <a:path w="50800" h="133350">
                <a:moveTo>
                  <a:pt x="50800" y="82422"/>
                </a:moveTo>
                <a:lnTo>
                  <a:pt x="31750" y="82422"/>
                </a:lnTo>
                <a:lnTo>
                  <a:pt x="31750" y="95122"/>
                </a:lnTo>
                <a:lnTo>
                  <a:pt x="44450" y="95122"/>
                </a:lnTo>
                <a:lnTo>
                  <a:pt x="50800" y="824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331704" y="2351532"/>
            <a:ext cx="50800" cy="133350"/>
          </a:xfrm>
          <a:custGeom>
            <a:avLst/>
            <a:gdLst/>
            <a:ahLst/>
            <a:cxnLst/>
            <a:rect l="l" t="t" r="r" b="b"/>
            <a:pathLst>
              <a:path w="50800" h="133350">
                <a:moveTo>
                  <a:pt x="19050" y="82422"/>
                </a:moveTo>
                <a:lnTo>
                  <a:pt x="0" y="82422"/>
                </a:lnTo>
                <a:lnTo>
                  <a:pt x="25400" y="133222"/>
                </a:lnTo>
                <a:lnTo>
                  <a:pt x="44450" y="95122"/>
                </a:lnTo>
                <a:lnTo>
                  <a:pt x="19050" y="95122"/>
                </a:lnTo>
                <a:lnTo>
                  <a:pt x="19050" y="82422"/>
                </a:lnTo>
                <a:close/>
              </a:path>
              <a:path w="50800" h="133350">
                <a:moveTo>
                  <a:pt x="31750" y="0"/>
                </a:moveTo>
                <a:lnTo>
                  <a:pt x="19050" y="0"/>
                </a:lnTo>
                <a:lnTo>
                  <a:pt x="19050" y="95122"/>
                </a:lnTo>
                <a:lnTo>
                  <a:pt x="31750" y="95122"/>
                </a:lnTo>
                <a:lnTo>
                  <a:pt x="31750" y="0"/>
                </a:lnTo>
                <a:close/>
              </a:path>
              <a:path w="50800" h="133350">
                <a:moveTo>
                  <a:pt x="50800" y="82422"/>
                </a:moveTo>
                <a:lnTo>
                  <a:pt x="31750" y="82422"/>
                </a:lnTo>
                <a:lnTo>
                  <a:pt x="31750" y="95122"/>
                </a:lnTo>
                <a:lnTo>
                  <a:pt x="44450" y="95122"/>
                </a:lnTo>
                <a:lnTo>
                  <a:pt x="50800" y="824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331704" y="3284222"/>
            <a:ext cx="50800" cy="132715"/>
          </a:xfrm>
          <a:custGeom>
            <a:avLst/>
            <a:gdLst/>
            <a:ahLst/>
            <a:cxnLst/>
            <a:rect l="l" t="t" r="r" b="b"/>
            <a:pathLst>
              <a:path w="50800" h="132714">
                <a:moveTo>
                  <a:pt x="19050" y="81914"/>
                </a:moveTo>
                <a:lnTo>
                  <a:pt x="0" y="81914"/>
                </a:lnTo>
                <a:lnTo>
                  <a:pt x="25400" y="132714"/>
                </a:lnTo>
                <a:lnTo>
                  <a:pt x="44450" y="94614"/>
                </a:lnTo>
                <a:lnTo>
                  <a:pt x="19050" y="94614"/>
                </a:lnTo>
                <a:lnTo>
                  <a:pt x="19050" y="81914"/>
                </a:lnTo>
                <a:close/>
              </a:path>
              <a:path w="50800" h="132714">
                <a:moveTo>
                  <a:pt x="31750" y="0"/>
                </a:moveTo>
                <a:lnTo>
                  <a:pt x="19050" y="0"/>
                </a:lnTo>
                <a:lnTo>
                  <a:pt x="19050" y="94614"/>
                </a:lnTo>
                <a:lnTo>
                  <a:pt x="31750" y="94614"/>
                </a:lnTo>
                <a:lnTo>
                  <a:pt x="31750" y="0"/>
                </a:lnTo>
                <a:close/>
              </a:path>
              <a:path w="50800" h="132714">
                <a:moveTo>
                  <a:pt x="50800" y="81914"/>
                </a:moveTo>
                <a:lnTo>
                  <a:pt x="31750" y="81914"/>
                </a:lnTo>
                <a:lnTo>
                  <a:pt x="31750" y="94614"/>
                </a:lnTo>
                <a:lnTo>
                  <a:pt x="44450" y="94614"/>
                </a:lnTo>
                <a:lnTo>
                  <a:pt x="50800" y="819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38231" y="4212718"/>
            <a:ext cx="122683" cy="13538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14818" y="5293488"/>
            <a:ext cx="122935" cy="151891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3094227" y="5297425"/>
            <a:ext cx="50800" cy="161925"/>
          </a:xfrm>
          <a:custGeom>
            <a:avLst/>
            <a:gdLst/>
            <a:ahLst/>
            <a:cxnLst/>
            <a:rect l="l" t="t" r="r" b="b"/>
            <a:pathLst>
              <a:path w="50800" h="161925">
                <a:moveTo>
                  <a:pt x="19050" y="110616"/>
                </a:moveTo>
                <a:lnTo>
                  <a:pt x="0" y="110616"/>
                </a:lnTo>
                <a:lnTo>
                  <a:pt x="25400" y="161416"/>
                </a:lnTo>
                <a:lnTo>
                  <a:pt x="44450" y="123316"/>
                </a:lnTo>
                <a:lnTo>
                  <a:pt x="19050" y="123316"/>
                </a:lnTo>
                <a:lnTo>
                  <a:pt x="19050" y="110616"/>
                </a:lnTo>
                <a:close/>
              </a:path>
              <a:path w="50800" h="161925">
                <a:moveTo>
                  <a:pt x="31750" y="0"/>
                </a:moveTo>
                <a:lnTo>
                  <a:pt x="19050" y="0"/>
                </a:lnTo>
                <a:lnTo>
                  <a:pt x="19050" y="123316"/>
                </a:lnTo>
                <a:lnTo>
                  <a:pt x="31750" y="123316"/>
                </a:lnTo>
                <a:lnTo>
                  <a:pt x="31750" y="0"/>
                </a:lnTo>
                <a:close/>
              </a:path>
              <a:path w="50800" h="161925">
                <a:moveTo>
                  <a:pt x="50800" y="110616"/>
                </a:moveTo>
                <a:lnTo>
                  <a:pt x="31750" y="110616"/>
                </a:lnTo>
                <a:lnTo>
                  <a:pt x="31750" y="123316"/>
                </a:lnTo>
                <a:lnTo>
                  <a:pt x="44450" y="123316"/>
                </a:lnTo>
                <a:lnTo>
                  <a:pt x="50800" y="1106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85049" y="3416808"/>
            <a:ext cx="1497331" cy="226060"/>
          </a:xfrm>
          <a:custGeom>
            <a:avLst/>
            <a:gdLst/>
            <a:ahLst/>
            <a:cxnLst/>
            <a:rect l="l" t="t" r="r" b="b"/>
            <a:pathLst>
              <a:path w="1497329" h="226060">
                <a:moveTo>
                  <a:pt x="1446022" y="174751"/>
                </a:moveTo>
                <a:lnTo>
                  <a:pt x="1446022" y="225551"/>
                </a:lnTo>
                <a:lnTo>
                  <a:pt x="1484122" y="206501"/>
                </a:lnTo>
                <a:lnTo>
                  <a:pt x="1458722" y="206501"/>
                </a:lnTo>
                <a:lnTo>
                  <a:pt x="1458722" y="193801"/>
                </a:lnTo>
                <a:lnTo>
                  <a:pt x="1484122" y="193801"/>
                </a:lnTo>
                <a:lnTo>
                  <a:pt x="1446022" y="174751"/>
                </a:lnTo>
                <a:close/>
              </a:path>
              <a:path w="1497329" h="226060">
                <a:moveTo>
                  <a:pt x="12700" y="0"/>
                </a:moveTo>
                <a:lnTo>
                  <a:pt x="0" y="0"/>
                </a:lnTo>
                <a:lnTo>
                  <a:pt x="0" y="203580"/>
                </a:lnTo>
                <a:lnTo>
                  <a:pt x="2794" y="206501"/>
                </a:lnTo>
                <a:lnTo>
                  <a:pt x="1446022" y="206501"/>
                </a:lnTo>
                <a:lnTo>
                  <a:pt x="1446022" y="200151"/>
                </a:lnTo>
                <a:lnTo>
                  <a:pt x="12700" y="200151"/>
                </a:lnTo>
                <a:lnTo>
                  <a:pt x="6350" y="193801"/>
                </a:lnTo>
                <a:lnTo>
                  <a:pt x="12700" y="193801"/>
                </a:lnTo>
                <a:lnTo>
                  <a:pt x="12700" y="0"/>
                </a:lnTo>
                <a:close/>
              </a:path>
              <a:path w="1497329" h="226060">
                <a:moveTo>
                  <a:pt x="1484122" y="193801"/>
                </a:moveTo>
                <a:lnTo>
                  <a:pt x="1458722" y="193801"/>
                </a:lnTo>
                <a:lnTo>
                  <a:pt x="1458722" y="206501"/>
                </a:lnTo>
                <a:lnTo>
                  <a:pt x="1484122" y="206501"/>
                </a:lnTo>
                <a:lnTo>
                  <a:pt x="1496822" y="200151"/>
                </a:lnTo>
                <a:lnTo>
                  <a:pt x="1484122" y="193801"/>
                </a:lnTo>
                <a:close/>
              </a:path>
              <a:path w="1497329" h="226060">
                <a:moveTo>
                  <a:pt x="12700" y="193801"/>
                </a:moveTo>
                <a:lnTo>
                  <a:pt x="6350" y="193801"/>
                </a:lnTo>
                <a:lnTo>
                  <a:pt x="12700" y="200151"/>
                </a:lnTo>
                <a:lnTo>
                  <a:pt x="12700" y="193801"/>
                </a:lnTo>
                <a:close/>
              </a:path>
              <a:path w="1497329" h="226060">
                <a:moveTo>
                  <a:pt x="1446022" y="193801"/>
                </a:moveTo>
                <a:lnTo>
                  <a:pt x="12700" y="193801"/>
                </a:lnTo>
                <a:lnTo>
                  <a:pt x="12700" y="200151"/>
                </a:lnTo>
                <a:lnTo>
                  <a:pt x="1446022" y="200151"/>
                </a:lnTo>
                <a:lnTo>
                  <a:pt x="1446022" y="1938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94229" y="3980436"/>
            <a:ext cx="5788025" cy="367665"/>
          </a:xfrm>
          <a:custGeom>
            <a:avLst/>
            <a:gdLst/>
            <a:ahLst/>
            <a:cxnLst/>
            <a:rect l="l" t="t" r="r" b="b"/>
            <a:pathLst>
              <a:path w="5788025" h="367664">
                <a:moveTo>
                  <a:pt x="19050" y="316611"/>
                </a:moveTo>
                <a:lnTo>
                  <a:pt x="0" y="316611"/>
                </a:lnTo>
                <a:lnTo>
                  <a:pt x="25400" y="367411"/>
                </a:lnTo>
                <a:lnTo>
                  <a:pt x="44450" y="329311"/>
                </a:lnTo>
                <a:lnTo>
                  <a:pt x="19050" y="329311"/>
                </a:lnTo>
                <a:lnTo>
                  <a:pt x="19050" y="316611"/>
                </a:lnTo>
                <a:close/>
              </a:path>
              <a:path w="5788025" h="367664">
                <a:moveTo>
                  <a:pt x="5787771" y="0"/>
                </a:moveTo>
                <a:lnTo>
                  <a:pt x="21844" y="0"/>
                </a:lnTo>
                <a:lnTo>
                  <a:pt x="19050" y="2794"/>
                </a:lnTo>
                <a:lnTo>
                  <a:pt x="19050" y="329311"/>
                </a:lnTo>
                <a:lnTo>
                  <a:pt x="31750" y="329311"/>
                </a:lnTo>
                <a:lnTo>
                  <a:pt x="31750" y="12700"/>
                </a:lnTo>
                <a:lnTo>
                  <a:pt x="25400" y="12700"/>
                </a:lnTo>
                <a:lnTo>
                  <a:pt x="31750" y="6350"/>
                </a:lnTo>
                <a:lnTo>
                  <a:pt x="5787771" y="6350"/>
                </a:lnTo>
                <a:lnTo>
                  <a:pt x="5787771" y="0"/>
                </a:lnTo>
                <a:close/>
              </a:path>
              <a:path w="5788025" h="367664">
                <a:moveTo>
                  <a:pt x="50800" y="316611"/>
                </a:moveTo>
                <a:lnTo>
                  <a:pt x="31750" y="316611"/>
                </a:lnTo>
                <a:lnTo>
                  <a:pt x="31750" y="329311"/>
                </a:lnTo>
                <a:lnTo>
                  <a:pt x="44450" y="329311"/>
                </a:lnTo>
                <a:lnTo>
                  <a:pt x="50800" y="316611"/>
                </a:lnTo>
                <a:close/>
              </a:path>
              <a:path w="5788025" h="367664">
                <a:moveTo>
                  <a:pt x="31750" y="6350"/>
                </a:moveTo>
                <a:lnTo>
                  <a:pt x="25400" y="12700"/>
                </a:lnTo>
                <a:lnTo>
                  <a:pt x="31750" y="12700"/>
                </a:lnTo>
                <a:lnTo>
                  <a:pt x="31750" y="6350"/>
                </a:lnTo>
                <a:close/>
              </a:path>
              <a:path w="5788025" h="367664">
                <a:moveTo>
                  <a:pt x="5787771" y="6350"/>
                </a:moveTo>
                <a:lnTo>
                  <a:pt x="31750" y="6350"/>
                </a:lnTo>
                <a:lnTo>
                  <a:pt x="31750" y="12700"/>
                </a:lnTo>
                <a:lnTo>
                  <a:pt x="5787771" y="12700"/>
                </a:lnTo>
                <a:lnTo>
                  <a:pt x="5787771" y="6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17644" y="1752600"/>
            <a:ext cx="50800" cy="76835"/>
          </a:xfrm>
          <a:custGeom>
            <a:avLst/>
            <a:gdLst/>
            <a:ahLst/>
            <a:cxnLst/>
            <a:rect l="l" t="t" r="r" b="b"/>
            <a:pathLst>
              <a:path w="50800" h="76835">
                <a:moveTo>
                  <a:pt x="19050" y="25780"/>
                </a:moveTo>
                <a:lnTo>
                  <a:pt x="0" y="25780"/>
                </a:lnTo>
                <a:lnTo>
                  <a:pt x="25400" y="76580"/>
                </a:lnTo>
                <a:lnTo>
                  <a:pt x="44450" y="38480"/>
                </a:lnTo>
                <a:lnTo>
                  <a:pt x="19050" y="38480"/>
                </a:lnTo>
                <a:lnTo>
                  <a:pt x="19050" y="25780"/>
                </a:lnTo>
                <a:close/>
              </a:path>
              <a:path w="50800" h="76835">
                <a:moveTo>
                  <a:pt x="31750" y="0"/>
                </a:moveTo>
                <a:lnTo>
                  <a:pt x="19050" y="0"/>
                </a:lnTo>
                <a:lnTo>
                  <a:pt x="19050" y="38480"/>
                </a:lnTo>
                <a:lnTo>
                  <a:pt x="31750" y="38480"/>
                </a:lnTo>
                <a:lnTo>
                  <a:pt x="31750" y="0"/>
                </a:lnTo>
                <a:close/>
              </a:path>
              <a:path w="50800" h="76835">
                <a:moveTo>
                  <a:pt x="50800" y="25780"/>
                </a:moveTo>
                <a:lnTo>
                  <a:pt x="31750" y="25780"/>
                </a:lnTo>
                <a:lnTo>
                  <a:pt x="31750" y="38480"/>
                </a:lnTo>
                <a:lnTo>
                  <a:pt x="44450" y="38480"/>
                </a:lnTo>
                <a:lnTo>
                  <a:pt x="50800" y="25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66000" y="1748029"/>
            <a:ext cx="50800" cy="80645"/>
          </a:xfrm>
          <a:custGeom>
            <a:avLst/>
            <a:gdLst/>
            <a:ahLst/>
            <a:cxnLst/>
            <a:rect l="l" t="t" r="r" b="b"/>
            <a:pathLst>
              <a:path w="50800" h="80644">
                <a:moveTo>
                  <a:pt x="19050" y="29718"/>
                </a:moveTo>
                <a:lnTo>
                  <a:pt x="0" y="29718"/>
                </a:lnTo>
                <a:lnTo>
                  <a:pt x="25400" y="80518"/>
                </a:lnTo>
                <a:lnTo>
                  <a:pt x="44450" y="42418"/>
                </a:lnTo>
                <a:lnTo>
                  <a:pt x="19050" y="42418"/>
                </a:lnTo>
                <a:lnTo>
                  <a:pt x="19050" y="29718"/>
                </a:lnTo>
                <a:close/>
              </a:path>
              <a:path w="50800" h="80644">
                <a:moveTo>
                  <a:pt x="31750" y="0"/>
                </a:moveTo>
                <a:lnTo>
                  <a:pt x="19050" y="0"/>
                </a:lnTo>
                <a:lnTo>
                  <a:pt x="19050" y="42418"/>
                </a:lnTo>
                <a:lnTo>
                  <a:pt x="31750" y="42418"/>
                </a:lnTo>
                <a:lnTo>
                  <a:pt x="31750" y="0"/>
                </a:lnTo>
                <a:close/>
              </a:path>
              <a:path w="50800" h="80644">
                <a:moveTo>
                  <a:pt x="50800" y="29718"/>
                </a:moveTo>
                <a:lnTo>
                  <a:pt x="31750" y="29718"/>
                </a:lnTo>
                <a:lnTo>
                  <a:pt x="31750" y="42418"/>
                </a:lnTo>
                <a:lnTo>
                  <a:pt x="44450" y="42418"/>
                </a:lnTo>
                <a:lnTo>
                  <a:pt x="50800" y="297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66459" y="169773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61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4983354" y="950851"/>
            <a:ext cx="1962151" cy="313055"/>
            <a:chOff x="4983353" y="950849"/>
            <a:chExt cx="1962150" cy="313055"/>
          </a:xfrm>
        </p:grpSpPr>
        <p:sp>
          <p:nvSpPr>
            <p:cNvPr id="21" name="object 21"/>
            <p:cNvSpPr/>
            <p:nvPr/>
          </p:nvSpPr>
          <p:spPr>
            <a:xfrm>
              <a:off x="4986528" y="954024"/>
              <a:ext cx="1955800" cy="306705"/>
            </a:xfrm>
            <a:custGeom>
              <a:avLst/>
              <a:gdLst/>
              <a:ahLst/>
              <a:cxnLst/>
              <a:rect l="l" t="t" r="r" b="b"/>
              <a:pathLst>
                <a:path w="1955800" h="306705">
                  <a:moveTo>
                    <a:pt x="1955292" y="0"/>
                  </a:moveTo>
                  <a:lnTo>
                    <a:pt x="0" y="0"/>
                  </a:lnTo>
                  <a:lnTo>
                    <a:pt x="0" y="306324"/>
                  </a:lnTo>
                  <a:lnTo>
                    <a:pt x="1955292" y="306324"/>
                  </a:lnTo>
                  <a:lnTo>
                    <a:pt x="1955292" y="0"/>
                  </a:lnTo>
                  <a:close/>
                </a:path>
              </a:pathLst>
            </a:custGeom>
            <a:solidFill>
              <a:srgbClr val="40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986528" y="954024"/>
              <a:ext cx="1955800" cy="306705"/>
            </a:xfrm>
            <a:custGeom>
              <a:avLst/>
              <a:gdLst/>
              <a:ahLst/>
              <a:cxnLst/>
              <a:rect l="l" t="t" r="r" b="b"/>
              <a:pathLst>
                <a:path w="1955800" h="306705">
                  <a:moveTo>
                    <a:pt x="0" y="306324"/>
                  </a:moveTo>
                  <a:lnTo>
                    <a:pt x="1955292" y="306324"/>
                  </a:lnTo>
                  <a:lnTo>
                    <a:pt x="1955292" y="0"/>
                  </a:lnTo>
                  <a:lnTo>
                    <a:pt x="0" y="0"/>
                  </a:lnTo>
                  <a:lnTo>
                    <a:pt x="0" y="306324"/>
                  </a:lnTo>
                  <a:close/>
                </a:path>
              </a:pathLst>
            </a:custGeom>
            <a:ln w="6095">
              <a:solidFill>
                <a:srgbClr val="40AC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983479" y="998983"/>
            <a:ext cx="19615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BẮT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ĐẦU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86529" y="954024"/>
            <a:ext cx="1955164" cy="0"/>
          </a:xfrm>
          <a:custGeom>
            <a:avLst/>
            <a:gdLst/>
            <a:ahLst/>
            <a:cxnLst/>
            <a:rect l="l" t="t" r="r" b="b"/>
            <a:pathLst>
              <a:path w="1955165">
                <a:moveTo>
                  <a:pt x="0" y="0"/>
                </a:moveTo>
                <a:lnTo>
                  <a:pt x="195503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2138046" y="5455794"/>
            <a:ext cx="1962151" cy="313055"/>
            <a:chOff x="2138045" y="5455792"/>
            <a:chExt cx="1962150" cy="313055"/>
          </a:xfrm>
        </p:grpSpPr>
        <p:sp>
          <p:nvSpPr>
            <p:cNvPr id="26" name="object 26"/>
            <p:cNvSpPr/>
            <p:nvPr/>
          </p:nvSpPr>
          <p:spPr>
            <a:xfrm>
              <a:off x="2141220" y="5458967"/>
              <a:ext cx="1955800" cy="306705"/>
            </a:xfrm>
            <a:custGeom>
              <a:avLst/>
              <a:gdLst/>
              <a:ahLst/>
              <a:cxnLst/>
              <a:rect l="l" t="t" r="r" b="b"/>
              <a:pathLst>
                <a:path w="1955800" h="306704">
                  <a:moveTo>
                    <a:pt x="1955292" y="0"/>
                  </a:moveTo>
                  <a:lnTo>
                    <a:pt x="0" y="0"/>
                  </a:lnTo>
                  <a:lnTo>
                    <a:pt x="0" y="306324"/>
                  </a:lnTo>
                  <a:lnTo>
                    <a:pt x="1955292" y="306324"/>
                  </a:lnTo>
                  <a:lnTo>
                    <a:pt x="1955292" y="0"/>
                  </a:lnTo>
                  <a:close/>
                </a:path>
              </a:pathLst>
            </a:custGeom>
            <a:solidFill>
              <a:srgbClr val="40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41220" y="5458967"/>
              <a:ext cx="1955800" cy="306705"/>
            </a:xfrm>
            <a:custGeom>
              <a:avLst/>
              <a:gdLst/>
              <a:ahLst/>
              <a:cxnLst/>
              <a:rect l="l" t="t" r="r" b="b"/>
              <a:pathLst>
                <a:path w="1955800" h="306704">
                  <a:moveTo>
                    <a:pt x="0" y="306324"/>
                  </a:moveTo>
                  <a:lnTo>
                    <a:pt x="1955292" y="306324"/>
                  </a:lnTo>
                  <a:lnTo>
                    <a:pt x="1955292" y="0"/>
                  </a:lnTo>
                  <a:lnTo>
                    <a:pt x="0" y="0"/>
                  </a:lnTo>
                  <a:lnTo>
                    <a:pt x="0" y="306324"/>
                  </a:lnTo>
                  <a:close/>
                </a:path>
              </a:pathLst>
            </a:custGeom>
            <a:ln w="6095">
              <a:solidFill>
                <a:srgbClr val="40AC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138172" y="5504180"/>
            <a:ext cx="19615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706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DỪNG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LẠI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141221" y="5458967"/>
            <a:ext cx="1955164" cy="0"/>
          </a:xfrm>
          <a:custGeom>
            <a:avLst/>
            <a:gdLst/>
            <a:ahLst/>
            <a:cxnLst/>
            <a:rect l="l" t="t" r="r" b="b"/>
            <a:pathLst>
              <a:path w="1955164">
                <a:moveTo>
                  <a:pt x="0" y="0"/>
                </a:moveTo>
                <a:lnTo>
                  <a:pt x="195503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6030342" y="1825625"/>
            <a:ext cx="2720975" cy="529590"/>
            <a:chOff x="6030340" y="1825625"/>
            <a:chExt cx="2720975" cy="529590"/>
          </a:xfrm>
        </p:grpSpPr>
        <p:sp>
          <p:nvSpPr>
            <p:cNvPr id="31" name="object 31"/>
            <p:cNvSpPr/>
            <p:nvPr/>
          </p:nvSpPr>
          <p:spPr>
            <a:xfrm>
              <a:off x="6033515" y="1828800"/>
              <a:ext cx="2714625" cy="523240"/>
            </a:xfrm>
            <a:custGeom>
              <a:avLst/>
              <a:gdLst/>
              <a:ahLst/>
              <a:cxnLst/>
              <a:rect l="l" t="t" r="r" b="b"/>
              <a:pathLst>
                <a:path w="2714625" h="523239">
                  <a:moveTo>
                    <a:pt x="2714243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2714243" y="522732"/>
                  </a:lnTo>
                  <a:lnTo>
                    <a:pt x="2714243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033515" y="1828800"/>
              <a:ext cx="2714625" cy="523240"/>
            </a:xfrm>
            <a:custGeom>
              <a:avLst/>
              <a:gdLst/>
              <a:ahLst/>
              <a:cxnLst/>
              <a:rect l="l" t="t" r="r" b="b"/>
              <a:pathLst>
                <a:path w="2714625" h="523239">
                  <a:moveTo>
                    <a:pt x="0" y="522732"/>
                  </a:moveTo>
                  <a:lnTo>
                    <a:pt x="2714243" y="522732"/>
                  </a:lnTo>
                  <a:lnTo>
                    <a:pt x="2714243" y="0"/>
                  </a:lnTo>
                  <a:lnTo>
                    <a:pt x="0" y="0"/>
                  </a:lnTo>
                  <a:lnTo>
                    <a:pt x="0" y="522732"/>
                  </a:lnTo>
                  <a:close/>
                </a:path>
              </a:pathLst>
            </a:custGeom>
            <a:ln w="6095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030467" y="1890777"/>
            <a:ext cx="272034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3155" marR="1102995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(-</a:t>
            </a:r>
            <a:r>
              <a:rPr sz="1200" b="1" spc="-50" dirty="0">
                <a:latin typeface="Arial"/>
                <a:cs typeface="Arial"/>
              </a:rPr>
              <a:t>) </a:t>
            </a: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(+)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033515" y="1828800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59">
                <a:moveTo>
                  <a:pt x="0" y="0"/>
                </a:moveTo>
                <a:lnTo>
                  <a:pt x="271513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8878697" y="1825625"/>
            <a:ext cx="2957195" cy="529590"/>
            <a:chOff x="8878696" y="1825625"/>
            <a:chExt cx="2957195" cy="529590"/>
          </a:xfrm>
        </p:grpSpPr>
        <p:sp>
          <p:nvSpPr>
            <p:cNvPr id="36" name="object 36"/>
            <p:cNvSpPr/>
            <p:nvPr/>
          </p:nvSpPr>
          <p:spPr>
            <a:xfrm>
              <a:off x="8881871" y="1828800"/>
              <a:ext cx="2950845" cy="523240"/>
            </a:xfrm>
            <a:custGeom>
              <a:avLst/>
              <a:gdLst/>
              <a:ahLst/>
              <a:cxnLst/>
              <a:rect l="l" t="t" r="r" b="b"/>
              <a:pathLst>
                <a:path w="2950845" h="523239">
                  <a:moveTo>
                    <a:pt x="29504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2950464" y="522732"/>
                  </a:lnTo>
                  <a:lnTo>
                    <a:pt x="2950464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881871" y="1828800"/>
              <a:ext cx="2950845" cy="523240"/>
            </a:xfrm>
            <a:custGeom>
              <a:avLst/>
              <a:gdLst/>
              <a:ahLst/>
              <a:cxnLst/>
              <a:rect l="l" t="t" r="r" b="b"/>
              <a:pathLst>
                <a:path w="2950845" h="523239">
                  <a:moveTo>
                    <a:pt x="0" y="522732"/>
                  </a:moveTo>
                  <a:lnTo>
                    <a:pt x="2950464" y="522732"/>
                  </a:lnTo>
                  <a:lnTo>
                    <a:pt x="2950464" y="0"/>
                  </a:lnTo>
                  <a:lnTo>
                    <a:pt x="0" y="0"/>
                  </a:lnTo>
                  <a:lnTo>
                    <a:pt x="0" y="522732"/>
                  </a:lnTo>
                  <a:close/>
                </a:path>
              </a:pathLst>
            </a:custGeom>
            <a:ln w="6096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8878823" y="1890776"/>
            <a:ext cx="2956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(+)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(+)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881871" y="1828800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59">
                <a:moveTo>
                  <a:pt x="0" y="0"/>
                </a:moveTo>
                <a:lnTo>
                  <a:pt x="271513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3181986" y="1825625"/>
            <a:ext cx="2722245" cy="529590"/>
            <a:chOff x="3181985" y="1825625"/>
            <a:chExt cx="2722245" cy="529590"/>
          </a:xfrm>
        </p:grpSpPr>
        <p:sp>
          <p:nvSpPr>
            <p:cNvPr id="41" name="object 41"/>
            <p:cNvSpPr/>
            <p:nvPr/>
          </p:nvSpPr>
          <p:spPr>
            <a:xfrm>
              <a:off x="3185160" y="1828800"/>
              <a:ext cx="2715895" cy="523240"/>
            </a:xfrm>
            <a:custGeom>
              <a:avLst/>
              <a:gdLst/>
              <a:ahLst/>
              <a:cxnLst/>
              <a:rect l="l" t="t" r="r" b="b"/>
              <a:pathLst>
                <a:path w="2715895" h="523239">
                  <a:moveTo>
                    <a:pt x="2715767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2715767" y="522732"/>
                  </a:lnTo>
                  <a:lnTo>
                    <a:pt x="2715767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185160" y="1828800"/>
              <a:ext cx="2715895" cy="523240"/>
            </a:xfrm>
            <a:custGeom>
              <a:avLst/>
              <a:gdLst/>
              <a:ahLst/>
              <a:cxnLst/>
              <a:rect l="l" t="t" r="r" b="b"/>
              <a:pathLst>
                <a:path w="2715895" h="523239">
                  <a:moveTo>
                    <a:pt x="0" y="522732"/>
                  </a:moveTo>
                  <a:lnTo>
                    <a:pt x="2715767" y="522732"/>
                  </a:lnTo>
                  <a:lnTo>
                    <a:pt x="2715767" y="0"/>
                  </a:lnTo>
                  <a:lnTo>
                    <a:pt x="0" y="0"/>
                  </a:lnTo>
                  <a:lnTo>
                    <a:pt x="0" y="522732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3182112" y="1890777"/>
            <a:ext cx="27222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6330" marR="1109345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(+) </a:t>
            </a: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10" dirty="0">
                <a:latin typeface="Arial"/>
                <a:cs typeface="Arial"/>
              </a:rPr>
              <a:t> (-</a:t>
            </a:r>
            <a:r>
              <a:rPr sz="1200" b="1" spc="-5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185161" y="1828800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60">
                <a:moveTo>
                  <a:pt x="0" y="0"/>
                </a:moveTo>
                <a:lnTo>
                  <a:pt x="271513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333630" y="1825625"/>
            <a:ext cx="2722245" cy="529590"/>
            <a:chOff x="333629" y="1825625"/>
            <a:chExt cx="2722245" cy="529590"/>
          </a:xfrm>
        </p:grpSpPr>
        <p:sp>
          <p:nvSpPr>
            <p:cNvPr id="46" name="object 46"/>
            <p:cNvSpPr/>
            <p:nvPr/>
          </p:nvSpPr>
          <p:spPr>
            <a:xfrm>
              <a:off x="336804" y="1828800"/>
              <a:ext cx="2715895" cy="523240"/>
            </a:xfrm>
            <a:custGeom>
              <a:avLst/>
              <a:gdLst/>
              <a:ahLst/>
              <a:cxnLst/>
              <a:rect l="l" t="t" r="r" b="b"/>
              <a:pathLst>
                <a:path w="2715895" h="523239">
                  <a:moveTo>
                    <a:pt x="2715768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2715768" y="522732"/>
                  </a:lnTo>
                  <a:lnTo>
                    <a:pt x="2715768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36804" y="1828800"/>
              <a:ext cx="2715895" cy="523240"/>
            </a:xfrm>
            <a:custGeom>
              <a:avLst/>
              <a:gdLst/>
              <a:ahLst/>
              <a:cxnLst/>
              <a:rect l="l" t="t" r="r" b="b"/>
              <a:pathLst>
                <a:path w="2715895" h="523239">
                  <a:moveTo>
                    <a:pt x="0" y="522732"/>
                  </a:moveTo>
                  <a:lnTo>
                    <a:pt x="2715768" y="522732"/>
                  </a:lnTo>
                  <a:lnTo>
                    <a:pt x="2715768" y="0"/>
                  </a:lnTo>
                  <a:lnTo>
                    <a:pt x="0" y="0"/>
                  </a:lnTo>
                  <a:lnTo>
                    <a:pt x="0" y="522732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33756" y="1890776"/>
            <a:ext cx="2722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(-</a:t>
            </a:r>
            <a:r>
              <a:rPr sz="1200" b="1" spc="-5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10" dirty="0">
                <a:latin typeface="Arial"/>
                <a:cs typeface="Arial"/>
              </a:rPr>
              <a:t> (-</a:t>
            </a:r>
            <a:r>
              <a:rPr sz="1200" b="1" spc="-5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36805" y="1828800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60">
                <a:moveTo>
                  <a:pt x="0" y="0"/>
                </a:moveTo>
                <a:lnTo>
                  <a:pt x="271513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object 50"/>
          <p:cNvGrpSpPr/>
          <p:nvPr/>
        </p:nvGrpSpPr>
        <p:grpSpPr>
          <a:xfrm>
            <a:off x="333630" y="2482469"/>
            <a:ext cx="2722245" cy="805180"/>
            <a:chOff x="333629" y="2482469"/>
            <a:chExt cx="2722245" cy="805180"/>
          </a:xfrm>
        </p:grpSpPr>
        <p:sp>
          <p:nvSpPr>
            <p:cNvPr id="51" name="object 51"/>
            <p:cNvSpPr/>
            <p:nvPr/>
          </p:nvSpPr>
          <p:spPr>
            <a:xfrm>
              <a:off x="336804" y="2485644"/>
              <a:ext cx="2715895" cy="798830"/>
            </a:xfrm>
            <a:custGeom>
              <a:avLst/>
              <a:gdLst/>
              <a:ahLst/>
              <a:cxnLst/>
              <a:rect l="l" t="t" r="r" b="b"/>
              <a:pathLst>
                <a:path w="2715895" h="798829">
                  <a:moveTo>
                    <a:pt x="2715768" y="0"/>
                  </a:moveTo>
                  <a:lnTo>
                    <a:pt x="0" y="0"/>
                  </a:lnTo>
                  <a:lnTo>
                    <a:pt x="0" y="798576"/>
                  </a:lnTo>
                  <a:lnTo>
                    <a:pt x="2715768" y="798576"/>
                  </a:lnTo>
                  <a:lnTo>
                    <a:pt x="2715768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36804" y="2485644"/>
              <a:ext cx="2715895" cy="798830"/>
            </a:xfrm>
            <a:custGeom>
              <a:avLst/>
              <a:gdLst/>
              <a:ahLst/>
              <a:cxnLst/>
              <a:rect l="l" t="t" r="r" b="b"/>
              <a:pathLst>
                <a:path w="2715895" h="798829">
                  <a:moveTo>
                    <a:pt x="0" y="798576"/>
                  </a:moveTo>
                  <a:lnTo>
                    <a:pt x="2715768" y="798576"/>
                  </a:lnTo>
                  <a:lnTo>
                    <a:pt x="2715768" y="0"/>
                  </a:lnTo>
                  <a:lnTo>
                    <a:pt x="0" y="0"/>
                  </a:lnTo>
                  <a:lnTo>
                    <a:pt x="0" y="798576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333756" y="2514346"/>
            <a:ext cx="272224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Bệnh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nhân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có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thể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nhiễm.</a:t>
            </a:r>
            <a:endParaRPr sz="1200">
              <a:latin typeface="Arial"/>
              <a:cs typeface="Arial"/>
            </a:endParaRPr>
          </a:p>
          <a:p>
            <a:pPr marL="113664" marR="109220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Lặp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lại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xét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nghiệm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và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tiếp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tục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theo </a:t>
            </a:r>
            <a:r>
              <a:rPr sz="1200" b="1" dirty="0">
                <a:latin typeface="Arial"/>
                <a:cs typeface="Arial"/>
              </a:rPr>
              <a:t>dõi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trong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suốt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thai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kỳ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36805" y="2485644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60">
                <a:moveTo>
                  <a:pt x="0" y="0"/>
                </a:moveTo>
                <a:lnTo>
                  <a:pt x="271513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3181986" y="2482469"/>
            <a:ext cx="2722245" cy="805180"/>
            <a:chOff x="3181985" y="2482469"/>
            <a:chExt cx="2722245" cy="805180"/>
          </a:xfrm>
        </p:grpSpPr>
        <p:sp>
          <p:nvSpPr>
            <p:cNvPr id="56" name="object 56"/>
            <p:cNvSpPr/>
            <p:nvPr/>
          </p:nvSpPr>
          <p:spPr>
            <a:xfrm>
              <a:off x="3185160" y="2485644"/>
              <a:ext cx="2715895" cy="798830"/>
            </a:xfrm>
            <a:custGeom>
              <a:avLst/>
              <a:gdLst/>
              <a:ahLst/>
              <a:cxnLst/>
              <a:rect l="l" t="t" r="r" b="b"/>
              <a:pathLst>
                <a:path w="2715895" h="798829">
                  <a:moveTo>
                    <a:pt x="2715767" y="0"/>
                  </a:moveTo>
                  <a:lnTo>
                    <a:pt x="0" y="0"/>
                  </a:lnTo>
                  <a:lnTo>
                    <a:pt x="0" y="798576"/>
                  </a:lnTo>
                  <a:lnTo>
                    <a:pt x="2715767" y="798576"/>
                  </a:lnTo>
                  <a:lnTo>
                    <a:pt x="2715767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185160" y="2485644"/>
              <a:ext cx="2715895" cy="798830"/>
            </a:xfrm>
            <a:custGeom>
              <a:avLst/>
              <a:gdLst/>
              <a:ahLst/>
              <a:cxnLst/>
              <a:rect l="l" t="t" r="r" b="b"/>
              <a:pathLst>
                <a:path w="2715895" h="798829">
                  <a:moveTo>
                    <a:pt x="0" y="798576"/>
                  </a:moveTo>
                  <a:lnTo>
                    <a:pt x="2715767" y="798576"/>
                  </a:lnTo>
                  <a:lnTo>
                    <a:pt x="2715767" y="0"/>
                  </a:lnTo>
                  <a:lnTo>
                    <a:pt x="0" y="0"/>
                  </a:lnTo>
                  <a:lnTo>
                    <a:pt x="0" y="798576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3182112" y="2514347"/>
            <a:ext cx="27222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Bệnh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nhân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có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miễn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dịch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với </a:t>
            </a:r>
            <a:r>
              <a:rPr sz="1200" b="1" spc="-25" dirty="0">
                <a:latin typeface="Arial"/>
                <a:cs typeface="Arial"/>
              </a:rPr>
              <a:t>CMV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185161" y="2485644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60">
                <a:moveTo>
                  <a:pt x="0" y="0"/>
                </a:moveTo>
                <a:lnTo>
                  <a:pt x="271513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0" name="object 60"/>
          <p:cNvGrpSpPr/>
          <p:nvPr/>
        </p:nvGrpSpPr>
        <p:grpSpPr>
          <a:xfrm>
            <a:off x="6030342" y="2482469"/>
            <a:ext cx="2720975" cy="937894"/>
            <a:chOff x="6030340" y="2482469"/>
            <a:chExt cx="2720975" cy="937894"/>
          </a:xfrm>
        </p:grpSpPr>
        <p:sp>
          <p:nvSpPr>
            <p:cNvPr id="61" name="object 61"/>
            <p:cNvSpPr/>
            <p:nvPr/>
          </p:nvSpPr>
          <p:spPr>
            <a:xfrm>
              <a:off x="6033515" y="2485644"/>
              <a:ext cx="2714625" cy="931544"/>
            </a:xfrm>
            <a:custGeom>
              <a:avLst/>
              <a:gdLst/>
              <a:ahLst/>
              <a:cxnLst/>
              <a:rect l="l" t="t" r="r" b="b"/>
              <a:pathLst>
                <a:path w="2714625" h="931545">
                  <a:moveTo>
                    <a:pt x="2714243" y="0"/>
                  </a:moveTo>
                  <a:lnTo>
                    <a:pt x="0" y="0"/>
                  </a:lnTo>
                  <a:lnTo>
                    <a:pt x="0" y="931163"/>
                  </a:lnTo>
                  <a:lnTo>
                    <a:pt x="2714243" y="931163"/>
                  </a:lnTo>
                  <a:lnTo>
                    <a:pt x="2714243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033515" y="2485644"/>
              <a:ext cx="2714625" cy="931544"/>
            </a:xfrm>
            <a:custGeom>
              <a:avLst/>
              <a:gdLst/>
              <a:ahLst/>
              <a:cxnLst/>
              <a:rect l="l" t="t" r="r" b="b"/>
              <a:pathLst>
                <a:path w="2714625" h="931545">
                  <a:moveTo>
                    <a:pt x="0" y="931163"/>
                  </a:moveTo>
                  <a:lnTo>
                    <a:pt x="2714243" y="931163"/>
                  </a:lnTo>
                  <a:lnTo>
                    <a:pt x="2714243" y="0"/>
                  </a:lnTo>
                  <a:lnTo>
                    <a:pt x="0" y="0"/>
                  </a:lnTo>
                  <a:lnTo>
                    <a:pt x="0" y="931163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6030467" y="2515361"/>
            <a:ext cx="27203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335" marR="38608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Nhiễm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CMV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giai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đoạn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sớm </a:t>
            </a:r>
            <a:r>
              <a:rPr sz="1200" b="1" dirty="0">
                <a:latin typeface="Arial"/>
                <a:cs typeface="Arial"/>
              </a:rPr>
              <a:t>Xác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nhận kết</a:t>
            </a:r>
            <a:r>
              <a:rPr sz="1200" b="1" spc="-25" dirty="0">
                <a:latin typeface="Arial"/>
                <a:cs typeface="Arial"/>
              </a:rPr>
              <a:t> quả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Làm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lại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xét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nghiệm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sau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2-3</a:t>
            </a:r>
            <a:r>
              <a:rPr sz="1200" b="1" spc="-20" dirty="0">
                <a:latin typeface="Arial"/>
                <a:cs typeface="Arial"/>
              </a:rPr>
              <a:t> tuần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033515" y="2485644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59">
                <a:moveTo>
                  <a:pt x="0" y="0"/>
                </a:moveTo>
                <a:lnTo>
                  <a:pt x="271513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" name="object 65"/>
          <p:cNvGrpSpPr/>
          <p:nvPr/>
        </p:nvGrpSpPr>
        <p:grpSpPr>
          <a:xfrm>
            <a:off x="8878697" y="2482469"/>
            <a:ext cx="2957195" cy="805180"/>
            <a:chOff x="8878696" y="2482469"/>
            <a:chExt cx="2957195" cy="805180"/>
          </a:xfrm>
        </p:grpSpPr>
        <p:sp>
          <p:nvSpPr>
            <p:cNvPr id="66" name="object 66"/>
            <p:cNvSpPr/>
            <p:nvPr/>
          </p:nvSpPr>
          <p:spPr>
            <a:xfrm>
              <a:off x="8881871" y="2485644"/>
              <a:ext cx="2950845" cy="798830"/>
            </a:xfrm>
            <a:custGeom>
              <a:avLst/>
              <a:gdLst/>
              <a:ahLst/>
              <a:cxnLst/>
              <a:rect l="l" t="t" r="r" b="b"/>
              <a:pathLst>
                <a:path w="2950845" h="798829">
                  <a:moveTo>
                    <a:pt x="2950464" y="0"/>
                  </a:moveTo>
                  <a:lnTo>
                    <a:pt x="0" y="0"/>
                  </a:lnTo>
                  <a:lnTo>
                    <a:pt x="0" y="798576"/>
                  </a:lnTo>
                  <a:lnTo>
                    <a:pt x="2950464" y="798576"/>
                  </a:lnTo>
                  <a:lnTo>
                    <a:pt x="2950464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881871" y="2485644"/>
              <a:ext cx="2950845" cy="798830"/>
            </a:xfrm>
            <a:custGeom>
              <a:avLst/>
              <a:gdLst/>
              <a:ahLst/>
              <a:cxnLst/>
              <a:rect l="l" t="t" r="r" b="b"/>
              <a:pathLst>
                <a:path w="2950845" h="798829">
                  <a:moveTo>
                    <a:pt x="0" y="798576"/>
                  </a:moveTo>
                  <a:lnTo>
                    <a:pt x="2950464" y="798576"/>
                  </a:lnTo>
                  <a:lnTo>
                    <a:pt x="2950464" y="0"/>
                  </a:lnTo>
                  <a:lnTo>
                    <a:pt x="0" y="0"/>
                  </a:lnTo>
                  <a:lnTo>
                    <a:pt x="0" y="798576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8878823" y="2514347"/>
            <a:ext cx="2956560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570" marR="106680" indent="-1270" algn="ctr">
              <a:lnSpc>
                <a:spcPct val="100000"/>
              </a:lnSpc>
              <a:spcBef>
                <a:spcPts val="100"/>
              </a:spcBef>
            </a:pPr>
            <a:r>
              <a:rPr sz="1150" b="1" dirty="0">
                <a:latin typeface="Arial"/>
                <a:cs typeface="Arial"/>
              </a:rPr>
              <a:t>Vừa</a:t>
            </a:r>
            <a:r>
              <a:rPr sz="1150" b="1" spc="-30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nhiễm</a:t>
            </a:r>
            <a:r>
              <a:rPr sz="1150" b="1" spc="-40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CMV,</a:t>
            </a:r>
            <a:r>
              <a:rPr sz="1150" b="1" spc="-10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tái</a:t>
            </a:r>
            <a:r>
              <a:rPr sz="1150" b="1" spc="-15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nhiễm,</a:t>
            </a:r>
            <a:r>
              <a:rPr sz="1150" b="1" spc="-20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tái</a:t>
            </a:r>
            <a:r>
              <a:rPr sz="1150" b="1" spc="-20" dirty="0">
                <a:latin typeface="Arial"/>
                <a:cs typeface="Arial"/>
              </a:rPr>
              <a:t> hoạt </a:t>
            </a:r>
            <a:r>
              <a:rPr sz="1150" b="1" dirty="0">
                <a:latin typeface="Arial"/>
                <a:cs typeface="Arial"/>
              </a:rPr>
              <a:t>hoặc</a:t>
            </a:r>
            <a:r>
              <a:rPr sz="1150" b="1" spc="-30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kích</a:t>
            </a:r>
            <a:r>
              <a:rPr sz="1150" b="1" spc="-5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hoạt</a:t>
            </a:r>
            <a:r>
              <a:rPr sz="1150" b="1" spc="-20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hệ</a:t>
            </a:r>
            <a:r>
              <a:rPr sz="1150" b="1" spc="-25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miễn</a:t>
            </a:r>
            <a:r>
              <a:rPr sz="1150" b="1" spc="5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dịch</a:t>
            </a:r>
            <a:r>
              <a:rPr sz="1150" b="1" spc="-30" dirty="0">
                <a:latin typeface="Arial"/>
                <a:cs typeface="Arial"/>
              </a:rPr>
              <a:t> </a:t>
            </a:r>
            <a:r>
              <a:rPr sz="1150" b="1" dirty="0">
                <a:latin typeface="Arial"/>
                <a:cs typeface="Arial"/>
              </a:rPr>
              <a:t>không</a:t>
            </a:r>
            <a:r>
              <a:rPr sz="1150" b="1" spc="-30" dirty="0">
                <a:latin typeface="Arial"/>
                <a:cs typeface="Arial"/>
              </a:rPr>
              <a:t> </a:t>
            </a:r>
            <a:r>
              <a:rPr sz="1150" b="1" spc="-25" dirty="0">
                <a:latin typeface="Arial"/>
                <a:cs typeface="Arial"/>
              </a:rPr>
              <a:t>đặc </a:t>
            </a:r>
            <a:r>
              <a:rPr sz="1150" b="1" spc="-20" dirty="0">
                <a:latin typeface="Arial"/>
                <a:cs typeface="Arial"/>
              </a:rPr>
              <a:t>hiệu</a:t>
            </a:r>
            <a:endParaRPr sz="115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8881871" y="2485644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59">
                <a:moveTo>
                  <a:pt x="0" y="0"/>
                </a:moveTo>
                <a:lnTo>
                  <a:pt x="271513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0" name="object 70"/>
          <p:cNvGrpSpPr/>
          <p:nvPr/>
        </p:nvGrpSpPr>
        <p:grpSpPr>
          <a:xfrm>
            <a:off x="8878697" y="3413633"/>
            <a:ext cx="2957195" cy="806450"/>
            <a:chOff x="8878696" y="3413633"/>
            <a:chExt cx="2957195" cy="806450"/>
          </a:xfrm>
        </p:grpSpPr>
        <p:sp>
          <p:nvSpPr>
            <p:cNvPr id="71" name="object 71"/>
            <p:cNvSpPr/>
            <p:nvPr/>
          </p:nvSpPr>
          <p:spPr>
            <a:xfrm>
              <a:off x="8881871" y="3416808"/>
              <a:ext cx="2950845" cy="800100"/>
            </a:xfrm>
            <a:custGeom>
              <a:avLst/>
              <a:gdLst/>
              <a:ahLst/>
              <a:cxnLst/>
              <a:rect l="l" t="t" r="r" b="b"/>
              <a:pathLst>
                <a:path w="2950845" h="800100">
                  <a:moveTo>
                    <a:pt x="2950464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2950464" y="800100"/>
                  </a:lnTo>
                  <a:lnTo>
                    <a:pt x="2950464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881871" y="3416808"/>
              <a:ext cx="2950845" cy="800100"/>
            </a:xfrm>
            <a:custGeom>
              <a:avLst/>
              <a:gdLst/>
              <a:ahLst/>
              <a:cxnLst/>
              <a:rect l="l" t="t" r="r" b="b"/>
              <a:pathLst>
                <a:path w="2950845" h="800100">
                  <a:moveTo>
                    <a:pt x="0" y="800100"/>
                  </a:moveTo>
                  <a:lnTo>
                    <a:pt x="2950464" y="800100"/>
                  </a:lnTo>
                  <a:lnTo>
                    <a:pt x="2950464" y="0"/>
                  </a:lnTo>
                  <a:lnTo>
                    <a:pt x="0" y="0"/>
                  </a:lnTo>
                  <a:lnTo>
                    <a:pt x="0" y="800100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8878823" y="3526283"/>
            <a:ext cx="29565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Xác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nhận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kết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quả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dương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tính</a:t>
            </a:r>
            <a:endParaRPr sz="1200">
              <a:latin typeface="Arial"/>
              <a:cs typeface="Arial"/>
            </a:endParaRPr>
          </a:p>
          <a:p>
            <a:pPr marL="183515" marR="173990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IgG,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huyết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thanh,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adivity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và </a:t>
            </a:r>
            <a:r>
              <a:rPr sz="1200" b="1" dirty="0">
                <a:latin typeface="Arial"/>
                <a:cs typeface="Arial"/>
              </a:rPr>
              <a:t>PCR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nước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ối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và/hoặc</a:t>
            </a:r>
            <a:r>
              <a:rPr sz="1200" b="1" spc="-25" dirty="0">
                <a:latin typeface="Arial"/>
                <a:cs typeface="Arial"/>
              </a:rPr>
              <a:t> máu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8881871" y="3416808"/>
            <a:ext cx="2715260" cy="0"/>
          </a:xfrm>
          <a:custGeom>
            <a:avLst/>
            <a:gdLst/>
            <a:ahLst/>
            <a:cxnLst/>
            <a:rect l="l" t="t" r="r" b="b"/>
            <a:pathLst>
              <a:path w="2715259">
                <a:moveTo>
                  <a:pt x="0" y="0"/>
                </a:moveTo>
                <a:lnTo>
                  <a:pt x="271513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185160" y="1391413"/>
            <a:ext cx="5562600" cy="306705"/>
          </a:xfrm>
          <a:custGeom>
            <a:avLst/>
            <a:gdLst/>
            <a:ahLst/>
            <a:cxnLst/>
            <a:rect l="l" t="t" r="r" b="b"/>
            <a:pathLst>
              <a:path w="5562600" h="306705">
                <a:moveTo>
                  <a:pt x="0" y="306324"/>
                </a:moveTo>
                <a:lnTo>
                  <a:pt x="5562599" y="306324"/>
                </a:lnTo>
                <a:lnTo>
                  <a:pt x="5562599" y="0"/>
                </a:lnTo>
                <a:lnTo>
                  <a:pt x="0" y="0"/>
                </a:lnTo>
                <a:lnTo>
                  <a:pt x="0" y="306324"/>
                </a:lnTo>
                <a:close/>
              </a:path>
            </a:pathLst>
          </a:custGeom>
          <a:ln w="6096">
            <a:solidFill>
              <a:srgbClr val="C0C0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3182111" y="1388363"/>
            <a:ext cx="5568951" cy="245580"/>
          </a:xfrm>
          <a:prstGeom prst="rect">
            <a:avLst/>
          </a:prstGeom>
          <a:solidFill>
            <a:srgbClr val="C0C0B3"/>
          </a:solidFill>
        </p:spPr>
        <p:txBody>
          <a:bodyPr vert="horz" wrap="square" lIns="0" tIns="6032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475"/>
              </a:spcBef>
            </a:pPr>
            <a:r>
              <a:rPr sz="1200" b="1" dirty="0">
                <a:latin typeface="Arial"/>
                <a:cs typeface="Arial"/>
              </a:rPr>
              <a:t>Xét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nghiệm CMV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và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IgM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185161" y="1391411"/>
            <a:ext cx="5563235" cy="0"/>
          </a:xfrm>
          <a:custGeom>
            <a:avLst/>
            <a:gdLst/>
            <a:ahLst/>
            <a:cxnLst/>
            <a:rect l="l" t="t" r="r" b="b"/>
            <a:pathLst>
              <a:path w="5563234">
                <a:moveTo>
                  <a:pt x="0" y="0"/>
                </a:moveTo>
                <a:lnTo>
                  <a:pt x="556298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" name="object 78"/>
          <p:cNvGrpSpPr/>
          <p:nvPr/>
        </p:nvGrpSpPr>
        <p:grpSpPr>
          <a:xfrm>
            <a:off x="333630" y="4344796"/>
            <a:ext cx="5570855" cy="956310"/>
            <a:chOff x="333629" y="4344796"/>
            <a:chExt cx="5570855" cy="956310"/>
          </a:xfrm>
        </p:grpSpPr>
        <p:sp>
          <p:nvSpPr>
            <p:cNvPr id="79" name="object 79"/>
            <p:cNvSpPr/>
            <p:nvPr/>
          </p:nvSpPr>
          <p:spPr>
            <a:xfrm>
              <a:off x="336804" y="4347971"/>
              <a:ext cx="5564505" cy="949960"/>
            </a:xfrm>
            <a:custGeom>
              <a:avLst/>
              <a:gdLst/>
              <a:ahLst/>
              <a:cxnLst/>
              <a:rect l="l" t="t" r="r" b="b"/>
              <a:pathLst>
                <a:path w="5564505" h="949960">
                  <a:moveTo>
                    <a:pt x="5564124" y="0"/>
                  </a:moveTo>
                  <a:lnTo>
                    <a:pt x="0" y="0"/>
                  </a:lnTo>
                  <a:lnTo>
                    <a:pt x="0" y="949451"/>
                  </a:lnTo>
                  <a:lnTo>
                    <a:pt x="5564124" y="949451"/>
                  </a:lnTo>
                  <a:lnTo>
                    <a:pt x="5564124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36804" y="4347971"/>
              <a:ext cx="5564505" cy="949960"/>
            </a:xfrm>
            <a:custGeom>
              <a:avLst/>
              <a:gdLst/>
              <a:ahLst/>
              <a:cxnLst/>
              <a:rect l="l" t="t" r="r" b="b"/>
              <a:pathLst>
                <a:path w="5564505" h="949960">
                  <a:moveTo>
                    <a:pt x="0" y="949451"/>
                  </a:moveTo>
                  <a:lnTo>
                    <a:pt x="5564124" y="949451"/>
                  </a:lnTo>
                  <a:lnTo>
                    <a:pt x="5564124" y="0"/>
                  </a:lnTo>
                  <a:lnTo>
                    <a:pt x="0" y="0"/>
                  </a:lnTo>
                  <a:lnTo>
                    <a:pt x="0" y="949451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333757" y="4378197"/>
            <a:ext cx="55702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Âm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tính</a:t>
            </a:r>
            <a:endParaRPr sz="1200">
              <a:latin typeface="Arial"/>
              <a:cs typeface="Arial"/>
            </a:endParaRPr>
          </a:p>
          <a:p>
            <a:pPr marL="1669414" marR="1660525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10" dirty="0">
                <a:latin typeface="Arial"/>
                <a:cs typeface="Arial"/>
              </a:rPr>
              <a:t> (-</a:t>
            </a:r>
            <a:r>
              <a:rPr sz="1200" b="1" dirty="0">
                <a:latin typeface="Arial"/>
                <a:cs typeface="Arial"/>
              </a:rPr>
              <a:t>),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adivity cao,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PCR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(-</a:t>
            </a:r>
            <a:r>
              <a:rPr sz="1200" b="1" spc="-50" dirty="0">
                <a:latin typeface="Arial"/>
                <a:cs typeface="Arial"/>
              </a:rPr>
              <a:t>) </a:t>
            </a:r>
            <a:r>
              <a:rPr sz="1200" b="1" dirty="0">
                <a:latin typeface="Arial"/>
                <a:cs typeface="Arial"/>
              </a:rPr>
              <a:t>Không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khẳng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định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nhiễm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cấp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36805" y="4347971"/>
            <a:ext cx="5563235" cy="0"/>
          </a:xfrm>
          <a:custGeom>
            <a:avLst/>
            <a:gdLst/>
            <a:ahLst/>
            <a:cxnLst/>
            <a:rect l="l" t="t" r="r" b="b"/>
            <a:pathLst>
              <a:path w="5563235">
                <a:moveTo>
                  <a:pt x="0" y="0"/>
                </a:moveTo>
                <a:lnTo>
                  <a:pt x="556298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3" name="object 83"/>
          <p:cNvGrpSpPr/>
          <p:nvPr/>
        </p:nvGrpSpPr>
        <p:grpSpPr>
          <a:xfrm>
            <a:off x="6030340" y="4344796"/>
            <a:ext cx="5805171" cy="956310"/>
            <a:chOff x="6030340" y="4344796"/>
            <a:chExt cx="5805170" cy="956310"/>
          </a:xfrm>
        </p:grpSpPr>
        <p:sp>
          <p:nvSpPr>
            <p:cNvPr id="84" name="object 84"/>
            <p:cNvSpPr/>
            <p:nvPr/>
          </p:nvSpPr>
          <p:spPr>
            <a:xfrm>
              <a:off x="6033515" y="4347971"/>
              <a:ext cx="5798820" cy="949960"/>
            </a:xfrm>
            <a:custGeom>
              <a:avLst/>
              <a:gdLst/>
              <a:ahLst/>
              <a:cxnLst/>
              <a:rect l="l" t="t" r="r" b="b"/>
              <a:pathLst>
                <a:path w="5798820" h="949960">
                  <a:moveTo>
                    <a:pt x="5798820" y="0"/>
                  </a:moveTo>
                  <a:lnTo>
                    <a:pt x="0" y="0"/>
                  </a:lnTo>
                  <a:lnTo>
                    <a:pt x="0" y="949451"/>
                  </a:lnTo>
                  <a:lnTo>
                    <a:pt x="5798820" y="949451"/>
                  </a:lnTo>
                  <a:lnTo>
                    <a:pt x="5798820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33515" y="4347971"/>
              <a:ext cx="5798820" cy="949960"/>
            </a:xfrm>
            <a:custGeom>
              <a:avLst/>
              <a:gdLst/>
              <a:ahLst/>
              <a:cxnLst/>
              <a:rect l="l" t="t" r="r" b="b"/>
              <a:pathLst>
                <a:path w="5798820" h="949960">
                  <a:moveTo>
                    <a:pt x="0" y="949451"/>
                  </a:moveTo>
                  <a:lnTo>
                    <a:pt x="5798820" y="949451"/>
                  </a:lnTo>
                  <a:lnTo>
                    <a:pt x="5798820" y="0"/>
                  </a:lnTo>
                  <a:lnTo>
                    <a:pt x="0" y="0"/>
                  </a:lnTo>
                  <a:lnTo>
                    <a:pt x="0" y="949451"/>
                  </a:lnTo>
                  <a:close/>
                </a:path>
              </a:pathLst>
            </a:custGeom>
            <a:ln w="6095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6030467" y="4378197"/>
            <a:ext cx="580517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2840" marR="2394585" indent="8064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Dương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tính </a:t>
            </a:r>
            <a:r>
              <a:rPr sz="1200" b="1" dirty="0">
                <a:latin typeface="Arial"/>
                <a:cs typeface="Arial"/>
              </a:rPr>
              <a:t>Cần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can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thiệp</a:t>
            </a:r>
            <a:endParaRPr sz="1200">
              <a:latin typeface="Arial"/>
              <a:cs typeface="Arial"/>
            </a:endParaRPr>
          </a:p>
          <a:p>
            <a:pPr marL="570865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Xác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định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nhiễm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cấp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CMV,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trao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đổi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về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kết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cục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thai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kỳ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với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thai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phụ</a:t>
            </a:r>
            <a:endParaRPr sz="12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6033516" y="4347971"/>
            <a:ext cx="5563235" cy="0"/>
          </a:xfrm>
          <a:custGeom>
            <a:avLst/>
            <a:gdLst/>
            <a:ahLst/>
            <a:cxnLst/>
            <a:rect l="l" t="t" r="r" b="b"/>
            <a:pathLst>
              <a:path w="5563234">
                <a:moveTo>
                  <a:pt x="0" y="0"/>
                </a:moveTo>
                <a:lnTo>
                  <a:pt x="556298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6030467" y="5442204"/>
            <a:ext cx="5568951" cy="246221"/>
          </a:xfrm>
          <a:prstGeom prst="rect">
            <a:avLst/>
          </a:prstGeom>
          <a:solidFill>
            <a:srgbClr val="D1DFE7"/>
          </a:solidFill>
          <a:ln w="3175">
            <a:solidFill>
              <a:srgbClr val="D1DFE7"/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sz="1200" b="1" dirty="0">
                <a:latin typeface="Arial"/>
                <a:cs typeface="Arial"/>
              </a:rPr>
              <a:t>Theo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dõi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và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chăm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sóc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sau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sinh</a:t>
            </a:r>
            <a:endParaRPr sz="12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49453" y="5920842"/>
            <a:ext cx="59588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31415">
              <a:lnSpc>
                <a:spcPct val="100000"/>
              </a:lnSpc>
              <a:spcBef>
                <a:spcPts val="100"/>
              </a:spcBef>
            </a:pPr>
            <a:r>
              <a:rPr sz="800" i="1" dirty="0">
                <a:latin typeface="Calibri"/>
                <a:cs typeface="Calibri"/>
              </a:rPr>
              <a:t>Munro,</a:t>
            </a:r>
            <a:r>
              <a:rPr sz="800" i="1" spc="5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S.C.,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Hall,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B.,</a:t>
            </a:r>
            <a:r>
              <a:rPr sz="800" i="1" spc="40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Whybin,</a:t>
            </a:r>
            <a:r>
              <a:rPr sz="800" i="1" spc="6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L.R.</a:t>
            </a:r>
            <a:r>
              <a:rPr sz="800" i="1" spc="3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et</a:t>
            </a:r>
            <a:r>
              <a:rPr sz="800" i="1" spc="60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al.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(2005).</a:t>
            </a:r>
            <a:r>
              <a:rPr sz="800" i="1" spc="15" dirty="0">
                <a:latin typeface="Calibri"/>
                <a:cs typeface="Calibri"/>
              </a:rPr>
              <a:t> </a:t>
            </a:r>
            <a:r>
              <a:rPr sz="800" i="1" spc="85" dirty="0">
                <a:latin typeface="Calibri"/>
                <a:cs typeface="Calibri"/>
              </a:rPr>
              <a:t>J</a:t>
            </a:r>
            <a:r>
              <a:rPr sz="800" i="1" spc="6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Clin</a:t>
            </a:r>
            <a:r>
              <a:rPr sz="800" i="1" spc="4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Microbiol</a:t>
            </a:r>
            <a:r>
              <a:rPr sz="800" i="1" spc="2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43(9),</a:t>
            </a:r>
            <a:r>
              <a:rPr sz="800" i="1" spc="2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4713-</a:t>
            </a:r>
            <a:r>
              <a:rPr sz="800" i="1" spc="-25" dirty="0">
                <a:latin typeface="Calibri"/>
                <a:cs typeface="Calibri"/>
              </a:rPr>
              <a:t>8.</a:t>
            </a:r>
            <a:r>
              <a:rPr sz="800" i="1" spc="50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Lazzarotto,</a:t>
            </a:r>
            <a:r>
              <a:rPr sz="800" i="1" spc="15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T.,</a:t>
            </a:r>
            <a:r>
              <a:rPr sz="800" i="1" spc="20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Gabrielli, </a:t>
            </a:r>
            <a:r>
              <a:rPr sz="800" i="1" dirty="0">
                <a:latin typeface="Calibri"/>
                <a:cs typeface="Calibri"/>
              </a:rPr>
              <a:t>L.,</a:t>
            </a:r>
            <a:r>
              <a:rPr sz="800" i="1" spc="2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Lanari,</a:t>
            </a:r>
            <a:r>
              <a:rPr sz="800" i="1" spc="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M.</a:t>
            </a:r>
            <a:r>
              <a:rPr sz="800" i="1" spc="3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et</a:t>
            </a:r>
            <a:r>
              <a:rPr sz="800" i="1" spc="40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al.</a:t>
            </a:r>
            <a:r>
              <a:rPr sz="800" i="1" spc="1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(2004).</a:t>
            </a:r>
            <a:r>
              <a:rPr sz="800" i="1" spc="-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Hum</a:t>
            </a:r>
            <a:r>
              <a:rPr sz="800" i="1" spc="5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Immunol</a:t>
            </a:r>
            <a:r>
              <a:rPr sz="800" i="1" spc="6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65,</a:t>
            </a:r>
            <a:r>
              <a:rPr sz="800" i="1" spc="1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410-</a:t>
            </a:r>
            <a:r>
              <a:rPr sz="800" i="1" spc="-20" dirty="0">
                <a:latin typeface="Calibri"/>
                <a:cs typeface="Calibri"/>
              </a:rPr>
              <a:t>415.</a:t>
            </a:r>
            <a:r>
              <a:rPr sz="800" i="1" spc="50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Guerra,</a:t>
            </a:r>
            <a:r>
              <a:rPr sz="800" i="1" spc="2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B.,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Simonazzi,</a:t>
            </a:r>
            <a:r>
              <a:rPr sz="800" i="1" spc="4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G.,</a:t>
            </a:r>
            <a:r>
              <a:rPr sz="800" i="1" spc="3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Banfi,</a:t>
            </a:r>
            <a:r>
              <a:rPr sz="800" i="1" spc="3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A.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et</a:t>
            </a:r>
            <a:r>
              <a:rPr sz="800" i="1" spc="55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al.</a:t>
            </a:r>
            <a:r>
              <a:rPr sz="800" i="1" spc="2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(2007).</a:t>
            </a:r>
            <a:r>
              <a:rPr sz="800" i="1" spc="1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Am</a:t>
            </a:r>
            <a:r>
              <a:rPr sz="800" i="1" spc="40" dirty="0">
                <a:latin typeface="Calibri"/>
                <a:cs typeface="Calibri"/>
              </a:rPr>
              <a:t> </a:t>
            </a:r>
            <a:r>
              <a:rPr sz="800" i="1" spc="85" dirty="0">
                <a:latin typeface="Calibri"/>
                <a:cs typeface="Calibri"/>
              </a:rPr>
              <a:t>J</a:t>
            </a:r>
            <a:r>
              <a:rPr sz="800" i="1" spc="6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Obstet</a:t>
            </a:r>
            <a:r>
              <a:rPr sz="800" i="1" spc="6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Gynecol</a:t>
            </a:r>
            <a:r>
              <a:rPr sz="800" i="1" spc="4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196,</a:t>
            </a:r>
            <a:r>
              <a:rPr sz="800" i="1" spc="2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221-</a:t>
            </a:r>
            <a:r>
              <a:rPr sz="800" i="1" spc="-20" dirty="0">
                <a:latin typeface="Calibri"/>
                <a:cs typeface="Calibri"/>
              </a:rPr>
              <a:t>223.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i="1" dirty="0">
                <a:latin typeface="Calibri"/>
                <a:cs typeface="Calibri"/>
              </a:rPr>
              <a:t>Duff,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P.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(2007). </a:t>
            </a:r>
            <a:r>
              <a:rPr sz="800" i="1" spc="55" dirty="0">
                <a:latin typeface="Calibri"/>
                <a:cs typeface="Calibri"/>
              </a:rPr>
              <a:t>A</a:t>
            </a:r>
            <a:r>
              <a:rPr sz="800" i="1" spc="6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thoughtful</a:t>
            </a:r>
            <a:r>
              <a:rPr sz="800" i="1" spc="80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algorithm</a:t>
            </a:r>
            <a:r>
              <a:rPr sz="800" i="1" spc="3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for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the</a:t>
            </a:r>
            <a:r>
              <a:rPr sz="800" i="1" spc="6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accurate</a:t>
            </a:r>
            <a:r>
              <a:rPr sz="800" i="1" spc="5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diagnosis</a:t>
            </a:r>
            <a:r>
              <a:rPr sz="800" i="1" spc="4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of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primary</a:t>
            </a:r>
            <a:r>
              <a:rPr sz="800" i="1" spc="3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CMV</a:t>
            </a:r>
            <a:r>
              <a:rPr sz="800" i="1" spc="4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infection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in</a:t>
            </a:r>
            <a:r>
              <a:rPr sz="800" i="1" spc="5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pregnancy.</a:t>
            </a:r>
            <a:r>
              <a:rPr sz="800" i="1" spc="5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Am</a:t>
            </a:r>
            <a:r>
              <a:rPr sz="800" i="1" spc="35" dirty="0">
                <a:latin typeface="Calibri"/>
                <a:cs typeface="Calibri"/>
              </a:rPr>
              <a:t> </a:t>
            </a:r>
            <a:r>
              <a:rPr sz="800" i="1" spc="85" dirty="0">
                <a:latin typeface="Calibri"/>
                <a:cs typeface="Calibri"/>
              </a:rPr>
              <a:t>J</a:t>
            </a:r>
            <a:r>
              <a:rPr sz="800" i="1" spc="7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Obstet</a:t>
            </a:r>
            <a:r>
              <a:rPr sz="800" i="1" spc="6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Gynecol</a:t>
            </a:r>
            <a:r>
              <a:rPr sz="800" i="1" spc="4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196,</a:t>
            </a:r>
            <a:r>
              <a:rPr sz="800" i="1" spc="20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196-</a:t>
            </a:r>
            <a:r>
              <a:rPr sz="800" i="1" spc="-20" dirty="0">
                <a:latin typeface="Calibri"/>
                <a:cs typeface="Calibri"/>
              </a:rPr>
              <a:t>197.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0" name="object 90"/>
          <p:cNvSpPr txBox="1">
            <a:spLocks noGrp="1"/>
          </p:cNvSpPr>
          <p:nvPr>
            <p:ph type="title"/>
          </p:nvPr>
        </p:nvSpPr>
        <p:spPr>
          <a:xfrm>
            <a:off x="2501265" y="279909"/>
            <a:ext cx="778319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Lưu</a:t>
            </a:r>
            <a:r>
              <a:rPr sz="3200" b="1" spc="-5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đồ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xét</a:t>
            </a:r>
            <a:r>
              <a:rPr sz="3200" b="1" spc="-4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nghiệm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tầm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soát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nhiễm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sz="3200" b="1" spc="-25" dirty="0">
                <a:latin typeface="Arial"/>
                <a:cs typeface="Arial"/>
              </a:rPr>
              <a:t>CMV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97543" y="1847850"/>
            <a:ext cx="238506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Cả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HSV1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và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HSV2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có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thể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gây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herpes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bẩm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sinh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9427" y="2940558"/>
            <a:ext cx="283781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Khoảng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491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triệu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người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tuổi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15-</a:t>
            </a:r>
            <a:r>
              <a:rPr sz="1400" spc="-25" dirty="0">
                <a:latin typeface="Arial"/>
                <a:cs typeface="Arial"/>
              </a:rPr>
              <a:t>49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(13%)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nhiễm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HSV2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toàn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cầu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(2016)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69428" y="4105784"/>
            <a:ext cx="27349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Nhiễm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HSV2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tăng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nguy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có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mắc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và </a:t>
            </a:r>
            <a:r>
              <a:rPr sz="1400" dirty="0">
                <a:latin typeface="Arial"/>
                <a:cs typeface="Arial"/>
              </a:rPr>
              <a:t>truyền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nhiễm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HIV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73201" y="1984705"/>
            <a:ext cx="274002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HSV1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có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thể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gây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biến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chứng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nặng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như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viêm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não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73201" y="3167889"/>
            <a:ext cx="25253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Thường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gây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ra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vết loét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ở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miệng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73202" y="4178630"/>
            <a:ext cx="316801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Khoảng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3.7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tỷ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người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dưới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50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tuổi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(67%)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có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nhiễm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HSV1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toàn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cầu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(2016)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3201" y="5319778"/>
            <a:ext cx="21913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Có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thể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gây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herpes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ở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mắt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8852" y="6572506"/>
            <a:ext cx="32315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https://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  <a:hlinkClick r:id="rId2"/>
              </a:rPr>
              <a:t>www.who.int/news-room/fact-sheets/detail/herpes-simplex-virus.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067301" y="1834895"/>
            <a:ext cx="2048511" cy="4555490"/>
            <a:chOff x="5067300" y="1834895"/>
            <a:chExt cx="2048510" cy="455549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9407" y="3076955"/>
              <a:ext cx="1848485" cy="184848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70931" y="3052571"/>
              <a:ext cx="1850136" cy="185013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04147" y="3318660"/>
              <a:ext cx="1373760" cy="129864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0821" y="3490543"/>
              <a:ext cx="986040" cy="98352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687" y="3533518"/>
              <a:ext cx="895089" cy="89280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096000" y="1834895"/>
              <a:ext cx="0" cy="4285615"/>
            </a:xfrm>
            <a:custGeom>
              <a:avLst/>
              <a:gdLst/>
              <a:ahLst/>
              <a:cxnLst/>
              <a:rect l="l" t="t" r="r" b="b"/>
              <a:pathLst>
                <a:path h="4285615">
                  <a:moveTo>
                    <a:pt x="0" y="0"/>
                  </a:moveTo>
                  <a:lnTo>
                    <a:pt x="0" y="4285360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67300" y="4971288"/>
              <a:ext cx="2048255" cy="141884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230873" y="2658871"/>
            <a:ext cx="6864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latin typeface="Arial"/>
                <a:cs typeface="Arial"/>
              </a:rPr>
              <a:t>HSV-</a:t>
            </a:r>
            <a:r>
              <a:rPr sz="1800" b="1" spc="-50" dirty="0"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70753" y="2658871"/>
            <a:ext cx="6864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latin typeface="Arial"/>
                <a:cs typeface="Arial"/>
              </a:rPr>
              <a:t>HSV-</a:t>
            </a:r>
            <a:r>
              <a:rPr sz="1800" b="1" spc="-5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47473" y="4994149"/>
            <a:ext cx="901065" cy="922019"/>
            <a:chOff x="347472" y="4994147"/>
            <a:chExt cx="901065" cy="922019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7472" y="5018531"/>
              <a:ext cx="897458" cy="89745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8996" y="4994147"/>
              <a:ext cx="899160" cy="89916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09016" y="5263895"/>
              <a:ext cx="579120" cy="360045"/>
            </a:xfrm>
            <a:custGeom>
              <a:avLst/>
              <a:gdLst/>
              <a:ahLst/>
              <a:cxnLst/>
              <a:rect l="l" t="t" r="r" b="b"/>
              <a:pathLst>
                <a:path w="579119" h="360045">
                  <a:moveTo>
                    <a:pt x="289560" y="0"/>
                  </a:moveTo>
                  <a:lnTo>
                    <a:pt x="230840" y="7698"/>
                  </a:lnTo>
                  <a:lnTo>
                    <a:pt x="176148" y="28000"/>
                  </a:lnTo>
                  <a:lnTo>
                    <a:pt x="126643" y="56713"/>
                  </a:lnTo>
                  <a:lnTo>
                    <a:pt x="83489" y="89644"/>
                  </a:lnTo>
                  <a:lnTo>
                    <a:pt x="47847" y="122603"/>
                  </a:lnTo>
                  <a:lnTo>
                    <a:pt x="20879" y="151395"/>
                  </a:lnTo>
                  <a:lnTo>
                    <a:pt x="0" y="176529"/>
                  </a:lnTo>
                  <a:lnTo>
                    <a:pt x="0" y="183133"/>
                  </a:lnTo>
                  <a:lnTo>
                    <a:pt x="47847" y="237060"/>
                  </a:lnTo>
                  <a:lnTo>
                    <a:pt x="83489" y="270019"/>
                  </a:lnTo>
                  <a:lnTo>
                    <a:pt x="126643" y="302950"/>
                  </a:lnTo>
                  <a:lnTo>
                    <a:pt x="176148" y="331663"/>
                  </a:lnTo>
                  <a:lnTo>
                    <a:pt x="230840" y="351965"/>
                  </a:lnTo>
                  <a:lnTo>
                    <a:pt x="289560" y="359663"/>
                  </a:lnTo>
                  <a:lnTo>
                    <a:pt x="348305" y="351965"/>
                  </a:lnTo>
                  <a:lnTo>
                    <a:pt x="403064" y="331663"/>
                  </a:lnTo>
                  <a:lnTo>
                    <a:pt x="452661" y="302950"/>
                  </a:lnTo>
                  <a:lnTo>
                    <a:pt x="495915" y="270019"/>
                  </a:lnTo>
                  <a:lnTo>
                    <a:pt x="531649" y="237060"/>
                  </a:lnTo>
                  <a:lnTo>
                    <a:pt x="558684" y="208268"/>
                  </a:lnTo>
                  <a:lnTo>
                    <a:pt x="579120" y="183133"/>
                  </a:lnTo>
                  <a:lnTo>
                    <a:pt x="579120" y="176529"/>
                  </a:lnTo>
                  <a:lnTo>
                    <a:pt x="531649" y="122603"/>
                  </a:lnTo>
                  <a:lnTo>
                    <a:pt x="495915" y="89644"/>
                  </a:lnTo>
                  <a:lnTo>
                    <a:pt x="452661" y="56713"/>
                  </a:lnTo>
                  <a:lnTo>
                    <a:pt x="403064" y="28000"/>
                  </a:lnTo>
                  <a:lnTo>
                    <a:pt x="348305" y="7698"/>
                  </a:lnTo>
                  <a:lnTo>
                    <a:pt x="28956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5131" y="5320283"/>
              <a:ext cx="248412" cy="248412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347473" y="1766318"/>
            <a:ext cx="901065" cy="923925"/>
            <a:chOff x="347472" y="1766316"/>
            <a:chExt cx="901065" cy="923925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7472" y="1790763"/>
              <a:ext cx="897458" cy="89896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8996" y="1766316"/>
              <a:ext cx="899160" cy="90068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70882" y="1938528"/>
              <a:ext cx="426720" cy="539750"/>
            </a:xfrm>
            <a:custGeom>
              <a:avLst/>
              <a:gdLst/>
              <a:ahLst/>
              <a:cxnLst/>
              <a:rect l="l" t="t" r="r" b="b"/>
              <a:pathLst>
                <a:path w="426719" h="539750">
                  <a:moveTo>
                    <a:pt x="209507" y="0"/>
                  </a:moveTo>
                  <a:lnTo>
                    <a:pt x="139220" y="11064"/>
                  </a:lnTo>
                  <a:lnTo>
                    <a:pt x="101599" y="20734"/>
                  </a:lnTo>
                  <a:lnTo>
                    <a:pt x="65987" y="38963"/>
                  </a:lnTo>
                  <a:lnTo>
                    <a:pt x="65214" y="51149"/>
                  </a:lnTo>
                  <a:lnTo>
                    <a:pt x="68779" y="64004"/>
                  </a:lnTo>
                  <a:lnTo>
                    <a:pt x="73896" y="75311"/>
                  </a:lnTo>
                  <a:lnTo>
                    <a:pt x="69503" y="81303"/>
                  </a:lnTo>
                  <a:lnTo>
                    <a:pt x="66043" y="89154"/>
                  </a:lnTo>
                  <a:lnTo>
                    <a:pt x="63204" y="98242"/>
                  </a:lnTo>
                  <a:lnTo>
                    <a:pt x="60675" y="107950"/>
                  </a:lnTo>
                  <a:lnTo>
                    <a:pt x="53848" y="123694"/>
                  </a:lnTo>
                  <a:lnTo>
                    <a:pt x="48264" y="133318"/>
                  </a:lnTo>
                  <a:lnTo>
                    <a:pt x="43923" y="139275"/>
                  </a:lnTo>
                  <a:lnTo>
                    <a:pt x="40825" y="144018"/>
                  </a:lnTo>
                  <a:lnTo>
                    <a:pt x="37986" y="150939"/>
                  </a:lnTo>
                  <a:lnTo>
                    <a:pt x="35455" y="160337"/>
                  </a:lnTo>
                  <a:lnTo>
                    <a:pt x="34783" y="169735"/>
                  </a:lnTo>
                  <a:lnTo>
                    <a:pt x="37523" y="176657"/>
                  </a:lnTo>
                  <a:lnTo>
                    <a:pt x="40774" y="184477"/>
                  </a:lnTo>
                  <a:lnTo>
                    <a:pt x="41238" y="192262"/>
                  </a:lnTo>
                  <a:lnTo>
                    <a:pt x="39845" y="198784"/>
                  </a:lnTo>
                  <a:lnTo>
                    <a:pt x="37523" y="202819"/>
                  </a:lnTo>
                  <a:lnTo>
                    <a:pt x="33488" y="209297"/>
                  </a:lnTo>
                  <a:lnTo>
                    <a:pt x="21702" y="225875"/>
                  </a:lnTo>
                  <a:lnTo>
                    <a:pt x="17673" y="232283"/>
                  </a:lnTo>
                  <a:lnTo>
                    <a:pt x="11368" y="241992"/>
                  </a:lnTo>
                  <a:lnTo>
                    <a:pt x="4443" y="251094"/>
                  </a:lnTo>
                  <a:lnTo>
                    <a:pt x="0" y="258982"/>
                  </a:lnTo>
                  <a:lnTo>
                    <a:pt x="1138" y="265049"/>
                  </a:lnTo>
                  <a:lnTo>
                    <a:pt x="4440" y="271525"/>
                  </a:lnTo>
                  <a:lnTo>
                    <a:pt x="7754" y="274827"/>
                  </a:lnTo>
                  <a:lnTo>
                    <a:pt x="17673" y="281432"/>
                  </a:lnTo>
                  <a:lnTo>
                    <a:pt x="20975" y="281432"/>
                  </a:lnTo>
                  <a:lnTo>
                    <a:pt x="24290" y="284734"/>
                  </a:lnTo>
                  <a:lnTo>
                    <a:pt x="27592" y="284734"/>
                  </a:lnTo>
                  <a:lnTo>
                    <a:pt x="27592" y="287909"/>
                  </a:lnTo>
                  <a:lnTo>
                    <a:pt x="30907" y="287909"/>
                  </a:lnTo>
                  <a:lnTo>
                    <a:pt x="30907" y="294513"/>
                  </a:lnTo>
                  <a:lnTo>
                    <a:pt x="27592" y="297814"/>
                  </a:lnTo>
                  <a:lnTo>
                    <a:pt x="27592" y="304292"/>
                  </a:lnTo>
                  <a:lnTo>
                    <a:pt x="24290" y="307594"/>
                  </a:lnTo>
                  <a:lnTo>
                    <a:pt x="20975" y="317373"/>
                  </a:lnTo>
                  <a:lnTo>
                    <a:pt x="27592" y="320675"/>
                  </a:lnTo>
                  <a:lnTo>
                    <a:pt x="30907" y="323976"/>
                  </a:lnTo>
                  <a:lnTo>
                    <a:pt x="34209" y="327151"/>
                  </a:lnTo>
                  <a:lnTo>
                    <a:pt x="27592" y="337058"/>
                  </a:lnTo>
                  <a:lnTo>
                    <a:pt x="27592" y="343535"/>
                  </a:lnTo>
                  <a:lnTo>
                    <a:pt x="30907" y="343535"/>
                  </a:lnTo>
                  <a:lnTo>
                    <a:pt x="34209" y="346837"/>
                  </a:lnTo>
                  <a:lnTo>
                    <a:pt x="37523" y="353441"/>
                  </a:lnTo>
                  <a:lnTo>
                    <a:pt x="40825" y="356616"/>
                  </a:lnTo>
                  <a:lnTo>
                    <a:pt x="44127" y="359918"/>
                  </a:lnTo>
                  <a:lnTo>
                    <a:pt x="44127" y="366522"/>
                  </a:lnTo>
                  <a:lnTo>
                    <a:pt x="40825" y="366522"/>
                  </a:lnTo>
                  <a:lnTo>
                    <a:pt x="38502" y="372929"/>
                  </a:lnTo>
                  <a:lnTo>
                    <a:pt x="37106" y="381206"/>
                  </a:lnTo>
                  <a:lnTo>
                    <a:pt x="37547" y="389102"/>
                  </a:lnTo>
                  <a:lnTo>
                    <a:pt x="37569" y="389507"/>
                  </a:lnTo>
                  <a:lnTo>
                    <a:pt x="40825" y="395986"/>
                  </a:lnTo>
                  <a:lnTo>
                    <a:pt x="49196" y="399815"/>
                  </a:lnTo>
                  <a:lnTo>
                    <a:pt x="60669" y="404907"/>
                  </a:lnTo>
                  <a:lnTo>
                    <a:pt x="77230" y="408838"/>
                  </a:lnTo>
                  <a:lnTo>
                    <a:pt x="125270" y="408838"/>
                  </a:lnTo>
                  <a:lnTo>
                    <a:pt x="148318" y="412289"/>
                  </a:lnTo>
                  <a:lnTo>
                    <a:pt x="166403" y="418193"/>
                  </a:lnTo>
                  <a:lnTo>
                    <a:pt x="176423" y="425323"/>
                  </a:lnTo>
                  <a:lnTo>
                    <a:pt x="180610" y="444085"/>
                  </a:lnTo>
                  <a:lnTo>
                    <a:pt x="185107" y="476932"/>
                  </a:lnTo>
                  <a:lnTo>
                    <a:pt x="192704" y="510994"/>
                  </a:lnTo>
                  <a:lnTo>
                    <a:pt x="206192" y="533400"/>
                  </a:lnTo>
                  <a:lnTo>
                    <a:pt x="242018" y="539421"/>
                  </a:lnTo>
                  <a:lnTo>
                    <a:pt x="288004" y="532258"/>
                  </a:lnTo>
                  <a:lnTo>
                    <a:pt x="335260" y="515212"/>
                  </a:lnTo>
                  <a:lnTo>
                    <a:pt x="374898" y="491589"/>
                  </a:lnTo>
                  <a:lnTo>
                    <a:pt x="398025" y="464693"/>
                  </a:lnTo>
                  <a:lnTo>
                    <a:pt x="398797" y="459503"/>
                  </a:lnTo>
                  <a:lnTo>
                    <a:pt x="396781" y="452802"/>
                  </a:lnTo>
                  <a:lnTo>
                    <a:pt x="392907" y="443029"/>
                  </a:lnTo>
                  <a:lnTo>
                    <a:pt x="388107" y="428625"/>
                  </a:lnTo>
                  <a:lnTo>
                    <a:pt x="383741" y="412289"/>
                  </a:lnTo>
                  <a:lnTo>
                    <a:pt x="380247" y="400034"/>
                  </a:lnTo>
                  <a:lnTo>
                    <a:pt x="377509" y="389507"/>
                  </a:lnTo>
                  <a:lnTo>
                    <a:pt x="377404" y="389102"/>
                  </a:lnTo>
                  <a:lnTo>
                    <a:pt x="374873" y="376300"/>
                  </a:lnTo>
                  <a:lnTo>
                    <a:pt x="371982" y="362402"/>
                  </a:lnTo>
                  <a:lnTo>
                    <a:pt x="369088" y="341122"/>
                  </a:lnTo>
                  <a:lnTo>
                    <a:pt x="367433" y="321079"/>
                  </a:lnTo>
                  <a:lnTo>
                    <a:pt x="368257" y="310896"/>
                  </a:lnTo>
                  <a:lnTo>
                    <a:pt x="380245" y="299831"/>
                  </a:lnTo>
                  <a:lnTo>
                    <a:pt x="387323" y="292018"/>
                  </a:lnTo>
                  <a:lnTo>
                    <a:pt x="394711" y="281432"/>
                  </a:lnTo>
                  <a:lnTo>
                    <a:pt x="421332" y="220725"/>
                  </a:lnTo>
                  <a:lnTo>
                    <a:pt x="426678" y="166634"/>
                  </a:lnTo>
                  <a:lnTo>
                    <a:pt x="418054" y="122600"/>
                  </a:lnTo>
                  <a:lnTo>
                    <a:pt x="402762" y="92069"/>
                  </a:lnTo>
                  <a:lnTo>
                    <a:pt x="388107" y="78486"/>
                  </a:lnTo>
                  <a:lnTo>
                    <a:pt x="381284" y="65343"/>
                  </a:lnTo>
                  <a:lnTo>
                    <a:pt x="325519" y="22727"/>
                  </a:lnTo>
                  <a:lnTo>
                    <a:pt x="282265" y="9779"/>
                  </a:lnTo>
                  <a:lnTo>
                    <a:pt x="239680" y="2460"/>
                  </a:lnTo>
                  <a:lnTo>
                    <a:pt x="222266" y="617"/>
                  </a:lnTo>
                  <a:lnTo>
                    <a:pt x="209507" y="0"/>
                  </a:lnTo>
                  <a:close/>
                </a:path>
                <a:path w="426719" h="539750">
                  <a:moveTo>
                    <a:pt x="125270" y="408838"/>
                  </a:moveTo>
                  <a:lnTo>
                    <a:pt x="79788" y="408838"/>
                  </a:lnTo>
                  <a:lnTo>
                    <a:pt x="100363" y="409067"/>
                  </a:lnTo>
                  <a:lnTo>
                    <a:pt x="125270" y="40883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02336" y="1819655"/>
              <a:ext cx="795655" cy="794385"/>
            </a:xfrm>
            <a:custGeom>
              <a:avLst/>
              <a:gdLst/>
              <a:ahLst/>
              <a:cxnLst/>
              <a:rect l="l" t="t" r="r" b="b"/>
              <a:pathLst>
                <a:path w="795655" h="794385">
                  <a:moveTo>
                    <a:pt x="553212" y="283337"/>
                  </a:moveTo>
                  <a:lnTo>
                    <a:pt x="549186" y="279400"/>
                  </a:lnTo>
                  <a:lnTo>
                    <a:pt x="549186" y="269875"/>
                  </a:lnTo>
                  <a:lnTo>
                    <a:pt x="546506" y="265938"/>
                  </a:lnTo>
                  <a:lnTo>
                    <a:pt x="546506" y="263144"/>
                  </a:lnTo>
                  <a:lnTo>
                    <a:pt x="542493" y="260477"/>
                  </a:lnTo>
                  <a:lnTo>
                    <a:pt x="542493" y="256540"/>
                  </a:lnTo>
                  <a:lnTo>
                    <a:pt x="539800" y="256540"/>
                  </a:lnTo>
                  <a:lnTo>
                    <a:pt x="535787" y="253746"/>
                  </a:lnTo>
                  <a:lnTo>
                    <a:pt x="533107" y="253746"/>
                  </a:lnTo>
                  <a:lnTo>
                    <a:pt x="530428" y="249809"/>
                  </a:lnTo>
                  <a:lnTo>
                    <a:pt x="530428" y="247015"/>
                  </a:lnTo>
                  <a:lnTo>
                    <a:pt x="533107" y="243078"/>
                  </a:lnTo>
                  <a:lnTo>
                    <a:pt x="533107" y="240284"/>
                  </a:lnTo>
                  <a:lnTo>
                    <a:pt x="535787" y="237617"/>
                  </a:lnTo>
                  <a:lnTo>
                    <a:pt x="535787" y="220091"/>
                  </a:lnTo>
                  <a:lnTo>
                    <a:pt x="533107" y="217424"/>
                  </a:lnTo>
                  <a:lnTo>
                    <a:pt x="533107" y="210693"/>
                  </a:lnTo>
                  <a:lnTo>
                    <a:pt x="530428" y="210693"/>
                  </a:lnTo>
                  <a:lnTo>
                    <a:pt x="530428" y="208026"/>
                  </a:lnTo>
                  <a:lnTo>
                    <a:pt x="526402" y="203962"/>
                  </a:lnTo>
                  <a:lnTo>
                    <a:pt x="523722" y="201295"/>
                  </a:lnTo>
                  <a:lnTo>
                    <a:pt x="519696" y="197231"/>
                  </a:lnTo>
                  <a:lnTo>
                    <a:pt x="517017" y="197231"/>
                  </a:lnTo>
                  <a:lnTo>
                    <a:pt x="512991" y="194564"/>
                  </a:lnTo>
                  <a:lnTo>
                    <a:pt x="494233" y="194564"/>
                  </a:lnTo>
                  <a:lnTo>
                    <a:pt x="494233" y="190500"/>
                  </a:lnTo>
                  <a:lnTo>
                    <a:pt x="490207" y="187833"/>
                  </a:lnTo>
                  <a:lnTo>
                    <a:pt x="490207" y="178435"/>
                  </a:lnTo>
                  <a:lnTo>
                    <a:pt x="487527" y="178435"/>
                  </a:lnTo>
                  <a:lnTo>
                    <a:pt x="487527" y="174371"/>
                  </a:lnTo>
                  <a:lnTo>
                    <a:pt x="483501" y="174371"/>
                  </a:lnTo>
                  <a:lnTo>
                    <a:pt x="483501" y="171704"/>
                  </a:lnTo>
                  <a:lnTo>
                    <a:pt x="480822" y="171704"/>
                  </a:lnTo>
                  <a:lnTo>
                    <a:pt x="480822" y="167640"/>
                  </a:lnTo>
                  <a:lnTo>
                    <a:pt x="476796" y="167640"/>
                  </a:lnTo>
                  <a:lnTo>
                    <a:pt x="476796" y="164973"/>
                  </a:lnTo>
                  <a:lnTo>
                    <a:pt x="474116" y="164973"/>
                  </a:lnTo>
                  <a:lnTo>
                    <a:pt x="474116" y="162306"/>
                  </a:lnTo>
                  <a:lnTo>
                    <a:pt x="463397" y="162306"/>
                  </a:lnTo>
                  <a:lnTo>
                    <a:pt x="460717" y="158242"/>
                  </a:lnTo>
                  <a:lnTo>
                    <a:pt x="454012" y="158242"/>
                  </a:lnTo>
                  <a:lnTo>
                    <a:pt x="454012" y="162306"/>
                  </a:lnTo>
                  <a:lnTo>
                    <a:pt x="444627" y="162306"/>
                  </a:lnTo>
                  <a:lnTo>
                    <a:pt x="440601" y="164973"/>
                  </a:lnTo>
                  <a:lnTo>
                    <a:pt x="437921" y="162306"/>
                  </a:lnTo>
                  <a:lnTo>
                    <a:pt x="433908" y="158242"/>
                  </a:lnTo>
                  <a:lnTo>
                    <a:pt x="431215" y="155575"/>
                  </a:lnTo>
                  <a:lnTo>
                    <a:pt x="428536" y="151511"/>
                  </a:lnTo>
                  <a:lnTo>
                    <a:pt x="424522" y="151511"/>
                  </a:lnTo>
                  <a:lnTo>
                    <a:pt x="421843" y="148844"/>
                  </a:lnTo>
                  <a:lnTo>
                    <a:pt x="415124" y="148844"/>
                  </a:lnTo>
                  <a:lnTo>
                    <a:pt x="411111" y="144780"/>
                  </a:lnTo>
                  <a:lnTo>
                    <a:pt x="404406" y="144780"/>
                  </a:lnTo>
                  <a:lnTo>
                    <a:pt x="404406" y="148844"/>
                  </a:lnTo>
                  <a:lnTo>
                    <a:pt x="395020" y="148844"/>
                  </a:lnTo>
                  <a:lnTo>
                    <a:pt x="395020" y="151511"/>
                  </a:lnTo>
                  <a:lnTo>
                    <a:pt x="388327" y="151511"/>
                  </a:lnTo>
                  <a:lnTo>
                    <a:pt x="388327" y="155575"/>
                  </a:lnTo>
                  <a:lnTo>
                    <a:pt x="385648" y="155575"/>
                  </a:lnTo>
                  <a:lnTo>
                    <a:pt x="385648" y="158242"/>
                  </a:lnTo>
                  <a:lnTo>
                    <a:pt x="381622" y="158242"/>
                  </a:lnTo>
                  <a:lnTo>
                    <a:pt x="381622" y="162306"/>
                  </a:lnTo>
                  <a:lnTo>
                    <a:pt x="378942" y="162306"/>
                  </a:lnTo>
                  <a:lnTo>
                    <a:pt x="368211" y="162306"/>
                  </a:lnTo>
                  <a:lnTo>
                    <a:pt x="365531" y="158242"/>
                  </a:lnTo>
                  <a:lnTo>
                    <a:pt x="356146" y="158242"/>
                  </a:lnTo>
                  <a:lnTo>
                    <a:pt x="356146" y="162306"/>
                  </a:lnTo>
                  <a:lnTo>
                    <a:pt x="345427" y="162306"/>
                  </a:lnTo>
                  <a:lnTo>
                    <a:pt x="345427" y="164973"/>
                  </a:lnTo>
                  <a:lnTo>
                    <a:pt x="342747" y="164973"/>
                  </a:lnTo>
                  <a:lnTo>
                    <a:pt x="338721" y="167640"/>
                  </a:lnTo>
                  <a:lnTo>
                    <a:pt x="336042" y="171704"/>
                  </a:lnTo>
                  <a:lnTo>
                    <a:pt x="332016" y="174371"/>
                  </a:lnTo>
                  <a:lnTo>
                    <a:pt x="332016" y="178435"/>
                  </a:lnTo>
                  <a:lnTo>
                    <a:pt x="329336" y="178435"/>
                  </a:lnTo>
                  <a:lnTo>
                    <a:pt x="329336" y="187833"/>
                  </a:lnTo>
                  <a:lnTo>
                    <a:pt x="326656" y="187833"/>
                  </a:lnTo>
                  <a:lnTo>
                    <a:pt x="326656" y="194564"/>
                  </a:lnTo>
                  <a:lnTo>
                    <a:pt x="319951" y="194564"/>
                  </a:lnTo>
                  <a:lnTo>
                    <a:pt x="315937" y="190500"/>
                  </a:lnTo>
                  <a:lnTo>
                    <a:pt x="315937" y="194564"/>
                  </a:lnTo>
                  <a:lnTo>
                    <a:pt x="302526" y="194564"/>
                  </a:lnTo>
                  <a:lnTo>
                    <a:pt x="302526" y="197231"/>
                  </a:lnTo>
                  <a:lnTo>
                    <a:pt x="295821" y="197231"/>
                  </a:lnTo>
                  <a:lnTo>
                    <a:pt x="295821" y="201295"/>
                  </a:lnTo>
                  <a:lnTo>
                    <a:pt x="293141" y="201295"/>
                  </a:lnTo>
                  <a:lnTo>
                    <a:pt x="293141" y="203962"/>
                  </a:lnTo>
                  <a:lnTo>
                    <a:pt x="290461" y="203962"/>
                  </a:lnTo>
                  <a:lnTo>
                    <a:pt x="290461" y="208026"/>
                  </a:lnTo>
                  <a:lnTo>
                    <a:pt x="286435" y="210693"/>
                  </a:lnTo>
                  <a:lnTo>
                    <a:pt x="286435" y="213360"/>
                  </a:lnTo>
                  <a:lnTo>
                    <a:pt x="283756" y="213360"/>
                  </a:lnTo>
                  <a:lnTo>
                    <a:pt x="283756" y="237617"/>
                  </a:lnTo>
                  <a:lnTo>
                    <a:pt x="286435" y="240284"/>
                  </a:lnTo>
                  <a:lnTo>
                    <a:pt x="286435" y="247015"/>
                  </a:lnTo>
                  <a:lnTo>
                    <a:pt x="290461" y="247015"/>
                  </a:lnTo>
                  <a:lnTo>
                    <a:pt x="286435" y="249809"/>
                  </a:lnTo>
                  <a:lnTo>
                    <a:pt x="279742" y="249809"/>
                  </a:lnTo>
                  <a:lnTo>
                    <a:pt x="279742" y="253746"/>
                  </a:lnTo>
                  <a:lnTo>
                    <a:pt x="277063" y="253746"/>
                  </a:lnTo>
                  <a:lnTo>
                    <a:pt x="273037" y="256540"/>
                  </a:lnTo>
                  <a:lnTo>
                    <a:pt x="273037" y="260477"/>
                  </a:lnTo>
                  <a:lnTo>
                    <a:pt x="270357" y="260477"/>
                  </a:lnTo>
                  <a:lnTo>
                    <a:pt x="270357" y="263144"/>
                  </a:lnTo>
                  <a:lnTo>
                    <a:pt x="266331" y="265938"/>
                  </a:lnTo>
                  <a:lnTo>
                    <a:pt x="266331" y="269875"/>
                  </a:lnTo>
                  <a:lnTo>
                    <a:pt x="263652" y="269875"/>
                  </a:lnTo>
                  <a:lnTo>
                    <a:pt x="263652" y="292862"/>
                  </a:lnTo>
                  <a:lnTo>
                    <a:pt x="266331" y="295529"/>
                  </a:lnTo>
                  <a:lnTo>
                    <a:pt x="266331" y="302260"/>
                  </a:lnTo>
                  <a:lnTo>
                    <a:pt x="270357" y="302260"/>
                  </a:lnTo>
                  <a:lnTo>
                    <a:pt x="270357" y="306324"/>
                  </a:lnTo>
                  <a:lnTo>
                    <a:pt x="273037" y="306324"/>
                  </a:lnTo>
                  <a:lnTo>
                    <a:pt x="273037" y="308991"/>
                  </a:lnTo>
                  <a:lnTo>
                    <a:pt x="277063" y="308991"/>
                  </a:lnTo>
                  <a:lnTo>
                    <a:pt x="277063" y="311658"/>
                  </a:lnTo>
                  <a:lnTo>
                    <a:pt x="279742" y="311658"/>
                  </a:lnTo>
                  <a:lnTo>
                    <a:pt x="283756" y="315722"/>
                  </a:lnTo>
                  <a:lnTo>
                    <a:pt x="286435" y="315722"/>
                  </a:lnTo>
                  <a:lnTo>
                    <a:pt x="290461" y="318389"/>
                  </a:lnTo>
                  <a:lnTo>
                    <a:pt x="374916" y="318389"/>
                  </a:lnTo>
                  <a:lnTo>
                    <a:pt x="374916" y="322453"/>
                  </a:lnTo>
                  <a:lnTo>
                    <a:pt x="378942" y="325120"/>
                  </a:lnTo>
                  <a:lnTo>
                    <a:pt x="378942" y="329184"/>
                  </a:lnTo>
                  <a:lnTo>
                    <a:pt x="381622" y="331851"/>
                  </a:lnTo>
                  <a:lnTo>
                    <a:pt x="381622" y="334518"/>
                  </a:lnTo>
                  <a:lnTo>
                    <a:pt x="385648" y="338582"/>
                  </a:lnTo>
                  <a:lnTo>
                    <a:pt x="388327" y="341249"/>
                  </a:lnTo>
                  <a:lnTo>
                    <a:pt x="392341" y="341249"/>
                  </a:lnTo>
                  <a:lnTo>
                    <a:pt x="395020" y="345313"/>
                  </a:lnTo>
                  <a:lnTo>
                    <a:pt x="397713" y="345313"/>
                  </a:lnTo>
                  <a:lnTo>
                    <a:pt x="401726" y="347980"/>
                  </a:lnTo>
                  <a:lnTo>
                    <a:pt x="433908" y="347980"/>
                  </a:lnTo>
                  <a:lnTo>
                    <a:pt x="433908" y="354711"/>
                  </a:lnTo>
                  <a:lnTo>
                    <a:pt x="437921" y="357378"/>
                  </a:lnTo>
                  <a:lnTo>
                    <a:pt x="437921" y="361442"/>
                  </a:lnTo>
                  <a:lnTo>
                    <a:pt x="440601" y="364109"/>
                  </a:lnTo>
                  <a:lnTo>
                    <a:pt x="444627" y="368173"/>
                  </a:lnTo>
                  <a:lnTo>
                    <a:pt x="447306" y="368173"/>
                  </a:lnTo>
                  <a:lnTo>
                    <a:pt x="447306" y="370840"/>
                  </a:lnTo>
                  <a:lnTo>
                    <a:pt x="451332" y="370840"/>
                  </a:lnTo>
                  <a:lnTo>
                    <a:pt x="454012" y="374904"/>
                  </a:lnTo>
                  <a:lnTo>
                    <a:pt x="526402" y="374904"/>
                  </a:lnTo>
                  <a:lnTo>
                    <a:pt x="530428" y="370840"/>
                  </a:lnTo>
                  <a:lnTo>
                    <a:pt x="533107" y="370840"/>
                  </a:lnTo>
                  <a:lnTo>
                    <a:pt x="535787" y="368173"/>
                  </a:lnTo>
                  <a:lnTo>
                    <a:pt x="539800" y="364109"/>
                  </a:lnTo>
                  <a:lnTo>
                    <a:pt x="539800" y="361442"/>
                  </a:lnTo>
                  <a:lnTo>
                    <a:pt x="542493" y="357378"/>
                  </a:lnTo>
                  <a:lnTo>
                    <a:pt x="546506" y="354711"/>
                  </a:lnTo>
                  <a:lnTo>
                    <a:pt x="546506" y="331851"/>
                  </a:lnTo>
                  <a:lnTo>
                    <a:pt x="542493" y="329184"/>
                  </a:lnTo>
                  <a:lnTo>
                    <a:pt x="542493" y="325120"/>
                  </a:lnTo>
                  <a:lnTo>
                    <a:pt x="539800" y="325120"/>
                  </a:lnTo>
                  <a:lnTo>
                    <a:pt x="539800" y="322453"/>
                  </a:lnTo>
                  <a:lnTo>
                    <a:pt x="535787" y="318389"/>
                  </a:lnTo>
                  <a:lnTo>
                    <a:pt x="533107" y="318389"/>
                  </a:lnTo>
                  <a:lnTo>
                    <a:pt x="533107" y="315722"/>
                  </a:lnTo>
                  <a:lnTo>
                    <a:pt x="535787" y="311658"/>
                  </a:lnTo>
                  <a:lnTo>
                    <a:pt x="539800" y="308991"/>
                  </a:lnTo>
                  <a:lnTo>
                    <a:pt x="542493" y="306324"/>
                  </a:lnTo>
                  <a:lnTo>
                    <a:pt x="546506" y="302260"/>
                  </a:lnTo>
                  <a:lnTo>
                    <a:pt x="546506" y="299593"/>
                  </a:lnTo>
                  <a:lnTo>
                    <a:pt x="549186" y="299593"/>
                  </a:lnTo>
                  <a:lnTo>
                    <a:pt x="549186" y="286131"/>
                  </a:lnTo>
                  <a:lnTo>
                    <a:pt x="553212" y="283337"/>
                  </a:lnTo>
                  <a:close/>
                </a:path>
                <a:path w="795655" h="794385">
                  <a:moveTo>
                    <a:pt x="795528" y="397002"/>
                  </a:moveTo>
                  <a:lnTo>
                    <a:pt x="791337" y="356616"/>
                  </a:lnTo>
                  <a:lnTo>
                    <a:pt x="785736" y="316103"/>
                  </a:lnTo>
                  <a:lnTo>
                    <a:pt x="775957" y="278638"/>
                  </a:lnTo>
                  <a:lnTo>
                    <a:pt x="763371" y="241046"/>
                  </a:lnTo>
                  <a:lnTo>
                    <a:pt x="745197" y="206502"/>
                  </a:lnTo>
                  <a:lnTo>
                    <a:pt x="676694" y="115443"/>
                  </a:lnTo>
                  <a:lnTo>
                    <a:pt x="620763" y="65024"/>
                  </a:lnTo>
                  <a:lnTo>
                    <a:pt x="585812" y="46228"/>
                  </a:lnTo>
                  <a:lnTo>
                    <a:pt x="514502" y="15875"/>
                  </a:lnTo>
                  <a:lnTo>
                    <a:pt x="476758" y="5715"/>
                  </a:lnTo>
                  <a:lnTo>
                    <a:pt x="436206" y="0"/>
                  </a:lnTo>
                  <a:lnTo>
                    <a:pt x="395668" y="0"/>
                  </a:lnTo>
                  <a:lnTo>
                    <a:pt x="395668" y="59182"/>
                  </a:lnTo>
                  <a:lnTo>
                    <a:pt x="454393" y="62103"/>
                  </a:lnTo>
                  <a:lnTo>
                    <a:pt x="511708" y="77978"/>
                  </a:lnTo>
                  <a:lnTo>
                    <a:pt x="564832" y="102489"/>
                  </a:lnTo>
                  <a:lnTo>
                    <a:pt x="610971" y="134239"/>
                  </a:lnTo>
                  <a:lnTo>
                    <a:pt x="651522" y="174625"/>
                  </a:lnTo>
                  <a:lnTo>
                    <a:pt x="686473" y="219456"/>
                  </a:lnTo>
                  <a:lnTo>
                    <a:pt x="710247" y="271399"/>
                  </a:lnTo>
                  <a:lnTo>
                    <a:pt x="727024" y="327660"/>
                  </a:lnTo>
                  <a:lnTo>
                    <a:pt x="735406" y="397002"/>
                  </a:lnTo>
                  <a:lnTo>
                    <a:pt x="729818" y="463423"/>
                  </a:lnTo>
                  <a:lnTo>
                    <a:pt x="710247" y="525526"/>
                  </a:lnTo>
                  <a:lnTo>
                    <a:pt x="679488" y="581787"/>
                  </a:lnTo>
                  <a:lnTo>
                    <a:pt x="638937" y="635254"/>
                  </a:lnTo>
                  <a:lnTo>
                    <a:pt x="588606" y="675640"/>
                  </a:lnTo>
                  <a:lnTo>
                    <a:pt x="529882" y="710311"/>
                  </a:lnTo>
                  <a:lnTo>
                    <a:pt x="464172" y="728980"/>
                  </a:lnTo>
                  <a:lnTo>
                    <a:pt x="430618" y="734822"/>
                  </a:lnTo>
                  <a:lnTo>
                    <a:pt x="364909" y="734822"/>
                  </a:lnTo>
                  <a:lnTo>
                    <a:pt x="267042" y="710311"/>
                  </a:lnTo>
                  <a:lnTo>
                    <a:pt x="211112" y="681355"/>
                  </a:lnTo>
                  <a:lnTo>
                    <a:pt x="162179" y="640969"/>
                  </a:lnTo>
                  <a:lnTo>
                    <a:pt x="117436" y="590423"/>
                  </a:lnTo>
                  <a:lnTo>
                    <a:pt x="86677" y="531241"/>
                  </a:lnTo>
                  <a:lnTo>
                    <a:pt x="64312" y="466344"/>
                  </a:lnTo>
                  <a:lnTo>
                    <a:pt x="58724" y="397002"/>
                  </a:lnTo>
                  <a:lnTo>
                    <a:pt x="64312" y="331978"/>
                  </a:lnTo>
                  <a:lnTo>
                    <a:pt x="83883" y="268478"/>
                  </a:lnTo>
                  <a:lnTo>
                    <a:pt x="114642" y="212217"/>
                  </a:lnTo>
                  <a:lnTo>
                    <a:pt x="155194" y="158750"/>
                  </a:lnTo>
                  <a:lnTo>
                    <a:pt x="205524" y="118364"/>
                  </a:lnTo>
                  <a:lnTo>
                    <a:pt x="261442" y="88011"/>
                  </a:lnTo>
                  <a:lnTo>
                    <a:pt x="327164" y="65024"/>
                  </a:lnTo>
                  <a:lnTo>
                    <a:pt x="314579" y="5715"/>
                  </a:lnTo>
                  <a:lnTo>
                    <a:pt x="248869" y="27432"/>
                  </a:lnTo>
                  <a:lnTo>
                    <a:pt x="190144" y="59182"/>
                  </a:lnTo>
                  <a:lnTo>
                    <a:pt x="132816" y="96774"/>
                  </a:lnTo>
                  <a:lnTo>
                    <a:pt x="89484" y="147193"/>
                  </a:lnTo>
                  <a:lnTo>
                    <a:pt x="48933" y="200660"/>
                  </a:lnTo>
                  <a:lnTo>
                    <a:pt x="23761" y="262763"/>
                  </a:lnTo>
                  <a:lnTo>
                    <a:pt x="5575" y="327660"/>
                  </a:lnTo>
                  <a:lnTo>
                    <a:pt x="0" y="397002"/>
                  </a:lnTo>
                  <a:lnTo>
                    <a:pt x="2794" y="437388"/>
                  </a:lnTo>
                  <a:lnTo>
                    <a:pt x="8394" y="477901"/>
                  </a:lnTo>
                  <a:lnTo>
                    <a:pt x="18173" y="515366"/>
                  </a:lnTo>
                  <a:lnTo>
                    <a:pt x="30759" y="552958"/>
                  </a:lnTo>
                  <a:lnTo>
                    <a:pt x="68503" y="619379"/>
                  </a:lnTo>
                  <a:lnTo>
                    <a:pt x="114642" y="678561"/>
                  </a:lnTo>
                  <a:lnTo>
                    <a:pt x="174764" y="728980"/>
                  </a:lnTo>
                  <a:lnTo>
                    <a:pt x="208318" y="747776"/>
                  </a:lnTo>
                  <a:lnTo>
                    <a:pt x="243268" y="763651"/>
                  </a:lnTo>
                  <a:lnTo>
                    <a:pt x="317373" y="788289"/>
                  </a:lnTo>
                  <a:lnTo>
                    <a:pt x="355117" y="794004"/>
                  </a:lnTo>
                  <a:lnTo>
                    <a:pt x="436206" y="794004"/>
                  </a:lnTo>
                  <a:lnTo>
                    <a:pt x="476758" y="788289"/>
                  </a:lnTo>
                  <a:lnTo>
                    <a:pt x="514502" y="778129"/>
                  </a:lnTo>
                  <a:lnTo>
                    <a:pt x="552259" y="763651"/>
                  </a:lnTo>
                  <a:lnTo>
                    <a:pt x="620763" y="728980"/>
                  </a:lnTo>
                  <a:lnTo>
                    <a:pt x="676694" y="678561"/>
                  </a:lnTo>
                  <a:lnTo>
                    <a:pt x="727024" y="619379"/>
                  </a:lnTo>
                  <a:lnTo>
                    <a:pt x="763371" y="552958"/>
                  </a:lnTo>
                  <a:lnTo>
                    <a:pt x="775957" y="515366"/>
                  </a:lnTo>
                  <a:lnTo>
                    <a:pt x="785736" y="477901"/>
                  </a:lnTo>
                  <a:lnTo>
                    <a:pt x="791337" y="437388"/>
                  </a:lnTo>
                  <a:lnTo>
                    <a:pt x="795528" y="397002"/>
                  </a:lnTo>
                  <a:close/>
                </a:path>
              </a:pathLst>
            </a:custGeom>
            <a:solidFill>
              <a:srgbClr val="0122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6280" y="1819656"/>
              <a:ext cx="82296" cy="65532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347473" y="2842262"/>
            <a:ext cx="901065" cy="923925"/>
            <a:chOff x="347472" y="2842260"/>
            <a:chExt cx="901065" cy="923925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7472" y="2866707"/>
              <a:ext cx="897458" cy="89896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8996" y="2842260"/>
              <a:ext cx="899160" cy="90068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69392" y="3182812"/>
              <a:ext cx="645160" cy="286385"/>
            </a:xfrm>
            <a:custGeom>
              <a:avLst/>
              <a:gdLst/>
              <a:ahLst/>
              <a:cxnLst/>
              <a:rect l="l" t="t" r="r" b="b"/>
              <a:pathLst>
                <a:path w="645160" h="286385">
                  <a:moveTo>
                    <a:pt x="205382" y="0"/>
                  </a:moveTo>
                  <a:lnTo>
                    <a:pt x="168519" y="8046"/>
                  </a:lnTo>
                  <a:lnTo>
                    <a:pt x="107581" y="37405"/>
                  </a:lnTo>
                  <a:lnTo>
                    <a:pt x="0" y="96708"/>
                  </a:lnTo>
                  <a:lnTo>
                    <a:pt x="698" y="97216"/>
                  </a:lnTo>
                  <a:lnTo>
                    <a:pt x="0" y="97343"/>
                  </a:lnTo>
                  <a:lnTo>
                    <a:pt x="31179" y="125779"/>
                  </a:lnTo>
                  <a:lnTo>
                    <a:pt x="104990" y="188339"/>
                  </a:lnTo>
                  <a:lnTo>
                    <a:pt x="191841" y="250898"/>
                  </a:lnTo>
                  <a:lnTo>
                    <a:pt x="262140" y="279334"/>
                  </a:lnTo>
                  <a:lnTo>
                    <a:pt x="305774" y="285835"/>
                  </a:lnTo>
                  <a:lnTo>
                    <a:pt x="323659" y="284795"/>
                  </a:lnTo>
                  <a:lnTo>
                    <a:pt x="340379" y="285835"/>
                  </a:lnTo>
                  <a:lnTo>
                    <a:pt x="357100" y="285113"/>
                  </a:lnTo>
                  <a:lnTo>
                    <a:pt x="371813" y="282866"/>
                  </a:lnTo>
                  <a:lnTo>
                    <a:pt x="382511" y="279334"/>
                  </a:lnTo>
                  <a:lnTo>
                    <a:pt x="425726" y="276490"/>
                  </a:lnTo>
                  <a:lnTo>
                    <a:pt x="467437" y="256585"/>
                  </a:lnTo>
                  <a:lnTo>
                    <a:pt x="532221" y="202557"/>
                  </a:lnTo>
                  <a:lnTo>
                    <a:pt x="644652" y="97343"/>
                  </a:lnTo>
                  <a:lnTo>
                    <a:pt x="644029" y="97216"/>
                  </a:lnTo>
                  <a:lnTo>
                    <a:pt x="644652" y="96708"/>
                  </a:lnTo>
                  <a:lnTo>
                    <a:pt x="615312" y="80803"/>
                  </a:lnTo>
                  <a:lnTo>
                    <a:pt x="546350" y="46622"/>
                  </a:lnTo>
                  <a:lnTo>
                    <a:pt x="466354" y="14466"/>
                  </a:lnTo>
                  <a:lnTo>
                    <a:pt x="403910" y="4633"/>
                  </a:lnTo>
                  <a:lnTo>
                    <a:pt x="376326" y="12043"/>
                  </a:lnTo>
                  <a:lnTo>
                    <a:pt x="353755" y="21238"/>
                  </a:lnTo>
                  <a:lnTo>
                    <a:pt x="336198" y="30958"/>
                  </a:lnTo>
                  <a:lnTo>
                    <a:pt x="323659" y="39939"/>
                  </a:lnTo>
                  <a:lnTo>
                    <a:pt x="309578" y="30958"/>
                  </a:lnTo>
                  <a:lnTo>
                    <a:pt x="291230" y="21238"/>
                  </a:lnTo>
                  <a:lnTo>
                    <a:pt x="268366" y="12043"/>
                  </a:lnTo>
                  <a:lnTo>
                    <a:pt x="240741" y="4633"/>
                  </a:lnTo>
                  <a:lnTo>
                    <a:pt x="205382" y="0"/>
                  </a:lnTo>
                  <a:close/>
                </a:path>
              </a:pathLst>
            </a:custGeom>
            <a:solidFill>
              <a:srgbClr val="0122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35686" y="3292602"/>
              <a:ext cx="506095" cy="45720"/>
            </a:xfrm>
            <a:custGeom>
              <a:avLst/>
              <a:gdLst/>
              <a:ahLst/>
              <a:cxnLst/>
              <a:rect l="l" t="t" r="r" b="b"/>
              <a:pathLst>
                <a:path w="506094" h="45720">
                  <a:moveTo>
                    <a:pt x="0" y="0"/>
                  </a:moveTo>
                  <a:lnTo>
                    <a:pt x="51039" y="13533"/>
                  </a:lnTo>
                  <a:lnTo>
                    <a:pt x="102040" y="25968"/>
                  </a:lnTo>
                  <a:lnTo>
                    <a:pt x="152969" y="36210"/>
                  </a:lnTo>
                  <a:lnTo>
                    <a:pt x="203790" y="43159"/>
                  </a:lnTo>
                  <a:lnTo>
                    <a:pt x="254469" y="45720"/>
                  </a:lnTo>
                  <a:lnTo>
                    <a:pt x="304984" y="43159"/>
                  </a:lnTo>
                  <a:lnTo>
                    <a:pt x="355356" y="36210"/>
                  </a:lnTo>
                  <a:lnTo>
                    <a:pt x="405621" y="25968"/>
                  </a:lnTo>
                  <a:lnTo>
                    <a:pt x="455813" y="13533"/>
                  </a:lnTo>
                  <a:lnTo>
                    <a:pt x="505967" y="0"/>
                  </a:lnTo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347473" y="3918205"/>
            <a:ext cx="901065" cy="923925"/>
            <a:chOff x="347472" y="3918203"/>
            <a:chExt cx="901065" cy="923925"/>
          </a:xfrm>
        </p:grpSpPr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7472" y="3942651"/>
              <a:ext cx="897458" cy="89896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8996" y="3918203"/>
              <a:ext cx="899160" cy="90068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2336" y="4241037"/>
              <a:ext cx="806196" cy="394969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026907" y="713233"/>
            <a:ext cx="80772" cy="64007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7658101" y="1735837"/>
            <a:ext cx="901065" cy="922019"/>
            <a:chOff x="7658100" y="1735835"/>
            <a:chExt cx="901065" cy="922019"/>
          </a:xfrm>
        </p:grpSpPr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58100" y="1760270"/>
              <a:ext cx="897458" cy="89745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59623" y="1735835"/>
              <a:ext cx="899159" cy="89916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714488" y="1789175"/>
              <a:ext cx="789940" cy="792480"/>
            </a:xfrm>
            <a:custGeom>
              <a:avLst/>
              <a:gdLst/>
              <a:ahLst/>
              <a:cxnLst/>
              <a:rect l="l" t="t" r="r" b="b"/>
              <a:pathLst>
                <a:path w="789940" h="792480">
                  <a:moveTo>
                    <a:pt x="429895" y="502793"/>
                  </a:moveTo>
                  <a:lnTo>
                    <a:pt x="341503" y="502793"/>
                  </a:lnTo>
                  <a:lnTo>
                    <a:pt x="341503" y="582168"/>
                  </a:lnTo>
                  <a:lnTo>
                    <a:pt x="429895" y="582168"/>
                  </a:lnTo>
                  <a:lnTo>
                    <a:pt x="429895" y="502793"/>
                  </a:lnTo>
                  <a:close/>
                </a:path>
                <a:path w="789940" h="792480">
                  <a:moveTo>
                    <a:pt x="541020" y="325882"/>
                  </a:moveTo>
                  <a:lnTo>
                    <a:pt x="530199" y="280771"/>
                  </a:lnTo>
                  <a:lnTo>
                    <a:pt x="498348" y="248412"/>
                  </a:lnTo>
                  <a:lnTo>
                    <a:pt x="458927" y="232511"/>
                  </a:lnTo>
                  <a:lnTo>
                    <a:pt x="408559" y="227076"/>
                  </a:lnTo>
                  <a:lnTo>
                    <a:pt x="376885" y="228676"/>
                  </a:lnTo>
                  <a:lnTo>
                    <a:pt x="326504" y="241490"/>
                  </a:lnTo>
                  <a:lnTo>
                    <a:pt x="294347" y="266763"/>
                  </a:lnTo>
                  <a:lnTo>
                    <a:pt x="279209" y="305193"/>
                  </a:lnTo>
                  <a:lnTo>
                    <a:pt x="277368" y="329565"/>
                  </a:lnTo>
                  <a:lnTo>
                    <a:pt x="277368" y="344805"/>
                  </a:lnTo>
                  <a:lnTo>
                    <a:pt x="365252" y="344805"/>
                  </a:lnTo>
                  <a:lnTo>
                    <a:pt x="365328" y="324739"/>
                  </a:lnTo>
                  <a:lnTo>
                    <a:pt x="365582" y="316217"/>
                  </a:lnTo>
                  <a:lnTo>
                    <a:pt x="383451" y="276923"/>
                  </a:lnTo>
                  <a:lnTo>
                    <a:pt x="404876" y="272288"/>
                  </a:lnTo>
                  <a:lnTo>
                    <a:pt x="424116" y="275602"/>
                  </a:lnTo>
                  <a:lnTo>
                    <a:pt x="437845" y="285470"/>
                  </a:lnTo>
                  <a:lnTo>
                    <a:pt x="446074" y="301866"/>
                  </a:lnTo>
                  <a:lnTo>
                    <a:pt x="448818" y="324739"/>
                  </a:lnTo>
                  <a:lnTo>
                    <a:pt x="442201" y="355396"/>
                  </a:lnTo>
                  <a:lnTo>
                    <a:pt x="422376" y="377799"/>
                  </a:lnTo>
                  <a:lnTo>
                    <a:pt x="389394" y="391972"/>
                  </a:lnTo>
                  <a:lnTo>
                    <a:pt x="343281" y="397891"/>
                  </a:lnTo>
                  <a:lnTo>
                    <a:pt x="343281" y="468122"/>
                  </a:lnTo>
                  <a:lnTo>
                    <a:pt x="427482" y="468122"/>
                  </a:lnTo>
                  <a:lnTo>
                    <a:pt x="427482" y="434467"/>
                  </a:lnTo>
                  <a:lnTo>
                    <a:pt x="455066" y="429221"/>
                  </a:lnTo>
                  <a:lnTo>
                    <a:pt x="499681" y="408609"/>
                  </a:lnTo>
                  <a:lnTo>
                    <a:pt x="527138" y="378853"/>
                  </a:lnTo>
                  <a:lnTo>
                    <a:pt x="539432" y="345249"/>
                  </a:lnTo>
                  <a:lnTo>
                    <a:pt x="541020" y="325882"/>
                  </a:lnTo>
                  <a:close/>
                </a:path>
                <a:path w="789940" h="792480">
                  <a:moveTo>
                    <a:pt x="789432" y="354584"/>
                  </a:moveTo>
                  <a:lnTo>
                    <a:pt x="774065" y="277114"/>
                  </a:lnTo>
                  <a:lnTo>
                    <a:pt x="743458" y="208153"/>
                  </a:lnTo>
                  <a:lnTo>
                    <a:pt x="725297" y="173736"/>
                  </a:lnTo>
                  <a:lnTo>
                    <a:pt x="675005" y="114808"/>
                  </a:lnTo>
                  <a:lnTo>
                    <a:pt x="615061" y="67437"/>
                  </a:lnTo>
                  <a:lnTo>
                    <a:pt x="550926" y="30099"/>
                  </a:lnTo>
                  <a:lnTo>
                    <a:pt x="513207" y="18669"/>
                  </a:lnTo>
                  <a:lnTo>
                    <a:pt x="475615" y="8636"/>
                  </a:lnTo>
                  <a:lnTo>
                    <a:pt x="435102" y="2921"/>
                  </a:lnTo>
                  <a:lnTo>
                    <a:pt x="394716" y="0"/>
                  </a:lnTo>
                  <a:lnTo>
                    <a:pt x="394716" y="58801"/>
                  </a:lnTo>
                  <a:lnTo>
                    <a:pt x="447675" y="61722"/>
                  </a:lnTo>
                  <a:lnTo>
                    <a:pt x="497967" y="74676"/>
                  </a:lnTo>
                  <a:lnTo>
                    <a:pt x="563499" y="101981"/>
                  </a:lnTo>
                  <a:lnTo>
                    <a:pt x="615061" y="142113"/>
                  </a:lnTo>
                  <a:lnTo>
                    <a:pt x="659765" y="189484"/>
                  </a:lnTo>
                  <a:lnTo>
                    <a:pt x="693166" y="242570"/>
                  </a:lnTo>
                  <a:lnTo>
                    <a:pt x="718312" y="304419"/>
                  </a:lnTo>
                  <a:lnTo>
                    <a:pt x="730885" y="366141"/>
                  </a:lnTo>
                  <a:lnTo>
                    <a:pt x="730885" y="432181"/>
                  </a:lnTo>
                  <a:lnTo>
                    <a:pt x="715518" y="501015"/>
                  </a:lnTo>
                  <a:lnTo>
                    <a:pt x="687578" y="562737"/>
                  </a:lnTo>
                  <a:lnTo>
                    <a:pt x="649986" y="615950"/>
                  </a:lnTo>
                  <a:lnTo>
                    <a:pt x="603885" y="661797"/>
                  </a:lnTo>
                  <a:lnTo>
                    <a:pt x="546735" y="696341"/>
                  </a:lnTo>
                  <a:lnTo>
                    <a:pt x="488188" y="717804"/>
                  </a:lnTo>
                  <a:lnTo>
                    <a:pt x="422656" y="730758"/>
                  </a:lnTo>
                  <a:lnTo>
                    <a:pt x="391922" y="733679"/>
                  </a:lnTo>
                  <a:lnTo>
                    <a:pt x="323596" y="725043"/>
                  </a:lnTo>
                  <a:lnTo>
                    <a:pt x="225933" y="690499"/>
                  </a:lnTo>
                  <a:lnTo>
                    <a:pt x="174371" y="650367"/>
                  </a:lnTo>
                  <a:lnTo>
                    <a:pt x="129667" y="602996"/>
                  </a:lnTo>
                  <a:lnTo>
                    <a:pt x="96266" y="549910"/>
                  </a:lnTo>
                  <a:lnTo>
                    <a:pt x="71120" y="488061"/>
                  </a:lnTo>
                  <a:lnTo>
                    <a:pt x="58547" y="426339"/>
                  </a:lnTo>
                  <a:lnTo>
                    <a:pt x="58547" y="357505"/>
                  </a:lnTo>
                  <a:lnTo>
                    <a:pt x="64135" y="325882"/>
                  </a:lnTo>
                  <a:lnTo>
                    <a:pt x="73914" y="291465"/>
                  </a:lnTo>
                  <a:lnTo>
                    <a:pt x="18161" y="272796"/>
                  </a:lnTo>
                  <a:lnTo>
                    <a:pt x="2794" y="333121"/>
                  </a:lnTo>
                  <a:lnTo>
                    <a:pt x="0" y="394843"/>
                  </a:lnTo>
                  <a:lnTo>
                    <a:pt x="0" y="434975"/>
                  </a:lnTo>
                  <a:lnTo>
                    <a:pt x="5588" y="475234"/>
                  </a:lnTo>
                  <a:lnTo>
                    <a:pt x="15367" y="512572"/>
                  </a:lnTo>
                  <a:lnTo>
                    <a:pt x="30734" y="549910"/>
                  </a:lnTo>
                  <a:lnTo>
                    <a:pt x="64135" y="618744"/>
                  </a:lnTo>
                  <a:lnTo>
                    <a:pt x="114427" y="674751"/>
                  </a:lnTo>
                  <a:lnTo>
                    <a:pt x="174371" y="725043"/>
                  </a:lnTo>
                  <a:lnTo>
                    <a:pt x="238506" y="762381"/>
                  </a:lnTo>
                  <a:lnTo>
                    <a:pt x="276098" y="773811"/>
                  </a:lnTo>
                  <a:lnTo>
                    <a:pt x="313817" y="783844"/>
                  </a:lnTo>
                  <a:lnTo>
                    <a:pt x="354330" y="789559"/>
                  </a:lnTo>
                  <a:lnTo>
                    <a:pt x="394716" y="792480"/>
                  </a:lnTo>
                  <a:lnTo>
                    <a:pt x="435102" y="789559"/>
                  </a:lnTo>
                  <a:lnTo>
                    <a:pt x="475615" y="783844"/>
                  </a:lnTo>
                  <a:lnTo>
                    <a:pt x="513207" y="773811"/>
                  </a:lnTo>
                  <a:lnTo>
                    <a:pt x="550926" y="762381"/>
                  </a:lnTo>
                  <a:lnTo>
                    <a:pt x="584454" y="743712"/>
                  </a:lnTo>
                  <a:lnTo>
                    <a:pt x="675005" y="674751"/>
                  </a:lnTo>
                  <a:lnTo>
                    <a:pt x="725297" y="618744"/>
                  </a:lnTo>
                  <a:lnTo>
                    <a:pt x="743458" y="584327"/>
                  </a:lnTo>
                  <a:lnTo>
                    <a:pt x="774065" y="512572"/>
                  </a:lnTo>
                  <a:lnTo>
                    <a:pt x="783844" y="475234"/>
                  </a:lnTo>
                  <a:lnTo>
                    <a:pt x="789432" y="434975"/>
                  </a:lnTo>
                  <a:lnTo>
                    <a:pt x="789432" y="354584"/>
                  </a:lnTo>
                  <a:close/>
                </a:path>
              </a:pathLst>
            </a:custGeom>
            <a:solidFill>
              <a:srgbClr val="0122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731252" y="1789175"/>
              <a:ext cx="378460" cy="291465"/>
            </a:xfrm>
            <a:custGeom>
              <a:avLst/>
              <a:gdLst/>
              <a:ahLst/>
              <a:cxnLst/>
              <a:rect l="l" t="t" r="r" b="b"/>
              <a:pathLst>
                <a:path w="378459" h="291464">
                  <a:moveTo>
                    <a:pt x="377951" y="0"/>
                  </a:moveTo>
                  <a:lnTo>
                    <a:pt x="314959" y="5714"/>
                  </a:lnTo>
                  <a:lnTo>
                    <a:pt x="253365" y="18669"/>
                  </a:lnTo>
                  <a:lnTo>
                    <a:pt x="197357" y="43052"/>
                  </a:lnTo>
                  <a:lnTo>
                    <a:pt x="144145" y="74549"/>
                  </a:lnTo>
                  <a:lnTo>
                    <a:pt x="96647" y="114681"/>
                  </a:lnTo>
                  <a:lnTo>
                    <a:pt x="56006" y="160654"/>
                  </a:lnTo>
                  <a:lnTo>
                    <a:pt x="25146" y="213613"/>
                  </a:lnTo>
                  <a:lnTo>
                    <a:pt x="0" y="272414"/>
                  </a:lnTo>
                  <a:lnTo>
                    <a:pt x="56006" y="291084"/>
                  </a:lnTo>
                  <a:lnTo>
                    <a:pt x="78358" y="242315"/>
                  </a:lnTo>
                  <a:lnTo>
                    <a:pt x="106425" y="195072"/>
                  </a:lnTo>
                  <a:lnTo>
                    <a:pt x="139953" y="157734"/>
                  </a:lnTo>
                  <a:lnTo>
                    <a:pt x="177800" y="123316"/>
                  </a:lnTo>
                  <a:lnTo>
                    <a:pt x="225425" y="96012"/>
                  </a:lnTo>
                  <a:lnTo>
                    <a:pt x="271525" y="77470"/>
                  </a:lnTo>
                  <a:lnTo>
                    <a:pt x="324739" y="61595"/>
                  </a:lnTo>
                  <a:lnTo>
                    <a:pt x="377951" y="58800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9C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/>
          <p:nvPr/>
        </p:nvSpPr>
        <p:spPr>
          <a:xfrm>
            <a:off x="8313419" y="4067555"/>
            <a:ext cx="114300" cy="38100"/>
          </a:xfrm>
          <a:custGeom>
            <a:avLst/>
            <a:gdLst/>
            <a:ahLst/>
            <a:cxnLst/>
            <a:rect l="l" t="t" r="r" b="b"/>
            <a:pathLst>
              <a:path w="114300" h="38100">
                <a:moveTo>
                  <a:pt x="114300" y="0"/>
                </a:moveTo>
                <a:lnTo>
                  <a:pt x="0" y="0"/>
                </a:lnTo>
                <a:lnTo>
                  <a:pt x="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7658101" y="2810257"/>
            <a:ext cx="901065" cy="923925"/>
            <a:chOff x="7658100" y="2810255"/>
            <a:chExt cx="901065" cy="923925"/>
          </a:xfrm>
        </p:grpSpPr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58100" y="2834703"/>
              <a:ext cx="897458" cy="89896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659623" y="2810255"/>
              <a:ext cx="899159" cy="90068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725156" y="3105657"/>
              <a:ext cx="804672" cy="394970"/>
            </a:xfrm>
            <a:prstGeom prst="rect">
              <a:avLst/>
            </a:prstGeom>
          </p:spPr>
        </p:pic>
      </p:grp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xfrm>
            <a:off x="394209" y="75057"/>
            <a:ext cx="10611663" cy="980473"/>
          </a:xfrm>
          <a:prstGeom prst="rect">
            <a:avLst/>
          </a:prstGeom>
        </p:spPr>
        <p:txBody>
          <a:bodyPr vert="horz" wrap="square" lIns="0" tIns="178511" rIns="0" bIns="0" rtlCol="0">
            <a:spAutoFit/>
          </a:bodyPr>
          <a:lstStyle/>
          <a:p>
            <a:pPr marL="1818639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Arial"/>
                <a:cs typeface="Arial"/>
              </a:rPr>
              <a:t>Herpes</a:t>
            </a:r>
            <a:r>
              <a:rPr sz="3200" b="1" spc="-5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simplex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virus</a:t>
            </a:r>
            <a:r>
              <a:rPr sz="3200" b="1" spc="-5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1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và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spc="-5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818639">
              <a:lnSpc>
                <a:spcPct val="100000"/>
              </a:lnSpc>
              <a:spcBef>
                <a:spcPts val="35"/>
              </a:spcBef>
            </a:pPr>
            <a:r>
              <a:rPr sz="2000" i="1" dirty="0">
                <a:latin typeface="Arial"/>
                <a:cs typeface="Arial"/>
              </a:rPr>
              <a:t>Gánh</a:t>
            </a:r>
            <a:r>
              <a:rPr sz="2000" i="1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nặng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về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vấn</a:t>
            </a:r>
            <a:r>
              <a:rPr sz="2000" i="1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đề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nhiễm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i="1" spc="-30" dirty="0">
                <a:latin typeface="Arial"/>
                <a:cs typeface="Arial"/>
              </a:rPr>
              <a:t>HSV-</a:t>
            </a:r>
            <a:r>
              <a:rPr sz="2000" i="1" dirty="0">
                <a:latin typeface="Arial"/>
                <a:cs typeface="Arial"/>
              </a:rPr>
              <a:t>1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and</a:t>
            </a:r>
            <a:r>
              <a:rPr sz="2000" i="1" spc="-20" dirty="0">
                <a:latin typeface="Arial"/>
                <a:cs typeface="Arial"/>
              </a:rPr>
              <a:t> HSV-</a:t>
            </a:r>
            <a:r>
              <a:rPr sz="2000" i="1" dirty="0">
                <a:latin typeface="Arial"/>
                <a:cs typeface="Arial"/>
              </a:rPr>
              <a:t>2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trên</a:t>
            </a:r>
            <a:r>
              <a:rPr sz="2000" i="1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toàn</a:t>
            </a:r>
            <a:r>
              <a:rPr sz="2000" i="1" spc="-25" dirty="0">
                <a:latin typeface="Arial"/>
                <a:cs typeface="Arial"/>
              </a:rPr>
              <a:t> cầu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70590" y="6503315"/>
            <a:ext cx="16573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888888"/>
                </a:solidFill>
                <a:latin typeface="Arial"/>
                <a:cs typeface="Arial"/>
              </a:rPr>
              <a:t>26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9665" y="2532127"/>
            <a:ext cx="10243185" cy="27962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Clr>
                <a:srgbClr val="0A41CD"/>
              </a:buClr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latin typeface="Arial"/>
                <a:cs typeface="Arial"/>
              </a:rPr>
              <a:t>Nhiễm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trung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herpes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khi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mang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thai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có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thể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rất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nặng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với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trẻ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sơ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sinh,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gây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sảy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thai,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sinh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non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A41CD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và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nhẹ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cân</a:t>
            </a:r>
            <a:endParaRPr sz="2000">
              <a:latin typeface="Arial"/>
              <a:cs typeface="Arial"/>
            </a:endParaRPr>
          </a:p>
          <a:p>
            <a:pPr marL="299085" marR="5080" indent="-287020">
              <a:lnSpc>
                <a:spcPts val="4800"/>
              </a:lnSpc>
              <a:spcBef>
                <a:spcPts val="560"/>
              </a:spcBef>
              <a:buClr>
                <a:srgbClr val="0A41CD"/>
              </a:buClr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latin typeface="Arial"/>
                <a:cs typeface="Arial"/>
              </a:rPr>
              <a:t>Nhiễm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herpes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ở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trẻ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sơ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sinh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nghiêm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trọng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nhất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vào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cuối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thai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kỳ,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trong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khi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sinh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hơạc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ngay </a:t>
            </a:r>
            <a:r>
              <a:rPr sz="2000" dirty="0">
                <a:latin typeface="Arial"/>
                <a:cs typeface="Arial"/>
              </a:rPr>
              <a:t>sau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khi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sinh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839"/>
              </a:spcBef>
              <a:buClr>
                <a:srgbClr val="0A41CD"/>
              </a:buClr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latin typeface="Arial"/>
                <a:cs typeface="Arial"/>
              </a:rPr>
              <a:t>Có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thể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gây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tật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đầu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nhỏ,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viễm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võng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mạc,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phát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và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não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úng</a:t>
            </a:r>
            <a:r>
              <a:rPr sz="2000" spc="-20" dirty="0">
                <a:latin typeface="Arial"/>
                <a:cs typeface="Arial"/>
              </a:rPr>
              <a:t> thủy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740" y="6319826"/>
            <a:ext cx="530225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Arial"/>
                <a:cs typeface="Arial"/>
              </a:rPr>
              <a:t>https://suckhoedoisong.vn/5-benh-nhiem-trung-thai-ky-co-the-gay-di-tat-bam-sinh-cho-tre-169210926155829644.htm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980676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282" y="3006090"/>
            <a:ext cx="890968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Lưu</a:t>
            </a:r>
            <a:r>
              <a:rPr sz="3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đồ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xét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nghiệm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sàng</a:t>
            </a:r>
            <a:r>
              <a:rPr sz="3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lọc</a:t>
            </a:r>
            <a:r>
              <a:rPr sz="3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HSV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cho</a:t>
            </a:r>
            <a:r>
              <a:rPr sz="3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thai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phụ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820400" cy="715962"/>
          </a:xfrm>
        </p:spPr>
        <p:txBody>
          <a:bodyPr>
            <a:normAutofit fontScale="90000"/>
          </a:bodyPr>
          <a:lstStyle/>
          <a:p>
            <a:r>
              <a:rPr lang="vi-VN" dirty="0"/>
              <a:t>Lưu</a:t>
            </a:r>
            <a:r>
              <a:rPr lang="vi-VN" spc="-50" dirty="0"/>
              <a:t> </a:t>
            </a:r>
            <a:r>
              <a:rPr lang="vi-VN" dirty="0"/>
              <a:t>đồ</a:t>
            </a:r>
            <a:r>
              <a:rPr lang="vi-VN" spc="-40" dirty="0"/>
              <a:t> </a:t>
            </a:r>
            <a:r>
              <a:rPr lang="vi-VN" dirty="0"/>
              <a:t>xét</a:t>
            </a:r>
            <a:r>
              <a:rPr lang="vi-VN" spc="-45" dirty="0"/>
              <a:t> </a:t>
            </a:r>
            <a:r>
              <a:rPr lang="vi-VN" dirty="0"/>
              <a:t>nghiệm</a:t>
            </a:r>
            <a:r>
              <a:rPr lang="vi-VN" spc="-25" dirty="0"/>
              <a:t> </a:t>
            </a:r>
            <a:r>
              <a:rPr lang="vi-VN" dirty="0"/>
              <a:t>và</a:t>
            </a:r>
            <a:r>
              <a:rPr lang="vi-VN" spc="-50" dirty="0"/>
              <a:t> </a:t>
            </a:r>
            <a:r>
              <a:rPr lang="vi-VN" dirty="0"/>
              <a:t>tư</a:t>
            </a:r>
            <a:r>
              <a:rPr lang="vi-VN" spc="-65" dirty="0"/>
              <a:t> </a:t>
            </a:r>
            <a:r>
              <a:rPr lang="vi-VN" dirty="0"/>
              <a:t>vấn</a:t>
            </a:r>
            <a:r>
              <a:rPr lang="vi-VN" spc="-45" dirty="0"/>
              <a:t> </a:t>
            </a:r>
            <a:r>
              <a:rPr lang="vi-VN" dirty="0"/>
              <a:t>chu</a:t>
            </a:r>
            <a:r>
              <a:rPr lang="vi-VN" spc="-45" dirty="0"/>
              <a:t> </a:t>
            </a:r>
            <a:r>
              <a:rPr lang="vi-VN" dirty="0"/>
              <a:t>phụ</a:t>
            </a:r>
            <a:r>
              <a:rPr lang="vi-VN" spc="-50" dirty="0"/>
              <a:t> </a:t>
            </a:r>
            <a:r>
              <a:rPr lang="vi-VN" dirty="0"/>
              <a:t>nữ</a:t>
            </a:r>
            <a:r>
              <a:rPr lang="vi-VN" spc="-50" dirty="0"/>
              <a:t> </a:t>
            </a:r>
            <a:r>
              <a:rPr lang="vi-VN" dirty="0"/>
              <a:t>có</a:t>
            </a:r>
            <a:r>
              <a:rPr lang="vi-VN" spc="-50" dirty="0"/>
              <a:t> </a:t>
            </a:r>
            <a:r>
              <a:rPr lang="vi-VN" dirty="0"/>
              <a:t>thai</a:t>
            </a:r>
            <a:r>
              <a:rPr lang="vi-VN" spc="-55" dirty="0"/>
              <a:t> </a:t>
            </a:r>
            <a:r>
              <a:rPr lang="vi-VN" dirty="0"/>
              <a:t>không</a:t>
            </a:r>
            <a:r>
              <a:rPr lang="vi-VN" spc="-45" dirty="0"/>
              <a:t> </a:t>
            </a:r>
            <a:r>
              <a:rPr lang="vi-VN" dirty="0"/>
              <a:t>liên</a:t>
            </a:r>
            <a:r>
              <a:rPr lang="vi-VN" spc="-30" dirty="0"/>
              <a:t> </a:t>
            </a:r>
            <a:r>
              <a:rPr lang="vi-VN" dirty="0"/>
              <a:t>quan</a:t>
            </a:r>
            <a:r>
              <a:rPr lang="vi-VN" spc="-40" dirty="0"/>
              <a:t> </a:t>
            </a:r>
            <a:r>
              <a:rPr lang="vi-VN" dirty="0"/>
              <a:t>đến</a:t>
            </a:r>
            <a:r>
              <a:rPr lang="vi-VN" spc="-40" dirty="0"/>
              <a:t> </a:t>
            </a:r>
            <a:r>
              <a:rPr lang="vi-VN" dirty="0"/>
              <a:t>bạn</a:t>
            </a:r>
            <a:r>
              <a:rPr lang="vi-VN" spc="-60" dirty="0"/>
              <a:t> </a:t>
            </a:r>
            <a:r>
              <a:rPr lang="vi-VN" spc="-20" dirty="0"/>
              <a:t>tình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85875"/>
            <a:ext cx="9905999" cy="454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67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/>
              <a:t>Lưu</a:t>
            </a:r>
            <a:r>
              <a:rPr lang="vi-VN" spc="-45" dirty="0"/>
              <a:t> </a:t>
            </a:r>
            <a:r>
              <a:rPr lang="vi-VN" dirty="0"/>
              <a:t>đồ</a:t>
            </a:r>
            <a:r>
              <a:rPr lang="vi-VN" spc="-35" dirty="0"/>
              <a:t> </a:t>
            </a:r>
            <a:r>
              <a:rPr lang="vi-VN" dirty="0"/>
              <a:t>xét</a:t>
            </a:r>
            <a:r>
              <a:rPr lang="vi-VN" spc="-45" dirty="0"/>
              <a:t> </a:t>
            </a:r>
            <a:r>
              <a:rPr lang="vi-VN" dirty="0"/>
              <a:t>nghiệm</a:t>
            </a:r>
            <a:r>
              <a:rPr lang="vi-VN" spc="-25" dirty="0"/>
              <a:t> </a:t>
            </a:r>
            <a:r>
              <a:rPr lang="vi-VN" dirty="0"/>
              <a:t>và</a:t>
            </a:r>
            <a:r>
              <a:rPr lang="vi-VN" spc="-45" dirty="0"/>
              <a:t> </a:t>
            </a:r>
            <a:r>
              <a:rPr lang="vi-VN" dirty="0"/>
              <a:t>tư</a:t>
            </a:r>
            <a:r>
              <a:rPr lang="vi-VN" spc="-60" dirty="0"/>
              <a:t> </a:t>
            </a:r>
            <a:r>
              <a:rPr lang="vi-VN" dirty="0"/>
              <a:t>vấn</a:t>
            </a:r>
            <a:r>
              <a:rPr lang="vi-VN" spc="-40" dirty="0"/>
              <a:t> </a:t>
            </a:r>
            <a:r>
              <a:rPr lang="vi-VN" dirty="0"/>
              <a:t>chu</a:t>
            </a:r>
            <a:r>
              <a:rPr lang="vi-VN" spc="-45" dirty="0"/>
              <a:t> </a:t>
            </a:r>
            <a:r>
              <a:rPr lang="vi-VN" dirty="0"/>
              <a:t>phụ</a:t>
            </a:r>
            <a:r>
              <a:rPr lang="vi-VN" spc="-45" dirty="0"/>
              <a:t> </a:t>
            </a:r>
            <a:r>
              <a:rPr lang="vi-VN" dirty="0"/>
              <a:t>nữ</a:t>
            </a:r>
            <a:r>
              <a:rPr lang="vi-VN" spc="-50" dirty="0"/>
              <a:t> </a:t>
            </a:r>
            <a:r>
              <a:rPr lang="vi-VN" dirty="0"/>
              <a:t>có</a:t>
            </a:r>
            <a:r>
              <a:rPr lang="vi-VN" spc="-45" dirty="0"/>
              <a:t> </a:t>
            </a:r>
            <a:r>
              <a:rPr lang="vi-VN" dirty="0"/>
              <a:t>thai</a:t>
            </a:r>
            <a:r>
              <a:rPr lang="vi-VN" spc="-55" dirty="0"/>
              <a:t> </a:t>
            </a:r>
            <a:r>
              <a:rPr lang="vi-VN" dirty="0"/>
              <a:t>có</a:t>
            </a:r>
            <a:r>
              <a:rPr lang="vi-VN" spc="-45" dirty="0"/>
              <a:t> </a:t>
            </a:r>
            <a:r>
              <a:rPr lang="vi-VN" dirty="0"/>
              <a:t>liên</a:t>
            </a:r>
            <a:r>
              <a:rPr lang="vi-VN" spc="-25" dirty="0"/>
              <a:t> </a:t>
            </a:r>
            <a:r>
              <a:rPr lang="vi-VN" dirty="0"/>
              <a:t>quan</a:t>
            </a:r>
            <a:r>
              <a:rPr lang="vi-VN" spc="-35" dirty="0"/>
              <a:t> </a:t>
            </a:r>
            <a:r>
              <a:rPr lang="vi-VN" dirty="0"/>
              <a:t>đến</a:t>
            </a:r>
            <a:r>
              <a:rPr lang="vi-VN" spc="-55" dirty="0"/>
              <a:t> </a:t>
            </a:r>
            <a:r>
              <a:rPr lang="vi-VN" dirty="0"/>
              <a:t>bạn</a:t>
            </a:r>
            <a:r>
              <a:rPr lang="vi-VN" spc="-35" dirty="0"/>
              <a:t> </a:t>
            </a:r>
            <a:r>
              <a:rPr lang="vi-VN" spc="-20" dirty="0"/>
              <a:t>tình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11" y="1447801"/>
            <a:ext cx="9984690" cy="459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78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11745" y="3956303"/>
            <a:ext cx="6565900" cy="2901950"/>
            <a:chOff x="1511744" y="3956303"/>
            <a:chExt cx="6565900" cy="29019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4944" y="3956303"/>
              <a:ext cx="3572255" cy="29016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24000" y="4683251"/>
              <a:ext cx="3538854" cy="2104390"/>
            </a:xfrm>
            <a:custGeom>
              <a:avLst/>
              <a:gdLst/>
              <a:ahLst/>
              <a:cxnLst/>
              <a:rect l="l" t="t" r="r" b="b"/>
              <a:pathLst>
                <a:path w="3538854" h="2104390">
                  <a:moveTo>
                    <a:pt x="3538601" y="0"/>
                  </a:moveTo>
                  <a:lnTo>
                    <a:pt x="2041905" y="786257"/>
                  </a:lnTo>
                  <a:lnTo>
                    <a:pt x="1992502" y="776351"/>
                  </a:lnTo>
                  <a:lnTo>
                    <a:pt x="1942591" y="767334"/>
                  </a:lnTo>
                  <a:lnTo>
                    <a:pt x="1892300" y="759333"/>
                  </a:lnTo>
                  <a:lnTo>
                    <a:pt x="1841627" y="752094"/>
                  </a:lnTo>
                  <a:lnTo>
                    <a:pt x="1790700" y="745871"/>
                  </a:lnTo>
                  <a:lnTo>
                    <a:pt x="1739391" y="740537"/>
                  </a:lnTo>
                  <a:lnTo>
                    <a:pt x="1687957" y="736092"/>
                  </a:lnTo>
                  <a:lnTo>
                    <a:pt x="1636395" y="732536"/>
                  </a:lnTo>
                  <a:lnTo>
                    <a:pt x="1584706" y="729869"/>
                  </a:lnTo>
                  <a:lnTo>
                    <a:pt x="1533017" y="727964"/>
                  </a:lnTo>
                  <a:lnTo>
                    <a:pt x="1481201" y="727075"/>
                  </a:lnTo>
                  <a:lnTo>
                    <a:pt x="1429512" y="727075"/>
                  </a:lnTo>
                  <a:lnTo>
                    <a:pt x="1377950" y="727837"/>
                  </a:lnTo>
                  <a:lnTo>
                    <a:pt x="1326514" y="729615"/>
                  </a:lnTo>
                  <a:lnTo>
                    <a:pt x="1275207" y="732155"/>
                  </a:lnTo>
                  <a:lnTo>
                    <a:pt x="1224152" y="735584"/>
                  </a:lnTo>
                  <a:lnTo>
                    <a:pt x="1173480" y="739775"/>
                  </a:lnTo>
                  <a:lnTo>
                    <a:pt x="1123061" y="744982"/>
                  </a:lnTo>
                  <a:lnTo>
                    <a:pt x="1073023" y="750951"/>
                  </a:lnTo>
                  <a:lnTo>
                    <a:pt x="1023493" y="757682"/>
                  </a:lnTo>
                  <a:lnTo>
                    <a:pt x="974470" y="765302"/>
                  </a:lnTo>
                  <a:lnTo>
                    <a:pt x="925957" y="773811"/>
                  </a:lnTo>
                  <a:lnTo>
                    <a:pt x="877951" y="783082"/>
                  </a:lnTo>
                  <a:lnTo>
                    <a:pt x="830707" y="793242"/>
                  </a:lnTo>
                  <a:lnTo>
                    <a:pt x="784098" y="804164"/>
                  </a:lnTo>
                  <a:lnTo>
                    <a:pt x="738251" y="815975"/>
                  </a:lnTo>
                  <a:lnTo>
                    <a:pt x="693293" y="828548"/>
                  </a:lnTo>
                  <a:lnTo>
                    <a:pt x="648969" y="841883"/>
                  </a:lnTo>
                  <a:lnTo>
                    <a:pt x="605663" y="856107"/>
                  </a:lnTo>
                  <a:lnTo>
                    <a:pt x="563372" y="871093"/>
                  </a:lnTo>
                  <a:lnTo>
                    <a:pt x="521969" y="886841"/>
                  </a:lnTo>
                  <a:lnTo>
                    <a:pt x="481583" y="903351"/>
                  </a:lnTo>
                  <a:lnTo>
                    <a:pt x="442341" y="920750"/>
                  </a:lnTo>
                  <a:lnTo>
                    <a:pt x="391541" y="945261"/>
                  </a:lnTo>
                  <a:lnTo>
                    <a:pt x="343788" y="970648"/>
                  </a:lnTo>
                  <a:lnTo>
                    <a:pt x="299085" y="996886"/>
                  </a:lnTo>
                  <a:lnTo>
                    <a:pt x="257556" y="1023886"/>
                  </a:lnTo>
                  <a:lnTo>
                    <a:pt x="219075" y="1051623"/>
                  </a:lnTo>
                  <a:lnTo>
                    <a:pt x="183642" y="1080008"/>
                  </a:lnTo>
                  <a:lnTo>
                    <a:pt x="151383" y="1109014"/>
                  </a:lnTo>
                  <a:lnTo>
                    <a:pt x="122300" y="1138580"/>
                  </a:lnTo>
                  <a:lnTo>
                    <a:pt x="96265" y="1168628"/>
                  </a:lnTo>
                  <a:lnTo>
                    <a:pt x="73278" y="1199134"/>
                  </a:lnTo>
                  <a:lnTo>
                    <a:pt x="36703" y="1261237"/>
                  </a:lnTo>
                  <a:lnTo>
                    <a:pt x="12700" y="1324444"/>
                  </a:lnTo>
                  <a:lnTo>
                    <a:pt x="1143" y="1388300"/>
                  </a:lnTo>
                  <a:lnTo>
                    <a:pt x="0" y="1420342"/>
                  </a:lnTo>
                  <a:lnTo>
                    <a:pt x="2031" y="1452372"/>
                  </a:lnTo>
                  <a:lnTo>
                    <a:pt x="15493" y="1516202"/>
                  </a:lnTo>
                  <a:lnTo>
                    <a:pt x="41402" y="1579359"/>
                  </a:lnTo>
                  <a:lnTo>
                    <a:pt x="79883" y="1641373"/>
                  </a:lnTo>
                  <a:lnTo>
                    <a:pt x="103886" y="1671815"/>
                  </a:lnTo>
                  <a:lnTo>
                    <a:pt x="130937" y="1701812"/>
                  </a:lnTo>
                  <a:lnTo>
                    <a:pt x="161162" y="1731314"/>
                  </a:lnTo>
                  <a:lnTo>
                    <a:pt x="194563" y="1760232"/>
                  </a:lnTo>
                  <a:lnTo>
                    <a:pt x="231012" y="1788553"/>
                  </a:lnTo>
                  <a:lnTo>
                    <a:pt x="270763" y="1816188"/>
                  </a:lnTo>
                  <a:lnTo>
                    <a:pt x="313563" y="1843100"/>
                  </a:lnTo>
                  <a:lnTo>
                    <a:pt x="359537" y="1869224"/>
                  </a:lnTo>
                  <a:lnTo>
                    <a:pt x="408686" y="1894509"/>
                  </a:lnTo>
                  <a:lnTo>
                    <a:pt x="448182" y="1913140"/>
                  </a:lnTo>
                  <a:lnTo>
                    <a:pt x="488823" y="1930920"/>
                  </a:lnTo>
                  <a:lnTo>
                    <a:pt x="530479" y="1947824"/>
                  </a:lnTo>
                  <a:lnTo>
                    <a:pt x="573151" y="1963864"/>
                  </a:lnTo>
                  <a:lnTo>
                    <a:pt x="616838" y="1979041"/>
                  </a:lnTo>
                  <a:lnTo>
                    <a:pt x="661416" y="1993353"/>
                  </a:lnTo>
                  <a:lnTo>
                    <a:pt x="706882" y="2006803"/>
                  </a:lnTo>
                  <a:lnTo>
                    <a:pt x="753110" y="2019376"/>
                  </a:lnTo>
                  <a:lnTo>
                    <a:pt x="800100" y="2031098"/>
                  </a:lnTo>
                  <a:lnTo>
                    <a:pt x="847725" y="2041931"/>
                  </a:lnTo>
                  <a:lnTo>
                    <a:pt x="895985" y="2051913"/>
                  </a:lnTo>
                  <a:lnTo>
                    <a:pt x="944880" y="2061022"/>
                  </a:lnTo>
                  <a:lnTo>
                    <a:pt x="994410" y="2069261"/>
                  </a:lnTo>
                  <a:lnTo>
                    <a:pt x="1044320" y="2076632"/>
                  </a:lnTo>
                  <a:lnTo>
                    <a:pt x="1094613" y="2083134"/>
                  </a:lnTo>
                  <a:lnTo>
                    <a:pt x="1145286" y="2088765"/>
                  </a:lnTo>
                  <a:lnTo>
                    <a:pt x="1196339" y="2093526"/>
                  </a:lnTo>
                  <a:lnTo>
                    <a:pt x="1247648" y="2097416"/>
                  </a:lnTo>
                  <a:lnTo>
                    <a:pt x="1299210" y="2100436"/>
                  </a:lnTo>
                  <a:lnTo>
                    <a:pt x="1350899" y="2102584"/>
                  </a:lnTo>
                  <a:lnTo>
                    <a:pt x="1402714" y="2103860"/>
                  </a:lnTo>
                  <a:lnTo>
                    <a:pt x="1454531" y="2104264"/>
                  </a:lnTo>
                  <a:lnTo>
                    <a:pt x="1506474" y="2103794"/>
                  </a:lnTo>
                  <a:lnTo>
                    <a:pt x="1558289" y="2102451"/>
                  </a:lnTo>
                  <a:lnTo>
                    <a:pt x="1609979" y="2100235"/>
                  </a:lnTo>
                  <a:lnTo>
                    <a:pt x="1661541" y="2097144"/>
                  </a:lnTo>
                  <a:lnTo>
                    <a:pt x="1712849" y="2093180"/>
                  </a:lnTo>
                  <a:lnTo>
                    <a:pt x="1763902" y="2088342"/>
                  </a:lnTo>
                  <a:lnTo>
                    <a:pt x="1814702" y="2082627"/>
                  </a:lnTo>
                  <a:lnTo>
                    <a:pt x="1865122" y="2076037"/>
                  </a:lnTo>
                  <a:lnTo>
                    <a:pt x="1915033" y="2068570"/>
                  </a:lnTo>
                  <a:lnTo>
                    <a:pt x="1964563" y="2060228"/>
                  </a:lnTo>
                  <a:lnTo>
                    <a:pt x="2013585" y="2051008"/>
                  </a:lnTo>
                  <a:lnTo>
                    <a:pt x="2061972" y="2040915"/>
                  </a:lnTo>
                  <a:lnTo>
                    <a:pt x="2109724" y="2029942"/>
                  </a:lnTo>
                  <a:lnTo>
                    <a:pt x="2156841" y="2018080"/>
                  </a:lnTo>
                  <a:lnTo>
                    <a:pt x="2203069" y="2005355"/>
                  </a:lnTo>
                  <a:lnTo>
                    <a:pt x="2248662" y="1991741"/>
                  </a:lnTo>
                  <a:lnTo>
                    <a:pt x="2293366" y="1977250"/>
                  </a:lnTo>
                  <a:lnTo>
                    <a:pt x="2337180" y="1961883"/>
                  </a:lnTo>
                  <a:lnTo>
                    <a:pt x="2379979" y="1945627"/>
                  </a:lnTo>
                  <a:lnTo>
                    <a:pt x="2421763" y="1928507"/>
                  </a:lnTo>
                  <a:lnTo>
                    <a:pt x="2462529" y="1910486"/>
                  </a:lnTo>
                  <a:lnTo>
                    <a:pt x="2513457" y="1885988"/>
                  </a:lnTo>
                  <a:lnTo>
                    <a:pt x="2561209" y="1860588"/>
                  </a:lnTo>
                  <a:lnTo>
                    <a:pt x="2605913" y="1834362"/>
                  </a:lnTo>
                  <a:lnTo>
                    <a:pt x="2647441" y="1807349"/>
                  </a:lnTo>
                  <a:lnTo>
                    <a:pt x="2685923" y="1779625"/>
                  </a:lnTo>
                  <a:lnTo>
                    <a:pt x="2721229" y="1751228"/>
                  </a:lnTo>
                  <a:lnTo>
                    <a:pt x="2753487" y="1722221"/>
                  </a:lnTo>
                  <a:lnTo>
                    <a:pt x="2782697" y="1692668"/>
                  </a:lnTo>
                  <a:lnTo>
                    <a:pt x="2808732" y="1662607"/>
                  </a:lnTo>
                  <a:lnTo>
                    <a:pt x="2831719" y="1632102"/>
                  </a:lnTo>
                  <a:lnTo>
                    <a:pt x="2868167" y="1569999"/>
                  </a:lnTo>
                  <a:lnTo>
                    <a:pt x="2892298" y="1506791"/>
                  </a:lnTo>
                  <a:lnTo>
                    <a:pt x="2903854" y="1442935"/>
                  </a:lnTo>
                  <a:lnTo>
                    <a:pt x="2904998" y="1410893"/>
                  </a:lnTo>
                  <a:lnTo>
                    <a:pt x="2902966" y="1378864"/>
                  </a:lnTo>
                  <a:lnTo>
                    <a:pt x="2889504" y="1315034"/>
                  </a:lnTo>
                  <a:lnTo>
                    <a:pt x="2863596" y="1251889"/>
                  </a:lnTo>
                  <a:lnTo>
                    <a:pt x="2825115" y="1189863"/>
                  </a:lnTo>
                  <a:lnTo>
                    <a:pt x="2801112" y="1159421"/>
                  </a:lnTo>
                  <a:lnTo>
                    <a:pt x="2774061" y="1129423"/>
                  </a:lnTo>
                  <a:lnTo>
                    <a:pt x="2743835" y="1099934"/>
                  </a:lnTo>
                  <a:lnTo>
                    <a:pt x="2710434" y="1071003"/>
                  </a:lnTo>
                  <a:lnTo>
                    <a:pt x="2673858" y="1042695"/>
                  </a:lnTo>
                  <a:lnTo>
                    <a:pt x="2634234" y="1015047"/>
                  </a:lnTo>
                  <a:lnTo>
                    <a:pt x="2591435" y="988136"/>
                  </a:lnTo>
                  <a:lnTo>
                    <a:pt x="2545461" y="962012"/>
                  </a:lnTo>
                  <a:lnTo>
                    <a:pt x="2496312" y="936726"/>
                  </a:lnTo>
                  <a:lnTo>
                    <a:pt x="35386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762" y="4684013"/>
              <a:ext cx="3538854" cy="2104390"/>
            </a:xfrm>
            <a:custGeom>
              <a:avLst/>
              <a:gdLst/>
              <a:ahLst/>
              <a:cxnLst/>
              <a:rect l="l" t="t" r="r" b="b"/>
              <a:pathLst>
                <a:path w="3538854" h="2104390">
                  <a:moveTo>
                    <a:pt x="3538601" y="0"/>
                  </a:moveTo>
                  <a:lnTo>
                    <a:pt x="2496312" y="936726"/>
                  </a:lnTo>
                  <a:lnTo>
                    <a:pt x="2545461" y="962012"/>
                  </a:lnTo>
                  <a:lnTo>
                    <a:pt x="2591435" y="988136"/>
                  </a:lnTo>
                  <a:lnTo>
                    <a:pt x="2634234" y="1015047"/>
                  </a:lnTo>
                  <a:lnTo>
                    <a:pt x="2673858" y="1042695"/>
                  </a:lnTo>
                  <a:lnTo>
                    <a:pt x="2710434" y="1071003"/>
                  </a:lnTo>
                  <a:lnTo>
                    <a:pt x="2743835" y="1099934"/>
                  </a:lnTo>
                  <a:lnTo>
                    <a:pt x="2774061" y="1129423"/>
                  </a:lnTo>
                  <a:lnTo>
                    <a:pt x="2801112" y="1159421"/>
                  </a:lnTo>
                  <a:lnTo>
                    <a:pt x="2825115" y="1189863"/>
                  </a:lnTo>
                  <a:lnTo>
                    <a:pt x="2863596" y="1251889"/>
                  </a:lnTo>
                  <a:lnTo>
                    <a:pt x="2889504" y="1315034"/>
                  </a:lnTo>
                  <a:lnTo>
                    <a:pt x="2902966" y="1378864"/>
                  </a:lnTo>
                  <a:lnTo>
                    <a:pt x="2904998" y="1410893"/>
                  </a:lnTo>
                  <a:lnTo>
                    <a:pt x="2903854" y="1442935"/>
                  </a:lnTo>
                  <a:lnTo>
                    <a:pt x="2892298" y="1506791"/>
                  </a:lnTo>
                  <a:lnTo>
                    <a:pt x="2868167" y="1569999"/>
                  </a:lnTo>
                  <a:lnTo>
                    <a:pt x="2831718" y="1632102"/>
                  </a:lnTo>
                  <a:lnTo>
                    <a:pt x="2808732" y="1662607"/>
                  </a:lnTo>
                  <a:lnTo>
                    <a:pt x="2782697" y="1692668"/>
                  </a:lnTo>
                  <a:lnTo>
                    <a:pt x="2753487" y="1722221"/>
                  </a:lnTo>
                  <a:lnTo>
                    <a:pt x="2721229" y="1751228"/>
                  </a:lnTo>
                  <a:lnTo>
                    <a:pt x="2685923" y="1779625"/>
                  </a:lnTo>
                  <a:lnTo>
                    <a:pt x="2647441" y="1807349"/>
                  </a:lnTo>
                  <a:lnTo>
                    <a:pt x="2605913" y="1834362"/>
                  </a:lnTo>
                  <a:lnTo>
                    <a:pt x="2561209" y="1860588"/>
                  </a:lnTo>
                  <a:lnTo>
                    <a:pt x="2513457" y="1885988"/>
                  </a:lnTo>
                  <a:lnTo>
                    <a:pt x="2462529" y="1910486"/>
                  </a:lnTo>
                  <a:lnTo>
                    <a:pt x="2421763" y="1928507"/>
                  </a:lnTo>
                  <a:lnTo>
                    <a:pt x="2379979" y="1945627"/>
                  </a:lnTo>
                  <a:lnTo>
                    <a:pt x="2337180" y="1961883"/>
                  </a:lnTo>
                  <a:lnTo>
                    <a:pt x="2293366" y="1977250"/>
                  </a:lnTo>
                  <a:lnTo>
                    <a:pt x="2248662" y="1991741"/>
                  </a:lnTo>
                  <a:lnTo>
                    <a:pt x="2203068" y="2005355"/>
                  </a:lnTo>
                  <a:lnTo>
                    <a:pt x="2156841" y="2018080"/>
                  </a:lnTo>
                  <a:lnTo>
                    <a:pt x="2109724" y="2029942"/>
                  </a:lnTo>
                  <a:lnTo>
                    <a:pt x="2061972" y="2040915"/>
                  </a:lnTo>
                  <a:lnTo>
                    <a:pt x="2013585" y="2051008"/>
                  </a:lnTo>
                  <a:lnTo>
                    <a:pt x="1964563" y="2060228"/>
                  </a:lnTo>
                  <a:lnTo>
                    <a:pt x="1915033" y="2068570"/>
                  </a:lnTo>
                  <a:lnTo>
                    <a:pt x="1865122" y="2076037"/>
                  </a:lnTo>
                  <a:lnTo>
                    <a:pt x="1814702" y="2082627"/>
                  </a:lnTo>
                  <a:lnTo>
                    <a:pt x="1763902" y="2088341"/>
                  </a:lnTo>
                  <a:lnTo>
                    <a:pt x="1712849" y="2093180"/>
                  </a:lnTo>
                  <a:lnTo>
                    <a:pt x="1661540" y="2097144"/>
                  </a:lnTo>
                  <a:lnTo>
                    <a:pt x="1609979" y="2100235"/>
                  </a:lnTo>
                  <a:lnTo>
                    <a:pt x="1558289" y="2102451"/>
                  </a:lnTo>
                  <a:lnTo>
                    <a:pt x="1506474" y="2103794"/>
                  </a:lnTo>
                  <a:lnTo>
                    <a:pt x="1454531" y="2104264"/>
                  </a:lnTo>
                  <a:lnTo>
                    <a:pt x="1402714" y="2103860"/>
                  </a:lnTo>
                  <a:lnTo>
                    <a:pt x="1350899" y="2102584"/>
                  </a:lnTo>
                  <a:lnTo>
                    <a:pt x="1299210" y="2100436"/>
                  </a:lnTo>
                  <a:lnTo>
                    <a:pt x="1247648" y="2097416"/>
                  </a:lnTo>
                  <a:lnTo>
                    <a:pt x="1196339" y="2093526"/>
                  </a:lnTo>
                  <a:lnTo>
                    <a:pt x="1145286" y="2088765"/>
                  </a:lnTo>
                  <a:lnTo>
                    <a:pt x="1094613" y="2083134"/>
                  </a:lnTo>
                  <a:lnTo>
                    <a:pt x="1044320" y="2076632"/>
                  </a:lnTo>
                  <a:lnTo>
                    <a:pt x="994410" y="2069261"/>
                  </a:lnTo>
                  <a:lnTo>
                    <a:pt x="944880" y="2061022"/>
                  </a:lnTo>
                  <a:lnTo>
                    <a:pt x="895985" y="2051913"/>
                  </a:lnTo>
                  <a:lnTo>
                    <a:pt x="847725" y="2041931"/>
                  </a:lnTo>
                  <a:lnTo>
                    <a:pt x="800100" y="2031098"/>
                  </a:lnTo>
                  <a:lnTo>
                    <a:pt x="753110" y="2019376"/>
                  </a:lnTo>
                  <a:lnTo>
                    <a:pt x="706882" y="2006803"/>
                  </a:lnTo>
                  <a:lnTo>
                    <a:pt x="661415" y="1993353"/>
                  </a:lnTo>
                  <a:lnTo>
                    <a:pt x="616838" y="1979041"/>
                  </a:lnTo>
                  <a:lnTo>
                    <a:pt x="573151" y="1963864"/>
                  </a:lnTo>
                  <a:lnTo>
                    <a:pt x="530479" y="1947824"/>
                  </a:lnTo>
                  <a:lnTo>
                    <a:pt x="488823" y="1930920"/>
                  </a:lnTo>
                  <a:lnTo>
                    <a:pt x="448182" y="1913140"/>
                  </a:lnTo>
                  <a:lnTo>
                    <a:pt x="408686" y="1894509"/>
                  </a:lnTo>
                  <a:lnTo>
                    <a:pt x="359537" y="1869224"/>
                  </a:lnTo>
                  <a:lnTo>
                    <a:pt x="313563" y="1843100"/>
                  </a:lnTo>
                  <a:lnTo>
                    <a:pt x="270763" y="1816188"/>
                  </a:lnTo>
                  <a:lnTo>
                    <a:pt x="231012" y="1788553"/>
                  </a:lnTo>
                  <a:lnTo>
                    <a:pt x="194563" y="1760232"/>
                  </a:lnTo>
                  <a:lnTo>
                    <a:pt x="161162" y="1731314"/>
                  </a:lnTo>
                  <a:lnTo>
                    <a:pt x="130937" y="1701812"/>
                  </a:lnTo>
                  <a:lnTo>
                    <a:pt x="103886" y="1671815"/>
                  </a:lnTo>
                  <a:lnTo>
                    <a:pt x="79882" y="1641373"/>
                  </a:lnTo>
                  <a:lnTo>
                    <a:pt x="41401" y="1579359"/>
                  </a:lnTo>
                  <a:lnTo>
                    <a:pt x="15493" y="1516202"/>
                  </a:lnTo>
                  <a:lnTo>
                    <a:pt x="2031" y="1452372"/>
                  </a:lnTo>
                  <a:lnTo>
                    <a:pt x="0" y="1420342"/>
                  </a:lnTo>
                  <a:lnTo>
                    <a:pt x="1143" y="1388300"/>
                  </a:lnTo>
                  <a:lnTo>
                    <a:pt x="12700" y="1324444"/>
                  </a:lnTo>
                  <a:lnTo>
                    <a:pt x="36703" y="1261237"/>
                  </a:lnTo>
                  <a:lnTo>
                    <a:pt x="73278" y="1199134"/>
                  </a:lnTo>
                  <a:lnTo>
                    <a:pt x="96265" y="1168628"/>
                  </a:lnTo>
                  <a:lnTo>
                    <a:pt x="122300" y="1138580"/>
                  </a:lnTo>
                  <a:lnTo>
                    <a:pt x="151383" y="1109014"/>
                  </a:lnTo>
                  <a:lnTo>
                    <a:pt x="183642" y="1080008"/>
                  </a:lnTo>
                  <a:lnTo>
                    <a:pt x="219075" y="1051623"/>
                  </a:lnTo>
                  <a:lnTo>
                    <a:pt x="257556" y="1023886"/>
                  </a:lnTo>
                  <a:lnTo>
                    <a:pt x="299085" y="996886"/>
                  </a:lnTo>
                  <a:lnTo>
                    <a:pt x="343788" y="970648"/>
                  </a:lnTo>
                  <a:lnTo>
                    <a:pt x="391540" y="945261"/>
                  </a:lnTo>
                  <a:lnTo>
                    <a:pt x="442340" y="920750"/>
                  </a:lnTo>
                  <a:lnTo>
                    <a:pt x="481583" y="903351"/>
                  </a:lnTo>
                  <a:lnTo>
                    <a:pt x="521969" y="886841"/>
                  </a:lnTo>
                  <a:lnTo>
                    <a:pt x="563371" y="871093"/>
                  </a:lnTo>
                  <a:lnTo>
                    <a:pt x="605663" y="856107"/>
                  </a:lnTo>
                  <a:lnTo>
                    <a:pt x="648969" y="841883"/>
                  </a:lnTo>
                  <a:lnTo>
                    <a:pt x="693293" y="828548"/>
                  </a:lnTo>
                  <a:lnTo>
                    <a:pt x="738251" y="815975"/>
                  </a:lnTo>
                  <a:lnTo>
                    <a:pt x="784098" y="804164"/>
                  </a:lnTo>
                  <a:lnTo>
                    <a:pt x="830707" y="793242"/>
                  </a:lnTo>
                  <a:lnTo>
                    <a:pt x="877951" y="783082"/>
                  </a:lnTo>
                  <a:lnTo>
                    <a:pt x="925957" y="773811"/>
                  </a:lnTo>
                  <a:lnTo>
                    <a:pt x="974470" y="765302"/>
                  </a:lnTo>
                  <a:lnTo>
                    <a:pt x="1023493" y="757682"/>
                  </a:lnTo>
                  <a:lnTo>
                    <a:pt x="1073023" y="750951"/>
                  </a:lnTo>
                  <a:lnTo>
                    <a:pt x="1123061" y="744982"/>
                  </a:lnTo>
                  <a:lnTo>
                    <a:pt x="1173480" y="739775"/>
                  </a:lnTo>
                  <a:lnTo>
                    <a:pt x="1224152" y="735584"/>
                  </a:lnTo>
                  <a:lnTo>
                    <a:pt x="1275207" y="732155"/>
                  </a:lnTo>
                  <a:lnTo>
                    <a:pt x="1326514" y="729615"/>
                  </a:lnTo>
                  <a:lnTo>
                    <a:pt x="1377950" y="727837"/>
                  </a:lnTo>
                  <a:lnTo>
                    <a:pt x="1429512" y="727075"/>
                  </a:lnTo>
                  <a:lnTo>
                    <a:pt x="1481201" y="727075"/>
                  </a:lnTo>
                  <a:lnTo>
                    <a:pt x="1533017" y="727964"/>
                  </a:lnTo>
                  <a:lnTo>
                    <a:pt x="1584706" y="729869"/>
                  </a:lnTo>
                  <a:lnTo>
                    <a:pt x="1636395" y="732536"/>
                  </a:lnTo>
                  <a:lnTo>
                    <a:pt x="1687957" y="736092"/>
                  </a:lnTo>
                  <a:lnTo>
                    <a:pt x="1739391" y="740537"/>
                  </a:lnTo>
                  <a:lnTo>
                    <a:pt x="1790700" y="745871"/>
                  </a:lnTo>
                  <a:lnTo>
                    <a:pt x="1841627" y="752094"/>
                  </a:lnTo>
                  <a:lnTo>
                    <a:pt x="1892300" y="759333"/>
                  </a:lnTo>
                  <a:lnTo>
                    <a:pt x="1942591" y="767334"/>
                  </a:lnTo>
                  <a:lnTo>
                    <a:pt x="1992502" y="776351"/>
                  </a:lnTo>
                  <a:lnTo>
                    <a:pt x="2041905" y="786257"/>
                  </a:lnTo>
                  <a:lnTo>
                    <a:pt x="3538601" y="0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14547" y="248540"/>
            <a:ext cx="284924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BỘ</a:t>
            </a:r>
            <a:r>
              <a:rPr sz="3200" b="1" spc="-8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XN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TORCH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72995" y="5570322"/>
            <a:ext cx="12369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5490" algn="l"/>
              </a:tabLst>
            </a:pP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Phát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hiện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48612" y="5875122"/>
            <a:ext cx="12617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7890" algn="l"/>
              </a:tabLst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kháng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thể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48610" y="6179923"/>
            <a:ext cx="97663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đặc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hiệu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312100" y="3904426"/>
            <a:ext cx="3865245" cy="1397635"/>
            <a:chOff x="1312100" y="3904424"/>
            <a:chExt cx="3865245" cy="1397635"/>
          </a:xfrm>
        </p:grpSpPr>
        <p:sp>
          <p:nvSpPr>
            <p:cNvPr id="11" name="object 11"/>
            <p:cNvSpPr/>
            <p:nvPr/>
          </p:nvSpPr>
          <p:spPr>
            <a:xfrm>
              <a:off x="1324356" y="3916679"/>
              <a:ext cx="3839210" cy="1371600"/>
            </a:xfrm>
            <a:custGeom>
              <a:avLst/>
              <a:gdLst/>
              <a:ahLst/>
              <a:cxnLst/>
              <a:rect l="l" t="t" r="r" b="b"/>
              <a:pathLst>
                <a:path w="3839210" h="1371600">
                  <a:moveTo>
                    <a:pt x="1593214" y="0"/>
                  </a:moveTo>
                  <a:lnTo>
                    <a:pt x="1528445" y="635"/>
                  </a:lnTo>
                  <a:lnTo>
                    <a:pt x="1464310" y="2286"/>
                  </a:lnTo>
                  <a:lnTo>
                    <a:pt x="1400810" y="5080"/>
                  </a:lnTo>
                  <a:lnTo>
                    <a:pt x="1337945" y="9017"/>
                  </a:lnTo>
                  <a:lnTo>
                    <a:pt x="1275842" y="13843"/>
                  </a:lnTo>
                  <a:lnTo>
                    <a:pt x="1214501" y="19812"/>
                  </a:lnTo>
                  <a:lnTo>
                    <a:pt x="1154049" y="26797"/>
                  </a:lnTo>
                  <a:lnTo>
                    <a:pt x="1094486" y="34671"/>
                  </a:lnTo>
                  <a:lnTo>
                    <a:pt x="1035938" y="43561"/>
                  </a:lnTo>
                  <a:lnTo>
                    <a:pt x="978281" y="53467"/>
                  </a:lnTo>
                  <a:lnTo>
                    <a:pt x="921893" y="64262"/>
                  </a:lnTo>
                  <a:lnTo>
                    <a:pt x="866520" y="75946"/>
                  </a:lnTo>
                  <a:lnTo>
                    <a:pt x="812292" y="88392"/>
                  </a:lnTo>
                  <a:lnTo>
                    <a:pt x="759332" y="101854"/>
                  </a:lnTo>
                  <a:lnTo>
                    <a:pt x="707770" y="116205"/>
                  </a:lnTo>
                  <a:lnTo>
                    <a:pt x="657479" y="131191"/>
                  </a:lnTo>
                  <a:lnTo>
                    <a:pt x="608583" y="147193"/>
                  </a:lnTo>
                  <a:lnTo>
                    <a:pt x="561213" y="163830"/>
                  </a:lnTo>
                  <a:lnTo>
                    <a:pt x="515238" y="181229"/>
                  </a:lnTo>
                  <a:lnTo>
                    <a:pt x="470916" y="199517"/>
                  </a:lnTo>
                  <a:lnTo>
                    <a:pt x="428244" y="218440"/>
                  </a:lnTo>
                  <a:lnTo>
                    <a:pt x="387223" y="237998"/>
                  </a:lnTo>
                  <a:lnTo>
                    <a:pt x="347980" y="258318"/>
                  </a:lnTo>
                  <a:lnTo>
                    <a:pt x="310514" y="279273"/>
                  </a:lnTo>
                  <a:lnTo>
                    <a:pt x="274828" y="300863"/>
                  </a:lnTo>
                  <a:lnTo>
                    <a:pt x="241046" y="323088"/>
                  </a:lnTo>
                  <a:lnTo>
                    <a:pt x="179578" y="369316"/>
                  </a:lnTo>
                  <a:lnTo>
                    <a:pt x="126365" y="417830"/>
                  </a:lnTo>
                  <a:lnTo>
                    <a:pt x="81787" y="468376"/>
                  </a:lnTo>
                  <a:lnTo>
                    <a:pt x="46481" y="520954"/>
                  </a:lnTo>
                  <a:lnTo>
                    <a:pt x="20828" y="575183"/>
                  </a:lnTo>
                  <a:lnTo>
                    <a:pt x="5080" y="631063"/>
                  </a:lnTo>
                  <a:lnTo>
                    <a:pt x="0" y="690245"/>
                  </a:lnTo>
                  <a:lnTo>
                    <a:pt x="1778" y="719455"/>
                  </a:lnTo>
                  <a:lnTo>
                    <a:pt x="13969" y="776986"/>
                  </a:lnTo>
                  <a:lnTo>
                    <a:pt x="37210" y="833247"/>
                  </a:lnTo>
                  <a:lnTo>
                    <a:pt x="70865" y="887984"/>
                  </a:lnTo>
                  <a:lnTo>
                    <a:pt x="114681" y="940816"/>
                  </a:lnTo>
                  <a:lnTo>
                    <a:pt x="168021" y="991743"/>
                  </a:lnTo>
                  <a:lnTo>
                    <a:pt x="230631" y="1040384"/>
                  </a:lnTo>
                  <a:lnTo>
                    <a:pt x="265303" y="1063879"/>
                  </a:lnTo>
                  <a:lnTo>
                    <a:pt x="302006" y="1086612"/>
                  </a:lnTo>
                  <a:lnTo>
                    <a:pt x="340868" y="1108710"/>
                  </a:lnTo>
                  <a:lnTo>
                    <a:pt x="381762" y="1130173"/>
                  </a:lnTo>
                  <a:lnTo>
                    <a:pt x="424688" y="1150874"/>
                  </a:lnTo>
                  <a:lnTo>
                    <a:pt x="469392" y="1170940"/>
                  </a:lnTo>
                  <a:lnTo>
                    <a:pt x="516000" y="1190117"/>
                  </a:lnTo>
                  <a:lnTo>
                    <a:pt x="564514" y="1208405"/>
                  </a:lnTo>
                  <a:lnTo>
                    <a:pt x="614680" y="1226058"/>
                  </a:lnTo>
                  <a:lnTo>
                    <a:pt x="666495" y="1242695"/>
                  </a:lnTo>
                  <a:lnTo>
                    <a:pt x="720089" y="1258443"/>
                  </a:lnTo>
                  <a:lnTo>
                    <a:pt x="775207" y="1273429"/>
                  </a:lnTo>
                  <a:lnTo>
                    <a:pt x="831850" y="1287399"/>
                  </a:lnTo>
                  <a:lnTo>
                    <a:pt x="890016" y="1300353"/>
                  </a:lnTo>
                  <a:lnTo>
                    <a:pt x="949579" y="1312291"/>
                  </a:lnTo>
                  <a:lnTo>
                    <a:pt x="1010412" y="1323213"/>
                  </a:lnTo>
                  <a:lnTo>
                    <a:pt x="1072642" y="1333119"/>
                  </a:lnTo>
                  <a:lnTo>
                    <a:pt x="1136142" y="1342009"/>
                  </a:lnTo>
                  <a:lnTo>
                    <a:pt x="1200912" y="1349629"/>
                  </a:lnTo>
                  <a:lnTo>
                    <a:pt x="1266698" y="1356233"/>
                  </a:lnTo>
                  <a:lnTo>
                    <a:pt x="1333627" y="1361694"/>
                  </a:lnTo>
                  <a:lnTo>
                    <a:pt x="1401571" y="1365885"/>
                  </a:lnTo>
                  <a:lnTo>
                    <a:pt x="1470533" y="1368806"/>
                  </a:lnTo>
                  <a:lnTo>
                    <a:pt x="1536319" y="1370584"/>
                  </a:lnTo>
                  <a:lnTo>
                    <a:pt x="1601596" y="1371092"/>
                  </a:lnTo>
                  <a:lnTo>
                    <a:pt x="1666367" y="1370457"/>
                  </a:lnTo>
                  <a:lnTo>
                    <a:pt x="1730502" y="1368806"/>
                  </a:lnTo>
                  <a:lnTo>
                    <a:pt x="1794002" y="1365885"/>
                  </a:lnTo>
                  <a:lnTo>
                    <a:pt x="1856867" y="1362075"/>
                  </a:lnTo>
                  <a:lnTo>
                    <a:pt x="1918970" y="1357122"/>
                  </a:lnTo>
                  <a:lnTo>
                    <a:pt x="1980310" y="1351280"/>
                  </a:lnTo>
                  <a:lnTo>
                    <a:pt x="2040763" y="1344295"/>
                  </a:lnTo>
                  <a:lnTo>
                    <a:pt x="2100326" y="1336294"/>
                  </a:lnTo>
                  <a:lnTo>
                    <a:pt x="2158872" y="1327404"/>
                  </a:lnTo>
                  <a:lnTo>
                    <a:pt x="2216531" y="1317625"/>
                  </a:lnTo>
                  <a:lnTo>
                    <a:pt x="2273046" y="1306830"/>
                  </a:lnTo>
                  <a:lnTo>
                    <a:pt x="2328291" y="1295146"/>
                  </a:lnTo>
                  <a:lnTo>
                    <a:pt x="2382520" y="1282573"/>
                  </a:lnTo>
                  <a:lnTo>
                    <a:pt x="2435479" y="1269238"/>
                  </a:lnTo>
                  <a:lnTo>
                    <a:pt x="2487041" y="1254887"/>
                  </a:lnTo>
                  <a:lnTo>
                    <a:pt x="2537333" y="1239774"/>
                  </a:lnTo>
                  <a:lnTo>
                    <a:pt x="2586228" y="1223899"/>
                  </a:lnTo>
                  <a:lnTo>
                    <a:pt x="2633726" y="1207262"/>
                  </a:lnTo>
                  <a:lnTo>
                    <a:pt x="2679572" y="1189736"/>
                  </a:lnTo>
                  <a:lnTo>
                    <a:pt x="2723896" y="1171575"/>
                  </a:lnTo>
                  <a:lnTo>
                    <a:pt x="2766568" y="1152652"/>
                  </a:lnTo>
                  <a:lnTo>
                    <a:pt x="2807589" y="1133094"/>
                  </a:lnTo>
                  <a:lnTo>
                    <a:pt x="2846832" y="1112774"/>
                  </a:lnTo>
                  <a:lnTo>
                    <a:pt x="2884297" y="1091819"/>
                  </a:lnTo>
                  <a:lnTo>
                    <a:pt x="2919984" y="1070229"/>
                  </a:lnTo>
                  <a:lnTo>
                    <a:pt x="2953639" y="1047877"/>
                  </a:lnTo>
                  <a:lnTo>
                    <a:pt x="3015234" y="1001649"/>
                  </a:lnTo>
                  <a:lnTo>
                    <a:pt x="3068447" y="953135"/>
                  </a:lnTo>
                  <a:lnTo>
                    <a:pt x="3112897" y="902589"/>
                  </a:lnTo>
                  <a:lnTo>
                    <a:pt x="3148330" y="850138"/>
                  </a:lnTo>
                  <a:lnTo>
                    <a:pt x="3173984" y="795909"/>
                  </a:lnTo>
                  <a:lnTo>
                    <a:pt x="3189732" y="740029"/>
                  </a:lnTo>
                  <a:lnTo>
                    <a:pt x="3838702" y="576834"/>
                  </a:lnTo>
                  <a:lnTo>
                    <a:pt x="3121279" y="480060"/>
                  </a:lnTo>
                  <a:lnTo>
                    <a:pt x="3100578" y="453644"/>
                  </a:lnTo>
                  <a:lnTo>
                    <a:pt x="3077591" y="427736"/>
                  </a:lnTo>
                  <a:lnTo>
                    <a:pt x="3024759" y="377698"/>
                  </a:lnTo>
                  <a:lnTo>
                    <a:pt x="2963291" y="330073"/>
                  </a:lnTo>
                  <a:lnTo>
                    <a:pt x="2929509" y="307213"/>
                  </a:lnTo>
                  <a:lnTo>
                    <a:pt x="2893695" y="284988"/>
                  </a:lnTo>
                  <a:lnTo>
                    <a:pt x="2856103" y="263398"/>
                  </a:lnTo>
                  <a:lnTo>
                    <a:pt x="2816479" y="242570"/>
                  </a:lnTo>
                  <a:lnTo>
                    <a:pt x="2775204" y="222504"/>
                  </a:lnTo>
                  <a:lnTo>
                    <a:pt x="2732151" y="203073"/>
                  </a:lnTo>
                  <a:lnTo>
                    <a:pt x="2687320" y="184404"/>
                  </a:lnTo>
                  <a:lnTo>
                    <a:pt x="2640965" y="166497"/>
                  </a:lnTo>
                  <a:lnTo>
                    <a:pt x="2592959" y="149479"/>
                  </a:lnTo>
                  <a:lnTo>
                    <a:pt x="2543429" y="133223"/>
                  </a:lnTo>
                  <a:lnTo>
                    <a:pt x="2492502" y="117729"/>
                  </a:lnTo>
                  <a:lnTo>
                    <a:pt x="2440178" y="103251"/>
                  </a:lnTo>
                  <a:lnTo>
                    <a:pt x="2386457" y="89535"/>
                  </a:lnTo>
                  <a:lnTo>
                    <a:pt x="2331466" y="76708"/>
                  </a:lnTo>
                  <a:lnTo>
                    <a:pt x="2275332" y="64770"/>
                  </a:lnTo>
                  <a:lnTo>
                    <a:pt x="2218055" y="53848"/>
                  </a:lnTo>
                  <a:lnTo>
                    <a:pt x="2159508" y="43815"/>
                  </a:lnTo>
                  <a:lnTo>
                    <a:pt x="2100072" y="34798"/>
                  </a:lnTo>
                  <a:lnTo>
                    <a:pt x="2039493" y="26797"/>
                  </a:lnTo>
                  <a:lnTo>
                    <a:pt x="1978152" y="19812"/>
                  </a:lnTo>
                  <a:lnTo>
                    <a:pt x="1915795" y="13843"/>
                  </a:lnTo>
                  <a:lnTo>
                    <a:pt x="1852676" y="8890"/>
                  </a:lnTo>
                  <a:lnTo>
                    <a:pt x="1788795" y="4953"/>
                  </a:lnTo>
                  <a:lnTo>
                    <a:pt x="1724279" y="2159"/>
                  </a:lnTo>
                  <a:lnTo>
                    <a:pt x="1658493" y="508"/>
                  </a:lnTo>
                  <a:lnTo>
                    <a:pt x="15932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25118" y="3917441"/>
              <a:ext cx="3839210" cy="1371600"/>
            </a:xfrm>
            <a:custGeom>
              <a:avLst/>
              <a:gdLst/>
              <a:ahLst/>
              <a:cxnLst/>
              <a:rect l="l" t="t" r="r" b="b"/>
              <a:pathLst>
                <a:path w="3839210" h="1371600">
                  <a:moveTo>
                    <a:pt x="3838702" y="576833"/>
                  </a:moveTo>
                  <a:lnTo>
                    <a:pt x="3189732" y="740028"/>
                  </a:lnTo>
                  <a:lnTo>
                    <a:pt x="3183128" y="768095"/>
                  </a:lnTo>
                  <a:lnTo>
                    <a:pt x="3173984" y="795908"/>
                  </a:lnTo>
                  <a:lnTo>
                    <a:pt x="3148330" y="850137"/>
                  </a:lnTo>
                  <a:lnTo>
                    <a:pt x="3112897" y="902588"/>
                  </a:lnTo>
                  <a:lnTo>
                    <a:pt x="3068447" y="953134"/>
                  </a:lnTo>
                  <a:lnTo>
                    <a:pt x="3015234" y="1001648"/>
                  </a:lnTo>
                  <a:lnTo>
                    <a:pt x="2953639" y="1047876"/>
                  </a:lnTo>
                  <a:lnTo>
                    <a:pt x="2919984" y="1070228"/>
                  </a:lnTo>
                  <a:lnTo>
                    <a:pt x="2884297" y="1091818"/>
                  </a:lnTo>
                  <a:lnTo>
                    <a:pt x="2846832" y="1112773"/>
                  </a:lnTo>
                  <a:lnTo>
                    <a:pt x="2807589" y="1133093"/>
                  </a:lnTo>
                  <a:lnTo>
                    <a:pt x="2766568" y="1152651"/>
                  </a:lnTo>
                  <a:lnTo>
                    <a:pt x="2723896" y="1171574"/>
                  </a:lnTo>
                  <a:lnTo>
                    <a:pt x="2679572" y="1189735"/>
                  </a:lnTo>
                  <a:lnTo>
                    <a:pt x="2633726" y="1207261"/>
                  </a:lnTo>
                  <a:lnTo>
                    <a:pt x="2586228" y="1223898"/>
                  </a:lnTo>
                  <a:lnTo>
                    <a:pt x="2537333" y="1239773"/>
                  </a:lnTo>
                  <a:lnTo>
                    <a:pt x="2487041" y="1254886"/>
                  </a:lnTo>
                  <a:lnTo>
                    <a:pt x="2435479" y="1269237"/>
                  </a:lnTo>
                  <a:lnTo>
                    <a:pt x="2382520" y="1282572"/>
                  </a:lnTo>
                  <a:lnTo>
                    <a:pt x="2328291" y="1295145"/>
                  </a:lnTo>
                  <a:lnTo>
                    <a:pt x="2273046" y="1306829"/>
                  </a:lnTo>
                  <a:lnTo>
                    <a:pt x="2216531" y="1317624"/>
                  </a:lnTo>
                  <a:lnTo>
                    <a:pt x="2158872" y="1327403"/>
                  </a:lnTo>
                  <a:lnTo>
                    <a:pt x="2100326" y="1336293"/>
                  </a:lnTo>
                  <a:lnTo>
                    <a:pt x="2040762" y="1344294"/>
                  </a:lnTo>
                  <a:lnTo>
                    <a:pt x="1980310" y="1351279"/>
                  </a:lnTo>
                  <a:lnTo>
                    <a:pt x="1918970" y="1357121"/>
                  </a:lnTo>
                  <a:lnTo>
                    <a:pt x="1856867" y="1362074"/>
                  </a:lnTo>
                  <a:lnTo>
                    <a:pt x="1794002" y="1365884"/>
                  </a:lnTo>
                  <a:lnTo>
                    <a:pt x="1730502" y="1368805"/>
                  </a:lnTo>
                  <a:lnTo>
                    <a:pt x="1666367" y="1370456"/>
                  </a:lnTo>
                  <a:lnTo>
                    <a:pt x="1601596" y="1371091"/>
                  </a:lnTo>
                  <a:lnTo>
                    <a:pt x="1536319" y="1370583"/>
                  </a:lnTo>
                  <a:lnTo>
                    <a:pt x="1470533" y="1368805"/>
                  </a:lnTo>
                  <a:lnTo>
                    <a:pt x="1401571" y="1365884"/>
                  </a:lnTo>
                  <a:lnTo>
                    <a:pt x="1333627" y="1361693"/>
                  </a:lnTo>
                  <a:lnTo>
                    <a:pt x="1266698" y="1356232"/>
                  </a:lnTo>
                  <a:lnTo>
                    <a:pt x="1200912" y="1349628"/>
                  </a:lnTo>
                  <a:lnTo>
                    <a:pt x="1136142" y="1342008"/>
                  </a:lnTo>
                  <a:lnTo>
                    <a:pt x="1072642" y="1333118"/>
                  </a:lnTo>
                  <a:lnTo>
                    <a:pt x="1010412" y="1323212"/>
                  </a:lnTo>
                  <a:lnTo>
                    <a:pt x="949579" y="1312290"/>
                  </a:lnTo>
                  <a:lnTo>
                    <a:pt x="890015" y="1300352"/>
                  </a:lnTo>
                  <a:lnTo>
                    <a:pt x="831850" y="1287398"/>
                  </a:lnTo>
                  <a:lnTo>
                    <a:pt x="775207" y="1273428"/>
                  </a:lnTo>
                  <a:lnTo>
                    <a:pt x="720089" y="1258442"/>
                  </a:lnTo>
                  <a:lnTo>
                    <a:pt x="666495" y="1242694"/>
                  </a:lnTo>
                  <a:lnTo>
                    <a:pt x="614680" y="1226057"/>
                  </a:lnTo>
                  <a:lnTo>
                    <a:pt x="564514" y="1208404"/>
                  </a:lnTo>
                  <a:lnTo>
                    <a:pt x="516000" y="1190116"/>
                  </a:lnTo>
                  <a:lnTo>
                    <a:pt x="469392" y="1170939"/>
                  </a:lnTo>
                  <a:lnTo>
                    <a:pt x="424688" y="1150873"/>
                  </a:lnTo>
                  <a:lnTo>
                    <a:pt x="381762" y="1130172"/>
                  </a:lnTo>
                  <a:lnTo>
                    <a:pt x="340868" y="1108709"/>
                  </a:lnTo>
                  <a:lnTo>
                    <a:pt x="302006" y="1086611"/>
                  </a:lnTo>
                  <a:lnTo>
                    <a:pt x="265303" y="1063878"/>
                  </a:lnTo>
                  <a:lnTo>
                    <a:pt x="230631" y="1040383"/>
                  </a:lnTo>
                  <a:lnTo>
                    <a:pt x="198247" y="1016380"/>
                  </a:lnTo>
                  <a:lnTo>
                    <a:pt x="140207" y="966596"/>
                  </a:lnTo>
                  <a:lnTo>
                    <a:pt x="91440" y="914653"/>
                  </a:lnTo>
                  <a:lnTo>
                    <a:pt x="52704" y="860805"/>
                  </a:lnTo>
                  <a:lnTo>
                    <a:pt x="24256" y="805306"/>
                  </a:lnTo>
                  <a:lnTo>
                    <a:pt x="6476" y="748410"/>
                  </a:lnTo>
                  <a:lnTo>
                    <a:pt x="0" y="690244"/>
                  </a:lnTo>
                  <a:lnTo>
                    <a:pt x="1015" y="660780"/>
                  </a:lnTo>
                  <a:lnTo>
                    <a:pt x="11684" y="602995"/>
                  </a:lnTo>
                  <a:lnTo>
                    <a:pt x="32384" y="547877"/>
                  </a:lnTo>
                  <a:lnTo>
                    <a:pt x="62991" y="494410"/>
                  </a:lnTo>
                  <a:lnTo>
                    <a:pt x="102997" y="442848"/>
                  </a:lnTo>
                  <a:lnTo>
                    <a:pt x="151891" y="393318"/>
                  </a:lnTo>
                  <a:lnTo>
                    <a:pt x="209295" y="345947"/>
                  </a:lnTo>
                  <a:lnTo>
                    <a:pt x="274828" y="300862"/>
                  </a:lnTo>
                  <a:lnTo>
                    <a:pt x="310514" y="279272"/>
                  </a:lnTo>
                  <a:lnTo>
                    <a:pt x="347980" y="258317"/>
                  </a:lnTo>
                  <a:lnTo>
                    <a:pt x="387223" y="237997"/>
                  </a:lnTo>
                  <a:lnTo>
                    <a:pt x="428244" y="218439"/>
                  </a:lnTo>
                  <a:lnTo>
                    <a:pt x="470915" y="199516"/>
                  </a:lnTo>
                  <a:lnTo>
                    <a:pt x="515238" y="181228"/>
                  </a:lnTo>
                  <a:lnTo>
                    <a:pt x="561213" y="163829"/>
                  </a:lnTo>
                  <a:lnTo>
                    <a:pt x="608583" y="147192"/>
                  </a:lnTo>
                  <a:lnTo>
                    <a:pt x="657479" y="131190"/>
                  </a:lnTo>
                  <a:lnTo>
                    <a:pt x="707770" y="116204"/>
                  </a:lnTo>
                  <a:lnTo>
                    <a:pt x="759332" y="101853"/>
                  </a:lnTo>
                  <a:lnTo>
                    <a:pt x="812292" y="88391"/>
                  </a:lnTo>
                  <a:lnTo>
                    <a:pt x="866520" y="75945"/>
                  </a:lnTo>
                  <a:lnTo>
                    <a:pt x="921893" y="64261"/>
                  </a:lnTo>
                  <a:lnTo>
                    <a:pt x="978281" y="53466"/>
                  </a:lnTo>
                  <a:lnTo>
                    <a:pt x="1035938" y="43560"/>
                  </a:lnTo>
                  <a:lnTo>
                    <a:pt x="1094486" y="34670"/>
                  </a:lnTo>
                  <a:lnTo>
                    <a:pt x="1154049" y="26796"/>
                  </a:lnTo>
                  <a:lnTo>
                    <a:pt x="1214501" y="19811"/>
                  </a:lnTo>
                  <a:lnTo>
                    <a:pt x="1275842" y="13842"/>
                  </a:lnTo>
                  <a:lnTo>
                    <a:pt x="1337945" y="9016"/>
                  </a:lnTo>
                  <a:lnTo>
                    <a:pt x="1400809" y="5079"/>
                  </a:lnTo>
                  <a:lnTo>
                    <a:pt x="1464309" y="2285"/>
                  </a:lnTo>
                  <a:lnTo>
                    <a:pt x="1528445" y="634"/>
                  </a:lnTo>
                  <a:lnTo>
                    <a:pt x="1593214" y="0"/>
                  </a:lnTo>
                  <a:lnTo>
                    <a:pt x="1658493" y="507"/>
                  </a:lnTo>
                  <a:lnTo>
                    <a:pt x="1724279" y="2158"/>
                  </a:lnTo>
                  <a:lnTo>
                    <a:pt x="1788795" y="4952"/>
                  </a:lnTo>
                  <a:lnTo>
                    <a:pt x="1852676" y="8889"/>
                  </a:lnTo>
                  <a:lnTo>
                    <a:pt x="1915795" y="13842"/>
                  </a:lnTo>
                  <a:lnTo>
                    <a:pt x="1978152" y="19811"/>
                  </a:lnTo>
                  <a:lnTo>
                    <a:pt x="2039493" y="26796"/>
                  </a:lnTo>
                  <a:lnTo>
                    <a:pt x="2100072" y="34797"/>
                  </a:lnTo>
                  <a:lnTo>
                    <a:pt x="2159508" y="43814"/>
                  </a:lnTo>
                  <a:lnTo>
                    <a:pt x="2218055" y="53847"/>
                  </a:lnTo>
                  <a:lnTo>
                    <a:pt x="2275332" y="64769"/>
                  </a:lnTo>
                  <a:lnTo>
                    <a:pt x="2331466" y="76707"/>
                  </a:lnTo>
                  <a:lnTo>
                    <a:pt x="2386457" y="89534"/>
                  </a:lnTo>
                  <a:lnTo>
                    <a:pt x="2440178" y="103250"/>
                  </a:lnTo>
                  <a:lnTo>
                    <a:pt x="2492502" y="117728"/>
                  </a:lnTo>
                  <a:lnTo>
                    <a:pt x="2543429" y="133222"/>
                  </a:lnTo>
                  <a:lnTo>
                    <a:pt x="2592959" y="149478"/>
                  </a:lnTo>
                  <a:lnTo>
                    <a:pt x="2640965" y="166496"/>
                  </a:lnTo>
                  <a:lnTo>
                    <a:pt x="2687320" y="184403"/>
                  </a:lnTo>
                  <a:lnTo>
                    <a:pt x="2732151" y="203072"/>
                  </a:lnTo>
                  <a:lnTo>
                    <a:pt x="2775204" y="222503"/>
                  </a:lnTo>
                  <a:lnTo>
                    <a:pt x="2816479" y="242569"/>
                  </a:lnTo>
                  <a:lnTo>
                    <a:pt x="2856103" y="263397"/>
                  </a:lnTo>
                  <a:lnTo>
                    <a:pt x="2893695" y="284987"/>
                  </a:lnTo>
                  <a:lnTo>
                    <a:pt x="2929509" y="307212"/>
                  </a:lnTo>
                  <a:lnTo>
                    <a:pt x="2963291" y="330072"/>
                  </a:lnTo>
                  <a:lnTo>
                    <a:pt x="2995041" y="353567"/>
                  </a:lnTo>
                  <a:lnTo>
                    <a:pt x="3052191" y="402462"/>
                  </a:lnTo>
                  <a:lnTo>
                    <a:pt x="3100578" y="453643"/>
                  </a:lnTo>
                  <a:lnTo>
                    <a:pt x="3121279" y="480059"/>
                  </a:lnTo>
                  <a:lnTo>
                    <a:pt x="3838702" y="576833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733170" y="4118305"/>
            <a:ext cx="2551431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0">
              <a:lnSpc>
                <a:spcPct val="100000"/>
              </a:lnSpc>
              <a:spcBef>
                <a:spcPts val="105"/>
              </a:spcBef>
              <a:tabLst>
                <a:tab pos="176212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Xác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định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tình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trạng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miễn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dịch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của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thai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phụ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156640" y="3735262"/>
            <a:ext cx="3296285" cy="940435"/>
            <a:chOff x="7156640" y="3735260"/>
            <a:chExt cx="3296285" cy="940435"/>
          </a:xfrm>
        </p:grpSpPr>
        <p:sp>
          <p:nvSpPr>
            <p:cNvPr id="15" name="object 15"/>
            <p:cNvSpPr/>
            <p:nvPr/>
          </p:nvSpPr>
          <p:spPr>
            <a:xfrm>
              <a:off x="7168896" y="3747515"/>
              <a:ext cx="3270250" cy="914400"/>
            </a:xfrm>
            <a:custGeom>
              <a:avLst/>
              <a:gdLst/>
              <a:ahLst/>
              <a:cxnLst/>
              <a:rect l="l" t="t" r="r" b="b"/>
              <a:pathLst>
                <a:path w="3270250" h="914400">
                  <a:moveTo>
                    <a:pt x="3269996" y="152400"/>
                  </a:moveTo>
                  <a:lnTo>
                    <a:pt x="3262249" y="104140"/>
                  </a:lnTo>
                  <a:lnTo>
                    <a:pt x="3240659" y="62357"/>
                  </a:lnTo>
                  <a:lnTo>
                    <a:pt x="3207766" y="29337"/>
                  </a:lnTo>
                  <a:lnTo>
                    <a:pt x="3165983" y="7747"/>
                  </a:lnTo>
                  <a:lnTo>
                    <a:pt x="3117850" y="0"/>
                  </a:lnTo>
                  <a:lnTo>
                    <a:pt x="1159002" y="0"/>
                  </a:lnTo>
                  <a:lnTo>
                    <a:pt x="1110996" y="7747"/>
                  </a:lnTo>
                  <a:lnTo>
                    <a:pt x="1069213" y="29337"/>
                  </a:lnTo>
                  <a:lnTo>
                    <a:pt x="1036193" y="62357"/>
                  </a:lnTo>
                  <a:lnTo>
                    <a:pt x="1014603" y="104140"/>
                  </a:lnTo>
                  <a:lnTo>
                    <a:pt x="1006856" y="152400"/>
                  </a:lnTo>
                  <a:lnTo>
                    <a:pt x="1006856" y="533273"/>
                  </a:lnTo>
                  <a:lnTo>
                    <a:pt x="0" y="905891"/>
                  </a:lnTo>
                  <a:lnTo>
                    <a:pt x="1006856" y="761746"/>
                  </a:lnTo>
                  <a:lnTo>
                    <a:pt x="1014603" y="809879"/>
                  </a:lnTo>
                  <a:lnTo>
                    <a:pt x="1036193" y="851662"/>
                  </a:lnTo>
                  <a:lnTo>
                    <a:pt x="1069213" y="884682"/>
                  </a:lnTo>
                  <a:lnTo>
                    <a:pt x="1110996" y="906399"/>
                  </a:lnTo>
                  <a:lnTo>
                    <a:pt x="1159002" y="914146"/>
                  </a:lnTo>
                  <a:lnTo>
                    <a:pt x="3117850" y="914146"/>
                  </a:lnTo>
                  <a:lnTo>
                    <a:pt x="3165983" y="906399"/>
                  </a:lnTo>
                  <a:lnTo>
                    <a:pt x="3207766" y="884682"/>
                  </a:lnTo>
                  <a:lnTo>
                    <a:pt x="3240659" y="851662"/>
                  </a:lnTo>
                  <a:lnTo>
                    <a:pt x="3262249" y="809879"/>
                  </a:lnTo>
                  <a:lnTo>
                    <a:pt x="3269996" y="761619"/>
                  </a:lnTo>
                  <a:lnTo>
                    <a:pt x="3269996" y="1524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9658" y="3748277"/>
              <a:ext cx="3270250" cy="914400"/>
            </a:xfrm>
            <a:custGeom>
              <a:avLst/>
              <a:gdLst/>
              <a:ahLst/>
              <a:cxnLst/>
              <a:rect l="l" t="t" r="r" b="b"/>
              <a:pathLst>
                <a:path w="3270250" h="914400">
                  <a:moveTo>
                    <a:pt x="1006856" y="152400"/>
                  </a:moveTo>
                  <a:lnTo>
                    <a:pt x="1014602" y="104140"/>
                  </a:lnTo>
                  <a:lnTo>
                    <a:pt x="1036193" y="62357"/>
                  </a:lnTo>
                  <a:lnTo>
                    <a:pt x="1069213" y="29337"/>
                  </a:lnTo>
                  <a:lnTo>
                    <a:pt x="1110996" y="7747"/>
                  </a:lnTo>
                  <a:lnTo>
                    <a:pt x="1159002" y="0"/>
                  </a:lnTo>
                  <a:lnTo>
                    <a:pt x="1384046" y="0"/>
                  </a:lnTo>
                  <a:lnTo>
                    <a:pt x="1949831" y="0"/>
                  </a:lnTo>
                  <a:lnTo>
                    <a:pt x="3117850" y="0"/>
                  </a:lnTo>
                  <a:lnTo>
                    <a:pt x="3165983" y="7747"/>
                  </a:lnTo>
                  <a:lnTo>
                    <a:pt x="3207766" y="29337"/>
                  </a:lnTo>
                  <a:lnTo>
                    <a:pt x="3240659" y="62357"/>
                  </a:lnTo>
                  <a:lnTo>
                    <a:pt x="3262249" y="104140"/>
                  </a:lnTo>
                  <a:lnTo>
                    <a:pt x="3269996" y="152400"/>
                  </a:lnTo>
                  <a:lnTo>
                    <a:pt x="3269996" y="533273"/>
                  </a:lnTo>
                  <a:lnTo>
                    <a:pt x="3269996" y="761746"/>
                  </a:lnTo>
                  <a:lnTo>
                    <a:pt x="3262249" y="809879"/>
                  </a:lnTo>
                  <a:lnTo>
                    <a:pt x="3240659" y="851662"/>
                  </a:lnTo>
                  <a:lnTo>
                    <a:pt x="3207766" y="884682"/>
                  </a:lnTo>
                  <a:lnTo>
                    <a:pt x="3165983" y="906399"/>
                  </a:lnTo>
                  <a:lnTo>
                    <a:pt x="3117850" y="914146"/>
                  </a:lnTo>
                  <a:lnTo>
                    <a:pt x="1949831" y="914146"/>
                  </a:lnTo>
                  <a:lnTo>
                    <a:pt x="1384046" y="914146"/>
                  </a:lnTo>
                  <a:lnTo>
                    <a:pt x="1159002" y="914146"/>
                  </a:lnTo>
                  <a:lnTo>
                    <a:pt x="1110996" y="906399"/>
                  </a:lnTo>
                  <a:lnTo>
                    <a:pt x="1069213" y="884682"/>
                  </a:lnTo>
                  <a:lnTo>
                    <a:pt x="1036193" y="851662"/>
                  </a:lnTo>
                  <a:lnTo>
                    <a:pt x="1014602" y="809879"/>
                  </a:lnTo>
                  <a:lnTo>
                    <a:pt x="1006856" y="761619"/>
                  </a:lnTo>
                  <a:lnTo>
                    <a:pt x="0" y="905891"/>
                  </a:lnTo>
                  <a:lnTo>
                    <a:pt x="1006856" y="533273"/>
                  </a:lnTo>
                  <a:lnTo>
                    <a:pt x="1006856" y="152400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37515" y="789852"/>
            <a:ext cx="11093451" cy="3002617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990"/>
              </a:spcBef>
              <a:buSzPct val="95454"/>
              <a:buFont typeface="Wingdings"/>
              <a:buChar char=""/>
              <a:tabLst>
                <a:tab pos="286385" algn="l"/>
                <a:tab pos="7633334" algn="l"/>
              </a:tabLst>
            </a:pPr>
            <a:r>
              <a:rPr sz="2200" b="1" spc="-20" dirty="0">
                <a:solidFill>
                  <a:srgbClr val="0033CC"/>
                </a:solidFill>
                <a:latin typeface="Arial"/>
                <a:cs typeface="Arial"/>
              </a:rPr>
              <a:t>TORCH</a:t>
            </a:r>
            <a:r>
              <a:rPr sz="2200" b="1" spc="-7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33CC"/>
                </a:solidFill>
                <a:latin typeface="Arial"/>
                <a:cs typeface="Arial"/>
              </a:rPr>
              <a:t>-</a:t>
            </a:r>
            <a:r>
              <a:rPr sz="2200" b="1" spc="-3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Các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tác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nhân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gây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nhiễm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trùng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từ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-7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phụ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có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thể</a:t>
            </a:r>
            <a:r>
              <a:rPr sz="2200" dirty="0">
                <a:latin typeface="Arial"/>
                <a:cs typeface="Arial"/>
              </a:rPr>
              <a:t>	truyền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và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gây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hậu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quả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30000"/>
              </a:lnSpc>
              <a:spcBef>
                <a:spcPts val="100"/>
              </a:spcBef>
              <a:tabLst>
                <a:tab pos="4179570" algn="l"/>
              </a:tabLst>
            </a:pPr>
            <a:r>
              <a:rPr sz="2200" dirty="0">
                <a:latin typeface="Arial"/>
                <a:cs typeface="Arial"/>
              </a:rPr>
              <a:t>nguy</a:t>
            </a:r>
            <a:r>
              <a:rPr sz="2200" spc="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hiểm</a:t>
            </a:r>
            <a:r>
              <a:rPr sz="2200" spc="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cho</a:t>
            </a:r>
            <a:r>
              <a:rPr sz="2200" spc="8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nhi</a:t>
            </a:r>
            <a:r>
              <a:rPr sz="2200" spc="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như</a:t>
            </a:r>
            <a:r>
              <a:rPr sz="2200" spc="8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sẩy</a:t>
            </a:r>
            <a:r>
              <a:rPr sz="2200" dirty="0">
                <a:latin typeface="Arial"/>
                <a:cs typeface="Arial"/>
              </a:rPr>
              <a:t>	thai,</a:t>
            </a:r>
            <a:r>
              <a:rPr sz="2200" spc="8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lưu,</a:t>
            </a:r>
            <a:r>
              <a:rPr sz="2200" spc="8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thai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dị</a:t>
            </a:r>
            <a:r>
              <a:rPr sz="2200" spc="9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tật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bẩm</a:t>
            </a:r>
            <a:r>
              <a:rPr sz="2200" spc="8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sinh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hoặc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hậu</a:t>
            </a:r>
            <a:r>
              <a:rPr sz="2200" spc="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quả</a:t>
            </a:r>
            <a:r>
              <a:rPr sz="2200" spc="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lâu</a:t>
            </a:r>
            <a:r>
              <a:rPr sz="2200" spc="9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dài </a:t>
            </a:r>
            <a:r>
              <a:rPr sz="2200" dirty="0">
                <a:latin typeface="Arial"/>
                <a:cs typeface="Arial"/>
              </a:rPr>
              <a:t>cho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trẻ.</a:t>
            </a:r>
            <a:endParaRPr sz="2200">
              <a:latin typeface="Arial"/>
              <a:cs typeface="Arial"/>
            </a:endParaRPr>
          </a:p>
          <a:p>
            <a:pPr marL="131445">
              <a:lnSpc>
                <a:spcPct val="100000"/>
              </a:lnSpc>
              <a:spcBef>
                <a:spcPts val="2055"/>
              </a:spcBef>
            </a:pP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Các</a:t>
            </a:r>
            <a:r>
              <a:rPr sz="2200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xét</a:t>
            </a:r>
            <a:r>
              <a:rPr sz="2200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Arial"/>
                <a:cs typeface="Arial"/>
              </a:rPr>
              <a:t>nghiệm</a:t>
            </a:r>
            <a:r>
              <a:rPr sz="2200" spc="-1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Arial"/>
                <a:cs typeface="Arial"/>
              </a:rPr>
              <a:t>TORCH</a:t>
            </a:r>
            <a:r>
              <a:rPr sz="22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được</a:t>
            </a:r>
            <a:r>
              <a:rPr sz="2200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chỉ</a:t>
            </a:r>
            <a:r>
              <a:rPr sz="220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Arial"/>
                <a:cs typeface="Arial"/>
              </a:rPr>
              <a:t>định:</a:t>
            </a:r>
            <a:endParaRPr sz="2200">
              <a:latin typeface="Arial"/>
              <a:cs typeface="Arial"/>
            </a:endParaRPr>
          </a:p>
          <a:p>
            <a:pPr marL="770890" lvl="1" indent="-273685">
              <a:lnSpc>
                <a:spcPct val="100000"/>
              </a:lnSpc>
              <a:spcBef>
                <a:spcPts val="1405"/>
              </a:spcBef>
              <a:buSzPct val="95454"/>
              <a:buFont typeface="Wingdings"/>
              <a:buChar char=""/>
              <a:tabLst>
                <a:tab pos="770890" algn="l"/>
              </a:tabLst>
            </a:pPr>
            <a:r>
              <a:rPr sz="2200" dirty="0">
                <a:latin typeface="Arial"/>
                <a:cs typeface="Arial"/>
              </a:rPr>
              <a:t>Thai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phụ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chủ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yếu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ở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3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tháng</a:t>
            </a:r>
            <a:r>
              <a:rPr sz="2200" b="1" spc="-2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đầu</a:t>
            </a:r>
            <a:r>
              <a:rPr sz="2200" b="1" spc="-6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thai</a:t>
            </a:r>
            <a:r>
              <a:rPr sz="2200" b="1" spc="-20" dirty="0">
                <a:latin typeface="Arial"/>
                <a:cs typeface="Arial"/>
              </a:rPr>
              <a:t> </a:t>
            </a:r>
            <a:r>
              <a:rPr sz="2200" b="1" spc="-25" dirty="0">
                <a:latin typeface="Arial"/>
                <a:cs typeface="Arial"/>
              </a:rPr>
              <a:t>kỳ</a:t>
            </a:r>
            <a:r>
              <a:rPr sz="2200" spc="-25" dirty="0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  <a:p>
            <a:pPr marL="770890" lvl="1" indent="-273685">
              <a:lnSpc>
                <a:spcPct val="100000"/>
              </a:lnSpc>
              <a:spcBef>
                <a:spcPts val="1405"/>
              </a:spcBef>
              <a:buSzPct val="95454"/>
              <a:buFont typeface="Wingdings"/>
              <a:buChar char=""/>
              <a:tabLst>
                <a:tab pos="770890" algn="l"/>
              </a:tabLst>
            </a:pPr>
            <a:r>
              <a:rPr sz="2200" dirty="0">
                <a:latin typeface="Arial"/>
                <a:cs typeface="Arial"/>
              </a:rPr>
              <a:t>Ở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những</a:t>
            </a:r>
            <a:r>
              <a:rPr sz="2200" b="1" spc="-4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trẻ</a:t>
            </a:r>
            <a:r>
              <a:rPr sz="2200" b="1" spc="-6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nghi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ngờ</a:t>
            </a:r>
            <a:r>
              <a:rPr sz="2200" b="1" spc="-6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bị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nhiễm</a:t>
            </a:r>
            <a:r>
              <a:rPr sz="2200" b="1" spc="-5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trùng</a:t>
            </a:r>
            <a:r>
              <a:rPr sz="2200" spc="-10" dirty="0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32979" y="3868624"/>
            <a:ext cx="1752600" cy="641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Có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trùng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hay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không?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761989" y="4373879"/>
            <a:ext cx="3919220" cy="2393950"/>
            <a:chOff x="6761988" y="4373879"/>
            <a:chExt cx="3919220" cy="239395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75145" y="4712334"/>
              <a:ext cx="79755" cy="7975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61988" y="4445761"/>
              <a:ext cx="193928" cy="23558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47992" y="5296280"/>
              <a:ext cx="79755" cy="7975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34835" y="5029834"/>
              <a:ext cx="193929" cy="23545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19620" y="4640325"/>
              <a:ext cx="79882" cy="7988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06463" y="4373879"/>
              <a:ext cx="193928" cy="23545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295388" y="5138927"/>
              <a:ext cx="3372485" cy="1615440"/>
            </a:xfrm>
            <a:custGeom>
              <a:avLst/>
              <a:gdLst/>
              <a:ahLst/>
              <a:cxnLst/>
              <a:rect l="l" t="t" r="r" b="b"/>
              <a:pathLst>
                <a:path w="3372484" h="1615440">
                  <a:moveTo>
                    <a:pt x="3372104" y="269113"/>
                  </a:moveTo>
                  <a:lnTo>
                    <a:pt x="3367786" y="220726"/>
                  </a:lnTo>
                  <a:lnTo>
                    <a:pt x="3355213" y="175133"/>
                  </a:lnTo>
                  <a:lnTo>
                    <a:pt x="3335401" y="133223"/>
                  </a:lnTo>
                  <a:lnTo>
                    <a:pt x="3308858" y="95758"/>
                  </a:lnTo>
                  <a:lnTo>
                    <a:pt x="3276346" y="63246"/>
                  </a:lnTo>
                  <a:lnTo>
                    <a:pt x="3238881" y="36703"/>
                  </a:lnTo>
                  <a:lnTo>
                    <a:pt x="3196971" y="16891"/>
                  </a:lnTo>
                  <a:lnTo>
                    <a:pt x="3151378" y="4318"/>
                  </a:lnTo>
                  <a:lnTo>
                    <a:pt x="3103118" y="0"/>
                  </a:lnTo>
                  <a:lnTo>
                    <a:pt x="1149985" y="0"/>
                  </a:lnTo>
                  <a:lnTo>
                    <a:pt x="1101598" y="4318"/>
                  </a:lnTo>
                  <a:lnTo>
                    <a:pt x="1056132" y="16891"/>
                  </a:lnTo>
                  <a:lnTo>
                    <a:pt x="1014222" y="36703"/>
                  </a:lnTo>
                  <a:lnTo>
                    <a:pt x="976630" y="63246"/>
                  </a:lnTo>
                  <a:lnTo>
                    <a:pt x="944245" y="95758"/>
                  </a:lnTo>
                  <a:lnTo>
                    <a:pt x="917702" y="133223"/>
                  </a:lnTo>
                  <a:lnTo>
                    <a:pt x="897763" y="175133"/>
                  </a:lnTo>
                  <a:lnTo>
                    <a:pt x="885317" y="220726"/>
                  </a:lnTo>
                  <a:lnTo>
                    <a:pt x="880999" y="269113"/>
                  </a:lnTo>
                  <a:lnTo>
                    <a:pt x="0" y="14224"/>
                  </a:lnTo>
                  <a:lnTo>
                    <a:pt x="880999" y="672960"/>
                  </a:lnTo>
                  <a:lnTo>
                    <a:pt x="880999" y="1345984"/>
                  </a:lnTo>
                  <a:lnTo>
                    <a:pt x="885317" y="1394371"/>
                  </a:lnTo>
                  <a:lnTo>
                    <a:pt x="897763" y="1439913"/>
                  </a:lnTo>
                  <a:lnTo>
                    <a:pt x="917702" y="1481848"/>
                  </a:lnTo>
                  <a:lnTo>
                    <a:pt x="944245" y="1519428"/>
                  </a:lnTo>
                  <a:lnTo>
                    <a:pt x="976630" y="1551876"/>
                  </a:lnTo>
                  <a:lnTo>
                    <a:pt x="1014222" y="1578432"/>
                  </a:lnTo>
                  <a:lnTo>
                    <a:pt x="1056132" y="1598345"/>
                  </a:lnTo>
                  <a:lnTo>
                    <a:pt x="1101598" y="1610855"/>
                  </a:lnTo>
                  <a:lnTo>
                    <a:pt x="1149985" y="1615198"/>
                  </a:lnTo>
                  <a:lnTo>
                    <a:pt x="3103118" y="1615198"/>
                  </a:lnTo>
                  <a:lnTo>
                    <a:pt x="3151378" y="1610855"/>
                  </a:lnTo>
                  <a:lnTo>
                    <a:pt x="3196971" y="1598345"/>
                  </a:lnTo>
                  <a:lnTo>
                    <a:pt x="3238881" y="1578432"/>
                  </a:lnTo>
                  <a:lnTo>
                    <a:pt x="3276346" y="1551876"/>
                  </a:lnTo>
                  <a:lnTo>
                    <a:pt x="3308858" y="1519428"/>
                  </a:lnTo>
                  <a:lnTo>
                    <a:pt x="3335401" y="1481848"/>
                  </a:lnTo>
                  <a:lnTo>
                    <a:pt x="3355213" y="1439913"/>
                  </a:lnTo>
                  <a:lnTo>
                    <a:pt x="3367786" y="1394371"/>
                  </a:lnTo>
                  <a:lnTo>
                    <a:pt x="3372104" y="1345984"/>
                  </a:lnTo>
                  <a:lnTo>
                    <a:pt x="3372104" y="2691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296150" y="5139689"/>
              <a:ext cx="3372485" cy="1615440"/>
            </a:xfrm>
            <a:custGeom>
              <a:avLst/>
              <a:gdLst/>
              <a:ahLst/>
              <a:cxnLst/>
              <a:rect l="l" t="t" r="r" b="b"/>
              <a:pathLst>
                <a:path w="3372484" h="1615440">
                  <a:moveTo>
                    <a:pt x="880999" y="269113"/>
                  </a:moveTo>
                  <a:lnTo>
                    <a:pt x="885317" y="220726"/>
                  </a:lnTo>
                  <a:lnTo>
                    <a:pt x="897763" y="175133"/>
                  </a:lnTo>
                  <a:lnTo>
                    <a:pt x="917701" y="133223"/>
                  </a:lnTo>
                  <a:lnTo>
                    <a:pt x="944245" y="95758"/>
                  </a:lnTo>
                  <a:lnTo>
                    <a:pt x="976629" y="63246"/>
                  </a:lnTo>
                  <a:lnTo>
                    <a:pt x="1014222" y="36703"/>
                  </a:lnTo>
                  <a:lnTo>
                    <a:pt x="1056131" y="16891"/>
                  </a:lnTo>
                  <a:lnTo>
                    <a:pt x="1101598" y="4318"/>
                  </a:lnTo>
                  <a:lnTo>
                    <a:pt x="1149984" y="0"/>
                  </a:lnTo>
                  <a:lnTo>
                    <a:pt x="1296161" y="0"/>
                  </a:lnTo>
                  <a:lnTo>
                    <a:pt x="1918970" y="0"/>
                  </a:lnTo>
                  <a:lnTo>
                    <a:pt x="3103118" y="0"/>
                  </a:lnTo>
                  <a:lnTo>
                    <a:pt x="3151378" y="4318"/>
                  </a:lnTo>
                  <a:lnTo>
                    <a:pt x="3196971" y="16891"/>
                  </a:lnTo>
                  <a:lnTo>
                    <a:pt x="3238880" y="36703"/>
                  </a:lnTo>
                  <a:lnTo>
                    <a:pt x="3276346" y="63246"/>
                  </a:lnTo>
                  <a:lnTo>
                    <a:pt x="3308857" y="95758"/>
                  </a:lnTo>
                  <a:lnTo>
                    <a:pt x="3335401" y="133223"/>
                  </a:lnTo>
                  <a:lnTo>
                    <a:pt x="3355213" y="175133"/>
                  </a:lnTo>
                  <a:lnTo>
                    <a:pt x="3367785" y="220726"/>
                  </a:lnTo>
                  <a:lnTo>
                    <a:pt x="3372104" y="269113"/>
                  </a:lnTo>
                  <a:lnTo>
                    <a:pt x="3372104" y="672960"/>
                  </a:lnTo>
                  <a:lnTo>
                    <a:pt x="3372104" y="1345984"/>
                  </a:lnTo>
                  <a:lnTo>
                    <a:pt x="3367785" y="1394371"/>
                  </a:lnTo>
                  <a:lnTo>
                    <a:pt x="3355213" y="1439913"/>
                  </a:lnTo>
                  <a:lnTo>
                    <a:pt x="3335401" y="1481848"/>
                  </a:lnTo>
                  <a:lnTo>
                    <a:pt x="3308857" y="1519428"/>
                  </a:lnTo>
                  <a:lnTo>
                    <a:pt x="3276346" y="1551876"/>
                  </a:lnTo>
                  <a:lnTo>
                    <a:pt x="3238880" y="1578432"/>
                  </a:lnTo>
                  <a:lnTo>
                    <a:pt x="3196971" y="1598345"/>
                  </a:lnTo>
                  <a:lnTo>
                    <a:pt x="3151378" y="1610850"/>
                  </a:lnTo>
                  <a:lnTo>
                    <a:pt x="3103118" y="1615188"/>
                  </a:lnTo>
                  <a:lnTo>
                    <a:pt x="1918970" y="1615188"/>
                  </a:lnTo>
                  <a:lnTo>
                    <a:pt x="1296161" y="1615188"/>
                  </a:lnTo>
                  <a:lnTo>
                    <a:pt x="1149984" y="1615188"/>
                  </a:lnTo>
                  <a:lnTo>
                    <a:pt x="1101598" y="1610850"/>
                  </a:lnTo>
                  <a:lnTo>
                    <a:pt x="1056131" y="1598345"/>
                  </a:lnTo>
                  <a:lnTo>
                    <a:pt x="1014222" y="1578432"/>
                  </a:lnTo>
                  <a:lnTo>
                    <a:pt x="976629" y="1551876"/>
                  </a:lnTo>
                  <a:lnTo>
                    <a:pt x="944245" y="1519428"/>
                  </a:lnTo>
                  <a:lnTo>
                    <a:pt x="917701" y="1481848"/>
                  </a:lnTo>
                  <a:lnTo>
                    <a:pt x="897763" y="1439913"/>
                  </a:lnTo>
                  <a:lnTo>
                    <a:pt x="885317" y="1394371"/>
                  </a:lnTo>
                  <a:lnTo>
                    <a:pt x="880999" y="1345984"/>
                  </a:lnTo>
                  <a:lnTo>
                    <a:pt x="880999" y="672960"/>
                  </a:lnTo>
                  <a:lnTo>
                    <a:pt x="0" y="14224"/>
                  </a:lnTo>
                  <a:lnTo>
                    <a:pt x="880999" y="269113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8384286" y="5220462"/>
            <a:ext cx="1878964" cy="1339726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065" marR="5080" algn="ctr">
              <a:lnSpc>
                <a:spcPct val="106700"/>
              </a:lnSpc>
              <a:spcBef>
                <a:spcPts val="17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trùng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cấp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trong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thai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kỳ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hay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trùng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trước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đây?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468" y="1133982"/>
            <a:ext cx="11657965" cy="4985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7359" marR="5715" indent="-455295" algn="just">
              <a:lnSpc>
                <a:spcPct val="150000"/>
              </a:lnSpc>
              <a:spcBef>
                <a:spcPts val="100"/>
              </a:spcBef>
              <a:buAutoNum type="arabicPeriod"/>
              <a:tabLst>
                <a:tab pos="46990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XN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TORCH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huyết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nhằm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tầm soát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khả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nhân 	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ở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thai</a:t>
            </a:r>
            <a:r>
              <a:rPr sz="24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phụ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mà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có</a:t>
            </a:r>
            <a:r>
              <a:rPr sz="24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sz="2400" spc="5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sz="24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nguy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hiểm</a:t>
            </a:r>
            <a:r>
              <a:rPr sz="24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cho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thai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nhi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sz="24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sẩy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thai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hay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436245">
              <a:lnSpc>
                <a:spcPct val="100000"/>
              </a:lnSpc>
              <a:spcBef>
                <a:spcPts val="1535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thai</a:t>
            </a:r>
            <a:r>
              <a:rPr sz="24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dị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tật</a:t>
            </a:r>
            <a:r>
              <a:rPr sz="24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bẩm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sinh.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467995" indent="-455295" algn="just">
              <a:lnSpc>
                <a:spcPct val="100000"/>
              </a:lnSpc>
              <a:spcBef>
                <a:spcPts val="2340"/>
              </a:spcBef>
              <a:buAutoNum type="arabicPeriod"/>
              <a:tabLst>
                <a:tab pos="467995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sz="24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XN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sz="24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ở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trẻ</a:t>
            </a:r>
            <a:r>
              <a:rPr sz="24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sơ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sinh.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467359" marR="5080" indent="-455295" algn="just">
              <a:lnSpc>
                <a:spcPct val="1500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sz="24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sz="24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sz="2400"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sz="2400"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huyết</a:t>
            </a:r>
            <a:r>
              <a:rPr sz="24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sz="24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sz="24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IgM</a:t>
            </a:r>
            <a:r>
              <a:rPr sz="2400" spc="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và</a:t>
            </a:r>
            <a:r>
              <a:rPr sz="24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IgG</a:t>
            </a:r>
            <a:r>
              <a:rPr sz="24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sz="24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sz="2400"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TORCH</a:t>
            </a:r>
            <a:r>
              <a:rPr sz="24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cẩn</a:t>
            </a:r>
            <a:r>
              <a:rPr sz="2400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thận</a:t>
            </a:r>
            <a:r>
              <a:rPr sz="2400" spc="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sz="24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hiện 	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khả</a:t>
            </a:r>
            <a:r>
              <a:rPr sz="24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sz="24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sz="24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sz="24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khứ,</a:t>
            </a:r>
            <a:r>
              <a:rPr sz="24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sz="24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sz="24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phát,</a:t>
            </a:r>
            <a:r>
              <a:rPr sz="24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tái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nhiễm,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tái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hoạt…</a:t>
            </a:r>
            <a:r>
              <a:rPr sz="2400" spc="25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tùy 	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sz="24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sz="2400" spc="-1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spc="-10" dirty="0" smtClean="0">
              <a:latin typeface="Times New Roman" pitchFamily="18" charset="0"/>
              <a:cs typeface="Times New Roman" pitchFamily="18" charset="0"/>
            </a:endParaRPr>
          </a:p>
          <a:p>
            <a:pPr marL="467359" marR="5080" indent="-455295" algn="just">
              <a:lnSpc>
                <a:spcPct val="1500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R="188595" algn="r">
              <a:lnSpc>
                <a:spcPct val="100000"/>
              </a:lnSpc>
              <a:spcBef>
                <a:spcPts val="2065"/>
              </a:spcBef>
            </a:pPr>
            <a:r>
              <a:rPr sz="1000" spc="-25" dirty="0" smtClean="0">
                <a:solidFill>
                  <a:srgbClr val="888888"/>
                </a:solidFill>
                <a:latin typeface="Arial"/>
                <a:cs typeface="Arial"/>
              </a:rPr>
              <a:t>30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09565" y="397257"/>
            <a:ext cx="1831339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Arial"/>
                <a:cs typeface="Arial"/>
              </a:rPr>
              <a:t>TÓM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spc="-25" dirty="0">
                <a:latin typeface="Arial"/>
                <a:cs typeface="Arial"/>
              </a:rPr>
              <a:t>TẮT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10900" y="286511"/>
            <a:ext cx="878205" cy="539750"/>
          </a:xfrm>
          <a:custGeom>
            <a:avLst/>
            <a:gdLst/>
            <a:ahLst/>
            <a:cxnLst/>
            <a:rect l="l" t="t" r="r" b="b"/>
            <a:pathLst>
              <a:path w="878204" h="539750">
                <a:moveTo>
                  <a:pt x="877824" y="0"/>
                </a:moveTo>
                <a:lnTo>
                  <a:pt x="0" y="0"/>
                </a:lnTo>
                <a:lnTo>
                  <a:pt x="0" y="539495"/>
                </a:lnTo>
                <a:lnTo>
                  <a:pt x="877824" y="539495"/>
                </a:lnTo>
                <a:lnTo>
                  <a:pt x="8778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Torch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466118"/>
              </p:ext>
            </p:extLst>
          </p:nvPr>
        </p:nvGraphicFramePr>
        <p:xfrm>
          <a:off x="3200400" y="1432560"/>
          <a:ext cx="5562600" cy="3931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0091"/>
                <a:gridCol w="2546508"/>
                <a:gridCol w="2286001"/>
              </a:tblGrid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Stt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XN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Giá</a:t>
                      </a:r>
                      <a:endParaRPr lang="en-US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Toxoplasma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Gondii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IgG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220.000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Toxoplasma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Gondii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IgM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Rubella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IgG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Rubella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IgM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CMV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IgG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240.000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CMV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IgM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250.000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HSV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1,2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IgG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230.000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HSV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1,2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IgM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230.000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dirty="0" smtClean="0">
                          <a:latin typeface="Times New Roman" pitchFamily="18" charset="0"/>
                          <a:cs typeface="Times New Roman" pitchFamily="18" charset="0"/>
                        </a:rPr>
                        <a:t>Syphilis miễn dịch tự động (Giang mai)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200.000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MỤC</a:t>
            </a:r>
            <a:r>
              <a:rPr lang="en-US" spc="-25" dirty="0" smtClean="0"/>
              <a:t> </a:t>
            </a:r>
            <a:r>
              <a:rPr lang="en-US" dirty="0" err="1" smtClean="0"/>
              <a:t>TIÊU</a:t>
            </a:r>
            <a:r>
              <a:rPr lang="en-US" spc="-10" dirty="0" smtClean="0"/>
              <a:t> </a:t>
            </a:r>
            <a:r>
              <a:rPr lang="en-US" dirty="0" err="1" smtClean="0"/>
              <a:t>CỦA</a:t>
            </a:r>
            <a:r>
              <a:rPr lang="en-US" spc="-140" dirty="0" smtClean="0"/>
              <a:t> </a:t>
            </a:r>
            <a:r>
              <a:rPr lang="en-US" dirty="0" err="1" smtClean="0"/>
              <a:t>XN</a:t>
            </a:r>
            <a:r>
              <a:rPr lang="en-US" spc="-25" dirty="0" smtClean="0"/>
              <a:t> </a:t>
            </a:r>
            <a:r>
              <a:rPr lang="en-US" dirty="0" err="1" smtClean="0"/>
              <a:t>BỘ</a:t>
            </a:r>
            <a:r>
              <a:rPr lang="en-US" spc="-5" dirty="0" smtClean="0"/>
              <a:t> </a:t>
            </a:r>
            <a:r>
              <a:rPr lang="en-US" spc="-10" dirty="0" smtClean="0"/>
              <a:t>TORCH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69900" marR="7620" indent="-457834">
              <a:lnSpc>
                <a:spcPct val="130000"/>
              </a:lnSpc>
              <a:spcBef>
                <a:spcPts val="100"/>
              </a:spcBef>
              <a:buAutoNum type="arabicPeriod"/>
              <a:tabLst>
                <a:tab pos="469900" algn="l"/>
              </a:tabLst>
            </a:pPr>
            <a:r>
              <a:rPr lang="vi-VN" sz="2400" dirty="0">
                <a:cs typeface="Arial"/>
              </a:rPr>
              <a:t>Kiểm</a:t>
            </a:r>
            <a:r>
              <a:rPr lang="vi-VN" sz="2400" spc="6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tra</a:t>
            </a:r>
            <a:r>
              <a:rPr lang="vi-VN" sz="2400" spc="6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sự</a:t>
            </a:r>
            <a:r>
              <a:rPr lang="vi-VN" sz="2400" spc="80" dirty="0">
                <a:cs typeface="Arial"/>
              </a:rPr>
              <a:t> </a:t>
            </a:r>
            <a:r>
              <a:rPr lang="vi-VN" sz="2400" dirty="0">
                <a:cs typeface="Arial"/>
              </a:rPr>
              <a:t>nhiễm</a:t>
            </a:r>
            <a:r>
              <a:rPr lang="vi-VN" sz="2400" spc="7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trùng</a:t>
            </a:r>
            <a:r>
              <a:rPr lang="vi-VN" sz="2400" spc="7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TORCH</a:t>
            </a:r>
            <a:r>
              <a:rPr lang="vi-VN" sz="2400" spc="80" dirty="0">
                <a:cs typeface="Arial"/>
              </a:rPr>
              <a:t> </a:t>
            </a:r>
            <a:r>
              <a:rPr lang="vi-VN" sz="2400" b="1" dirty="0">
                <a:cs typeface="Arial"/>
              </a:rPr>
              <a:t>trong</a:t>
            </a:r>
            <a:r>
              <a:rPr lang="vi-VN" sz="2400" b="1" spc="60" dirty="0">
                <a:cs typeface="Arial"/>
              </a:rPr>
              <a:t> </a:t>
            </a:r>
            <a:r>
              <a:rPr lang="vi-VN" sz="2400" b="1" dirty="0">
                <a:cs typeface="Arial"/>
              </a:rPr>
              <a:t>quá</a:t>
            </a:r>
            <a:r>
              <a:rPr lang="vi-VN" sz="2400" b="1" spc="75" dirty="0">
                <a:cs typeface="Arial"/>
              </a:rPr>
              <a:t> </a:t>
            </a:r>
            <a:r>
              <a:rPr lang="vi-VN" sz="2400" b="1" dirty="0">
                <a:cs typeface="Arial"/>
              </a:rPr>
              <a:t>khứ</a:t>
            </a:r>
            <a:r>
              <a:rPr lang="vi-VN" sz="2400" b="1" spc="65" dirty="0">
                <a:cs typeface="Arial"/>
              </a:rPr>
              <a:t> </a:t>
            </a:r>
            <a:r>
              <a:rPr lang="vi-VN" sz="2400" b="1" spc="-20" dirty="0">
                <a:cs typeface="Arial"/>
              </a:rPr>
              <a:t>hoặc </a:t>
            </a:r>
            <a:r>
              <a:rPr lang="vi-VN" sz="2400" b="1" dirty="0">
                <a:cs typeface="Arial"/>
              </a:rPr>
              <a:t>đã</a:t>
            </a:r>
            <a:r>
              <a:rPr lang="vi-VN" sz="2400" b="1" spc="-30" dirty="0">
                <a:cs typeface="Arial"/>
              </a:rPr>
              <a:t> </a:t>
            </a:r>
            <a:r>
              <a:rPr lang="vi-VN" sz="2400" b="1" dirty="0">
                <a:cs typeface="Arial"/>
              </a:rPr>
              <a:t>có</a:t>
            </a:r>
            <a:r>
              <a:rPr lang="vi-VN" sz="2400" b="1" spc="-35" dirty="0">
                <a:cs typeface="Arial"/>
              </a:rPr>
              <a:t> </a:t>
            </a:r>
            <a:r>
              <a:rPr lang="vi-VN" sz="2400" b="1" dirty="0">
                <a:cs typeface="Arial"/>
              </a:rPr>
              <a:t>miễn</a:t>
            </a:r>
            <a:r>
              <a:rPr lang="vi-VN" sz="2400" b="1" spc="-35" dirty="0">
                <a:cs typeface="Arial"/>
              </a:rPr>
              <a:t> </a:t>
            </a:r>
            <a:r>
              <a:rPr lang="vi-VN" sz="2400" b="1" dirty="0">
                <a:cs typeface="Arial"/>
              </a:rPr>
              <a:t>dịch</a:t>
            </a:r>
            <a:r>
              <a:rPr lang="vi-VN" sz="2400" b="1" spc="-3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(có</a:t>
            </a:r>
            <a:r>
              <a:rPr lang="vi-VN" sz="2400" spc="-3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kháng</a:t>
            </a:r>
            <a:r>
              <a:rPr lang="vi-VN" sz="2400" spc="-10" dirty="0">
                <a:cs typeface="Arial"/>
              </a:rPr>
              <a:t> </a:t>
            </a:r>
            <a:r>
              <a:rPr lang="vi-VN" sz="2400" dirty="0">
                <a:cs typeface="Arial"/>
              </a:rPr>
              <a:t>thể</a:t>
            </a:r>
            <a:r>
              <a:rPr lang="vi-VN" sz="2400" spc="-35" dirty="0">
                <a:cs typeface="Arial"/>
              </a:rPr>
              <a:t> </a:t>
            </a:r>
            <a:r>
              <a:rPr lang="vi-VN" sz="2400" spc="-10" dirty="0">
                <a:cs typeface="Arial"/>
              </a:rPr>
              <a:t>IgG).</a:t>
            </a:r>
            <a:endParaRPr lang="vi-VN" sz="2400" dirty="0"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469900" algn="l"/>
              </a:tabLst>
            </a:pPr>
            <a:r>
              <a:rPr lang="vi-VN" sz="2400" dirty="0">
                <a:cs typeface="Arial"/>
              </a:rPr>
              <a:t>Phát</a:t>
            </a:r>
            <a:r>
              <a:rPr lang="vi-VN" sz="2400" spc="180" dirty="0">
                <a:cs typeface="Arial"/>
              </a:rPr>
              <a:t> </a:t>
            </a:r>
            <a:r>
              <a:rPr lang="vi-VN" sz="2400" dirty="0">
                <a:cs typeface="Arial"/>
              </a:rPr>
              <a:t>hiện</a:t>
            </a:r>
            <a:r>
              <a:rPr lang="vi-VN" sz="2400" spc="17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có</a:t>
            </a:r>
            <a:r>
              <a:rPr lang="vi-VN" sz="2400" spc="170" dirty="0">
                <a:cs typeface="Arial"/>
              </a:rPr>
              <a:t> </a:t>
            </a:r>
            <a:r>
              <a:rPr lang="vi-VN" sz="2400" dirty="0">
                <a:cs typeface="Arial"/>
              </a:rPr>
              <a:t>/</a:t>
            </a:r>
            <a:r>
              <a:rPr lang="vi-VN" sz="2400" spc="17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không</a:t>
            </a:r>
            <a:r>
              <a:rPr lang="vi-VN" sz="2400" spc="18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sự</a:t>
            </a:r>
            <a:r>
              <a:rPr lang="vi-VN" sz="2400" spc="170" dirty="0">
                <a:cs typeface="Arial"/>
              </a:rPr>
              <a:t> </a:t>
            </a:r>
            <a:r>
              <a:rPr lang="vi-VN" sz="2400" dirty="0">
                <a:cs typeface="Arial"/>
              </a:rPr>
              <a:t>nhiễm</a:t>
            </a:r>
            <a:r>
              <a:rPr lang="vi-VN" sz="2400" spc="18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trùng</a:t>
            </a:r>
            <a:r>
              <a:rPr lang="vi-VN" sz="2400" spc="18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TORCH</a:t>
            </a:r>
            <a:r>
              <a:rPr lang="vi-VN" sz="2400" spc="180" dirty="0">
                <a:cs typeface="Arial"/>
              </a:rPr>
              <a:t> </a:t>
            </a:r>
            <a:r>
              <a:rPr lang="vi-VN" sz="2400" b="1" dirty="0">
                <a:cs typeface="Arial"/>
              </a:rPr>
              <a:t>hiện</a:t>
            </a:r>
            <a:r>
              <a:rPr lang="vi-VN" sz="2400" b="1" spc="165" dirty="0">
                <a:cs typeface="Arial"/>
              </a:rPr>
              <a:t> </a:t>
            </a:r>
            <a:r>
              <a:rPr lang="vi-VN" sz="2400" b="1" spc="-25" dirty="0">
                <a:cs typeface="Arial"/>
              </a:rPr>
              <a:t>tại</a:t>
            </a:r>
            <a:endParaRPr lang="vi-VN" sz="2400" dirty="0"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865"/>
              </a:spcBef>
            </a:pPr>
            <a:r>
              <a:rPr lang="vi-VN" sz="2400" dirty="0">
                <a:cs typeface="Arial"/>
              </a:rPr>
              <a:t>(có</a:t>
            </a:r>
            <a:r>
              <a:rPr lang="vi-VN" sz="2400" spc="-50" dirty="0">
                <a:cs typeface="Arial"/>
              </a:rPr>
              <a:t> </a:t>
            </a:r>
            <a:r>
              <a:rPr lang="vi-VN" sz="2400" dirty="0">
                <a:cs typeface="Arial"/>
              </a:rPr>
              <a:t>kháng</a:t>
            </a:r>
            <a:r>
              <a:rPr lang="vi-VN" sz="2400" spc="-3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thể</a:t>
            </a:r>
            <a:r>
              <a:rPr lang="vi-VN" sz="2400" spc="-3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IgM</a:t>
            </a:r>
            <a:r>
              <a:rPr lang="vi-VN" sz="2400" spc="-55" dirty="0">
                <a:cs typeface="Arial"/>
              </a:rPr>
              <a:t> </a:t>
            </a:r>
            <a:r>
              <a:rPr lang="vi-VN" sz="2400" dirty="0">
                <a:cs typeface="Arial"/>
              </a:rPr>
              <a:t>và</a:t>
            </a:r>
            <a:r>
              <a:rPr lang="vi-VN" sz="2400" spc="-40" dirty="0">
                <a:cs typeface="Arial"/>
              </a:rPr>
              <a:t> </a:t>
            </a:r>
            <a:r>
              <a:rPr lang="vi-VN" sz="2400" spc="-10" dirty="0">
                <a:cs typeface="Arial"/>
              </a:rPr>
              <a:t>IgG).</a:t>
            </a:r>
            <a:endParaRPr lang="vi-VN" sz="2400" dirty="0">
              <a:cs typeface="Arial"/>
            </a:endParaRPr>
          </a:p>
          <a:p>
            <a:pPr marL="651510" lvl="1" indent="-273050">
              <a:lnSpc>
                <a:spcPct val="100000"/>
              </a:lnSpc>
              <a:spcBef>
                <a:spcPts val="865"/>
              </a:spcBef>
              <a:buSzPct val="79166"/>
              <a:buFont typeface="Courier New"/>
              <a:buChar char="o"/>
              <a:tabLst>
                <a:tab pos="651510" algn="l"/>
              </a:tabLst>
            </a:pPr>
            <a:r>
              <a:rPr lang="vi-VN" sz="2400" b="1" spc="-20" dirty="0">
                <a:solidFill>
                  <a:srgbClr val="0000FF"/>
                </a:solidFill>
                <a:cs typeface="Arial"/>
              </a:rPr>
              <a:t>Torch</a:t>
            </a:r>
            <a:r>
              <a:rPr lang="vi-VN" sz="2400" b="1" spc="-60" dirty="0">
                <a:solidFill>
                  <a:srgbClr val="0000FF"/>
                </a:solidFill>
                <a:cs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cs typeface="Arial"/>
              </a:rPr>
              <a:t>IgM:</a:t>
            </a:r>
            <a:r>
              <a:rPr lang="vi-VN" sz="2400" b="1" spc="-80" dirty="0">
                <a:solidFill>
                  <a:srgbClr val="0000FF"/>
                </a:solidFill>
                <a:cs typeface="Arial"/>
              </a:rPr>
              <a:t> </a:t>
            </a:r>
            <a:r>
              <a:rPr lang="vi-VN" sz="2400" b="1" dirty="0">
                <a:solidFill>
                  <a:srgbClr val="0000FF"/>
                </a:solidFill>
                <a:cs typeface="Arial"/>
              </a:rPr>
              <a:t>Mới</a:t>
            </a:r>
            <a:r>
              <a:rPr lang="vi-VN" sz="2400" b="1" spc="-55" dirty="0">
                <a:solidFill>
                  <a:srgbClr val="0000FF"/>
                </a:solidFill>
                <a:cs typeface="Arial"/>
              </a:rPr>
              <a:t> </a:t>
            </a:r>
            <a:r>
              <a:rPr lang="vi-VN" sz="2400" b="1" spc="-10" dirty="0">
                <a:solidFill>
                  <a:srgbClr val="0000FF"/>
                </a:solidFill>
                <a:cs typeface="Arial"/>
              </a:rPr>
              <a:t>nhiễm</a:t>
            </a:r>
            <a:endParaRPr lang="vi-VN" sz="2400" dirty="0">
              <a:cs typeface="Arial"/>
            </a:endParaRPr>
          </a:p>
          <a:p>
            <a:pPr marL="939165" lvl="2" indent="-286385">
              <a:lnSpc>
                <a:spcPct val="100000"/>
              </a:lnSpc>
              <a:spcBef>
                <a:spcPts val="865"/>
              </a:spcBef>
              <a:buSzPct val="60416"/>
              <a:buChar char="-"/>
              <a:tabLst>
                <a:tab pos="939165" algn="l"/>
              </a:tabLst>
            </a:pPr>
            <a:r>
              <a:rPr lang="vi-VN" dirty="0">
                <a:cs typeface="Arial"/>
              </a:rPr>
              <a:t>Tạo</a:t>
            </a:r>
            <a:r>
              <a:rPr lang="vi-VN" spc="-60" dirty="0">
                <a:cs typeface="Arial"/>
              </a:rPr>
              <a:t> </a:t>
            </a:r>
            <a:r>
              <a:rPr lang="vi-VN" dirty="0">
                <a:cs typeface="Arial"/>
              </a:rPr>
              <a:t>ra</a:t>
            </a:r>
            <a:r>
              <a:rPr lang="vi-VN" spc="-70" dirty="0">
                <a:cs typeface="Arial"/>
              </a:rPr>
              <a:t> </a:t>
            </a:r>
            <a:r>
              <a:rPr lang="vi-VN" dirty="0">
                <a:cs typeface="Arial"/>
              </a:rPr>
              <a:t>trong</a:t>
            </a:r>
            <a:r>
              <a:rPr lang="vi-VN" spc="-55" dirty="0">
                <a:cs typeface="Arial"/>
              </a:rPr>
              <a:t> </a:t>
            </a:r>
            <a:r>
              <a:rPr lang="vi-VN" dirty="0">
                <a:cs typeface="Arial"/>
              </a:rPr>
              <a:t>phase</a:t>
            </a:r>
            <a:r>
              <a:rPr lang="vi-VN" spc="-50" dirty="0">
                <a:cs typeface="Arial"/>
              </a:rPr>
              <a:t> </a:t>
            </a:r>
            <a:r>
              <a:rPr lang="vi-VN" dirty="0">
                <a:cs typeface="Arial"/>
              </a:rPr>
              <a:t>cấp</a:t>
            </a:r>
            <a:r>
              <a:rPr lang="vi-VN" spc="-60" dirty="0">
                <a:cs typeface="Arial"/>
              </a:rPr>
              <a:t> </a:t>
            </a:r>
            <a:r>
              <a:rPr lang="vi-VN" dirty="0">
                <a:cs typeface="Arial"/>
              </a:rPr>
              <a:t>của</a:t>
            </a:r>
            <a:r>
              <a:rPr lang="vi-VN" spc="-60" dirty="0">
                <a:cs typeface="Arial"/>
              </a:rPr>
              <a:t> </a:t>
            </a:r>
            <a:r>
              <a:rPr lang="vi-VN" dirty="0">
                <a:cs typeface="Arial"/>
              </a:rPr>
              <a:t>nhiễm</a:t>
            </a:r>
            <a:r>
              <a:rPr lang="vi-VN" spc="-40" dirty="0">
                <a:cs typeface="Arial"/>
              </a:rPr>
              <a:t> </a:t>
            </a:r>
            <a:r>
              <a:rPr lang="vi-VN" dirty="0">
                <a:cs typeface="Arial"/>
              </a:rPr>
              <a:t>nguyên</a:t>
            </a:r>
            <a:r>
              <a:rPr lang="vi-VN" spc="-35" dirty="0">
                <a:cs typeface="Arial"/>
              </a:rPr>
              <a:t> </a:t>
            </a:r>
            <a:r>
              <a:rPr lang="vi-VN" spc="-20" dirty="0">
                <a:cs typeface="Arial"/>
              </a:rPr>
              <a:t>phát</a:t>
            </a:r>
            <a:endParaRPr lang="vi-VN" dirty="0">
              <a:cs typeface="Arial"/>
            </a:endParaRPr>
          </a:p>
          <a:p>
            <a:pPr marL="939165" marR="5080" lvl="2" indent="-287020">
              <a:lnSpc>
                <a:spcPct val="130000"/>
              </a:lnSpc>
              <a:buSzPct val="60416"/>
              <a:buChar char="-"/>
              <a:tabLst>
                <a:tab pos="939165" algn="l"/>
                <a:tab pos="1696720" algn="l"/>
                <a:tab pos="2405380" algn="l"/>
                <a:tab pos="3196590" algn="l"/>
                <a:tab pos="3821429" algn="l"/>
                <a:tab pos="4783455" algn="l"/>
                <a:tab pos="5236210" algn="l"/>
                <a:tab pos="6365875" algn="l"/>
                <a:tab pos="6922134" algn="l"/>
                <a:tab pos="7374890" algn="l"/>
              </a:tabLst>
            </a:pPr>
            <a:r>
              <a:rPr lang="vi-VN" spc="-20" dirty="0">
                <a:cs typeface="Arial"/>
              </a:rPr>
              <a:t>Xuất</a:t>
            </a:r>
            <a:r>
              <a:rPr lang="vi-VN" dirty="0">
                <a:cs typeface="Arial"/>
              </a:rPr>
              <a:t>	</a:t>
            </a:r>
            <a:r>
              <a:rPr lang="vi-VN" spc="-20" dirty="0">
                <a:cs typeface="Arial"/>
              </a:rPr>
              <a:t>hiện</a:t>
            </a:r>
            <a:r>
              <a:rPr lang="vi-VN" dirty="0">
                <a:cs typeface="Arial"/>
              </a:rPr>
              <a:t>	</a:t>
            </a:r>
            <a:r>
              <a:rPr lang="vi-VN" spc="-20" dirty="0">
                <a:cs typeface="Arial"/>
              </a:rPr>
              <a:t>ngay</a:t>
            </a:r>
            <a:r>
              <a:rPr lang="vi-VN" dirty="0">
                <a:cs typeface="Arial"/>
              </a:rPr>
              <a:t>	</a:t>
            </a:r>
            <a:r>
              <a:rPr lang="vi-VN" spc="-25" dirty="0">
                <a:cs typeface="Arial"/>
              </a:rPr>
              <a:t>sau</a:t>
            </a:r>
            <a:r>
              <a:rPr lang="vi-VN" dirty="0">
                <a:cs typeface="Arial"/>
              </a:rPr>
              <a:t>	</a:t>
            </a:r>
            <a:r>
              <a:rPr lang="vi-VN" spc="-10" dirty="0">
                <a:cs typeface="Arial"/>
              </a:rPr>
              <a:t>nhiễm</a:t>
            </a:r>
            <a:r>
              <a:rPr lang="vi-VN" dirty="0">
                <a:cs typeface="Arial"/>
              </a:rPr>
              <a:t>	</a:t>
            </a:r>
            <a:r>
              <a:rPr lang="vi-VN" spc="-25" dirty="0">
                <a:cs typeface="Arial"/>
              </a:rPr>
              <a:t>và</a:t>
            </a:r>
            <a:r>
              <a:rPr lang="vi-VN" dirty="0">
                <a:cs typeface="Arial"/>
              </a:rPr>
              <a:t>	</a:t>
            </a:r>
            <a:r>
              <a:rPr lang="vi-VN" spc="-10" dirty="0">
                <a:cs typeface="Arial"/>
              </a:rPr>
              <a:t>thường</a:t>
            </a:r>
            <a:r>
              <a:rPr lang="vi-VN" dirty="0">
                <a:cs typeface="Arial"/>
              </a:rPr>
              <a:t>	</a:t>
            </a:r>
            <a:r>
              <a:rPr lang="vi-VN" spc="-25" dirty="0">
                <a:cs typeface="Arial"/>
              </a:rPr>
              <a:t>tồn</a:t>
            </a:r>
            <a:r>
              <a:rPr lang="vi-VN" dirty="0">
                <a:cs typeface="Arial"/>
              </a:rPr>
              <a:t>	</a:t>
            </a:r>
            <a:r>
              <a:rPr lang="vi-VN" spc="-25" dirty="0">
                <a:cs typeface="Arial"/>
              </a:rPr>
              <a:t>tại</a:t>
            </a:r>
            <a:r>
              <a:rPr lang="vi-VN" dirty="0">
                <a:cs typeface="Arial"/>
              </a:rPr>
              <a:t>	</a:t>
            </a:r>
            <a:r>
              <a:rPr lang="vi-VN" spc="-20" dirty="0">
                <a:cs typeface="Arial"/>
              </a:rPr>
              <a:t>8-</a:t>
            </a:r>
            <a:r>
              <a:rPr lang="vi-VN" spc="-25" dirty="0">
                <a:cs typeface="Arial"/>
              </a:rPr>
              <a:t>12 </a:t>
            </a:r>
            <a:r>
              <a:rPr lang="vi-VN" dirty="0">
                <a:cs typeface="Arial"/>
              </a:rPr>
              <a:t>tuần,</a:t>
            </a:r>
            <a:r>
              <a:rPr lang="vi-VN" spc="-45" dirty="0">
                <a:cs typeface="Arial"/>
              </a:rPr>
              <a:t> </a:t>
            </a:r>
            <a:r>
              <a:rPr lang="vi-VN" dirty="0">
                <a:cs typeface="Arial"/>
              </a:rPr>
              <a:t>có</a:t>
            </a:r>
            <a:r>
              <a:rPr lang="vi-VN" spc="-35" dirty="0">
                <a:cs typeface="Arial"/>
              </a:rPr>
              <a:t> </a:t>
            </a:r>
            <a:r>
              <a:rPr lang="vi-VN" dirty="0">
                <a:cs typeface="Arial"/>
              </a:rPr>
              <a:t>thể</a:t>
            </a:r>
            <a:r>
              <a:rPr lang="vi-VN" spc="-45" dirty="0">
                <a:cs typeface="Arial"/>
              </a:rPr>
              <a:t> </a:t>
            </a:r>
            <a:r>
              <a:rPr lang="vi-VN" dirty="0">
                <a:cs typeface="Arial"/>
              </a:rPr>
              <a:t>kéo</a:t>
            </a:r>
            <a:r>
              <a:rPr lang="vi-VN" spc="-40" dirty="0">
                <a:cs typeface="Arial"/>
              </a:rPr>
              <a:t> </a:t>
            </a:r>
            <a:r>
              <a:rPr lang="vi-VN" dirty="0">
                <a:cs typeface="Arial"/>
              </a:rPr>
              <a:t>dài</a:t>
            </a:r>
            <a:r>
              <a:rPr lang="vi-VN" spc="-30" dirty="0">
                <a:cs typeface="Arial"/>
              </a:rPr>
              <a:t> </a:t>
            </a:r>
            <a:r>
              <a:rPr lang="vi-VN" dirty="0">
                <a:cs typeface="Arial"/>
              </a:rPr>
              <a:t>tới</a:t>
            </a:r>
            <a:r>
              <a:rPr lang="vi-VN" spc="-40" dirty="0">
                <a:cs typeface="Arial"/>
              </a:rPr>
              <a:t> </a:t>
            </a:r>
            <a:r>
              <a:rPr lang="vi-VN" spc="-20" dirty="0">
                <a:cs typeface="Arial"/>
              </a:rPr>
              <a:t>1-</a:t>
            </a:r>
            <a:r>
              <a:rPr lang="vi-VN" dirty="0">
                <a:cs typeface="Arial"/>
              </a:rPr>
              <a:t>2</a:t>
            </a:r>
            <a:r>
              <a:rPr lang="vi-VN" spc="-45" dirty="0">
                <a:cs typeface="Arial"/>
              </a:rPr>
              <a:t> </a:t>
            </a:r>
            <a:r>
              <a:rPr lang="vi-VN" spc="-25" dirty="0">
                <a:cs typeface="Arial"/>
              </a:rPr>
              <a:t>năm</a:t>
            </a:r>
            <a:endParaRPr lang="vi-VN" dirty="0">
              <a:cs typeface="Arial"/>
            </a:endParaRPr>
          </a:p>
          <a:p>
            <a:pPr marL="651510" lvl="1" indent="-273050">
              <a:lnSpc>
                <a:spcPct val="100000"/>
              </a:lnSpc>
              <a:spcBef>
                <a:spcPts val="865"/>
              </a:spcBef>
              <a:buSzPct val="79166"/>
              <a:buFont typeface="Courier New"/>
              <a:buChar char="o"/>
              <a:tabLst>
                <a:tab pos="651510" algn="l"/>
              </a:tabLst>
            </a:pPr>
            <a:r>
              <a:rPr lang="vi-VN" sz="2400" b="1" spc="-20" dirty="0">
                <a:solidFill>
                  <a:srgbClr val="0000FF"/>
                </a:solidFill>
                <a:cs typeface="Arial"/>
              </a:rPr>
              <a:t>Torch</a:t>
            </a:r>
            <a:r>
              <a:rPr lang="vi-VN" sz="2400" b="1" spc="-125" dirty="0">
                <a:solidFill>
                  <a:srgbClr val="0000FF"/>
                </a:solidFill>
                <a:cs typeface="Arial"/>
              </a:rPr>
              <a:t> </a:t>
            </a:r>
            <a:r>
              <a:rPr lang="vi-VN" sz="2400" b="1" spc="-20" dirty="0">
                <a:solidFill>
                  <a:srgbClr val="0000FF"/>
                </a:solidFill>
                <a:cs typeface="Arial"/>
              </a:rPr>
              <a:t>IgG:</a:t>
            </a:r>
            <a:endParaRPr lang="vi-VN" sz="2400" dirty="0">
              <a:cs typeface="Arial"/>
            </a:endParaRPr>
          </a:p>
          <a:p>
            <a:pPr marL="716915" marR="255904" lvl="2" indent="-85725">
              <a:lnSpc>
                <a:spcPct val="130000"/>
              </a:lnSpc>
              <a:buChar char="-"/>
              <a:tabLst>
                <a:tab pos="716915" algn="l"/>
                <a:tab pos="814705" algn="l"/>
              </a:tabLst>
            </a:pPr>
            <a:r>
              <a:rPr lang="vi-VN" dirty="0">
                <a:cs typeface="Arial"/>
              </a:rPr>
              <a:t>Xuất</a:t>
            </a:r>
            <a:r>
              <a:rPr lang="vi-VN" spc="-60" dirty="0">
                <a:cs typeface="Arial"/>
              </a:rPr>
              <a:t> </a:t>
            </a:r>
            <a:r>
              <a:rPr lang="vi-VN" dirty="0">
                <a:cs typeface="Arial"/>
              </a:rPr>
              <a:t>hiện</a:t>
            </a:r>
            <a:r>
              <a:rPr lang="vi-VN" spc="-35" dirty="0">
                <a:cs typeface="Arial"/>
              </a:rPr>
              <a:t> </a:t>
            </a:r>
            <a:r>
              <a:rPr lang="vi-VN" dirty="0">
                <a:cs typeface="Arial"/>
              </a:rPr>
              <a:t>trong</a:t>
            </a:r>
            <a:r>
              <a:rPr lang="vi-VN" spc="-65" dirty="0">
                <a:cs typeface="Arial"/>
              </a:rPr>
              <a:t> </a:t>
            </a:r>
            <a:r>
              <a:rPr lang="vi-VN" dirty="0">
                <a:cs typeface="Arial"/>
              </a:rPr>
              <a:t>vòng</a:t>
            </a:r>
            <a:r>
              <a:rPr lang="vi-VN" spc="-45" dirty="0">
                <a:cs typeface="Arial"/>
              </a:rPr>
              <a:t> </a:t>
            </a:r>
            <a:r>
              <a:rPr lang="vi-VN" spc="-20" dirty="0">
                <a:cs typeface="Arial"/>
              </a:rPr>
              <a:t>1-</a:t>
            </a:r>
            <a:r>
              <a:rPr lang="vi-VN" dirty="0">
                <a:cs typeface="Arial"/>
              </a:rPr>
              <a:t>2</a:t>
            </a:r>
            <a:r>
              <a:rPr lang="vi-VN" spc="-65" dirty="0">
                <a:cs typeface="Arial"/>
              </a:rPr>
              <a:t> </a:t>
            </a:r>
            <a:r>
              <a:rPr lang="vi-VN" dirty="0">
                <a:cs typeface="Arial"/>
              </a:rPr>
              <a:t>tuần</a:t>
            </a:r>
            <a:r>
              <a:rPr lang="vi-VN" spc="-55" dirty="0">
                <a:cs typeface="Arial"/>
              </a:rPr>
              <a:t> </a:t>
            </a:r>
            <a:r>
              <a:rPr lang="vi-VN" dirty="0">
                <a:cs typeface="Arial"/>
              </a:rPr>
              <a:t>sau</a:t>
            </a:r>
            <a:r>
              <a:rPr lang="vi-VN" spc="-50" dirty="0">
                <a:cs typeface="Arial"/>
              </a:rPr>
              <a:t> </a:t>
            </a:r>
            <a:r>
              <a:rPr lang="vi-VN" dirty="0">
                <a:cs typeface="Arial"/>
              </a:rPr>
              <a:t>nhiễm,</a:t>
            </a:r>
            <a:r>
              <a:rPr lang="vi-VN" spc="-40" dirty="0">
                <a:cs typeface="Arial"/>
              </a:rPr>
              <a:t> </a:t>
            </a:r>
            <a:r>
              <a:rPr lang="vi-VN" dirty="0">
                <a:cs typeface="Arial"/>
              </a:rPr>
              <a:t>giảm</a:t>
            </a:r>
            <a:r>
              <a:rPr lang="vi-VN" spc="-40" dirty="0">
                <a:cs typeface="Arial"/>
              </a:rPr>
              <a:t> </a:t>
            </a:r>
            <a:r>
              <a:rPr lang="vi-VN" spc="-25" dirty="0">
                <a:cs typeface="Arial"/>
              </a:rPr>
              <a:t>sau </a:t>
            </a:r>
            <a:r>
              <a:rPr lang="vi-VN" spc="-20" dirty="0">
                <a:cs typeface="Arial"/>
              </a:rPr>
              <a:t>1-</a:t>
            </a:r>
            <a:r>
              <a:rPr lang="vi-VN" dirty="0">
                <a:cs typeface="Arial"/>
              </a:rPr>
              <a:t>2</a:t>
            </a:r>
            <a:r>
              <a:rPr lang="vi-VN" spc="-50" dirty="0">
                <a:cs typeface="Arial"/>
              </a:rPr>
              <a:t> </a:t>
            </a:r>
            <a:r>
              <a:rPr lang="vi-VN" dirty="0">
                <a:cs typeface="Arial"/>
              </a:rPr>
              <a:t>tháng</a:t>
            </a:r>
            <a:r>
              <a:rPr lang="vi-VN" spc="-40" dirty="0">
                <a:cs typeface="Arial"/>
              </a:rPr>
              <a:t> </a:t>
            </a:r>
            <a:r>
              <a:rPr lang="vi-VN" dirty="0">
                <a:cs typeface="Arial"/>
              </a:rPr>
              <a:t>và</a:t>
            </a:r>
            <a:r>
              <a:rPr lang="vi-VN" spc="-40" dirty="0">
                <a:cs typeface="Arial"/>
              </a:rPr>
              <a:t> </a:t>
            </a:r>
            <a:r>
              <a:rPr lang="vi-VN" dirty="0">
                <a:cs typeface="Arial"/>
              </a:rPr>
              <a:t>tồn</a:t>
            </a:r>
            <a:r>
              <a:rPr lang="vi-VN" spc="-50" dirty="0">
                <a:cs typeface="Arial"/>
              </a:rPr>
              <a:t> </a:t>
            </a:r>
            <a:r>
              <a:rPr lang="vi-VN" dirty="0">
                <a:cs typeface="Arial"/>
              </a:rPr>
              <a:t>tại</a:t>
            </a:r>
            <a:r>
              <a:rPr lang="vi-VN" spc="-40" dirty="0">
                <a:cs typeface="Arial"/>
              </a:rPr>
              <a:t> </a:t>
            </a:r>
            <a:r>
              <a:rPr lang="vi-VN" dirty="0">
                <a:cs typeface="Arial"/>
              </a:rPr>
              <a:t>suốt</a:t>
            </a:r>
            <a:r>
              <a:rPr lang="vi-VN" spc="-45" dirty="0">
                <a:cs typeface="Arial"/>
              </a:rPr>
              <a:t> </a:t>
            </a:r>
            <a:r>
              <a:rPr lang="vi-VN" spc="-25" dirty="0">
                <a:cs typeface="Arial"/>
              </a:rPr>
              <a:t>đời</a:t>
            </a:r>
            <a:endParaRPr lang="vi-VN" dirty="0"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08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75634" y="1527049"/>
            <a:ext cx="7516495" cy="4438015"/>
            <a:chOff x="4675632" y="1527047"/>
            <a:chExt cx="7516495" cy="4438015"/>
          </a:xfrm>
        </p:grpSpPr>
        <p:sp>
          <p:nvSpPr>
            <p:cNvPr id="3" name="object 3"/>
            <p:cNvSpPr/>
            <p:nvPr/>
          </p:nvSpPr>
          <p:spPr>
            <a:xfrm>
              <a:off x="6281928" y="1578863"/>
              <a:ext cx="5910580" cy="4386580"/>
            </a:xfrm>
            <a:custGeom>
              <a:avLst/>
              <a:gdLst/>
              <a:ahLst/>
              <a:cxnLst/>
              <a:rect l="l" t="t" r="r" b="b"/>
              <a:pathLst>
                <a:path w="5910580" h="4386580">
                  <a:moveTo>
                    <a:pt x="0" y="4386072"/>
                  </a:moveTo>
                  <a:lnTo>
                    <a:pt x="5910072" y="4386072"/>
                  </a:lnTo>
                  <a:lnTo>
                    <a:pt x="5910072" y="0"/>
                  </a:lnTo>
                  <a:lnTo>
                    <a:pt x="0" y="0"/>
                  </a:lnTo>
                  <a:lnTo>
                    <a:pt x="0" y="438607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50052" y="2490215"/>
              <a:ext cx="4480559" cy="210311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632" y="1527047"/>
              <a:ext cx="7432548" cy="443788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4209" y="75057"/>
            <a:ext cx="10611663" cy="1115817"/>
          </a:xfrm>
          <a:prstGeom prst="rect">
            <a:avLst/>
          </a:prstGeom>
        </p:spPr>
        <p:txBody>
          <a:bodyPr vert="horz" wrap="square" lIns="0" tIns="368426" rIns="0" bIns="0" rtlCol="0">
            <a:spAutoFit/>
          </a:bodyPr>
          <a:lstStyle/>
          <a:p>
            <a:pPr marL="147320">
              <a:lnSpc>
                <a:spcPts val="3045"/>
              </a:lnSpc>
              <a:spcBef>
                <a:spcPts val="105"/>
              </a:spcBef>
            </a:pPr>
            <a:r>
              <a:rPr sz="2400" spc="-25" dirty="0"/>
              <a:t>Toxoplasma</a:t>
            </a:r>
            <a:r>
              <a:rPr sz="2400" spc="-75" dirty="0"/>
              <a:t> </a:t>
            </a:r>
            <a:r>
              <a:rPr sz="2400" dirty="0"/>
              <a:t>là</a:t>
            </a:r>
            <a:r>
              <a:rPr sz="2400" spc="-45" dirty="0"/>
              <a:t> </a:t>
            </a:r>
            <a:r>
              <a:rPr sz="2400" spc="-25" dirty="0"/>
              <a:t>gì?</a:t>
            </a:r>
            <a:endParaRPr sz="2400" dirty="0"/>
          </a:p>
          <a:p>
            <a:pPr marL="55880">
              <a:lnSpc>
                <a:spcPts val="2805"/>
              </a:lnSpc>
            </a:pPr>
            <a:r>
              <a:rPr sz="2400" i="1" dirty="0">
                <a:latin typeface="Arial"/>
                <a:cs typeface="Arial"/>
              </a:rPr>
              <a:t>Là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ký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sinh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trùng</a:t>
            </a:r>
            <a:r>
              <a:rPr sz="2400" i="1" spc="-5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nguyên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sinh</a:t>
            </a:r>
            <a:r>
              <a:rPr sz="2400" i="1" spc="-4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đơn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bào,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lây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nhiễm</a:t>
            </a:r>
            <a:r>
              <a:rPr sz="2400" i="1" spc="-3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1/3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dân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số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thế</a:t>
            </a:r>
            <a:r>
              <a:rPr sz="2400" i="1" spc="-60" dirty="0">
                <a:latin typeface="Arial"/>
                <a:cs typeface="Arial"/>
              </a:rPr>
              <a:t> </a:t>
            </a:r>
            <a:r>
              <a:rPr sz="2400" i="1" spc="-20" dirty="0">
                <a:latin typeface="Arial"/>
                <a:cs typeface="Arial"/>
              </a:rPr>
              <a:t>giới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726" y="6223205"/>
            <a:ext cx="723074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8890">
              <a:lnSpc>
                <a:spcPct val="100000"/>
              </a:lnSpc>
              <a:spcBef>
                <a:spcPts val="100"/>
              </a:spcBef>
              <a:buClr>
                <a:srgbClr val="0A41CD"/>
              </a:buClr>
              <a:buSzPct val="87500"/>
              <a:buFont typeface="Wingdings"/>
              <a:buChar char=""/>
              <a:tabLst>
                <a:tab pos="57785" algn="l"/>
              </a:tabLst>
            </a:pP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	1: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Ferguson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DJ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(2009).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"Toxoplasma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gondii: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1908–2008,</a:t>
            </a:r>
            <a:r>
              <a:rPr sz="800" spc="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homage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to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Nicolle,</a:t>
            </a:r>
            <a:r>
              <a:rPr sz="800" spc="-3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Manceaux</a:t>
            </a:r>
            <a:r>
              <a:rPr sz="800" spc="-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and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Splendore".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Memórias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do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Instituto</a:t>
            </a:r>
            <a:r>
              <a:rPr sz="800" spc="-3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Oswaldo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Cruz.</a:t>
            </a:r>
            <a:r>
              <a:rPr sz="800" spc="-20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104</a:t>
            </a:r>
            <a:r>
              <a:rPr sz="800" spc="-1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(2):</a:t>
            </a:r>
            <a:r>
              <a:rPr sz="800" spc="-25" dirty="0">
                <a:solidFill>
                  <a:srgbClr val="534F4F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534F4F"/>
                </a:solidFill>
                <a:latin typeface="Arial"/>
                <a:cs typeface="Arial"/>
              </a:rPr>
              <a:t>133–48 </a:t>
            </a:r>
            <a:r>
              <a:rPr sz="800" dirty="0">
                <a:solidFill>
                  <a:srgbClr val="534F4F"/>
                </a:solidFill>
                <a:latin typeface="Arial"/>
                <a:cs typeface="Arial"/>
              </a:rPr>
              <a:t>2: </a:t>
            </a:r>
            <a:r>
              <a:rPr sz="800" u="sng" dirty="0">
                <a:solidFill>
                  <a:srgbClr val="1382F9"/>
                </a:solidFill>
                <a:uFill>
                  <a:solidFill>
                    <a:srgbClr val="1382F9"/>
                  </a:solidFill>
                </a:uFill>
                <a:latin typeface="Arial"/>
                <a:cs typeface="Arial"/>
                <a:hlinkClick r:id="rId4"/>
              </a:rPr>
              <a:t>CDC</a:t>
            </a:r>
            <a:r>
              <a:rPr sz="800" u="sng" spc="-20" dirty="0">
                <a:solidFill>
                  <a:srgbClr val="1382F9"/>
                </a:solidFill>
                <a:uFill>
                  <a:solidFill>
                    <a:srgbClr val="1382F9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800" u="sng" dirty="0">
                <a:solidFill>
                  <a:srgbClr val="1382F9"/>
                </a:solidFill>
                <a:uFill>
                  <a:solidFill>
                    <a:srgbClr val="1382F9"/>
                  </a:solidFill>
                </a:uFill>
                <a:latin typeface="Arial"/>
                <a:cs typeface="Arial"/>
                <a:hlinkClick r:id="rId4"/>
              </a:rPr>
              <a:t>-</a:t>
            </a:r>
            <a:r>
              <a:rPr sz="800" u="sng" spc="-5" dirty="0">
                <a:solidFill>
                  <a:srgbClr val="1382F9"/>
                </a:solidFill>
                <a:uFill>
                  <a:solidFill>
                    <a:srgbClr val="1382F9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800" u="sng" spc="-10" dirty="0">
                <a:solidFill>
                  <a:srgbClr val="1382F9"/>
                </a:solidFill>
                <a:uFill>
                  <a:solidFill>
                    <a:srgbClr val="1382F9"/>
                  </a:solidFill>
                </a:uFill>
                <a:latin typeface="Arial"/>
                <a:cs typeface="Arial"/>
                <a:hlinkClick r:id="rId4"/>
              </a:rPr>
              <a:t>Toxoplasmosis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38489" y="4879594"/>
            <a:ext cx="89979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T.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gondii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" y="1578863"/>
            <a:ext cx="6282055" cy="4417060"/>
          </a:xfrm>
          <a:custGeom>
            <a:avLst/>
            <a:gdLst/>
            <a:ahLst/>
            <a:cxnLst/>
            <a:rect l="l" t="t" r="r" b="b"/>
            <a:pathLst>
              <a:path w="6282055" h="4417060">
                <a:moveTo>
                  <a:pt x="6281928" y="0"/>
                </a:moveTo>
                <a:lnTo>
                  <a:pt x="0" y="0"/>
                </a:lnTo>
                <a:lnTo>
                  <a:pt x="0" y="4416552"/>
                </a:lnTo>
                <a:lnTo>
                  <a:pt x="6281928" y="4416552"/>
                </a:lnTo>
                <a:lnTo>
                  <a:pt x="6281928" y="0"/>
                </a:lnTo>
                <a:close/>
              </a:path>
            </a:pathLst>
          </a:custGeom>
          <a:solidFill>
            <a:srgbClr val="FFE8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67589" y="1693100"/>
            <a:ext cx="5473065" cy="4178067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38100" algn="just">
              <a:lnSpc>
                <a:spcPct val="100000"/>
              </a:lnSpc>
              <a:spcBef>
                <a:spcPts val="300"/>
              </a:spcBef>
            </a:pPr>
            <a:r>
              <a:rPr sz="1800" b="1" dirty="0">
                <a:latin typeface="Arial"/>
                <a:cs typeface="Arial"/>
              </a:rPr>
              <a:t>Phát </a:t>
            </a:r>
            <a:r>
              <a:rPr sz="1800" b="1" spc="-20" dirty="0">
                <a:latin typeface="Arial"/>
                <a:cs typeface="Arial"/>
              </a:rPr>
              <a:t>hiện</a:t>
            </a:r>
            <a:endParaRPr sz="1800" dirty="0">
              <a:latin typeface="Arial"/>
              <a:cs typeface="Arial"/>
            </a:endParaRPr>
          </a:p>
          <a:p>
            <a:pPr marL="323215" marR="524510" indent="-285750" algn="just">
              <a:lnSpc>
                <a:spcPct val="100000"/>
              </a:lnSpc>
              <a:spcBef>
                <a:spcPts val="605"/>
              </a:spcBef>
              <a:buSzPct val="119444"/>
              <a:buFont typeface="Wingdings"/>
              <a:buChar char=""/>
              <a:tabLst>
                <a:tab pos="324485" algn="l"/>
              </a:tabLst>
            </a:pPr>
            <a:r>
              <a:rPr sz="1800" dirty="0">
                <a:latin typeface="Arial"/>
                <a:cs typeface="Arial"/>
              </a:rPr>
              <a:t>Ký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sinh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trùng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này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được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phát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hiện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bởi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Charles 	</a:t>
            </a:r>
            <a:r>
              <a:rPr sz="1800" dirty="0">
                <a:latin typeface="Arial"/>
                <a:cs typeface="Arial"/>
              </a:rPr>
              <a:t>Nicolle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Louis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Manceaux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năm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1908</a:t>
            </a:r>
            <a:r>
              <a:rPr sz="1800" spc="-10" dirty="0">
                <a:latin typeface="Cambria Math"/>
                <a:cs typeface="Cambria Math"/>
              </a:rPr>
              <a:t>₁</a:t>
            </a:r>
            <a:endParaRPr sz="1800" dirty="0">
              <a:latin typeface="Cambria Math"/>
              <a:cs typeface="Cambria Math"/>
            </a:endParaRPr>
          </a:p>
          <a:p>
            <a:pPr marL="323215" marR="314325" indent="-285750" algn="just">
              <a:lnSpc>
                <a:spcPct val="100000"/>
              </a:lnSpc>
              <a:spcBef>
                <a:spcPts val="600"/>
              </a:spcBef>
              <a:buSzPct val="119444"/>
              <a:buFont typeface="Wingdings"/>
              <a:buChar char=""/>
              <a:tabLst>
                <a:tab pos="324485" algn="l"/>
              </a:tabLst>
            </a:pPr>
            <a:r>
              <a:rPr sz="1800" dirty="0">
                <a:latin typeface="Arial"/>
                <a:cs typeface="Arial"/>
              </a:rPr>
              <a:t>Giữa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những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năm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1960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William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M.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Hutchison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đã 	</a:t>
            </a:r>
            <a:r>
              <a:rPr sz="1800" dirty="0">
                <a:latin typeface="Arial"/>
                <a:cs typeface="Arial"/>
              </a:rPr>
              <a:t>khẳng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định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Toxoplasma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lây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truyền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từ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mèo</a:t>
            </a:r>
            <a:r>
              <a:rPr sz="1800" spc="-20" dirty="0">
                <a:latin typeface="Arial"/>
                <a:cs typeface="Arial"/>
              </a:rPr>
              <a:t> sang 	</a:t>
            </a:r>
            <a:r>
              <a:rPr sz="1800" spc="-10" dirty="0">
                <a:latin typeface="Arial"/>
                <a:cs typeface="Arial"/>
              </a:rPr>
              <a:t>người.</a:t>
            </a:r>
            <a:endParaRPr sz="1800" dirty="0">
              <a:latin typeface="Arial"/>
              <a:cs typeface="Arial"/>
            </a:endParaRPr>
          </a:p>
          <a:p>
            <a:pPr marL="38100" algn="just">
              <a:lnSpc>
                <a:spcPct val="100000"/>
              </a:lnSpc>
              <a:spcBef>
                <a:spcPts val="600"/>
              </a:spcBef>
            </a:pPr>
            <a:r>
              <a:rPr sz="1800" b="1" dirty="0">
                <a:latin typeface="Arial"/>
                <a:cs typeface="Arial"/>
              </a:rPr>
              <a:t>Dịch </a:t>
            </a:r>
            <a:r>
              <a:rPr sz="1800" b="1" spc="-25" dirty="0">
                <a:latin typeface="Arial"/>
                <a:cs typeface="Arial"/>
              </a:rPr>
              <a:t>tễ</a:t>
            </a:r>
            <a:endParaRPr sz="1800" dirty="0">
              <a:latin typeface="Arial"/>
              <a:cs typeface="Arial"/>
            </a:endParaRPr>
          </a:p>
          <a:p>
            <a:pPr marL="323850" indent="-285750">
              <a:lnSpc>
                <a:spcPct val="100000"/>
              </a:lnSpc>
              <a:spcBef>
                <a:spcPts val="600"/>
              </a:spcBef>
              <a:buSzPct val="119444"/>
              <a:buFont typeface="Wingdings"/>
              <a:buChar char=""/>
              <a:tabLst>
                <a:tab pos="323850" algn="l"/>
              </a:tabLst>
            </a:pPr>
            <a:r>
              <a:rPr sz="1800" dirty="0">
                <a:latin typeface="Arial"/>
                <a:cs typeface="Arial"/>
              </a:rPr>
              <a:t>T.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gondii nhiễm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khoảng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⅓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dân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số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thế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giới</a:t>
            </a:r>
            <a:endParaRPr sz="1800" dirty="0">
              <a:latin typeface="Arial"/>
              <a:cs typeface="Arial"/>
            </a:endParaRPr>
          </a:p>
          <a:p>
            <a:pPr marL="323215" marR="143510" indent="-285750">
              <a:lnSpc>
                <a:spcPct val="100000"/>
              </a:lnSpc>
              <a:spcBef>
                <a:spcPts val="600"/>
              </a:spcBef>
              <a:buSzPct val="119444"/>
              <a:buFont typeface="Wingdings"/>
              <a:buChar char=""/>
              <a:tabLst>
                <a:tab pos="324485" algn="l"/>
              </a:tabLst>
            </a:pPr>
            <a:r>
              <a:rPr sz="1800" dirty="0">
                <a:latin typeface="Arial"/>
                <a:cs typeface="Arial"/>
              </a:rPr>
              <a:t>Tỷ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lệ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lưu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hành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nhất ở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châu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Âu,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Trung</a:t>
            </a:r>
            <a:r>
              <a:rPr sz="1800" spc="-25" dirty="0">
                <a:latin typeface="Arial"/>
                <a:cs typeface="Arial"/>
              </a:rPr>
              <a:t> Mỹ, 	</a:t>
            </a:r>
            <a:r>
              <a:rPr sz="1800" dirty="0">
                <a:latin typeface="Arial"/>
                <a:cs typeface="Arial"/>
              </a:rPr>
              <a:t>Brazil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và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Trung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Phi,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tỷ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lệ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mắc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mới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nhất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ở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các 	</a:t>
            </a:r>
            <a:r>
              <a:rPr sz="1800" dirty="0">
                <a:latin typeface="Arial"/>
                <a:cs typeface="Arial"/>
              </a:rPr>
              <a:t>nước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đang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phát</a:t>
            </a:r>
            <a:endParaRPr sz="1800" dirty="0">
              <a:latin typeface="Arial"/>
              <a:cs typeface="Arial"/>
            </a:endParaRPr>
          </a:p>
          <a:p>
            <a:pPr marL="323850" indent="-285750">
              <a:lnSpc>
                <a:spcPct val="100000"/>
              </a:lnSpc>
              <a:spcBef>
                <a:spcPts val="605"/>
              </a:spcBef>
              <a:buSzPct val="119444"/>
              <a:buFont typeface="Wingdings"/>
              <a:buChar char=""/>
              <a:tabLst>
                <a:tab pos="323850" algn="l"/>
              </a:tabLst>
            </a:pPr>
            <a:r>
              <a:rPr sz="1800" dirty="0">
                <a:latin typeface="Arial"/>
                <a:cs typeface="Arial"/>
              </a:rPr>
              <a:t>Tỷ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lệ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lưu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hành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liên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quan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đến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khí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hậu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nóng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ẩm</a:t>
            </a:r>
            <a:endParaRPr sz="1800" dirty="0">
              <a:latin typeface="Arial"/>
              <a:cs typeface="Arial"/>
            </a:endParaRPr>
          </a:p>
          <a:p>
            <a:pPr marL="323850" indent="-285750">
              <a:lnSpc>
                <a:spcPct val="100000"/>
              </a:lnSpc>
              <a:spcBef>
                <a:spcPts val="600"/>
              </a:spcBef>
              <a:buSzPct val="119444"/>
              <a:buFont typeface="Wingdings"/>
              <a:buChar char=""/>
              <a:tabLst>
                <a:tab pos="323850" algn="l"/>
              </a:tabLst>
            </a:pPr>
            <a:r>
              <a:rPr sz="1800" dirty="0">
                <a:latin typeface="Arial"/>
                <a:cs typeface="Arial"/>
              </a:rPr>
              <a:t>Tỷ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lệ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lưu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hành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trẻ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sơ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sinh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1-</a:t>
            </a:r>
            <a:r>
              <a:rPr sz="1800" dirty="0">
                <a:latin typeface="Arial"/>
                <a:cs typeface="Arial"/>
              </a:rPr>
              <a:t>1000/10.000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trẻ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sống</a:t>
            </a:r>
            <a:r>
              <a:rPr sz="1800" spc="-15" baseline="25462" dirty="0">
                <a:latin typeface="Arial"/>
                <a:cs typeface="Arial"/>
              </a:rPr>
              <a:t>2</a:t>
            </a:r>
            <a:endParaRPr sz="1800" baseline="25462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89" y="6318607"/>
            <a:ext cx="100945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785" indent="-53975">
              <a:lnSpc>
                <a:spcPct val="100000"/>
              </a:lnSpc>
              <a:spcBef>
                <a:spcPts val="100"/>
              </a:spcBef>
              <a:buClr>
                <a:srgbClr val="F9C8B5"/>
              </a:buClr>
              <a:buSzPct val="87500"/>
              <a:buFont typeface="Wingdings"/>
              <a:buChar char=""/>
              <a:tabLst>
                <a:tab pos="57785" algn="l"/>
              </a:tabLst>
            </a:pPr>
            <a:r>
              <a:rPr sz="800" dirty="0">
                <a:latin typeface="Arial"/>
                <a:cs typeface="Arial"/>
              </a:rPr>
              <a:t>1:1:</a:t>
            </a:r>
            <a:r>
              <a:rPr sz="800" spc="-2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Ferguson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DJ</a:t>
            </a:r>
            <a:r>
              <a:rPr sz="800" spc="-3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(2009). "Toxoplasma</a:t>
            </a:r>
            <a:r>
              <a:rPr sz="800" spc="-2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gondii:</a:t>
            </a:r>
            <a:r>
              <a:rPr sz="800" spc="-1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1908–2008,</a:t>
            </a:r>
            <a:r>
              <a:rPr sz="800" spc="2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homage</a:t>
            </a:r>
            <a:r>
              <a:rPr sz="800" spc="-2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to</a:t>
            </a:r>
            <a:r>
              <a:rPr sz="800" spc="-3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Nicolle,</a:t>
            </a:r>
            <a:r>
              <a:rPr sz="800" spc="-3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Manceaux</a:t>
            </a:r>
            <a:r>
              <a:rPr sz="800" spc="-1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and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Splendore". Memórias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do</a:t>
            </a:r>
            <a:r>
              <a:rPr sz="800" spc="-2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Instituto</a:t>
            </a:r>
            <a:r>
              <a:rPr sz="800" spc="-3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Oswaldo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Cruz.</a:t>
            </a:r>
            <a:r>
              <a:rPr sz="800" spc="-2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104</a:t>
            </a:r>
            <a:r>
              <a:rPr sz="800" spc="-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(2):</a:t>
            </a:r>
            <a:r>
              <a:rPr sz="800" spc="-3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133–48</a:t>
            </a:r>
            <a:r>
              <a:rPr sz="800" spc="190" dirty="0">
                <a:latin typeface="Arial"/>
                <a:cs typeface="Arial"/>
              </a:rPr>
              <a:t>  </a:t>
            </a:r>
            <a:r>
              <a:rPr sz="800" dirty="0">
                <a:latin typeface="Arial"/>
                <a:cs typeface="Arial"/>
              </a:rPr>
              <a:t>2:</a:t>
            </a:r>
            <a:r>
              <a:rPr sz="800" spc="-25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https://</a:t>
            </a:r>
            <a:r>
              <a:rPr sz="800" spc="-10" dirty="0">
                <a:latin typeface="Arial"/>
                <a:cs typeface="Arial"/>
                <a:hlinkClick r:id="rId3"/>
              </a:rPr>
              <a:t>www.ncbi.nlm.nih.gov/pmc/articles/PMC4157368/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8089" y="3505023"/>
            <a:ext cx="918211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82DA"/>
                </a:solidFill>
                <a:latin typeface="Arial"/>
                <a:cs typeface="Arial"/>
              </a:rPr>
              <a:t>Lây</a:t>
            </a:r>
            <a:r>
              <a:rPr sz="1400" b="1" spc="-35" dirty="0">
                <a:solidFill>
                  <a:srgbClr val="0082DA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82DA"/>
                </a:solidFill>
                <a:latin typeface="Arial"/>
                <a:cs typeface="Arial"/>
              </a:rPr>
              <a:t>truyền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4762" y="2339163"/>
            <a:ext cx="6375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82DA"/>
                </a:solidFill>
                <a:latin typeface="Arial"/>
                <a:cs typeface="Arial"/>
              </a:rPr>
              <a:t>Điều</a:t>
            </a:r>
            <a:r>
              <a:rPr sz="1400" b="1" spc="-25" dirty="0">
                <a:solidFill>
                  <a:srgbClr val="0082DA"/>
                </a:solidFill>
                <a:latin typeface="Arial"/>
                <a:cs typeface="Arial"/>
              </a:rPr>
              <a:t> trị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4857" y="2367534"/>
            <a:ext cx="725171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82DA"/>
                </a:solidFill>
                <a:latin typeface="Arial"/>
                <a:cs typeface="Arial"/>
              </a:rPr>
              <a:t>Phân</a:t>
            </a:r>
            <a:r>
              <a:rPr sz="1400" b="1" spc="-25" dirty="0">
                <a:solidFill>
                  <a:srgbClr val="0082DA"/>
                </a:solidFill>
                <a:latin typeface="Arial"/>
                <a:cs typeface="Arial"/>
              </a:rPr>
              <a:t> bố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25651" y="2804542"/>
            <a:ext cx="280352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Tỷ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lệ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lưu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hành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nhất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ở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châu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Âu, </a:t>
            </a:r>
            <a:r>
              <a:rPr sz="1400" dirty="0">
                <a:latin typeface="Arial"/>
                <a:cs typeface="Arial"/>
              </a:rPr>
              <a:t>Trung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Mỹ,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Brazil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và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Trung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Phi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4209" y="75058"/>
            <a:ext cx="10611663" cy="800167"/>
          </a:xfrm>
          <a:prstGeom prst="rect">
            <a:avLst/>
          </a:prstGeom>
        </p:spPr>
        <p:txBody>
          <a:bodyPr vert="horz" wrap="square" lIns="0" tIns="396188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Nhiễm</a:t>
            </a:r>
            <a:r>
              <a:rPr sz="2600" spc="-60" dirty="0"/>
              <a:t> </a:t>
            </a:r>
            <a:r>
              <a:rPr sz="2600" spc="-25" dirty="0"/>
              <a:t>Toxoplasma</a:t>
            </a:r>
            <a:endParaRPr sz="2600"/>
          </a:p>
        </p:txBody>
      </p:sp>
      <p:sp>
        <p:nvSpPr>
          <p:cNvPr id="8" name="object 8"/>
          <p:cNvSpPr txBox="1"/>
          <p:nvPr/>
        </p:nvSpPr>
        <p:spPr>
          <a:xfrm>
            <a:off x="9833230" y="2698496"/>
            <a:ext cx="217678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Các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thuốc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diệt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kí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sinh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trùng </a:t>
            </a:r>
            <a:r>
              <a:rPr sz="1400" dirty="0">
                <a:latin typeface="Arial"/>
                <a:cs typeface="Arial"/>
              </a:rPr>
              <a:t>cho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phụ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nữ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mang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thai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59453" y="2339339"/>
            <a:ext cx="4208145" cy="3707765"/>
          </a:xfrm>
          <a:custGeom>
            <a:avLst/>
            <a:gdLst/>
            <a:ahLst/>
            <a:cxnLst/>
            <a:rect l="l" t="t" r="r" b="b"/>
            <a:pathLst>
              <a:path w="4208145" h="3707765">
                <a:moveTo>
                  <a:pt x="1397" y="0"/>
                </a:moveTo>
                <a:lnTo>
                  <a:pt x="0" y="3707599"/>
                </a:lnTo>
              </a:path>
              <a:path w="4208145" h="3707765">
                <a:moveTo>
                  <a:pt x="4207637" y="0"/>
                </a:moveTo>
                <a:lnTo>
                  <a:pt x="4206240" y="3707599"/>
                </a:lnTo>
              </a:path>
            </a:pathLst>
          </a:custGeom>
          <a:ln w="6096">
            <a:solidFill>
              <a:srgbClr val="F9C8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970137" y="4040123"/>
            <a:ext cx="2952115" cy="457818"/>
          </a:xfrm>
          <a:prstGeom prst="rect">
            <a:avLst/>
          </a:prstGeom>
          <a:solidFill>
            <a:srgbClr val="EE4700"/>
          </a:solidFill>
        </p:spPr>
        <p:txBody>
          <a:bodyPr vert="horz" wrap="square" lIns="0" tIns="87630" rIns="0" bIns="0" rtlCol="0">
            <a:spAutoFit/>
          </a:bodyPr>
          <a:lstStyle/>
          <a:p>
            <a:pPr marL="222250" marR="115570" indent="-96520">
              <a:lnSpc>
                <a:spcPct val="100000"/>
              </a:lnSpc>
              <a:spcBef>
                <a:spcPts val="69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giái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đoạn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sớm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gây: Sảy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thai,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não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úng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thủy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và chậm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phát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triển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tâm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thần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70137" y="5330953"/>
            <a:ext cx="2952115" cy="458459"/>
          </a:xfrm>
          <a:prstGeom prst="rect">
            <a:avLst/>
          </a:prstGeom>
          <a:solidFill>
            <a:srgbClr val="EE4700"/>
          </a:solidFill>
        </p:spPr>
        <p:txBody>
          <a:bodyPr vert="horz" wrap="square" lIns="0" tIns="88265" rIns="0" bIns="0" rtlCol="0">
            <a:spAutoFit/>
          </a:bodyPr>
          <a:lstStyle/>
          <a:p>
            <a:pPr marL="364490" marR="88900" indent="-266700">
              <a:lnSpc>
                <a:spcPct val="100000"/>
              </a:lnSpc>
              <a:spcBef>
                <a:spcPts val="69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giai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đoạn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muộn: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viêm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màng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mạch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võng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mạc,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rối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loạn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thị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giác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và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mù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70136" y="3416809"/>
            <a:ext cx="2468245" cy="458459"/>
          </a:xfrm>
          <a:prstGeom prst="rect">
            <a:avLst/>
          </a:prstGeom>
          <a:solidFill>
            <a:srgbClr val="EE4700"/>
          </a:solidFill>
        </p:spPr>
        <p:txBody>
          <a:bodyPr vert="horz" wrap="square" lIns="0" tIns="88265" rIns="0" bIns="0" rtlCol="0">
            <a:spAutoFit/>
          </a:bodyPr>
          <a:lstStyle/>
          <a:p>
            <a:pPr marL="469265" marR="113664" indent="-344805">
              <a:lnSpc>
                <a:spcPct val="100000"/>
              </a:lnSpc>
              <a:spcBef>
                <a:spcPts val="69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Mẹ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trong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tháng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đầu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tỷ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lệ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lây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truyền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thấp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(&lt;20%)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70136" y="4710685"/>
            <a:ext cx="2468245" cy="458459"/>
          </a:xfrm>
          <a:prstGeom prst="rect">
            <a:avLst/>
          </a:prstGeom>
          <a:solidFill>
            <a:srgbClr val="EE4700"/>
          </a:solidFill>
        </p:spPr>
        <p:txBody>
          <a:bodyPr vert="horz" wrap="square" lIns="0" tIns="88265" rIns="0" bIns="0" rtlCol="0">
            <a:spAutoFit/>
          </a:bodyPr>
          <a:lstStyle/>
          <a:p>
            <a:pPr marL="344170" marR="95885" indent="-227329">
              <a:lnSpc>
                <a:spcPct val="100000"/>
              </a:lnSpc>
              <a:spcBef>
                <a:spcPts val="69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Mẹ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nhiễm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trong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tháng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cuối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tỷ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lệ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lây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truyền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cao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hơn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(&gt;80%)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38092" y="2223998"/>
            <a:ext cx="2684145" cy="112787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sz="1400" b="1" dirty="0">
                <a:solidFill>
                  <a:srgbClr val="0082DA"/>
                </a:solidFill>
                <a:latin typeface="Arial"/>
                <a:cs typeface="Arial"/>
              </a:rPr>
              <a:t>Phòng</a:t>
            </a:r>
            <a:r>
              <a:rPr sz="1400" b="1" spc="-45" dirty="0">
                <a:solidFill>
                  <a:srgbClr val="0082DA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82DA"/>
                </a:solidFill>
                <a:latin typeface="Arial"/>
                <a:cs typeface="Arial"/>
              </a:rPr>
              <a:t>bệnh</a:t>
            </a:r>
            <a:endParaRPr sz="1400">
              <a:latin typeface="Arial"/>
              <a:cs typeface="Arial"/>
            </a:endParaRPr>
          </a:p>
          <a:p>
            <a:pPr marL="915669" marR="5080">
              <a:lnSpc>
                <a:spcPct val="100000"/>
              </a:lnSpc>
              <a:spcBef>
                <a:spcPts val="980"/>
              </a:spcBef>
            </a:pPr>
            <a:r>
              <a:rPr sz="1400" dirty="0">
                <a:latin typeface="Arial"/>
                <a:cs typeface="Arial"/>
              </a:rPr>
              <a:t>Không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có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vaccine </a:t>
            </a:r>
            <a:r>
              <a:rPr sz="1400" b="1" dirty="0">
                <a:latin typeface="Arial"/>
                <a:cs typeface="Arial"/>
              </a:rPr>
              <a:t>Sàng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lọc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trước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sinh </a:t>
            </a:r>
            <a:r>
              <a:rPr sz="1400" dirty="0">
                <a:latin typeface="Arial"/>
                <a:cs typeface="Arial"/>
              </a:rPr>
              <a:t>Các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biện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pháp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vệ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sinh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14135" y="4095752"/>
            <a:ext cx="7340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Động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vật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57963" y="2173858"/>
            <a:ext cx="11290300" cy="1249680"/>
            <a:chOff x="457962" y="2173858"/>
            <a:chExt cx="11290300" cy="1249680"/>
          </a:xfrm>
        </p:grpSpPr>
        <p:sp>
          <p:nvSpPr>
            <p:cNvPr id="17" name="object 17"/>
            <p:cNvSpPr/>
            <p:nvPr/>
          </p:nvSpPr>
          <p:spPr>
            <a:xfrm>
              <a:off x="457962" y="2173858"/>
              <a:ext cx="11290300" cy="153035"/>
            </a:xfrm>
            <a:custGeom>
              <a:avLst/>
              <a:gdLst/>
              <a:ahLst/>
              <a:cxnLst/>
              <a:rect l="l" t="t" r="r" b="b"/>
              <a:pathLst>
                <a:path w="11290300" h="153035">
                  <a:moveTo>
                    <a:pt x="11254638" y="76326"/>
                  </a:moveTo>
                  <a:lnTo>
                    <a:pt x="11184128" y="135127"/>
                  </a:lnTo>
                  <a:lnTo>
                    <a:pt x="11183492" y="142239"/>
                  </a:lnTo>
                  <a:lnTo>
                    <a:pt x="11187430" y="147192"/>
                  </a:lnTo>
                  <a:lnTo>
                    <a:pt x="11191494" y="152018"/>
                  </a:lnTo>
                  <a:lnTo>
                    <a:pt x="11198733" y="152653"/>
                  </a:lnTo>
                  <a:lnTo>
                    <a:pt x="11276579" y="87756"/>
                  </a:lnTo>
                  <a:lnTo>
                    <a:pt x="11272901" y="87756"/>
                  </a:lnTo>
                  <a:lnTo>
                    <a:pt x="11272901" y="85089"/>
                  </a:lnTo>
                  <a:lnTo>
                    <a:pt x="11265154" y="85089"/>
                  </a:lnTo>
                  <a:lnTo>
                    <a:pt x="11254638" y="76326"/>
                  </a:lnTo>
                  <a:close/>
                </a:path>
                <a:path w="11290300" h="153035">
                  <a:moveTo>
                    <a:pt x="11240922" y="64896"/>
                  </a:moveTo>
                  <a:lnTo>
                    <a:pt x="0" y="64896"/>
                  </a:lnTo>
                  <a:lnTo>
                    <a:pt x="0" y="87756"/>
                  </a:lnTo>
                  <a:lnTo>
                    <a:pt x="11240922" y="87756"/>
                  </a:lnTo>
                  <a:lnTo>
                    <a:pt x="11254638" y="76326"/>
                  </a:lnTo>
                  <a:lnTo>
                    <a:pt x="11240922" y="64896"/>
                  </a:lnTo>
                  <a:close/>
                </a:path>
                <a:path w="11290300" h="153035">
                  <a:moveTo>
                    <a:pt x="11276579" y="64896"/>
                  </a:moveTo>
                  <a:lnTo>
                    <a:pt x="11272901" y="64896"/>
                  </a:lnTo>
                  <a:lnTo>
                    <a:pt x="11272901" y="87756"/>
                  </a:lnTo>
                  <a:lnTo>
                    <a:pt x="11276579" y="87756"/>
                  </a:lnTo>
                  <a:lnTo>
                    <a:pt x="11290300" y="76326"/>
                  </a:lnTo>
                  <a:lnTo>
                    <a:pt x="11276579" y="64896"/>
                  </a:lnTo>
                  <a:close/>
                </a:path>
                <a:path w="11290300" h="153035">
                  <a:moveTo>
                    <a:pt x="11265154" y="67563"/>
                  </a:moveTo>
                  <a:lnTo>
                    <a:pt x="11254638" y="76326"/>
                  </a:lnTo>
                  <a:lnTo>
                    <a:pt x="11265154" y="85089"/>
                  </a:lnTo>
                  <a:lnTo>
                    <a:pt x="11265154" y="67563"/>
                  </a:lnTo>
                  <a:close/>
                </a:path>
                <a:path w="11290300" h="153035">
                  <a:moveTo>
                    <a:pt x="11272901" y="67563"/>
                  </a:moveTo>
                  <a:lnTo>
                    <a:pt x="11265154" y="67563"/>
                  </a:lnTo>
                  <a:lnTo>
                    <a:pt x="11265154" y="85089"/>
                  </a:lnTo>
                  <a:lnTo>
                    <a:pt x="11272901" y="85089"/>
                  </a:lnTo>
                  <a:lnTo>
                    <a:pt x="11272901" y="67563"/>
                  </a:lnTo>
                  <a:close/>
                </a:path>
                <a:path w="11290300" h="153035">
                  <a:moveTo>
                    <a:pt x="11198733" y="0"/>
                  </a:moveTo>
                  <a:lnTo>
                    <a:pt x="11191494" y="635"/>
                  </a:lnTo>
                  <a:lnTo>
                    <a:pt x="11187430" y="5461"/>
                  </a:lnTo>
                  <a:lnTo>
                    <a:pt x="11183492" y="10413"/>
                  </a:lnTo>
                  <a:lnTo>
                    <a:pt x="11184128" y="17525"/>
                  </a:lnTo>
                  <a:lnTo>
                    <a:pt x="11254638" y="76326"/>
                  </a:lnTo>
                  <a:lnTo>
                    <a:pt x="11265154" y="67563"/>
                  </a:lnTo>
                  <a:lnTo>
                    <a:pt x="11272901" y="67563"/>
                  </a:lnTo>
                  <a:lnTo>
                    <a:pt x="11272901" y="64896"/>
                  </a:lnTo>
                  <a:lnTo>
                    <a:pt x="11276579" y="64896"/>
                  </a:lnTo>
                  <a:lnTo>
                    <a:pt x="11198733" y="0"/>
                  </a:lnTo>
                  <a:close/>
                </a:path>
              </a:pathLst>
            </a:custGeom>
            <a:solidFill>
              <a:srgbClr val="F9C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699" y="2820171"/>
              <a:ext cx="469797" cy="60280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96234" y="2813111"/>
              <a:ext cx="406977" cy="41891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092438" y="3132455"/>
              <a:ext cx="683260" cy="257175"/>
            </a:xfrm>
            <a:custGeom>
              <a:avLst/>
              <a:gdLst/>
              <a:ahLst/>
              <a:cxnLst/>
              <a:rect l="l" t="t" r="r" b="b"/>
              <a:pathLst>
                <a:path w="683259" h="257175">
                  <a:moveTo>
                    <a:pt x="523325" y="211962"/>
                  </a:moveTo>
                  <a:lnTo>
                    <a:pt x="158114" y="211962"/>
                  </a:lnTo>
                  <a:lnTo>
                    <a:pt x="422275" y="256286"/>
                  </a:lnTo>
                  <a:lnTo>
                    <a:pt x="432286" y="256841"/>
                  </a:lnTo>
                  <a:lnTo>
                    <a:pt x="442166" y="255682"/>
                  </a:lnTo>
                  <a:lnTo>
                    <a:pt x="451689" y="252857"/>
                  </a:lnTo>
                  <a:lnTo>
                    <a:pt x="460628" y="248412"/>
                  </a:lnTo>
                  <a:lnTo>
                    <a:pt x="523325" y="211962"/>
                  </a:lnTo>
                  <a:close/>
                </a:path>
                <a:path w="683259" h="257175">
                  <a:moveTo>
                    <a:pt x="204342" y="0"/>
                  </a:moveTo>
                  <a:lnTo>
                    <a:pt x="156209" y="12827"/>
                  </a:lnTo>
                  <a:lnTo>
                    <a:pt x="46481" y="85979"/>
                  </a:lnTo>
                  <a:lnTo>
                    <a:pt x="43255" y="87943"/>
                  </a:lnTo>
                  <a:lnTo>
                    <a:pt x="37337" y="90741"/>
                  </a:lnTo>
                  <a:lnTo>
                    <a:pt x="0" y="106553"/>
                  </a:lnTo>
                  <a:lnTo>
                    <a:pt x="40258" y="246380"/>
                  </a:lnTo>
                  <a:lnTo>
                    <a:pt x="112521" y="227203"/>
                  </a:lnTo>
                  <a:lnTo>
                    <a:pt x="158114" y="211962"/>
                  </a:lnTo>
                  <a:lnTo>
                    <a:pt x="523325" y="211962"/>
                  </a:lnTo>
                  <a:lnTo>
                    <a:pt x="653526" y="136271"/>
                  </a:lnTo>
                  <a:lnTo>
                    <a:pt x="429513" y="136271"/>
                  </a:lnTo>
                  <a:lnTo>
                    <a:pt x="280415" y="89789"/>
                  </a:lnTo>
                  <a:lnTo>
                    <a:pt x="393318" y="89281"/>
                  </a:lnTo>
                  <a:lnTo>
                    <a:pt x="428767" y="66468"/>
                  </a:lnTo>
                  <a:lnTo>
                    <a:pt x="432180" y="53086"/>
                  </a:lnTo>
                  <a:lnTo>
                    <a:pt x="430113" y="37683"/>
                  </a:lnTo>
                  <a:lnTo>
                    <a:pt x="422592" y="24733"/>
                  </a:lnTo>
                  <a:lnTo>
                    <a:pt x="410785" y="15545"/>
                  </a:lnTo>
                  <a:lnTo>
                    <a:pt x="395858" y="11430"/>
                  </a:lnTo>
                  <a:lnTo>
                    <a:pt x="204342" y="0"/>
                  </a:lnTo>
                  <a:close/>
                </a:path>
                <a:path w="683259" h="257175">
                  <a:moveTo>
                    <a:pt x="645447" y="57515"/>
                  </a:moveTo>
                  <a:lnTo>
                    <a:pt x="630046" y="60071"/>
                  </a:lnTo>
                  <a:lnTo>
                    <a:pt x="429513" y="136271"/>
                  </a:lnTo>
                  <a:lnTo>
                    <a:pt x="653526" y="136271"/>
                  </a:lnTo>
                  <a:lnTo>
                    <a:pt x="663575" y="130429"/>
                  </a:lnTo>
                  <a:lnTo>
                    <a:pt x="666622" y="128905"/>
                  </a:lnTo>
                  <a:lnTo>
                    <a:pt x="683150" y="93904"/>
                  </a:lnTo>
                  <a:lnTo>
                    <a:pt x="680719" y="82804"/>
                  </a:lnTo>
                  <a:lnTo>
                    <a:pt x="672391" y="69643"/>
                  </a:lnTo>
                  <a:lnTo>
                    <a:pt x="660098" y="60960"/>
                  </a:lnTo>
                  <a:lnTo>
                    <a:pt x="645447" y="57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092438" y="3132455"/>
              <a:ext cx="683260" cy="257175"/>
            </a:xfrm>
            <a:custGeom>
              <a:avLst/>
              <a:gdLst/>
              <a:ahLst/>
              <a:cxnLst/>
              <a:rect l="l" t="t" r="r" b="b"/>
              <a:pathLst>
                <a:path w="683259" h="257175">
                  <a:moveTo>
                    <a:pt x="46481" y="85979"/>
                  </a:moveTo>
                  <a:lnTo>
                    <a:pt x="79057" y="64262"/>
                  </a:lnTo>
                  <a:lnTo>
                    <a:pt x="101345" y="49403"/>
                  </a:lnTo>
                  <a:lnTo>
                    <a:pt x="123634" y="34544"/>
                  </a:lnTo>
                  <a:lnTo>
                    <a:pt x="156209" y="12827"/>
                  </a:lnTo>
                  <a:lnTo>
                    <a:pt x="204342" y="0"/>
                  </a:lnTo>
                  <a:lnTo>
                    <a:pt x="395858" y="11430"/>
                  </a:lnTo>
                  <a:lnTo>
                    <a:pt x="410785" y="15545"/>
                  </a:lnTo>
                  <a:lnTo>
                    <a:pt x="422592" y="24733"/>
                  </a:lnTo>
                  <a:lnTo>
                    <a:pt x="430113" y="37683"/>
                  </a:lnTo>
                  <a:lnTo>
                    <a:pt x="432180" y="53086"/>
                  </a:lnTo>
                  <a:lnTo>
                    <a:pt x="431075" y="59938"/>
                  </a:lnTo>
                  <a:lnTo>
                    <a:pt x="400946" y="88584"/>
                  </a:lnTo>
                  <a:lnTo>
                    <a:pt x="393318" y="89281"/>
                  </a:lnTo>
                  <a:lnTo>
                    <a:pt x="280415" y="89789"/>
                  </a:lnTo>
                  <a:lnTo>
                    <a:pt x="429513" y="136271"/>
                  </a:lnTo>
                  <a:lnTo>
                    <a:pt x="630046" y="60071"/>
                  </a:lnTo>
                  <a:lnTo>
                    <a:pt x="672391" y="69643"/>
                  </a:lnTo>
                  <a:lnTo>
                    <a:pt x="683150" y="93904"/>
                  </a:lnTo>
                  <a:lnTo>
                    <a:pt x="682355" y="105029"/>
                  </a:lnTo>
                  <a:lnTo>
                    <a:pt x="663575" y="130429"/>
                  </a:lnTo>
                  <a:lnTo>
                    <a:pt x="460628" y="248412"/>
                  </a:lnTo>
                  <a:lnTo>
                    <a:pt x="451689" y="252857"/>
                  </a:lnTo>
                  <a:lnTo>
                    <a:pt x="442166" y="255682"/>
                  </a:lnTo>
                  <a:lnTo>
                    <a:pt x="432286" y="256841"/>
                  </a:lnTo>
                  <a:lnTo>
                    <a:pt x="422275" y="256286"/>
                  </a:lnTo>
                  <a:lnTo>
                    <a:pt x="158114" y="211962"/>
                  </a:lnTo>
                  <a:lnTo>
                    <a:pt x="112521" y="227203"/>
                  </a:lnTo>
                  <a:lnTo>
                    <a:pt x="40258" y="246380"/>
                  </a:lnTo>
                  <a:lnTo>
                    <a:pt x="0" y="106553"/>
                  </a:lnTo>
                  <a:lnTo>
                    <a:pt x="24372" y="96301"/>
                  </a:lnTo>
                  <a:lnTo>
                    <a:pt x="37337" y="90741"/>
                  </a:lnTo>
                  <a:lnTo>
                    <a:pt x="43255" y="87943"/>
                  </a:lnTo>
                  <a:lnTo>
                    <a:pt x="46481" y="85979"/>
                  </a:lnTo>
                  <a:close/>
                </a:path>
              </a:pathLst>
            </a:custGeom>
            <a:ln w="16846">
              <a:solidFill>
                <a:srgbClr val="FFE8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038091" y="4768090"/>
            <a:ext cx="1595755" cy="584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090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Mẹ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-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con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400" b="1" dirty="0">
                <a:solidFill>
                  <a:srgbClr val="0082DA"/>
                </a:solidFill>
                <a:latin typeface="Arial"/>
                <a:cs typeface="Arial"/>
              </a:rPr>
              <a:t>Triệu</a:t>
            </a:r>
            <a:r>
              <a:rPr sz="1400" b="1" spc="-45" dirty="0">
                <a:solidFill>
                  <a:srgbClr val="0082DA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82DA"/>
                </a:solidFill>
                <a:latin typeface="Arial"/>
                <a:cs typeface="Arial"/>
              </a:rPr>
              <a:t>chứng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14136" y="5358129"/>
            <a:ext cx="290512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Người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lớn: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phần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lớn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không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có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TC </a:t>
            </a:r>
            <a:r>
              <a:rPr sz="1400" dirty="0">
                <a:latin typeface="Arial"/>
                <a:cs typeface="Arial"/>
              </a:rPr>
              <a:t>Bẩm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sinh: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thiếu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máu,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mất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thính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giác, </a:t>
            </a:r>
            <a:r>
              <a:rPr sz="1400" dirty="0">
                <a:latin typeface="Arial"/>
                <a:cs typeface="Arial"/>
              </a:rPr>
              <a:t>biến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chứng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mắt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và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thần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kinh.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38686" y="2827473"/>
            <a:ext cx="7470775" cy="3310254"/>
            <a:chOff x="138684" y="2827473"/>
            <a:chExt cx="7470775" cy="3310254"/>
          </a:xfrm>
        </p:grpSpPr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80428" y="5429394"/>
              <a:ext cx="382736" cy="64933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07022" y="2827473"/>
              <a:ext cx="350195" cy="35019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8684" y="3377183"/>
              <a:ext cx="4706112" cy="275996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8928" y="4539995"/>
              <a:ext cx="687324" cy="6797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65139" y="3959868"/>
              <a:ext cx="442084" cy="56031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69407" y="3968495"/>
              <a:ext cx="487679" cy="48463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55179" y="4588763"/>
              <a:ext cx="454151" cy="57454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688707" y="4096641"/>
            <a:ext cx="11303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Nước/thức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ăn </a:t>
            </a:r>
            <a:r>
              <a:rPr sz="1400" spc="-10" dirty="0">
                <a:latin typeface="Arial"/>
                <a:cs typeface="Arial"/>
              </a:rPr>
              <a:t>nhiễm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678673" y="4754068"/>
            <a:ext cx="857251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Ghép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tạng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1211" y="4155947"/>
            <a:ext cx="2212848" cy="148665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0725" y="5719065"/>
            <a:ext cx="329565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latin typeface="Arial"/>
                <a:cs typeface="Arial"/>
              </a:rPr>
              <a:t>Berrebi</a:t>
            </a:r>
            <a:r>
              <a:rPr sz="900" i="1" spc="-2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et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al.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(2010</a:t>
            </a:r>
            <a:r>
              <a:rPr sz="900" i="1" spc="-2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Dec)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Am</a:t>
            </a:r>
            <a:r>
              <a:rPr sz="900" i="1" spc="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J</a:t>
            </a:r>
            <a:r>
              <a:rPr sz="900" i="1" spc="-1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Obstet</a:t>
            </a:r>
            <a:r>
              <a:rPr sz="900" i="1" spc="-1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Gynecol.</a:t>
            </a:r>
            <a:r>
              <a:rPr sz="900" i="1" spc="-2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203(6),</a:t>
            </a:r>
            <a:r>
              <a:rPr sz="900" i="1" spc="-30" dirty="0">
                <a:latin typeface="Arial"/>
                <a:cs typeface="Arial"/>
              </a:rPr>
              <a:t> </a:t>
            </a:r>
            <a:r>
              <a:rPr sz="900" i="1" spc="-20" dirty="0">
                <a:latin typeface="Arial"/>
                <a:cs typeface="Arial"/>
              </a:rPr>
              <a:t>552. </a:t>
            </a:r>
            <a:r>
              <a:rPr sz="900" i="1" dirty="0">
                <a:latin typeface="Arial"/>
                <a:cs typeface="Arial"/>
              </a:rPr>
              <a:t>Montoya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et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al.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(2008</a:t>
            </a:r>
            <a:r>
              <a:rPr sz="900" i="1" spc="-2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Aug)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Clin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Infect</a:t>
            </a:r>
            <a:r>
              <a:rPr sz="900" i="1" spc="-1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Dis</a:t>
            </a:r>
            <a:r>
              <a:rPr sz="900" i="1" spc="-1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15,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47(4),</a:t>
            </a:r>
            <a:r>
              <a:rPr sz="900" i="1" spc="-2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554-</a:t>
            </a:r>
            <a:r>
              <a:rPr sz="900" i="1" spc="-25" dirty="0">
                <a:latin typeface="Arial"/>
                <a:cs typeface="Arial"/>
              </a:rPr>
              <a:t>66.</a:t>
            </a:r>
            <a:r>
              <a:rPr sz="900" i="1" spc="50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Lago</a:t>
            </a:r>
            <a:r>
              <a:rPr sz="900" i="1" spc="-2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et</a:t>
            </a:r>
            <a:r>
              <a:rPr sz="900" i="1" spc="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al. (2007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Nov)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Paediatr Perinat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Epidemiol.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21(6),525-</a:t>
            </a:r>
            <a:r>
              <a:rPr sz="900" i="1" spc="-25" dirty="0">
                <a:latin typeface="Arial"/>
                <a:cs typeface="Arial"/>
              </a:rPr>
              <a:t>31. </a:t>
            </a:r>
            <a:r>
              <a:rPr sz="900" i="1" dirty="0">
                <a:latin typeface="Arial"/>
                <a:cs typeface="Arial"/>
              </a:rPr>
              <a:t>Villena</a:t>
            </a:r>
            <a:r>
              <a:rPr sz="900" i="1" spc="-2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et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al.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(2010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Jun)Euro</a:t>
            </a:r>
            <a:r>
              <a:rPr sz="900" i="1" spc="-2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Surveill.</a:t>
            </a:r>
            <a:r>
              <a:rPr sz="900" i="1" spc="-4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24,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15(25).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276" y="3483102"/>
            <a:ext cx="492188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Hệ</a:t>
            </a:r>
            <a:r>
              <a:rPr sz="18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quả</a:t>
            </a:r>
            <a:r>
              <a:rPr sz="1800" b="1" spc="-2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sớm</a:t>
            </a:r>
            <a:r>
              <a:rPr sz="1800" b="1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và</a:t>
            </a:r>
            <a:r>
              <a:rPr sz="1800" b="1" spc="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muộn</a:t>
            </a:r>
            <a:r>
              <a:rPr sz="1800" b="1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của</a:t>
            </a:r>
            <a:r>
              <a:rPr sz="1800" b="1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25B"/>
                </a:solidFill>
                <a:latin typeface="Arial"/>
                <a:cs typeface="Arial"/>
              </a:rPr>
              <a:t>nhiễm</a:t>
            </a:r>
            <a:r>
              <a:rPr sz="1800" b="1" spc="-3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925B"/>
                </a:solidFill>
                <a:latin typeface="Arial"/>
                <a:cs typeface="Arial"/>
              </a:rPr>
              <a:t>Toxoplasma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1277" y="3833877"/>
            <a:ext cx="294386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2425" indent="-33972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2425" algn="l"/>
              </a:tabLst>
            </a:pPr>
            <a:r>
              <a:rPr sz="1800" dirty="0">
                <a:latin typeface="Arial"/>
                <a:cs typeface="Arial"/>
              </a:rPr>
              <a:t>Thai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chết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trong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tử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cung</a:t>
            </a:r>
            <a:endParaRPr sz="1800">
              <a:latin typeface="Arial"/>
              <a:cs typeface="Arial"/>
            </a:endParaRPr>
          </a:p>
          <a:p>
            <a:pPr marL="352425" indent="-339725">
              <a:lnSpc>
                <a:spcPct val="100000"/>
              </a:lnSpc>
              <a:buFont typeface="Wingdings"/>
              <a:buChar char=""/>
              <a:tabLst>
                <a:tab pos="352425" algn="l"/>
              </a:tabLst>
            </a:pPr>
            <a:r>
              <a:rPr sz="1800" dirty="0">
                <a:latin typeface="Arial"/>
                <a:cs typeface="Arial"/>
              </a:rPr>
              <a:t>Não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úng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thủy/tật đầu</a:t>
            </a:r>
            <a:r>
              <a:rPr sz="1800" spc="-25" dirty="0">
                <a:latin typeface="Arial"/>
                <a:cs typeface="Arial"/>
              </a:rPr>
              <a:t> nhỏ</a:t>
            </a:r>
            <a:endParaRPr sz="1800">
              <a:latin typeface="Arial"/>
              <a:cs typeface="Arial"/>
            </a:endParaRPr>
          </a:p>
          <a:p>
            <a:pPr marL="352425" indent="-339725">
              <a:lnSpc>
                <a:spcPct val="100000"/>
              </a:lnSpc>
              <a:buFont typeface="Wingdings"/>
              <a:buChar char=""/>
              <a:tabLst>
                <a:tab pos="352425" algn="l"/>
              </a:tabLst>
            </a:pPr>
            <a:r>
              <a:rPr sz="1800" dirty="0">
                <a:latin typeface="Arial"/>
                <a:cs typeface="Arial"/>
              </a:rPr>
              <a:t>Khiếm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khuyết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ở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mắt</a:t>
            </a:r>
            <a:endParaRPr sz="1800">
              <a:latin typeface="Arial"/>
              <a:cs typeface="Arial"/>
            </a:endParaRPr>
          </a:p>
          <a:p>
            <a:pPr marL="352425" indent="-339725">
              <a:lnSpc>
                <a:spcPct val="100000"/>
              </a:lnSpc>
              <a:buFont typeface="Wingdings"/>
              <a:buChar char=""/>
              <a:tabLst>
                <a:tab pos="352425" algn="l"/>
              </a:tabLst>
            </a:pPr>
            <a:r>
              <a:rPr sz="1800" dirty="0">
                <a:latin typeface="Arial"/>
                <a:cs typeface="Arial"/>
              </a:rPr>
              <a:t>Mất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thính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lực</a:t>
            </a:r>
            <a:endParaRPr sz="1800">
              <a:latin typeface="Arial"/>
              <a:cs typeface="Arial"/>
            </a:endParaRPr>
          </a:p>
          <a:p>
            <a:pPr marL="352425" indent="-339725">
              <a:lnSpc>
                <a:spcPct val="100000"/>
              </a:lnSpc>
              <a:buFont typeface="Wingdings"/>
              <a:buChar char=""/>
              <a:tabLst>
                <a:tab pos="352425" algn="l"/>
              </a:tabLst>
            </a:pPr>
            <a:r>
              <a:rPr sz="1800" dirty="0">
                <a:latin typeface="Arial"/>
                <a:cs typeface="Arial"/>
              </a:rPr>
              <a:t>Chậm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phát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triển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tâm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thần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44898" y="1694029"/>
            <a:ext cx="512961" cy="3669665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 marL="1669414" marR="5080" indent="-1657350">
              <a:lnSpc>
                <a:spcPts val="2039"/>
              </a:lnSpc>
              <a:spcBef>
                <a:spcPts val="10"/>
              </a:spcBef>
            </a:pPr>
            <a:r>
              <a:rPr sz="1700" b="1" dirty="0">
                <a:latin typeface="Arial"/>
                <a:cs typeface="Arial"/>
              </a:rPr>
              <a:t>Sự</a:t>
            </a:r>
            <a:r>
              <a:rPr sz="1700" b="1" spc="-30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tiến triển các</a:t>
            </a:r>
            <a:r>
              <a:rPr sz="1700" b="1" spc="-5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dấu</a:t>
            </a:r>
            <a:r>
              <a:rPr sz="1700" b="1" spc="-15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hiệu</a:t>
            </a:r>
            <a:r>
              <a:rPr sz="1700" b="1" spc="-15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lâm</a:t>
            </a:r>
            <a:r>
              <a:rPr sz="1700" b="1" spc="-5" dirty="0">
                <a:latin typeface="Arial"/>
                <a:cs typeface="Arial"/>
              </a:rPr>
              <a:t> </a:t>
            </a:r>
            <a:r>
              <a:rPr sz="1700" b="1" spc="-20" dirty="0">
                <a:latin typeface="Arial"/>
                <a:cs typeface="Arial"/>
              </a:rPr>
              <a:t>sàng </a:t>
            </a:r>
            <a:r>
              <a:rPr sz="1700" b="1" spc="-25" dirty="0">
                <a:latin typeface="Arial"/>
                <a:cs typeface="Arial"/>
              </a:rPr>
              <a:t>(%)</a:t>
            </a:r>
            <a:endParaRPr sz="1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4607" y="5158233"/>
            <a:ext cx="81216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Arial"/>
                <a:cs typeface="Arial"/>
              </a:rPr>
              <a:t>Tuần</a:t>
            </a:r>
            <a:r>
              <a:rPr sz="1700" spc="-100" dirty="0">
                <a:latin typeface="Arial"/>
                <a:cs typeface="Arial"/>
              </a:rPr>
              <a:t> </a:t>
            </a:r>
            <a:r>
              <a:rPr sz="1700" spc="-25" dirty="0">
                <a:latin typeface="Arial"/>
                <a:cs typeface="Arial"/>
              </a:rPr>
              <a:t>13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52942" y="5158233"/>
            <a:ext cx="81216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Arial"/>
                <a:cs typeface="Arial"/>
              </a:rPr>
              <a:t>Tuần</a:t>
            </a:r>
            <a:r>
              <a:rPr sz="1700" spc="-105" dirty="0">
                <a:latin typeface="Arial"/>
                <a:cs typeface="Arial"/>
              </a:rPr>
              <a:t> </a:t>
            </a:r>
            <a:r>
              <a:rPr sz="1700" spc="-35" dirty="0">
                <a:latin typeface="Arial"/>
                <a:cs typeface="Arial"/>
              </a:rPr>
              <a:t>26</a:t>
            </a:r>
            <a:endParaRPr sz="1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95456" y="5158233"/>
            <a:ext cx="81216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Arial"/>
                <a:cs typeface="Arial"/>
              </a:rPr>
              <a:t>Tuần</a:t>
            </a:r>
            <a:r>
              <a:rPr sz="1700" spc="-105" dirty="0">
                <a:latin typeface="Arial"/>
                <a:cs typeface="Arial"/>
              </a:rPr>
              <a:t> </a:t>
            </a:r>
            <a:r>
              <a:rPr sz="1700" spc="-35" dirty="0">
                <a:latin typeface="Arial"/>
                <a:cs typeface="Arial"/>
              </a:rPr>
              <a:t>36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57390" y="1865187"/>
            <a:ext cx="4618991" cy="3245485"/>
            <a:chOff x="7057390" y="1865185"/>
            <a:chExt cx="4618990" cy="3245485"/>
          </a:xfrm>
        </p:grpSpPr>
        <p:sp>
          <p:nvSpPr>
            <p:cNvPr id="11" name="object 11"/>
            <p:cNvSpPr/>
            <p:nvPr/>
          </p:nvSpPr>
          <p:spPr>
            <a:xfrm>
              <a:off x="7063740" y="5103876"/>
              <a:ext cx="4606290" cy="0"/>
            </a:xfrm>
            <a:custGeom>
              <a:avLst/>
              <a:gdLst/>
              <a:ahLst/>
              <a:cxnLst/>
              <a:rect l="l" t="t" r="r" b="b"/>
              <a:pathLst>
                <a:path w="4606290">
                  <a:moveTo>
                    <a:pt x="0" y="0"/>
                  </a:moveTo>
                  <a:lnTo>
                    <a:pt x="4606289" y="0"/>
                  </a:lnTo>
                </a:path>
              </a:pathLst>
            </a:custGeom>
            <a:ln w="12192">
              <a:solidFill>
                <a:srgbClr val="A9AC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63740" y="2793492"/>
              <a:ext cx="4606290" cy="1849120"/>
            </a:xfrm>
            <a:custGeom>
              <a:avLst/>
              <a:gdLst/>
              <a:ahLst/>
              <a:cxnLst/>
              <a:rect l="l" t="t" r="r" b="b"/>
              <a:pathLst>
                <a:path w="4606290" h="1849120">
                  <a:moveTo>
                    <a:pt x="0" y="1848612"/>
                  </a:moveTo>
                  <a:lnTo>
                    <a:pt x="82295" y="1848612"/>
                  </a:lnTo>
                </a:path>
                <a:path w="4606290" h="1849120">
                  <a:moveTo>
                    <a:pt x="771143" y="1848612"/>
                  </a:moveTo>
                  <a:lnTo>
                    <a:pt x="2001011" y="1848612"/>
                  </a:lnTo>
                </a:path>
                <a:path w="4606290" h="1849120">
                  <a:moveTo>
                    <a:pt x="0" y="925068"/>
                  </a:moveTo>
                  <a:lnTo>
                    <a:pt x="82295" y="925068"/>
                  </a:lnTo>
                </a:path>
                <a:path w="4606290" h="1849120">
                  <a:moveTo>
                    <a:pt x="771143" y="925068"/>
                  </a:moveTo>
                  <a:lnTo>
                    <a:pt x="4606289" y="925068"/>
                  </a:lnTo>
                </a:path>
                <a:path w="4606290" h="1849120">
                  <a:moveTo>
                    <a:pt x="0" y="1386840"/>
                  </a:moveTo>
                  <a:lnTo>
                    <a:pt x="82295" y="1386840"/>
                  </a:lnTo>
                </a:path>
                <a:path w="4606290" h="1849120">
                  <a:moveTo>
                    <a:pt x="771143" y="1386840"/>
                  </a:moveTo>
                  <a:lnTo>
                    <a:pt x="2001011" y="1386840"/>
                  </a:lnTo>
                </a:path>
                <a:path w="4606290" h="1849120">
                  <a:moveTo>
                    <a:pt x="2688335" y="1386840"/>
                  </a:moveTo>
                  <a:lnTo>
                    <a:pt x="4606289" y="1386840"/>
                  </a:lnTo>
                </a:path>
                <a:path w="4606290" h="1849120">
                  <a:moveTo>
                    <a:pt x="771143" y="0"/>
                  </a:moveTo>
                  <a:lnTo>
                    <a:pt x="4606289" y="0"/>
                  </a:lnTo>
                </a:path>
                <a:path w="4606290" h="1849120">
                  <a:moveTo>
                    <a:pt x="0" y="0"/>
                  </a:moveTo>
                  <a:lnTo>
                    <a:pt x="82295" y="0"/>
                  </a:lnTo>
                </a:path>
                <a:path w="4606290" h="1849120">
                  <a:moveTo>
                    <a:pt x="0" y="463296"/>
                  </a:moveTo>
                  <a:lnTo>
                    <a:pt x="82295" y="463296"/>
                  </a:lnTo>
                </a:path>
                <a:path w="4606290" h="1849120">
                  <a:moveTo>
                    <a:pt x="771143" y="463296"/>
                  </a:moveTo>
                  <a:lnTo>
                    <a:pt x="4606289" y="463296"/>
                  </a:lnTo>
                </a:path>
              </a:pathLst>
            </a:custGeom>
            <a:ln w="9144">
              <a:solidFill>
                <a:srgbClr val="A9AC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63740" y="1869948"/>
              <a:ext cx="4606290" cy="0"/>
            </a:xfrm>
            <a:custGeom>
              <a:avLst/>
              <a:gdLst/>
              <a:ahLst/>
              <a:cxnLst/>
              <a:rect l="l" t="t" r="r" b="b"/>
              <a:pathLst>
                <a:path w="4606290">
                  <a:moveTo>
                    <a:pt x="0" y="0"/>
                  </a:moveTo>
                  <a:lnTo>
                    <a:pt x="4606289" y="0"/>
                  </a:lnTo>
                </a:path>
              </a:pathLst>
            </a:custGeom>
            <a:ln w="9144">
              <a:solidFill>
                <a:srgbClr val="A9AC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63740" y="2331720"/>
              <a:ext cx="4606290" cy="0"/>
            </a:xfrm>
            <a:custGeom>
              <a:avLst/>
              <a:gdLst/>
              <a:ahLst/>
              <a:cxnLst/>
              <a:rect l="l" t="t" r="r" b="b"/>
              <a:pathLst>
                <a:path w="4606290">
                  <a:moveTo>
                    <a:pt x="0" y="0"/>
                  </a:moveTo>
                  <a:lnTo>
                    <a:pt x="82295" y="0"/>
                  </a:lnTo>
                </a:path>
                <a:path w="4606290">
                  <a:moveTo>
                    <a:pt x="771143" y="0"/>
                  </a:moveTo>
                  <a:lnTo>
                    <a:pt x="4606289" y="0"/>
                  </a:lnTo>
                </a:path>
              </a:pathLst>
            </a:custGeom>
            <a:ln w="9144">
              <a:solidFill>
                <a:srgbClr val="A9AC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46036" y="2293619"/>
              <a:ext cx="4525010" cy="2810510"/>
            </a:xfrm>
            <a:custGeom>
              <a:avLst/>
              <a:gdLst/>
              <a:ahLst/>
              <a:cxnLst/>
              <a:rect l="l" t="t" r="r" b="b"/>
              <a:pathLst>
                <a:path w="4525009" h="2810510">
                  <a:moveTo>
                    <a:pt x="688848" y="0"/>
                  </a:moveTo>
                  <a:lnTo>
                    <a:pt x="0" y="0"/>
                  </a:lnTo>
                  <a:lnTo>
                    <a:pt x="0" y="2810256"/>
                  </a:lnTo>
                  <a:lnTo>
                    <a:pt x="688848" y="2810256"/>
                  </a:lnTo>
                  <a:lnTo>
                    <a:pt x="688848" y="0"/>
                  </a:lnTo>
                  <a:close/>
                </a:path>
                <a:path w="4525009" h="2810510">
                  <a:moveTo>
                    <a:pt x="2606040" y="1618488"/>
                  </a:moveTo>
                  <a:lnTo>
                    <a:pt x="1918716" y="1618488"/>
                  </a:lnTo>
                  <a:lnTo>
                    <a:pt x="1918716" y="2810256"/>
                  </a:lnTo>
                  <a:lnTo>
                    <a:pt x="2606040" y="2810256"/>
                  </a:lnTo>
                  <a:lnTo>
                    <a:pt x="2606040" y="1618488"/>
                  </a:lnTo>
                  <a:close/>
                </a:path>
                <a:path w="4525009" h="2810510">
                  <a:moveTo>
                    <a:pt x="4524756" y="2414016"/>
                  </a:moveTo>
                  <a:lnTo>
                    <a:pt x="3835908" y="2414016"/>
                  </a:lnTo>
                  <a:lnTo>
                    <a:pt x="3835908" y="2810256"/>
                  </a:lnTo>
                  <a:lnTo>
                    <a:pt x="4524756" y="2810256"/>
                  </a:lnTo>
                  <a:lnTo>
                    <a:pt x="4524756" y="2414016"/>
                  </a:lnTo>
                  <a:close/>
                </a:path>
              </a:pathLst>
            </a:custGeom>
            <a:solidFill>
              <a:srgbClr val="40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737095" y="1684146"/>
            <a:ext cx="2387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70</a:t>
            </a:r>
            <a:endParaRPr sz="1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37095" y="2127631"/>
            <a:ext cx="2387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60</a:t>
            </a:r>
            <a:endParaRPr sz="15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37095" y="2572640"/>
            <a:ext cx="2387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37095" y="3017902"/>
            <a:ext cx="2387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40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37095" y="3461385"/>
            <a:ext cx="2387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30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37095" y="3906090"/>
            <a:ext cx="2387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20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37095" y="4351783"/>
            <a:ext cx="2387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latin typeface="Arial"/>
                <a:cs typeface="Arial"/>
              </a:rPr>
              <a:t>10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78828" y="4795266"/>
            <a:ext cx="13144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0" dirty="0">
                <a:latin typeface="Arial"/>
                <a:cs typeface="Arial"/>
              </a:rPr>
              <a:t>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24092" y="2046860"/>
            <a:ext cx="459105" cy="275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latin typeface="Arial"/>
                <a:cs typeface="Arial"/>
              </a:rPr>
              <a:t>61%</a:t>
            </a:r>
            <a:endParaRPr sz="1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242298" y="3651327"/>
            <a:ext cx="459105" cy="275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latin typeface="Arial"/>
                <a:cs typeface="Arial"/>
              </a:rPr>
              <a:t>25%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464298" y="1181480"/>
            <a:ext cx="4298951" cy="2840990"/>
            <a:chOff x="7464297" y="1181480"/>
            <a:chExt cx="4298950" cy="2840990"/>
          </a:xfrm>
        </p:grpSpPr>
        <p:sp>
          <p:nvSpPr>
            <p:cNvPr id="27" name="object 27"/>
            <p:cNvSpPr/>
            <p:nvPr/>
          </p:nvSpPr>
          <p:spPr>
            <a:xfrm>
              <a:off x="7464298" y="1181480"/>
              <a:ext cx="3876675" cy="2830195"/>
            </a:xfrm>
            <a:custGeom>
              <a:avLst/>
              <a:gdLst/>
              <a:ahLst/>
              <a:cxnLst/>
              <a:rect l="l" t="t" r="r" b="b"/>
              <a:pathLst>
                <a:path w="3876675" h="2830195">
                  <a:moveTo>
                    <a:pt x="262636" y="91948"/>
                  </a:moveTo>
                  <a:lnTo>
                    <a:pt x="227965" y="70231"/>
                  </a:lnTo>
                  <a:lnTo>
                    <a:pt x="150495" y="193675"/>
                  </a:lnTo>
                  <a:lnTo>
                    <a:pt x="151549" y="91948"/>
                  </a:lnTo>
                  <a:lnTo>
                    <a:pt x="151612" y="85979"/>
                  </a:lnTo>
                  <a:lnTo>
                    <a:pt x="152273" y="22733"/>
                  </a:lnTo>
                  <a:lnTo>
                    <a:pt x="116078" y="0"/>
                  </a:lnTo>
                  <a:lnTo>
                    <a:pt x="0" y="184785"/>
                  </a:lnTo>
                  <a:lnTo>
                    <a:pt x="34671" y="206502"/>
                  </a:lnTo>
                  <a:lnTo>
                    <a:pt x="110363" y="85979"/>
                  </a:lnTo>
                  <a:lnTo>
                    <a:pt x="109601" y="184785"/>
                  </a:lnTo>
                  <a:lnTo>
                    <a:pt x="109550" y="192506"/>
                  </a:lnTo>
                  <a:lnTo>
                    <a:pt x="109435" y="206502"/>
                  </a:lnTo>
                  <a:lnTo>
                    <a:pt x="109321" y="222618"/>
                  </a:lnTo>
                  <a:lnTo>
                    <a:pt x="109207" y="237464"/>
                  </a:lnTo>
                  <a:lnTo>
                    <a:pt x="109093" y="253238"/>
                  </a:lnTo>
                  <a:lnTo>
                    <a:pt x="146558" y="276733"/>
                  </a:lnTo>
                  <a:lnTo>
                    <a:pt x="198729" y="193675"/>
                  </a:lnTo>
                  <a:lnTo>
                    <a:pt x="262636" y="91948"/>
                  </a:lnTo>
                  <a:close/>
                </a:path>
                <a:path w="3876675" h="2830195">
                  <a:moveTo>
                    <a:pt x="391922" y="244221"/>
                  </a:moveTo>
                  <a:lnTo>
                    <a:pt x="388683" y="242189"/>
                  </a:lnTo>
                  <a:lnTo>
                    <a:pt x="358775" y="223393"/>
                  </a:lnTo>
                  <a:lnTo>
                    <a:pt x="346964" y="242189"/>
                  </a:lnTo>
                  <a:lnTo>
                    <a:pt x="330708" y="203403"/>
                  </a:lnTo>
                  <a:lnTo>
                    <a:pt x="327202" y="200609"/>
                  </a:lnTo>
                  <a:lnTo>
                    <a:pt x="327202" y="259448"/>
                  </a:lnTo>
                  <a:lnTo>
                    <a:pt x="325462" y="267995"/>
                  </a:lnTo>
                  <a:lnTo>
                    <a:pt x="303085" y="303403"/>
                  </a:lnTo>
                  <a:lnTo>
                    <a:pt x="280936" y="313270"/>
                  </a:lnTo>
                  <a:lnTo>
                    <a:pt x="274218" y="313270"/>
                  </a:lnTo>
                  <a:lnTo>
                    <a:pt x="245999" y="285496"/>
                  </a:lnTo>
                  <a:lnTo>
                    <a:pt x="245973" y="277342"/>
                  </a:lnTo>
                  <a:lnTo>
                    <a:pt x="247789" y="268909"/>
                  </a:lnTo>
                  <a:lnTo>
                    <a:pt x="270522" y="232765"/>
                  </a:lnTo>
                  <a:lnTo>
                    <a:pt x="284403" y="224256"/>
                  </a:lnTo>
                  <a:lnTo>
                    <a:pt x="284200" y="224256"/>
                  </a:lnTo>
                  <a:lnTo>
                    <a:pt x="291566" y="222618"/>
                  </a:lnTo>
                  <a:lnTo>
                    <a:pt x="298615" y="222618"/>
                  </a:lnTo>
                  <a:lnTo>
                    <a:pt x="327152" y="251079"/>
                  </a:lnTo>
                  <a:lnTo>
                    <a:pt x="327202" y="259448"/>
                  </a:lnTo>
                  <a:lnTo>
                    <a:pt x="327202" y="200609"/>
                  </a:lnTo>
                  <a:lnTo>
                    <a:pt x="319659" y="194564"/>
                  </a:lnTo>
                  <a:lnTo>
                    <a:pt x="307441" y="188455"/>
                  </a:lnTo>
                  <a:lnTo>
                    <a:pt x="294792" y="185153"/>
                  </a:lnTo>
                  <a:lnTo>
                    <a:pt x="284467" y="184785"/>
                  </a:lnTo>
                  <a:lnTo>
                    <a:pt x="281165" y="184785"/>
                  </a:lnTo>
                  <a:lnTo>
                    <a:pt x="242493" y="201193"/>
                  </a:lnTo>
                  <a:lnTo>
                    <a:pt x="212496" y="241706"/>
                  </a:lnTo>
                  <a:lnTo>
                    <a:pt x="203962" y="280924"/>
                  </a:lnTo>
                  <a:lnTo>
                    <a:pt x="206311" y="296354"/>
                  </a:lnTo>
                  <a:lnTo>
                    <a:pt x="232473" y="330619"/>
                  </a:lnTo>
                  <a:lnTo>
                    <a:pt x="257911" y="339077"/>
                  </a:lnTo>
                  <a:lnTo>
                    <a:pt x="271640" y="338289"/>
                  </a:lnTo>
                  <a:lnTo>
                    <a:pt x="286004" y="334137"/>
                  </a:lnTo>
                  <a:lnTo>
                    <a:pt x="273812" y="353695"/>
                  </a:lnTo>
                  <a:lnTo>
                    <a:pt x="253492" y="373507"/>
                  </a:lnTo>
                  <a:lnTo>
                    <a:pt x="243624" y="373507"/>
                  </a:lnTo>
                  <a:lnTo>
                    <a:pt x="211074" y="347472"/>
                  </a:lnTo>
                  <a:lnTo>
                    <a:pt x="211455" y="343281"/>
                  </a:lnTo>
                  <a:lnTo>
                    <a:pt x="213639" y="338289"/>
                  </a:lnTo>
                  <a:lnTo>
                    <a:pt x="213741" y="338074"/>
                  </a:lnTo>
                  <a:lnTo>
                    <a:pt x="176403" y="307848"/>
                  </a:lnTo>
                  <a:lnTo>
                    <a:pt x="166916" y="330619"/>
                  </a:lnTo>
                  <a:lnTo>
                    <a:pt x="166979" y="340410"/>
                  </a:lnTo>
                  <a:lnTo>
                    <a:pt x="194894" y="381812"/>
                  </a:lnTo>
                  <a:lnTo>
                    <a:pt x="235077" y="405130"/>
                  </a:lnTo>
                  <a:lnTo>
                    <a:pt x="255854" y="409600"/>
                  </a:lnTo>
                  <a:lnTo>
                    <a:pt x="261924" y="409600"/>
                  </a:lnTo>
                  <a:lnTo>
                    <a:pt x="267423" y="408876"/>
                  </a:lnTo>
                  <a:lnTo>
                    <a:pt x="267576" y="408876"/>
                  </a:lnTo>
                  <a:lnTo>
                    <a:pt x="274701" y="407416"/>
                  </a:lnTo>
                  <a:lnTo>
                    <a:pt x="275082" y="407416"/>
                  </a:lnTo>
                  <a:lnTo>
                    <a:pt x="282829" y="403479"/>
                  </a:lnTo>
                  <a:lnTo>
                    <a:pt x="309270" y="375221"/>
                  </a:lnTo>
                  <a:lnTo>
                    <a:pt x="310388" y="373507"/>
                  </a:lnTo>
                  <a:lnTo>
                    <a:pt x="316484" y="364236"/>
                  </a:lnTo>
                  <a:lnTo>
                    <a:pt x="335394" y="334137"/>
                  </a:lnTo>
                  <a:lnTo>
                    <a:pt x="348513" y="313270"/>
                  </a:lnTo>
                  <a:lnTo>
                    <a:pt x="391922" y="244221"/>
                  </a:lnTo>
                  <a:close/>
                </a:path>
                <a:path w="3876675" h="2830195">
                  <a:moveTo>
                    <a:pt x="547751" y="342011"/>
                  </a:moveTo>
                  <a:lnTo>
                    <a:pt x="512318" y="319786"/>
                  </a:lnTo>
                  <a:lnTo>
                    <a:pt x="476885" y="376301"/>
                  </a:lnTo>
                  <a:lnTo>
                    <a:pt x="468515" y="389191"/>
                  </a:lnTo>
                  <a:lnTo>
                    <a:pt x="440817" y="416560"/>
                  </a:lnTo>
                  <a:lnTo>
                    <a:pt x="433959" y="416814"/>
                  </a:lnTo>
                  <a:lnTo>
                    <a:pt x="427101" y="417195"/>
                  </a:lnTo>
                  <a:lnTo>
                    <a:pt x="420624" y="415417"/>
                  </a:lnTo>
                  <a:lnTo>
                    <a:pt x="409321" y="408305"/>
                  </a:lnTo>
                  <a:lnTo>
                    <a:pt x="405638" y="404368"/>
                  </a:lnTo>
                  <a:lnTo>
                    <a:pt x="403860" y="399669"/>
                  </a:lnTo>
                  <a:lnTo>
                    <a:pt x="401955" y="395097"/>
                  </a:lnTo>
                  <a:lnTo>
                    <a:pt x="401815" y="392430"/>
                  </a:lnTo>
                  <a:lnTo>
                    <a:pt x="401815" y="389699"/>
                  </a:lnTo>
                  <a:lnTo>
                    <a:pt x="422783" y="349250"/>
                  </a:lnTo>
                  <a:lnTo>
                    <a:pt x="461391" y="287782"/>
                  </a:lnTo>
                  <a:lnTo>
                    <a:pt x="425958" y="265557"/>
                  </a:lnTo>
                  <a:lnTo>
                    <a:pt x="372745" y="350266"/>
                  </a:lnTo>
                  <a:lnTo>
                    <a:pt x="358648" y="389191"/>
                  </a:lnTo>
                  <a:lnTo>
                    <a:pt x="358673" y="390144"/>
                  </a:lnTo>
                  <a:lnTo>
                    <a:pt x="378193" y="425881"/>
                  </a:lnTo>
                  <a:lnTo>
                    <a:pt x="421297" y="440194"/>
                  </a:lnTo>
                  <a:lnTo>
                    <a:pt x="428853" y="439458"/>
                  </a:lnTo>
                  <a:lnTo>
                    <a:pt x="436206" y="437807"/>
                  </a:lnTo>
                  <a:lnTo>
                    <a:pt x="443357" y="435229"/>
                  </a:lnTo>
                  <a:lnTo>
                    <a:pt x="430784" y="455168"/>
                  </a:lnTo>
                  <a:lnTo>
                    <a:pt x="463677" y="475869"/>
                  </a:lnTo>
                  <a:lnTo>
                    <a:pt x="489191" y="435229"/>
                  </a:lnTo>
                  <a:lnTo>
                    <a:pt x="500519" y="417195"/>
                  </a:lnTo>
                  <a:lnTo>
                    <a:pt x="547751" y="342011"/>
                  </a:lnTo>
                  <a:close/>
                </a:path>
                <a:path w="3876675" h="2830195">
                  <a:moveTo>
                    <a:pt x="705104" y="440817"/>
                  </a:moveTo>
                  <a:lnTo>
                    <a:pt x="668401" y="417830"/>
                  </a:lnTo>
                  <a:lnTo>
                    <a:pt x="577469" y="493141"/>
                  </a:lnTo>
                  <a:lnTo>
                    <a:pt x="605155" y="378079"/>
                  </a:lnTo>
                  <a:lnTo>
                    <a:pt x="567436" y="354330"/>
                  </a:lnTo>
                  <a:lnTo>
                    <a:pt x="534035" y="520573"/>
                  </a:lnTo>
                  <a:lnTo>
                    <a:pt x="527304" y="526796"/>
                  </a:lnTo>
                  <a:lnTo>
                    <a:pt x="520446" y="530987"/>
                  </a:lnTo>
                  <a:lnTo>
                    <a:pt x="513461" y="533400"/>
                  </a:lnTo>
                  <a:lnTo>
                    <a:pt x="506476" y="535686"/>
                  </a:lnTo>
                  <a:lnTo>
                    <a:pt x="498856" y="534289"/>
                  </a:lnTo>
                  <a:lnTo>
                    <a:pt x="486156" y="526288"/>
                  </a:lnTo>
                  <a:lnTo>
                    <a:pt x="481457" y="522605"/>
                  </a:lnTo>
                  <a:lnTo>
                    <a:pt x="476631" y="518033"/>
                  </a:lnTo>
                  <a:lnTo>
                    <a:pt x="462407" y="547751"/>
                  </a:lnTo>
                  <a:lnTo>
                    <a:pt x="467995" y="553339"/>
                  </a:lnTo>
                  <a:lnTo>
                    <a:pt x="474218" y="558292"/>
                  </a:lnTo>
                  <a:lnTo>
                    <a:pt x="481076" y="562483"/>
                  </a:lnTo>
                  <a:lnTo>
                    <a:pt x="487807" y="566674"/>
                  </a:lnTo>
                  <a:lnTo>
                    <a:pt x="494284" y="569849"/>
                  </a:lnTo>
                  <a:lnTo>
                    <a:pt x="506730" y="573659"/>
                  </a:lnTo>
                  <a:lnTo>
                    <a:pt x="512445" y="574421"/>
                  </a:lnTo>
                  <a:lnTo>
                    <a:pt x="522986" y="573913"/>
                  </a:lnTo>
                  <a:lnTo>
                    <a:pt x="528320" y="572643"/>
                  </a:lnTo>
                  <a:lnTo>
                    <a:pt x="533781" y="570230"/>
                  </a:lnTo>
                  <a:lnTo>
                    <a:pt x="539115" y="567944"/>
                  </a:lnTo>
                  <a:lnTo>
                    <a:pt x="545846" y="563753"/>
                  </a:lnTo>
                  <a:lnTo>
                    <a:pt x="553847" y="557911"/>
                  </a:lnTo>
                  <a:lnTo>
                    <a:pt x="582371" y="535686"/>
                  </a:lnTo>
                  <a:lnTo>
                    <a:pt x="637413" y="493141"/>
                  </a:lnTo>
                  <a:lnTo>
                    <a:pt x="705104" y="440817"/>
                  </a:lnTo>
                  <a:close/>
                </a:path>
                <a:path w="3876675" h="2830195">
                  <a:moveTo>
                    <a:pt x="3876675" y="2830195"/>
                  </a:moveTo>
                  <a:lnTo>
                    <a:pt x="3855872" y="2797429"/>
                  </a:lnTo>
                  <a:lnTo>
                    <a:pt x="3808222" y="2722372"/>
                  </a:lnTo>
                  <a:lnTo>
                    <a:pt x="3788600" y="2754973"/>
                  </a:lnTo>
                  <a:lnTo>
                    <a:pt x="50419" y="503809"/>
                  </a:lnTo>
                  <a:lnTo>
                    <a:pt x="30861" y="536321"/>
                  </a:lnTo>
                  <a:lnTo>
                    <a:pt x="3768941" y="2787624"/>
                  </a:lnTo>
                  <a:lnTo>
                    <a:pt x="3749294" y="2820289"/>
                  </a:lnTo>
                  <a:lnTo>
                    <a:pt x="3876675" y="2830195"/>
                  </a:lnTo>
                  <a:close/>
                </a:path>
              </a:pathLst>
            </a:custGeom>
            <a:solidFill>
              <a:srgbClr val="BC56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8086" y="1701123"/>
              <a:ext cx="1831738" cy="123308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082543" y="2842513"/>
              <a:ext cx="1680845" cy="1180465"/>
            </a:xfrm>
            <a:custGeom>
              <a:avLst/>
              <a:gdLst/>
              <a:ahLst/>
              <a:cxnLst/>
              <a:rect l="l" t="t" r="r" b="b"/>
              <a:pathLst>
                <a:path w="1680845" h="1180464">
                  <a:moveTo>
                    <a:pt x="137909" y="1651"/>
                  </a:moveTo>
                  <a:lnTo>
                    <a:pt x="89395" y="0"/>
                  </a:lnTo>
                  <a:lnTo>
                    <a:pt x="72758" y="26670"/>
                  </a:lnTo>
                  <a:lnTo>
                    <a:pt x="56375" y="16383"/>
                  </a:lnTo>
                  <a:lnTo>
                    <a:pt x="38722" y="44704"/>
                  </a:lnTo>
                  <a:lnTo>
                    <a:pt x="54978" y="54864"/>
                  </a:lnTo>
                  <a:lnTo>
                    <a:pt x="18275" y="113284"/>
                  </a:lnTo>
                  <a:lnTo>
                    <a:pt x="0" y="150241"/>
                  </a:lnTo>
                  <a:lnTo>
                    <a:pt x="63" y="154940"/>
                  </a:lnTo>
                  <a:lnTo>
                    <a:pt x="177" y="157226"/>
                  </a:lnTo>
                  <a:lnTo>
                    <a:pt x="279" y="159258"/>
                  </a:lnTo>
                  <a:lnTo>
                    <a:pt x="368" y="160782"/>
                  </a:lnTo>
                  <a:lnTo>
                    <a:pt x="2400" y="165862"/>
                  </a:lnTo>
                  <a:lnTo>
                    <a:pt x="6210" y="171196"/>
                  </a:lnTo>
                  <a:lnTo>
                    <a:pt x="9893" y="176530"/>
                  </a:lnTo>
                  <a:lnTo>
                    <a:pt x="44881" y="195910"/>
                  </a:lnTo>
                  <a:lnTo>
                    <a:pt x="52692" y="197612"/>
                  </a:lnTo>
                  <a:lnTo>
                    <a:pt x="66916" y="168148"/>
                  </a:lnTo>
                  <a:lnTo>
                    <a:pt x="59296" y="166497"/>
                  </a:lnTo>
                  <a:lnTo>
                    <a:pt x="53835" y="164719"/>
                  </a:lnTo>
                  <a:lnTo>
                    <a:pt x="44691" y="152781"/>
                  </a:lnTo>
                  <a:lnTo>
                    <a:pt x="45250" y="150876"/>
                  </a:lnTo>
                  <a:lnTo>
                    <a:pt x="45961" y="148590"/>
                  </a:lnTo>
                  <a:lnTo>
                    <a:pt x="49771" y="142113"/>
                  </a:lnTo>
                  <a:lnTo>
                    <a:pt x="56629" y="131064"/>
                  </a:lnTo>
                  <a:lnTo>
                    <a:pt x="90538" y="77216"/>
                  </a:lnTo>
                  <a:lnTo>
                    <a:pt x="114668" y="92329"/>
                  </a:lnTo>
                  <a:lnTo>
                    <a:pt x="124193" y="77216"/>
                  </a:lnTo>
                  <a:lnTo>
                    <a:pt x="132448" y="64135"/>
                  </a:lnTo>
                  <a:lnTo>
                    <a:pt x="108191" y="48895"/>
                  </a:lnTo>
                  <a:lnTo>
                    <a:pt x="122161" y="26670"/>
                  </a:lnTo>
                  <a:lnTo>
                    <a:pt x="137909" y="1651"/>
                  </a:lnTo>
                  <a:close/>
                </a:path>
                <a:path w="1680845" h="1180464">
                  <a:moveTo>
                    <a:pt x="262686" y="171196"/>
                  </a:moveTo>
                  <a:lnTo>
                    <a:pt x="262597" y="168148"/>
                  </a:lnTo>
                  <a:lnTo>
                    <a:pt x="262496" y="166497"/>
                  </a:lnTo>
                  <a:lnTo>
                    <a:pt x="262394" y="164592"/>
                  </a:lnTo>
                  <a:lnTo>
                    <a:pt x="262305" y="162687"/>
                  </a:lnTo>
                  <a:lnTo>
                    <a:pt x="262178" y="159258"/>
                  </a:lnTo>
                  <a:lnTo>
                    <a:pt x="262115" y="157226"/>
                  </a:lnTo>
                  <a:lnTo>
                    <a:pt x="259575" y="150241"/>
                  </a:lnTo>
                  <a:lnTo>
                    <a:pt x="254876" y="143129"/>
                  </a:lnTo>
                  <a:lnTo>
                    <a:pt x="251790" y="138938"/>
                  </a:lnTo>
                  <a:lnTo>
                    <a:pt x="251091" y="137985"/>
                  </a:lnTo>
                  <a:lnTo>
                    <a:pt x="210858" y="115989"/>
                  </a:lnTo>
                  <a:lnTo>
                    <a:pt x="196596" y="115989"/>
                  </a:lnTo>
                  <a:lnTo>
                    <a:pt x="182105" y="119126"/>
                  </a:lnTo>
                  <a:lnTo>
                    <a:pt x="224777" y="51181"/>
                  </a:lnTo>
                  <a:lnTo>
                    <a:pt x="189344" y="28956"/>
                  </a:lnTo>
                  <a:lnTo>
                    <a:pt x="73393" y="213614"/>
                  </a:lnTo>
                  <a:lnTo>
                    <a:pt x="108826" y="235966"/>
                  </a:lnTo>
                  <a:lnTo>
                    <a:pt x="150863" y="168910"/>
                  </a:lnTo>
                  <a:lnTo>
                    <a:pt x="155994" y="161163"/>
                  </a:lnTo>
                  <a:lnTo>
                    <a:pt x="181610" y="138938"/>
                  </a:lnTo>
                  <a:lnTo>
                    <a:pt x="195199" y="138938"/>
                  </a:lnTo>
                  <a:lnTo>
                    <a:pt x="200901" y="140716"/>
                  </a:lnTo>
                  <a:lnTo>
                    <a:pt x="211950" y="147574"/>
                  </a:lnTo>
                  <a:lnTo>
                    <a:pt x="215506" y="151384"/>
                  </a:lnTo>
                  <a:lnTo>
                    <a:pt x="217538" y="155829"/>
                  </a:lnTo>
                  <a:lnTo>
                    <a:pt x="219570" y="160147"/>
                  </a:lnTo>
                  <a:lnTo>
                    <a:pt x="220014" y="164084"/>
                  </a:lnTo>
                  <a:lnTo>
                    <a:pt x="220040" y="164719"/>
                  </a:lnTo>
                  <a:lnTo>
                    <a:pt x="219024" y="168910"/>
                  </a:lnTo>
                  <a:lnTo>
                    <a:pt x="218935" y="169291"/>
                  </a:lnTo>
                  <a:lnTo>
                    <a:pt x="159791" y="268097"/>
                  </a:lnTo>
                  <a:lnTo>
                    <a:pt x="160070" y="268097"/>
                  </a:lnTo>
                  <a:lnTo>
                    <a:pt x="195186" y="290195"/>
                  </a:lnTo>
                  <a:lnTo>
                    <a:pt x="244589" y="211709"/>
                  </a:lnTo>
                  <a:lnTo>
                    <a:pt x="261734" y="177419"/>
                  </a:lnTo>
                  <a:lnTo>
                    <a:pt x="262686" y="171196"/>
                  </a:lnTo>
                  <a:close/>
                </a:path>
                <a:path w="1680845" h="1180464">
                  <a:moveTo>
                    <a:pt x="408190" y="261366"/>
                  </a:moveTo>
                  <a:lnTo>
                    <a:pt x="408114" y="254977"/>
                  </a:lnTo>
                  <a:lnTo>
                    <a:pt x="406996" y="249682"/>
                  </a:lnTo>
                  <a:lnTo>
                    <a:pt x="406920" y="249301"/>
                  </a:lnTo>
                  <a:lnTo>
                    <a:pt x="380072" y="215849"/>
                  </a:lnTo>
                  <a:lnTo>
                    <a:pt x="344855" y="196519"/>
                  </a:lnTo>
                  <a:lnTo>
                    <a:pt x="325551" y="193268"/>
                  </a:lnTo>
                  <a:lnTo>
                    <a:pt x="323354" y="193268"/>
                  </a:lnTo>
                  <a:lnTo>
                    <a:pt x="314528" y="194652"/>
                  </a:lnTo>
                  <a:lnTo>
                    <a:pt x="305282" y="197967"/>
                  </a:lnTo>
                  <a:lnTo>
                    <a:pt x="296176" y="203187"/>
                  </a:lnTo>
                  <a:lnTo>
                    <a:pt x="287388" y="210185"/>
                  </a:lnTo>
                  <a:lnTo>
                    <a:pt x="315823" y="236232"/>
                  </a:lnTo>
                  <a:lnTo>
                    <a:pt x="321932" y="231394"/>
                  </a:lnTo>
                  <a:lnTo>
                    <a:pt x="327520" y="228854"/>
                  </a:lnTo>
                  <a:lnTo>
                    <a:pt x="337680" y="228346"/>
                  </a:lnTo>
                  <a:lnTo>
                    <a:pt x="343395" y="230124"/>
                  </a:lnTo>
                  <a:lnTo>
                    <a:pt x="349618" y="234061"/>
                  </a:lnTo>
                  <a:lnTo>
                    <a:pt x="359016" y="239903"/>
                  </a:lnTo>
                  <a:lnTo>
                    <a:pt x="364477" y="245364"/>
                  </a:lnTo>
                  <a:lnTo>
                    <a:pt x="366039" y="250571"/>
                  </a:lnTo>
                  <a:lnTo>
                    <a:pt x="367385" y="254977"/>
                  </a:lnTo>
                  <a:lnTo>
                    <a:pt x="367423" y="255117"/>
                  </a:lnTo>
                  <a:lnTo>
                    <a:pt x="367525" y="255397"/>
                  </a:lnTo>
                  <a:lnTo>
                    <a:pt x="366242" y="260858"/>
                  </a:lnTo>
                  <a:lnTo>
                    <a:pt x="366128" y="261366"/>
                  </a:lnTo>
                  <a:lnTo>
                    <a:pt x="361810" y="268097"/>
                  </a:lnTo>
                  <a:lnTo>
                    <a:pt x="359651" y="271653"/>
                  </a:lnTo>
                  <a:lnTo>
                    <a:pt x="352590" y="270129"/>
                  </a:lnTo>
                  <a:lnTo>
                    <a:pt x="345173" y="267931"/>
                  </a:lnTo>
                  <a:lnTo>
                    <a:pt x="345173" y="294767"/>
                  </a:lnTo>
                  <a:lnTo>
                    <a:pt x="340728" y="301752"/>
                  </a:lnTo>
                  <a:lnTo>
                    <a:pt x="335394" y="310261"/>
                  </a:lnTo>
                  <a:lnTo>
                    <a:pt x="331825" y="315048"/>
                  </a:lnTo>
                  <a:lnTo>
                    <a:pt x="331177" y="315849"/>
                  </a:lnTo>
                  <a:lnTo>
                    <a:pt x="328536" y="318135"/>
                  </a:lnTo>
                  <a:lnTo>
                    <a:pt x="324218" y="321945"/>
                  </a:lnTo>
                  <a:lnTo>
                    <a:pt x="319011" y="324104"/>
                  </a:lnTo>
                  <a:lnTo>
                    <a:pt x="312661" y="324612"/>
                  </a:lnTo>
                  <a:lnTo>
                    <a:pt x="304279" y="325120"/>
                  </a:lnTo>
                  <a:lnTo>
                    <a:pt x="296913" y="323469"/>
                  </a:lnTo>
                  <a:lnTo>
                    <a:pt x="284721" y="315849"/>
                  </a:lnTo>
                  <a:lnTo>
                    <a:pt x="281165" y="311023"/>
                  </a:lnTo>
                  <a:lnTo>
                    <a:pt x="279768" y="305181"/>
                  </a:lnTo>
                  <a:lnTo>
                    <a:pt x="278371" y="299212"/>
                  </a:lnTo>
                  <a:lnTo>
                    <a:pt x="279133" y="293751"/>
                  </a:lnTo>
                  <a:lnTo>
                    <a:pt x="282308" y="288798"/>
                  </a:lnTo>
                  <a:lnTo>
                    <a:pt x="285483" y="283718"/>
                  </a:lnTo>
                  <a:lnTo>
                    <a:pt x="290436" y="281051"/>
                  </a:lnTo>
                  <a:lnTo>
                    <a:pt x="297040" y="280670"/>
                  </a:lnTo>
                  <a:lnTo>
                    <a:pt x="301840" y="280670"/>
                  </a:lnTo>
                  <a:lnTo>
                    <a:pt x="309105" y="282575"/>
                  </a:lnTo>
                  <a:lnTo>
                    <a:pt x="328053" y="289433"/>
                  </a:lnTo>
                  <a:lnTo>
                    <a:pt x="334822" y="291706"/>
                  </a:lnTo>
                  <a:lnTo>
                    <a:pt x="340525" y="293484"/>
                  </a:lnTo>
                  <a:lnTo>
                    <a:pt x="345173" y="294767"/>
                  </a:lnTo>
                  <a:lnTo>
                    <a:pt x="345173" y="267931"/>
                  </a:lnTo>
                  <a:lnTo>
                    <a:pt x="343611" y="267462"/>
                  </a:lnTo>
                  <a:lnTo>
                    <a:pt x="332676" y="263652"/>
                  </a:lnTo>
                  <a:lnTo>
                    <a:pt x="319773" y="258699"/>
                  </a:lnTo>
                  <a:lnTo>
                    <a:pt x="309956" y="255117"/>
                  </a:lnTo>
                  <a:lnTo>
                    <a:pt x="301117" y="252336"/>
                  </a:lnTo>
                  <a:lnTo>
                    <a:pt x="293966" y="250571"/>
                  </a:lnTo>
                  <a:lnTo>
                    <a:pt x="294360" y="250571"/>
                  </a:lnTo>
                  <a:lnTo>
                    <a:pt x="286372" y="249301"/>
                  </a:lnTo>
                  <a:lnTo>
                    <a:pt x="277990" y="248412"/>
                  </a:lnTo>
                  <a:lnTo>
                    <a:pt x="269989" y="249682"/>
                  </a:lnTo>
                  <a:lnTo>
                    <a:pt x="240144" y="278930"/>
                  </a:lnTo>
                  <a:lnTo>
                    <a:pt x="237604" y="289433"/>
                  </a:lnTo>
                  <a:lnTo>
                    <a:pt x="237477" y="291706"/>
                  </a:lnTo>
                  <a:lnTo>
                    <a:pt x="237375" y="293484"/>
                  </a:lnTo>
                  <a:lnTo>
                    <a:pt x="237299" y="294767"/>
                  </a:lnTo>
                  <a:lnTo>
                    <a:pt x="237185" y="296837"/>
                  </a:lnTo>
                  <a:lnTo>
                    <a:pt x="254889" y="330860"/>
                  </a:lnTo>
                  <a:lnTo>
                    <a:pt x="289623" y="347345"/>
                  </a:lnTo>
                  <a:lnTo>
                    <a:pt x="290296" y="347345"/>
                  </a:lnTo>
                  <a:lnTo>
                    <a:pt x="296240" y="347941"/>
                  </a:lnTo>
                  <a:lnTo>
                    <a:pt x="302539" y="347941"/>
                  </a:lnTo>
                  <a:lnTo>
                    <a:pt x="309549" y="347345"/>
                  </a:lnTo>
                  <a:lnTo>
                    <a:pt x="316725" y="346075"/>
                  </a:lnTo>
                  <a:lnTo>
                    <a:pt x="316598" y="346964"/>
                  </a:lnTo>
                  <a:lnTo>
                    <a:pt x="316090" y="348615"/>
                  </a:lnTo>
                  <a:lnTo>
                    <a:pt x="315455" y="351028"/>
                  </a:lnTo>
                  <a:lnTo>
                    <a:pt x="313804" y="356489"/>
                  </a:lnTo>
                  <a:lnTo>
                    <a:pt x="312788" y="360680"/>
                  </a:lnTo>
                  <a:lnTo>
                    <a:pt x="312280" y="363728"/>
                  </a:lnTo>
                  <a:lnTo>
                    <a:pt x="347332" y="385699"/>
                  </a:lnTo>
                  <a:lnTo>
                    <a:pt x="348221" y="377317"/>
                  </a:lnTo>
                  <a:lnTo>
                    <a:pt x="349872" y="369951"/>
                  </a:lnTo>
                  <a:lnTo>
                    <a:pt x="374205" y="325120"/>
                  </a:lnTo>
                  <a:lnTo>
                    <a:pt x="393179" y="295529"/>
                  </a:lnTo>
                  <a:lnTo>
                    <a:pt x="399554" y="284721"/>
                  </a:lnTo>
                  <a:lnTo>
                    <a:pt x="401561" y="280670"/>
                  </a:lnTo>
                  <a:lnTo>
                    <a:pt x="404202" y="275336"/>
                  </a:lnTo>
                  <a:lnTo>
                    <a:pt x="405561" y="271653"/>
                  </a:lnTo>
                  <a:lnTo>
                    <a:pt x="407085" y="267462"/>
                  </a:lnTo>
                  <a:lnTo>
                    <a:pt x="408190" y="261366"/>
                  </a:lnTo>
                  <a:close/>
                </a:path>
                <a:path w="1680845" h="1180464">
                  <a:moveTo>
                    <a:pt x="493636" y="290957"/>
                  </a:moveTo>
                  <a:lnTo>
                    <a:pt x="458203" y="268732"/>
                  </a:lnTo>
                  <a:lnTo>
                    <a:pt x="374256" y="402590"/>
                  </a:lnTo>
                  <a:lnTo>
                    <a:pt x="409689" y="424815"/>
                  </a:lnTo>
                  <a:lnTo>
                    <a:pt x="493636" y="290957"/>
                  </a:lnTo>
                  <a:close/>
                </a:path>
                <a:path w="1680845" h="1180464">
                  <a:moveTo>
                    <a:pt x="525640" y="240030"/>
                  </a:moveTo>
                  <a:lnTo>
                    <a:pt x="490207" y="217805"/>
                  </a:lnTo>
                  <a:lnTo>
                    <a:pt x="469633" y="250571"/>
                  </a:lnTo>
                  <a:lnTo>
                    <a:pt x="505066" y="272796"/>
                  </a:lnTo>
                  <a:lnTo>
                    <a:pt x="525640" y="240030"/>
                  </a:lnTo>
                  <a:close/>
                </a:path>
                <a:path w="1680845" h="1180464">
                  <a:moveTo>
                    <a:pt x="722871" y="435114"/>
                  </a:moveTo>
                  <a:lnTo>
                    <a:pt x="720788" y="433832"/>
                  </a:lnTo>
                  <a:lnTo>
                    <a:pt x="689724" y="414782"/>
                  </a:lnTo>
                  <a:lnTo>
                    <a:pt x="677913" y="433832"/>
                  </a:lnTo>
                  <a:lnTo>
                    <a:pt x="675284" y="418604"/>
                  </a:lnTo>
                  <a:lnTo>
                    <a:pt x="673125" y="413512"/>
                  </a:lnTo>
                  <a:lnTo>
                    <a:pt x="669874" y="405904"/>
                  </a:lnTo>
                  <a:lnTo>
                    <a:pt x="661657" y="394462"/>
                  </a:lnTo>
                  <a:lnTo>
                    <a:pt x="658266" y="391744"/>
                  </a:lnTo>
                  <a:lnTo>
                    <a:pt x="658266" y="450354"/>
                  </a:lnTo>
                  <a:lnTo>
                    <a:pt x="656513" y="459232"/>
                  </a:lnTo>
                  <a:lnTo>
                    <a:pt x="634060" y="494804"/>
                  </a:lnTo>
                  <a:lnTo>
                    <a:pt x="611936" y="504964"/>
                  </a:lnTo>
                  <a:lnTo>
                    <a:pt x="604710" y="504964"/>
                  </a:lnTo>
                  <a:lnTo>
                    <a:pt x="576948" y="477012"/>
                  </a:lnTo>
                  <a:lnTo>
                    <a:pt x="576922" y="469404"/>
                  </a:lnTo>
                  <a:lnTo>
                    <a:pt x="578802" y="460514"/>
                  </a:lnTo>
                  <a:lnTo>
                    <a:pt x="601484" y="423672"/>
                  </a:lnTo>
                  <a:lnTo>
                    <a:pt x="622668" y="413512"/>
                  </a:lnTo>
                  <a:lnTo>
                    <a:pt x="629564" y="413512"/>
                  </a:lnTo>
                  <a:lnTo>
                    <a:pt x="658101" y="442722"/>
                  </a:lnTo>
                  <a:lnTo>
                    <a:pt x="658177" y="446532"/>
                  </a:lnTo>
                  <a:lnTo>
                    <a:pt x="658266" y="450354"/>
                  </a:lnTo>
                  <a:lnTo>
                    <a:pt x="658266" y="391744"/>
                  </a:lnTo>
                  <a:lnTo>
                    <a:pt x="650608" y="385572"/>
                  </a:lnTo>
                  <a:lnTo>
                    <a:pt x="638390" y="379222"/>
                  </a:lnTo>
                  <a:lnTo>
                    <a:pt x="625741" y="376682"/>
                  </a:lnTo>
                  <a:lnTo>
                    <a:pt x="612673" y="376682"/>
                  </a:lnTo>
                  <a:lnTo>
                    <a:pt x="573455" y="393204"/>
                  </a:lnTo>
                  <a:lnTo>
                    <a:pt x="543445" y="432562"/>
                  </a:lnTo>
                  <a:lnTo>
                    <a:pt x="535406" y="461772"/>
                  </a:lnTo>
                  <a:lnTo>
                    <a:pt x="535279" y="464312"/>
                  </a:lnTo>
                  <a:lnTo>
                    <a:pt x="535152" y="466864"/>
                  </a:lnTo>
                  <a:lnTo>
                    <a:pt x="535025" y="469404"/>
                  </a:lnTo>
                  <a:lnTo>
                    <a:pt x="534911" y="471932"/>
                  </a:lnTo>
                  <a:lnTo>
                    <a:pt x="551446" y="512572"/>
                  </a:lnTo>
                  <a:lnTo>
                    <a:pt x="588886" y="530364"/>
                  </a:lnTo>
                  <a:lnTo>
                    <a:pt x="602640" y="529082"/>
                  </a:lnTo>
                  <a:lnTo>
                    <a:pt x="617080" y="525272"/>
                  </a:lnTo>
                  <a:lnTo>
                    <a:pt x="599808" y="553212"/>
                  </a:lnTo>
                  <a:lnTo>
                    <a:pt x="595871" y="558304"/>
                  </a:lnTo>
                  <a:lnTo>
                    <a:pt x="592950" y="559562"/>
                  </a:lnTo>
                  <a:lnTo>
                    <a:pt x="588759" y="563372"/>
                  </a:lnTo>
                  <a:lnTo>
                    <a:pt x="584568" y="564654"/>
                  </a:lnTo>
                  <a:lnTo>
                    <a:pt x="573900" y="564654"/>
                  </a:lnTo>
                  <a:lnTo>
                    <a:pt x="566026" y="562114"/>
                  </a:lnTo>
                  <a:lnTo>
                    <a:pt x="549643" y="550672"/>
                  </a:lnTo>
                  <a:lnTo>
                    <a:pt x="545071" y="546862"/>
                  </a:lnTo>
                  <a:lnTo>
                    <a:pt x="542023" y="539254"/>
                  </a:lnTo>
                  <a:lnTo>
                    <a:pt x="542531" y="534162"/>
                  </a:lnTo>
                  <a:lnTo>
                    <a:pt x="544690" y="529082"/>
                  </a:lnTo>
                  <a:lnTo>
                    <a:pt x="507352" y="498614"/>
                  </a:lnTo>
                  <a:lnTo>
                    <a:pt x="506209" y="501154"/>
                  </a:lnTo>
                  <a:lnTo>
                    <a:pt x="505320" y="502412"/>
                  </a:lnTo>
                  <a:lnTo>
                    <a:pt x="504558" y="503682"/>
                  </a:lnTo>
                  <a:lnTo>
                    <a:pt x="500075" y="512572"/>
                  </a:lnTo>
                  <a:lnTo>
                    <a:pt x="497865" y="521462"/>
                  </a:lnTo>
                  <a:lnTo>
                    <a:pt x="497928" y="531622"/>
                  </a:lnTo>
                  <a:lnTo>
                    <a:pt x="525894" y="573532"/>
                  </a:lnTo>
                  <a:lnTo>
                    <a:pt x="558279" y="592582"/>
                  </a:lnTo>
                  <a:lnTo>
                    <a:pt x="566077" y="596404"/>
                  </a:lnTo>
                  <a:lnTo>
                    <a:pt x="573392" y="598932"/>
                  </a:lnTo>
                  <a:lnTo>
                    <a:pt x="586803" y="601472"/>
                  </a:lnTo>
                  <a:lnTo>
                    <a:pt x="592975" y="601472"/>
                  </a:lnTo>
                  <a:lnTo>
                    <a:pt x="598792" y="600214"/>
                  </a:lnTo>
                  <a:lnTo>
                    <a:pt x="606285" y="598932"/>
                  </a:lnTo>
                  <a:lnTo>
                    <a:pt x="613778" y="595122"/>
                  </a:lnTo>
                  <a:lnTo>
                    <a:pt x="621271" y="588772"/>
                  </a:lnTo>
                  <a:lnTo>
                    <a:pt x="627126" y="582422"/>
                  </a:lnTo>
                  <a:lnTo>
                    <a:pt x="633437" y="576072"/>
                  </a:lnTo>
                  <a:lnTo>
                    <a:pt x="640219" y="567182"/>
                  </a:lnTo>
                  <a:lnTo>
                    <a:pt x="641819" y="564654"/>
                  </a:lnTo>
                  <a:lnTo>
                    <a:pt x="647433" y="555764"/>
                  </a:lnTo>
                  <a:lnTo>
                    <a:pt x="666483" y="525272"/>
                  </a:lnTo>
                  <a:lnTo>
                    <a:pt x="679196" y="504964"/>
                  </a:lnTo>
                  <a:lnTo>
                    <a:pt x="722871" y="435114"/>
                  </a:lnTo>
                  <a:close/>
                </a:path>
                <a:path w="1680845" h="1180464">
                  <a:moveTo>
                    <a:pt x="793102" y="479564"/>
                  </a:moveTo>
                  <a:lnTo>
                    <a:pt x="757669" y="456704"/>
                  </a:lnTo>
                  <a:lnTo>
                    <a:pt x="673595" y="591312"/>
                  </a:lnTo>
                  <a:lnTo>
                    <a:pt x="709028" y="612914"/>
                  </a:lnTo>
                  <a:lnTo>
                    <a:pt x="793102" y="479564"/>
                  </a:lnTo>
                  <a:close/>
                </a:path>
                <a:path w="1680845" h="1180464">
                  <a:moveTo>
                    <a:pt x="825106" y="428764"/>
                  </a:moveTo>
                  <a:lnTo>
                    <a:pt x="789673" y="405904"/>
                  </a:lnTo>
                  <a:lnTo>
                    <a:pt x="769099" y="438912"/>
                  </a:lnTo>
                  <a:lnTo>
                    <a:pt x="804532" y="461772"/>
                  </a:lnTo>
                  <a:lnTo>
                    <a:pt x="825106" y="428764"/>
                  </a:lnTo>
                  <a:close/>
                </a:path>
                <a:path w="1680845" h="1180464">
                  <a:moveTo>
                    <a:pt x="923277" y="584962"/>
                  </a:moveTo>
                  <a:lnTo>
                    <a:pt x="909535" y="551954"/>
                  </a:lnTo>
                  <a:lnTo>
                    <a:pt x="903986" y="546862"/>
                  </a:lnTo>
                  <a:lnTo>
                    <a:pt x="895057" y="539254"/>
                  </a:lnTo>
                  <a:lnTo>
                    <a:pt x="884161" y="532904"/>
                  </a:lnTo>
                  <a:lnTo>
                    <a:pt x="871550" y="525272"/>
                  </a:lnTo>
                  <a:lnTo>
                    <a:pt x="859840" y="520204"/>
                  </a:lnTo>
                  <a:lnTo>
                    <a:pt x="848969" y="517664"/>
                  </a:lnTo>
                  <a:lnTo>
                    <a:pt x="838949" y="517664"/>
                  </a:lnTo>
                  <a:lnTo>
                    <a:pt x="829513" y="518922"/>
                  </a:lnTo>
                  <a:lnTo>
                    <a:pt x="820254" y="521462"/>
                  </a:lnTo>
                  <a:lnTo>
                    <a:pt x="811174" y="526554"/>
                  </a:lnTo>
                  <a:lnTo>
                    <a:pt x="802246" y="534162"/>
                  </a:lnTo>
                  <a:lnTo>
                    <a:pt x="830821" y="559562"/>
                  </a:lnTo>
                  <a:lnTo>
                    <a:pt x="836917" y="555764"/>
                  </a:lnTo>
                  <a:lnTo>
                    <a:pt x="842505" y="553212"/>
                  </a:lnTo>
                  <a:lnTo>
                    <a:pt x="852665" y="551954"/>
                  </a:lnTo>
                  <a:lnTo>
                    <a:pt x="858380" y="554482"/>
                  </a:lnTo>
                  <a:lnTo>
                    <a:pt x="864603" y="558304"/>
                  </a:lnTo>
                  <a:lnTo>
                    <a:pt x="874001" y="563372"/>
                  </a:lnTo>
                  <a:lnTo>
                    <a:pt x="879462" y="569722"/>
                  </a:lnTo>
                  <a:lnTo>
                    <a:pt x="882510" y="579882"/>
                  </a:lnTo>
                  <a:lnTo>
                    <a:pt x="881113" y="584962"/>
                  </a:lnTo>
                  <a:lnTo>
                    <a:pt x="876795" y="592582"/>
                  </a:lnTo>
                  <a:lnTo>
                    <a:pt x="874636" y="595122"/>
                  </a:lnTo>
                  <a:lnTo>
                    <a:pt x="867575" y="593864"/>
                  </a:lnTo>
                  <a:lnTo>
                    <a:pt x="860158" y="591756"/>
                  </a:lnTo>
                  <a:lnTo>
                    <a:pt x="860158" y="619264"/>
                  </a:lnTo>
                  <a:lnTo>
                    <a:pt x="855713" y="625614"/>
                  </a:lnTo>
                  <a:lnTo>
                    <a:pt x="850379" y="634504"/>
                  </a:lnTo>
                  <a:lnTo>
                    <a:pt x="846315" y="639572"/>
                  </a:lnTo>
                  <a:lnTo>
                    <a:pt x="843521" y="642112"/>
                  </a:lnTo>
                  <a:lnTo>
                    <a:pt x="839203" y="645922"/>
                  </a:lnTo>
                  <a:lnTo>
                    <a:pt x="833996" y="648462"/>
                  </a:lnTo>
                  <a:lnTo>
                    <a:pt x="819264" y="648462"/>
                  </a:lnTo>
                  <a:lnTo>
                    <a:pt x="793356" y="623062"/>
                  </a:lnTo>
                  <a:lnTo>
                    <a:pt x="794118" y="617982"/>
                  </a:lnTo>
                  <a:lnTo>
                    <a:pt x="800468" y="607822"/>
                  </a:lnTo>
                  <a:lnTo>
                    <a:pt x="805421" y="605282"/>
                  </a:lnTo>
                  <a:lnTo>
                    <a:pt x="812025" y="604012"/>
                  </a:lnTo>
                  <a:lnTo>
                    <a:pt x="816343" y="604012"/>
                  </a:lnTo>
                  <a:lnTo>
                    <a:pt x="824090" y="606564"/>
                  </a:lnTo>
                  <a:lnTo>
                    <a:pt x="835139" y="610362"/>
                  </a:lnTo>
                  <a:lnTo>
                    <a:pt x="842987" y="612914"/>
                  </a:lnTo>
                  <a:lnTo>
                    <a:pt x="849782" y="615454"/>
                  </a:lnTo>
                  <a:lnTo>
                    <a:pt x="855510" y="617982"/>
                  </a:lnTo>
                  <a:lnTo>
                    <a:pt x="860158" y="619264"/>
                  </a:lnTo>
                  <a:lnTo>
                    <a:pt x="860158" y="591756"/>
                  </a:lnTo>
                  <a:lnTo>
                    <a:pt x="858596" y="591312"/>
                  </a:lnTo>
                  <a:lnTo>
                    <a:pt x="847661" y="587514"/>
                  </a:lnTo>
                  <a:lnTo>
                    <a:pt x="824941" y="578612"/>
                  </a:lnTo>
                  <a:lnTo>
                    <a:pt x="816102" y="576072"/>
                  </a:lnTo>
                  <a:lnTo>
                    <a:pt x="808228" y="574814"/>
                  </a:lnTo>
                  <a:lnTo>
                    <a:pt x="801357" y="573532"/>
                  </a:lnTo>
                  <a:lnTo>
                    <a:pt x="792975" y="572262"/>
                  </a:lnTo>
                  <a:lnTo>
                    <a:pt x="784974" y="573532"/>
                  </a:lnTo>
                  <a:lnTo>
                    <a:pt x="770369" y="581164"/>
                  </a:lnTo>
                  <a:lnTo>
                    <a:pt x="752322" y="617982"/>
                  </a:lnTo>
                  <a:lnTo>
                    <a:pt x="752246" y="619264"/>
                  </a:lnTo>
                  <a:lnTo>
                    <a:pt x="769874" y="654812"/>
                  </a:lnTo>
                  <a:lnTo>
                    <a:pt x="804024" y="671322"/>
                  </a:lnTo>
                  <a:lnTo>
                    <a:pt x="824534" y="671322"/>
                  </a:lnTo>
                  <a:lnTo>
                    <a:pt x="831710" y="670064"/>
                  </a:lnTo>
                  <a:lnTo>
                    <a:pt x="831583" y="671322"/>
                  </a:lnTo>
                  <a:lnTo>
                    <a:pt x="831075" y="672604"/>
                  </a:lnTo>
                  <a:lnTo>
                    <a:pt x="830440" y="675132"/>
                  </a:lnTo>
                  <a:lnTo>
                    <a:pt x="828789" y="680212"/>
                  </a:lnTo>
                  <a:lnTo>
                    <a:pt x="827773" y="684022"/>
                  </a:lnTo>
                  <a:lnTo>
                    <a:pt x="827265" y="687844"/>
                  </a:lnTo>
                  <a:lnTo>
                    <a:pt x="862317" y="709422"/>
                  </a:lnTo>
                  <a:lnTo>
                    <a:pt x="863206" y="701814"/>
                  </a:lnTo>
                  <a:lnTo>
                    <a:pt x="864857" y="694194"/>
                  </a:lnTo>
                  <a:lnTo>
                    <a:pt x="867143" y="687844"/>
                  </a:lnTo>
                  <a:lnTo>
                    <a:pt x="869403" y="682764"/>
                  </a:lnTo>
                  <a:lnTo>
                    <a:pt x="872604" y="676414"/>
                  </a:lnTo>
                  <a:lnTo>
                    <a:pt x="876058" y="670064"/>
                  </a:lnTo>
                  <a:lnTo>
                    <a:pt x="876744" y="668782"/>
                  </a:lnTo>
                  <a:lnTo>
                    <a:pt x="881875" y="659904"/>
                  </a:lnTo>
                  <a:lnTo>
                    <a:pt x="889266" y="648462"/>
                  </a:lnTo>
                  <a:lnTo>
                    <a:pt x="908164" y="619264"/>
                  </a:lnTo>
                  <a:lnTo>
                    <a:pt x="914539" y="609104"/>
                  </a:lnTo>
                  <a:lnTo>
                    <a:pt x="916863" y="604012"/>
                  </a:lnTo>
                  <a:lnTo>
                    <a:pt x="919187" y="598932"/>
                  </a:lnTo>
                  <a:lnTo>
                    <a:pt x="920648" y="595122"/>
                  </a:lnTo>
                  <a:lnTo>
                    <a:pt x="922108" y="591312"/>
                  </a:lnTo>
                  <a:lnTo>
                    <a:pt x="923277" y="584962"/>
                  </a:lnTo>
                  <a:close/>
                </a:path>
                <a:path w="1680845" h="1180464">
                  <a:moveTo>
                    <a:pt x="940422" y="508762"/>
                  </a:moveTo>
                  <a:lnTo>
                    <a:pt x="940295" y="507504"/>
                  </a:lnTo>
                  <a:lnTo>
                    <a:pt x="940041" y="504964"/>
                  </a:lnTo>
                  <a:lnTo>
                    <a:pt x="939914" y="503682"/>
                  </a:lnTo>
                  <a:lnTo>
                    <a:pt x="939787" y="502412"/>
                  </a:lnTo>
                  <a:lnTo>
                    <a:pt x="912609" y="473214"/>
                  </a:lnTo>
                  <a:lnTo>
                    <a:pt x="903846" y="466864"/>
                  </a:lnTo>
                  <a:lnTo>
                    <a:pt x="897623" y="464312"/>
                  </a:lnTo>
                  <a:lnTo>
                    <a:pt x="893813" y="463054"/>
                  </a:lnTo>
                  <a:lnTo>
                    <a:pt x="887209" y="475754"/>
                  </a:lnTo>
                  <a:lnTo>
                    <a:pt x="896734" y="482104"/>
                  </a:lnTo>
                  <a:lnTo>
                    <a:pt x="899401" y="483362"/>
                  </a:lnTo>
                  <a:lnTo>
                    <a:pt x="907021" y="488454"/>
                  </a:lnTo>
                  <a:lnTo>
                    <a:pt x="911974" y="492264"/>
                  </a:lnTo>
                  <a:lnTo>
                    <a:pt x="914260" y="496062"/>
                  </a:lnTo>
                  <a:lnTo>
                    <a:pt x="915911" y="499872"/>
                  </a:lnTo>
                  <a:lnTo>
                    <a:pt x="916038" y="502412"/>
                  </a:lnTo>
                  <a:lnTo>
                    <a:pt x="914768" y="503682"/>
                  </a:lnTo>
                  <a:lnTo>
                    <a:pt x="912863" y="506222"/>
                  </a:lnTo>
                  <a:lnTo>
                    <a:pt x="909434" y="507504"/>
                  </a:lnTo>
                  <a:lnTo>
                    <a:pt x="904354" y="504964"/>
                  </a:lnTo>
                  <a:lnTo>
                    <a:pt x="902703" y="504964"/>
                  </a:lnTo>
                  <a:lnTo>
                    <a:pt x="899274" y="503682"/>
                  </a:lnTo>
                  <a:lnTo>
                    <a:pt x="894194" y="501154"/>
                  </a:lnTo>
                  <a:lnTo>
                    <a:pt x="885558" y="515112"/>
                  </a:lnTo>
                  <a:lnTo>
                    <a:pt x="899655" y="524014"/>
                  </a:lnTo>
                  <a:lnTo>
                    <a:pt x="903592" y="517664"/>
                  </a:lnTo>
                  <a:lnTo>
                    <a:pt x="915136" y="521462"/>
                  </a:lnTo>
                  <a:lnTo>
                    <a:pt x="924483" y="522732"/>
                  </a:lnTo>
                  <a:lnTo>
                    <a:pt x="931621" y="521462"/>
                  </a:lnTo>
                  <a:lnTo>
                    <a:pt x="934618" y="517664"/>
                  </a:lnTo>
                  <a:lnTo>
                    <a:pt x="936612" y="515112"/>
                  </a:lnTo>
                  <a:lnTo>
                    <a:pt x="940422" y="508762"/>
                  </a:lnTo>
                  <a:close/>
                </a:path>
                <a:path w="1680845" h="1180464">
                  <a:moveTo>
                    <a:pt x="1151445" y="725944"/>
                  </a:moveTo>
                  <a:lnTo>
                    <a:pt x="1150950" y="718312"/>
                  </a:lnTo>
                  <a:lnTo>
                    <a:pt x="1149350" y="711962"/>
                  </a:lnTo>
                  <a:lnTo>
                    <a:pt x="1146670" y="705612"/>
                  </a:lnTo>
                  <a:lnTo>
                    <a:pt x="1143673" y="700544"/>
                  </a:lnTo>
                  <a:lnTo>
                    <a:pt x="1142923" y="699262"/>
                  </a:lnTo>
                  <a:lnTo>
                    <a:pt x="1100442" y="675132"/>
                  </a:lnTo>
                  <a:lnTo>
                    <a:pt x="1093533" y="675132"/>
                  </a:lnTo>
                  <a:lnTo>
                    <a:pt x="1078966" y="677672"/>
                  </a:lnTo>
                  <a:lnTo>
                    <a:pt x="1071359" y="680212"/>
                  </a:lnTo>
                  <a:lnTo>
                    <a:pt x="1071232" y="672604"/>
                  </a:lnTo>
                  <a:lnTo>
                    <a:pt x="1070292" y="666254"/>
                  </a:lnTo>
                  <a:lnTo>
                    <a:pt x="1068514" y="659904"/>
                  </a:lnTo>
                  <a:lnTo>
                    <a:pt x="1065898" y="653554"/>
                  </a:lnTo>
                  <a:lnTo>
                    <a:pt x="1063244" y="649732"/>
                  </a:lnTo>
                  <a:lnTo>
                    <a:pt x="1062367" y="648462"/>
                  </a:lnTo>
                  <a:lnTo>
                    <a:pt x="1058037" y="643382"/>
                  </a:lnTo>
                  <a:lnTo>
                    <a:pt x="1052868" y="639572"/>
                  </a:lnTo>
                  <a:lnTo>
                    <a:pt x="1046848" y="634504"/>
                  </a:lnTo>
                  <a:lnTo>
                    <a:pt x="1036828" y="629412"/>
                  </a:lnTo>
                  <a:lnTo>
                    <a:pt x="1034313" y="628154"/>
                  </a:lnTo>
                  <a:lnTo>
                    <a:pt x="1020953" y="625614"/>
                  </a:lnTo>
                  <a:lnTo>
                    <a:pt x="1006741" y="626872"/>
                  </a:lnTo>
                  <a:lnTo>
                    <a:pt x="991730" y="629412"/>
                  </a:lnTo>
                  <a:lnTo>
                    <a:pt x="1003287" y="611632"/>
                  </a:lnTo>
                  <a:lnTo>
                    <a:pt x="970648" y="591312"/>
                  </a:lnTo>
                  <a:lnTo>
                    <a:pt x="886574" y="724662"/>
                  </a:lnTo>
                  <a:lnTo>
                    <a:pt x="922007" y="747522"/>
                  </a:lnTo>
                  <a:lnTo>
                    <a:pt x="962774" y="682764"/>
                  </a:lnTo>
                  <a:lnTo>
                    <a:pt x="968603" y="673862"/>
                  </a:lnTo>
                  <a:lnTo>
                    <a:pt x="994143" y="649732"/>
                  </a:lnTo>
                  <a:lnTo>
                    <a:pt x="1006589" y="649732"/>
                  </a:lnTo>
                  <a:lnTo>
                    <a:pt x="1012431" y="651014"/>
                  </a:lnTo>
                  <a:lnTo>
                    <a:pt x="1017892" y="654812"/>
                  </a:lnTo>
                  <a:lnTo>
                    <a:pt x="1022464" y="657364"/>
                  </a:lnTo>
                  <a:lnTo>
                    <a:pt x="1025385" y="659904"/>
                  </a:lnTo>
                  <a:lnTo>
                    <a:pt x="1028433" y="667512"/>
                  </a:lnTo>
                  <a:lnTo>
                    <a:pt x="1028560" y="671322"/>
                  </a:lnTo>
                  <a:lnTo>
                    <a:pt x="1027417" y="676414"/>
                  </a:lnTo>
                  <a:lnTo>
                    <a:pt x="1025956" y="680212"/>
                  </a:lnTo>
                  <a:lnTo>
                    <a:pt x="1023162" y="686562"/>
                  </a:lnTo>
                  <a:lnTo>
                    <a:pt x="1019022" y="692912"/>
                  </a:lnTo>
                  <a:lnTo>
                    <a:pt x="1013574" y="701814"/>
                  </a:lnTo>
                  <a:lnTo>
                    <a:pt x="967473" y="775474"/>
                  </a:lnTo>
                  <a:lnTo>
                    <a:pt x="1002906" y="798322"/>
                  </a:lnTo>
                  <a:lnTo>
                    <a:pt x="1043292" y="733564"/>
                  </a:lnTo>
                  <a:lnTo>
                    <a:pt x="1048981" y="724662"/>
                  </a:lnTo>
                  <a:lnTo>
                    <a:pt x="1054239" y="718312"/>
                  </a:lnTo>
                  <a:lnTo>
                    <a:pt x="1059078" y="711962"/>
                  </a:lnTo>
                  <a:lnTo>
                    <a:pt x="1063485" y="708164"/>
                  </a:lnTo>
                  <a:lnTo>
                    <a:pt x="1069073" y="703072"/>
                  </a:lnTo>
                  <a:lnTo>
                    <a:pt x="1075042" y="700544"/>
                  </a:lnTo>
                  <a:lnTo>
                    <a:pt x="1087615" y="700544"/>
                  </a:lnTo>
                  <a:lnTo>
                    <a:pt x="1108570" y="722122"/>
                  </a:lnTo>
                  <a:lnTo>
                    <a:pt x="1107782" y="725944"/>
                  </a:lnTo>
                  <a:lnTo>
                    <a:pt x="1105420" y="732294"/>
                  </a:lnTo>
                  <a:lnTo>
                    <a:pt x="1101496" y="741172"/>
                  </a:lnTo>
                  <a:lnTo>
                    <a:pt x="1095997" y="750062"/>
                  </a:lnTo>
                  <a:lnTo>
                    <a:pt x="1047991" y="826274"/>
                  </a:lnTo>
                  <a:lnTo>
                    <a:pt x="1083424" y="847852"/>
                  </a:lnTo>
                  <a:lnTo>
                    <a:pt x="1137145" y="762762"/>
                  </a:lnTo>
                  <a:lnTo>
                    <a:pt x="1150861" y="733564"/>
                  </a:lnTo>
                  <a:lnTo>
                    <a:pt x="1151445" y="725944"/>
                  </a:lnTo>
                  <a:close/>
                </a:path>
                <a:path w="1680845" h="1180464">
                  <a:moveTo>
                    <a:pt x="1428737" y="807085"/>
                  </a:moveTo>
                  <a:lnTo>
                    <a:pt x="1393304" y="784733"/>
                  </a:lnTo>
                  <a:lnTo>
                    <a:pt x="1351622" y="851242"/>
                  </a:lnTo>
                  <a:lnTo>
                    <a:pt x="1351521" y="851408"/>
                  </a:lnTo>
                  <a:lnTo>
                    <a:pt x="1348105" y="838111"/>
                  </a:lnTo>
                  <a:lnTo>
                    <a:pt x="1348041" y="837869"/>
                  </a:lnTo>
                  <a:lnTo>
                    <a:pt x="1347381" y="836523"/>
                  </a:lnTo>
                  <a:lnTo>
                    <a:pt x="1342351" y="826173"/>
                  </a:lnTo>
                  <a:lnTo>
                    <a:pt x="1334465" y="816343"/>
                  </a:lnTo>
                  <a:lnTo>
                    <a:pt x="1331582" y="814070"/>
                  </a:lnTo>
                  <a:lnTo>
                    <a:pt x="1331582" y="864743"/>
                  </a:lnTo>
                  <a:lnTo>
                    <a:pt x="1331582" y="872934"/>
                  </a:lnTo>
                  <a:lnTo>
                    <a:pt x="1312506" y="912609"/>
                  </a:lnTo>
                  <a:lnTo>
                    <a:pt x="1276680" y="930795"/>
                  </a:lnTo>
                  <a:lnTo>
                    <a:pt x="1248537" y="897559"/>
                  </a:lnTo>
                  <a:lnTo>
                    <a:pt x="1248524" y="897382"/>
                  </a:lnTo>
                  <a:lnTo>
                    <a:pt x="1249375" y="890219"/>
                  </a:lnTo>
                  <a:lnTo>
                    <a:pt x="1268387" y="853617"/>
                  </a:lnTo>
                  <a:lnTo>
                    <a:pt x="1296479" y="836523"/>
                  </a:lnTo>
                  <a:lnTo>
                    <a:pt x="1303578" y="836523"/>
                  </a:lnTo>
                  <a:lnTo>
                    <a:pt x="1331582" y="864743"/>
                  </a:lnTo>
                  <a:lnTo>
                    <a:pt x="1331582" y="814070"/>
                  </a:lnTo>
                  <a:lnTo>
                    <a:pt x="1324343" y="808355"/>
                  </a:lnTo>
                  <a:lnTo>
                    <a:pt x="1311973" y="802093"/>
                  </a:lnTo>
                  <a:lnTo>
                    <a:pt x="1299273" y="798728"/>
                  </a:lnTo>
                  <a:lnTo>
                    <a:pt x="1286205" y="798233"/>
                  </a:lnTo>
                  <a:lnTo>
                    <a:pt x="1272781" y="800608"/>
                  </a:lnTo>
                  <a:lnTo>
                    <a:pt x="1235354" y="826935"/>
                  </a:lnTo>
                  <a:lnTo>
                    <a:pt x="1209878" y="874483"/>
                  </a:lnTo>
                  <a:lnTo>
                    <a:pt x="1207477" y="889762"/>
                  </a:lnTo>
                  <a:lnTo>
                    <a:pt x="1208151" y="902487"/>
                  </a:lnTo>
                  <a:lnTo>
                    <a:pt x="1225689" y="939787"/>
                  </a:lnTo>
                  <a:lnTo>
                    <a:pt x="1262113" y="956437"/>
                  </a:lnTo>
                  <a:lnTo>
                    <a:pt x="1269492" y="956627"/>
                  </a:lnTo>
                  <a:lnTo>
                    <a:pt x="1276718" y="955890"/>
                  </a:lnTo>
                  <a:lnTo>
                    <a:pt x="1276845" y="955890"/>
                  </a:lnTo>
                  <a:lnTo>
                    <a:pt x="1284490" y="954151"/>
                  </a:lnTo>
                  <a:lnTo>
                    <a:pt x="1292085" y="951484"/>
                  </a:lnTo>
                  <a:lnTo>
                    <a:pt x="1279766" y="971169"/>
                  </a:lnTo>
                  <a:lnTo>
                    <a:pt x="1312659" y="991870"/>
                  </a:lnTo>
                  <a:lnTo>
                    <a:pt x="1338021" y="951484"/>
                  </a:lnTo>
                  <a:lnTo>
                    <a:pt x="1351026" y="930795"/>
                  </a:lnTo>
                  <a:lnTo>
                    <a:pt x="1400886" y="851408"/>
                  </a:lnTo>
                  <a:lnTo>
                    <a:pt x="1428737" y="807085"/>
                  </a:lnTo>
                  <a:close/>
                </a:path>
                <a:path w="1680845" h="1180464">
                  <a:moveTo>
                    <a:pt x="1524647" y="962279"/>
                  </a:moveTo>
                  <a:lnTo>
                    <a:pt x="1524571" y="955890"/>
                  </a:lnTo>
                  <a:lnTo>
                    <a:pt x="1523644" y="951484"/>
                  </a:lnTo>
                  <a:lnTo>
                    <a:pt x="1523568" y="951115"/>
                  </a:lnTo>
                  <a:lnTo>
                    <a:pt x="1523479" y="950722"/>
                  </a:lnTo>
                  <a:lnTo>
                    <a:pt x="1523403" y="950341"/>
                  </a:lnTo>
                  <a:lnTo>
                    <a:pt x="1523301" y="949871"/>
                  </a:lnTo>
                  <a:lnTo>
                    <a:pt x="1496479" y="916889"/>
                  </a:lnTo>
                  <a:lnTo>
                    <a:pt x="1461312" y="897559"/>
                  </a:lnTo>
                  <a:lnTo>
                    <a:pt x="1440421" y="894207"/>
                  </a:lnTo>
                  <a:lnTo>
                    <a:pt x="1430985" y="895642"/>
                  </a:lnTo>
                  <a:lnTo>
                    <a:pt x="1421726" y="898956"/>
                  </a:lnTo>
                  <a:lnTo>
                    <a:pt x="1412646" y="904163"/>
                  </a:lnTo>
                  <a:lnTo>
                    <a:pt x="1403718" y="911225"/>
                  </a:lnTo>
                  <a:lnTo>
                    <a:pt x="1432280" y="937272"/>
                  </a:lnTo>
                  <a:lnTo>
                    <a:pt x="1438389" y="932307"/>
                  </a:lnTo>
                  <a:lnTo>
                    <a:pt x="1443837" y="929830"/>
                  </a:lnTo>
                  <a:lnTo>
                    <a:pt x="1442707" y="929830"/>
                  </a:lnTo>
                  <a:lnTo>
                    <a:pt x="1453184" y="929309"/>
                  </a:lnTo>
                  <a:lnTo>
                    <a:pt x="1454277" y="929309"/>
                  </a:lnTo>
                  <a:lnTo>
                    <a:pt x="1459852" y="931164"/>
                  </a:lnTo>
                  <a:lnTo>
                    <a:pt x="1466075" y="935101"/>
                  </a:lnTo>
                  <a:lnTo>
                    <a:pt x="1475473" y="940943"/>
                  </a:lnTo>
                  <a:lnTo>
                    <a:pt x="1480934" y="946404"/>
                  </a:lnTo>
                  <a:lnTo>
                    <a:pt x="1483817" y="955890"/>
                  </a:lnTo>
                  <a:lnTo>
                    <a:pt x="1483931" y="956627"/>
                  </a:lnTo>
                  <a:lnTo>
                    <a:pt x="1482699" y="961771"/>
                  </a:lnTo>
                  <a:lnTo>
                    <a:pt x="1482585" y="962279"/>
                  </a:lnTo>
                  <a:lnTo>
                    <a:pt x="1476108" y="972566"/>
                  </a:lnTo>
                  <a:lnTo>
                    <a:pt x="1469631" y="971169"/>
                  </a:lnTo>
                  <a:lnTo>
                    <a:pt x="1469478" y="971169"/>
                  </a:lnTo>
                  <a:lnTo>
                    <a:pt x="1461630" y="968870"/>
                  </a:lnTo>
                  <a:lnTo>
                    <a:pt x="1461630" y="995680"/>
                  </a:lnTo>
                  <a:lnTo>
                    <a:pt x="1451851" y="1011301"/>
                  </a:lnTo>
                  <a:lnTo>
                    <a:pt x="1447787" y="1016762"/>
                  </a:lnTo>
                  <a:lnTo>
                    <a:pt x="1444993" y="1019175"/>
                  </a:lnTo>
                  <a:lnTo>
                    <a:pt x="1440675" y="1022985"/>
                  </a:lnTo>
                  <a:lnTo>
                    <a:pt x="1435468" y="1025017"/>
                  </a:lnTo>
                  <a:lnTo>
                    <a:pt x="1420736" y="1026160"/>
                  </a:lnTo>
                  <a:lnTo>
                    <a:pt x="1413243" y="1024382"/>
                  </a:lnTo>
                  <a:lnTo>
                    <a:pt x="1406893" y="1020445"/>
                  </a:lnTo>
                  <a:lnTo>
                    <a:pt x="1401178" y="1016762"/>
                  </a:lnTo>
                  <a:lnTo>
                    <a:pt x="1397622" y="1012063"/>
                  </a:lnTo>
                  <a:lnTo>
                    <a:pt x="1394828" y="1000125"/>
                  </a:lnTo>
                  <a:lnTo>
                    <a:pt x="1395349" y="996442"/>
                  </a:lnTo>
                  <a:lnTo>
                    <a:pt x="1395463" y="995680"/>
                  </a:lnTo>
                  <a:lnTo>
                    <a:pt x="1395590" y="994791"/>
                  </a:lnTo>
                  <a:lnTo>
                    <a:pt x="1398765" y="989711"/>
                  </a:lnTo>
                  <a:lnTo>
                    <a:pt x="1401940" y="984758"/>
                  </a:lnTo>
                  <a:lnTo>
                    <a:pt x="1406766" y="981964"/>
                  </a:lnTo>
                  <a:lnTo>
                    <a:pt x="1413497" y="981710"/>
                  </a:lnTo>
                  <a:lnTo>
                    <a:pt x="1418323" y="981710"/>
                  </a:lnTo>
                  <a:lnTo>
                    <a:pt x="1425562" y="983488"/>
                  </a:lnTo>
                  <a:lnTo>
                    <a:pt x="1436611" y="987552"/>
                  </a:lnTo>
                  <a:lnTo>
                    <a:pt x="1444459" y="990358"/>
                  </a:lnTo>
                  <a:lnTo>
                    <a:pt x="1451254" y="992670"/>
                  </a:lnTo>
                  <a:lnTo>
                    <a:pt x="1456982" y="994448"/>
                  </a:lnTo>
                  <a:lnTo>
                    <a:pt x="1461630" y="995680"/>
                  </a:lnTo>
                  <a:lnTo>
                    <a:pt x="1461630" y="968870"/>
                  </a:lnTo>
                  <a:lnTo>
                    <a:pt x="1460068" y="968400"/>
                  </a:lnTo>
                  <a:lnTo>
                    <a:pt x="1449133" y="964628"/>
                  </a:lnTo>
                  <a:lnTo>
                    <a:pt x="1409903" y="951484"/>
                  </a:lnTo>
                  <a:lnTo>
                    <a:pt x="1394320" y="949325"/>
                  </a:lnTo>
                  <a:lnTo>
                    <a:pt x="1386446" y="950722"/>
                  </a:lnTo>
                  <a:lnTo>
                    <a:pt x="1356601" y="979843"/>
                  </a:lnTo>
                  <a:lnTo>
                    <a:pt x="1354099" y="989711"/>
                  </a:lnTo>
                  <a:lnTo>
                    <a:pt x="1353972" y="991870"/>
                  </a:lnTo>
                  <a:lnTo>
                    <a:pt x="1353934" y="992670"/>
                  </a:lnTo>
                  <a:lnTo>
                    <a:pt x="1353832" y="994448"/>
                  </a:lnTo>
                  <a:lnTo>
                    <a:pt x="1353756" y="995680"/>
                  </a:lnTo>
                  <a:lnTo>
                    <a:pt x="1353642" y="997750"/>
                  </a:lnTo>
                  <a:lnTo>
                    <a:pt x="1371282" y="1031900"/>
                  </a:lnTo>
                  <a:lnTo>
                    <a:pt x="1412709" y="1048918"/>
                  </a:lnTo>
                  <a:lnTo>
                    <a:pt x="1418958" y="1048918"/>
                  </a:lnTo>
                  <a:lnTo>
                    <a:pt x="1425956" y="1048334"/>
                  </a:lnTo>
                  <a:lnTo>
                    <a:pt x="1433182" y="1047115"/>
                  </a:lnTo>
                  <a:lnTo>
                    <a:pt x="1433055" y="1047877"/>
                  </a:lnTo>
                  <a:lnTo>
                    <a:pt x="1432547" y="1049528"/>
                  </a:lnTo>
                  <a:lnTo>
                    <a:pt x="1431912" y="1052068"/>
                  </a:lnTo>
                  <a:lnTo>
                    <a:pt x="1430261" y="1057529"/>
                  </a:lnTo>
                  <a:lnTo>
                    <a:pt x="1429245" y="1061720"/>
                  </a:lnTo>
                  <a:lnTo>
                    <a:pt x="1428711" y="1064729"/>
                  </a:lnTo>
                  <a:lnTo>
                    <a:pt x="1428864" y="1064729"/>
                  </a:lnTo>
                  <a:lnTo>
                    <a:pt x="1463789" y="1086612"/>
                  </a:lnTo>
                  <a:lnTo>
                    <a:pt x="1468475" y="1065022"/>
                  </a:lnTo>
                  <a:lnTo>
                    <a:pt x="1468577" y="1064729"/>
                  </a:lnTo>
                  <a:lnTo>
                    <a:pt x="1470875" y="1059459"/>
                  </a:lnTo>
                  <a:lnTo>
                    <a:pt x="1474076" y="1053211"/>
                  </a:lnTo>
                  <a:lnTo>
                    <a:pt x="1477543" y="1047115"/>
                  </a:lnTo>
                  <a:lnTo>
                    <a:pt x="1478114" y="1046099"/>
                  </a:lnTo>
                  <a:lnTo>
                    <a:pt x="1483347" y="1037590"/>
                  </a:lnTo>
                  <a:lnTo>
                    <a:pt x="1490649" y="1026160"/>
                  </a:lnTo>
                  <a:lnTo>
                    <a:pt x="1509636" y="996442"/>
                  </a:lnTo>
                  <a:lnTo>
                    <a:pt x="1516011" y="985634"/>
                  </a:lnTo>
                  <a:lnTo>
                    <a:pt x="1517827" y="981964"/>
                  </a:lnTo>
                  <a:lnTo>
                    <a:pt x="1517954" y="981710"/>
                  </a:lnTo>
                  <a:lnTo>
                    <a:pt x="1520659" y="976249"/>
                  </a:lnTo>
                  <a:lnTo>
                    <a:pt x="1522018" y="972566"/>
                  </a:lnTo>
                  <a:lnTo>
                    <a:pt x="1523542" y="968400"/>
                  </a:lnTo>
                  <a:lnTo>
                    <a:pt x="1524647" y="962279"/>
                  </a:lnTo>
                  <a:close/>
                </a:path>
                <a:path w="1680845" h="1180464">
                  <a:moveTo>
                    <a:pt x="1538211" y="923290"/>
                  </a:moveTo>
                  <a:lnTo>
                    <a:pt x="1535811" y="877443"/>
                  </a:lnTo>
                  <a:lnTo>
                    <a:pt x="1535417" y="869696"/>
                  </a:lnTo>
                  <a:lnTo>
                    <a:pt x="1502651" y="849122"/>
                  </a:lnTo>
                  <a:lnTo>
                    <a:pt x="1452867" y="869696"/>
                  </a:lnTo>
                  <a:lnTo>
                    <a:pt x="1481442" y="887603"/>
                  </a:lnTo>
                  <a:lnTo>
                    <a:pt x="1506842" y="877443"/>
                  </a:lnTo>
                  <a:lnTo>
                    <a:pt x="1509458" y="902487"/>
                  </a:lnTo>
                  <a:lnTo>
                    <a:pt x="1509534" y="903224"/>
                  </a:lnTo>
                  <a:lnTo>
                    <a:pt x="1509623" y="904163"/>
                  </a:lnTo>
                  <a:lnTo>
                    <a:pt x="1509661" y="904494"/>
                  </a:lnTo>
                  <a:lnTo>
                    <a:pt x="1509763" y="905383"/>
                  </a:lnTo>
                  <a:lnTo>
                    <a:pt x="1538211" y="923290"/>
                  </a:lnTo>
                  <a:close/>
                </a:path>
                <a:path w="1680845" h="1180464">
                  <a:moveTo>
                    <a:pt x="1545069" y="816610"/>
                  </a:moveTo>
                  <a:lnTo>
                    <a:pt x="1505318" y="791718"/>
                  </a:lnTo>
                  <a:lnTo>
                    <a:pt x="1517764" y="849122"/>
                  </a:lnTo>
                  <a:lnTo>
                    <a:pt x="1540116" y="863092"/>
                  </a:lnTo>
                  <a:lnTo>
                    <a:pt x="1545069" y="816610"/>
                  </a:lnTo>
                  <a:close/>
                </a:path>
                <a:path w="1680845" h="1180464">
                  <a:moveTo>
                    <a:pt x="1680464" y="1057529"/>
                  </a:moveTo>
                  <a:lnTo>
                    <a:pt x="1680235" y="1054785"/>
                  </a:lnTo>
                  <a:lnTo>
                    <a:pt x="1680121" y="1053211"/>
                  </a:lnTo>
                  <a:lnTo>
                    <a:pt x="1679803" y="1049909"/>
                  </a:lnTo>
                  <a:lnTo>
                    <a:pt x="1679702" y="1048918"/>
                  </a:lnTo>
                  <a:lnTo>
                    <a:pt x="1679600" y="1047877"/>
                  </a:lnTo>
                  <a:lnTo>
                    <a:pt x="1679498" y="1046759"/>
                  </a:lnTo>
                  <a:lnTo>
                    <a:pt x="1679435" y="1046099"/>
                  </a:lnTo>
                  <a:lnTo>
                    <a:pt x="1653400" y="1014857"/>
                  </a:lnTo>
                  <a:lnTo>
                    <a:pt x="1625473" y="1005243"/>
                  </a:lnTo>
                  <a:lnTo>
                    <a:pt x="1610550" y="1005789"/>
                  </a:lnTo>
                  <a:lnTo>
                    <a:pt x="1594980" y="1009904"/>
                  </a:lnTo>
                  <a:lnTo>
                    <a:pt x="1607210" y="990358"/>
                  </a:lnTo>
                  <a:lnTo>
                    <a:pt x="1607299" y="990219"/>
                  </a:lnTo>
                  <a:lnTo>
                    <a:pt x="1574406" y="969518"/>
                  </a:lnTo>
                  <a:lnTo>
                    <a:pt x="1490459" y="1103376"/>
                  </a:lnTo>
                  <a:lnTo>
                    <a:pt x="1525765" y="1125601"/>
                  </a:lnTo>
                  <a:lnTo>
                    <a:pt x="1563865" y="1065022"/>
                  </a:lnTo>
                  <a:lnTo>
                    <a:pt x="1570520" y="1054785"/>
                  </a:lnTo>
                  <a:lnTo>
                    <a:pt x="1604378" y="1028827"/>
                  </a:lnTo>
                  <a:lnTo>
                    <a:pt x="1611363" y="1028573"/>
                  </a:lnTo>
                  <a:lnTo>
                    <a:pt x="1617840" y="1030351"/>
                  </a:lnTo>
                  <a:lnTo>
                    <a:pt x="1628762" y="1037209"/>
                  </a:lnTo>
                  <a:lnTo>
                    <a:pt x="1632191" y="1041019"/>
                  </a:lnTo>
                  <a:lnTo>
                    <a:pt x="1636001" y="1049909"/>
                  </a:lnTo>
                  <a:lnTo>
                    <a:pt x="1636166" y="1052068"/>
                  </a:lnTo>
                  <a:lnTo>
                    <a:pt x="1636255" y="1053211"/>
                  </a:lnTo>
                  <a:lnTo>
                    <a:pt x="1636369" y="1054785"/>
                  </a:lnTo>
                  <a:lnTo>
                    <a:pt x="1635455" y="1058926"/>
                  </a:lnTo>
                  <a:lnTo>
                    <a:pt x="1635340" y="1059459"/>
                  </a:lnTo>
                  <a:lnTo>
                    <a:pt x="1635239" y="1059942"/>
                  </a:lnTo>
                  <a:lnTo>
                    <a:pt x="1633639" y="1064729"/>
                  </a:lnTo>
                  <a:lnTo>
                    <a:pt x="1630667" y="1070991"/>
                  </a:lnTo>
                  <a:lnTo>
                    <a:pt x="1630553" y="1071245"/>
                  </a:lnTo>
                  <a:lnTo>
                    <a:pt x="1625968" y="1079487"/>
                  </a:lnTo>
                  <a:lnTo>
                    <a:pt x="1619859" y="1089418"/>
                  </a:lnTo>
                  <a:lnTo>
                    <a:pt x="1576946" y="1157732"/>
                  </a:lnTo>
                  <a:lnTo>
                    <a:pt x="1612379" y="1179957"/>
                  </a:lnTo>
                  <a:lnTo>
                    <a:pt x="1664703" y="1096772"/>
                  </a:lnTo>
                  <a:lnTo>
                    <a:pt x="1680451" y="1059942"/>
                  </a:lnTo>
                  <a:lnTo>
                    <a:pt x="1680464" y="1057529"/>
                  </a:lnTo>
                  <a:close/>
                </a:path>
              </a:pathLst>
            </a:custGeom>
            <a:solidFill>
              <a:srgbClr val="BC56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739378" y="4422395"/>
            <a:ext cx="194373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7645" algn="l"/>
                <a:tab pos="1930400" algn="l"/>
              </a:tabLst>
            </a:pPr>
            <a:r>
              <a:rPr sz="1700" u="sng" dirty="0">
                <a:uFill>
                  <a:solidFill>
                    <a:srgbClr val="A9ACB1"/>
                  </a:solidFill>
                </a:uFill>
                <a:latin typeface="Arial"/>
                <a:cs typeface="Arial"/>
              </a:rPr>
              <a:t>	</a:t>
            </a:r>
            <a:r>
              <a:rPr sz="1700" u="sng" spc="-25" dirty="0">
                <a:uFill>
                  <a:solidFill>
                    <a:srgbClr val="A9ACB1"/>
                  </a:solidFill>
                </a:uFill>
                <a:latin typeface="Arial"/>
                <a:cs typeface="Arial"/>
              </a:rPr>
              <a:t>9%</a:t>
            </a:r>
            <a:r>
              <a:rPr sz="1700" u="sng" dirty="0">
                <a:uFill>
                  <a:solidFill>
                    <a:srgbClr val="A9ACB1"/>
                  </a:solidFill>
                </a:uFill>
                <a:latin typeface="Arial"/>
                <a:cs typeface="Arial"/>
              </a:rPr>
              <a:t>	</a:t>
            </a:r>
            <a:endParaRPr sz="17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8604" y="1682622"/>
            <a:ext cx="29870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8452"/>
                </a:solidFill>
                <a:latin typeface="Arial"/>
                <a:cs typeface="Arial"/>
              </a:rPr>
              <a:t>Hậu</a:t>
            </a:r>
            <a:r>
              <a:rPr sz="1800" b="1" spc="-10" dirty="0">
                <a:solidFill>
                  <a:srgbClr val="00845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8452"/>
                </a:solidFill>
                <a:latin typeface="Arial"/>
                <a:cs typeface="Arial"/>
              </a:rPr>
              <a:t>quả</a:t>
            </a:r>
            <a:r>
              <a:rPr sz="1800" b="1" spc="-30" dirty="0">
                <a:solidFill>
                  <a:srgbClr val="00845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8452"/>
                </a:solidFill>
                <a:latin typeface="Arial"/>
                <a:cs typeface="Arial"/>
              </a:rPr>
              <a:t>khi</a:t>
            </a:r>
            <a:r>
              <a:rPr sz="1800" b="1" spc="-5" dirty="0">
                <a:solidFill>
                  <a:srgbClr val="00845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8452"/>
                </a:solidFill>
                <a:latin typeface="Arial"/>
                <a:cs typeface="Arial"/>
              </a:rPr>
              <a:t>nhiễm</a:t>
            </a:r>
            <a:r>
              <a:rPr sz="1800" b="1" spc="-30" dirty="0">
                <a:solidFill>
                  <a:srgbClr val="008452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8452"/>
                </a:solidFill>
                <a:latin typeface="Arial"/>
                <a:cs typeface="Arial"/>
              </a:rPr>
              <a:t>T.gondii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75311" y="2023999"/>
            <a:ext cx="5470525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2425" marR="7620" indent="-34036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2425" algn="l"/>
              </a:tabLst>
            </a:pPr>
            <a:r>
              <a:rPr sz="1800" dirty="0">
                <a:latin typeface="Arial"/>
                <a:cs typeface="Arial"/>
              </a:rPr>
              <a:t>Mẹ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nhiễm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trong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giai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đoạn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sớm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có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thể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dẫn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đến</a:t>
            </a:r>
            <a:r>
              <a:rPr sz="1800" spc="-20" dirty="0">
                <a:latin typeface="Arial"/>
                <a:cs typeface="Arial"/>
              </a:rPr>
              <a:t> thai </a:t>
            </a:r>
            <a:r>
              <a:rPr sz="1800" dirty="0">
                <a:latin typeface="Arial"/>
                <a:cs typeface="Arial"/>
              </a:rPr>
              <a:t>chết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trong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tử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cung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hoặc sẩy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thai</a:t>
            </a:r>
            <a:endParaRPr sz="1800">
              <a:latin typeface="Arial"/>
              <a:cs typeface="Arial"/>
            </a:endParaRPr>
          </a:p>
          <a:p>
            <a:pPr marL="352425" marR="5080" indent="-34036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2425" algn="l"/>
              </a:tabLst>
            </a:pPr>
            <a:r>
              <a:rPr sz="1800" dirty="0">
                <a:latin typeface="Arial"/>
                <a:cs typeface="Arial"/>
              </a:rPr>
              <a:t>Mẹ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nhiễm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trong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giai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đoạn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muộn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sẽ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ít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nghiêm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trọng </a:t>
            </a:r>
            <a:r>
              <a:rPr sz="1800" dirty="0">
                <a:latin typeface="Arial"/>
                <a:cs typeface="Arial"/>
              </a:rPr>
              <a:t>và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ít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ảnh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hưởng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đến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thai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hơn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1032155" y="322834"/>
            <a:ext cx="761492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18710" algn="l"/>
              </a:tabLst>
            </a:pPr>
            <a:r>
              <a:rPr sz="3200" b="1" dirty="0">
                <a:latin typeface="Arial"/>
                <a:cs typeface="Arial"/>
              </a:rPr>
              <a:t>Hậu</a:t>
            </a:r>
            <a:r>
              <a:rPr sz="3200" b="1" spc="-8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quả</a:t>
            </a:r>
            <a:r>
              <a:rPr sz="3200" b="1" spc="-8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nhiễm</a:t>
            </a:r>
            <a:r>
              <a:rPr sz="3200" b="1" spc="-80" dirty="0">
                <a:latin typeface="Arial"/>
                <a:cs typeface="Arial"/>
              </a:rPr>
              <a:t> </a:t>
            </a:r>
            <a:r>
              <a:rPr sz="3200" b="1" i="1" spc="-30" dirty="0">
                <a:latin typeface="Arial"/>
                <a:cs typeface="Arial"/>
              </a:rPr>
              <a:t>T.</a:t>
            </a:r>
            <a:r>
              <a:rPr sz="3200" b="1" i="1" spc="-65" dirty="0">
                <a:latin typeface="Arial"/>
                <a:cs typeface="Arial"/>
              </a:rPr>
              <a:t> </a:t>
            </a:r>
            <a:r>
              <a:rPr sz="3200" b="1" i="1" spc="-10" dirty="0">
                <a:latin typeface="Arial"/>
                <a:cs typeface="Arial"/>
              </a:rPr>
              <a:t>gondii</a:t>
            </a:r>
            <a:r>
              <a:rPr sz="3200" b="1" i="1" dirty="0">
                <a:latin typeface="Arial"/>
                <a:cs typeface="Arial"/>
              </a:rPr>
              <a:t>	trong</a:t>
            </a:r>
            <a:r>
              <a:rPr sz="3200" b="1" i="1" spc="-3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thai</a:t>
            </a:r>
            <a:r>
              <a:rPr sz="3200" b="1" i="1" spc="-25" dirty="0">
                <a:latin typeface="Arial"/>
                <a:cs typeface="Arial"/>
              </a:rPr>
              <a:t> kỳ?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2005" y="1392428"/>
            <a:ext cx="11538585" cy="36554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A41CD"/>
                </a:solidFill>
                <a:latin typeface="Arial"/>
                <a:cs typeface="Arial"/>
              </a:rPr>
              <a:t>Xét</a:t>
            </a:r>
            <a:r>
              <a:rPr sz="2000" b="1" spc="-35" dirty="0">
                <a:solidFill>
                  <a:srgbClr val="0A41C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A41CD"/>
                </a:solidFill>
                <a:latin typeface="Arial"/>
                <a:cs typeface="Arial"/>
              </a:rPr>
              <a:t>nghiệm</a:t>
            </a:r>
            <a:r>
              <a:rPr sz="2000" b="1" spc="-30" dirty="0">
                <a:solidFill>
                  <a:srgbClr val="0A41C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A41CD"/>
                </a:solidFill>
                <a:latin typeface="Arial"/>
                <a:cs typeface="Arial"/>
              </a:rPr>
              <a:t>bắt</a:t>
            </a:r>
            <a:r>
              <a:rPr sz="2000" b="1" spc="-30" dirty="0">
                <a:solidFill>
                  <a:srgbClr val="0A41C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A41CD"/>
                </a:solidFill>
                <a:latin typeface="Arial"/>
                <a:cs typeface="Arial"/>
              </a:rPr>
              <a:t>buộc</a:t>
            </a:r>
            <a:r>
              <a:rPr sz="2000" b="1" spc="-35" dirty="0">
                <a:solidFill>
                  <a:srgbClr val="0A41C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A41CD"/>
                </a:solidFill>
                <a:latin typeface="Arial"/>
                <a:cs typeface="Arial"/>
              </a:rPr>
              <a:t>hoặc</a:t>
            </a:r>
            <a:r>
              <a:rPr sz="2000" b="1" spc="-20" dirty="0">
                <a:solidFill>
                  <a:srgbClr val="0A41C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A41CD"/>
                </a:solidFill>
                <a:latin typeface="Arial"/>
                <a:cs typeface="Arial"/>
              </a:rPr>
              <a:t>thường</a:t>
            </a:r>
            <a:r>
              <a:rPr sz="2000" b="1" spc="-35" dirty="0">
                <a:solidFill>
                  <a:srgbClr val="0A41C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A41CD"/>
                </a:solidFill>
                <a:latin typeface="Arial"/>
                <a:cs typeface="Arial"/>
              </a:rPr>
              <a:t>quy</a:t>
            </a:r>
            <a:r>
              <a:rPr sz="2000" b="1" spc="-40" dirty="0">
                <a:solidFill>
                  <a:srgbClr val="0A41CD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A41CD"/>
                </a:solidFill>
                <a:latin typeface="Arial"/>
                <a:cs typeface="Arial"/>
              </a:rPr>
              <a:t>tại:</a:t>
            </a:r>
            <a:endParaRPr sz="2000">
              <a:latin typeface="Arial"/>
              <a:cs typeface="Arial"/>
            </a:endParaRPr>
          </a:p>
          <a:p>
            <a:pPr marL="607695" indent="-204470">
              <a:lnSpc>
                <a:spcPct val="100000"/>
              </a:lnSpc>
              <a:spcBef>
                <a:spcPts val="2180"/>
              </a:spcBef>
              <a:buClr>
                <a:srgbClr val="0A41CD"/>
              </a:buClr>
              <a:buSzPct val="95000"/>
              <a:buFont typeface="Wingdings"/>
              <a:buChar char=""/>
              <a:tabLst>
                <a:tab pos="607695" algn="l"/>
              </a:tabLst>
            </a:pPr>
            <a:r>
              <a:rPr sz="2000" dirty="0">
                <a:latin typeface="Arial"/>
                <a:cs typeface="Arial"/>
              </a:rPr>
              <a:t>Áo</a:t>
            </a:r>
            <a:r>
              <a:rPr sz="1950" baseline="25641" dirty="0">
                <a:latin typeface="Arial"/>
                <a:cs typeface="Arial"/>
              </a:rPr>
              <a:t>1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Pháp</a:t>
            </a:r>
            <a:r>
              <a:rPr sz="2000" spc="-1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Canada</a:t>
            </a:r>
            <a:r>
              <a:rPr sz="1950" baseline="25641" dirty="0">
                <a:latin typeface="Arial"/>
                <a:cs typeface="Arial"/>
              </a:rPr>
              <a:t>3</a:t>
            </a:r>
            <a:r>
              <a:rPr sz="1950" spc="-15" baseline="25641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(ở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một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số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vùng),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Brasil</a:t>
            </a:r>
            <a:r>
              <a:rPr sz="1950" spc="-15" baseline="25641" dirty="0">
                <a:latin typeface="Arial"/>
                <a:cs typeface="Arial"/>
              </a:rPr>
              <a:t>4</a:t>
            </a:r>
            <a:endParaRPr sz="1950" baseline="25641">
              <a:latin typeface="Arial"/>
              <a:cs typeface="Arial"/>
            </a:endParaRPr>
          </a:p>
          <a:p>
            <a:pPr marL="942340" marR="55880" lvl="1" indent="-177800">
              <a:lnSpc>
                <a:spcPct val="170000"/>
              </a:lnSpc>
              <a:spcBef>
                <a:spcPts val="495"/>
              </a:spcBef>
              <a:buClr>
                <a:srgbClr val="0A41CD"/>
              </a:buClr>
              <a:buSzPct val="95000"/>
              <a:buFont typeface="Wingdings"/>
              <a:buChar char=""/>
              <a:tabLst>
                <a:tab pos="942340" algn="l"/>
                <a:tab pos="965835" algn="l"/>
              </a:tabLst>
            </a:pPr>
            <a:r>
              <a:rPr sz="2000" b="1" dirty="0">
                <a:latin typeface="Arial"/>
                <a:cs typeface="Arial"/>
              </a:rPr>
              <a:t>	Pháp: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Khuyến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cáo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thực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hiện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chương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trình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phòng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ngừa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nhiễm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toxoplasma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bẩm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sinh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bao</a:t>
            </a:r>
            <a:r>
              <a:rPr sz="2000" spc="-25" dirty="0">
                <a:latin typeface="Arial"/>
                <a:cs typeface="Arial"/>
              </a:rPr>
              <a:t> gồm </a:t>
            </a:r>
            <a:r>
              <a:rPr sz="2000" dirty="0">
                <a:latin typeface="Arial"/>
                <a:cs typeface="Arial"/>
              </a:rPr>
              <a:t>tầm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soát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trong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huyết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thanh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mỗi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tháng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cho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thai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phụ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cho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đến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khi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sinh</a:t>
            </a:r>
            <a:r>
              <a:rPr sz="1950" spc="-15" baseline="25641" dirty="0">
                <a:latin typeface="Arial"/>
                <a:cs typeface="Arial"/>
              </a:rPr>
              <a:t>2</a:t>
            </a:r>
            <a:endParaRPr sz="1950" baseline="25641">
              <a:latin typeface="Arial"/>
              <a:cs typeface="Arial"/>
            </a:endParaRPr>
          </a:p>
          <a:p>
            <a:pPr marL="942340" marR="83820" lvl="1" indent="-177800">
              <a:lnSpc>
                <a:spcPct val="170000"/>
              </a:lnSpc>
              <a:spcBef>
                <a:spcPts val="509"/>
              </a:spcBef>
              <a:buClr>
                <a:srgbClr val="0A41CD"/>
              </a:buClr>
              <a:buSzPct val="95000"/>
              <a:buFont typeface="Wingdings"/>
              <a:buChar char=""/>
              <a:tabLst>
                <a:tab pos="942340" algn="l"/>
                <a:tab pos="965835" algn="l"/>
              </a:tabLst>
            </a:pPr>
            <a:r>
              <a:rPr sz="2000" b="1" dirty="0">
                <a:latin typeface="Arial"/>
                <a:cs typeface="Arial"/>
              </a:rPr>
              <a:t>	Brasil: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Thực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hiện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chương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trình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tầm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soát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thai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phụ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thường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quy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để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xác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định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và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hỗ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trợ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những </a:t>
            </a:r>
            <a:r>
              <a:rPr sz="2000" dirty="0">
                <a:latin typeface="Arial"/>
                <a:cs typeface="Arial"/>
              </a:rPr>
              <a:t>phụ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nữ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có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kết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quả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âm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tính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trong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huyết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thanh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bằng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những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biện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pháp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phòng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ngừa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và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can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thiệp </a:t>
            </a:r>
            <a:r>
              <a:rPr sz="2000" dirty="0">
                <a:latin typeface="Arial"/>
                <a:cs typeface="Arial"/>
              </a:rPr>
              <a:t>điều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trị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sớm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đối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với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các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trường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hợp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nhiễm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trùng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trong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thai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kỳ</a:t>
            </a:r>
            <a:r>
              <a:rPr sz="1950" spc="-37" baseline="25641" dirty="0">
                <a:latin typeface="Arial"/>
                <a:cs typeface="Arial"/>
              </a:rPr>
              <a:t>4</a:t>
            </a:r>
            <a:endParaRPr sz="1950" baseline="25641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0105" y="5337456"/>
            <a:ext cx="402018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925B"/>
                </a:solidFill>
                <a:latin typeface="Arial"/>
                <a:cs typeface="Arial"/>
              </a:rPr>
              <a:t>Không</a:t>
            </a:r>
            <a:r>
              <a:rPr sz="2000" b="1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925B"/>
                </a:solidFill>
                <a:latin typeface="Arial"/>
                <a:cs typeface="Arial"/>
              </a:rPr>
              <a:t>thực</a:t>
            </a:r>
            <a:r>
              <a:rPr sz="2000" b="1" spc="-3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925B"/>
                </a:solidFill>
                <a:latin typeface="Arial"/>
                <a:cs typeface="Arial"/>
              </a:rPr>
              <a:t>hiện</a:t>
            </a:r>
            <a:r>
              <a:rPr sz="2000" b="1" spc="-4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925B"/>
                </a:solidFill>
                <a:latin typeface="Arial"/>
                <a:cs typeface="Arial"/>
              </a:rPr>
              <a:t>thường</a:t>
            </a:r>
            <a:r>
              <a:rPr sz="2000" b="1" spc="-40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925B"/>
                </a:solidFill>
                <a:latin typeface="Arial"/>
                <a:cs typeface="Arial"/>
              </a:rPr>
              <a:t>quy</a:t>
            </a:r>
            <a:r>
              <a:rPr sz="2000" b="1" spc="-25" dirty="0">
                <a:solidFill>
                  <a:srgbClr val="00925B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925B"/>
                </a:solidFill>
                <a:latin typeface="Arial"/>
                <a:cs typeface="Arial"/>
              </a:rPr>
              <a:t>tại: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1320" y="5919929"/>
            <a:ext cx="139636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760" indent="-205104">
              <a:lnSpc>
                <a:spcPct val="100000"/>
              </a:lnSpc>
              <a:spcBef>
                <a:spcPts val="100"/>
              </a:spcBef>
              <a:buClr>
                <a:srgbClr val="0A41CD"/>
              </a:buClr>
              <a:buSzPct val="95000"/>
              <a:buFont typeface="Wingdings"/>
              <a:buChar char=""/>
              <a:tabLst>
                <a:tab pos="238760" algn="l"/>
              </a:tabLst>
            </a:pPr>
            <a:r>
              <a:rPr sz="2000" dirty="0">
                <a:latin typeface="Arial"/>
                <a:cs typeface="Arial"/>
              </a:rPr>
              <a:t>Anh</a:t>
            </a:r>
            <a:r>
              <a:rPr sz="1950" baseline="25641" dirty="0">
                <a:latin typeface="Arial"/>
                <a:cs typeface="Arial"/>
              </a:rPr>
              <a:t>5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Mỹ</a:t>
            </a:r>
            <a:r>
              <a:rPr sz="1950" spc="-37" baseline="25641" dirty="0">
                <a:latin typeface="Arial"/>
                <a:cs typeface="Arial"/>
              </a:rPr>
              <a:t>6</a:t>
            </a:r>
            <a:endParaRPr sz="1950" baseline="25641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4130" y="5507532"/>
            <a:ext cx="4029711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3845" indent="-27114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283845" algn="l"/>
              </a:tabLst>
            </a:pPr>
            <a:r>
              <a:rPr sz="1000" i="1" dirty="0">
                <a:latin typeface="Arial"/>
                <a:cs typeface="Arial"/>
              </a:rPr>
              <a:t>Prusa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AR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et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al.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(2017)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PLoS</a:t>
            </a:r>
            <a:r>
              <a:rPr sz="1000" i="1" spc="-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Negl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Trop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Dis.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11(7):e0005648.</a:t>
            </a:r>
            <a:endParaRPr sz="1000">
              <a:latin typeface="Arial"/>
              <a:cs typeface="Arial"/>
            </a:endParaRPr>
          </a:p>
          <a:p>
            <a:pPr marL="283845" indent="-271145">
              <a:lnSpc>
                <a:spcPct val="100000"/>
              </a:lnSpc>
              <a:buAutoNum type="arabicPeriod"/>
              <a:tabLst>
                <a:tab pos="283845" algn="l"/>
              </a:tabLst>
            </a:pPr>
            <a:r>
              <a:rPr sz="1000" i="1" dirty="0">
                <a:latin typeface="Arial"/>
                <a:cs typeface="Arial"/>
              </a:rPr>
              <a:t>Nogareda</a:t>
            </a:r>
            <a:r>
              <a:rPr sz="1000" i="1" spc="-3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F.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et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al.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(2014)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Epidemiol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Infect,</a:t>
            </a:r>
            <a:r>
              <a:rPr sz="1000" i="1" spc="-3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142: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1661-</a:t>
            </a:r>
            <a:r>
              <a:rPr sz="1000" i="1" spc="-20" dirty="0">
                <a:latin typeface="Arial"/>
                <a:cs typeface="Arial"/>
              </a:rPr>
              <a:t>1670</a:t>
            </a:r>
            <a:endParaRPr sz="1000">
              <a:latin typeface="Arial"/>
              <a:cs typeface="Arial"/>
            </a:endParaRPr>
          </a:p>
          <a:p>
            <a:pPr marL="283845" marR="160655" indent="-271780">
              <a:lnSpc>
                <a:spcPct val="100000"/>
              </a:lnSpc>
              <a:buClr>
                <a:srgbClr val="000000"/>
              </a:buClr>
              <a:buAutoNum type="arabicPeriod"/>
              <a:tabLst>
                <a:tab pos="283845" algn="l"/>
              </a:tabLst>
            </a:pPr>
            <a:r>
              <a:rPr sz="1000" i="1" u="sng" spc="-10" dirty="0">
                <a:solidFill>
                  <a:srgbClr val="1382F9"/>
                </a:solidFill>
                <a:uFill>
                  <a:solidFill>
                    <a:srgbClr val="1382F9"/>
                  </a:solidFill>
                </a:uFill>
                <a:latin typeface="Arial"/>
                <a:cs typeface="Arial"/>
                <a:hlinkClick r:id="rId2"/>
              </a:rPr>
              <a:t>https://sogc.org/wp-content/uploads/2013/02/gui285CPG1301E-</a:t>
            </a:r>
            <a:r>
              <a:rPr sz="1000" i="1" spc="-10" dirty="0">
                <a:solidFill>
                  <a:srgbClr val="1382F9"/>
                </a:solidFill>
                <a:latin typeface="Arial"/>
                <a:cs typeface="Arial"/>
                <a:hlinkClick r:id="rId2"/>
              </a:rPr>
              <a:t> </a:t>
            </a:r>
            <a:r>
              <a:rPr sz="1000" i="1" u="sng" spc="-10" dirty="0">
                <a:solidFill>
                  <a:srgbClr val="1382F9"/>
                </a:solidFill>
                <a:uFill>
                  <a:solidFill>
                    <a:srgbClr val="1382F9"/>
                  </a:solidFill>
                </a:uFill>
                <a:latin typeface="Arial"/>
                <a:cs typeface="Arial"/>
                <a:hlinkClick r:id="rId2"/>
              </a:rPr>
              <a:t>Toxoplasmosis.pdf</a:t>
            </a:r>
            <a:endParaRPr sz="1000">
              <a:latin typeface="Arial"/>
              <a:cs typeface="Arial"/>
            </a:endParaRPr>
          </a:p>
          <a:p>
            <a:pPr marL="283845" indent="-271145">
              <a:lnSpc>
                <a:spcPct val="100000"/>
              </a:lnSpc>
              <a:buAutoNum type="arabicPeriod"/>
              <a:tabLst>
                <a:tab pos="283845" algn="l"/>
              </a:tabLst>
            </a:pPr>
            <a:r>
              <a:rPr sz="1000" i="1" spc="-10" dirty="0">
                <a:latin typeface="Arial"/>
                <a:cs typeface="Arial"/>
              </a:rPr>
              <a:t>Lopes-</a:t>
            </a:r>
            <a:r>
              <a:rPr sz="1000" i="1" dirty="0">
                <a:latin typeface="Arial"/>
                <a:cs typeface="Arial"/>
              </a:rPr>
              <a:t>Mori</a:t>
            </a:r>
            <a:r>
              <a:rPr sz="1000" i="1" spc="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FMR</a:t>
            </a:r>
            <a:r>
              <a:rPr sz="1000" i="1" spc="1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et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al.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(2011).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Rev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Assoc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Med</a:t>
            </a:r>
            <a:r>
              <a:rPr sz="1000" i="1" spc="-1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Bras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57(5):581-</a:t>
            </a:r>
            <a:r>
              <a:rPr sz="1000" i="1" spc="-25" dirty="0">
                <a:latin typeface="Arial"/>
                <a:cs typeface="Arial"/>
              </a:rPr>
              <a:t>586</a:t>
            </a:r>
            <a:endParaRPr sz="1000">
              <a:latin typeface="Arial"/>
              <a:cs typeface="Arial"/>
            </a:endParaRPr>
          </a:p>
          <a:p>
            <a:pPr marL="283845" indent="-271145">
              <a:lnSpc>
                <a:spcPct val="100000"/>
              </a:lnSpc>
              <a:buClr>
                <a:srgbClr val="000000"/>
              </a:buClr>
              <a:buAutoNum type="arabicPeriod"/>
              <a:tabLst>
                <a:tab pos="283845" algn="l"/>
              </a:tabLst>
            </a:pPr>
            <a:r>
              <a:rPr sz="1000" i="1" u="sng" spc="-10" dirty="0">
                <a:solidFill>
                  <a:srgbClr val="1382F9"/>
                </a:solidFill>
                <a:uFill>
                  <a:solidFill>
                    <a:srgbClr val="1382F9"/>
                  </a:solidFill>
                </a:uFill>
                <a:latin typeface="Arial"/>
                <a:cs typeface="Arial"/>
                <a:hlinkClick r:id="rId3"/>
              </a:rPr>
              <a:t>http://infectiousdiseases.screening.nhs.uk/</a:t>
            </a:r>
            <a:endParaRPr sz="1000">
              <a:latin typeface="Arial"/>
              <a:cs typeface="Arial"/>
            </a:endParaRPr>
          </a:p>
          <a:p>
            <a:pPr marL="283845" indent="-271145">
              <a:lnSpc>
                <a:spcPct val="100000"/>
              </a:lnSpc>
              <a:buAutoNum type="arabicPeriod"/>
              <a:tabLst>
                <a:tab pos="283845" algn="l"/>
              </a:tabLst>
            </a:pPr>
            <a:r>
              <a:rPr sz="1000" i="1" dirty="0">
                <a:latin typeface="Arial"/>
                <a:cs typeface="Arial"/>
              </a:rPr>
              <a:t>Hoffmann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S.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et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al.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(2012)</a:t>
            </a:r>
            <a:r>
              <a:rPr sz="1000" i="1" spc="-1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J.</a:t>
            </a:r>
            <a:r>
              <a:rPr sz="1000" i="1" spc="-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Food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Prot.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75,</a:t>
            </a:r>
            <a:r>
              <a:rPr sz="1000" i="1" spc="-3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1292–1302.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4209" y="75058"/>
            <a:ext cx="10611663" cy="776109"/>
          </a:xfrm>
          <a:prstGeom prst="rect">
            <a:avLst/>
          </a:prstGeom>
        </p:spPr>
        <p:txBody>
          <a:bodyPr vert="horz" wrap="square" lIns="0" tIns="280923" rIns="0" bIns="0" rtlCol="0">
            <a:spAutoFit/>
          </a:bodyPr>
          <a:lstStyle/>
          <a:p>
            <a:pPr marL="54356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Thực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hành</a:t>
            </a:r>
            <a:r>
              <a:rPr sz="3200" b="1" spc="-6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tầm</a:t>
            </a:r>
            <a:r>
              <a:rPr sz="3200" b="1" spc="-4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soát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i="1" spc="-50" dirty="0">
                <a:latin typeface="Arial"/>
                <a:cs typeface="Arial"/>
              </a:rPr>
              <a:t>T.</a:t>
            </a:r>
            <a:r>
              <a:rPr sz="3200" b="1" i="1" spc="-45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gondii</a:t>
            </a:r>
            <a:r>
              <a:rPr sz="3200" b="1" i="1" spc="-6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ở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các</a:t>
            </a:r>
            <a:r>
              <a:rPr sz="3200" b="1" spc="-6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quốc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sz="3200" b="1" spc="-25" dirty="0">
                <a:latin typeface="Arial"/>
                <a:cs typeface="Arial"/>
              </a:rPr>
              <a:t>gia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49365" y="1159638"/>
            <a:ext cx="50800" cy="137795"/>
          </a:xfrm>
          <a:custGeom>
            <a:avLst/>
            <a:gdLst/>
            <a:ahLst/>
            <a:cxnLst/>
            <a:rect l="l" t="t" r="r" b="b"/>
            <a:pathLst>
              <a:path w="50800" h="137794">
                <a:moveTo>
                  <a:pt x="19108" y="86962"/>
                </a:moveTo>
                <a:lnTo>
                  <a:pt x="0" y="87249"/>
                </a:lnTo>
                <a:lnTo>
                  <a:pt x="26162" y="137667"/>
                </a:lnTo>
                <a:lnTo>
                  <a:pt x="44441" y="99695"/>
                </a:lnTo>
                <a:lnTo>
                  <a:pt x="19304" y="99695"/>
                </a:lnTo>
                <a:lnTo>
                  <a:pt x="19113" y="87249"/>
                </a:lnTo>
                <a:lnTo>
                  <a:pt x="19108" y="86962"/>
                </a:lnTo>
                <a:close/>
              </a:path>
              <a:path w="50800" h="137794">
                <a:moveTo>
                  <a:pt x="31809" y="86771"/>
                </a:moveTo>
                <a:lnTo>
                  <a:pt x="19108" y="86962"/>
                </a:lnTo>
                <a:lnTo>
                  <a:pt x="19300" y="99440"/>
                </a:lnTo>
                <a:lnTo>
                  <a:pt x="19304" y="99695"/>
                </a:lnTo>
                <a:lnTo>
                  <a:pt x="32004" y="99440"/>
                </a:lnTo>
                <a:lnTo>
                  <a:pt x="31817" y="87249"/>
                </a:lnTo>
                <a:lnTo>
                  <a:pt x="31809" y="86771"/>
                </a:lnTo>
                <a:close/>
              </a:path>
              <a:path w="50800" h="137794">
                <a:moveTo>
                  <a:pt x="50800" y="86487"/>
                </a:moveTo>
                <a:lnTo>
                  <a:pt x="31809" y="86771"/>
                </a:lnTo>
                <a:lnTo>
                  <a:pt x="32004" y="99440"/>
                </a:lnTo>
                <a:lnTo>
                  <a:pt x="19304" y="99695"/>
                </a:lnTo>
                <a:lnTo>
                  <a:pt x="44441" y="99695"/>
                </a:lnTo>
                <a:lnTo>
                  <a:pt x="50800" y="86487"/>
                </a:lnTo>
                <a:close/>
              </a:path>
              <a:path w="50800" h="137794">
                <a:moveTo>
                  <a:pt x="30480" y="0"/>
                </a:moveTo>
                <a:lnTo>
                  <a:pt x="17780" y="253"/>
                </a:lnTo>
                <a:lnTo>
                  <a:pt x="19101" y="86487"/>
                </a:lnTo>
                <a:lnTo>
                  <a:pt x="19108" y="86962"/>
                </a:lnTo>
                <a:lnTo>
                  <a:pt x="31809" y="86771"/>
                </a:lnTo>
                <a:lnTo>
                  <a:pt x="30483" y="253"/>
                </a:lnTo>
                <a:lnTo>
                  <a:pt x="30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844039" y="1669033"/>
            <a:ext cx="8171180" cy="88900"/>
            <a:chOff x="1844039" y="1669033"/>
            <a:chExt cx="8171180" cy="88900"/>
          </a:xfrm>
        </p:grpSpPr>
        <p:sp>
          <p:nvSpPr>
            <p:cNvPr id="4" name="object 4"/>
            <p:cNvSpPr/>
            <p:nvPr/>
          </p:nvSpPr>
          <p:spPr>
            <a:xfrm>
              <a:off x="1917191" y="1674875"/>
              <a:ext cx="7916545" cy="0"/>
            </a:xfrm>
            <a:custGeom>
              <a:avLst/>
              <a:gdLst/>
              <a:ahLst/>
              <a:cxnLst/>
              <a:rect l="l" t="t" r="r" b="b"/>
              <a:pathLst>
                <a:path w="7916545">
                  <a:moveTo>
                    <a:pt x="0" y="0"/>
                  </a:moveTo>
                  <a:lnTo>
                    <a:pt x="7916290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4039" y="1670557"/>
              <a:ext cx="77978" cy="845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1832" y="1669033"/>
              <a:ext cx="183007" cy="88645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818639" y="2302764"/>
            <a:ext cx="50800" cy="139700"/>
          </a:xfrm>
          <a:custGeom>
            <a:avLst/>
            <a:gdLst/>
            <a:ahLst/>
            <a:cxnLst/>
            <a:rect l="l" t="t" r="r" b="b"/>
            <a:pathLst>
              <a:path w="50800" h="139700">
                <a:moveTo>
                  <a:pt x="19050" y="88900"/>
                </a:moveTo>
                <a:lnTo>
                  <a:pt x="0" y="88900"/>
                </a:lnTo>
                <a:lnTo>
                  <a:pt x="25400" y="139700"/>
                </a:lnTo>
                <a:lnTo>
                  <a:pt x="44450" y="101600"/>
                </a:lnTo>
                <a:lnTo>
                  <a:pt x="19050" y="101600"/>
                </a:lnTo>
                <a:lnTo>
                  <a:pt x="19050" y="88900"/>
                </a:lnTo>
                <a:close/>
              </a:path>
              <a:path w="50800" h="139700">
                <a:moveTo>
                  <a:pt x="31750" y="0"/>
                </a:moveTo>
                <a:lnTo>
                  <a:pt x="19050" y="0"/>
                </a:lnTo>
                <a:lnTo>
                  <a:pt x="19050" y="101600"/>
                </a:lnTo>
                <a:lnTo>
                  <a:pt x="31750" y="101600"/>
                </a:lnTo>
                <a:lnTo>
                  <a:pt x="31750" y="0"/>
                </a:lnTo>
                <a:close/>
              </a:path>
              <a:path w="50800" h="139700">
                <a:moveTo>
                  <a:pt x="50800" y="88900"/>
                </a:moveTo>
                <a:lnTo>
                  <a:pt x="31750" y="88900"/>
                </a:lnTo>
                <a:lnTo>
                  <a:pt x="31750" y="101600"/>
                </a:lnTo>
                <a:lnTo>
                  <a:pt x="44450" y="101600"/>
                </a:lnTo>
                <a:lnTo>
                  <a:pt x="50800" y="88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31359" y="2302764"/>
            <a:ext cx="50800" cy="139700"/>
          </a:xfrm>
          <a:custGeom>
            <a:avLst/>
            <a:gdLst/>
            <a:ahLst/>
            <a:cxnLst/>
            <a:rect l="l" t="t" r="r" b="b"/>
            <a:pathLst>
              <a:path w="50800" h="139700">
                <a:moveTo>
                  <a:pt x="19050" y="88773"/>
                </a:moveTo>
                <a:lnTo>
                  <a:pt x="0" y="88773"/>
                </a:lnTo>
                <a:lnTo>
                  <a:pt x="25400" y="139573"/>
                </a:lnTo>
                <a:lnTo>
                  <a:pt x="44450" y="101473"/>
                </a:lnTo>
                <a:lnTo>
                  <a:pt x="19050" y="101473"/>
                </a:lnTo>
                <a:lnTo>
                  <a:pt x="19050" y="88773"/>
                </a:lnTo>
                <a:close/>
              </a:path>
              <a:path w="50800" h="139700">
                <a:moveTo>
                  <a:pt x="31750" y="0"/>
                </a:moveTo>
                <a:lnTo>
                  <a:pt x="19050" y="0"/>
                </a:lnTo>
                <a:lnTo>
                  <a:pt x="19050" y="101473"/>
                </a:lnTo>
                <a:lnTo>
                  <a:pt x="31750" y="101473"/>
                </a:lnTo>
                <a:lnTo>
                  <a:pt x="31750" y="0"/>
                </a:lnTo>
                <a:close/>
              </a:path>
              <a:path w="50800" h="139700">
                <a:moveTo>
                  <a:pt x="50800" y="88773"/>
                </a:moveTo>
                <a:lnTo>
                  <a:pt x="31750" y="88773"/>
                </a:lnTo>
                <a:lnTo>
                  <a:pt x="31750" y="101473"/>
                </a:lnTo>
                <a:lnTo>
                  <a:pt x="44450" y="101473"/>
                </a:lnTo>
                <a:lnTo>
                  <a:pt x="50800" y="887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69404" y="2302764"/>
            <a:ext cx="50800" cy="139700"/>
          </a:xfrm>
          <a:custGeom>
            <a:avLst/>
            <a:gdLst/>
            <a:ahLst/>
            <a:cxnLst/>
            <a:rect l="l" t="t" r="r" b="b"/>
            <a:pathLst>
              <a:path w="50800" h="139700">
                <a:moveTo>
                  <a:pt x="19050" y="88773"/>
                </a:moveTo>
                <a:lnTo>
                  <a:pt x="0" y="88773"/>
                </a:lnTo>
                <a:lnTo>
                  <a:pt x="25400" y="139573"/>
                </a:lnTo>
                <a:lnTo>
                  <a:pt x="44450" y="101473"/>
                </a:lnTo>
                <a:lnTo>
                  <a:pt x="19050" y="101473"/>
                </a:lnTo>
                <a:lnTo>
                  <a:pt x="19050" y="88773"/>
                </a:lnTo>
                <a:close/>
              </a:path>
              <a:path w="50800" h="139700">
                <a:moveTo>
                  <a:pt x="31750" y="0"/>
                </a:moveTo>
                <a:lnTo>
                  <a:pt x="19050" y="0"/>
                </a:lnTo>
                <a:lnTo>
                  <a:pt x="19050" y="101473"/>
                </a:lnTo>
                <a:lnTo>
                  <a:pt x="31750" y="101473"/>
                </a:lnTo>
                <a:lnTo>
                  <a:pt x="31750" y="0"/>
                </a:lnTo>
                <a:close/>
              </a:path>
              <a:path w="50800" h="139700">
                <a:moveTo>
                  <a:pt x="50800" y="88773"/>
                </a:moveTo>
                <a:lnTo>
                  <a:pt x="31750" y="88773"/>
                </a:lnTo>
                <a:lnTo>
                  <a:pt x="31750" y="101473"/>
                </a:lnTo>
                <a:lnTo>
                  <a:pt x="44450" y="101473"/>
                </a:lnTo>
                <a:lnTo>
                  <a:pt x="50800" y="887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88804" y="2302764"/>
            <a:ext cx="50800" cy="139700"/>
          </a:xfrm>
          <a:custGeom>
            <a:avLst/>
            <a:gdLst/>
            <a:ahLst/>
            <a:cxnLst/>
            <a:rect l="l" t="t" r="r" b="b"/>
            <a:pathLst>
              <a:path w="50800" h="139700">
                <a:moveTo>
                  <a:pt x="19050" y="88773"/>
                </a:moveTo>
                <a:lnTo>
                  <a:pt x="0" y="88773"/>
                </a:lnTo>
                <a:lnTo>
                  <a:pt x="25400" y="139573"/>
                </a:lnTo>
                <a:lnTo>
                  <a:pt x="44450" y="101473"/>
                </a:lnTo>
                <a:lnTo>
                  <a:pt x="19050" y="101473"/>
                </a:lnTo>
                <a:lnTo>
                  <a:pt x="19050" y="88773"/>
                </a:lnTo>
                <a:close/>
              </a:path>
              <a:path w="50800" h="139700">
                <a:moveTo>
                  <a:pt x="31750" y="0"/>
                </a:moveTo>
                <a:lnTo>
                  <a:pt x="19050" y="0"/>
                </a:lnTo>
                <a:lnTo>
                  <a:pt x="19050" y="101473"/>
                </a:lnTo>
                <a:lnTo>
                  <a:pt x="31750" y="101473"/>
                </a:lnTo>
                <a:lnTo>
                  <a:pt x="31750" y="0"/>
                </a:lnTo>
                <a:close/>
              </a:path>
              <a:path w="50800" h="139700">
                <a:moveTo>
                  <a:pt x="50800" y="88773"/>
                </a:moveTo>
                <a:lnTo>
                  <a:pt x="31750" y="88773"/>
                </a:lnTo>
                <a:lnTo>
                  <a:pt x="31750" y="101473"/>
                </a:lnTo>
                <a:lnTo>
                  <a:pt x="44450" y="101473"/>
                </a:lnTo>
                <a:lnTo>
                  <a:pt x="50800" y="887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88804" y="3279649"/>
            <a:ext cx="50800" cy="139065"/>
          </a:xfrm>
          <a:custGeom>
            <a:avLst/>
            <a:gdLst/>
            <a:ahLst/>
            <a:cxnLst/>
            <a:rect l="l" t="t" r="r" b="b"/>
            <a:pathLst>
              <a:path w="50800" h="139064">
                <a:moveTo>
                  <a:pt x="19050" y="88264"/>
                </a:moveTo>
                <a:lnTo>
                  <a:pt x="0" y="88264"/>
                </a:lnTo>
                <a:lnTo>
                  <a:pt x="25400" y="139064"/>
                </a:lnTo>
                <a:lnTo>
                  <a:pt x="44450" y="100964"/>
                </a:lnTo>
                <a:lnTo>
                  <a:pt x="19050" y="100964"/>
                </a:lnTo>
                <a:lnTo>
                  <a:pt x="19050" y="88264"/>
                </a:lnTo>
                <a:close/>
              </a:path>
              <a:path w="50800" h="139064">
                <a:moveTo>
                  <a:pt x="31750" y="0"/>
                </a:moveTo>
                <a:lnTo>
                  <a:pt x="19050" y="0"/>
                </a:lnTo>
                <a:lnTo>
                  <a:pt x="19050" y="100964"/>
                </a:lnTo>
                <a:lnTo>
                  <a:pt x="31750" y="100964"/>
                </a:lnTo>
                <a:lnTo>
                  <a:pt x="31750" y="0"/>
                </a:lnTo>
                <a:close/>
              </a:path>
              <a:path w="50800" h="139064">
                <a:moveTo>
                  <a:pt x="50800" y="88264"/>
                </a:moveTo>
                <a:lnTo>
                  <a:pt x="31750" y="88264"/>
                </a:lnTo>
                <a:lnTo>
                  <a:pt x="31750" y="100964"/>
                </a:lnTo>
                <a:lnTo>
                  <a:pt x="44450" y="100964"/>
                </a:lnTo>
                <a:lnTo>
                  <a:pt x="50800" y="882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34371" y="4252978"/>
            <a:ext cx="184276" cy="142621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069844" y="5481828"/>
            <a:ext cx="50800" cy="434340"/>
          </a:xfrm>
          <a:custGeom>
            <a:avLst/>
            <a:gdLst/>
            <a:ahLst/>
            <a:cxnLst/>
            <a:rect l="l" t="t" r="r" b="b"/>
            <a:pathLst>
              <a:path w="50800" h="434339">
                <a:moveTo>
                  <a:pt x="19050" y="383387"/>
                </a:moveTo>
                <a:lnTo>
                  <a:pt x="0" y="383387"/>
                </a:lnTo>
                <a:lnTo>
                  <a:pt x="25400" y="434187"/>
                </a:lnTo>
                <a:lnTo>
                  <a:pt x="44450" y="396087"/>
                </a:lnTo>
                <a:lnTo>
                  <a:pt x="19050" y="396087"/>
                </a:lnTo>
                <a:lnTo>
                  <a:pt x="19050" y="383387"/>
                </a:lnTo>
                <a:close/>
              </a:path>
              <a:path w="50800" h="434339">
                <a:moveTo>
                  <a:pt x="31750" y="0"/>
                </a:moveTo>
                <a:lnTo>
                  <a:pt x="19050" y="0"/>
                </a:lnTo>
                <a:lnTo>
                  <a:pt x="19050" y="396087"/>
                </a:lnTo>
                <a:lnTo>
                  <a:pt x="31750" y="396087"/>
                </a:lnTo>
                <a:lnTo>
                  <a:pt x="31750" y="0"/>
                </a:lnTo>
                <a:close/>
              </a:path>
              <a:path w="50800" h="434339">
                <a:moveTo>
                  <a:pt x="50800" y="383387"/>
                </a:moveTo>
                <a:lnTo>
                  <a:pt x="31750" y="383387"/>
                </a:lnTo>
                <a:lnTo>
                  <a:pt x="31750" y="396087"/>
                </a:lnTo>
                <a:lnTo>
                  <a:pt x="44450" y="396087"/>
                </a:lnTo>
                <a:lnTo>
                  <a:pt x="50800" y="3833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88455" y="3419857"/>
            <a:ext cx="1387475" cy="235585"/>
          </a:xfrm>
          <a:custGeom>
            <a:avLst/>
            <a:gdLst/>
            <a:ahLst/>
            <a:cxnLst/>
            <a:rect l="l" t="t" r="r" b="b"/>
            <a:pathLst>
              <a:path w="1387475" h="235585">
                <a:moveTo>
                  <a:pt x="1336548" y="184404"/>
                </a:moveTo>
                <a:lnTo>
                  <a:pt x="1336548" y="235204"/>
                </a:lnTo>
                <a:lnTo>
                  <a:pt x="1374648" y="216154"/>
                </a:lnTo>
                <a:lnTo>
                  <a:pt x="1349248" y="216154"/>
                </a:lnTo>
                <a:lnTo>
                  <a:pt x="1349248" y="203454"/>
                </a:lnTo>
                <a:lnTo>
                  <a:pt x="1374648" y="203454"/>
                </a:lnTo>
                <a:lnTo>
                  <a:pt x="1336548" y="184404"/>
                </a:lnTo>
                <a:close/>
              </a:path>
              <a:path w="1387475" h="235585">
                <a:moveTo>
                  <a:pt x="12700" y="0"/>
                </a:moveTo>
                <a:lnTo>
                  <a:pt x="0" y="0"/>
                </a:lnTo>
                <a:lnTo>
                  <a:pt x="0" y="213233"/>
                </a:lnTo>
                <a:lnTo>
                  <a:pt x="2794" y="216154"/>
                </a:lnTo>
                <a:lnTo>
                  <a:pt x="1336548" y="216154"/>
                </a:lnTo>
                <a:lnTo>
                  <a:pt x="1336548" y="209804"/>
                </a:lnTo>
                <a:lnTo>
                  <a:pt x="12700" y="209804"/>
                </a:lnTo>
                <a:lnTo>
                  <a:pt x="6350" y="203454"/>
                </a:lnTo>
                <a:lnTo>
                  <a:pt x="12700" y="203454"/>
                </a:lnTo>
                <a:lnTo>
                  <a:pt x="12700" y="0"/>
                </a:lnTo>
                <a:close/>
              </a:path>
              <a:path w="1387475" h="235585">
                <a:moveTo>
                  <a:pt x="1374648" y="203454"/>
                </a:moveTo>
                <a:lnTo>
                  <a:pt x="1349248" y="203454"/>
                </a:lnTo>
                <a:lnTo>
                  <a:pt x="1349248" y="216154"/>
                </a:lnTo>
                <a:lnTo>
                  <a:pt x="1374648" y="216154"/>
                </a:lnTo>
                <a:lnTo>
                  <a:pt x="1387348" y="209804"/>
                </a:lnTo>
                <a:lnTo>
                  <a:pt x="1374648" y="203454"/>
                </a:lnTo>
                <a:close/>
              </a:path>
              <a:path w="1387475" h="235585">
                <a:moveTo>
                  <a:pt x="12700" y="203454"/>
                </a:moveTo>
                <a:lnTo>
                  <a:pt x="6350" y="203454"/>
                </a:lnTo>
                <a:lnTo>
                  <a:pt x="12700" y="209804"/>
                </a:lnTo>
                <a:lnTo>
                  <a:pt x="12700" y="203454"/>
                </a:lnTo>
                <a:close/>
              </a:path>
              <a:path w="1387475" h="235585">
                <a:moveTo>
                  <a:pt x="1336548" y="203454"/>
                </a:moveTo>
                <a:lnTo>
                  <a:pt x="12700" y="203454"/>
                </a:lnTo>
                <a:lnTo>
                  <a:pt x="12700" y="209804"/>
                </a:lnTo>
                <a:lnTo>
                  <a:pt x="1336548" y="209804"/>
                </a:lnTo>
                <a:lnTo>
                  <a:pt x="1336548" y="2034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38423" y="4010914"/>
            <a:ext cx="5438140" cy="384810"/>
          </a:xfrm>
          <a:custGeom>
            <a:avLst/>
            <a:gdLst/>
            <a:ahLst/>
            <a:cxnLst/>
            <a:rect l="l" t="t" r="r" b="b"/>
            <a:pathLst>
              <a:path w="5438140" h="384810">
                <a:moveTo>
                  <a:pt x="19050" y="334010"/>
                </a:moveTo>
                <a:lnTo>
                  <a:pt x="0" y="334010"/>
                </a:lnTo>
                <a:lnTo>
                  <a:pt x="25400" y="384810"/>
                </a:lnTo>
                <a:lnTo>
                  <a:pt x="44450" y="346710"/>
                </a:lnTo>
                <a:lnTo>
                  <a:pt x="19050" y="346710"/>
                </a:lnTo>
                <a:lnTo>
                  <a:pt x="19050" y="334010"/>
                </a:lnTo>
                <a:close/>
              </a:path>
              <a:path w="5438140" h="384810">
                <a:moveTo>
                  <a:pt x="5437758" y="0"/>
                </a:moveTo>
                <a:lnTo>
                  <a:pt x="21843" y="0"/>
                </a:lnTo>
                <a:lnTo>
                  <a:pt x="19050" y="2793"/>
                </a:lnTo>
                <a:lnTo>
                  <a:pt x="19050" y="346710"/>
                </a:lnTo>
                <a:lnTo>
                  <a:pt x="31750" y="346710"/>
                </a:lnTo>
                <a:lnTo>
                  <a:pt x="31750" y="12700"/>
                </a:lnTo>
                <a:lnTo>
                  <a:pt x="25400" y="12700"/>
                </a:lnTo>
                <a:lnTo>
                  <a:pt x="31750" y="6350"/>
                </a:lnTo>
                <a:lnTo>
                  <a:pt x="5437758" y="6350"/>
                </a:lnTo>
                <a:lnTo>
                  <a:pt x="5437758" y="0"/>
                </a:lnTo>
                <a:close/>
              </a:path>
              <a:path w="5438140" h="384810">
                <a:moveTo>
                  <a:pt x="50800" y="334010"/>
                </a:moveTo>
                <a:lnTo>
                  <a:pt x="31750" y="334010"/>
                </a:lnTo>
                <a:lnTo>
                  <a:pt x="31750" y="346710"/>
                </a:lnTo>
                <a:lnTo>
                  <a:pt x="44450" y="346710"/>
                </a:lnTo>
                <a:lnTo>
                  <a:pt x="50800" y="334010"/>
                </a:lnTo>
                <a:close/>
              </a:path>
              <a:path w="5438140" h="384810">
                <a:moveTo>
                  <a:pt x="31750" y="6350"/>
                </a:moveTo>
                <a:lnTo>
                  <a:pt x="25400" y="12700"/>
                </a:lnTo>
                <a:lnTo>
                  <a:pt x="31750" y="12700"/>
                </a:lnTo>
                <a:lnTo>
                  <a:pt x="31750" y="6350"/>
                </a:lnTo>
                <a:close/>
              </a:path>
              <a:path w="5438140" h="384810">
                <a:moveTo>
                  <a:pt x="5437758" y="6350"/>
                </a:moveTo>
                <a:lnTo>
                  <a:pt x="31750" y="6350"/>
                </a:lnTo>
                <a:lnTo>
                  <a:pt x="31750" y="12700"/>
                </a:lnTo>
                <a:lnTo>
                  <a:pt x="5437758" y="12700"/>
                </a:lnTo>
                <a:lnTo>
                  <a:pt x="5437758" y="6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31359" y="1674878"/>
            <a:ext cx="50800" cy="80645"/>
          </a:xfrm>
          <a:custGeom>
            <a:avLst/>
            <a:gdLst/>
            <a:ahLst/>
            <a:cxnLst/>
            <a:rect l="l" t="t" r="r" b="b"/>
            <a:pathLst>
              <a:path w="50800" h="80644">
                <a:moveTo>
                  <a:pt x="19050" y="29463"/>
                </a:moveTo>
                <a:lnTo>
                  <a:pt x="0" y="29463"/>
                </a:lnTo>
                <a:lnTo>
                  <a:pt x="25400" y="80263"/>
                </a:lnTo>
                <a:lnTo>
                  <a:pt x="44450" y="42163"/>
                </a:lnTo>
                <a:lnTo>
                  <a:pt x="19050" y="42163"/>
                </a:lnTo>
                <a:lnTo>
                  <a:pt x="19050" y="29463"/>
                </a:lnTo>
                <a:close/>
              </a:path>
              <a:path w="50800" h="80644">
                <a:moveTo>
                  <a:pt x="31750" y="0"/>
                </a:moveTo>
                <a:lnTo>
                  <a:pt x="19050" y="0"/>
                </a:lnTo>
                <a:lnTo>
                  <a:pt x="19050" y="42163"/>
                </a:lnTo>
                <a:lnTo>
                  <a:pt x="31750" y="42163"/>
                </a:lnTo>
                <a:lnTo>
                  <a:pt x="31750" y="0"/>
                </a:lnTo>
                <a:close/>
              </a:path>
              <a:path w="50800" h="80644">
                <a:moveTo>
                  <a:pt x="50800" y="29463"/>
                </a:moveTo>
                <a:lnTo>
                  <a:pt x="31750" y="29463"/>
                </a:lnTo>
                <a:lnTo>
                  <a:pt x="31750" y="42163"/>
                </a:lnTo>
                <a:lnTo>
                  <a:pt x="44450" y="42163"/>
                </a:lnTo>
                <a:lnTo>
                  <a:pt x="50800" y="294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69404" y="1670306"/>
            <a:ext cx="50800" cy="84455"/>
          </a:xfrm>
          <a:custGeom>
            <a:avLst/>
            <a:gdLst/>
            <a:ahLst/>
            <a:cxnLst/>
            <a:rect l="l" t="t" r="r" b="b"/>
            <a:pathLst>
              <a:path w="50800" h="84455">
                <a:moveTo>
                  <a:pt x="19050" y="33655"/>
                </a:moveTo>
                <a:lnTo>
                  <a:pt x="0" y="33655"/>
                </a:lnTo>
                <a:lnTo>
                  <a:pt x="25400" y="84455"/>
                </a:lnTo>
                <a:lnTo>
                  <a:pt x="44450" y="46355"/>
                </a:lnTo>
                <a:lnTo>
                  <a:pt x="19050" y="46355"/>
                </a:lnTo>
                <a:lnTo>
                  <a:pt x="19050" y="33655"/>
                </a:lnTo>
                <a:close/>
              </a:path>
              <a:path w="50800" h="84455">
                <a:moveTo>
                  <a:pt x="31750" y="0"/>
                </a:moveTo>
                <a:lnTo>
                  <a:pt x="19050" y="0"/>
                </a:lnTo>
                <a:lnTo>
                  <a:pt x="19050" y="46355"/>
                </a:lnTo>
                <a:lnTo>
                  <a:pt x="31750" y="46355"/>
                </a:lnTo>
                <a:lnTo>
                  <a:pt x="31750" y="0"/>
                </a:lnTo>
                <a:close/>
              </a:path>
              <a:path w="50800" h="84455">
                <a:moveTo>
                  <a:pt x="50800" y="33655"/>
                </a:moveTo>
                <a:lnTo>
                  <a:pt x="31750" y="33655"/>
                </a:lnTo>
                <a:lnTo>
                  <a:pt x="31750" y="46355"/>
                </a:lnTo>
                <a:lnTo>
                  <a:pt x="44450" y="46355"/>
                </a:lnTo>
                <a:lnTo>
                  <a:pt x="50800" y="33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875020" y="1618490"/>
            <a:ext cx="0" cy="57785"/>
          </a:xfrm>
          <a:custGeom>
            <a:avLst/>
            <a:gdLst/>
            <a:ahLst/>
            <a:cxnLst/>
            <a:rect l="l" t="t" r="r" b="b"/>
            <a:pathLst>
              <a:path h="57785">
                <a:moveTo>
                  <a:pt x="0" y="0"/>
                </a:moveTo>
                <a:lnTo>
                  <a:pt x="0" y="5727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4965065" y="835027"/>
            <a:ext cx="1817371" cy="328295"/>
            <a:chOff x="4965065" y="835025"/>
            <a:chExt cx="1817370" cy="328295"/>
          </a:xfrm>
        </p:grpSpPr>
        <p:sp>
          <p:nvSpPr>
            <p:cNvPr id="20" name="object 20"/>
            <p:cNvSpPr/>
            <p:nvPr/>
          </p:nvSpPr>
          <p:spPr>
            <a:xfrm>
              <a:off x="4968240" y="838200"/>
              <a:ext cx="1811020" cy="321945"/>
            </a:xfrm>
            <a:custGeom>
              <a:avLst/>
              <a:gdLst/>
              <a:ahLst/>
              <a:cxnLst/>
              <a:rect l="l" t="t" r="r" b="b"/>
              <a:pathLst>
                <a:path w="1811020" h="321944">
                  <a:moveTo>
                    <a:pt x="1810512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1810512" y="321563"/>
                  </a:lnTo>
                  <a:lnTo>
                    <a:pt x="1810512" y="0"/>
                  </a:lnTo>
                  <a:close/>
                </a:path>
              </a:pathLst>
            </a:custGeom>
            <a:solidFill>
              <a:srgbClr val="40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968240" y="838200"/>
              <a:ext cx="1811020" cy="321945"/>
            </a:xfrm>
            <a:custGeom>
              <a:avLst/>
              <a:gdLst/>
              <a:ahLst/>
              <a:cxnLst/>
              <a:rect l="l" t="t" r="r" b="b"/>
              <a:pathLst>
                <a:path w="1811020" h="321944">
                  <a:moveTo>
                    <a:pt x="0" y="321563"/>
                  </a:moveTo>
                  <a:lnTo>
                    <a:pt x="1810512" y="321563"/>
                  </a:lnTo>
                  <a:lnTo>
                    <a:pt x="1810512" y="0"/>
                  </a:lnTo>
                  <a:lnTo>
                    <a:pt x="0" y="0"/>
                  </a:lnTo>
                  <a:lnTo>
                    <a:pt x="0" y="321563"/>
                  </a:lnTo>
                  <a:close/>
                </a:path>
              </a:pathLst>
            </a:custGeom>
            <a:ln w="6096">
              <a:solidFill>
                <a:srgbClr val="40AC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965193" y="890397"/>
            <a:ext cx="18167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896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BĂT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ĐÂU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968242" y="838200"/>
            <a:ext cx="1811655" cy="0"/>
          </a:xfrm>
          <a:custGeom>
            <a:avLst/>
            <a:gdLst/>
            <a:ahLst/>
            <a:cxnLst/>
            <a:rect l="l" t="t" r="r" b="b"/>
            <a:pathLst>
              <a:path w="1811654">
                <a:moveTo>
                  <a:pt x="0" y="0"/>
                </a:moveTo>
                <a:lnTo>
                  <a:pt x="181152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2185290" y="5934328"/>
            <a:ext cx="1818639" cy="326390"/>
            <a:chOff x="2185289" y="5934328"/>
            <a:chExt cx="1818639" cy="326390"/>
          </a:xfrm>
        </p:grpSpPr>
        <p:sp>
          <p:nvSpPr>
            <p:cNvPr id="25" name="object 25"/>
            <p:cNvSpPr/>
            <p:nvPr/>
          </p:nvSpPr>
          <p:spPr>
            <a:xfrm>
              <a:off x="2188464" y="5937503"/>
              <a:ext cx="1812289" cy="320040"/>
            </a:xfrm>
            <a:custGeom>
              <a:avLst/>
              <a:gdLst/>
              <a:ahLst/>
              <a:cxnLst/>
              <a:rect l="l" t="t" r="r" b="b"/>
              <a:pathLst>
                <a:path w="1812289" h="320039">
                  <a:moveTo>
                    <a:pt x="1812036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1812036" y="320040"/>
                  </a:lnTo>
                  <a:lnTo>
                    <a:pt x="1812036" y="0"/>
                  </a:lnTo>
                  <a:close/>
                </a:path>
              </a:pathLst>
            </a:custGeom>
            <a:solidFill>
              <a:srgbClr val="40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88464" y="5937503"/>
              <a:ext cx="1812289" cy="320040"/>
            </a:xfrm>
            <a:custGeom>
              <a:avLst/>
              <a:gdLst/>
              <a:ahLst/>
              <a:cxnLst/>
              <a:rect l="l" t="t" r="r" b="b"/>
              <a:pathLst>
                <a:path w="1812289" h="320039">
                  <a:moveTo>
                    <a:pt x="0" y="320040"/>
                  </a:moveTo>
                  <a:lnTo>
                    <a:pt x="1812036" y="320040"/>
                  </a:lnTo>
                  <a:lnTo>
                    <a:pt x="1812036" y="0"/>
                  </a:lnTo>
                  <a:lnTo>
                    <a:pt x="0" y="0"/>
                  </a:lnTo>
                  <a:lnTo>
                    <a:pt x="0" y="320040"/>
                  </a:lnTo>
                  <a:close/>
                </a:path>
              </a:pathLst>
            </a:custGeom>
            <a:ln w="6095">
              <a:solidFill>
                <a:srgbClr val="40AC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185418" y="5985765"/>
            <a:ext cx="181863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DỪNG</a:t>
            </a:r>
            <a:r>
              <a:rPr sz="12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LẠI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188466" y="5916167"/>
            <a:ext cx="1811655" cy="0"/>
          </a:xfrm>
          <a:custGeom>
            <a:avLst/>
            <a:gdLst/>
            <a:ahLst/>
            <a:cxnLst/>
            <a:rect l="l" t="t" r="r" b="b"/>
            <a:pathLst>
              <a:path w="1811654">
                <a:moveTo>
                  <a:pt x="0" y="0"/>
                </a:moveTo>
                <a:lnTo>
                  <a:pt x="181152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5934329" y="1752473"/>
            <a:ext cx="2520951" cy="553720"/>
            <a:chOff x="5934328" y="1752473"/>
            <a:chExt cx="2520950" cy="553720"/>
          </a:xfrm>
        </p:grpSpPr>
        <p:sp>
          <p:nvSpPr>
            <p:cNvPr id="30" name="object 30"/>
            <p:cNvSpPr/>
            <p:nvPr/>
          </p:nvSpPr>
          <p:spPr>
            <a:xfrm>
              <a:off x="5937503" y="1755648"/>
              <a:ext cx="2514600" cy="547370"/>
            </a:xfrm>
            <a:custGeom>
              <a:avLst/>
              <a:gdLst/>
              <a:ahLst/>
              <a:cxnLst/>
              <a:rect l="l" t="t" r="r" b="b"/>
              <a:pathLst>
                <a:path w="2514600" h="547369">
                  <a:moveTo>
                    <a:pt x="2514600" y="0"/>
                  </a:moveTo>
                  <a:lnTo>
                    <a:pt x="0" y="0"/>
                  </a:lnTo>
                  <a:lnTo>
                    <a:pt x="0" y="547115"/>
                  </a:lnTo>
                  <a:lnTo>
                    <a:pt x="2514600" y="547115"/>
                  </a:lnTo>
                  <a:lnTo>
                    <a:pt x="2514600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937503" y="1755648"/>
              <a:ext cx="2514600" cy="547370"/>
            </a:xfrm>
            <a:custGeom>
              <a:avLst/>
              <a:gdLst/>
              <a:ahLst/>
              <a:cxnLst/>
              <a:rect l="l" t="t" r="r" b="b"/>
              <a:pathLst>
                <a:path w="2514600" h="547369">
                  <a:moveTo>
                    <a:pt x="0" y="547115"/>
                  </a:moveTo>
                  <a:lnTo>
                    <a:pt x="2514600" y="547115"/>
                  </a:lnTo>
                  <a:lnTo>
                    <a:pt x="2514600" y="0"/>
                  </a:lnTo>
                  <a:lnTo>
                    <a:pt x="0" y="0"/>
                  </a:lnTo>
                  <a:lnTo>
                    <a:pt x="0" y="547115"/>
                  </a:lnTo>
                  <a:close/>
                </a:path>
              </a:pathLst>
            </a:custGeom>
            <a:ln w="6096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934455" y="1824687"/>
            <a:ext cx="2520951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IgG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âm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tính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IgM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dương</a:t>
            </a:r>
            <a:r>
              <a:rPr sz="1200" b="1" spc="-20" dirty="0">
                <a:latin typeface="Calibri"/>
                <a:cs typeface="Calibri"/>
              </a:rPr>
              <a:t> tính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937503" y="1755648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8572372" y="1752473"/>
            <a:ext cx="2884171" cy="553720"/>
            <a:chOff x="8572372" y="1752473"/>
            <a:chExt cx="2884170" cy="553720"/>
          </a:xfrm>
        </p:grpSpPr>
        <p:sp>
          <p:nvSpPr>
            <p:cNvPr id="35" name="object 35"/>
            <p:cNvSpPr/>
            <p:nvPr/>
          </p:nvSpPr>
          <p:spPr>
            <a:xfrm>
              <a:off x="8575547" y="1755648"/>
              <a:ext cx="2877820" cy="547370"/>
            </a:xfrm>
            <a:custGeom>
              <a:avLst/>
              <a:gdLst/>
              <a:ahLst/>
              <a:cxnLst/>
              <a:rect l="l" t="t" r="r" b="b"/>
              <a:pathLst>
                <a:path w="2877820" h="547369">
                  <a:moveTo>
                    <a:pt x="2877311" y="0"/>
                  </a:moveTo>
                  <a:lnTo>
                    <a:pt x="0" y="0"/>
                  </a:lnTo>
                  <a:lnTo>
                    <a:pt x="0" y="547115"/>
                  </a:lnTo>
                  <a:lnTo>
                    <a:pt x="2877311" y="547115"/>
                  </a:lnTo>
                  <a:lnTo>
                    <a:pt x="2877311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575547" y="1755648"/>
              <a:ext cx="2877820" cy="547370"/>
            </a:xfrm>
            <a:custGeom>
              <a:avLst/>
              <a:gdLst/>
              <a:ahLst/>
              <a:cxnLst/>
              <a:rect l="l" t="t" r="r" b="b"/>
              <a:pathLst>
                <a:path w="2877820" h="547369">
                  <a:moveTo>
                    <a:pt x="0" y="547115"/>
                  </a:moveTo>
                  <a:lnTo>
                    <a:pt x="2877311" y="547115"/>
                  </a:lnTo>
                  <a:lnTo>
                    <a:pt x="2877311" y="0"/>
                  </a:lnTo>
                  <a:lnTo>
                    <a:pt x="0" y="0"/>
                  </a:lnTo>
                  <a:lnTo>
                    <a:pt x="0" y="547115"/>
                  </a:lnTo>
                  <a:close/>
                </a:path>
              </a:pathLst>
            </a:custGeom>
            <a:ln w="6096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572502" y="1824687"/>
            <a:ext cx="28835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75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IgG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dương</a:t>
            </a:r>
            <a:r>
              <a:rPr sz="1200" b="1" spc="-20" dirty="0">
                <a:latin typeface="Calibri"/>
                <a:cs typeface="Calibri"/>
              </a:rPr>
              <a:t> tính</a:t>
            </a:r>
            <a:endParaRPr sz="1200">
              <a:latin typeface="Calibri"/>
              <a:cs typeface="Calibri"/>
            </a:endParaRPr>
          </a:p>
          <a:p>
            <a:pPr marL="939165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IgM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dương</a:t>
            </a:r>
            <a:r>
              <a:rPr sz="1200" b="1" spc="-20" dirty="0">
                <a:latin typeface="Calibri"/>
                <a:cs typeface="Calibri"/>
              </a:rPr>
              <a:t> tính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575547" y="1755648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3294762" y="1752473"/>
            <a:ext cx="2522855" cy="553720"/>
            <a:chOff x="3294760" y="1752473"/>
            <a:chExt cx="2522855" cy="553720"/>
          </a:xfrm>
        </p:grpSpPr>
        <p:sp>
          <p:nvSpPr>
            <p:cNvPr id="40" name="object 40"/>
            <p:cNvSpPr/>
            <p:nvPr/>
          </p:nvSpPr>
          <p:spPr>
            <a:xfrm>
              <a:off x="3297935" y="1755648"/>
              <a:ext cx="2516505" cy="547370"/>
            </a:xfrm>
            <a:custGeom>
              <a:avLst/>
              <a:gdLst/>
              <a:ahLst/>
              <a:cxnLst/>
              <a:rect l="l" t="t" r="r" b="b"/>
              <a:pathLst>
                <a:path w="2516504" h="547369">
                  <a:moveTo>
                    <a:pt x="2516124" y="0"/>
                  </a:moveTo>
                  <a:lnTo>
                    <a:pt x="0" y="0"/>
                  </a:lnTo>
                  <a:lnTo>
                    <a:pt x="0" y="547115"/>
                  </a:lnTo>
                  <a:lnTo>
                    <a:pt x="2516124" y="547115"/>
                  </a:lnTo>
                  <a:lnTo>
                    <a:pt x="2516124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297935" y="1755648"/>
              <a:ext cx="2516505" cy="547370"/>
            </a:xfrm>
            <a:custGeom>
              <a:avLst/>
              <a:gdLst/>
              <a:ahLst/>
              <a:cxnLst/>
              <a:rect l="l" t="t" r="r" b="b"/>
              <a:pathLst>
                <a:path w="2516504" h="547369">
                  <a:moveTo>
                    <a:pt x="0" y="547115"/>
                  </a:moveTo>
                  <a:lnTo>
                    <a:pt x="2516124" y="547115"/>
                  </a:lnTo>
                  <a:lnTo>
                    <a:pt x="2516124" y="0"/>
                  </a:lnTo>
                  <a:lnTo>
                    <a:pt x="0" y="0"/>
                  </a:lnTo>
                  <a:lnTo>
                    <a:pt x="0" y="547115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3294889" y="1824687"/>
            <a:ext cx="25222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IgG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dương</a:t>
            </a:r>
            <a:r>
              <a:rPr sz="1200" b="1" spc="-20" dirty="0">
                <a:latin typeface="Calibri"/>
                <a:cs typeface="Calibri"/>
              </a:rPr>
              <a:t> tính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IgM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âm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tính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297935" y="1755648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44"/>
          <p:cNvGrpSpPr/>
          <p:nvPr/>
        </p:nvGrpSpPr>
        <p:grpSpPr>
          <a:xfrm>
            <a:off x="510413" y="1752473"/>
            <a:ext cx="2667635" cy="553720"/>
            <a:chOff x="510412" y="1752473"/>
            <a:chExt cx="2667635" cy="553720"/>
          </a:xfrm>
        </p:grpSpPr>
        <p:sp>
          <p:nvSpPr>
            <p:cNvPr id="45" name="object 45"/>
            <p:cNvSpPr/>
            <p:nvPr/>
          </p:nvSpPr>
          <p:spPr>
            <a:xfrm>
              <a:off x="513587" y="1755648"/>
              <a:ext cx="2661285" cy="547370"/>
            </a:xfrm>
            <a:custGeom>
              <a:avLst/>
              <a:gdLst/>
              <a:ahLst/>
              <a:cxnLst/>
              <a:rect l="l" t="t" r="r" b="b"/>
              <a:pathLst>
                <a:path w="2661285" h="547369">
                  <a:moveTo>
                    <a:pt x="2660904" y="0"/>
                  </a:moveTo>
                  <a:lnTo>
                    <a:pt x="0" y="0"/>
                  </a:lnTo>
                  <a:lnTo>
                    <a:pt x="0" y="547115"/>
                  </a:lnTo>
                  <a:lnTo>
                    <a:pt x="2660904" y="547115"/>
                  </a:lnTo>
                  <a:lnTo>
                    <a:pt x="2660904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13587" y="1755648"/>
              <a:ext cx="2661285" cy="547370"/>
            </a:xfrm>
            <a:custGeom>
              <a:avLst/>
              <a:gdLst/>
              <a:ahLst/>
              <a:cxnLst/>
              <a:rect l="l" t="t" r="r" b="b"/>
              <a:pathLst>
                <a:path w="2661285" h="547369">
                  <a:moveTo>
                    <a:pt x="0" y="547115"/>
                  </a:moveTo>
                  <a:lnTo>
                    <a:pt x="2660904" y="547115"/>
                  </a:lnTo>
                  <a:lnTo>
                    <a:pt x="2660904" y="0"/>
                  </a:lnTo>
                  <a:lnTo>
                    <a:pt x="0" y="0"/>
                  </a:lnTo>
                  <a:lnTo>
                    <a:pt x="0" y="547115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510540" y="1824687"/>
            <a:ext cx="2667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IgG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âm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tính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IgM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âm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tính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59891" y="1755648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510413" y="2439799"/>
            <a:ext cx="2667635" cy="983615"/>
            <a:chOff x="510412" y="2439797"/>
            <a:chExt cx="2667635" cy="983615"/>
          </a:xfrm>
        </p:grpSpPr>
        <p:sp>
          <p:nvSpPr>
            <p:cNvPr id="50" name="object 50"/>
            <p:cNvSpPr/>
            <p:nvPr/>
          </p:nvSpPr>
          <p:spPr>
            <a:xfrm>
              <a:off x="513587" y="2442972"/>
              <a:ext cx="2661285" cy="977265"/>
            </a:xfrm>
            <a:custGeom>
              <a:avLst/>
              <a:gdLst/>
              <a:ahLst/>
              <a:cxnLst/>
              <a:rect l="l" t="t" r="r" b="b"/>
              <a:pathLst>
                <a:path w="2661285" h="977264">
                  <a:moveTo>
                    <a:pt x="2660904" y="0"/>
                  </a:moveTo>
                  <a:lnTo>
                    <a:pt x="0" y="0"/>
                  </a:lnTo>
                  <a:lnTo>
                    <a:pt x="0" y="976884"/>
                  </a:lnTo>
                  <a:lnTo>
                    <a:pt x="2660904" y="976884"/>
                  </a:lnTo>
                  <a:lnTo>
                    <a:pt x="2660904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13587" y="2442972"/>
              <a:ext cx="2661285" cy="977265"/>
            </a:xfrm>
            <a:custGeom>
              <a:avLst/>
              <a:gdLst/>
              <a:ahLst/>
              <a:cxnLst/>
              <a:rect l="l" t="t" r="r" b="b"/>
              <a:pathLst>
                <a:path w="2661285" h="977264">
                  <a:moveTo>
                    <a:pt x="0" y="976884"/>
                  </a:moveTo>
                  <a:lnTo>
                    <a:pt x="2660904" y="976884"/>
                  </a:lnTo>
                  <a:lnTo>
                    <a:pt x="2660904" y="0"/>
                  </a:lnTo>
                  <a:lnTo>
                    <a:pt x="0" y="0"/>
                  </a:lnTo>
                  <a:lnTo>
                    <a:pt x="0" y="976884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10540" y="2635758"/>
            <a:ext cx="2667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8910" marR="161925" indent="20701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Bệnh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nhân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có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khả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năng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nhiễm</a:t>
            </a:r>
            <a:r>
              <a:rPr sz="1200" b="1" spc="5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Xét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nghiệm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tiếp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3-4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tuần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sau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và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theo</a:t>
            </a:r>
            <a:endParaRPr sz="1200">
              <a:latin typeface="Calibri"/>
              <a:cs typeface="Calibri"/>
            </a:endParaRPr>
          </a:p>
          <a:p>
            <a:pPr marL="65532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dõi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trong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suốt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thai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kỳ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59891" y="2442972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" name="object 54"/>
          <p:cNvGrpSpPr/>
          <p:nvPr/>
        </p:nvGrpSpPr>
        <p:grpSpPr>
          <a:xfrm>
            <a:off x="3294762" y="2439799"/>
            <a:ext cx="2522855" cy="983615"/>
            <a:chOff x="3294760" y="2439797"/>
            <a:chExt cx="2522855" cy="983615"/>
          </a:xfrm>
        </p:grpSpPr>
        <p:sp>
          <p:nvSpPr>
            <p:cNvPr id="55" name="object 55"/>
            <p:cNvSpPr/>
            <p:nvPr/>
          </p:nvSpPr>
          <p:spPr>
            <a:xfrm>
              <a:off x="3297935" y="2442972"/>
              <a:ext cx="2516505" cy="977265"/>
            </a:xfrm>
            <a:custGeom>
              <a:avLst/>
              <a:gdLst/>
              <a:ahLst/>
              <a:cxnLst/>
              <a:rect l="l" t="t" r="r" b="b"/>
              <a:pathLst>
                <a:path w="2516504" h="977264">
                  <a:moveTo>
                    <a:pt x="2516124" y="0"/>
                  </a:moveTo>
                  <a:lnTo>
                    <a:pt x="0" y="0"/>
                  </a:lnTo>
                  <a:lnTo>
                    <a:pt x="0" y="976884"/>
                  </a:lnTo>
                  <a:lnTo>
                    <a:pt x="2516124" y="976884"/>
                  </a:lnTo>
                  <a:lnTo>
                    <a:pt x="2516124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297935" y="2442972"/>
              <a:ext cx="2516505" cy="977265"/>
            </a:xfrm>
            <a:custGeom>
              <a:avLst/>
              <a:gdLst/>
              <a:ahLst/>
              <a:cxnLst/>
              <a:rect l="l" t="t" r="r" b="b"/>
              <a:pathLst>
                <a:path w="2516504" h="977264">
                  <a:moveTo>
                    <a:pt x="0" y="976884"/>
                  </a:moveTo>
                  <a:lnTo>
                    <a:pt x="2516124" y="976884"/>
                  </a:lnTo>
                  <a:lnTo>
                    <a:pt x="2516124" y="0"/>
                  </a:lnTo>
                  <a:lnTo>
                    <a:pt x="0" y="0"/>
                  </a:lnTo>
                  <a:lnTo>
                    <a:pt x="0" y="976884"/>
                  </a:lnTo>
                  <a:close/>
                </a:path>
              </a:pathLst>
            </a:custGeom>
            <a:ln w="6095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3294889" y="2467484"/>
            <a:ext cx="25222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Có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miễn dịch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với </a:t>
            </a:r>
            <a:r>
              <a:rPr sz="1200" b="1" spc="-20" dirty="0">
                <a:latin typeface="Calibri"/>
                <a:cs typeface="Calibri"/>
              </a:rPr>
              <a:t>Toxoplasma </a:t>
            </a:r>
            <a:r>
              <a:rPr sz="1200" b="1" spc="-10" dirty="0">
                <a:latin typeface="Calibri"/>
                <a:cs typeface="Calibri"/>
              </a:rPr>
              <a:t>gondii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297935" y="2442972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9" name="object 59"/>
          <p:cNvGrpSpPr/>
          <p:nvPr/>
        </p:nvGrpSpPr>
        <p:grpSpPr>
          <a:xfrm>
            <a:off x="5934329" y="2439799"/>
            <a:ext cx="2520951" cy="983615"/>
            <a:chOff x="5934328" y="2439797"/>
            <a:chExt cx="2520950" cy="983615"/>
          </a:xfrm>
        </p:grpSpPr>
        <p:sp>
          <p:nvSpPr>
            <p:cNvPr id="60" name="object 60"/>
            <p:cNvSpPr/>
            <p:nvPr/>
          </p:nvSpPr>
          <p:spPr>
            <a:xfrm>
              <a:off x="5937503" y="2442972"/>
              <a:ext cx="2514600" cy="977265"/>
            </a:xfrm>
            <a:custGeom>
              <a:avLst/>
              <a:gdLst/>
              <a:ahLst/>
              <a:cxnLst/>
              <a:rect l="l" t="t" r="r" b="b"/>
              <a:pathLst>
                <a:path w="2514600" h="977264">
                  <a:moveTo>
                    <a:pt x="2514600" y="0"/>
                  </a:moveTo>
                  <a:lnTo>
                    <a:pt x="0" y="0"/>
                  </a:lnTo>
                  <a:lnTo>
                    <a:pt x="0" y="976884"/>
                  </a:lnTo>
                  <a:lnTo>
                    <a:pt x="2514600" y="976884"/>
                  </a:lnTo>
                  <a:lnTo>
                    <a:pt x="2514600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937503" y="2442972"/>
              <a:ext cx="2514600" cy="977265"/>
            </a:xfrm>
            <a:custGeom>
              <a:avLst/>
              <a:gdLst/>
              <a:ahLst/>
              <a:cxnLst/>
              <a:rect l="l" t="t" r="r" b="b"/>
              <a:pathLst>
                <a:path w="2514600" h="977264">
                  <a:moveTo>
                    <a:pt x="0" y="976884"/>
                  </a:moveTo>
                  <a:lnTo>
                    <a:pt x="2514600" y="976884"/>
                  </a:lnTo>
                  <a:lnTo>
                    <a:pt x="2514600" y="0"/>
                  </a:lnTo>
                  <a:lnTo>
                    <a:pt x="0" y="0"/>
                  </a:lnTo>
                  <a:lnTo>
                    <a:pt x="0" y="976884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5934455" y="2468626"/>
            <a:ext cx="252095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5970" marR="266065" indent="-50292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Nhiễm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giai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đoạn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sớm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hoặc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IgM </a:t>
            </a:r>
            <a:r>
              <a:rPr sz="1200" b="1" dirty="0">
                <a:latin typeface="Calibri"/>
                <a:cs typeface="Calibri"/>
              </a:rPr>
              <a:t>không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đặc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hiệu</a:t>
            </a:r>
            <a:endParaRPr sz="1200">
              <a:latin typeface="Calibri"/>
              <a:cs typeface="Calibri"/>
            </a:endParaRPr>
          </a:p>
          <a:p>
            <a:pPr marL="25781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Làm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lại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xét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nghiệm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sau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2-3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tuần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937503" y="2442972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8572372" y="2439797"/>
            <a:ext cx="2884171" cy="843280"/>
            <a:chOff x="8572372" y="2439797"/>
            <a:chExt cx="2884170" cy="843280"/>
          </a:xfrm>
        </p:grpSpPr>
        <p:sp>
          <p:nvSpPr>
            <p:cNvPr id="65" name="object 65"/>
            <p:cNvSpPr/>
            <p:nvPr/>
          </p:nvSpPr>
          <p:spPr>
            <a:xfrm>
              <a:off x="8575547" y="2442972"/>
              <a:ext cx="2877820" cy="836930"/>
            </a:xfrm>
            <a:custGeom>
              <a:avLst/>
              <a:gdLst/>
              <a:ahLst/>
              <a:cxnLst/>
              <a:rect l="l" t="t" r="r" b="b"/>
              <a:pathLst>
                <a:path w="2877820" h="836929">
                  <a:moveTo>
                    <a:pt x="2877311" y="0"/>
                  </a:moveTo>
                  <a:lnTo>
                    <a:pt x="0" y="0"/>
                  </a:lnTo>
                  <a:lnTo>
                    <a:pt x="0" y="836676"/>
                  </a:lnTo>
                  <a:lnTo>
                    <a:pt x="2877311" y="836676"/>
                  </a:lnTo>
                  <a:lnTo>
                    <a:pt x="2877311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575547" y="2442972"/>
              <a:ext cx="2877820" cy="836930"/>
            </a:xfrm>
            <a:custGeom>
              <a:avLst/>
              <a:gdLst/>
              <a:ahLst/>
              <a:cxnLst/>
              <a:rect l="l" t="t" r="r" b="b"/>
              <a:pathLst>
                <a:path w="2877820" h="836929">
                  <a:moveTo>
                    <a:pt x="0" y="836676"/>
                  </a:moveTo>
                  <a:lnTo>
                    <a:pt x="2877311" y="836676"/>
                  </a:lnTo>
                  <a:lnTo>
                    <a:pt x="2877311" y="0"/>
                  </a:lnTo>
                  <a:lnTo>
                    <a:pt x="0" y="0"/>
                  </a:lnTo>
                  <a:lnTo>
                    <a:pt x="0" y="836676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8572502" y="2467483"/>
            <a:ext cx="288353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" marR="130810" indent="7302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Dấu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hiệu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nhiễm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cấp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Toxoplasma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huyết </a:t>
            </a:r>
            <a:r>
              <a:rPr sz="1200" b="1" dirty="0">
                <a:latin typeface="Calibri"/>
                <a:cs typeface="Calibri"/>
              </a:rPr>
              <a:t>thanh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hoặc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kích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hoạt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hệ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miễn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dịch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không</a:t>
            </a:r>
            <a:endParaRPr sz="1200">
              <a:latin typeface="Calibri"/>
              <a:cs typeface="Calibri"/>
            </a:endParaRPr>
          </a:p>
          <a:p>
            <a:pPr marL="117221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đặc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hiệu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8575547" y="2442972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" name="object 69"/>
          <p:cNvGrpSpPr/>
          <p:nvPr/>
        </p:nvGrpSpPr>
        <p:grpSpPr>
          <a:xfrm>
            <a:off x="8572372" y="3416680"/>
            <a:ext cx="2884171" cy="844550"/>
            <a:chOff x="8572372" y="3416680"/>
            <a:chExt cx="2884170" cy="844550"/>
          </a:xfrm>
        </p:grpSpPr>
        <p:sp>
          <p:nvSpPr>
            <p:cNvPr id="70" name="object 70"/>
            <p:cNvSpPr/>
            <p:nvPr/>
          </p:nvSpPr>
          <p:spPr>
            <a:xfrm>
              <a:off x="8575547" y="3419855"/>
              <a:ext cx="2877820" cy="838200"/>
            </a:xfrm>
            <a:custGeom>
              <a:avLst/>
              <a:gdLst/>
              <a:ahLst/>
              <a:cxnLst/>
              <a:rect l="l" t="t" r="r" b="b"/>
              <a:pathLst>
                <a:path w="2877820" h="838200">
                  <a:moveTo>
                    <a:pt x="2877311" y="0"/>
                  </a:moveTo>
                  <a:lnTo>
                    <a:pt x="0" y="0"/>
                  </a:lnTo>
                  <a:lnTo>
                    <a:pt x="0" y="838200"/>
                  </a:lnTo>
                  <a:lnTo>
                    <a:pt x="2877311" y="838200"/>
                  </a:lnTo>
                  <a:lnTo>
                    <a:pt x="2877311" y="0"/>
                  </a:lnTo>
                  <a:close/>
                </a:path>
              </a:pathLst>
            </a:custGeom>
            <a:solidFill>
              <a:srgbClr val="C0C0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575547" y="3419855"/>
              <a:ext cx="2877820" cy="838200"/>
            </a:xfrm>
            <a:custGeom>
              <a:avLst/>
              <a:gdLst/>
              <a:ahLst/>
              <a:cxnLst/>
              <a:rect l="l" t="t" r="r" b="b"/>
              <a:pathLst>
                <a:path w="2877820" h="838200">
                  <a:moveTo>
                    <a:pt x="0" y="838200"/>
                  </a:moveTo>
                  <a:lnTo>
                    <a:pt x="2877311" y="838200"/>
                  </a:lnTo>
                  <a:lnTo>
                    <a:pt x="2877311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6096">
              <a:solidFill>
                <a:srgbClr val="C0C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8572502" y="3635120"/>
            <a:ext cx="288353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8330" marR="194310" indent="-40576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Xét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nghiệm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IgG,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IgM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huyết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thanh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lần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2, </a:t>
            </a:r>
            <a:r>
              <a:rPr sz="1200" b="1" dirty="0">
                <a:latin typeface="Calibri"/>
                <a:cs typeface="Calibri"/>
              </a:rPr>
              <a:t>IgG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adivity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và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PCR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nước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ối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8575547" y="3419855"/>
            <a:ext cx="2515871" cy="0"/>
          </a:xfrm>
          <a:custGeom>
            <a:avLst/>
            <a:gdLst/>
            <a:ahLst/>
            <a:cxnLst/>
            <a:rect l="l" t="t" r="r" b="b"/>
            <a:pathLst>
              <a:path w="2515870">
                <a:moveTo>
                  <a:pt x="0" y="0"/>
                </a:moveTo>
                <a:lnTo>
                  <a:pt x="251561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297937" y="1296926"/>
            <a:ext cx="5154295" cy="321945"/>
          </a:xfrm>
          <a:custGeom>
            <a:avLst/>
            <a:gdLst/>
            <a:ahLst/>
            <a:cxnLst/>
            <a:rect l="l" t="t" r="r" b="b"/>
            <a:pathLst>
              <a:path w="5154295" h="321944">
                <a:moveTo>
                  <a:pt x="0" y="321563"/>
                </a:moveTo>
                <a:lnTo>
                  <a:pt x="5154168" y="321563"/>
                </a:lnTo>
                <a:lnTo>
                  <a:pt x="5154168" y="0"/>
                </a:lnTo>
                <a:lnTo>
                  <a:pt x="0" y="0"/>
                </a:lnTo>
                <a:lnTo>
                  <a:pt x="0" y="321563"/>
                </a:lnTo>
                <a:close/>
              </a:path>
            </a:pathLst>
          </a:custGeom>
          <a:ln w="6096">
            <a:solidFill>
              <a:srgbClr val="C0C0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3294888" y="1293875"/>
            <a:ext cx="5160645" cy="253274"/>
          </a:xfrm>
          <a:prstGeom prst="rect">
            <a:avLst/>
          </a:prstGeom>
          <a:solidFill>
            <a:srgbClr val="C0C0B3"/>
          </a:solidFill>
        </p:spPr>
        <p:txBody>
          <a:bodyPr vert="horz" wrap="square" lIns="0" tIns="6794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535"/>
              </a:spcBef>
            </a:pPr>
            <a:r>
              <a:rPr sz="1200" b="1" dirty="0">
                <a:latin typeface="Arial"/>
                <a:cs typeface="Arial"/>
              </a:rPr>
              <a:t>Thực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hiện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IgG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và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IgM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test</a:t>
            </a:r>
            <a:endParaRPr sz="12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297935" y="1296924"/>
            <a:ext cx="5154931" cy="0"/>
          </a:xfrm>
          <a:custGeom>
            <a:avLst/>
            <a:gdLst/>
            <a:ahLst/>
            <a:cxnLst/>
            <a:rect l="l" t="t" r="r" b="b"/>
            <a:pathLst>
              <a:path w="5154930">
                <a:moveTo>
                  <a:pt x="0" y="0"/>
                </a:moveTo>
                <a:lnTo>
                  <a:pt x="5154421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7" name="object 77"/>
          <p:cNvGrpSpPr/>
          <p:nvPr/>
        </p:nvGrpSpPr>
        <p:grpSpPr>
          <a:xfrm>
            <a:off x="510412" y="4392040"/>
            <a:ext cx="5307331" cy="1093470"/>
            <a:chOff x="510412" y="4392040"/>
            <a:chExt cx="5307330" cy="1093470"/>
          </a:xfrm>
        </p:grpSpPr>
        <p:sp>
          <p:nvSpPr>
            <p:cNvPr id="78" name="object 78"/>
            <p:cNvSpPr/>
            <p:nvPr/>
          </p:nvSpPr>
          <p:spPr>
            <a:xfrm>
              <a:off x="513587" y="4395215"/>
              <a:ext cx="5300980" cy="1087120"/>
            </a:xfrm>
            <a:custGeom>
              <a:avLst/>
              <a:gdLst/>
              <a:ahLst/>
              <a:cxnLst/>
              <a:rect l="l" t="t" r="r" b="b"/>
              <a:pathLst>
                <a:path w="5300980" h="1087120">
                  <a:moveTo>
                    <a:pt x="5300472" y="0"/>
                  </a:moveTo>
                  <a:lnTo>
                    <a:pt x="0" y="0"/>
                  </a:lnTo>
                  <a:lnTo>
                    <a:pt x="0" y="1086612"/>
                  </a:lnTo>
                  <a:lnTo>
                    <a:pt x="5300472" y="1086612"/>
                  </a:lnTo>
                  <a:lnTo>
                    <a:pt x="5300472" y="0"/>
                  </a:lnTo>
                  <a:close/>
                </a:path>
              </a:pathLst>
            </a:custGeom>
            <a:solidFill>
              <a:srgbClr val="7EC7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13587" y="4395215"/>
              <a:ext cx="5300980" cy="1087120"/>
            </a:xfrm>
            <a:custGeom>
              <a:avLst/>
              <a:gdLst/>
              <a:ahLst/>
              <a:cxnLst/>
              <a:rect l="l" t="t" r="r" b="b"/>
              <a:pathLst>
                <a:path w="5300980" h="1087120">
                  <a:moveTo>
                    <a:pt x="0" y="1086612"/>
                  </a:moveTo>
                  <a:lnTo>
                    <a:pt x="5300472" y="1086612"/>
                  </a:lnTo>
                  <a:lnTo>
                    <a:pt x="5300472" y="0"/>
                  </a:lnTo>
                  <a:lnTo>
                    <a:pt x="0" y="0"/>
                  </a:lnTo>
                  <a:lnTo>
                    <a:pt x="0" y="1086612"/>
                  </a:lnTo>
                  <a:close/>
                </a:path>
              </a:pathLst>
            </a:custGeom>
            <a:ln w="6096">
              <a:solidFill>
                <a:srgbClr val="7EC7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510542" y="4420870"/>
            <a:ext cx="530669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Âm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tính</a:t>
            </a:r>
            <a:endParaRPr sz="1200">
              <a:latin typeface="Calibri"/>
              <a:cs typeface="Calibri"/>
            </a:endParaRPr>
          </a:p>
          <a:p>
            <a:pPr marL="1342390" marR="1337310" algn="ctr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IgM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âm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tính,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IgG adivity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cao,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PCR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âm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tính </a:t>
            </a:r>
            <a:r>
              <a:rPr sz="1200" b="1" dirty="0">
                <a:latin typeface="Calibri"/>
                <a:cs typeface="Calibri"/>
              </a:rPr>
              <a:t>Không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xác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định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được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có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nhiễm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cấp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659891" y="4395215"/>
            <a:ext cx="5154931" cy="0"/>
          </a:xfrm>
          <a:custGeom>
            <a:avLst/>
            <a:gdLst/>
            <a:ahLst/>
            <a:cxnLst/>
            <a:rect l="l" t="t" r="r" b="b"/>
            <a:pathLst>
              <a:path w="5154930">
                <a:moveTo>
                  <a:pt x="0" y="0"/>
                </a:moveTo>
                <a:lnTo>
                  <a:pt x="515442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2" name="object 82"/>
          <p:cNvGrpSpPr/>
          <p:nvPr/>
        </p:nvGrpSpPr>
        <p:grpSpPr>
          <a:xfrm>
            <a:off x="5934328" y="4392040"/>
            <a:ext cx="5521960" cy="1093470"/>
            <a:chOff x="5934328" y="4392040"/>
            <a:chExt cx="5521960" cy="1093470"/>
          </a:xfrm>
        </p:grpSpPr>
        <p:sp>
          <p:nvSpPr>
            <p:cNvPr id="83" name="object 83"/>
            <p:cNvSpPr/>
            <p:nvPr/>
          </p:nvSpPr>
          <p:spPr>
            <a:xfrm>
              <a:off x="5937503" y="4395215"/>
              <a:ext cx="5515610" cy="1087120"/>
            </a:xfrm>
            <a:custGeom>
              <a:avLst/>
              <a:gdLst/>
              <a:ahLst/>
              <a:cxnLst/>
              <a:rect l="l" t="t" r="r" b="b"/>
              <a:pathLst>
                <a:path w="5515609" h="1087120">
                  <a:moveTo>
                    <a:pt x="5515356" y="0"/>
                  </a:moveTo>
                  <a:lnTo>
                    <a:pt x="0" y="0"/>
                  </a:lnTo>
                  <a:lnTo>
                    <a:pt x="0" y="1086612"/>
                  </a:lnTo>
                  <a:lnTo>
                    <a:pt x="5515356" y="1086612"/>
                  </a:lnTo>
                  <a:lnTo>
                    <a:pt x="5515356" y="0"/>
                  </a:lnTo>
                  <a:close/>
                </a:path>
              </a:pathLst>
            </a:custGeom>
            <a:solidFill>
              <a:srgbClr val="D188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937503" y="4395215"/>
              <a:ext cx="5515610" cy="1087120"/>
            </a:xfrm>
            <a:custGeom>
              <a:avLst/>
              <a:gdLst/>
              <a:ahLst/>
              <a:cxnLst/>
              <a:rect l="l" t="t" r="r" b="b"/>
              <a:pathLst>
                <a:path w="5515609" h="1087120">
                  <a:moveTo>
                    <a:pt x="0" y="1086612"/>
                  </a:moveTo>
                  <a:lnTo>
                    <a:pt x="5515356" y="1086612"/>
                  </a:lnTo>
                  <a:lnTo>
                    <a:pt x="5515356" y="0"/>
                  </a:lnTo>
                  <a:lnTo>
                    <a:pt x="0" y="0"/>
                  </a:lnTo>
                  <a:lnTo>
                    <a:pt x="0" y="1086612"/>
                  </a:lnTo>
                  <a:close/>
                </a:path>
              </a:pathLst>
            </a:custGeom>
            <a:ln w="6096">
              <a:solidFill>
                <a:srgbClr val="D18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5934455" y="4420870"/>
            <a:ext cx="55219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Dương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tính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Có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thể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cần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thiệp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Khi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đã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xác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định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nhiễm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cấp</a:t>
            </a:r>
            <a:r>
              <a:rPr sz="1200" b="1" spc="-20" dirty="0">
                <a:latin typeface="Calibri"/>
                <a:cs typeface="Calibri"/>
              </a:rPr>
              <a:t> Toxoplasma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gondii,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tư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vấn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kết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cục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thai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kỳ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với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sản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phụ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5934328" y="4392042"/>
            <a:ext cx="5161280" cy="1659889"/>
            <a:chOff x="5934328" y="4392040"/>
            <a:chExt cx="5161280" cy="1659889"/>
          </a:xfrm>
        </p:grpSpPr>
        <p:sp>
          <p:nvSpPr>
            <p:cNvPr id="87" name="object 87"/>
            <p:cNvSpPr/>
            <p:nvPr/>
          </p:nvSpPr>
          <p:spPr>
            <a:xfrm>
              <a:off x="5937503" y="4395215"/>
              <a:ext cx="5154930" cy="0"/>
            </a:xfrm>
            <a:custGeom>
              <a:avLst/>
              <a:gdLst/>
              <a:ahLst/>
              <a:cxnLst/>
              <a:rect l="l" t="t" r="r" b="b"/>
              <a:pathLst>
                <a:path w="5154930">
                  <a:moveTo>
                    <a:pt x="0" y="0"/>
                  </a:moveTo>
                  <a:lnTo>
                    <a:pt x="5154422" y="0"/>
                  </a:lnTo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937503" y="5728715"/>
              <a:ext cx="5154295" cy="320040"/>
            </a:xfrm>
            <a:custGeom>
              <a:avLst/>
              <a:gdLst/>
              <a:ahLst/>
              <a:cxnLst/>
              <a:rect l="l" t="t" r="r" b="b"/>
              <a:pathLst>
                <a:path w="5154295" h="320039">
                  <a:moveTo>
                    <a:pt x="0" y="320040"/>
                  </a:moveTo>
                  <a:lnTo>
                    <a:pt x="5154167" y="320040"/>
                  </a:lnTo>
                  <a:lnTo>
                    <a:pt x="5154167" y="0"/>
                  </a:lnTo>
                  <a:lnTo>
                    <a:pt x="0" y="0"/>
                  </a:lnTo>
                  <a:lnTo>
                    <a:pt x="0" y="320040"/>
                  </a:lnTo>
                  <a:close/>
                </a:path>
              </a:pathLst>
            </a:custGeom>
            <a:ln w="6096">
              <a:solidFill>
                <a:srgbClr val="D1DF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5934456" y="5725667"/>
            <a:ext cx="5160645" cy="248786"/>
          </a:xfrm>
          <a:prstGeom prst="rect">
            <a:avLst/>
          </a:prstGeom>
          <a:solidFill>
            <a:srgbClr val="D1DFE7"/>
          </a:solidFill>
        </p:spPr>
        <p:txBody>
          <a:bodyPr vert="horz" wrap="square" lIns="0" tIns="635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1200" b="1" dirty="0">
                <a:latin typeface="Calibri"/>
                <a:cs typeface="Calibri"/>
              </a:rPr>
              <a:t>Theo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dõi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sau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sinh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2937" y="6373166"/>
            <a:ext cx="53816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Remington</a:t>
            </a:r>
            <a:r>
              <a:rPr sz="800" spc="5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J.S.</a:t>
            </a:r>
            <a:r>
              <a:rPr sz="800" spc="3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et</a:t>
            </a:r>
            <a:r>
              <a:rPr sz="800" spc="26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al.</a:t>
            </a:r>
            <a:r>
              <a:rPr sz="800" spc="3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Infectious</a:t>
            </a:r>
            <a:r>
              <a:rPr sz="800" spc="4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Diseases</a:t>
            </a:r>
            <a:r>
              <a:rPr sz="800" spc="2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of</a:t>
            </a:r>
            <a:r>
              <a:rPr sz="800" spc="3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the</a:t>
            </a:r>
            <a:r>
              <a:rPr sz="800" spc="6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Fetus</a:t>
            </a:r>
            <a:r>
              <a:rPr sz="800" spc="3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and</a:t>
            </a:r>
            <a:r>
              <a:rPr sz="800" spc="4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Newborn</a:t>
            </a:r>
            <a:r>
              <a:rPr sz="800" spc="3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Infants,</a:t>
            </a:r>
            <a:r>
              <a:rPr sz="800" spc="3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5th</a:t>
            </a:r>
            <a:r>
              <a:rPr sz="800" spc="3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ed.,</a:t>
            </a:r>
            <a:r>
              <a:rPr sz="800" spc="3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Philadelphia:</a:t>
            </a:r>
            <a:r>
              <a:rPr sz="800" spc="8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W.B.</a:t>
            </a:r>
            <a:r>
              <a:rPr sz="800" spc="5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Saunders,</a:t>
            </a:r>
            <a:r>
              <a:rPr sz="800" spc="5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pp.</a:t>
            </a:r>
            <a:r>
              <a:rPr sz="800" spc="5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205-</a:t>
            </a:r>
            <a:r>
              <a:rPr sz="800" spc="-20" dirty="0">
                <a:solidFill>
                  <a:srgbClr val="534F4F"/>
                </a:solidFill>
                <a:latin typeface="Calibri"/>
                <a:cs typeface="Calibri"/>
              </a:rPr>
              <a:t>346.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Meek</a:t>
            </a:r>
            <a:r>
              <a:rPr sz="800" spc="2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B.</a:t>
            </a:r>
            <a:r>
              <a:rPr sz="800" spc="6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et</a:t>
            </a:r>
            <a:r>
              <a:rPr sz="800" spc="5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al.</a:t>
            </a:r>
            <a:r>
              <a:rPr sz="800" spc="4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(2001).</a:t>
            </a:r>
            <a:r>
              <a:rPr sz="800" spc="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Diagn</a:t>
            </a:r>
            <a:r>
              <a:rPr sz="800" spc="90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Microbiol</a:t>
            </a:r>
            <a:r>
              <a:rPr sz="800" spc="5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Infect</a:t>
            </a:r>
            <a:r>
              <a:rPr sz="800" spc="5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Dis</a:t>
            </a:r>
            <a:r>
              <a:rPr sz="800" spc="5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41,</a:t>
            </a:r>
            <a:r>
              <a:rPr sz="800" spc="35" dirty="0">
                <a:solidFill>
                  <a:srgbClr val="534F4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34F4F"/>
                </a:solidFill>
                <a:latin typeface="Calibri"/>
                <a:cs typeface="Calibri"/>
              </a:rPr>
              <a:t>131-</a:t>
            </a:r>
            <a:r>
              <a:rPr sz="800" spc="-25" dirty="0">
                <a:solidFill>
                  <a:srgbClr val="534F4F"/>
                </a:solidFill>
                <a:latin typeface="Calibri"/>
                <a:cs typeface="Calibri"/>
              </a:rPr>
              <a:t>7.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8679688" y="5481830"/>
            <a:ext cx="50800" cy="273685"/>
          </a:xfrm>
          <a:custGeom>
            <a:avLst/>
            <a:gdLst/>
            <a:ahLst/>
            <a:cxnLst/>
            <a:rect l="l" t="t" r="r" b="b"/>
            <a:pathLst>
              <a:path w="50800" h="273685">
                <a:moveTo>
                  <a:pt x="19050" y="222504"/>
                </a:moveTo>
                <a:lnTo>
                  <a:pt x="0" y="222504"/>
                </a:lnTo>
                <a:lnTo>
                  <a:pt x="25400" y="273304"/>
                </a:lnTo>
                <a:lnTo>
                  <a:pt x="44450" y="235204"/>
                </a:lnTo>
                <a:lnTo>
                  <a:pt x="19050" y="235204"/>
                </a:lnTo>
                <a:lnTo>
                  <a:pt x="19050" y="222504"/>
                </a:lnTo>
                <a:close/>
              </a:path>
              <a:path w="50800" h="273685">
                <a:moveTo>
                  <a:pt x="31750" y="0"/>
                </a:moveTo>
                <a:lnTo>
                  <a:pt x="19050" y="0"/>
                </a:lnTo>
                <a:lnTo>
                  <a:pt x="19050" y="235204"/>
                </a:lnTo>
                <a:lnTo>
                  <a:pt x="31750" y="235204"/>
                </a:lnTo>
                <a:lnTo>
                  <a:pt x="31750" y="0"/>
                </a:lnTo>
                <a:close/>
              </a:path>
              <a:path w="50800" h="273685">
                <a:moveTo>
                  <a:pt x="50800" y="222504"/>
                </a:moveTo>
                <a:lnTo>
                  <a:pt x="31750" y="222504"/>
                </a:lnTo>
                <a:lnTo>
                  <a:pt x="31750" y="235204"/>
                </a:lnTo>
                <a:lnTo>
                  <a:pt x="44450" y="235204"/>
                </a:lnTo>
                <a:lnTo>
                  <a:pt x="50800" y="2225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>
            <a:spLocks noGrp="1"/>
          </p:cNvSpPr>
          <p:nvPr>
            <p:ph type="title"/>
          </p:nvPr>
        </p:nvSpPr>
        <p:spPr>
          <a:xfrm>
            <a:off x="2268094" y="75059"/>
            <a:ext cx="724725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LƯU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ĐỒ</a:t>
            </a:r>
            <a:r>
              <a:rPr sz="3200" b="1" spc="-1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XÉT NGHIỆM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TOXOPLASMA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2103</TotalTime>
  <Words>3117</Words>
  <Application>Microsoft Office PowerPoint</Application>
  <PresentationFormat>Custom</PresentationFormat>
  <Paragraphs>445</Paragraphs>
  <Slides>31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BỘ XN TORCH VÀ Ý NGHĨA SÀNG LỌC PHỤ NỮ MANG THAI</vt:lpstr>
      <vt:lpstr>BỘ TORCH</vt:lpstr>
      <vt:lpstr>BỘ XN TORCH</vt:lpstr>
      <vt:lpstr>MỤC TIÊU CỦA XN BỘ TORCH</vt:lpstr>
      <vt:lpstr>Toxoplasma là gì? Là ký sinh trùng nguyên sinh đơn bào, lây nhiễm 1/3 dân số thế giới</vt:lpstr>
      <vt:lpstr>Nhiễm Toxoplasma</vt:lpstr>
      <vt:lpstr>Hậu quả nhiễm T. gondii trong thai kỳ?</vt:lpstr>
      <vt:lpstr>Thực hành tầm soát T. gondii ở các quốc gia</vt:lpstr>
      <vt:lpstr>LƯU ĐỒ XÉT NGHIỆM TOXOPLASMA</vt:lpstr>
      <vt:lpstr>Rubella (sởi Đức) Gây ra bởi virus rubella, thuộc họ Togaviridae</vt:lpstr>
      <vt:lpstr>Rubella</vt:lpstr>
      <vt:lpstr>Tỷ lệ mới mắc và tỷ lệ chủng ngừa Rubella</vt:lpstr>
      <vt:lpstr>DỊCH TỄ HỌC</vt:lpstr>
      <vt:lpstr>PowerPoint Presentation</vt:lpstr>
      <vt:lpstr>RUBELLA Ở PHỤ NỮ MANG THAI</vt:lpstr>
      <vt:lpstr>RUBELLA BẨM SINH</vt:lpstr>
      <vt:lpstr>Lưu đồ xét nghiệm tầm soát nhiễm Rubella</vt:lpstr>
      <vt:lpstr>Cytomegalovirus (CMV) CMV thuộc họ Herpesviridae</vt:lpstr>
      <vt:lpstr>Dịch tễ học</vt:lpstr>
      <vt:lpstr>Lâm sàng CMV là nguyên nhân hàng đầu gây di tật bẩm sinh</vt:lpstr>
      <vt:lpstr>Lâm sàng CMV là nguyên nhân hàng đầu gây dị tật bẩm sinh</vt:lpstr>
      <vt:lpstr>Xét nghiệm chẩn đoán CMV ở phụ nữ mang thai và trẻ sơ sinh</vt:lpstr>
      <vt:lpstr>Diễn biến huyết thanh học nhiễm CMV Ba xét nghiệm huyết thanh học để xác định giai đoạn nhiễm CMV</vt:lpstr>
      <vt:lpstr>Lưu đồ xét nghiệm tầm soát nhiễm CMV</vt:lpstr>
      <vt:lpstr>Herpes simplex virus 1 và 2 Gánh nặng về vấn đề nhiễm HSV-1 and HSV-2 trên toàn cầu</vt:lpstr>
      <vt:lpstr>PowerPoint Presentation</vt:lpstr>
      <vt:lpstr>Lưu đồ xét nghiệm sàng lọc HSV cho thai phụ</vt:lpstr>
      <vt:lpstr>Lưu đồ xét nghiệm và tư vấn chu phụ nữ có thai không liên quan đến bạn tình</vt:lpstr>
      <vt:lpstr>Lưu đồ xét nghiệm và tư vấn chu phụ nữ có thai có liên quan đến bạn tình</vt:lpstr>
      <vt:lpstr>TÓM TẮT</vt:lpstr>
      <vt:lpstr>Bộ XN Torch đang thực hiện tại viện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Mac, Phuong Thao {DYDC~Ho Chi Minh}</dc:creator>
  <cp:lastModifiedBy>User</cp:lastModifiedBy>
  <cp:revision>9</cp:revision>
  <dcterms:created xsi:type="dcterms:W3CDTF">2026-04-07T01:40:35Z</dcterms:created>
  <dcterms:modified xsi:type="dcterms:W3CDTF">2026-06-17T05:16:55Z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2026-04-07T00:00:00Z</vt:filetime>
  </property>
  <property fmtid="{D5CDD505-2E9C-101B-9397-08002B2CF9AE}" pid="5" name="Producer">
    <vt:lpwstr>3-Heights(TM) PDF Security Shell 4.8.25.2 (http://www.pdf-tools.com)</vt:lpwstr>
  </property>
</Properties>
</file>