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4" r:id="rId28"/>
    <p:sldId id="28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8C0123-FBA9-40B6-BB6C-9533C6E0B787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162D19-36FE-49D9-99CC-78A0C71328D9}">
      <dgm:prSet/>
      <dgm:spPr/>
      <dgm:t>
        <a:bodyPr/>
        <a:lstStyle/>
        <a:p>
          <a:r>
            <a:rPr lang="en-US" b="1"/>
            <a:t>I/ </a:t>
          </a:r>
          <a:r>
            <a:rPr lang="vi-VN" b="1"/>
            <a:t>Kháng sinh ức chế tổng hợp thành tế bào</a:t>
          </a:r>
          <a:r>
            <a:rPr lang="en-US" b="1"/>
            <a:t>: </a:t>
          </a:r>
        </a:p>
        <a:p>
          <a:r>
            <a:rPr lang="vi-VN" i="1"/>
            <a:t>Beta-lactam </a:t>
          </a:r>
          <a:r>
            <a:rPr lang="en-US" i="1"/>
            <a:t>, </a:t>
          </a:r>
          <a:r>
            <a:rPr lang="vi-VN" i="1"/>
            <a:t>Glycopeptide</a:t>
          </a:r>
          <a:r>
            <a:rPr lang="en-US" i="1"/>
            <a:t> (</a:t>
          </a:r>
          <a:r>
            <a:rPr lang="vi-VN" i="1"/>
            <a:t>Vancomycin</a:t>
          </a:r>
          <a:r>
            <a:rPr lang="en-US" i="1"/>
            <a:t>,</a:t>
          </a:r>
          <a:r>
            <a:rPr lang="vi-VN" i="1"/>
            <a:t>Teicoplanin</a:t>
          </a:r>
          <a:r>
            <a:rPr lang="en-US" i="1"/>
            <a:t>)</a:t>
          </a:r>
          <a:endParaRPr lang="en-US"/>
        </a:p>
      </dgm:t>
    </dgm:pt>
    <dgm:pt modelId="{C3200AF7-E39B-4B2D-A39D-EA4092ABF7EA}" type="parTrans" cxnId="{D3800CD0-BA3B-4847-988A-5353A2036446}">
      <dgm:prSet/>
      <dgm:spPr/>
      <dgm:t>
        <a:bodyPr/>
        <a:lstStyle/>
        <a:p>
          <a:endParaRPr lang="en-US"/>
        </a:p>
      </dgm:t>
    </dgm:pt>
    <dgm:pt modelId="{E847757E-20D2-4E55-ABC2-824C05BB0BDC}" type="sibTrans" cxnId="{D3800CD0-BA3B-4847-988A-5353A2036446}">
      <dgm:prSet/>
      <dgm:spPr/>
      <dgm:t>
        <a:bodyPr/>
        <a:lstStyle/>
        <a:p>
          <a:endParaRPr lang="en-US"/>
        </a:p>
      </dgm:t>
    </dgm:pt>
    <dgm:pt modelId="{7FF5798D-BD58-4B39-8B7D-2D7E72CCB3E8}">
      <dgm:prSet/>
      <dgm:spPr/>
      <dgm:t>
        <a:bodyPr/>
        <a:lstStyle/>
        <a:p>
          <a:r>
            <a:rPr lang="en-US" b="1"/>
            <a:t>II. </a:t>
          </a:r>
          <a:r>
            <a:rPr lang="vi-VN" b="1"/>
            <a:t>Kháng sinh ức chế tổng hợp protein</a:t>
          </a:r>
          <a:r>
            <a:rPr lang="en-US" b="1"/>
            <a:t>: </a:t>
          </a:r>
        </a:p>
        <a:p>
          <a:r>
            <a:rPr lang="vi-VN" i="1"/>
            <a:t>Aminoglycoside</a:t>
          </a:r>
          <a:r>
            <a:rPr lang="en-US" i="1"/>
            <a:t>, </a:t>
          </a:r>
          <a:r>
            <a:rPr lang="vi-VN" i="1"/>
            <a:t>Tetracycline</a:t>
          </a:r>
          <a:r>
            <a:rPr lang="en-US" i="1"/>
            <a:t> (30S), </a:t>
          </a:r>
          <a:r>
            <a:rPr lang="vi-VN" i="1"/>
            <a:t>Macrolide</a:t>
          </a:r>
          <a:r>
            <a:rPr lang="en-US" i="1"/>
            <a:t>, </a:t>
          </a:r>
          <a:r>
            <a:rPr lang="vi-VN" i="1"/>
            <a:t>Clindamycin</a:t>
          </a:r>
          <a:r>
            <a:rPr lang="en-US" i="1"/>
            <a:t>, </a:t>
          </a:r>
          <a:r>
            <a:rPr lang="vi-VN" i="1"/>
            <a:t>Chloramphenicol</a:t>
          </a:r>
          <a:r>
            <a:rPr lang="en-US" i="1"/>
            <a:t>, </a:t>
          </a:r>
          <a:r>
            <a:rPr lang="vi-VN" i="1"/>
            <a:t>Linezolid</a:t>
          </a:r>
          <a:r>
            <a:rPr lang="en-US" i="1"/>
            <a:t> (50S).</a:t>
          </a:r>
          <a:endParaRPr lang="en-US"/>
        </a:p>
      </dgm:t>
    </dgm:pt>
    <dgm:pt modelId="{B0F26961-613E-48A6-AF0B-AA539F3D04E4}" type="parTrans" cxnId="{A98767C6-AF49-4546-9EFE-593D17DE4562}">
      <dgm:prSet/>
      <dgm:spPr/>
      <dgm:t>
        <a:bodyPr/>
        <a:lstStyle/>
        <a:p>
          <a:endParaRPr lang="en-US"/>
        </a:p>
      </dgm:t>
    </dgm:pt>
    <dgm:pt modelId="{CC1EB03B-57FB-4754-8EAF-A6FBB6300645}" type="sibTrans" cxnId="{A98767C6-AF49-4546-9EFE-593D17DE4562}">
      <dgm:prSet/>
      <dgm:spPr/>
      <dgm:t>
        <a:bodyPr/>
        <a:lstStyle/>
        <a:p>
          <a:endParaRPr lang="en-US"/>
        </a:p>
      </dgm:t>
    </dgm:pt>
    <dgm:pt modelId="{45E91B6A-C6B3-4922-AD16-50B88233B2E9}">
      <dgm:prSet/>
      <dgm:spPr/>
      <dgm:t>
        <a:bodyPr/>
        <a:lstStyle/>
        <a:p>
          <a:r>
            <a:rPr lang="en-US" b="1"/>
            <a:t>III</a:t>
          </a:r>
          <a:r>
            <a:rPr lang="vi-VN" b="1"/>
            <a:t>. Kháng sinh ức chế tổng hợp acid nucleic</a:t>
          </a:r>
          <a:r>
            <a:rPr lang="en-US" b="1"/>
            <a:t>:</a:t>
          </a:r>
        </a:p>
        <a:p>
          <a:r>
            <a:rPr lang="en-US" b="1"/>
            <a:t> </a:t>
          </a:r>
          <a:r>
            <a:rPr lang="vi-VN" i="1"/>
            <a:t>Quinolone / Fluoroquinolone</a:t>
          </a:r>
          <a:r>
            <a:rPr lang="en-US" i="1"/>
            <a:t> (</a:t>
          </a:r>
          <a:r>
            <a:rPr lang="vi-VN" i="1"/>
            <a:t>DNA gyrase</a:t>
          </a:r>
          <a:r>
            <a:rPr lang="en-US" i="1"/>
            <a:t> – gr (-)), (</a:t>
          </a:r>
          <a:r>
            <a:rPr lang="vi-VN" i="1"/>
            <a:t>topoisomerase IV</a:t>
          </a:r>
          <a:r>
            <a:rPr lang="en-US" i="1"/>
            <a:t> – Gr (+)); </a:t>
          </a:r>
          <a:r>
            <a:rPr lang="vi-VN" i="1"/>
            <a:t>Rifamycin</a:t>
          </a:r>
          <a:r>
            <a:rPr lang="en-US" i="1"/>
            <a:t> (</a:t>
          </a:r>
          <a:r>
            <a:rPr lang="vi-VN" i="1"/>
            <a:t>RNA polymerase</a:t>
          </a:r>
          <a:r>
            <a:rPr lang="en-US" i="1"/>
            <a:t> )</a:t>
          </a:r>
          <a:endParaRPr lang="en-US"/>
        </a:p>
      </dgm:t>
    </dgm:pt>
    <dgm:pt modelId="{AC564A23-19F5-4922-A8BC-2D9BBFB24C86}" type="parTrans" cxnId="{48E9CC88-D164-4093-B7AF-2E0B0F530406}">
      <dgm:prSet/>
      <dgm:spPr/>
      <dgm:t>
        <a:bodyPr/>
        <a:lstStyle/>
        <a:p>
          <a:endParaRPr lang="en-US"/>
        </a:p>
      </dgm:t>
    </dgm:pt>
    <dgm:pt modelId="{7A78D5CB-08CB-4CA4-B7AA-B2D8C618953A}" type="sibTrans" cxnId="{48E9CC88-D164-4093-B7AF-2E0B0F530406}">
      <dgm:prSet/>
      <dgm:spPr/>
      <dgm:t>
        <a:bodyPr/>
        <a:lstStyle/>
        <a:p>
          <a:endParaRPr lang="en-US"/>
        </a:p>
      </dgm:t>
    </dgm:pt>
    <dgm:pt modelId="{5ED626E4-5968-49BF-BA90-C9A9C37E1C3B}">
      <dgm:prSet/>
      <dgm:spPr/>
      <dgm:t>
        <a:bodyPr/>
        <a:lstStyle/>
        <a:p>
          <a:r>
            <a:rPr lang="vi-VN" b="1"/>
            <a:t>IV. Kháng sinh ức chế tổng hợp acid folic</a:t>
          </a:r>
          <a:r>
            <a:rPr lang="en-US" b="1"/>
            <a:t>:</a:t>
          </a:r>
        </a:p>
        <a:p>
          <a:r>
            <a:rPr lang="en-US" b="1"/>
            <a:t> </a:t>
          </a:r>
          <a:r>
            <a:rPr lang="en-US" i="1"/>
            <a:t>Cotrimoxazol (</a:t>
          </a:r>
          <a:r>
            <a:rPr lang="vi-VN" i="1"/>
            <a:t>enzyme trong chuỗi tổng hợp folat</a:t>
          </a:r>
          <a:r>
            <a:rPr lang="en-US" i="1"/>
            <a:t>)</a:t>
          </a:r>
          <a:endParaRPr lang="en-US"/>
        </a:p>
      </dgm:t>
    </dgm:pt>
    <dgm:pt modelId="{66A1BE32-9CF5-485A-80E5-B0547456B9F3}" type="parTrans" cxnId="{60A7AD0B-F96C-48F9-9F74-247290090E73}">
      <dgm:prSet/>
      <dgm:spPr/>
      <dgm:t>
        <a:bodyPr/>
        <a:lstStyle/>
        <a:p>
          <a:endParaRPr lang="en-US"/>
        </a:p>
      </dgm:t>
    </dgm:pt>
    <dgm:pt modelId="{D6E66A77-AB3E-4D62-A591-98400FBD2884}" type="sibTrans" cxnId="{60A7AD0B-F96C-48F9-9F74-247290090E73}">
      <dgm:prSet/>
      <dgm:spPr/>
      <dgm:t>
        <a:bodyPr/>
        <a:lstStyle/>
        <a:p>
          <a:endParaRPr lang="en-US"/>
        </a:p>
      </dgm:t>
    </dgm:pt>
    <dgm:pt modelId="{969B30A9-E482-42E8-8B47-2C2888C15B69}">
      <dgm:prSet/>
      <dgm:spPr/>
      <dgm:t>
        <a:bodyPr/>
        <a:lstStyle/>
        <a:p>
          <a:r>
            <a:rPr lang="en-US" b="1" dirty="0"/>
            <a:t>V. </a:t>
          </a:r>
          <a:r>
            <a:rPr lang="vi-VN" b="1" dirty="0"/>
            <a:t>Kháng sinh phá hủy màng tế bào</a:t>
          </a:r>
          <a:r>
            <a:rPr lang="en-US" b="1" dirty="0"/>
            <a:t>: </a:t>
          </a:r>
        </a:p>
        <a:p>
          <a:r>
            <a:rPr lang="vi-VN" i="1" dirty="0"/>
            <a:t>Polymyxin B, Colistin</a:t>
          </a:r>
          <a:r>
            <a:rPr lang="en-US" i="1" dirty="0"/>
            <a:t> (LPS- Gr (-), </a:t>
          </a:r>
          <a:r>
            <a:rPr lang="vi-VN" i="1" dirty="0"/>
            <a:t>Daptomycin</a:t>
          </a:r>
          <a:r>
            <a:rPr lang="en-US" i="1" dirty="0"/>
            <a:t> (phospholipid –gr (+).</a:t>
          </a:r>
          <a:endParaRPr lang="en-US" dirty="0"/>
        </a:p>
      </dgm:t>
    </dgm:pt>
    <dgm:pt modelId="{CA9881CB-9DB7-4A69-BA74-A82F66C658F8}" type="parTrans" cxnId="{8681C081-270E-425D-8FA1-7079AC64A719}">
      <dgm:prSet/>
      <dgm:spPr/>
      <dgm:t>
        <a:bodyPr/>
        <a:lstStyle/>
        <a:p>
          <a:endParaRPr lang="en-US"/>
        </a:p>
      </dgm:t>
    </dgm:pt>
    <dgm:pt modelId="{E84EE718-2188-4168-BAB6-454D87B3CBD2}" type="sibTrans" cxnId="{8681C081-270E-425D-8FA1-7079AC64A719}">
      <dgm:prSet/>
      <dgm:spPr/>
      <dgm:t>
        <a:bodyPr/>
        <a:lstStyle/>
        <a:p>
          <a:endParaRPr lang="en-US"/>
        </a:p>
      </dgm:t>
    </dgm:pt>
    <dgm:pt modelId="{48B6626C-6B1F-4C10-862C-44358701EF3B}">
      <dgm:prSet/>
      <dgm:spPr/>
      <dgm:t>
        <a:bodyPr/>
        <a:lstStyle/>
        <a:p>
          <a:r>
            <a:rPr lang="en-US" b="1"/>
            <a:t>VI. Kháng sinh chống lao đặc hiệu: </a:t>
          </a:r>
          <a:r>
            <a:rPr lang="en-US"/>
            <a:t> </a:t>
          </a:r>
        </a:p>
        <a:p>
          <a:r>
            <a:rPr lang="en-US" i="1"/>
            <a:t>chỉ với VK lao</a:t>
          </a:r>
          <a:endParaRPr lang="en-US"/>
        </a:p>
      </dgm:t>
    </dgm:pt>
    <dgm:pt modelId="{B564E08F-F1AD-4CF7-9764-17BFE111DFE9}" type="parTrans" cxnId="{67CD87A3-4598-4C62-BC1E-E379AB55ED20}">
      <dgm:prSet/>
      <dgm:spPr/>
      <dgm:t>
        <a:bodyPr/>
        <a:lstStyle/>
        <a:p>
          <a:endParaRPr lang="en-US"/>
        </a:p>
      </dgm:t>
    </dgm:pt>
    <dgm:pt modelId="{799292E0-087B-4515-AF17-BEA470FD3FF9}" type="sibTrans" cxnId="{67CD87A3-4598-4C62-BC1E-E379AB55ED20}">
      <dgm:prSet/>
      <dgm:spPr/>
      <dgm:t>
        <a:bodyPr/>
        <a:lstStyle/>
        <a:p>
          <a:endParaRPr lang="en-US"/>
        </a:p>
      </dgm:t>
    </dgm:pt>
    <dgm:pt modelId="{A7431763-C7F6-4998-BAB2-41F57893ACE1}" type="pres">
      <dgm:prSet presAssocID="{768C0123-FBA9-40B6-BB6C-9533C6E0B78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C625319-7957-4ECF-B248-1DD24859EFAF}" type="pres">
      <dgm:prSet presAssocID="{39162D19-36FE-49D9-99CC-78A0C71328D9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525A00-6F98-43D0-9A5B-8103A9DEDFBD}" type="pres">
      <dgm:prSet presAssocID="{E847757E-20D2-4E55-ABC2-824C05BB0BDC}" presName="sibTrans" presStyleLbl="sibTrans1D1" presStyleIdx="0" presStyleCnt="5"/>
      <dgm:spPr/>
      <dgm:t>
        <a:bodyPr/>
        <a:lstStyle/>
        <a:p>
          <a:endParaRPr lang="en-US"/>
        </a:p>
      </dgm:t>
    </dgm:pt>
    <dgm:pt modelId="{DB3DFBDE-58A2-4A04-B06F-5615470654C5}" type="pres">
      <dgm:prSet presAssocID="{E847757E-20D2-4E55-ABC2-824C05BB0BDC}" presName="connectorText" presStyleLbl="sibTrans1D1" presStyleIdx="0" presStyleCnt="5"/>
      <dgm:spPr/>
      <dgm:t>
        <a:bodyPr/>
        <a:lstStyle/>
        <a:p>
          <a:endParaRPr lang="en-US"/>
        </a:p>
      </dgm:t>
    </dgm:pt>
    <dgm:pt modelId="{73B08B12-9B98-4140-8745-B214D8E659A7}" type="pres">
      <dgm:prSet presAssocID="{7FF5798D-BD58-4B39-8B7D-2D7E72CCB3E8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40CCA2-845E-4DE1-853B-E08A3A3D1D27}" type="pres">
      <dgm:prSet presAssocID="{CC1EB03B-57FB-4754-8EAF-A6FBB6300645}" presName="sibTrans" presStyleLbl="sibTrans1D1" presStyleIdx="1" presStyleCnt="5"/>
      <dgm:spPr/>
      <dgm:t>
        <a:bodyPr/>
        <a:lstStyle/>
        <a:p>
          <a:endParaRPr lang="en-US"/>
        </a:p>
      </dgm:t>
    </dgm:pt>
    <dgm:pt modelId="{86E7219F-3DB1-48F2-8B95-677217AB5FBB}" type="pres">
      <dgm:prSet presAssocID="{CC1EB03B-57FB-4754-8EAF-A6FBB6300645}" presName="connectorText" presStyleLbl="sibTrans1D1" presStyleIdx="1" presStyleCnt="5"/>
      <dgm:spPr/>
      <dgm:t>
        <a:bodyPr/>
        <a:lstStyle/>
        <a:p>
          <a:endParaRPr lang="en-US"/>
        </a:p>
      </dgm:t>
    </dgm:pt>
    <dgm:pt modelId="{58997BED-D1DD-4863-91F0-6342E83371F9}" type="pres">
      <dgm:prSet presAssocID="{45E91B6A-C6B3-4922-AD16-50B88233B2E9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31CCAF-5417-404E-9FBA-79CE029ECE32}" type="pres">
      <dgm:prSet presAssocID="{7A78D5CB-08CB-4CA4-B7AA-B2D8C618953A}" presName="sibTrans" presStyleLbl="sibTrans1D1" presStyleIdx="2" presStyleCnt="5"/>
      <dgm:spPr/>
      <dgm:t>
        <a:bodyPr/>
        <a:lstStyle/>
        <a:p>
          <a:endParaRPr lang="en-US"/>
        </a:p>
      </dgm:t>
    </dgm:pt>
    <dgm:pt modelId="{FD1A67C2-4BC7-4E78-A7DD-BDA30C0D16EC}" type="pres">
      <dgm:prSet presAssocID="{7A78D5CB-08CB-4CA4-B7AA-B2D8C618953A}" presName="connectorText" presStyleLbl="sibTrans1D1" presStyleIdx="2" presStyleCnt="5"/>
      <dgm:spPr/>
      <dgm:t>
        <a:bodyPr/>
        <a:lstStyle/>
        <a:p>
          <a:endParaRPr lang="en-US"/>
        </a:p>
      </dgm:t>
    </dgm:pt>
    <dgm:pt modelId="{0FB4588D-F0D0-4E6C-8625-A4A14CF2C705}" type="pres">
      <dgm:prSet presAssocID="{5ED626E4-5968-49BF-BA90-C9A9C37E1C3B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D74012-9F9B-41F4-8EF7-C0262FD0DCD5}" type="pres">
      <dgm:prSet presAssocID="{D6E66A77-AB3E-4D62-A591-98400FBD2884}" presName="sibTrans" presStyleLbl="sibTrans1D1" presStyleIdx="3" presStyleCnt="5"/>
      <dgm:spPr/>
      <dgm:t>
        <a:bodyPr/>
        <a:lstStyle/>
        <a:p>
          <a:endParaRPr lang="en-US"/>
        </a:p>
      </dgm:t>
    </dgm:pt>
    <dgm:pt modelId="{C70104C6-5B3A-4800-9778-1AFB890B9062}" type="pres">
      <dgm:prSet presAssocID="{D6E66A77-AB3E-4D62-A591-98400FBD2884}" presName="connectorText" presStyleLbl="sibTrans1D1" presStyleIdx="3" presStyleCnt="5"/>
      <dgm:spPr/>
      <dgm:t>
        <a:bodyPr/>
        <a:lstStyle/>
        <a:p>
          <a:endParaRPr lang="en-US"/>
        </a:p>
      </dgm:t>
    </dgm:pt>
    <dgm:pt modelId="{9AAFF5A2-5F7D-43AD-BF0C-61B57BFC770C}" type="pres">
      <dgm:prSet presAssocID="{969B30A9-E482-42E8-8B47-2C2888C15B69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B2BA25-D477-4936-8D11-010A818AB21B}" type="pres">
      <dgm:prSet presAssocID="{E84EE718-2188-4168-BAB6-454D87B3CBD2}" presName="sibTrans" presStyleLbl="sibTrans1D1" presStyleIdx="4" presStyleCnt="5"/>
      <dgm:spPr/>
      <dgm:t>
        <a:bodyPr/>
        <a:lstStyle/>
        <a:p>
          <a:endParaRPr lang="en-US"/>
        </a:p>
      </dgm:t>
    </dgm:pt>
    <dgm:pt modelId="{F0BBB7EC-C66E-4AAD-A3FF-3EEFCDCAC518}" type="pres">
      <dgm:prSet presAssocID="{E84EE718-2188-4168-BAB6-454D87B3CBD2}" presName="connectorText" presStyleLbl="sibTrans1D1" presStyleIdx="4" presStyleCnt="5"/>
      <dgm:spPr/>
      <dgm:t>
        <a:bodyPr/>
        <a:lstStyle/>
        <a:p>
          <a:endParaRPr lang="en-US"/>
        </a:p>
      </dgm:t>
    </dgm:pt>
    <dgm:pt modelId="{8D3D8386-E744-49F0-A79C-CC8DBCE5804D}" type="pres">
      <dgm:prSet presAssocID="{48B6626C-6B1F-4C10-862C-44358701EF3B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AB8BCE-D5ED-4A8D-8483-AD2E44A0AEC4}" type="presOf" srcId="{E847757E-20D2-4E55-ABC2-824C05BB0BDC}" destId="{9E525A00-6F98-43D0-9A5B-8103A9DEDFBD}" srcOrd="0" destOrd="0" presId="urn:microsoft.com/office/officeart/2016/7/layout/RepeatingBendingProcessNew"/>
    <dgm:cxn modelId="{4B2F9F00-1132-4C65-BB1F-4911C38A07EA}" type="presOf" srcId="{39162D19-36FE-49D9-99CC-78A0C71328D9}" destId="{9C625319-7957-4ECF-B248-1DD24859EFAF}" srcOrd="0" destOrd="0" presId="urn:microsoft.com/office/officeart/2016/7/layout/RepeatingBendingProcessNew"/>
    <dgm:cxn modelId="{9C9C5F55-B0EC-4998-A3A0-FD3E2C8BEE43}" type="presOf" srcId="{5ED626E4-5968-49BF-BA90-C9A9C37E1C3B}" destId="{0FB4588D-F0D0-4E6C-8625-A4A14CF2C705}" srcOrd="0" destOrd="0" presId="urn:microsoft.com/office/officeart/2016/7/layout/RepeatingBendingProcessNew"/>
    <dgm:cxn modelId="{1BBB5344-A4E1-476C-8169-3264C4BF136B}" type="presOf" srcId="{CC1EB03B-57FB-4754-8EAF-A6FBB6300645}" destId="{86E7219F-3DB1-48F2-8B95-677217AB5FBB}" srcOrd="1" destOrd="0" presId="urn:microsoft.com/office/officeart/2016/7/layout/RepeatingBendingProcessNew"/>
    <dgm:cxn modelId="{8681C081-270E-425D-8FA1-7079AC64A719}" srcId="{768C0123-FBA9-40B6-BB6C-9533C6E0B787}" destId="{969B30A9-E482-42E8-8B47-2C2888C15B69}" srcOrd="4" destOrd="0" parTransId="{CA9881CB-9DB7-4A69-BA74-A82F66C658F8}" sibTransId="{E84EE718-2188-4168-BAB6-454D87B3CBD2}"/>
    <dgm:cxn modelId="{31216930-3409-4348-B955-504E3BDCC7A8}" type="presOf" srcId="{7FF5798D-BD58-4B39-8B7D-2D7E72CCB3E8}" destId="{73B08B12-9B98-4140-8745-B214D8E659A7}" srcOrd="0" destOrd="0" presId="urn:microsoft.com/office/officeart/2016/7/layout/RepeatingBendingProcessNew"/>
    <dgm:cxn modelId="{C97E3F23-B1C4-4EEC-AF27-4CE1A46ECB40}" type="presOf" srcId="{7A78D5CB-08CB-4CA4-B7AA-B2D8C618953A}" destId="{BC31CCAF-5417-404E-9FBA-79CE029ECE32}" srcOrd="0" destOrd="0" presId="urn:microsoft.com/office/officeart/2016/7/layout/RepeatingBendingProcessNew"/>
    <dgm:cxn modelId="{53682627-C421-4B0C-A286-8EC440C6B7B2}" type="presOf" srcId="{D6E66A77-AB3E-4D62-A591-98400FBD2884}" destId="{C70104C6-5B3A-4800-9778-1AFB890B9062}" srcOrd="1" destOrd="0" presId="urn:microsoft.com/office/officeart/2016/7/layout/RepeatingBendingProcessNew"/>
    <dgm:cxn modelId="{40CF2B02-185D-4DF9-9216-8348369F641A}" type="presOf" srcId="{768C0123-FBA9-40B6-BB6C-9533C6E0B787}" destId="{A7431763-C7F6-4998-BAB2-41F57893ACE1}" srcOrd="0" destOrd="0" presId="urn:microsoft.com/office/officeart/2016/7/layout/RepeatingBendingProcessNew"/>
    <dgm:cxn modelId="{67CD87A3-4598-4C62-BC1E-E379AB55ED20}" srcId="{768C0123-FBA9-40B6-BB6C-9533C6E0B787}" destId="{48B6626C-6B1F-4C10-862C-44358701EF3B}" srcOrd="5" destOrd="0" parTransId="{B564E08F-F1AD-4CF7-9764-17BFE111DFE9}" sibTransId="{799292E0-087B-4515-AF17-BEA470FD3FF9}"/>
    <dgm:cxn modelId="{788D12ED-1F26-4331-91D3-919306F03BB3}" type="presOf" srcId="{45E91B6A-C6B3-4922-AD16-50B88233B2E9}" destId="{58997BED-D1DD-4863-91F0-6342E83371F9}" srcOrd="0" destOrd="0" presId="urn:microsoft.com/office/officeart/2016/7/layout/RepeatingBendingProcessNew"/>
    <dgm:cxn modelId="{595A5421-08D7-4D0D-88FC-39C0CA1DBC37}" type="presOf" srcId="{D6E66A77-AB3E-4D62-A591-98400FBD2884}" destId="{91D74012-9F9B-41F4-8EF7-C0262FD0DCD5}" srcOrd="0" destOrd="0" presId="urn:microsoft.com/office/officeart/2016/7/layout/RepeatingBendingProcessNew"/>
    <dgm:cxn modelId="{EE737BD7-AFB7-4487-AC39-8E386249140A}" type="presOf" srcId="{E847757E-20D2-4E55-ABC2-824C05BB0BDC}" destId="{DB3DFBDE-58A2-4A04-B06F-5615470654C5}" srcOrd="1" destOrd="0" presId="urn:microsoft.com/office/officeart/2016/7/layout/RepeatingBendingProcessNew"/>
    <dgm:cxn modelId="{3F845C69-7A4C-412C-A1C5-CDDCC441F841}" type="presOf" srcId="{969B30A9-E482-42E8-8B47-2C2888C15B69}" destId="{9AAFF5A2-5F7D-43AD-BF0C-61B57BFC770C}" srcOrd="0" destOrd="0" presId="urn:microsoft.com/office/officeart/2016/7/layout/RepeatingBendingProcessNew"/>
    <dgm:cxn modelId="{DFC492A4-858E-4CB1-AAB6-6BAA9DE60D79}" type="presOf" srcId="{7A78D5CB-08CB-4CA4-B7AA-B2D8C618953A}" destId="{FD1A67C2-4BC7-4E78-A7DD-BDA30C0D16EC}" srcOrd="1" destOrd="0" presId="urn:microsoft.com/office/officeart/2016/7/layout/RepeatingBendingProcessNew"/>
    <dgm:cxn modelId="{ECFBDECA-A451-4413-89C8-8842FB2D7A6E}" type="presOf" srcId="{E84EE718-2188-4168-BAB6-454D87B3CBD2}" destId="{81B2BA25-D477-4936-8D11-010A818AB21B}" srcOrd="0" destOrd="0" presId="urn:microsoft.com/office/officeart/2016/7/layout/RepeatingBendingProcessNew"/>
    <dgm:cxn modelId="{50238068-45FF-4752-B5CA-986BF7A1BFE2}" type="presOf" srcId="{CC1EB03B-57FB-4754-8EAF-A6FBB6300645}" destId="{1A40CCA2-845E-4DE1-853B-E08A3A3D1D27}" srcOrd="0" destOrd="0" presId="urn:microsoft.com/office/officeart/2016/7/layout/RepeatingBendingProcessNew"/>
    <dgm:cxn modelId="{60A7AD0B-F96C-48F9-9F74-247290090E73}" srcId="{768C0123-FBA9-40B6-BB6C-9533C6E0B787}" destId="{5ED626E4-5968-49BF-BA90-C9A9C37E1C3B}" srcOrd="3" destOrd="0" parTransId="{66A1BE32-9CF5-485A-80E5-B0547456B9F3}" sibTransId="{D6E66A77-AB3E-4D62-A591-98400FBD2884}"/>
    <dgm:cxn modelId="{2281F1C0-9114-49AB-825D-27C97A5A56D1}" type="presOf" srcId="{E84EE718-2188-4168-BAB6-454D87B3CBD2}" destId="{F0BBB7EC-C66E-4AAD-A3FF-3EEFCDCAC518}" srcOrd="1" destOrd="0" presId="urn:microsoft.com/office/officeart/2016/7/layout/RepeatingBendingProcessNew"/>
    <dgm:cxn modelId="{D3800CD0-BA3B-4847-988A-5353A2036446}" srcId="{768C0123-FBA9-40B6-BB6C-9533C6E0B787}" destId="{39162D19-36FE-49D9-99CC-78A0C71328D9}" srcOrd="0" destOrd="0" parTransId="{C3200AF7-E39B-4B2D-A39D-EA4092ABF7EA}" sibTransId="{E847757E-20D2-4E55-ABC2-824C05BB0BDC}"/>
    <dgm:cxn modelId="{A98767C6-AF49-4546-9EFE-593D17DE4562}" srcId="{768C0123-FBA9-40B6-BB6C-9533C6E0B787}" destId="{7FF5798D-BD58-4B39-8B7D-2D7E72CCB3E8}" srcOrd="1" destOrd="0" parTransId="{B0F26961-613E-48A6-AF0B-AA539F3D04E4}" sibTransId="{CC1EB03B-57FB-4754-8EAF-A6FBB6300645}"/>
    <dgm:cxn modelId="{48E9CC88-D164-4093-B7AF-2E0B0F530406}" srcId="{768C0123-FBA9-40B6-BB6C-9533C6E0B787}" destId="{45E91B6A-C6B3-4922-AD16-50B88233B2E9}" srcOrd="2" destOrd="0" parTransId="{AC564A23-19F5-4922-A8BC-2D9BBFB24C86}" sibTransId="{7A78D5CB-08CB-4CA4-B7AA-B2D8C618953A}"/>
    <dgm:cxn modelId="{F333E9E3-5F13-4DA0-ADBC-0078B2BD858E}" type="presOf" srcId="{48B6626C-6B1F-4C10-862C-44358701EF3B}" destId="{8D3D8386-E744-49F0-A79C-CC8DBCE5804D}" srcOrd="0" destOrd="0" presId="urn:microsoft.com/office/officeart/2016/7/layout/RepeatingBendingProcessNew"/>
    <dgm:cxn modelId="{47C21CC9-7A63-4B1A-84B0-8CD2701B8A89}" type="presParOf" srcId="{A7431763-C7F6-4998-BAB2-41F57893ACE1}" destId="{9C625319-7957-4ECF-B248-1DD24859EFAF}" srcOrd="0" destOrd="0" presId="urn:microsoft.com/office/officeart/2016/7/layout/RepeatingBendingProcessNew"/>
    <dgm:cxn modelId="{E9EB2306-4736-4B32-8F54-34101281F94A}" type="presParOf" srcId="{A7431763-C7F6-4998-BAB2-41F57893ACE1}" destId="{9E525A00-6F98-43D0-9A5B-8103A9DEDFBD}" srcOrd="1" destOrd="0" presId="urn:microsoft.com/office/officeart/2016/7/layout/RepeatingBendingProcessNew"/>
    <dgm:cxn modelId="{DC4F28B5-7A47-4DF9-A4E2-3B6BF952A440}" type="presParOf" srcId="{9E525A00-6F98-43D0-9A5B-8103A9DEDFBD}" destId="{DB3DFBDE-58A2-4A04-B06F-5615470654C5}" srcOrd="0" destOrd="0" presId="urn:microsoft.com/office/officeart/2016/7/layout/RepeatingBendingProcessNew"/>
    <dgm:cxn modelId="{9AF8F2FA-F985-4D7E-8369-30A7203459B7}" type="presParOf" srcId="{A7431763-C7F6-4998-BAB2-41F57893ACE1}" destId="{73B08B12-9B98-4140-8745-B214D8E659A7}" srcOrd="2" destOrd="0" presId="urn:microsoft.com/office/officeart/2016/7/layout/RepeatingBendingProcessNew"/>
    <dgm:cxn modelId="{3245BA5A-9E83-4733-B068-0832AEC0E2CC}" type="presParOf" srcId="{A7431763-C7F6-4998-BAB2-41F57893ACE1}" destId="{1A40CCA2-845E-4DE1-853B-E08A3A3D1D27}" srcOrd="3" destOrd="0" presId="urn:microsoft.com/office/officeart/2016/7/layout/RepeatingBendingProcessNew"/>
    <dgm:cxn modelId="{A9328F29-379F-4244-B809-559DC643A1F2}" type="presParOf" srcId="{1A40CCA2-845E-4DE1-853B-E08A3A3D1D27}" destId="{86E7219F-3DB1-48F2-8B95-677217AB5FBB}" srcOrd="0" destOrd="0" presId="urn:microsoft.com/office/officeart/2016/7/layout/RepeatingBendingProcessNew"/>
    <dgm:cxn modelId="{48A4B973-70B2-412F-87C0-3F58390ADB38}" type="presParOf" srcId="{A7431763-C7F6-4998-BAB2-41F57893ACE1}" destId="{58997BED-D1DD-4863-91F0-6342E83371F9}" srcOrd="4" destOrd="0" presId="urn:microsoft.com/office/officeart/2016/7/layout/RepeatingBendingProcessNew"/>
    <dgm:cxn modelId="{254FF69B-8575-4554-97CF-534231FD25AA}" type="presParOf" srcId="{A7431763-C7F6-4998-BAB2-41F57893ACE1}" destId="{BC31CCAF-5417-404E-9FBA-79CE029ECE32}" srcOrd="5" destOrd="0" presId="urn:microsoft.com/office/officeart/2016/7/layout/RepeatingBendingProcessNew"/>
    <dgm:cxn modelId="{F39E333C-D0AC-4142-8FCC-7C236D8FC809}" type="presParOf" srcId="{BC31CCAF-5417-404E-9FBA-79CE029ECE32}" destId="{FD1A67C2-4BC7-4E78-A7DD-BDA30C0D16EC}" srcOrd="0" destOrd="0" presId="urn:microsoft.com/office/officeart/2016/7/layout/RepeatingBendingProcessNew"/>
    <dgm:cxn modelId="{644DDF71-3846-41DC-85FD-3262092C0776}" type="presParOf" srcId="{A7431763-C7F6-4998-BAB2-41F57893ACE1}" destId="{0FB4588D-F0D0-4E6C-8625-A4A14CF2C705}" srcOrd="6" destOrd="0" presId="urn:microsoft.com/office/officeart/2016/7/layout/RepeatingBendingProcessNew"/>
    <dgm:cxn modelId="{C78A60C2-A7CC-4335-B148-F7A91261CAB0}" type="presParOf" srcId="{A7431763-C7F6-4998-BAB2-41F57893ACE1}" destId="{91D74012-9F9B-41F4-8EF7-C0262FD0DCD5}" srcOrd="7" destOrd="0" presId="urn:microsoft.com/office/officeart/2016/7/layout/RepeatingBendingProcessNew"/>
    <dgm:cxn modelId="{4AC99199-2816-40D1-99B8-4E3AFF007947}" type="presParOf" srcId="{91D74012-9F9B-41F4-8EF7-C0262FD0DCD5}" destId="{C70104C6-5B3A-4800-9778-1AFB890B9062}" srcOrd="0" destOrd="0" presId="urn:microsoft.com/office/officeart/2016/7/layout/RepeatingBendingProcessNew"/>
    <dgm:cxn modelId="{8E91BF0F-BF35-45A6-BBAB-A2FAEB97049F}" type="presParOf" srcId="{A7431763-C7F6-4998-BAB2-41F57893ACE1}" destId="{9AAFF5A2-5F7D-43AD-BF0C-61B57BFC770C}" srcOrd="8" destOrd="0" presId="urn:microsoft.com/office/officeart/2016/7/layout/RepeatingBendingProcessNew"/>
    <dgm:cxn modelId="{D8F81A72-AD88-4E62-8B5A-B8B11B75CAD0}" type="presParOf" srcId="{A7431763-C7F6-4998-BAB2-41F57893ACE1}" destId="{81B2BA25-D477-4936-8D11-010A818AB21B}" srcOrd="9" destOrd="0" presId="urn:microsoft.com/office/officeart/2016/7/layout/RepeatingBendingProcessNew"/>
    <dgm:cxn modelId="{9E87CC56-E352-453B-9DA9-245669C094D8}" type="presParOf" srcId="{81B2BA25-D477-4936-8D11-010A818AB21B}" destId="{F0BBB7EC-C66E-4AAD-A3FF-3EEFCDCAC518}" srcOrd="0" destOrd="0" presId="urn:microsoft.com/office/officeart/2016/7/layout/RepeatingBendingProcessNew"/>
    <dgm:cxn modelId="{E031FFD7-62D4-40C9-89B2-F7045207D702}" type="presParOf" srcId="{A7431763-C7F6-4998-BAB2-41F57893ACE1}" destId="{8D3D8386-E744-49F0-A79C-CC8DBCE5804D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2AB0AF-09C3-4589-B87C-084085F5AA47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6C07268-6F12-449E-80B8-3814F495791D}">
      <dgm:prSet custT="1"/>
      <dgm:spPr/>
      <dgm:t>
        <a:bodyPr/>
        <a:lstStyle/>
        <a:p>
          <a:r>
            <a:rPr lang="vi-VN" sz="2400" b="1" dirty="0">
              <a:latin typeface="+mj-lt"/>
            </a:rPr>
            <a:t>1. Phối hợp có cơ chế tác dụng khác </a:t>
          </a:r>
          <a:r>
            <a:rPr lang="vi-VN" sz="2400" b="1" dirty="0" smtClean="0">
              <a:latin typeface="+mj-lt"/>
            </a:rPr>
            <a:t>nhau</a:t>
          </a:r>
          <a:r>
            <a:rPr lang="en-US" sz="2400" b="1" dirty="0" smtClean="0">
              <a:latin typeface="+mj-lt"/>
            </a:rPr>
            <a:t>: </a:t>
          </a:r>
          <a:r>
            <a:rPr lang="vi-VN" sz="2400" dirty="0">
              <a:latin typeface="+mj-lt"/>
            </a:rPr>
            <a:t>tăng tiêu diệt vi </a:t>
          </a:r>
          <a:r>
            <a:rPr lang="vi-VN" sz="2400" dirty="0" smtClean="0">
              <a:latin typeface="+mj-lt"/>
            </a:rPr>
            <a:t>khuẩn</a:t>
          </a:r>
          <a:r>
            <a:rPr lang="en-US" sz="2400" dirty="0" smtClean="0">
              <a:latin typeface="+mj-lt"/>
            </a:rPr>
            <a:t> (C3 + AG) </a:t>
          </a:r>
          <a:endParaRPr lang="en-US" sz="2400" dirty="0">
            <a:latin typeface="+mj-lt"/>
          </a:endParaRPr>
        </a:p>
      </dgm:t>
    </dgm:pt>
    <dgm:pt modelId="{46CC0DBD-2A1B-4ED0-A5D9-ACF4704D6769}" type="parTrans" cxnId="{7C949797-241A-4395-A027-6FA915A11DCE}">
      <dgm:prSet/>
      <dgm:spPr/>
      <dgm:t>
        <a:bodyPr/>
        <a:lstStyle/>
        <a:p>
          <a:endParaRPr lang="en-US" sz="2400">
            <a:latin typeface="+mj-lt"/>
          </a:endParaRPr>
        </a:p>
      </dgm:t>
    </dgm:pt>
    <dgm:pt modelId="{1C0F958E-DAB8-4A48-B7C0-D8E9C210A769}" type="sibTrans" cxnId="{7C949797-241A-4395-A027-6FA915A11DCE}">
      <dgm:prSet/>
      <dgm:spPr/>
      <dgm:t>
        <a:bodyPr/>
        <a:lstStyle/>
        <a:p>
          <a:endParaRPr lang="en-US" sz="2400">
            <a:latin typeface="+mj-lt"/>
          </a:endParaRPr>
        </a:p>
      </dgm:t>
    </dgm:pt>
    <dgm:pt modelId="{A79851EB-D797-4639-B3BA-331523DD19A1}">
      <dgm:prSet custT="1"/>
      <dgm:spPr/>
      <dgm:t>
        <a:bodyPr/>
        <a:lstStyle/>
        <a:p>
          <a:r>
            <a:rPr lang="vi-VN" sz="2400" b="1" dirty="0">
              <a:latin typeface="+mj-lt"/>
            </a:rPr>
            <a:t>2. Tránh phối hợp thuốc </a:t>
          </a:r>
          <a:r>
            <a:rPr lang="vi-VN" sz="2400" b="1" dirty="0" smtClean="0">
              <a:latin typeface="+mj-lt"/>
            </a:rPr>
            <a:t>cùng </a:t>
          </a:r>
          <a:r>
            <a:rPr lang="vi-VN" sz="2400" b="1" dirty="0">
              <a:latin typeface="+mj-lt"/>
            </a:rPr>
            <a:t>cơ chế hoặc cạnh </a:t>
          </a:r>
          <a:r>
            <a:rPr lang="vi-VN" sz="2400" b="1" dirty="0" smtClean="0">
              <a:latin typeface="+mj-lt"/>
            </a:rPr>
            <a:t>tranh</a:t>
          </a:r>
          <a:r>
            <a:rPr lang="en-US" sz="2400" b="1" dirty="0" smtClean="0">
              <a:latin typeface="+mj-lt"/>
            </a:rPr>
            <a:t>:</a:t>
          </a:r>
        </a:p>
        <a:p>
          <a:r>
            <a:rPr lang="en-US" sz="2400" b="1" dirty="0" smtClean="0">
              <a:latin typeface="+mj-lt"/>
            </a:rPr>
            <a:t>-  </a:t>
          </a:r>
          <a:r>
            <a:rPr lang="vi-VN" sz="2400" dirty="0" smtClean="0">
              <a:latin typeface="+mj-lt"/>
            </a:rPr>
            <a:t>vì không tăng hiệu lực mà chỉ tăng độc tính.</a:t>
          </a:r>
          <a:r>
            <a:rPr lang="en-US" sz="2400" b="1" dirty="0" smtClean="0">
              <a:latin typeface="+mj-lt"/>
            </a:rPr>
            <a:t> </a:t>
          </a:r>
          <a:endParaRPr lang="en-US" sz="2400" dirty="0">
            <a:latin typeface="+mj-lt"/>
          </a:endParaRPr>
        </a:p>
      </dgm:t>
    </dgm:pt>
    <dgm:pt modelId="{99561EC7-5F1A-4236-9ECF-C5D6BC2CEB3B}" type="parTrans" cxnId="{F9CDB5F9-BC27-4BEE-9D15-C920D4796262}">
      <dgm:prSet/>
      <dgm:spPr/>
      <dgm:t>
        <a:bodyPr/>
        <a:lstStyle/>
        <a:p>
          <a:endParaRPr lang="en-US" sz="2400">
            <a:latin typeface="+mj-lt"/>
          </a:endParaRPr>
        </a:p>
      </dgm:t>
    </dgm:pt>
    <dgm:pt modelId="{D9497FCA-6A75-484F-A2CD-350A75DCBD00}" type="sibTrans" cxnId="{F9CDB5F9-BC27-4BEE-9D15-C920D4796262}">
      <dgm:prSet/>
      <dgm:spPr/>
      <dgm:t>
        <a:bodyPr/>
        <a:lstStyle/>
        <a:p>
          <a:endParaRPr lang="en-US" sz="2400">
            <a:latin typeface="+mj-lt"/>
          </a:endParaRPr>
        </a:p>
      </dgm:t>
    </dgm:pt>
    <dgm:pt modelId="{8548C983-D493-43F8-A803-EC92BD1781AD}">
      <dgm:prSet custT="1"/>
      <dgm:spPr/>
      <dgm:t>
        <a:bodyPr/>
        <a:lstStyle/>
        <a:p>
          <a:r>
            <a:rPr lang="vi-VN" sz="2400" b="1" dirty="0">
              <a:latin typeface="+mj-lt"/>
            </a:rPr>
            <a:t>3. Chỉ phối hợp khi có chỉ định rõ </a:t>
          </a:r>
          <a:r>
            <a:rPr lang="vi-VN" sz="2400" b="1" dirty="0" smtClean="0">
              <a:latin typeface="+mj-lt"/>
            </a:rPr>
            <a:t>r</a:t>
          </a:r>
          <a:r>
            <a:rPr lang="en-US" sz="2400" b="1" dirty="0" smtClean="0">
              <a:latin typeface="+mj-lt"/>
            </a:rPr>
            <a:t>à</a:t>
          </a:r>
          <a:r>
            <a:rPr lang="vi-VN" sz="2400" b="1" dirty="0" smtClean="0">
              <a:latin typeface="+mj-lt"/>
            </a:rPr>
            <a:t>ng</a:t>
          </a:r>
          <a:r>
            <a:rPr lang="en-US" sz="2400" b="1" dirty="0" smtClean="0">
              <a:latin typeface="+mj-lt"/>
            </a:rPr>
            <a:t>:</a:t>
          </a:r>
        </a:p>
        <a:p>
          <a:r>
            <a:rPr lang="en-US" sz="2400" b="1" dirty="0" smtClean="0">
              <a:latin typeface="+mj-lt"/>
            </a:rPr>
            <a:t>- </a:t>
          </a:r>
          <a:r>
            <a:rPr lang="vi-VN" sz="2400" dirty="0" smtClean="0">
              <a:latin typeface="+mj-lt"/>
            </a:rPr>
            <a:t>Không phối hợp </a:t>
          </a:r>
          <a:r>
            <a:rPr lang="en-US" sz="2400" dirty="0" smtClean="0">
              <a:latin typeface="+mj-lt"/>
            </a:rPr>
            <a:t>KS</a:t>
          </a:r>
          <a:r>
            <a:rPr lang="vi-VN" sz="2400" dirty="0" smtClean="0">
              <a:latin typeface="+mj-lt"/>
            </a:rPr>
            <a:t> bừa bãi để “bao phủ” hoặc “cho chắc”</a:t>
          </a:r>
          <a:endParaRPr lang="en-US" sz="2400" dirty="0" smtClean="0">
            <a:latin typeface="+mj-lt"/>
          </a:endParaRPr>
        </a:p>
        <a:p>
          <a:r>
            <a:rPr lang="en-US" sz="2400" dirty="0" smtClean="0">
              <a:latin typeface="+mj-lt"/>
            </a:rPr>
            <a:t>- </a:t>
          </a:r>
          <a:r>
            <a:rPr lang="vi-VN" sz="2400" dirty="0" smtClean="0">
              <a:latin typeface="+mj-lt"/>
            </a:rPr>
            <a:t>Luôn đánh giá lại khi có kết quả vi sinh.</a:t>
          </a:r>
          <a:r>
            <a:rPr lang="en-US" sz="2400" b="1" dirty="0" smtClean="0">
              <a:latin typeface="+mj-lt"/>
            </a:rPr>
            <a:t> </a:t>
          </a:r>
          <a:endParaRPr lang="en-US" sz="2400" dirty="0">
            <a:latin typeface="+mj-lt"/>
          </a:endParaRPr>
        </a:p>
      </dgm:t>
    </dgm:pt>
    <dgm:pt modelId="{49C5D712-F095-4BD3-B355-61567E93A934}" type="parTrans" cxnId="{A29EDA33-2FD4-497E-98FB-1AAFA55E3F31}">
      <dgm:prSet/>
      <dgm:spPr/>
      <dgm:t>
        <a:bodyPr/>
        <a:lstStyle/>
        <a:p>
          <a:endParaRPr lang="en-US" sz="2400">
            <a:latin typeface="+mj-lt"/>
          </a:endParaRPr>
        </a:p>
      </dgm:t>
    </dgm:pt>
    <dgm:pt modelId="{BFD715AA-4B58-4E9A-84C3-4351D387793D}" type="sibTrans" cxnId="{A29EDA33-2FD4-497E-98FB-1AAFA55E3F31}">
      <dgm:prSet/>
      <dgm:spPr/>
      <dgm:t>
        <a:bodyPr/>
        <a:lstStyle/>
        <a:p>
          <a:endParaRPr lang="en-US" sz="2400">
            <a:latin typeface="+mj-lt"/>
          </a:endParaRPr>
        </a:p>
      </dgm:t>
    </dgm:pt>
    <dgm:pt modelId="{A730B4DB-CEBB-4DE7-8001-CE748672A704}" type="pres">
      <dgm:prSet presAssocID="{B72AB0AF-09C3-4589-B87C-084085F5AA4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3786C8F-D739-41CB-9827-4647A2260A2D}" type="pres">
      <dgm:prSet presAssocID="{D6C07268-6F12-449E-80B8-3814F495791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A01171-D18F-41FA-8A41-49B7EC1E3883}" type="pres">
      <dgm:prSet presAssocID="{1C0F958E-DAB8-4A48-B7C0-D8E9C210A769}" presName="spacer" presStyleCnt="0"/>
      <dgm:spPr/>
    </dgm:pt>
    <dgm:pt modelId="{70A0270C-57DC-4FA9-BC3A-7FBD6B637FC7}" type="pres">
      <dgm:prSet presAssocID="{A79851EB-D797-4639-B3BA-331523DD19A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553E78-01D6-4852-8AC4-5CD317B91A2B}" type="pres">
      <dgm:prSet presAssocID="{D9497FCA-6A75-484F-A2CD-350A75DCBD00}" presName="spacer" presStyleCnt="0"/>
      <dgm:spPr/>
    </dgm:pt>
    <dgm:pt modelId="{E92517B2-1CEB-453C-891F-C2F022460630}" type="pres">
      <dgm:prSet presAssocID="{8548C983-D493-43F8-A803-EC92BD1781A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29EDA33-2FD4-497E-98FB-1AAFA55E3F31}" srcId="{B72AB0AF-09C3-4589-B87C-084085F5AA47}" destId="{8548C983-D493-43F8-A803-EC92BD1781AD}" srcOrd="2" destOrd="0" parTransId="{49C5D712-F095-4BD3-B355-61567E93A934}" sibTransId="{BFD715AA-4B58-4E9A-84C3-4351D387793D}"/>
    <dgm:cxn modelId="{80CD20A6-105E-4496-A55B-2952DEA9FAA1}" type="presOf" srcId="{A79851EB-D797-4639-B3BA-331523DD19A1}" destId="{70A0270C-57DC-4FA9-BC3A-7FBD6B637FC7}" srcOrd="0" destOrd="0" presId="urn:microsoft.com/office/officeart/2005/8/layout/vList2"/>
    <dgm:cxn modelId="{7C949797-241A-4395-A027-6FA915A11DCE}" srcId="{B72AB0AF-09C3-4589-B87C-084085F5AA47}" destId="{D6C07268-6F12-449E-80B8-3814F495791D}" srcOrd="0" destOrd="0" parTransId="{46CC0DBD-2A1B-4ED0-A5D9-ACF4704D6769}" sibTransId="{1C0F958E-DAB8-4A48-B7C0-D8E9C210A769}"/>
    <dgm:cxn modelId="{E020053D-E2EE-421E-BA6D-FA4810B70F3C}" type="presOf" srcId="{8548C983-D493-43F8-A803-EC92BD1781AD}" destId="{E92517B2-1CEB-453C-891F-C2F022460630}" srcOrd="0" destOrd="0" presId="urn:microsoft.com/office/officeart/2005/8/layout/vList2"/>
    <dgm:cxn modelId="{FA054BA6-2192-4FF6-8647-D17B2F72D36B}" type="presOf" srcId="{D6C07268-6F12-449E-80B8-3814F495791D}" destId="{C3786C8F-D739-41CB-9827-4647A2260A2D}" srcOrd="0" destOrd="0" presId="urn:microsoft.com/office/officeart/2005/8/layout/vList2"/>
    <dgm:cxn modelId="{F9CDB5F9-BC27-4BEE-9D15-C920D4796262}" srcId="{B72AB0AF-09C3-4589-B87C-084085F5AA47}" destId="{A79851EB-D797-4639-B3BA-331523DD19A1}" srcOrd="1" destOrd="0" parTransId="{99561EC7-5F1A-4236-9ECF-C5D6BC2CEB3B}" sibTransId="{D9497FCA-6A75-484F-A2CD-350A75DCBD00}"/>
    <dgm:cxn modelId="{3A5BBF61-64C4-45BD-B29F-E2328990F00B}" type="presOf" srcId="{B72AB0AF-09C3-4589-B87C-084085F5AA47}" destId="{A730B4DB-CEBB-4DE7-8001-CE748672A704}" srcOrd="0" destOrd="0" presId="urn:microsoft.com/office/officeart/2005/8/layout/vList2"/>
    <dgm:cxn modelId="{09F1878B-3C35-4CB7-8913-792FEFDE1566}" type="presParOf" srcId="{A730B4DB-CEBB-4DE7-8001-CE748672A704}" destId="{C3786C8F-D739-41CB-9827-4647A2260A2D}" srcOrd="0" destOrd="0" presId="urn:microsoft.com/office/officeart/2005/8/layout/vList2"/>
    <dgm:cxn modelId="{F1B9C3AF-ED4C-4DAB-8D1A-437EB4DB6B70}" type="presParOf" srcId="{A730B4DB-CEBB-4DE7-8001-CE748672A704}" destId="{42A01171-D18F-41FA-8A41-49B7EC1E3883}" srcOrd="1" destOrd="0" presId="urn:microsoft.com/office/officeart/2005/8/layout/vList2"/>
    <dgm:cxn modelId="{4F8FBF6C-9E04-462C-9FA4-3CD1B4077637}" type="presParOf" srcId="{A730B4DB-CEBB-4DE7-8001-CE748672A704}" destId="{70A0270C-57DC-4FA9-BC3A-7FBD6B637FC7}" srcOrd="2" destOrd="0" presId="urn:microsoft.com/office/officeart/2005/8/layout/vList2"/>
    <dgm:cxn modelId="{F39870E1-C645-4093-9D0E-B8DE3A83A2C3}" type="presParOf" srcId="{A730B4DB-CEBB-4DE7-8001-CE748672A704}" destId="{AC553E78-01D6-4852-8AC4-5CD317B91A2B}" srcOrd="3" destOrd="0" presId="urn:microsoft.com/office/officeart/2005/8/layout/vList2"/>
    <dgm:cxn modelId="{1D180F0D-BF43-4B56-901E-CF7D7CCDE8F4}" type="presParOf" srcId="{A730B4DB-CEBB-4DE7-8001-CE748672A704}" destId="{E92517B2-1CEB-453C-891F-C2F02246063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1DEA9BF-9988-4F15-BD34-2FE733BB0B99}" type="doc">
      <dgm:prSet loTypeId="urn:microsoft.com/office/officeart/2005/8/layout/hList1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53EA26E-3EDC-4B90-8CCF-A2CB5FD1EE13}">
      <dgm:prSet/>
      <dgm:spPr/>
      <dgm:t>
        <a:bodyPr/>
        <a:lstStyle/>
        <a:p>
          <a:r>
            <a:rPr lang="vi-VN" b="1" dirty="0">
              <a:latin typeface="Times New Roman" panose="02020603050405020304" pitchFamily="18" charset="0"/>
              <a:cs typeface="Times New Roman" panose="02020603050405020304" pitchFamily="18" charset="0"/>
            </a:rPr>
            <a:t>4. Tránh phối hợp 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KS</a:t>
          </a:r>
          <a:r>
            <a:rPr lang="vi-VN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b="1" dirty="0">
              <a:latin typeface="Times New Roman" panose="02020603050405020304" pitchFamily="18" charset="0"/>
              <a:cs typeface="Times New Roman" panose="02020603050405020304" pitchFamily="18" charset="0"/>
            </a:rPr>
            <a:t>có tác dụng đối kháng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143531-E890-436B-A8D1-3AF300482481}" type="parTrans" cxnId="{A1B1CA70-09B5-4341-BE45-E4EAE5715C80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A0E8C3F1-245A-45F0-A713-5F3B8700A67C}" type="sibTrans" cxnId="{A1B1CA70-09B5-4341-BE45-E4EAE5715C80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1DD5BBBA-B645-4974-8B2B-71BBD52180FF}">
      <dgm:prSet/>
      <dgm:spPr/>
      <dgm:t>
        <a:bodyPr/>
        <a:lstStyle/>
        <a:p>
          <a:r>
            <a:rPr lang="vi-VN" b="1" dirty="0">
              <a:latin typeface="+mj-lt"/>
            </a:rPr>
            <a:t>Tetracycline hoặc chloramphenicol</a:t>
          </a:r>
          <a:r>
            <a:rPr lang="vi-VN" dirty="0">
              <a:latin typeface="+mj-lt"/>
            </a:rPr>
            <a:t> (kìm khuẩn) </a:t>
          </a:r>
          <a:r>
            <a:rPr lang="vi-VN" b="1" dirty="0">
              <a:latin typeface="+mj-lt"/>
            </a:rPr>
            <a:t>đối kháng</a:t>
          </a:r>
          <a:r>
            <a:rPr lang="vi-VN" dirty="0">
              <a:latin typeface="+mj-lt"/>
            </a:rPr>
            <a:t> với </a:t>
          </a:r>
          <a:r>
            <a:rPr lang="vi-VN" b="1" dirty="0">
              <a:latin typeface="+mj-lt"/>
            </a:rPr>
            <a:t>penicillin</a:t>
          </a:r>
          <a:r>
            <a:rPr lang="vi-VN" dirty="0">
              <a:latin typeface="+mj-lt"/>
            </a:rPr>
            <a:t> (diệt khuẩn</a:t>
          </a:r>
          <a:r>
            <a:rPr lang="vi-VN" dirty="0" smtClean="0">
              <a:latin typeface="+mj-lt"/>
            </a:rPr>
            <a:t>)</a:t>
          </a:r>
          <a:endParaRPr lang="en-US" dirty="0">
            <a:latin typeface="+mj-lt"/>
          </a:endParaRPr>
        </a:p>
      </dgm:t>
    </dgm:pt>
    <dgm:pt modelId="{0A1950F5-DC4B-4F5C-AA2B-A02339D5858E}" type="parTrans" cxnId="{E84AF072-34B5-49B0-933C-CCCDFAAB75C8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E69B60ED-1E26-47A7-96B4-20C2E2DD64C6}" type="sibTrans" cxnId="{E84AF072-34B5-49B0-933C-CCCDFAAB75C8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FE35214B-3E9D-4360-B2DC-945E8783653B}">
      <dgm:prSet/>
      <dgm:spPr/>
      <dgm:t>
        <a:bodyPr/>
        <a:lstStyle/>
        <a:p>
          <a:r>
            <a:rPr lang="vi-VN" b="1" dirty="0">
              <a:latin typeface="Times New Roman" panose="02020603050405020304" pitchFamily="18" charset="0"/>
              <a:cs typeface="Times New Roman" panose="02020603050405020304" pitchFamily="18" charset="0"/>
            </a:rPr>
            <a:t>5. 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Đ</a:t>
          </a:r>
          <a:r>
            <a:rPr lang="vi-VN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ộc </a:t>
          </a:r>
          <a:r>
            <a:rPr lang="vi-VN" b="1" dirty="0">
              <a:latin typeface="Times New Roman" panose="02020603050405020304" pitchFamily="18" charset="0"/>
              <a:cs typeface="Times New Roman" panose="02020603050405020304" pitchFamily="18" charset="0"/>
            </a:rPr>
            <a:t>tính cộng gộp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64819F-79E7-4AD5-8743-EB5B83A12D8C}" type="parTrans" cxnId="{D0B6E0EA-E6CC-4C9B-80A1-8F5BF76ACC35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76D72AF5-F22B-4C9A-B674-DEE0A99FC962}" type="sibTrans" cxnId="{D0B6E0EA-E6CC-4C9B-80A1-8F5BF76ACC35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5A4959D4-9B6F-485C-ACA7-CD0DB20834AC}">
      <dgm:prSet/>
      <dgm:spPr/>
      <dgm:t>
        <a:bodyPr/>
        <a:lstStyle/>
        <a:p>
          <a:r>
            <a:rPr lang="vi-VN" b="1">
              <a:latin typeface="+mj-lt"/>
            </a:rPr>
            <a:t>Vancomycin + aminoglycoside</a:t>
          </a:r>
          <a:r>
            <a:rPr lang="vi-VN">
              <a:latin typeface="+mj-lt"/>
            </a:rPr>
            <a:t> ➝ tăng nguy cơ độc thận.</a:t>
          </a:r>
          <a:endParaRPr lang="en-US">
            <a:latin typeface="+mj-lt"/>
          </a:endParaRPr>
        </a:p>
      </dgm:t>
    </dgm:pt>
    <dgm:pt modelId="{389F6362-0820-423B-998B-7C18F02A6B60}" type="parTrans" cxnId="{07140861-8A84-4287-8A16-8FF5680E8DB9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F9E69226-FDE3-498F-B2E3-3DA0E4EDE230}" type="sibTrans" cxnId="{07140861-8A84-4287-8A16-8FF5680E8DB9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A5DAF403-509A-410B-AB82-BDF1C4BC0A8B}">
      <dgm:prSet/>
      <dgm:spPr/>
      <dgm:t>
        <a:bodyPr/>
        <a:lstStyle/>
        <a:p>
          <a:r>
            <a:rPr lang="vi-VN" b="1">
              <a:latin typeface="+mj-lt"/>
            </a:rPr>
            <a:t>Macrolide + fluoroquinolone</a:t>
          </a:r>
          <a:r>
            <a:rPr lang="vi-VN">
              <a:latin typeface="+mj-lt"/>
            </a:rPr>
            <a:t> ➝ kéo dài QT ➝ nguy cơ loạn nhịp tim.</a:t>
          </a:r>
          <a:endParaRPr lang="en-US">
            <a:latin typeface="+mj-lt"/>
          </a:endParaRPr>
        </a:p>
      </dgm:t>
    </dgm:pt>
    <dgm:pt modelId="{2EBC896A-66E2-43B1-AF1F-19BF25E7D51B}" type="parTrans" cxnId="{4C043EC0-CAE2-47E9-98B9-12AE0F58144E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DE3F0A01-578F-4EE2-9702-1CA1D3B1A991}" type="sibTrans" cxnId="{4C043EC0-CAE2-47E9-98B9-12AE0F58144E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B1185FBF-8C57-43FF-B4E3-125C94C1AF7A}" type="pres">
      <dgm:prSet presAssocID="{71DEA9BF-9988-4F15-BD34-2FE733BB0B9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F31443C-EB0B-4DBF-8C3E-33FB81949922}" type="pres">
      <dgm:prSet presAssocID="{153EA26E-3EDC-4B90-8CCF-A2CB5FD1EE13}" presName="composite" presStyleCnt="0"/>
      <dgm:spPr/>
    </dgm:pt>
    <dgm:pt modelId="{39337A3A-74B8-4C59-A889-B74F36A86DDD}" type="pres">
      <dgm:prSet presAssocID="{153EA26E-3EDC-4B90-8CCF-A2CB5FD1EE13}" presName="parTx" presStyleLbl="alignNode1" presStyleIdx="0" presStyleCnt="2" custScaleX="1342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BD6378-8383-47C1-BD27-FD563184B851}" type="pres">
      <dgm:prSet presAssocID="{153EA26E-3EDC-4B90-8CCF-A2CB5FD1EE13}" presName="desTx" presStyleLbl="alignAccFollowNode1" presStyleIdx="0" presStyleCnt="2" custScaleX="1234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380830-B9A4-4189-9084-26133915615D}" type="pres">
      <dgm:prSet presAssocID="{A0E8C3F1-245A-45F0-A713-5F3B8700A67C}" presName="space" presStyleCnt="0"/>
      <dgm:spPr/>
    </dgm:pt>
    <dgm:pt modelId="{275905DC-D21F-493C-8B2B-0A9F5DF0894B}" type="pres">
      <dgm:prSet presAssocID="{FE35214B-3E9D-4360-B2DC-945E8783653B}" presName="composite" presStyleCnt="0"/>
      <dgm:spPr/>
    </dgm:pt>
    <dgm:pt modelId="{CB5A61BA-6D9C-476C-B6D2-ED47CCA2C9B0}" type="pres">
      <dgm:prSet presAssocID="{FE35214B-3E9D-4360-B2DC-945E8783653B}" presName="parTx" presStyleLbl="alignNode1" presStyleIdx="1" presStyleCnt="2" custScaleX="1180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6F6A73-5115-4542-8DE9-237DF1541960}" type="pres">
      <dgm:prSet presAssocID="{FE35214B-3E9D-4360-B2DC-945E8783653B}" presName="desTx" presStyleLbl="alignAccFollowNode1" presStyleIdx="1" presStyleCnt="2" custScaleX="1238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140861-8A84-4287-8A16-8FF5680E8DB9}" srcId="{FE35214B-3E9D-4360-B2DC-945E8783653B}" destId="{5A4959D4-9B6F-485C-ACA7-CD0DB20834AC}" srcOrd="0" destOrd="0" parTransId="{389F6362-0820-423B-998B-7C18F02A6B60}" sibTransId="{F9E69226-FDE3-498F-B2E3-3DA0E4EDE230}"/>
    <dgm:cxn modelId="{45CE72BE-24B9-4260-97FC-C16B4454414F}" type="presOf" srcId="{71DEA9BF-9988-4F15-BD34-2FE733BB0B99}" destId="{B1185FBF-8C57-43FF-B4E3-125C94C1AF7A}" srcOrd="0" destOrd="0" presId="urn:microsoft.com/office/officeart/2005/8/layout/hList1"/>
    <dgm:cxn modelId="{B70064B2-0C62-44C7-9F64-19B370995B1F}" type="presOf" srcId="{A5DAF403-509A-410B-AB82-BDF1C4BC0A8B}" destId="{9C6F6A73-5115-4542-8DE9-237DF1541960}" srcOrd="0" destOrd="1" presId="urn:microsoft.com/office/officeart/2005/8/layout/hList1"/>
    <dgm:cxn modelId="{C9843BE6-B1F2-4B73-984F-A8C1DAC90DD4}" type="presOf" srcId="{1DD5BBBA-B645-4974-8B2B-71BBD52180FF}" destId="{58BD6378-8383-47C1-BD27-FD563184B851}" srcOrd="0" destOrd="0" presId="urn:microsoft.com/office/officeart/2005/8/layout/hList1"/>
    <dgm:cxn modelId="{E84AF072-34B5-49B0-933C-CCCDFAAB75C8}" srcId="{153EA26E-3EDC-4B90-8CCF-A2CB5FD1EE13}" destId="{1DD5BBBA-B645-4974-8B2B-71BBD52180FF}" srcOrd="0" destOrd="0" parTransId="{0A1950F5-DC4B-4F5C-AA2B-A02339D5858E}" sibTransId="{E69B60ED-1E26-47A7-96B4-20C2E2DD64C6}"/>
    <dgm:cxn modelId="{F56995FA-AA7C-4A39-BFE0-DA3B686A02EA}" type="presOf" srcId="{FE35214B-3E9D-4360-B2DC-945E8783653B}" destId="{CB5A61BA-6D9C-476C-B6D2-ED47CCA2C9B0}" srcOrd="0" destOrd="0" presId="urn:microsoft.com/office/officeart/2005/8/layout/hList1"/>
    <dgm:cxn modelId="{A1B1CA70-09B5-4341-BE45-E4EAE5715C80}" srcId="{71DEA9BF-9988-4F15-BD34-2FE733BB0B99}" destId="{153EA26E-3EDC-4B90-8CCF-A2CB5FD1EE13}" srcOrd="0" destOrd="0" parTransId="{D6143531-E890-436B-A8D1-3AF300482481}" sibTransId="{A0E8C3F1-245A-45F0-A713-5F3B8700A67C}"/>
    <dgm:cxn modelId="{16A869C4-5CD6-440B-8614-5253EDC26B20}" type="presOf" srcId="{5A4959D4-9B6F-485C-ACA7-CD0DB20834AC}" destId="{9C6F6A73-5115-4542-8DE9-237DF1541960}" srcOrd="0" destOrd="0" presId="urn:microsoft.com/office/officeart/2005/8/layout/hList1"/>
    <dgm:cxn modelId="{D0B6E0EA-E6CC-4C9B-80A1-8F5BF76ACC35}" srcId="{71DEA9BF-9988-4F15-BD34-2FE733BB0B99}" destId="{FE35214B-3E9D-4360-B2DC-945E8783653B}" srcOrd="1" destOrd="0" parTransId="{0164819F-79E7-4AD5-8743-EB5B83A12D8C}" sibTransId="{76D72AF5-F22B-4C9A-B674-DEE0A99FC962}"/>
    <dgm:cxn modelId="{4C043EC0-CAE2-47E9-98B9-12AE0F58144E}" srcId="{FE35214B-3E9D-4360-B2DC-945E8783653B}" destId="{A5DAF403-509A-410B-AB82-BDF1C4BC0A8B}" srcOrd="1" destOrd="0" parTransId="{2EBC896A-66E2-43B1-AF1F-19BF25E7D51B}" sibTransId="{DE3F0A01-578F-4EE2-9702-1CA1D3B1A991}"/>
    <dgm:cxn modelId="{804EFC8C-0C10-40BA-B2FA-95F760531323}" type="presOf" srcId="{153EA26E-3EDC-4B90-8CCF-A2CB5FD1EE13}" destId="{39337A3A-74B8-4C59-A889-B74F36A86DDD}" srcOrd="0" destOrd="0" presId="urn:microsoft.com/office/officeart/2005/8/layout/hList1"/>
    <dgm:cxn modelId="{8DC8050A-0C6B-4FA9-A37A-39FF50ADEAF7}" type="presParOf" srcId="{B1185FBF-8C57-43FF-B4E3-125C94C1AF7A}" destId="{FF31443C-EB0B-4DBF-8C3E-33FB81949922}" srcOrd="0" destOrd="0" presId="urn:microsoft.com/office/officeart/2005/8/layout/hList1"/>
    <dgm:cxn modelId="{3F788B74-E431-400A-99D6-9BB763522A0D}" type="presParOf" srcId="{FF31443C-EB0B-4DBF-8C3E-33FB81949922}" destId="{39337A3A-74B8-4C59-A889-B74F36A86DDD}" srcOrd="0" destOrd="0" presId="urn:microsoft.com/office/officeart/2005/8/layout/hList1"/>
    <dgm:cxn modelId="{6D65051C-83D2-432C-B33F-212A97F167D3}" type="presParOf" srcId="{FF31443C-EB0B-4DBF-8C3E-33FB81949922}" destId="{58BD6378-8383-47C1-BD27-FD563184B851}" srcOrd="1" destOrd="0" presId="urn:microsoft.com/office/officeart/2005/8/layout/hList1"/>
    <dgm:cxn modelId="{D1DA9440-DBD3-4FAA-AA9A-715FDF1D0D55}" type="presParOf" srcId="{B1185FBF-8C57-43FF-B4E3-125C94C1AF7A}" destId="{F5380830-B9A4-4189-9084-26133915615D}" srcOrd="1" destOrd="0" presId="urn:microsoft.com/office/officeart/2005/8/layout/hList1"/>
    <dgm:cxn modelId="{4A051397-CAC6-499B-B388-E0F06C32EC20}" type="presParOf" srcId="{B1185FBF-8C57-43FF-B4E3-125C94C1AF7A}" destId="{275905DC-D21F-493C-8B2B-0A9F5DF0894B}" srcOrd="2" destOrd="0" presId="urn:microsoft.com/office/officeart/2005/8/layout/hList1"/>
    <dgm:cxn modelId="{605211DA-4AF1-4150-A4A8-3601DBB5D41C}" type="presParOf" srcId="{275905DC-D21F-493C-8B2B-0A9F5DF0894B}" destId="{CB5A61BA-6D9C-476C-B6D2-ED47CCA2C9B0}" srcOrd="0" destOrd="0" presId="urn:microsoft.com/office/officeart/2005/8/layout/hList1"/>
    <dgm:cxn modelId="{AEDF59C2-1C2B-49A7-8599-AE182D3DCE09}" type="presParOf" srcId="{275905DC-D21F-493C-8B2B-0A9F5DF0894B}" destId="{9C6F6A73-5115-4542-8DE9-237DF154196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EB1F0AA-C39B-4993-AFAD-00CC992CBBD0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B4ED2FF6-84A4-478A-8507-0BA157A7AE3F}">
      <dgm:prSet custT="1"/>
      <dgm:spPr/>
      <dgm:t>
        <a:bodyPr/>
        <a:lstStyle/>
        <a:p>
          <a:r>
            <a:rPr lang="en-US" sz="1300" dirty="0"/>
            <a:t>V</a:t>
          </a:r>
          <a:r>
            <a:rPr lang="vi-VN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iệc phối hợp </a:t>
          </a:r>
          <a:r>
            <a:rPr lang="en-US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amikacin, </a:t>
          </a:r>
          <a:r>
            <a:rPr lang="en-US" sz="16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hoặc</a:t>
          </a:r>
          <a:r>
            <a:rPr lang="en-US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 quinolone (</a:t>
          </a:r>
          <a:r>
            <a:rPr lang="en-US" sz="16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diệt</a:t>
          </a:r>
          <a:r>
            <a:rPr lang="en-US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khuẩn</a:t>
          </a:r>
          <a:r>
            <a:rPr lang="en-US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r>
            <a:rPr lang="vi-VN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 và </a:t>
          </a:r>
          <a:r>
            <a:rPr lang="en-US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metronidazole (</a:t>
          </a:r>
          <a:r>
            <a:rPr lang="en-US" sz="16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kìm</a:t>
          </a:r>
          <a:r>
            <a:rPr lang="en-US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khuẩn</a:t>
          </a:r>
          <a:r>
            <a:rPr lang="en-US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r>
            <a:rPr lang="vi-VN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vẫn </a:t>
          </a:r>
          <a:r>
            <a:rPr lang="vi-VN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được khuyến cáo và sử dụng rộng rãi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?</a:t>
          </a:r>
        </a:p>
      </dgm:t>
    </dgm:pt>
    <dgm:pt modelId="{1EB0B369-9703-44F9-8205-D3D0B2F2C8ED}" type="parTrans" cxnId="{F3E4B1EE-F9AA-4FE1-B1DE-84D776BD77D2}">
      <dgm:prSet/>
      <dgm:spPr/>
      <dgm:t>
        <a:bodyPr/>
        <a:lstStyle/>
        <a:p>
          <a:endParaRPr lang="en-US"/>
        </a:p>
      </dgm:t>
    </dgm:pt>
    <dgm:pt modelId="{CB1A400C-DFEE-4832-93E8-2F2386663620}" type="sibTrans" cxnId="{F3E4B1EE-F9AA-4FE1-B1DE-84D776BD77D2}">
      <dgm:prSet/>
      <dgm:spPr/>
      <dgm:t>
        <a:bodyPr/>
        <a:lstStyle/>
        <a:p>
          <a:endParaRPr lang="en-US"/>
        </a:p>
      </dgm:t>
    </dgm:pt>
    <dgm:pt modelId="{932F7804-D2D5-4103-B9FD-C5C9018B365D}">
      <dgm:prSet custT="1"/>
      <dgm:spPr/>
      <dgm:t>
        <a:bodyPr/>
        <a:lstStyle/>
        <a:p>
          <a:r>
            <a:rPr lang="en-US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+ Ceftriaxone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: VK </a:t>
          </a:r>
          <a:r>
            <a:rPr lang="en-US" sz="16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điển</a:t>
          </a:r>
          <a:r>
            <a:rPr lang="en-US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hình</a:t>
          </a:r>
          <a:r>
            <a:rPr lang="en-US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phế</a:t>
          </a:r>
          <a:r>
            <a:rPr lang="en-US" sz="1600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cầu</a:t>
          </a:r>
          <a:r>
            <a:rPr lang="en-US" sz="1600" i="1" dirty="0">
              <a:latin typeface="Times New Roman" panose="02020603050405020304" pitchFamily="18" charset="0"/>
              <a:cs typeface="Times New Roman" panose="02020603050405020304" pitchFamily="18" charset="0"/>
            </a:rPr>
            <a:t>, HI, Moraxella…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2D9CC4-890B-4490-B798-E4E23286A18E}" type="parTrans" cxnId="{56CF1632-E732-4585-BF95-EF2995DEF838}">
      <dgm:prSet/>
      <dgm:spPr/>
      <dgm:t>
        <a:bodyPr/>
        <a:lstStyle/>
        <a:p>
          <a:endParaRPr lang="en-US"/>
        </a:p>
      </dgm:t>
    </dgm:pt>
    <dgm:pt modelId="{94401AD9-5596-4C2A-B5A7-63A9854680A3}" type="sibTrans" cxnId="{56CF1632-E732-4585-BF95-EF2995DEF838}">
      <dgm:prSet/>
      <dgm:spPr/>
      <dgm:t>
        <a:bodyPr/>
        <a:lstStyle/>
        <a:p>
          <a:endParaRPr lang="en-US"/>
        </a:p>
      </dgm:t>
    </dgm:pt>
    <dgm:pt modelId="{A5BF8A39-3012-4D8B-89A7-462012693368}">
      <dgm:prSet/>
      <dgm:spPr/>
      <dgm:t>
        <a:bodyPr/>
        <a:lstStyle/>
        <a:p>
          <a:r>
            <a:rPr lang="en-US" b="1" i="1" dirty="0"/>
            <a:t>+ 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Clarithromycin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: VK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không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điển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hình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i="1" dirty="0">
              <a:latin typeface="Times New Roman" panose="02020603050405020304" pitchFamily="18" charset="0"/>
              <a:cs typeface="Times New Roman" panose="02020603050405020304" pitchFamily="18" charset="0"/>
            </a:rPr>
            <a:t>Mycoplasma </a:t>
          </a:r>
          <a:r>
            <a:rPr lang="en-US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pneumoniae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Chlamydophila</a:t>
          </a:r>
          <a:r>
            <a:rPr lang="en-US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pneumoniae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i="1" dirty="0">
              <a:latin typeface="Times New Roman" panose="02020603050405020304" pitchFamily="18" charset="0"/>
              <a:cs typeface="Times New Roman" panose="02020603050405020304" pitchFamily="18" charset="0"/>
            </a:rPr>
            <a:t>Legionella </a:t>
          </a:r>
          <a:r>
            <a:rPr lang="en-US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pneumophila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những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vi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khuẩn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này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không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vách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tế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bào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(→ cephalosporin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không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tác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).</a:t>
          </a:r>
        </a:p>
      </dgm:t>
    </dgm:pt>
    <dgm:pt modelId="{16FA1984-B5EB-47E0-ABD5-1B7DB3928777}" type="parTrans" cxnId="{CADE50A7-88F4-43D8-8A96-CBDFCAE2A485}">
      <dgm:prSet/>
      <dgm:spPr/>
      <dgm:t>
        <a:bodyPr/>
        <a:lstStyle/>
        <a:p>
          <a:endParaRPr lang="en-US"/>
        </a:p>
      </dgm:t>
    </dgm:pt>
    <dgm:pt modelId="{FA844284-DB82-4127-97DE-32E116EB87BD}" type="sibTrans" cxnId="{CADE50A7-88F4-43D8-8A96-CBDFCAE2A485}">
      <dgm:prSet/>
      <dgm:spPr/>
      <dgm:t>
        <a:bodyPr/>
        <a:lstStyle/>
        <a:p>
          <a:endParaRPr lang="en-US"/>
        </a:p>
      </dgm:t>
    </dgm:pt>
    <dgm:pt modelId="{A191AEF1-C533-4A63-8B35-8571AD510832}">
      <dgm:prSet/>
      <dgm:spPr/>
      <dgm:t>
        <a:bodyPr/>
        <a:lstStyle/>
        <a:p>
          <a:r>
            <a:rPr lang="en-US" dirty="0"/>
            <a:t>-&gt; 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vi-VN" b="1" dirty="0">
              <a:latin typeface="Times New Roman" panose="02020603050405020304" pitchFamily="18" charset="0"/>
              <a:cs typeface="Times New Roman" panose="02020603050405020304" pitchFamily="18" charset="0"/>
            </a:rPr>
            <a:t> thuốc nhắm vào 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2 </a:t>
          </a:r>
          <a:r>
            <a:rPr lang="vi-VN" b="1" dirty="0">
              <a:latin typeface="Times New Roman" panose="02020603050405020304" pitchFamily="18" charset="0"/>
              <a:cs typeface="Times New Roman" panose="02020603050405020304" pitchFamily="18" charset="0"/>
            </a:rPr>
            <a:t>nhóm 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VK </a:t>
          </a:r>
          <a:r>
            <a:rPr lang="vi-VN" b="1" dirty="0">
              <a:latin typeface="Times New Roman" panose="02020603050405020304" pitchFamily="18" charset="0"/>
              <a:cs typeface="Times New Roman" panose="02020603050405020304" pitchFamily="18" charset="0"/>
            </a:rPr>
            <a:t>khác nhau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-&gt;</a:t>
          </a:r>
          <a:r>
            <a:rPr lang="vi-VN" dirty="0">
              <a:latin typeface="Times New Roman" panose="02020603050405020304" pitchFamily="18" charset="0"/>
              <a:cs typeface="Times New Roman" panose="02020603050405020304" pitchFamily="18" charset="0"/>
            </a:rPr>
            <a:t> không ảnh hưởng tiêu cực đến tác dụng của nhau.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FD5BFB-1ADE-441A-9472-4098D433D6B4}" type="parTrans" cxnId="{429B7AF8-25D2-40B7-9CD7-917714391F30}">
      <dgm:prSet/>
      <dgm:spPr/>
      <dgm:t>
        <a:bodyPr/>
        <a:lstStyle/>
        <a:p>
          <a:endParaRPr lang="en-US"/>
        </a:p>
      </dgm:t>
    </dgm:pt>
    <dgm:pt modelId="{1A9A0BEF-33F5-486F-9720-5AF57E2D67E6}" type="sibTrans" cxnId="{429B7AF8-25D2-40B7-9CD7-917714391F30}">
      <dgm:prSet/>
      <dgm:spPr/>
      <dgm:t>
        <a:bodyPr/>
        <a:lstStyle/>
        <a:p>
          <a:endParaRPr lang="en-US"/>
        </a:p>
      </dgm:t>
    </dgm:pt>
    <dgm:pt modelId="{EEEC68AB-BB92-4AFE-A33F-DCE73AC6A579}" type="pres">
      <dgm:prSet presAssocID="{FEB1F0AA-C39B-4993-AFAD-00CC992CBBD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30E1C63-BFF4-46C5-B15F-A68DA6075E70}" type="pres">
      <dgm:prSet presAssocID="{B4ED2FF6-84A4-478A-8507-0BA157A7AE3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86D0A7-C173-4283-A942-FC837F159478}" type="pres">
      <dgm:prSet presAssocID="{CB1A400C-DFEE-4832-93E8-2F2386663620}" presName="sibTrans" presStyleLbl="sibTrans1D1" presStyleIdx="0" presStyleCnt="3"/>
      <dgm:spPr/>
      <dgm:t>
        <a:bodyPr/>
        <a:lstStyle/>
        <a:p>
          <a:endParaRPr lang="en-US"/>
        </a:p>
      </dgm:t>
    </dgm:pt>
    <dgm:pt modelId="{ED46FE98-AC02-4784-B61E-A7EA5D16BE0C}" type="pres">
      <dgm:prSet presAssocID="{CB1A400C-DFEE-4832-93E8-2F2386663620}" presName="connectorText" presStyleLbl="sibTrans1D1" presStyleIdx="0" presStyleCnt="3"/>
      <dgm:spPr/>
      <dgm:t>
        <a:bodyPr/>
        <a:lstStyle/>
        <a:p>
          <a:endParaRPr lang="en-US"/>
        </a:p>
      </dgm:t>
    </dgm:pt>
    <dgm:pt modelId="{0C894091-BE5A-4D6C-AE6A-19339B6332FA}" type="pres">
      <dgm:prSet presAssocID="{932F7804-D2D5-4103-B9FD-C5C9018B365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161984-056F-47AE-8F99-94452A5CCA1D}" type="pres">
      <dgm:prSet presAssocID="{94401AD9-5596-4C2A-B5A7-63A9854680A3}" presName="sibTrans" presStyleLbl="sibTrans1D1" presStyleIdx="1" presStyleCnt="3"/>
      <dgm:spPr/>
      <dgm:t>
        <a:bodyPr/>
        <a:lstStyle/>
        <a:p>
          <a:endParaRPr lang="en-US"/>
        </a:p>
      </dgm:t>
    </dgm:pt>
    <dgm:pt modelId="{D30D66C5-9E0B-4E7A-9EFB-B62AF54CC413}" type="pres">
      <dgm:prSet presAssocID="{94401AD9-5596-4C2A-B5A7-63A9854680A3}" presName="connectorText" presStyleLbl="sibTrans1D1" presStyleIdx="1" presStyleCnt="3"/>
      <dgm:spPr/>
      <dgm:t>
        <a:bodyPr/>
        <a:lstStyle/>
        <a:p>
          <a:endParaRPr lang="en-US"/>
        </a:p>
      </dgm:t>
    </dgm:pt>
    <dgm:pt modelId="{BF3D4706-B6BF-4AC3-AD3D-B1D9847ADB78}" type="pres">
      <dgm:prSet presAssocID="{A5BF8A39-3012-4D8B-89A7-46201269336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BFB17B-4E82-4D2C-9460-3999D8937503}" type="pres">
      <dgm:prSet presAssocID="{FA844284-DB82-4127-97DE-32E116EB87BD}" presName="sibTrans" presStyleLbl="sibTrans1D1" presStyleIdx="2" presStyleCnt="3"/>
      <dgm:spPr/>
      <dgm:t>
        <a:bodyPr/>
        <a:lstStyle/>
        <a:p>
          <a:endParaRPr lang="en-US"/>
        </a:p>
      </dgm:t>
    </dgm:pt>
    <dgm:pt modelId="{A74620A6-B6D8-4DF0-ADE5-6D4AEE8FB1CF}" type="pres">
      <dgm:prSet presAssocID="{FA844284-DB82-4127-97DE-32E116EB87BD}" presName="connectorText" presStyleLbl="sibTrans1D1" presStyleIdx="2" presStyleCnt="3"/>
      <dgm:spPr/>
      <dgm:t>
        <a:bodyPr/>
        <a:lstStyle/>
        <a:p>
          <a:endParaRPr lang="en-US"/>
        </a:p>
      </dgm:t>
    </dgm:pt>
    <dgm:pt modelId="{766C45B5-45C4-4C7A-B40F-0849A95D4FBF}" type="pres">
      <dgm:prSet presAssocID="{A191AEF1-C533-4A63-8B35-8571AD51083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24B1238-C9EF-4C52-938D-9807CFE556BC}" type="presOf" srcId="{B4ED2FF6-84A4-478A-8507-0BA157A7AE3F}" destId="{F30E1C63-BFF4-46C5-B15F-A68DA6075E70}" srcOrd="0" destOrd="0" presId="urn:microsoft.com/office/officeart/2016/7/layout/RepeatingBendingProcessNew"/>
    <dgm:cxn modelId="{849225FC-7880-4A32-AEBC-813C49807640}" type="presOf" srcId="{FEB1F0AA-C39B-4993-AFAD-00CC992CBBD0}" destId="{EEEC68AB-BB92-4AFE-A33F-DCE73AC6A579}" srcOrd="0" destOrd="0" presId="urn:microsoft.com/office/officeart/2016/7/layout/RepeatingBendingProcessNew"/>
    <dgm:cxn modelId="{7955B8E8-B91E-4775-9C38-8CC4AAD152B3}" type="presOf" srcId="{FA844284-DB82-4127-97DE-32E116EB87BD}" destId="{A74620A6-B6D8-4DF0-ADE5-6D4AEE8FB1CF}" srcOrd="1" destOrd="0" presId="urn:microsoft.com/office/officeart/2016/7/layout/RepeatingBendingProcessNew"/>
    <dgm:cxn modelId="{429B7AF8-25D2-40B7-9CD7-917714391F30}" srcId="{FEB1F0AA-C39B-4993-AFAD-00CC992CBBD0}" destId="{A191AEF1-C533-4A63-8B35-8571AD510832}" srcOrd="3" destOrd="0" parTransId="{FEFD5BFB-1ADE-441A-9472-4098D433D6B4}" sibTransId="{1A9A0BEF-33F5-486F-9720-5AF57E2D67E6}"/>
    <dgm:cxn modelId="{CADE50A7-88F4-43D8-8A96-CBDFCAE2A485}" srcId="{FEB1F0AA-C39B-4993-AFAD-00CC992CBBD0}" destId="{A5BF8A39-3012-4D8B-89A7-462012693368}" srcOrd="2" destOrd="0" parTransId="{16FA1984-B5EB-47E0-ABD5-1B7DB3928777}" sibTransId="{FA844284-DB82-4127-97DE-32E116EB87BD}"/>
    <dgm:cxn modelId="{753C84C4-0FD8-49AA-855E-68370E0D3F9B}" type="presOf" srcId="{A5BF8A39-3012-4D8B-89A7-462012693368}" destId="{BF3D4706-B6BF-4AC3-AD3D-B1D9847ADB78}" srcOrd="0" destOrd="0" presId="urn:microsoft.com/office/officeart/2016/7/layout/RepeatingBendingProcessNew"/>
    <dgm:cxn modelId="{F3E4B1EE-F9AA-4FE1-B1DE-84D776BD77D2}" srcId="{FEB1F0AA-C39B-4993-AFAD-00CC992CBBD0}" destId="{B4ED2FF6-84A4-478A-8507-0BA157A7AE3F}" srcOrd="0" destOrd="0" parTransId="{1EB0B369-9703-44F9-8205-D3D0B2F2C8ED}" sibTransId="{CB1A400C-DFEE-4832-93E8-2F2386663620}"/>
    <dgm:cxn modelId="{56CF1632-E732-4585-BF95-EF2995DEF838}" srcId="{FEB1F0AA-C39B-4993-AFAD-00CC992CBBD0}" destId="{932F7804-D2D5-4103-B9FD-C5C9018B365D}" srcOrd="1" destOrd="0" parTransId="{D72D9CC4-890B-4490-B798-E4E23286A18E}" sibTransId="{94401AD9-5596-4C2A-B5A7-63A9854680A3}"/>
    <dgm:cxn modelId="{9B67E613-77A5-47BA-8F6F-56F0F2024DDE}" type="presOf" srcId="{CB1A400C-DFEE-4832-93E8-2F2386663620}" destId="{1A86D0A7-C173-4283-A942-FC837F159478}" srcOrd="0" destOrd="0" presId="urn:microsoft.com/office/officeart/2016/7/layout/RepeatingBendingProcessNew"/>
    <dgm:cxn modelId="{997D0E5A-C447-46CB-8029-580D9AEAAB8A}" type="presOf" srcId="{FA844284-DB82-4127-97DE-32E116EB87BD}" destId="{1ABFB17B-4E82-4D2C-9460-3999D8937503}" srcOrd="0" destOrd="0" presId="urn:microsoft.com/office/officeart/2016/7/layout/RepeatingBendingProcessNew"/>
    <dgm:cxn modelId="{8AB77C88-686A-4D8A-AE0E-9DF8EC1260C6}" type="presOf" srcId="{CB1A400C-DFEE-4832-93E8-2F2386663620}" destId="{ED46FE98-AC02-4784-B61E-A7EA5D16BE0C}" srcOrd="1" destOrd="0" presId="urn:microsoft.com/office/officeart/2016/7/layout/RepeatingBendingProcessNew"/>
    <dgm:cxn modelId="{9476902C-87B8-4C02-8E55-3C52CC2C7181}" type="presOf" srcId="{A191AEF1-C533-4A63-8B35-8571AD510832}" destId="{766C45B5-45C4-4C7A-B40F-0849A95D4FBF}" srcOrd="0" destOrd="0" presId="urn:microsoft.com/office/officeart/2016/7/layout/RepeatingBendingProcessNew"/>
    <dgm:cxn modelId="{5DC1142F-2367-4826-B3B2-DB3EC3F845EC}" type="presOf" srcId="{932F7804-D2D5-4103-B9FD-C5C9018B365D}" destId="{0C894091-BE5A-4D6C-AE6A-19339B6332FA}" srcOrd="0" destOrd="0" presId="urn:microsoft.com/office/officeart/2016/7/layout/RepeatingBendingProcessNew"/>
    <dgm:cxn modelId="{8E2ACCA6-B8DD-469B-B0B1-410F45D54C56}" type="presOf" srcId="{94401AD9-5596-4C2A-B5A7-63A9854680A3}" destId="{10161984-056F-47AE-8F99-94452A5CCA1D}" srcOrd="0" destOrd="0" presId="urn:microsoft.com/office/officeart/2016/7/layout/RepeatingBendingProcessNew"/>
    <dgm:cxn modelId="{31E144B7-8FA6-4CDE-8010-9E741F78A7C2}" type="presOf" srcId="{94401AD9-5596-4C2A-B5A7-63A9854680A3}" destId="{D30D66C5-9E0B-4E7A-9EFB-B62AF54CC413}" srcOrd="1" destOrd="0" presId="urn:microsoft.com/office/officeart/2016/7/layout/RepeatingBendingProcessNew"/>
    <dgm:cxn modelId="{36912917-8120-421C-B37C-72501BEA14E8}" type="presParOf" srcId="{EEEC68AB-BB92-4AFE-A33F-DCE73AC6A579}" destId="{F30E1C63-BFF4-46C5-B15F-A68DA6075E70}" srcOrd="0" destOrd="0" presId="urn:microsoft.com/office/officeart/2016/7/layout/RepeatingBendingProcessNew"/>
    <dgm:cxn modelId="{ED037C22-41DC-4D17-AEC7-C902462EA035}" type="presParOf" srcId="{EEEC68AB-BB92-4AFE-A33F-DCE73AC6A579}" destId="{1A86D0A7-C173-4283-A942-FC837F159478}" srcOrd="1" destOrd="0" presId="urn:microsoft.com/office/officeart/2016/7/layout/RepeatingBendingProcessNew"/>
    <dgm:cxn modelId="{2D150C5B-D524-4BAA-840B-9D4444F70EC9}" type="presParOf" srcId="{1A86D0A7-C173-4283-A942-FC837F159478}" destId="{ED46FE98-AC02-4784-B61E-A7EA5D16BE0C}" srcOrd="0" destOrd="0" presId="urn:microsoft.com/office/officeart/2016/7/layout/RepeatingBendingProcessNew"/>
    <dgm:cxn modelId="{4F12AF30-E2A3-4D76-9309-CA9C7D796CE3}" type="presParOf" srcId="{EEEC68AB-BB92-4AFE-A33F-DCE73AC6A579}" destId="{0C894091-BE5A-4D6C-AE6A-19339B6332FA}" srcOrd="2" destOrd="0" presId="urn:microsoft.com/office/officeart/2016/7/layout/RepeatingBendingProcessNew"/>
    <dgm:cxn modelId="{C3F7B5DF-E814-4B0B-BF0D-82C65194BCB4}" type="presParOf" srcId="{EEEC68AB-BB92-4AFE-A33F-DCE73AC6A579}" destId="{10161984-056F-47AE-8F99-94452A5CCA1D}" srcOrd="3" destOrd="0" presId="urn:microsoft.com/office/officeart/2016/7/layout/RepeatingBendingProcessNew"/>
    <dgm:cxn modelId="{938B8D30-DB6E-44DD-8AE9-FC078BEBD687}" type="presParOf" srcId="{10161984-056F-47AE-8F99-94452A5CCA1D}" destId="{D30D66C5-9E0B-4E7A-9EFB-B62AF54CC413}" srcOrd="0" destOrd="0" presId="urn:microsoft.com/office/officeart/2016/7/layout/RepeatingBendingProcessNew"/>
    <dgm:cxn modelId="{61A73C29-C88C-4983-AD4B-C48A879E7E1E}" type="presParOf" srcId="{EEEC68AB-BB92-4AFE-A33F-DCE73AC6A579}" destId="{BF3D4706-B6BF-4AC3-AD3D-B1D9847ADB78}" srcOrd="4" destOrd="0" presId="urn:microsoft.com/office/officeart/2016/7/layout/RepeatingBendingProcessNew"/>
    <dgm:cxn modelId="{670F2A4D-FC76-43C0-B42F-D438DE90F299}" type="presParOf" srcId="{EEEC68AB-BB92-4AFE-A33F-DCE73AC6A579}" destId="{1ABFB17B-4E82-4D2C-9460-3999D8937503}" srcOrd="5" destOrd="0" presId="urn:microsoft.com/office/officeart/2016/7/layout/RepeatingBendingProcessNew"/>
    <dgm:cxn modelId="{F8EEBC3F-7083-46F0-A682-7856C86944B7}" type="presParOf" srcId="{1ABFB17B-4E82-4D2C-9460-3999D8937503}" destId="{A74620A6-B6D8-4DF0-ADE5-6D4AEE8FB1CF}" srcOrd="0" destOrd="0" presId="urn:microsoft.com/office/officeart/2016/7/layout/RepeatingBendingProcessNew"/>
    <dgm:cxn modelId="{8C4E5E30-F597-4531-88B3-17639F5F603E}" type="presParOf" srcId="{EEEC68AB-BB92-4AFE-A33F-DCE73AC6A579}" destId="{766C45B5-45C4-4C7A-B40F-0849A95D4FBF}" srcOrd="6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525A00-6F98-43D0-9A5B-8103A9DEDFBD}">
      <dsp:nvSpPr>
        <dsp:cNvPr id="0" name=""/>
        <dsp:cNvSpPr/>
      </dsp:nvSpPr>
      <dsp:spPr>
        <a:xfrm>
          <a:off x="3834398" y="868659"/>
          <a:ext cx="66842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8427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151136" y="910884"/>
        <a:ext cx="34951" cy="6990"/>
      </dsp:txXfrm>
    </dsp:sp>
    <dsp:sp modelId="{9C625319-7957-4ECF-B248-1DD24859EFAF}">
      <dsp:nvSpPr>
        <dsp:cNvPr id="0" name=""/>
        <dsp:cNvSpPr/>
      </dsp:nvSpPr>
      <dsp:spPr>
        <a:xfrm>
          <a:off x="796946" y="2603"/>
          <a:ext cx="3039251" cy="18235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926" tIns="156324" rIns="148926" bIns="1563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/>
            <a:t>I/ </a:t>
          </a:r>
          <a:r>
            <a:rPr lang="vi-VN" sz="1600" b="1" kern="1200"/>
            <a:t>Kháng sinh ức chế tổng hợp thành tế bào</a:t>
          </a:r>
          <a:r>
            <a:rPr lang="en-US" sz="1600" b="1" kern="1200"/>
            <a:t>: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600" i="1" kern="1200"/>
            <a:t>Beta-lactam </a:t>
          </a:r>
          <a:r>
            <a:rPr lang="en-US" sz="1600" i="1" kern="1200"/>
            <a:t>, </a:t>
          </a:r>
          <a:r>
            <a:rPr lang="vi-VN" sz="1600" i="1" kern="1200"/>
            <a:t>Glycopeptide</a:t>
          </a:r>
          <a:r>
            <a:rPr lang="en-US" sz="1600" i="1" kern="1200"/>
            <a:t> (</a:t>
          </a:r>
          <a:r>
            <a:rPr lang="vi-VN" sz="1600" i="1" kern="1200"/>
            <a:t>Vancomycin</a:t>
          </a:r>
          <a:r>
            <a:rPr lang="en-US" sz="1600" i="1" kern="1200"/>
            <a:t>,</a:t>
          </a:r>
          <a:r>
            <a:rPr lang="vi-VN" sz="1600" i="1" kern="1200"/>
            <a:t>Teicoplanin</a:t>
          </a:r>
          <a:r>
            <a:rPr lang="en-US" sz="1600" i="1" kern="1200"/>
            <a:t>)</a:t>
          </a:r>
          <a:endParaRPr lang="en-US" sz="1600" kern="1200"/>
        </a:p>
      </dsp:txBody>
      <dsp:txXfrm>
        <a:off x="796946" y="2603"/>
        <a:ext cx="3039251" cy="1823551"/>
      </dsp:txXfrm>
    </dsp:sp>
    <dsp:sp modelId="{1A40CCA2-845E-4DE1-853B-E08A3A3D1D27}">
      <dsp:nvSpPr>
        <dsp:cNvPr id="0" name=""/>
        <dsp:cNvSpPr/>
      </dsp:nvSpPr>
      <dsp:spPr>
        <a:xfrm>
          <a:off x="7572677" y="868659"/>
          <a:ext cx="66842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8427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889416" y="910884"/>
        <a:ext cx="34951" cy="6990"/>
      </dsp:txXfrm>
    </dsp:sp>
    <dsp:sp modelId="{73B08B12-9B98-4140-8745-B214D8E659A7}">
      <dsp:nvSpPr>
        <dsp:cNvPr id="0" name=""/>
        <dsp:cNvSpPr/>
      </dsp:nvSpPr>
      <dsp:spPr>
        <a:xfrm>
          <a:off x="4535226" y="2603"/>
          <a:ext cx="3039251" cy="18235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926" tIns="156324" rIns="148926" bIns="1563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/>
            <a:t>II. </a:t>
          </a:r>
          <a:r>
            <a:rPr lang="vi-VN" sz="1600" b="1" kern="1200"/>
            <a:t>Kháng sinh ức chế tổng hợp protein</a:t>
          </a:r>
          <a:r>
            <a:rPr lang="en-US" sz="1600" b="1" kern="1200"/>
            <a:t>: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600" i="1" kern="1200"/>
            <a:t>Aminoglycoside</a:t>
          </a:r>
          <a:r>
            <a:rPr lang="en-US" sz="1600" i="1" kern="1200"/>
            <a:t>, </a:t>
          </a:r>
          <a:r>
            <a:rPr lang="vi-VN" sz="1600" i="1" kern="1200"/>
            <a:t>Tetracycline</a:t>
          </a:r>
          <a:r>
            <a:rPr lang="en-US" sz="1600" i="1" kern="1200"/>
            <a:t> (30S), </a:t>
          </a:r>
          <a:r>
            <a:rPr lang="vi-VN" sz="1600" i="1" kern="1200"/>
            <a:t>Macrolide</a:t>
          </a:r>
          <a:r>
            <a:rPr lang="en-US" sz="1600" i="1" kern="1200"/>
            <a:t>, </a:t>
          </a:r>
          <a:r>
            <a:rPr lang="vi-VN" sz="1600" i="1" kern="1200"/>
            <a:t>Clindamycin</a:t>
          </a:r>
          <a:r>
            <a:rPr lang="en-US" sz="1600" i="1" kern="1200"/>
            <a:t>, </a:t>
          </a:r>
          <a:r>
            <a:rPr lang="vi-VN" sz="1600" i="1" kern="1200"/>
            <a:t>Chloramphenicol</a:t>
          </a:r>
          <a:r>
            <a:rPr lang="en-US" sz="1600" i="1" kern="1200"/>
            <a:t>, </a:t>
          </a:r>
          <a:r>
            <a:rPr lang="vi-VN" sz="1600" i="1" kern="1200"/>
            <a:t>Linezolid</a:t>
          </a:r>
          <a:r>
            <a:rPr lang="en-US" sz="1600" i="1" kern="1200"/>
            <a:t> (50S).</a:t>
          </a:r>
          <a:endParaRPr lang="en-US" sz="1600" kern="1200"/>
        </a:p>
      </dsp:txBody>
      <dsp:txXfrm>
        <a:off x="4535226" y="2603"/>
        <a:ext cx="3039251" cy="1823551"/>
      </dsp:txXfrm>
    </dsp:sp>
    <dsp:sp modelId="{BC31CCAF-5417-404E-9FBA-79CE029ECE32}">
      <dsp:nvSpPr>
        <dsp:cNvPr id="0" name=""/>
        <dsp:cNvSpPr/>
      </dsp:nvSpPr>
      <dsp:spPr>
        <a:xfrm>
          <a:off x="2316572" y="1824355"/>
          <a:ext cx="7476559" cy="668427"/>
        </a:xfrm>
        <a:custGeom>
          <a:avLst/>
          <a:gdLst/>
          <a:ahLst/>
          <a:cxnLst/>
          <a:rect l="0" t="0" r="0" b="0"/>
          <a:pathLst>
            <a:path>
              <a:moveTo>
                <a:pt x="7476559" y="0"/>
              </a:moveTo>
              <a:lnTo>
                <a:pt x="7476559" y="351313"/>
              </a:lnTo>
              <a:lnTo>
                <a:pt x="0" y="351313"/>
              </a:lnTo>
              <a:lnTo>
                <a:pt x="0" y="668427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867122" y="2155073"/>
        <a:ext cx="375458" cy="6990"/>
      </dsp:txXfrm>
    </dsp:sp>
    <dsp:sp modelId="{58997BED-D1DD-4863-91F0-6342E83371F9}">
      <dsp:nvSpPr>
        <dsp:cNvPr id="0" name=""/>
        <dsp:cNvSpPr/>
      </dsp:nvSpPr>
      <dsp:spPr>
        <a:xfrm>
          <a:off x="8273505" y="2603"/>
          <a:ext cx="3039251" cy="18235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926" tIns="156324" rIns="148926" bIns="1563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/>
            <a:t>III</a:t>
          </a:r>
          <a:r>
            <a:rPr lang="vi-VN" sz="1600" b="1" kern="1200"/>
            <a:t>. Kháng sinh ức chế tổng hợp acid nucleic</a:t>
          </a:r>
          <a:r>
            <a:rPr lang="en-US" sz="1600" b="1" kern="1200"/>
            <a:t>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/>
            <a:t> </a:t>
          </a:r>
          <a:r>
            <a:rPr lang="vi-VN" sz="1600" i="1" kern="1200"/>
            <a:t>Quinolone / Fluoroquinolone</a:t>
          </a:r>
          <a:r>
            <a:rPr lang="en-US" sz="1600" i="1" kern="1200"/>
            <a:t> (</a:t>
          </a:r>
          <a:r>
            <a:rPr lang="vi-VN" sz="1600" i="1" kern="1200"/>
            <a:t>DNA gyrase</a:t>
          </a:r>
          <a:r>
            <a:rPr lang="en-US" sz="1600" i="1" kern="1200"/>
            <a:t> – gr (-)), (</a:t>
          </a:r>
          <a:r>
            <a:rPr lang="vi-VN" sz="1600" i="1" kern="1200"/>
            <a:t>topoisomerase IV</a:t>
          </a:r>
          <a:r>
            <a:rPr lang="en-US" sz="1600" i="1" kern="1200"/>
            <a:t> – Gr (+)); </a:t>
          </a:r>
          <a:r>
            <a:rPr lang="vi-VN" sz="1600" i="1" kern="1200"/>
            <a:t>Rifamycin</a:t>
          </a:r>
          <a:r>
            <a:rPr lang="en-US" sz="1600" i="1" kern="1200"/>
            <a:t> (</a:t>
          </a:r>
          <a:r>
            <a:rPr lang="vi-VN" sz="1600" i="1" kern="1200"/>
            <a:t>RNA polymerase</a:t>
          </a:r>
          <a:r>
            <a:rPr lang="en-US" sz="1600" i="1" kern="1200"/>
            <a:t> )</a:t>
          </a:r>
          <a:endParaRPr lang="en-US" sz="1600" kern="1200"/>
        </a:p>
      </dsp:txBody>
      <dsp:txXfrm>
        <a:off x="8273505" y="2603"/>
        <a:ext cx="3039251" cy="1823551"/>
      </dsp:txXfrm>
    </dsp:sp>
    <dsp:sp modelId="{91D74012-9F9B-41F4-8EF7-C0262FD0DCD5}">
      <dsp:nvSpPr>
        <dsp:cNvPr id="0" name=""/>
        <dsp:cNvSpPr/>
      </dsp:nvSpPr>
      <dsp:spPr>
        <a:xfrm>
          <a:off x="3834398" y="3391238"/>
          <a:ext cx="66842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8427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151136" y="3433463"/>
        <a:ext cx="34951" cy="6990"/>
      </dsp:txXfrm>
    </dsp:sp>
    <dsp:sp modelId="{0FB4588D-F0D0-4E6C-8625-A4A14CF2C705}">
      <dsp:nvSpPr>
        <dsp:cNvPr id="0" name=""/>
        <dsp:cNvSpPr/>
      </dsp:nvSpPr>
      <dsp:spPr>
        <a:xfrm>
          <a:off x="796946" y="2525182"/>
          <a:ext cx="3039251" cy="18235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926" tIns="156324" rIns="148926" bIns="1563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600" b="1" kern="1200"/>
            <a:t>IV. Kháng sinh ức chế tổng hợp acid folic</a:t>
          </a:r>
          <a:r>
            <a:rPr lang="en-US" sz="1600" b="1" kern="1200"/>
            <a:t>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/>
            <a:t> </a:t>
          </a:r>
          <a:r>
            <a:rPr lang="en-US" sz="1600" i="1" kern="1200"/>
            <a:t>Cotrimoxazol (</a:t>
          </a:r>
          <a:r>
            <a:rPr lang="vi-VN" sz="1600" i="1" kern="1200"/>
            <a:t>enzyme trong chuỗi tổng hợp folat</a:t>
          </a:r>
          <a:r>
            <a:rPr lang="en-US" sz="1600" i="1" kern="1200"/>
            <a:t>)</a:t>
          </a:r>
          <a:endParaRPr lang="en-US" sz="1600" kern="1200"/>
        </a:p>
      </dsp:txBody>
      <dsp:txXfrm>
        <a:off x="796946" y="2525182"/>
        <a:ext cx="3039251" cy="1823551"/>
      </dsp:txXfrm>
    </dsp:sp>
    <dsp:sp modelId="{81B2BA25-D477-4936-8D11-010A818AB21B}">
      <dsp:nvSpPr>
        <dsp:cNvPr id="0" name=""/>
        <dsp:cNvSpPr/>
      </dsp:nvSpPr>
      <dsp:spPr>
        <a:xfrm>
          <a:off x="7572677" y="3391238"/>
          <a:ext cx="66842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8427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889416" y="3433463"/>
        <a:ext cx="34951" cy="6990"/>
      </dsp:txXfrm>
    </dsp:sp>
    <dsp:sp modelId="{9AAFF5A2-5F7D-43AD-BF0C-61B57BFC770C}">
      <dsp:nvSpPr>
        <dsp:cNvPr id="0" name=""/>
        <dsp:cNvSpPr/>
      </dsp:nvSpPr>
      <dsp:spPr>
        <a:xfrm>
          <a:off x="4535226" y="2525182"/>
          <a:ext cx="3039251" cy="18235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926" tIns="156324" rIns="148926" bIns="1563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V. </a:t>
          </a:r>
          <a:r>
            <a:rPr lang="vi-VN" sz="1600" b="1" kern="1200" dirty="0"/>
            <a:t>Kháng sinh phá hủy màng tế bào</a:t>
          </a:r>
          <a:r>
            <a:rPr lang="en-US" sz="1600" b="1" kern="1200" dirty="0"/>
            <a:t>: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600" i="1" kern="1200" dirty="0"/>
            <a:t>Polymyxin B, Colistin</a:t>
          </a:r>
          <a:r>
            <a:rPr lang="en-US" sz="1600" i="1" kern="1200" dirty="0"/>
            <a:t> (LPS- Gr (-), </a:t>
          </a:r>
          <a:r>
            <a:rPr lang="vi-VN" sz="1600" i="1" kern="1200" dirty="0"/>
            <a:t>Daptomycin</a:t>
          </a:r>
          <a:r>
            <a:rPr lang="en-US" sz="1600" i="1" kern="1200" dirty="0"/>
            <a:t> (phospholipid –gr (+).</a:t>
          </a:r>
          <a:endParaRPr lang="en-US" sz="1600" kern="1200" dirty="0"/>
        </a:p>
      </dsp:txBody>
      <dsp:txXfrm>
        <a:off x="4535226" y="2525182"/>
        <a:ext cx="3039251" cy="1823551"/>
      </dsp:txXfrm>
    </dsp:sp>
    <dsp:sp modelId="{8D3D8386-E744-49F0-A79C-CC8DBCE5804D}">
      <dsp:nvSpPr>
        <dsp:cNvPr id="0" name=""/>
        <dsp:cNvSpPr/>
      </dsp:nvSpPr>
      <dsp:spPr>
        <a:xfrm>
          <a:off x="8273505" y="2525182"/>
          <a:ext cx="3039251" cy="18235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926" tIns="156324" rIns="148926" bIns="1563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/>
            <a:t>VI. Kháng sinh chống lao đặc hiệu: </a:t>
          </a:r>
          <a:r>
            <a:rPr lang="en-US" sz="1600" kern="1200"/>
            <a:t>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i="1" kern="1200"/>
            <a:t>chỉ với VK lao</a:t>
          </a:r>
          <a:endParaRPr lang="en-US" sz="1600" kern="1200"/>
        </a:p>
      </dsp:txBody>
      <dsp:txXfrm>
        <a:off x="8273505" y="2525182"/>
        <a:ext cx="3039251" cy="18235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786C8F-D739-41CB-9827-4647A2260A2D}">
      <dsp:nvSpPr>
        <dsp:cNvPr id="0" name=""/>
        <dsp:cNvSpPr/>
      </dsp:nvSpPr>
      <dsp:spPr>
        <a:xfrm>
          <a:off x="0" y="208162"/>
          <a:ext cx="11721828" cy="163507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400" b="1" kern="1200" dirty="0">
              <a:latin typeface="+mj-lt"/>
            </a:rPr>
            <a:t>1. Phối hợp có cơ chế tác dụng khác </a:t>
          </a:r>
          <a:r>
            <a:rPr lang="vi-VN" sz="2400" b="1" kern="1200" dirty="0" smtClean="0">
              <a:latin typeface="+mj-lt"/>
            </a:rPr>
            <a:t>nhau</a:t>
          </a:r>
          <a:r>
            <a:rPr lang="en-US" sz="2400" b="1" kern="1200" dirty="0" smtClean="0">
              <a:latin typeface="+mj-lt"/>
            </a:rPr>
            <a:t>: </a:t>
          </a:r>
          <a:r>
            <a:rPr lang="vi-VN" sz="2400" kern="1200" dirty="0">
              <a:latin typeface="+mj-lt"/>
            </a:rPr>
            <a:t>tăng tiêu diệt vi </a:t>
          </a:r>
          <a:r>
            <a:rPr lang="vi-VN" sz="2400" kern="1200" dirty="0" smtClean="0">
              <a:latin typeface="+mj-lt"/>
            </a:rPr>
            <a:t>khuẩn</a:t>
          </a:r>
          <a:r>
            <a:rPr lang="en-US" sz="2400" kern="1200" dirty="0" smtClean="0">
              <a:latin typeface="+mj-lt"/>
            </a:rPr>
            <a:t> (C3 + AG) </a:t>
          </a:r>
          <a:endParaRPr lang="en-US" sz="2400" kern="1200" dirty="0">
            <a:latin typeface="+mj-lt"/>
          </a:endParaRPr>
        </a:p>
      </dsp:txBody>
      <dsp:txXfrm>
        <a:off x="79818" y="287980"/>
        <a:ext cx="11562192" cy="1475439"/>
      </dsp:txXfrm>
    </dsp:sp>
    <dsp:sp modelId="{70A0270C-57DC-4FA9-BC3A-7FBD6B637FC7}">
      <dsp:nvSpPr>
        <dsp:cNvPr id="0" name=""/>
        <dsp:cNvSpPr/>
      </dsp:nvSpPr>
      <dsp:spPr>
        <a:xfrm>
          <a:off x="0" y="2030437"/>
          <a:ext cx="11721828" cy="1635075"/>
        </a:xfrm>
        <a:prstGeom prst="round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400" b="1" kern="1200" dirty="0">
              <a:latin typeface="+mj-lt"/>
            </a:rPr>
            <a:t>2. Tránh phối hợp thuốc </a:t>
          </a:r>
          <a:r>
            <a:rPr lang="vi-VN" sz="2400" b="1" kern="1200" dirty="0" smtClean="0">
              <a:latin typeface="+mj-lt"/>
            </a:rPr>
            <a:t>cùng </a:t>
          </a:r>
          <a:r>
            <a:rPr lang="vi-VN" sz="2400" b="1" kern="1200" dirty="0">
              <a:latin typeface="+mj-lt"/>
            </a:rPr>
            <a:t>cơ chế hoặc cạnh </a:t>
          </a:r>
          <a:r>
            <a:rPr lang="vi-VN" sz="2400" b="1" kern="1200" dirty="0" smtClean="0">
              <a:latin typeface="+mj-lt"/>
            </a:rPr>
            <a:t>tranh</a:t>
          </a:r>
          <a:r>
            <a:rPr lang="en-US" sz="2400" b="1" kern="1200" dirty="0" smtClean="0">
              <a:latin typeface="+mj-lt"/>
            </a:rPr>
            <a:t>: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+mj-lt"/>
            </a:rPr>
            <a:t>-  </a:t>
          </a:r>
          <a:r>
            <a:rPr lang="vi-VN" sz="2400" kern="1200" dirty="0" smtClean="0">
              <a:latin typeface="+mj-lt"/>
            </a:rPr>
            <a:t>vì không tăng hiệu lực mà chỉ tăng độc tính.</a:t>
          </a:r>
          <a:r>
            <a:rPr lang="en-US" sz="2400" b="1" kern="1200" dirty="0" smtClean="0">
              <a:latin typeface="+mj-lt"/>
            </a:rPr>
            <a:t> </a:t>
          </a:r>
          <a:endParaRPr lang="en-US" sz="2400" kern="1200" dirty="0">
            <a:latin typeface="+mj-lt"/>
          </a:endParaRPr>
        </a:p>
      </dsp:txBody>
      <dsp:txXfrm>
        <a:off x="79818" y="2110255"/>
        <a:ext cx="11562192" cy="1475439"/>
      </dsp:txXfrm>
    </dsp:sp>
    <dsp:sp modelId="{E92517B2-1CEB-453C-891F-C2F022460630}">
      <dsp:nvSpPr>
        <dsp:cNvPr id="0" name=""/>
        <dsp:cNvSpPr/>
      </dsp:nvSpPr>
      <dsp:spPr>
        <a:xfrm>
          <a:off x="0" y="3852712"/>
          <a:ext cx="11721828" cy="1635075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400" b="1" kern="1200" dirty="0">
              <a:latin typeface="+mj-lt"/>
            </a:rPr>
            <a:t>3. Chỉ phối hợp khi có chỉ định rõ </a:t>
          </a:r>
          <a:r>
            <a:rPr lang="vi-VN" sz="2400" b="1" kern="1200" dirty="0" smtClean="0">
              <a:latin typeface="+mj-lt"/>
            </a:rPr>
            <a:t>r</a:t>
          </a:r>
          <a:r>
            <a:rPr lang="en-US" sz="2400" b="1" kern="1200" dirty="0" smtClean="0">
              <a:latin typeface="+mj-lt"/>
            </a:rPr>
            <a:t>à</a:t>
          </a:r>
          <a:r>
            <a:rPr lang="vi-VN" sz="2400" b="1" kern="1200" dirty="0" smtClean="0">
              <a:latin typeface="+mj-lt"/>
            </a:rPr>
            <a:t>ng</a:t>
          </a:r>
          <a:r>
            <a:rPr lang="en-US" sz="2400" b="1" kern="1200" dirty="0" smtClean="0">
              <a:latin typeface="+mj-lt"/>
            </a:rPr>
            <a:t>: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+mj-lt"/>
            </a:rPr>
            <a:t>- </a:t>
          </a:r>
          <a:r>
            <a:rPr lang="vi-VN" sz="2400" kern="1200" dirty="0" smtClean="0">
              <a:latin typeface="+mj-lt"/>
            </a:rPr>
            <a:t>Không phối hợp </a:t>
          </a:r>
          <a:r>
            <a:rPr lang="en-US" sz="2400" kern="1200" dirty="0" smtClean="0">
              <a:latin typeface="+mj-lt"/>
            </a:rPr>
            <a:t>KS</a:t>
          </a:r>
          <a:r>
            <a:rPr lang="vi-VN" sz="2400" kern="1200" dirty="0" smtClean="0">
              <a:latin typeface="+mj-lt"/>
            </a:rPr>
            <a:t> bừa bãi để “bao phủ” hoặc “cho chắc”</a:t>
          </a:r>
          <a:endParaRPr lang="en-US" sz="2400" kern="1200" dirty="0" smtClean="0">
            <a:latin typeface="+mj-lt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+mj-lt"/>
            </a:rPr>
            <a:t>- </a:t>
          </a:r>
          <a:r>
            <a:rPr lang="vi-VN" sz="2400" kern="1200" dirty="0" smtClean="0">
              <a:latin typeface="+mj-lt"/>
            </a:rPr>
            <a:t>Luôn đánh giá lại khi có kết quả vi sinh.</a:t>
          </a:r>
          <a:r>
            <a:rPr lang="en-US" sz="2400" b="1" kern="1200" dirty="0" smtClean="0">
              <a:latin typeface="+mj-lt"/>
            </a:rPr>
            <a:t> </a:t>
          </a:r>
          <a:endParaRPr lang="en-US" sz="2400" kern="1200" dirty="0">
            <a:latin typeface="+mj-lt"/>
          </a:endParaRPr>
        </a:p>
      </dsp:txBody>
      <dsp:txXfrm>
        <a:off x="79818" y="3932530"/>
        <a:ext cx="11562192" cy="14754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337A3A-74B8-4C59-A889-B74F36A86DDD}">
      <dsp:nvSpPr>
        <dsp:cNvPr id="0" name=""/>
        <dsp:cNvSpPr/>
      </dsp:nvSpPr>
      <dsp:spPr>
        <a:xfrm>
          <a:off x="4975" y="62111"/>
          <a:ext cx="5951695" cy="98774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4. Tránh phối hợp </a:t>
          </a:r>
          <a:r>
            <a:rPr 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KS</a:t>
          </a:r>
          <a:r>
            <a:rPr lang="vi-VN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có tác dụng đối kháng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75" y="62111"/>
        <a:ext cx="5951695" cy="987741"/>
      </dsp:txXfrm>
    </dsp:sp>
    <dsp:sp modelId="{58BD6378-8383-47C1-BD27-FD563184B851}">
      <dsp:nvSpPr>
        <dsp:cNvPr id="0" name=""/>
        <dsp:cNvSpPr/>
      </dsp:nvSpPr>
      <dsp:spPr>
        <a:xfrm>
          <a:off x="244405" y="1049853"/>
          <a:ext cx="5472835" cy="3239373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2800" b="1" kern="1200" dirty="0">
              <a:latin typeface="+mj-lt"/>
            </a:rPr>
            <a:t>Tetracycline hoặc chloramphenicol</a:t>
          </a:r>
          <a:r>
            <a:rPr lang="vi-VN" sz="2800" kern="1200" dirty="0">
              <a:latin typeface="+mj-lt"/>
            </a:rPr>
            <a:t> (kìm khuẩn) </a:t>
          </a:r>
          <a:r>
            <a:rPr lang="vi-VN" sz="2800" b="1" kern="1200" dirty="0">
              <a:latin typeface="+mj-lt"/>
            </a:rPr>
            <a:t>đối kháng</a:t>
          </a:r>
          <a:r>
            <a:rPr lang="vi-VN" sz="2800" kern="1200" dirty="0">
              <a:latin typeface="+mj-lt"/>
            </a:rPr>
            <a:t> với </a:t>
          </a:r>
          <a:r>
            <a:rPr lang="vi-VN" sz="2800" b="1" kern="1200" dirty="0">
              <a:latin typeface="+mj-lt"/>
            </a:rPr>
            <a:t>penicillin</a:t>
          </a:r>
          <a:r>
            <a:rPr lang="vi-VN" sz="2800" kern="1200" dirty="0">
              <a:latin typeface="+mj-lt"/>
            </a:rPr>
            <a:t> (diệt khuẩn</a:t>
          </a:r>
          <a:r>
            <a:rPr lang="vi-VN" sz="2800" kern="1200" dirty="0" smtClean="0">
              <a:latin typeface="+mj-lt"/>
            </a:rPr>
            <a:t>)</a:t>
          </a:r>
          <a:endParaRPr lang="en-US" sz="2800" kern="1200" dirty="0">
            <a:latin typeface="+mj-lt"/>
          </a:endParaRPr>
        </a:p>
      </dsp:txBody>
      <dsp:txXfrm>
        <a:off x="244405" y="1049853"/>
        <a:ext cx="5472835" cy="3239373"/>
      </dsp:txXfrm>
    </dsp:sp>
    <dsp:sp modelId="{CB5A61BA-6D9C-476C-B6D2-ED47CCA2C9B0}">
      <dsp:nvSpPr>
        <dsp:cNvPr id="0" name=""/>
        <dsp:cNvSpPr/>
      </dsp:nvSpPr>
      <dsp:spPr>
        <a:xfrm>
          <a:off x="6705953" y="62111"/>
          <a:ext cx="5235800" cy="987741"/>
        </a:xfrm>
        <a:prstGeom prst="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5. </a:t>
          </a:r>
          <a:r>
            <a:rPr 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Đ</a:t>
          </a:r>
          <a:r>
            <a:rPr lang="vi-VN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ộc </a:t>
          </a:r>
          <a:r>
            <a:rPr lang="vi-VN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tính cộng gộp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705953" y="62111"/>
        <a:ext cx="5235800" cy="987741"/>
      </dsp:txXfrm>
    </dsp:sp>
    <dsp:sp modelId="{9C6F6A73-5115-4542-8DE9-237DF1541960}">
      <dsp:nvSpPr>
        <dsp:cNvPr id="0" name=""/>
        <dsp:cNvSpPr/>
      </dsp:nvSpPr>
      <dsp:spPr>
        <a:xfrm>
          <a:off x="6577415" y="1049853"/>
          <a:ext cx="5492877" cy="3239373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2800" b="1" kern="1200">
              <a:latin typeface="+mj-lt"/>
            </a:rPr>
            <a:t>Vancomycin + aminoglycoside</a:t>
          </a:r>
          <a:r>
            <a:rPr lang="vi-VN" sz="2800" kern="1200">
              <a:latin typeface="+mj-lt"/>
            </a:rPr>
            <a:t> ➝ tăng nguy cơ độc thận.</a:t>
          </a:r>
          <a:endParaRPr lang="en-US" sz="2800" kern="1200">
            <a:latin typeface="+mj-lt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2800" b="1" kern="1200">
              <a:latin typeface="+mj-lt"/>
            </a:rPr>
            <a:t>Macrolide + fluoroquinolone</a:t>
          </a:r>
          <a:r>
            <a:rPr lang="vi-VN" sz="2800" kern="1200">
              <a:latin typeface="+mj-lt"/>
            </a:rPr>
            <a:t> ➝ kéo dài QT ➝ nguy cơ loạn nhịp tim.</a:t>
          </a:r>
          <a:endParaRPr lang="en-US" sz="2800" kern="1200">
            <a:latin typeface="+mj-lt"/>
          </a:endParaRPr>
        </a:p>
      </dsp:txBody>
      <dsp:txXfrm>
        <a:off x="6577415" y="1049853"/>
        <a:ext cx="5492877" cy="323937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86D0A7-C173-4283-A942-FC837F159478}">
      <dsp:nvSpPr>
        <dsp:cNvPr id="0" name=""/>
        <dsp:cNvSpPr/>
      </dsp:nvSpPr>
      <dsp:spPr>
        <a:xfrm>
          <a:off x="4323206" y="877341"/>
          <a:ext cx="67549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75493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643301" y="919530"/>
        <a:ext cx="35304" cy="7060"/>
      </dsp:txXfrm>
    </dsp:sp>
    <dsp:sp modelId="{F30E1C63-BFF4-46C5-B15F-A68DA6075E70}">
      <dsp:nvSpPr>
        <dsp:cNvPr id="0" name=""/>
        <dsp:cNvSpPr/>
      </dsp:nvSpPr>
      <dsp:spPr>
        <a:xfrm>
          <a:off x="1255034" y="2069"/>
          <a:ext cx="3069972" cy="184198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0431" tIns="157904" rIns="150431" bIns="157904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V</a:t>
          </a:r>
          <a:r>
            <a:rPr lang="vi-VN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iệc phối hợp </a:t>
          </a:r>
          <a:r>
            <a:rPr lang="en-US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amikacin, </a:t>
          </a:r>
          <a:r>
            <a:rPr lang="en-US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hoặc</a:t>
          </a:r>
          <a:r>
            <a:rPr lang="en-US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quinolone (</a:t>
          </a:r>
          <a:r>
            <a:rPr lang="en-US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diệt</a:t>
          </a:r>
          <a:r>
            <a:rPr lang="en-US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khuẩn</a:t>
          </a:r>
          <a:r>
            <a:rPr lang="en-US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r>
            <a:rPr lang="vi-VN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và </a:t>
          </a:r>
          <a:r>
            <a:rPr lang="en-US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metronidazole (</a:t>
          </a:r>
          <a:r>
            <a:rPr lang="en-US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kìm</a:t>
          </a:r>
          <a:r>
            <a:rPr lang="en-US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khuẩn</a:t>
          </a:r>
          <a:r>
            <a:rPr lang="en-US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r>
            <a:rPr lang="vi-VN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vẫn </a:t>
          </a:r>
          <a:r>
            <a:rPr lang="vi-VN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được khuyến cáo và sử dụng rộng rãi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?</a:t>
          </a:r>
        </a:p>
      </dsp:txBody>
      <dsp:txXfrm>
        <a:off x="1255034" y="2069"/>
        <a:ext cx="3069972" cy="1841983"/>
      </dsp:txXfrm>
    </dsp:sp>
    <dsp:sp modelId="{10161984-056F-47AE-8F99-94452A5CCA1D}">
      <dsp:nvSpPr>
        <dsp:cNvPr id="0" name=""/>
        <dsp:cNvSpPr/>
      </dsp:nvSpPr>
      <dsp:spPr>
        <a:xfrm>
          <a:off x="2790020" y="1842253"/>
          <a:ext cx="3776066" cy="675493"/>
        </a:xfrm>
        <a:custGeom>
          <a:avLst/>
          <a:gdLst/>
          <a:ahLst/>
          <a:cxnLst/>
          <a:rect l="0" t="0" r="0" b="0"/>
          <a:pathLst>
            <a:path>
              <a:moveTo>
                <a:pt x="3776066" y="0"/>
              </a:moveTo>
              <a:lnTo>
                <a:pt x="3776066" y="354846"/>
              </a:lnTo>
              <a:lnTo>
                <a:pt x="0" y="354846"/>
              </a:lnTo>
              <a:lnTo>
                <a:pt x="0" y="675493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582015" y="2176469"/>
        <a:ext cx="192075" cy="7060"/>
      </dsp:txXfrm>
    </dsp:sp>
    <dsp:sp modelId="{0C894091-BE5A-4D6C-AE6A-19339B6332FA}">
      <dsp:nvSpPr>
        <dsp:cNvPr id="0" name=""/>
        <dsp:cNvSpPr/>
      </dsp:nvSpPr>
      <dsp:spPr>
        <a:xfrm>
          <a:off x="5031100" y="2069"/>
          <a:ext cx="3069972" cy="184198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0431" tIns="157904" rIns="150431" bIns="15790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+ Ceftriaxone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VK </a:t>
          </a:r>
          <a:r>
            <a:rPr lang="en-US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điển</a:t>
          </a:r>
          <a:r>
            <a:rPr lang="en-US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hình</a:t>
          </a:r>
          <a:r>
            <a:rPr lang="en-US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phế</a:t>
          </a:r>
          <a:r>
            <a:rPr lang="en-US" sz="16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cầu</a:t>
          </a:r>
          <a:r>
            <a:rPr lang="en-US" sz="16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HI, Moraxella…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31100" y="2069"/>
        <a:ext cx="3069972" cy="1841983"/>
      </dsp:txXfrm>
    </dsp:sp>
    <dsp:sp modelId="{1ABFB17B-4E82-4D2C-9460-3999D8937503}">
      <dsp:nvSpPr>
        <dsp:cNvPr id="0" name=""/>
        <dsp:cNvSpPr/>
      </dsp:nvSpPr>
      <dsp:spPr>
        <a:xfrm>
          <a:off x="4323206" y="3425418"/>
          <a:ext cx="67549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75493" y="45720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643301" y="3467608"/>
        <a:ext cx="35304" cy="7060"/>
      </dsp:txXfrm>
    </dsp:sp>
    <dsp:sp modelId="{BF3D4706-B6BF-4AC3-AD3D-B1D9847ADB78}">
      <dsp:nvSpPr>
        <dsp:cNvPr id="0" name=""/>
        <dsp:cNvSpPr/>
      </dsp:nvSpPr>
      <dsp:spPr>
        <a:xfrm>
          <a:off x="1255034" y="2550146"/>
          <a:ext cx="3069972" cy="184198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0431" tIns="157904" rIns="150431" bIns="15790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1" kern="1200" dirty="0"/>
            <a:t>+ </a:t>
          </a:r>
          <a:r>
            <a:rPr lang="en-US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Clarithromycin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VK </a:t>
          </a:r>
          <a:r>
            <a:rPr lang="en-US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không</a:t>
          </a:r>
          <a:r>
            <a:rPr lang="en-US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điển</a:t>
          </a:r>
          <a:r>
            <a:rPr lang="en-US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hình</a:t>
          </a:r>
          <a:r>
            <a:rPr lang="en-US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sz="16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Mycoplasma </a:t>
          </a:r>
          <a:r>
            <a:rPr lang="en-US" sz="16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pneumoniae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6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Chlamydophila</a:t>
          </a:r>
          <a:r>
            <a:rPr lang="en-US" sz="16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pneumoniae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6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Legionella </a:t>
          </a:r>
          <a:r>
            <a:rPr lang="en-US" sz="16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pneumophila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những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vi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khuẩn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này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không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vách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tế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bào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(→ cephalosporin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không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tác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).</a:t>
          </a:r>
        </a:p>
      </dsp:txBody>
      <dsp:txXfrm>
        <a:off x="1255034" y="2550146"/>
        <a:ext cx="3069972" cy="1841983"/>
      </dsp:txXfrm>
    </dsp:sp>
    <dsp:sp modelId="{766C45B5-45C4-4C7A-B40F-0849A95D4FBF}">
      <dsp:nvSpPr>
        <dsp:cNvPr id="0" name=""/>
        <dsp:cNvSpPr/>
      </dsp:nvSpPr>
      <dsp:spPr>
        <a:xfrm>
          <a:off x="5031100" y="2550146"/>
          <a:ext cx="3069972" cy="184198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0431" tIns="157904" rIns="150431" bIns="15790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-&gt; </a:t>
          </a:r>
          <a:r>
            <a:rPr lang="en-US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vi-VN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thuốc nhắm vào </a:t>
          </a:r>
          <a:r>
            <a:rPr lang="en-US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 </a:t>
          </a:r>
          <a:r>
            <a:rPr lang="vi-VN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nhóm </a:t>
          </a:r>
          <a:r>
            <a:rPr lang="en-US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VK </a:t>
          </a:r>
          <a:r>
            <a:rPr lang="vi-VN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khác nhau</a:t>
          </a:r>
          <a:r>
            <a:rPr lang="en-US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-&gt;</a:t>
          </a:r>
          <a:r>
            <a:rPr lang="vi-VN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không ảnh hưởng tiêu cực đến tác dụng của nhau.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31100" y="2550146"/>
        <a:ext cx="3069972" cy="18419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9358C-001F-46BD-A560-8176985D2BCC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8D1E6-6AF8-40DC-9690-5175F2736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739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9358C-001F-46BD-A560-8176985D2BCC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8D1E6-6AF8-40DC-9690-5175F2736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454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9358C-001F-46BD-A560-8176985D2BCC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8D1E6-6AF8-40DC-9690-5175F2736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325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9358C-001F-46BD-A560-8176985D2BCC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8D1E6-6AF8-40DC-9690-5175F2736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98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9358C-001F-46BD-A560-8176985D2BCC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8D1E6-6AF8-40DC-9690-5175F2736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547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9358C-001F-46BD-A560-8176985D2BCC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8D1E6-6AF8-40DC-9690-5175F2736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07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9358C-001F-46BD-A560-8176985D2BCC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8D1E6-6AF8-40DC-9690-5175F2736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490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9358C-001F-46BD-A560-8176985D2BCC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8D1E6-6AF8-40DC-9690-5175F2736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869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9358C-001F-46BD-A560-8176985D2BCC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8D1E6-6AF8-40DC-9690-5175F2736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68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9358C-001F-46BD-A560-8176985D2BCC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8D1E6-6AF8-40DC-9690-5175F2736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452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9358C-001F-46BD-A560-8176985D2BCC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8D1E6-6AF8-40DC-9690-5175F2736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285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9358C-001F-46BD-A560-8176985D2BCC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8D1E6-6AF8-40DC-9690-5175F2736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073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54145"/>
            <a:ext cx="9144000" cy="2387600"/>
          </a:xfrm>
        </p:spPr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1381" y="2641745"/>
            <a:ext cx="9144000" cy="1655762"/>
          </a:xfrm>
        </p:spPr>
        <p:txBody>
          <a:bodyPr/>
          <a:lstStyle/>
          <a:p>
            <a:pPr algn="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PGS.TS.BS N.T.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Quỳnh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826" y="3537817"/>
            <a:ext cx="7437765" cy="317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91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DAA8C-A3B6-BA92-1944-6D584B195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757" y="-207256"/>
            <a:ext cx="8349435" cy="1675623"/>
          </a:xfrm>
        </p:spPr>
        <p:txBody>
          <a:bodyPr anchor="b">
            <a:normAutofit/>
          </a:bodyPr>
          <a:lstStyle/>
          <a:p>
            <a:r>
              <a:rPr lang="vi-VN" sz="3700" b="1"/>
              <a:t>Các nguyên tắc phối hợp kháng sinh</a:t>
            </a:r>
            <a:br>
              <a:rPr lang="vi-VN" sz="3700" b="1"/>
            </a:br>
            <a:endParaRPr lang="en-US" sz="370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0919E9F-8BE0-BCC8-177E-9E786C1FA16C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214009" y="1066557"/>
          <a:ext cx="11721829" cy="5695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363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424241-CFE7-8C83-EDCF-BF01F06385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48C55F3-4A03-5ED9-130B-76F5FF8067C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4205" b="1525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6ECB43-37E6-DC92-E5CC-65138C22C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vi-VN" b="1"/>
              <a:t>Các nguyên tắc phối hợp kháng sinh</a:t>
            </a:r>
            <a:br>
              <a:rPr lang="vi-VN" b="1"/>
            </a:br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38BCD42-B5D7-5425-D213-5808BF182BA8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16732" y="1825625"/>
          <a:ext cx="12075268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367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91F34-74E9-9B58-2417-EA91E4A3C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02955"/>
            <a:ext cx="4766330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en-US" sz="3300" b="1" kern="1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300" b="1" kern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 kern="1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3300" b="1" kern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 kern="1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altLang="en-US" sz="3300" b="1" kern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 kern="1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3300" b="1" kern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 kern="1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altLang="en-US" sz="3300" b="1" kern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 kern="1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kìm</a:t>
            </a:r>
            <a:r>
              <a:rPr lang="en-US" altLang="en-US" sz="3300" b="1" kern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 kern="1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altLang="en-US" sz="3300" b="1" kern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 kern="1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300" b="1" kern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 kern="1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altLang="en-US" sz="3300" b="1" kern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 kern="1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altLang="en-US" sz="3300" b="1" kern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3300" b="1" kern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3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9650A03E-E767-7887-DE7B-E504617D04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830" y="2421683"/>
            <a:ext cx="5797685" cy="335347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MBC (Minimum Bactericidal Concentration)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MIC (Minimum Inhibitory Concentration)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A5C31FF-B874-480F-6AC8-38ECC4EB3BF4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7708392" y="3007626"/>
          <a:ext cx="4142234" cy="1766292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1712256">
                  <a:extLst>
                    <a:ext uri="{9D8B030D-6E8A-4147-A177-3AD203B41FA5}">
                      <a16:colId xmlns:a16="http://schemas.microsoft.com/office/drawing/2014/main" val="1620540559"/>
                    </a:ext>
                  </a:extLst>
                </a:gridCol>
                <a:gridCol w="1214989">
                  <a:extLst>
                    <a:ext uri="{9D8B030D-6E8A-4147-A177-3AD203B41FA5}">
                      <a16:colId xmlns:a16="http://schemas.microsoft.com/office/drawing/2014/main" val="2318804604"/>
                    </a:ext>
                  </a:extLst>
                </a:gridCol>
                <a:gridCol w="1214989">
                  <a:extLst>
                    <a:ext uri="{9D8B030D-6E8A-4147-A177-3AD203B41FA5}">
                      <a16:colId xmlns:a16="http://schemas.microsoft.com/office/drawing/2014/main" val="3493287260"/>
                    </a:ext>
                  </a:extLst>
                </a:gridCol>
              </a:tblGrid>
              <a:tr h="88314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3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 chí</a:t>
                      </a:r>
                    </a:p>
                  </a:txBody>
                  <a:tcPr marL="119344" marR="119344" marT="59672" marB="5967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3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Kìm khuẩn</a:t>
                      </a:r>
                    </a:p>
                  </a:txBody>
                  <a:tcPr marL="119344" marR="119344" marT="59672" marB="5967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3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Diệt khuẩn</a:t>
                      </a:r>
                    </a:p>
                  </a:txBody>
                  <a:tcPr marL="119344" marR="119344" marT="59672" marB="59672" anchor="ctr"/>
                </a:tc>
                <a:extLst>
                  <a:ext uri="{0D108BD9-81ED-4DB2-BD59-A6C34878D82A}">
                    <a16:rowId xmlns:a16="http://schemas.microsoft.com/office/drawing/2014/main" val="1212727732"/>
                  </a:ext>
                </a:extLst>
              </a:tr>
              <a:tr h="88314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3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</a:t>
                      </a:r>
                      <a:r>
                        <a:rPr lang="en-US" sz="23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</a:t>
                      </a:r>
                      <a:r>
                        <a:rPr lang="en-US" sz="23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MBC/MIC</a:t>
                      </a:r>
                      <a:endParaRPr lang="en-US" sz="2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9344" marR="119344" marT="59672" marB="5967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3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 4</a:t>
                      </a:r>
                    </a:p>
                  </a:txBody>
                  <a:tcPr marL="119344" marR="119344" marT="59672" marB="59672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≤ 4</a:t>
                      </a:r>
                    </a:p>
                  </a:txBody>
                  <a:tcPr marL="119344" marR="119344" marT="59672" marB="59672" anchor="ctr"/>
                </a:tc>
                <a:extLst>
                  <a:ext uri="{0D108BD9-81ED-4DB2-BD59-A6C34878D82A}">
                    <a16:rowId xmlns:a16="http://schemas.microsoft.com/office/drawing/2014/main" val="8657669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158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A97597-5218-04ED-09AA-D199374CCB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9E059-7F08-C987-02E5-461015A1A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069" y="381935"/>
            <a:ext cx="9356106" cy="1200329"/>
          </a:xfrm>
        </p:spPr>
        <p:txBody>
          <a:bodyPr anchor="t">
            <a:normAutofit/>
          </a:bodyPr>
          <a:lstStyle/>
          <a:p>
            <a:pPr algn="ctr"/>
            <a:r>
              <a:rPr lang="en-US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2953D72-C128-831A-8C45-CA968C7388B1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188062" y="1825625"/>
          <a:ext cx="9356107" cy="439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953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C12E91-2D2C-481C-4903-175D67EB38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57D402-907C-3E8E-733B-270D822CA3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121" y="450850"/>
            <a:ext cx="11579757" cy="5811838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D4F0AC-CF07-8C84-3B84-00C266E67B3D}"/>
              </a:ext>
            </a:extLst>
          </p:cNvPr>
          <p:cNvCxnSpPr/>
          <p:nvPr/>
        </p:nvCxnSpPr>
        <p:spPr>
          <a:xfrm>
            <a:off x="1627632" y="2011680"/>
            <a:ext cx="71323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942847B-DAC9-57CB-F205-7462390671F4}"/>
              </a:ext>
            </a:extLst>
          </p:cNvPr>
          <p:cNvSpPr txBox="1"/>
          <p:nvPr/>
        </p:nvSpPr>
        <p:spPr>
          <a:xfrm>
            <a:off x="1426464" y="1228765"/>
            <a:ext cx="12346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vancomycin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F60D1D0-9AD1-8AAF-7BAF-CFD7934B8082}"/>
              </a:ext>
            </a:extLst>
          </p:cNvPr>
          <p:cNvCxnSpPr>
            <a:stCxn id="8" idx="2"/>
          </p:cNvCxnSpPr>
          <p:nvPr/>
        </p:nvCxnSpPr>
        <p:spPr>
          <a:xfrm>
            <a:off x="2043781" y="1567319"/>
            <a:ext cx="76462" cy="2583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E2D8701-D463-655F-3DC3-15183608E386}"/>
              </a:ext>
            </a:extLst>
          </p:cNvPr>
          <p:cNvCxnSpPr/>
          <p:nvPr/>
        </p:nvCxnSpPr>
        <p:spPr>
          <a:xfrm>
            <a:off x="8421624" y="1938528"/>
            <a:ext cx="868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572FEEC-F950-A44C-9AFF-4083A5CDD50E}"/>
              </a:ext>
            </a:extLst>
          </p:cNvPr>
          <p:cNvCxnSpPr/>
          <p:nvPr/>
        </p:nvCxnSpPr>
        <p:spPr>
          <a:xfrm>
            <a:off x="5632704" y="1825625"/>
            <a:ext cx="110642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CF5F324-7BEC-2490-EECF-963DBE24A00E}"/>
              </a:ext>
            </a:extLst>
          </p:cNvPr>
          <p:cNvCxnSpPr/>
          <p:nvPr/>
        </p:nvCxnSpPr>
        <p:spPr>
          <a:xfrm>
            <a:off x="704850" y="2200275"/>
            <a:ext cx="7216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47F51425-85CA-B034-68BF-0B94CFC27C74}"/>
              </a:ext>
            </a:extLst>
          </p:cNvPr>
          <p:cNvSpPr txBox="1"/>
          <p:nvPr/>
        </p:nvSpPr>
        <p:spPr>
          <a:xfrm>
            <a:off x="0" y="1274931"/>
            <a:ext cx="1883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Fosmicin, </a:t>
            </a:r>
          </a:p>
          <a:p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Beta-lactame…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B7E8DBE-5A13-2927-F5C7-26A815C04083}"/>
              </a:ext>
            </a:extLst>
          </p:cNvPr>
          <p:cNvCxnSpPr/>
          <p:nvPr/>
        </p:nvCxnSpPr>
        <p:spPr>
          <a:xfrm>
            <a:off x="4828032" y="2962656"/>
            <a:ext cx="74066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667AFA4-1641-6086-7487-D900A7785B00}"/>
              </a:ext>
            </a:extLst>
          </p:cNvPr>
          <p:cNvCxnSpPr/>
          <p:nvPr/>
        </p:nvCxnSpPr>
        <p:spPr>
          <a:xfrm>
            <a:off x="704850" y="1825625"/>
            <a:ext cx="310134" cy="18605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V="1">
            <a:off x="5568696" y="4212077"/>
            <a:ext cx="647278" cy="972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774332" y="1567319"/>
            <a:ext cx="94358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661097" y="1429966"/>
            <a:ext cx="996503" cy="486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215974" y="1228765"/>
            <a:ext cx="21643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vi-VN" sz="1600" b="1" i="1" dirty="0">
                <a:latin typeface="+mj-lt"/>
              </a:rPr>
              <a:t>Polymyxin B, Colistin</a:t>
            </a:r>
            <a:r>
              <a:rPr lang="en-US" sz="1600" b="1" i="1" dirty="0">
                <a:latin typeface="+mj-lt"/>
              </a:rPr>
              <a:t> </a:t>
            </a:r>
            <a:endParaRPr lang="en-US" sz="1600" b="1" dirty="0">
              <a:latin typeface="+mj-lt"/>
            </a:endParaRPr>
          </a:p>
          <a:p>
            <a:endParaRPr lang="en-US" sz="1600" b="1" dirty="0">
              <a:latin typeface="+mj-lt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6021421" y="1521152"/>
            <a:ext cx="164495" cy="17532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380349" y="1361777"/>
            <a:ext cx="14863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Aminoglycosid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Straight Arrow Connector 23"/>
          <p:cNvCxnSpPr>
            <a:stCxn id="22" idx="1"/>
          </p:cNvCxnSpPr>
          <p:nvPr/>
        </p:nvCxnSpPr>
        <p:spPr>
          <a:xfrm flipH="1">
            <a:off x="7607030" y="1531054"/>
            <a:ext cx="773319" cy="28248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937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84" y="169068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KS </a:t>
            </a:r>
            <a:r>
              <a:rPr lang="en-US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beta-</a:t>
            </a:r>
            <a:r>
              <a:rPr lang="en-US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lactame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VK: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enzyme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beta-lactamase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–&gt;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vỡ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beta-lactam </a:t>
            </a:r>
          </a:p>
          <a:p>
            <a:pPr marL="0" indent="0">
              <a:buNone/>
            </a:pP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BS: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beta-lactamase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VK (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clavulanic acid,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tazobactam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lv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ESBL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Extended spectrum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betalactamase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FC69CEE8-A229-9AB3-27B9-4DD77B1C627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9000"/>
          </a:blip>
          <a:srcRect t="8190" b="1062"/>
          <a:stretch>
            <a:fillRect/>
          </a:stretch>
        </p:blipFill>
        <p:spPr>
          <a:xfrm>
            <a:off x="5938683" y="3347183"/>
            <a:ext cx="6253317" cy="3532557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9507794" y="3844413"/>
            <a:ext cx="855406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988710" y="4370439"/>
            <a:ext cx="855406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80555" y="6572864"/>
            <a:ext cx="855406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9935497" y="6454877"/>
            <a:ext cx="855406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073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plasmid: </a:t>
            </a:r>
          </a:p>
          <a:p>
            <a:pPr marL="0" indent="0">
              <a:buNone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TB VK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KS </a:t>
            </a:r>
          </a:p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 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đổi enzym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-&gt;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kênh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Porin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gr (-),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yếm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Oxy)</a:t>
            </a:r>
          </a:p>
          <a:p>
            <a:pPr>
              <a:buFontTx/>
              <a:buChar char="-"/>
            </a:pP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Đột biến ribosome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(30S, 50S)</a:t>
            </a:r>
          </a:p>
          <a:p>
            <a:pPr>
              <a:buFontTx/>
              <a:buChar char="-"/>
            </a:pP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Cơ chế bơm tống thuốc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01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Plasmid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Transposon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VK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plasmid sang -&gt;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 “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mót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”)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Transposon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DNA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-&gt;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plasmid 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gene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plasmid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VK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siêu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66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974" y="393290"/>
            <a:ext cx="11769212" cy="1297398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háng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erythromycin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nhưng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còn nhạy cảm với clindamycin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BS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6095" y="1824139"/>
            <a:ext cx="3371905" cy="435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9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30"/>
            <a:ext cx="10515600" cy="1325563"/>
          </a:xfrm>
        </p:spPr>
        <p:txBody>
          <a:bodyPr/>
          <a:lstStyle/>
          <a:p>
            <a:pPr algn="ctr"/>
            <a:r>
              <a:rPr lang="vi-VN" dirty="0"/>
              <a:t>D-test (Disk Diffusion Induction Test)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81" y="1319786"/>
            <a:ext cx="10515600" cy="4351338"/>
          </a:xfrm>
        </p:spPr>
        <p:txBody>
          <a:bodyPr>
            <a:normAutofit/>
          </a:bodyPr>
          <a:lstStyle/>
          <a:p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VK: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thạch Muller-Hinton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Đặt 2 đĩa kháng sinh:</a:t>
            </a:r>
          </a:p>
          <a:p>
            <a:pPr lvl="1"/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Erythromycin 15 µg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Clindamycin 2 µg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Khoảng cách giữa 2 đĩa: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15–20 mm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Ủ 35–37°C trong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16–18 giờ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3580" y="1415014"/>
            <a:ext cx="5540220" cy="41608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5685" y="4045939"/>
            <a:ext cx="2586744" cy="25798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96233" y="5879690"/>
            <a:ext cx="60426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D-test – phát hiện kháng MLS&lt;sub&gt;B&lt;/sub&gt;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Macrolide –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Lincosamide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Streptogramin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resistance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064307" y="4080317"/>
            <a:ext cx="20633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kháng </a:t>
            </a:r>
            <a:r>
              <a:rPr lang="vi-VN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clindamycin</a:t>
            </a:r>
            <a:endParaRPr lang="vi-VN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6548284" y="3785419"/>
            <a:ext cx="383458" cy="294898"/>
          </a:xfrm>
          <a:prstGeom prst="straightConnector1">
            <a:avLst/>
          </a:prstGeom>
          <a:ln w="3492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764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GRAM (Global Research on Antimicrobial Resistance, Lancet 2019)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999" y="1677514"/>
            <a:ext cx="9818255" cy="518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15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vi-V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 kháng sinh khi không cần thiết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VD: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nhiễm virus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u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ống kháng sinh theo thói quen, "cho chắc", dù chưa rõ có nhiễm khuẩn hay không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liều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ngừng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vi-V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60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KS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VK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KS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VK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VK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C3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ESBL ở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KS </a:t>
            </a:r>
            <a:r>
              <a:rPr lang="vi-V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liều thấp kéo dài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37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89471"/>
            <a:ext cx="10515600" cy="43874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 dụng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KS </a:t>
            </a:r>
            <a:r>
              <a:rPr lang="vi-V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tràn lan trong nông nghiệp và chăn nuôi</a:t>
            </a:r>
          </a:p>
          <a:p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KS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 </a:t>
            </a:r>
            <a:r>
              <a:rPr lang="vi-V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 kích thích tăng trưởng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vật nuôi.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ồn dư kháng sinh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trong thực phẩm → con người gián tiếp phơi nhiễm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Thiếu kiểm soát trong bệnh viện</a:t>
            </a:r>
          </a:p>
          <a:p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 tuân thủ kiểm soát nhiễm khuẩn → vi khuẩn kháng thuốc lây lan giữa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BN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Lạm dụng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KS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 phòng trong mổ hoặc ICU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 không theo hướng dẫn</a:t>
            </a:r>
          </a:p>
          <a:p>
            <a:endParaRPr lang="vi-V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59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NT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 thường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 điều trị được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vi-V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 vết thương nhỏ, nhiễm trùng tiểu, hay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VP</a:t>
            </a:r>
            <a:r>
              <a:rPr lang="vi-V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thông thường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 vong vì không còn thuốc điều trị hiệu quả.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55400" y="2251587"/>
            <a:ext cx="6798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Lancet. Global burden of bacterial antimicrobial resistance in 2019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54528" y="4029609"/>
            <a:ext cx="2947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WHO: Why is AMR a priority?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16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1117826" cy="4351338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gánh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 gian nằm viện lâu hơn, cần dùng thuốc đắt tiền hơn, và điều trị thất bại.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 suy yếu hệ thống y tế hiện đại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+ C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thiệp y tế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phụ thuộc vào khả năng kiểm soát nhiễm trùng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lvl="1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#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Phẫu thuật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#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Hóa trị ung thư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#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Ghép tạng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#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Chăm sóc sơ sinh / ICU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+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KKS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 thủ thuật này 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 trở nên quá nguy hiểm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 không kiểm soát được nhiễm trùng hậu phẫu.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51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Khả năng lan truyền và tiến hóa nhanh chóng</a:t>
            </a:r>
          </a:p>
          <a:p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 khuẩn kháng thuốc có thể:</a:t>
            </a:r>
          </a:p>
          <a:p>
            <a:pPr lvl="1"/>
            <a:r>
              <a:rPr lang="vi-V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Lây giữa người với người</a:t>
            </a:r>
            <a:endParaRPr lang="vi-V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vi-V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Lây qua thực phẩm, nước, động vật, môi trường</a:t>
            </a:r>
            <a:endParaRPr lang="vi-V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vi-V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Trao đổi gen kháng thuốc giữa các loài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(thông qua plasmid, transposon…)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 này khiến việc kiểm soát trở nên cực kỳ khó khăn.</a:t>
            </a: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8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vi-V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 khủng hoảng toàn cầu vượt biên giới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KKS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không chỉ là vấn đề y tế – mà là vấn đề </a:t>
            </a:r>
            <a:r>
              <a:rPr lang="vi-V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tế toàn cầu, môi trường, nông nghiệp, du lịch, thương mại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76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964" y="2287444"/>
            <a:ext cx="1161010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KKS: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nhức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nhối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4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Xin </a:t>
            </a:r>
            <a:r>
              <a:rPr lang="en-US" dirty="0" err="1" smtClean="0"/>
              <a:t>chân</a:t>
            </a:r>
            <a:r>
              <a:rPr lang="en-US" dirty="0" smtClean="0"/>
              <a:t> </a:t>
            </a:r>
            <a:r>
              <a:rPr lang="en-US" dirty="0" err="1" smtClean="0"/>
              <a:t>thành</a:t>
            </a:r>
            <a:r>
              <a:rPr lang="en-US" dirty="0" smtClean="0"/>
              <a:t> </a:t>
            </a:r>
            <a:r>
              <a:rPr lang="en-US" dirty="0" err="1" smtClean="0"/>
              <a:t>cảm</a:t>
            </a:r>
            <a:r>
              <a:rPr lang="en-US" dirty="0" smtClean="0"/>
              <a:t> </a:t>
            </a:r>
            <a:r>
              <a:rPr lang="en-US" dirty="0" err="1" smtClean="0"/>
              <a:t>ơn</a:t>
            </a:r>
            <a:r>
              <a:rPr lang="en-US" dirty="0" smtClean="0"/>
              <a:t> 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6289" y="2078183"/>
            <a:ext cx="6866836" cy="369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74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GRAM (Global Research on Antimicrobial Resistance, Lancet 2019)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255" y="2067934"/>
            <a:ext cx="11859490" cy="435133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vi-VN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4,95 </a:t>
            </a:r>
            <a:r>
              <a:rPr lang="vi-V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triệu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người tử vong do nhiễm trùng do vi khuẩn kháng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VK: </a:t>
            </a:r>
            <a:r>
              <a:rPr lang="vi-VN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coli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, </a:t>
            </a:r>
            <a:r>
              <a:rPr 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Klebsiella pneumoniae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, </a:t>
            </a:r>
            <a:r>
              <a:rPr 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Staphylococcus aureus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, </a:t>
            </a:r>
            <a:r>
              <a:rPr 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Acinetobacter baumannii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, </a:t>
            </a:r>
            <a:r>
              <a:rPr 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Streptococcus pneumoniae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, </a:t>
            </a:r>
            <a:r>
              <a:rPr 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Mycobacterium tuberculosis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và </a:t>
            </a:r>
            <a:r>
              <a:rPr 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Pseudomonas aeruginosa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vi-VN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Escherichia </a:t>
            </a:r>
            <a:r>
              <a:rPr 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coli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và </a:t>
            </a:r>
            <a:r>
              <a:rPr 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Klebsiella pneumoniae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, mỗi loại gây ra gần 200.000 ca tử vong.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60800" y="6419272"/>
            <a:ext cx="79565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https://www.tropicalmedicine.ox.ac.uk/gram/research/global-burden-of-bacterial-antimicrobial-resistance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88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797" y="1745579"/>
            <a:ext cx="7620660" cy="22557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2370" y="3965081"/>
            <a:ext cx="7734970" cy="224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09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4035" y="232848"/>
            <a:ext cx="7552074" cy="594411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8504903" y="4070555"/>
            <a:ext cx="1946787" cy="983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715432" y="4975123"/>
            <a:ext cx="417871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414684" y="5211097"/>
            <a:ext cx="1111045" cy="983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538452" y="5201265"/>
            <a:ext cx="3333135" cy="2949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0097729" y="5220929"/>
            <a:ext cx="79641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414684" y="5437239"/>
            <a:ext cx="5555226" cy="2949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9609" y="1822965"/>
            <a:ext cx="4534293" cy="240050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34" y="4238592"/>
            <a:ext cx="4206605" cy="34293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1522561"/>
            <a:ext cx="2606266" cy="32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60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755" y="0"/>
            <a:ext cx="10515600" cy="1325563"/>
          </a:xfrm>
        </p:spPr>
        <p:txBody>
          <a:bodyPr/>
          <a:lstStyle/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6957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vi-VN" dirty="0" smtClean="0"/>
              <a:t>Việt Nam đã phát triển </a:t>
            </a:r>
            <a:r>
              <a:rPr lang="vi-VN" b="1" dirty="0" smtClean="0"/>
              <a:t>Chiến lược quốc gia về phòng chống </a:t>
            </a:r>
            <a:r>
              <a:rPr lang="en-US" b="1" dirty="0" smtClean="0"/>
              <a:t>KKS</a:t>
            </a:r>
            <a:r>
              <a:rPr lang="vi-VN" dirty="0" smtClean="0"/>
              <a:t> giai đoạn 2023‑2030, tầm nhìn 2045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2460" y="2366633"/>
            <a:ext cx="7285351" cy="381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64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677E16-978A-67D5-535E-F2C2336FAF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8EB37-2A53-DDD6-AA7B-A68A4DDD5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430A04C9-B1F6-D454-66DA-E15987B0DAFC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2297" y="1825625"/>
          <a:ext cx="12109704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918917C9-D018-E2C8-92CD-02B9289DBD87}"/>
              </a:ext>
            </a:extLst>
          </p:cNvPr>
          <p:cNvSpPr txBox="1"/>
          <p:nvPr/>
        </p:nvSpPr>
        <p:spPr>
          <a:xfrm>
            <a:off x="619432" y="16906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415579" y="3604253"/>
            <a:ext cx="3592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30 S: </a:t>
            </a:r>
            <a:r>
              <a:rPr lang="vi-V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làm sai lệch tổng hợp </a:t>
            </a:r>
            <a:r>
              <a:rPr lang="vi-VN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protein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 S: </a:t>
            </a:r>
            <a:r>
              <a:rPr lang="vi-V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ức chế kéo dài chuỗi peptid</a:t>
            </a:r>
            <a:endParaRPr lang="en-US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27721" y="1175996"/>
            <a:ext cx="1620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Ức chế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enzyme</a:t>
            </a:r>
          </a:p>
          <a:p>
            <a:r>
              <a:rPr lang="vi-VN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transpeptidase</a:t>
            </a:r>
            <a:endParaRPr lang="en-US" b="1" i="1" dirty="0"/>
          </a:p>
        </p:txBody>
      </p:sp>
      <p:cxnSp>
        <p:nvCxnSpPr>
          <p:cNvPr id="6" name="Straight Arrow Connector 5"/>
          <p:cNvCxnSpPr>
            <a:stCxn id="15" idx="3"/>
          </p:cNvCxnSpPr>
          <p:nvPr/>
        </p:nvCxnSpPr>
        <p:spPr>
          <a:xfrm>
            <a:off x="804163" y="1875354"/>
            <a:ext cx="368855" cy="830901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879" y="3742752"/>
            <a:ext cx="232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Gắn vào D-Ala-D-Ala</a:t>
            </a:r>
            <a:endParaRPr lang="en-US" b="1" i="1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173018" y="3241376"/>
            <a:ext cx="1136073" cy="454756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255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7D7FD-AB7D-EE2E-CBD1-8DEA33248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FE6D7-BEA7-EE62-F4CE-11DF8DDFCA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28881C-D1FF-148E-234E-44DD53229B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151" y="365125"/>
            <a:ext cx="8820624" cy="55098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DA1B94-4077-5D44-2B8F-DAA967D8E355}"/>
              </a:ext>
            </a:extLst>
          </p:cNvPr>
          <p:cNvSpPr txBox="1"/>
          <p:nvPr/>
        </p:nvSpPr>
        <p:spPr>
          <a:xfrm>
            <a:off x="1695450" y="2162175"/>
            <a:ext cx="1031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Fosfomicin</a:t>
            </a:r>
          </a:p>
        </p:txBody>
      </p:sp>
    </p:spTree>
    <p:extLst>
      <p:ext uri="{BB962C8B-B14F-4D97-AF65-F5344CB8AC3E}">
        <p14:creationId xmlns:p14="http://schemas.microsoft.com/office/powerpoint/2010/main" val="338203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DC861-2E76-5E2F-785B-78B39E3BE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F5B814A-7D4E-80A0-3555-E1796AC8D1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9751" y="1690688"/>
            <a:ext cx="7691432" cy="4886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31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1298</Words>
  <Application>Microsoft Office PowerPoint</Application>
  <PresentationFormat>Widescreen</PresentationFormat>
  <Paragraphs>144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Office Theme</vt:lpstr>
      <vt:lpstr>Kháng kháng sinh</vt:lpstr>
      <vt:lpstr>Báo cáo GRAM (Global Research on Antimicrobial Resistance, Lancet 2019)</vt:lpstr>
      <vt:lpstr>Báo cáo GRAM (Global Research on Antimicrobial Resistance, Lancet 2019)</vt:lpstr>
      <vt:lpstr>WHO</vt:lpstr>
      <vt:lpstr>Việt Nam</vt:lpstr>
      <vt:lpstr>Việt Nam</vt:lpstr>
      <vt:lpstr>Các loại kháng sinh dùng trên lâm sàng</vt:lpstr>
      <vt:lpstr>PowerPoint Presentation</vt:lpstr>
      <vt:lpstr>Phối hợp kháng sinh</vt:lpstr>
      <vt:lpstr>Các nguyên tắc phối hợp kháng sinh </vt:lpstr>
      <vt:lpstr>Các nguyên tắc phối hợp kháng sinh </vt:lpstr>
      <vt:lpstr>Các tiêu chí phân biệt kìm khuẩn và diệt khuẩn </vt:lpstr>
      <vt:lpstr>Câu hỏi lâm sàng?</vt:lpstr>
      <vt:lpstr>PowerPoint Presentation</vt:lpstr>
      <vt:lpstr>Kháng kháng sinh </vt:lpstr>
      <vt:lpstr>Kháng kháng sinh</vt:lpstr>
      <vt:lpstr>Plasmid và Transposon</vt:lpstr>
      <vt:lpstr>Kháng erythromycin nhưng còn nhạy cảm với clindamycin</vt:lpstr>
      <vt:lpstr>D-test (Disk Diffusion Induction Test)</vt:lpstr>
      <vt:lpstr>Khi nào dễ bị kháng kháng sinh?</vt:lpstr>
      <vt:lpstr>Khi nào dễ bị kháng kháng sinh?</vt:lpstr>
      <vt:lpstr>Khi nào dễ bị kháng kháng sinh?</vt:lpstr>
      <vt:lpstr>Tại sao kháng kháng sinh nguy hiểm?</vt:lpstr>
      <vt:lpstr>Tại sao kháng kháng sinh nguy hiểm?</vt:lpstr>
      <vt:lpstr>Tại sao kháng kháng sinh nguy hiểm?</vt:lpstr>
      <vt:lpstr>Tại sao kháng kháng sinh nguy hiểm?</vt:lpstr>
      <vt:lpstr>Kết luận</vt:lpstr>
      <vt:lpstr>Xin chân thành cảm ơn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</cp:revision>
  <dcterms:created xsi:type="dcterms:W3CDTF">2025-10-11T10:10:41Z</dcterms:created>
  <dcterms:modified xsi:type="dcterms:W3CDTF">2025-10-11T10:13:17Z</dcterms:modified>
</cp:coreProperties>
</file>