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7.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8" r:id="rId1"/>
  </p:sldMasterIdLst>
  <p:notesMasterIdLst>
    <p:notesMasterId r:id="rId19"/>
  </p:notesMasterIdLst>
  <p:handoutMasterIdLst>
    <p:handoutMasterId r:id="rId20"/>
  </p:handoutMasterIdLst>
  <p:sldIdLst>
    <p:sldId id="1098" r:id="rId2"/>
    <p:sldId id="1136" r:id="rId3"/>
    <p:sldId id="1104" r:id="rId4"/>
    <p:sldId id="1103" r:id="rId5"/>
    <p:sldId id="1137" r:id="rId6"/>
    <p:sldId id="1105" r:id="rId7"/>
    <p:sldId id="1147" r:id="rId8"/>
    <p:sldId id="1140" r:id="rId9"/>
    <p:sldId id="1145" r:id="rId10"/>
    <p:sldId id="1111" r:id="rId11"/>
    <p:sldId id="1144" r:id="rId12"/>
    <p:sldId id="1141" r:id="rId13"/>
    <p:sldId id="1146" r:id="rId14"/>
    <p:sldId id="1107" r:id="rId15"/>
    <p:sldId id="1148" r:id="rId16"/>
    <p:sldId id="1149" r:id="rId17"/>
    <p:sldId id="1150" r:id="rId1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1D5"/>
    <a:srgbClr val="0070C0"/>
    <a:srgbClr val="FCFDFD"/>
    <a:srgbClr val="28659C"/>
    <a:srgbClr val="B8B8B8"/>
    <a:srgbClr val="B7B8B8"/>
    <a:srgbClr val="FD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2426" autoAdjust="0"/>
  </p:normalViewPr>
  <p:slideViewPr>
    <p:cSldViewPr snapToGrid="0">
      <p:cViewPr varScale="1">
        <p:scale>
          <a:sx n="84" d="100"/>
          <a:sy n="84" d="100"/>
        </p:scale>
        <p:origin x="-1590" y="-72"/>
      </p:cViewPr>
      <p:guideLst>
        <p:guide orient="horz" pos="2184"/>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DBB8BD7-1D99-4E47-A148-9EEC32D3FB55}" type="datetimeFigureOut">
              <a:rPr lang="en-US" smtClean="0"/>
              <a:pPr/>
              <a:t>11/5/2025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F7650FD-4E43-404A-8EE5-469A29A165F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F5FDF56-7B48-4FFA-B066-6E27F293B625}" type="datetimeFigureOut">
              <a:rPr lang="en-US" smtClean="0"/>
              <a:pPr/>
              <a:t>11/5/2025</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3FC2440-83B0-4C73-A546-764E2208C465}" type="slidenum">
              <a:rPr lang="en-US" smtClean="0"/>
              <a:pPr/>
              <a:t>‹#›</a:t>
            </a:fld>
            <a:endParaRPr lang="en-US"/>
          </a:p>
        </p:txBody>
      </p:sp>
    </p:spTree>
    <p:extLst>
      <p:ext uri="{BB962C8B-B14F-4D97-AF65-F5344CB8AC3E}">
        <p14:creationId xmlns:p14="http://schemas.microsoft.com/office/powerpoint/2010/main" val="16517591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24B7B-E537-4684-A376-299B691B0D42}" type="slidenum">
              <a:rPr lang="en-US" smtClean="0"/>
              <a:t>0</a:t>
            </a:fld>
            <a:endParaRPr lang="en-US"/>
          </a:p>
        </p:txBody>
      </p:sp>
    </p:spTree>
    <p:extLst>
      <p:ext uri="{BB962C8B-B14F-4D97-AF65-F5344CB8AC3E}">
        <p14:creationId xmlns:p14="http://schemas.microsoft.com/office/powerpoint/2010/main" val="170479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vi-VN" sz="1200" b="0" i="0" kern="1200" dirty="0" smtClean="0">
                <a:solidFill>
                  <a:schemeClr val="tx1"/>
                </a:solidFill>
                <a:effectLst/>
                <a:latin typeface="+mn-lt"/>
                <a:ea typeface="+mn-ea"/>
                <a:cs typeface="+mn-cs"/>
              </a:rPr>
              <a:t>Tất cả các thuốc gây tê đều có vòng thơm kỵ nước và nhóm amin thân nước. Chuỗi trung gian có thể chứa liên kết ester hoặc amid. Các đặc tính hóa lý của thuốc gây tê giải thích cho sự khác biệt về dược động học giữa các thuốc này khi sử dụng trên lâm sàng</a:t>
            </a:r>
            <a:r>
              <a:rPr lang="vi-VN" sz="1200" b="0" i="0" kern="1200" baseline="30000" dirty="0" smtClean="0">
                <a:solidFill>
                  <a:schemeClr val="tx1"/>
                </a:solidFill>
                <a:effectLst/>
                <a:latin typeface="+mn-lt"/>
                <a:ea typeface="+mn-ea"/>
                <a:cs typeface="+mn-cs"/>
              </a:rPr>
              <a:t>[1]</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cũng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như</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căn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cứ</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của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cơ</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chế</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giải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độc</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thuốc</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tê</a:t>
            </a:r>
            <a:endParaRPr lang="vi-VN"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Aromatic ring là phần nhân thơm kị nước. Nhóm này có ảnh hưởng tới hiệu lực gây tê.</a:t>
            </a:r>
          </a:p>
          <a:p>
            <a:pPr fontAlgn="base"/>
            <a:r>
              <a:rPr lang="vi-VN" sz="1200" b="0" i="0" kern="1200" dirty="0" smtClean="0">
                <a:solidFill>
                  <a:schemeClr val="tx1"/>
                </a:solidFill>
                <a:effectLst/>
                <a:latin typeface="+mn-lt"/>
                <a:ea typeface="+mn-ea"/>
                <a:cs typeface="+mn-cs"/>
              </a:rPr>
              <a:t>Intermediate link là chuỗi trung gian, ảnh hưởng tới chuyển hóa, độc tính và thời gian tác dụng của thuốc.</a:t>
            </a:r>
          </a:p>
          <a:p>
            <a:pPr fontAlgn="base"/>
            <a:r>
              <a:rPr lang="vi-VN" sz="1200" b="0" i="0" kern="1200" dirty="0" smtClean="0">
                <a:solidFill>
                  <a:schemeClr val="tx1"/>
                </a:solidFill>
                <a:effectLst/>
                <a:latin typeface="+mn-lt"/>
                <a:ea typeface="+mn-ea"/>
                <a:cs typeface="+mn-cs"/>
              </a:rPr>
              <a:t>Tertiary amine là các amine ưa nước, qui định tính tan và sự ion hóa của dược phẩm</a:t>
            </a:r>
          </a:p>
          <a:p>
            <a:endParaRPr lang="en-US" sz="900" dirty="0"/>
          </a:p>
        </p:txBody>
      </p:sp>
    </p:spTree>
    <p:extLst>
      <p:ext uri="{BB962C8B-B14F-4D97-AF65-F5344CB8AC3E}">
        <p14:creationId xmlns:p14="http://schemas.microsoft.com/office/powerpoint/2010/main" val="230434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230434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Về cơ chế, nhũ dịch lipid sau khi truyền sẽ tạo một pha lipid có chức năng kéo các phân tử kị nước của thuốc gây tê ra khỏi pha nước của huyết tương. Tiếp theo nhũ tương lipid có thể đưa các tiểu phân thuốc tê trên từ các cơ quan có lưu lượng máu cao – chẳng hạn như tim hoặc não – đến các cơ quan lưu trữ hoặc giải độc như cơ bắp hoặc gan. Ngoài ra , liệu pháp nhũ tương lipid cũng có thể cải thiện cung lượng tim và huyết áp (do đó tạo điều kiện thuận lợi hơn cho việc vận chuyển). Sử dụng liệu pháp nhũ tương lipid dụng kết hợp với các biện pháp can thiệp hồi sức giúp giảm tỷ lệ tử vong</a:t>
            </a:r>
            <a:endParaRPr lang="en-US" dirty="0"/>
          </a:p>
        </p:txBody>
      </p:sp>
    </p:spTree>
    <p:extLst>
      <p:ext uri="{BB962C8B-B14F-4D97-AF65-F5344CB8AC3E}">
        <p14:creationId xmlns:p14="http://schemas.microsoft.com/office/powerpoint/2010/main" val="163973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Các thuốc tê phát huy tác dụng của chúng bằng cách gắn vào màng nội bào của kênh Na+, do đó ức chế quá trình truyền và khử cực ion thần kinh, ngăn chặn sự dẫn truyền tế bào thần kinh. Thuốc tê cũng có thể liên kết và chặn các kênh K+, kênh Ca2+ , Na+- K+ ATPase, cũng như một số kênh khác. Đáng chú ý là thuốc tê có thể can thiệp vào tín hiệu nội bào và màng tế bào, ảnh hưởng đến quá trình trao đổi chất của vòng AMP, protein kinase b, và 5 AMPK, các kinase kích thích khác. Thuốc tê cũng đã được chứng minh làm suy giảm sự trao đổi chất của ty thể, sản xuất ATP, ức chế thụ thể ryanodine ở mạng lưới sarcoplasic và làm giảm độ nhạy Ca2+ ở sợi cơ. Rất nhiều cơ chế của thuốc tê gải thích bức tranh cơ học và lâm sàng phức tạp của LAST</a:t>
            </a:r>
            <a:endParaRPr lang="en-US" sz="900" dirty="0"/>
          </a:p>
        </p:txBody>
      </p:sp>
    </p:spTree>
    <p:extLst>
      <p:ext uri="{BB962C8B-B14F-4D97-AF65-F5344CB8AC3E}">
        <p14:creationId xmlns:p14="http://schemas.microsoft.com/office/powerpoint/2010/main" val="230434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Tăng nồng độ thuốc tê trong huyết tương ảnh hưởng đến con đường ức chế vỏ não bằng cách phong tỏa kênh Na, phá vỡ sự khủ cực của tế báo ức chế thần kinh. Ức chế các con đường này dẫn đến các đặc điểm lâm sàng kích thích cảm giác và thị giác, kích hoạt cơ bắp và gây co giật sau đó. Khi nồng độ thuốc tê trong huyết tương tăng lên, các con đường kích thích bị ảnh hưởng, tạo ra giai đoạn trầm cảm của thần kinh, mất ý thức, hôn mê và ngừng hô hấp</a:t>
            </a:r>
            <a:r>
              <a:rPr lang="en-US" sz="1200" b="0" i="0" kern="120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Thuốc tê gây rối loạn dẫn tryền thông qua các tác động lên kênh Na, K và Ca. Sự dẫn truyền bình thường bị phá vỡ do chẹn trực tiếp kênh Na, bằng cách đưa điện thế màng nghỉ đến mức âm hơn, sự lan truyền dẫn điện bị suy giảm, dẫn đến các khoảng PR, QRS và ST kéo dài. Nhịp nhanh và rối loạn nhịp xảy ra sau đó, có thể trở nên tệ hơn khi kênh Kali bị phong tỏa, khoảng QT kéo dài.</a:t>
            </a:r>
          </a:p>
          <a:p>
            <a:r>
              <a:rPr lang="vi-VN" sz="1200" b="0" i="0" kern="1200" dirty="0" smtClean="0">
                <a:solidFill>
                  <a:schemeClr val="tx1"/>
                </a:solidFill>
                <a:effectLst/>
                <a:latin typeface="+mn-lt"/>
                <a:ea typeface="+mn-ea"/>
                <a:cs typeface="+mn-cs"/>
              </a:rPr>
              <a:t>Rối lọa chức năng cơ tim còn một số cơ chế khác. Kênh Canxi và Na+ - Ca2+ bị chẹn làm giảm Canxi nội bào, làm giảm sự co bóp. Kết quả cuối cùng của sự gián đoạn Akt, AMPK, do đó làm gián đoạn quá trình chuyển hóa glucose nội bào của insulin, sản xuất AMP bị suy giảm góp phần giảm khả năng co bóp cơ tim. Một tác dụng ức chế trực tiếp liên quan đến pH của thuốc tê tác động lên cơ chế kiểm soát tế bào thần kinh của baroreceptor, cũng như tác động xấu đến trương lực mách máu toàn thân</a:t>
            </a:r>
          </a:p>
          <a:p>
            <a:endParaRPr lang="en-US" sz="900" dirty="0"/>
          </a:p>
        </p:txBody>
      </p:sp>
    </p:spTree>
    <p:extLst>
      <p:ext uri="{BB962C8B-B14F-4D97-AF65-F5344CB8AC3E}">
        <p14:creationId xmlns:p14="http://schemas.microsoft.com/office/powerpoint/2010/main" val="230434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2304342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109241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xmlns=""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27610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E687084-1F31-43C1-9DA4-3B1A800F34DD}"/>
              </a:ext>
            </a:extLst>
          </p:cNvPr>
          <p:cNvSpPr>
            <a:spLocks noGrp="1"/>
          </p:cNvSpPr>
          <p:nvPr>
            <p:ph idx="1"/>
          </p:nvPr>
        </p:nvSpPr>
        <p:spPr>
          <a:xfrm>
            <a:off x="851079" y="1344308"/>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a:extLst>
              <a:ext uri="{FF2B5EF4-FFF2-40B4-BE49-F238E27FC236}">
                <a16:creationId xmlns="" xmlns:a16="http://schemas.microsoft.com/office/drawing/2014/main" id="{F11AE0AE-1B2F-49DC-B0A1-7120014576C8}"/>
              </a:ext>
            </a:extLst>
          </p:cNvPr>
          <p:cNvSpPr>
            <a:spLocks noGrp="1"/>
          </p:cNvSpPr>
          <p:nvPr>
            <p:ph type="title"/>
          </p:nvPr>
        </p:nvSpPr>
        <p:spPr>
          <a:xfrm>
            <a:off x="2691685" y="86035"/>
            <a:ext cx="9272787" cy="777875"/>
          </a:xfrm>
          <a:prstGeom prst="rect">
            <a:avLst/>
          </a:prstGeom>
        </p:spPr>
        <p:txBody>
          <a:bodyPr>
            <a:normAutofit/>
          </a:bodyPr>
          <a:lstStyle>
            <a:lvl1pPr algn="ctr">
              <a:lnSpc>
                <a:spcPct val="100000"/>
              </a:lnSpc>
              <a:defRPr sz="3600" b="1">
                <a:solidFill>
                  <a:srgbClr val="0070C0"/>
                </a:solidFill>
              </a:defRPr>
            </a:lvl1pPr>
          </a:lstStyle>
          <a:p>
            <a:r>
              <a:rPr lang="en-US" smtClean="0"/>
              <a:t>Click to edit Master title style</a:t>
            </a:r>
            <a:endParaRPr lang="en-US" dirty="0"/>
          </a:p>
        </p:txBody>
      </p:sp>
      <p:sp>
        <p:nvSpPr>
          <p:cNvPr id="4" name="Slide Number Placeholder 3"/>
          <p:cNvSpPr>
            <a:spLocks noGrp="1"/>
          </p:cNvSpPr>
          <p:nvPr>
            <p:ph type="sldNum" sz="quarter" idx="4"/>
          </p:nvPr>
        </p:nvSpPr>
        <p:spPr>
          <a:xfrm>
            <a:off x="11616933" y="6032326"/>
            <a:ext cx="502276" cy="360608"/>
          </a:xfrm>
          <a:prstGeom prst="rect">
            <a:avLst/>
          </a:prstGeom>
        </p:spPr>
        <p:txBody>
          <a:bodyPr vert="horz" lIns="91440" tIns="45720" rIns="91440" bIns="45720" rtlCol="0" anchor="ctr"/>
          <a:lstStyle>
            <a:lvl1pPr algn="ctr">
              <a:defRPr sz="1500">
                <a:solidFill>
                  <a:srgbClr val="0070C0"/>
                </a:solidFill>
              </a:defRPr>
            </a:lvl1pPr>
          </a:lstStyle>
          <a:p>
            <a:fld id="{DBEF1338-33B8-4F02-A6AD-5EC26488AF37}" type="slidenum">
              <a:rPr lang="en-US" smtClean="0"/>
              <a:pPr/>
              <a:t>‹#›</a:t>
            </a:fld>
            <a:endParaRPr lang="en-US" dirty="0"/>
          </a:p>
        </p:txBody>
      </p:sp>
    </p:spTree>
    <p:extLst>
      <p:ext uri="{BB962C8B-B14F-4D97-AF65-F5344CB8AC3E}">
        <p14:creationId xmlns:p14="http://schemas.microsoft.com/office/powerpoint/2010/main" val="173415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AC3A546F-0A33-41C7-9A36-8712BEA4B5AB}"/>
              </a:ext>
            </a:extLst>
          </p:cNvPr>
          <p:cNvSpPr>
            <a:spLocks noGrp="1"/>
          </p:cNvSpPr>
          <p:nvPr>
            <p:ph type="body" sz="quarter" idx="10"/>
          </p:nvPr>
        </p:nvSpPr>
        <p:spPr>
          <a:xfrm>
            <a:off x="1046163" y="1526257"/>
            <a:ext cx="10407404" cy="393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a:extLst>
              <a:ext uri="{FF2B5EF4-FFF2-40B4-BE49-F238E27FC236}">
                <a16:creationId xmlns="" xmlns:a16="http://schemas.microsoft.com/office/drawing/2014/main" id="{8F87CEB5-2086-4D20-A19E-D7DA1F8ADB92}"/>
              </a:ext>
            </a:extLst>
          </p:cNvPr>
          <p:cNvSpPr>
            <a:spLocks noGrp="1"/>
          </p:cNvSpPr>
          <p:nvPr>
            <p:ph type="title"/>
          </p:nvPr>
        </p:nvSpPr>
        <p:spPr>
          <a:xfrm>
            <a:off x="2485623" y="86035"/>
            <a:ext cx="9706377" cy="777875"/>
          </a:xfrm>
          <a:prstGeom prst="rect">
            <a:avLst/>
          </a:prstGeom>
        </p:spPr>
        <p:txBody>
          <a:bodyPr>
            <a:normAutofit/>
          </a:bodyPr>
          <a:lstStyle>
            <a:lvl1pPr algn="ctr">
              <a:lnSpc>
                <a:spcPct val="100000"/>
              </a:lnSpc>
              <a:defRPr sz="3600" b="1">
                <a:solidFill>
                  <a:srgbClr val="0070C0"/>
                </a:solidFill>
              </a:defRPr>
            </a:lvl1pPr>
          </a:lstStyle>
          <a:p>
            <a:r>
              <a:rPr lang="en-US" smtClean="0"/>
              <a:t>Click to edit Master title style</a:t>
            </a:r>
            <a:endParaRPr lang="en-US" dirty="0"/>
          </a:p>
        </p:txBody>
      </p:sp>
      <p:sp>
        <p:nvSpPr>
          <p:cNvPr id="5" name="Slide Number Placeholder 3"/>
          <p:cNvSpPr txBox="1">
            <a:spLocks/>
          </p:cNvSpPr>
          <p:nvPr/>
        </p:nvSpPr>
        <p:spPr>
          <a:xfrm>
            <a:off x="11689724" y="6034739"/>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mn-lt"/>
              <a:ea typeface="+mn-ea"/>
              <a:cs typeface="+mn-cs"/>
            </a:endParaRPr>
          </a:p>
        </p:txBody>
      </p:sp>
      <p:sp>
        <p:nvSpPr>
          <p:cNvPr id="6" name="Slide Number Placeholder 3"/>
          <p:cNvSpPr txBox="1">
            <a:spLocks/>
          </p:cNvSpPr>
          <p:nvPr userDrawn="1"/>
        </p:nvSpPr>
        <p:spPr>
          <a:xfrm>
            <a:off x="10977483" y="6284121"/>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Times New Roman"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2185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307537E-7031-46E3-8BAF-DB170420A4AD}"/>
              </a:ext>
            </a:extLst>
          </p:cNvPr>
          <p:cNvSpPr>
            <a:spLocks noGrp="1"/>
          </p:cNvSpPr>
          <p:nvPr>
            <p:ph sz="half" idx="1"/>
          </p:nvPr>
        </p:nvSpPr>
        <p:spPr>
          <a:xfrm>
            <a:off x="696531" y="1400618"/>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 xmlns:a16="http://schemas.microsoft.com/office/drawing/2014/main" id="{068ED14E-8B1D-470A-9D58-F27D4F45C265}"/>
              </a:ext>
            </a:extLst>
          </p:cNvPr>
          <p:cNvSpPr>
            <a:spLocks noGrp="1"/>
          </p:cNvSpPr>
          <p:nvPr>
            <p:ph sz="half" idx="2"/>
          </p:nvPr>
        </p:nvSpPr>
        <p:spPr>
          <a:xfrm>
            <a:off x="6455538" y="1400618"/>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a:extLst>
              <a:ext uri="{FF2B5EF4-FFF2-40B4-BE49-F238E27FC236}">
                <a16:creationId xmlns="" xmlns:a16="http://schemas.microsoft.com/office/drawing/2014/main" id="{519B0E43-95E5-4467-B6EA-F4854F52350C}"/>
              </a:ext>
            </a:extLst>
          </p:cNvPr>
          <p:cNvSpPr>
            <a:spLocks noGrp="1"/>
          </p:cNvSpPr>
          <p:nvPr>
            <p:ph type="title"/>
          </p:nvPr>
        </p:nvSpPr>
        <p:spPr>
          <a:xfrm>
            <a:off x="2434108" y="98914"/>
            <a:ext cx="9757892" cy="777875"/>
          </a:xfrm>
          <a:prstGeom prst="rect">
            <a:avLst/>
          </a:prstGeom>
        </p:spPr>
        <p:txBody>
          <a:bodyPr>
            <a:normAutofit/>
          </a:bodyPr>
          <a:lstStyle>
            <a:lvl1pPr algn="ctr">
              <a:lnSpc>
                <a:spcPct val="100000"/>
              </a:lnSpc>
              <a:defRPr sz="3600" b="1">
                <a:solidFill>
                  <a:srgbClr val="0070C0"/>
                </a:solidFill>
              </a:defRPr>
            </a:lvl1pPr>
          </a:lstStyle>
          <a:p>
            <a:r>
              <a:rPr lang="en-US" smtClean="0"/>
              <a:t>Click to edit Master title style</a:t>
            </a:r>
            <a:endParaRPr lang="en-US" dirty="0"/>
          </a:p>
        </p:txBody>
      </p:sp>
      <p:sp>
        <p:nvSpPr>
          <p:cNvPr id="6" name="Slide Number Placeholder 3"/>
          <p:cNvSpPr txBox="1">
            <a:spLocks/>
          </p:cNvSpPr>
          <p:nvPr/>
        </p:nvSpPr>
        <p:spPr>
          <a:xfrm>
            <a:off x="11689724" y="6013854"/>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mn-lt"/>
              <a:ea typeface="+mn-ea"/>
              <a:cs typeface="+mn-cs"/>
            </a:endParaRPr>
          </a:p>
        </p:txBody>
      </p:sp>
      <p:sp>
        <p:nvSpPr>
          <p:cNvPr id="7" name="Slide Number Placeholder 3"/>
          <p:cNvSpPr txBox="1">
            <a:spLocks/>
          </p:cNvSpPr>
          <p:nvPr userDrawn="1"/>
        </p:nvSpPr>
        <p:spPr>
          <a:xfrm>
            <a:off x="10977483" y="6290945"/>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Times New Roman"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8997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 xmlns:a16="http://schemas.microsoft.com/office/drawing/2014/main"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27610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B82D49C-ED4D-49AA-899B-8D3C496BB476}"/>
              </a:ext>
            </a:extLst>
          </p:cNvPr>
          <p:cNvSpPr>
            <a:spLocks noGrp="1"/>
          </p:cNvSpPr>
          <p:nvPr>
            <p:ph type="subTitle" idx="1" hasCustomPrompt="1"/>
          </p:nvPr>
        </p:nvSpPr>
        <p:spPr>
          <a:xfrm>
            <a:off x="1618268" y="1999481"/>
            <a:ext cx="9144000" cy="951109"/>
          </a:xfrm>
        </p:spPr>
        <p:txBody>
          <a:bodyPr>
            <a:normAutofit/>
          </a:bodyPr>
          <a:lstStyle>
            <a:lvl1pPr marL="0" indent="0" algn="ctr">
              <a:lnSpc>
                <a:spcPct val="100000"/>
              </a:lnSpc>
              <a:spcBef>
                <a:spcPts val="0"/>
              </a:spcBef>
              <a:buNone/>
              <a:defRPr sz="3600" b="1">
                <a:solidFill>
                  <a:srgbClr val="0070C0"/>
                </a:solidFill>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title</a:t>
            </a:r>
          </a:p>
        </p:txBody>
      </p:sp>
    </p:spTree>
    <p:extLst>
      <p:ext uri="{BB962C8B-B14F-4D97-AF65-F5344CB8AC3E}">
        <p14:creationId xmlns:p14="http://schemas.microsoft.com/office/powerpoint/2010/main" val="109241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E687084-1F31-43C1-9DA4-3B1A800F34DD}"/>
              </a:ext>
            </a:extLst>
          </p:cNvPr>
          <p:cNvSpPr>
            <a:spLocks noGrp="1"/>
          </p:cNvSpPr>
          <p:nvPr>
            <p:ph idx="1"/>
          </p:nvPr>
        </p:nvSpPr>
        <p:spPr>
          <a:xfrm>
            <a:off x="851079" y="134430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xmlns="" id="{F11AE0AE-1B2F-49DC-B0A1-7120014576C8}"/>
              </a:ext>
            </a:extLst>
          </p:cNvPr>
          <p:cNvSpPr>
            <a:spLocks noGrp="1"/>
          </p:cNvSpPr>
          <p:nvPr>
            <p:ph type="title"/>
          </p:nvPr>
        </p:nvSpPr>
        <p:spPr>
          <a:xfrm>
            <a:off x="2691685" y="86035"/>
            <a:ext cx="9272787" cy="777875"/>
          </a:xfrm>
          <a:prstGeom prst="rect">
            <a:avLst/>
          </a:prstGeom>
        </p:spPr>
        <p:txBody>
          <a:bodyPr>
            <a:normAutofit/>
          </a:bodyPr>
          <a:lstStyle>
            <a:lvl1pPr algn="ctr">
              <a:lnSpc>
                <a:spcPct val="100000"/>
              </a:lnSpc>
              <a:defRPr sz="3600" b="1">
                <a:solidFill>
                  <a:srgbClr val="0070C0"/>
                </a:solidFill>
                <a:latin typeface="Times New Roman" pitchFamily="18" charset="0"/>
              </a:defRPr>
            </a:lvl1pPr>
          </a:lstStyle>
          <a:p>
            <a:r>
              <a:rPr lang="en-US" dirty="0"/>
              <a:t>Click to edit Master title style</a:t>
            </a:r>
          </a:p>
        </p:txBody>
      </p:sp>
      <p:sp>
        <p:nvSpPr>
          <p:cNvPr id="4" name="Slide Number Placeholder 3"/>
          <p:cNvSpPr>
            <a:spLocks noGrp="1"/>
          </p:cNvSpPr>
          <p:nvPr>
            <p:ph type="sldNum" sz="quarter" idx="4"/>
          </p:nvPr>
        </p:nvSpPr>
        <p:spPr>
          <a:xfrm>
            <a:off x="10979624" y="6290945"/>
            <a:ext cx="502276" cy="360608"/>
          </a:xfrm>
          <a:prstGeom prst="rect">
            <a:avLst/>
          </a:prstGeom>
        </p:spPr>
        <p:txBody>
          <a:bodyPr vert="horz" lIns="91440" tIns="45720" rIns="91440" bIns="45720" rtlCol="0" anchor="ctr"/>
          <a:lstStyle>
            <a:lvl1pPr algn="ctr">
              <a:defRPr sz="1500">
                <a:solidFill>
                  <a:srgbClr val="0070C0"/>
                </a:solidFill>
              </a:defRPr>
            </a:lvl1pPr>
          </a:lstStyle>
          <a:p>
            <a:fld id="{DBEF1338-33B8-4F02-A6AD-5EC26488AF37}" type="slidenum">
              <a:rPr lang="en-US" smtClean="0"/>
              <a:pPr/>
              <a:t>‹#›</a:t>
            </a:fld>
            <a:endParaRPr lang="en-US" dirty="0"/>
          </a:p>
        </p:txBody>
      </p:sp>
    </p:spTree>
    <p:extLst>
      <p:ext uri="{BB962C8B-B14F-4D97-AF65-F5344CB8AC3E}">
        <p14:creationId xmlns:p14="http://schemas.microsoft.com/office/powerpoint/2010/main" val="173415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AC3A546F-0A33-41C7-9A36-8712BEA4B5AB}"/>
              </a:ext>
            </a:extLst>
          </p:cNvPr>
          <p:cNvSpPr>
            <a:spLocks noGrp="1"/>
          </p:cNvSpPr>
          <p:nvPr>
            <p:ph type="body" sz="quarter" idx="10"/>
          </p:nvPr>
        </p:nvSpPr>
        <p:spPr>
          <a:xfrm>
            <a:off x="1046163" y="1526257"/>
            <a:ext cx="10407404" cy="39306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xmlns="" id="{8F87CEB5-2086-4D20-A19E-D7DA1F8ADB92}"/>
              </a:ext>
            </a:extLst>
          </p:cNvPr>
          <p:cNvSpPr>
            <a:spLocks noGrp="1"/>
          </p:cNvSpPr>
          <p:nvPr>
            <p:ph type="title"/>
          </p:nvPr>
        </p:nvSpPr>
        <p:spPr>
          <a:xfrm>
            <a:off x="2485623" y="86035"/>
            <a:ext cx="9706377" cy="777875"/>
          </a:xfrm>
          <a:prstGeom prst="rect">
            <a:avLst/>
          </a:prstGeom>
        </p:spPr>
        <p:txBody>
          <a:bodyPr>
            <a:normAutofit/>
          </a:bodyPr>
          <a:lstStyle>
            <a:lvl1pPr algn="ctr">
              <a:lnSpc>
                <a:spcPct val="100000"/>
              </a:lnSpc>
              <a:defRPr sz="3600" b="1">
                <a:solidFill>
                  <a:srgbClr val="0070C0"/>
                </a:solidFill>
                <a:latin typeface="Times New Roman" pitchFamily="18" charset="0"/>
              </a:defRPr>
            </a:lvl1pPr>
          </a:lstStyle>
          <a:p>
            <a:r>
              <a:rPr lang="en-US" dirty="0"/>
              <a:t>Click to edit Master title style</a:t>
            </a:r>
          </a:p>
        </p:txBody>
      </p:sp>
      <p:sp>
        <p:nvSpPr>
          <p:cNvPr id="5" name="Slide Number Placeholder 3"/>
          <p:cNvSpPr txBox="1">
            <a:spLocks/>
          </p:cNvSpPr>
          <p:nvPr userDrawn="1"/>
        </p:nvSpPr>
        <p:spPr>
          <a:xfrm>
            <a:off x="10977483" y="6284121"/>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Times New Roman"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2185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07537E-7031-46E3-8BAF-DB170420A4AD}"/>
              </a:ext>
            </a:extLst>
          </p:cNvPr>
          <p:cNvSpPr>
            <a:spLocks noGrp="1"/>
          </p:cNvSpPr>
          <p:nvPr>
            <p:ph sz="half" idx="1"/>
          </p:nvPr>
        </p:nvSpPr>
        <p:spPr>
          <a:xfrm>
            <a:off x="696531" y="140061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068ED14E-8B1D-470A-9D58-F27D4F45C265}"/>
              </a:ext>
            </a:extLst>
          </p:cNvPr>
          <p:cNvSpPr>
            <a:spLocks noGrp="1"/>
          </p:cNvSpPr>
          <p:nvPr>
            <p:ph sz="half" idx="2"/>
          </p:nvPr>
        </p:nvSpPr>
        <p:spPr>
          <a:xfrm>
            <a:off x="6455538" y="140061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xmlns="" id="{519B0E43-95E5-4467-B6EA-F4854F52350C}"/>
              </a:ext>
            </a:extLst>
          </p:cNvPr>
          <p:cNvSpPr>
            <a:spLocks noGrp="1"/>
          </p:cNvSpPr>
          <p:nvPr>
            <p:ph type="title"/>
          </p:nvPr>
        </p:nvSpPr>
        <p:spPr>
          <a:xfrm>
            <a:off x="2434108" y="98914"/>
            <a:ext cx="9757892" cy="777875"/>
          </a:xfrm>
          <a:prstGeom prst="rect">
            <a:avLst/>
          </a:prstGeom>
        </p:spPr>
        <p:txBody>
          <a:bodyPr>
            <a:normAutofit/>
          </a:bodyPr>
          <a:lstStyle>
            <a:lvl1pPr algn="ctr">
              <a:lnSpc>
                <a:spcPct val="100000"/>
              </a:lnSpc>
              <a:defRPr sz="3600" b="1">
                <a:solidFill>
                  <a:srgbClr val="0070C0"/>
                </a:solidFill>
                <a:latin typeface="Times New Roman" pitchFamily="18" charset="0"/>
              </a:defRPr>
            </a:lvl1pPr>
          </a:lstStyle>
          <a:p>
            <a:r>
              <a:rPr lang="en-US" dirty="0"/>
              <a:t>Click to edit Master title style</a:t>
            </a:r>
          </a:p>
        </p:txBody>
      </p:sp>
      <p:sp>
        <p:nvSpPr>
          <p:cNvPr id="6" name="Slide Number Placeholder 3"/>
          <p:cNvSpPr txBox="1">
            <a:spLocks/>
          </p:cNvSpPr>
          <p:nvPr userDrawn="1"/>
        </p:nvSpPr>
        <p:spPr>
          <a:xfrm>
            <a:off x="10977483" y="6290945"/>
            <a:ext cx="502276" cy="360608"/>
          </a:xfrm>
          <a:prstGeom prst="rect">
            <a:avLst/>
          </a:prstGeom>
        </p:spPr>
        <p:txBody>
          <a:bodyPr vert="horz" lIns="91440" tIns="45720" rIns="91440" bIns="45720" rtlCol="0" anchor="ctr"/>
          <a:lstStyle>
            <a:lvl1pPr algn="ctr">
              <a:defRPr sz="1200">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EF1338-33B8-4F02-A6AD-5EC26488AF37}" type="slidenum">
              <a:rPr kumimoji="0" lang="en-US" sz="1500" b="0" i="0" u="none" strike="noStrike" kern="1200" cap="none" spc="0" normalizeH="0" baseline="0" noProof="0" smtClean="0">
                <a:ln>
                  <a:noFill/>
                </a:ln>
                <a:solidFill>
                  <a:srgbClr val="0070C0"/>
                </a:solidFill>
                <a:effectLst/>
                <a:uLnTx/>
                <a:uFillTx/>
                <a:latin typeface="Times New Roman"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500" b="0" i="0" u="none" strike="noStrike" kern="1200" cap="none" spc="0" normalizeH="0" baseline="0" noProof="0" dirty="0">
              <a:ln>
                <a:noFill/>
              </a:ln>
              <a:solidFill>
                <a:srgbClr val="0070C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8997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55EDF5D-0802-4857-BC6E-69469795FB79}"/>
              </a:ext>
            </a:extLst>
          </p:cNvPr>
          <p:cNvSpPr>
            <a:spLocks noGrp="1"/>
          </p:cNvSpPr>
          <p:nvPr>
            <p:ph type="body" idx="1"/>
          </p:nvPr>
        </p:nvSpPr>
        <p:spPr>
          <a:xfrm>
            <a:off x="915475" y="1323349"/>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1663967" y="5948379"/>
            <a:ext cx="528033" cy="534472"/>
          </a:xfrm>
          <a:prstGeom prst="rect">
            <a:avLst/>
          </a:prstGeom>
          <a:ln>
            <a:solidFill>
              <a:schemeClr val="accent1"/>
            </a:solidFill>
          </a:ln>
        </p:spPr>
        <p:txBody>
          <a:bodyPr vert="horz" lIns="91440" tIns="45720" rIns="91440" bIns="45720" rtlCol="0" anchor="ctr"/>
          <a:lstStyle>
            <a:lvl1pPr algn="ctr">
              <a:defRPr sz="1600">
                <a:solidFill>
                  <a:srgbClr val="0070C0"/>
                </a:solidFill>
              </a:defRPr>
            </a:lvl1pPr>
          </a:lstStyle>
          <a:p>
            <a:fld id="{DBEF1338-33B8-4F02-A6AD-5EC26488AF37}" type="slidenum">
              <a:rPr lang="en-US" smtClean="0"/>
              <a:pPr/>
              <a:t>‹#›</a:t>
            </a:fld>
            <a:endParaRPr lang="en-US" dirty="0"/>
          </a:p>
        </p:txBody>
      </p:sp>
    </p:spTree>
    <p:extLst>
      <p:ext uri="{BB962C8B-B14F-4D97-AF65-F5344CB8AC3E}">
        <p14:creationId xmlns:p14="http://schemas.microsoft.com/office/powerpoint/2010/main" val="59634825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1" r:id="rId6"/>
    <p:sldLayoutId id="2147483662" r:id="rId7"/>
    <p:sldLayoutId id="2147483667" r:id="rId8"/>
    <p:sldLayoutId id="2147483652"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jp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xmlns="" id="{F7F6B365-A9A5-F426-E54E-5D184AC4EBEA}"/>
              </a:ext>
            </a:extLst>
          </p:cNvPr>
          <p:cNvSpPr txBox="1">
            <a:spLocks/>
          </p:cNvSpPr>
          <p:nvPr/>
        </p:nvSpPr>
        <p:spPr>
          <a:xfrm>
            <a:off x="694075" y="1497178"/>
            <a:ext cx="10774483" cy="2400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ct val="50000"/>
              </a:spcBef>
              <a:buNone/>
              <a:defRPr/>
            </a:pPr>
            <a:endParaRPr lang="en-US" sz="3200" b="1" dirty="0">
              <a:solidFill>
                <a:srgbClr val="FF0000"/>
              </a:solidFill>
              <a:latin typeface="Times New Roman" pitchFamily="18" charset="0"/>
            </a:endParaRPr>
          </a:p>
        </p:txBody>
      </p:sp>
      <p:sp>
        <p:nvSpPr>
          <p:cNvPr id="7" name="object 4"/>
          <p:cNvSpPr txBox="1"/>
          <p:nvPr/>
        </p:nvSpPr>
        <p:spPr>
          <a:xfrm>
            <a:off x="112889" y="1850890"/>
            <a:ext cx="11672711" cy="1010533"/>
          </a:xfrm>
          <a:prstGeom prst="rect">
            <a:avLst/>
          </a:prstGeom>
        </p:spPr>
        <p:txBody>
          <a:bodyPr vert="horz" wrap="square" lIns="0" tIns="12700" rIns="0" bIns="0" rtlCol="0">
            <a:spAutoFit/>
          </a:bodyPr>
          <a:lstStyle/>
          <a:p>
            <a:pPr marL="1270" algn="ctr">
              <a:lnSpc>
                <a:spcPct val="100000"/>
              </a:lnSpc>
              <a:spcBef>
                <a:spcPts val="100"/>
              </a:spcBef>
            </a:pPr>
            <a:r>
              <a:rPr lang="en-US" sz="3200" b="1" dirty="0" smtClean="0">
                <a:solidFill>
                  <a:srgbClr val="FF0000"/>
                </a:solidFill>
                <a:latin typeface="Times New Roman"/>
                <a:cs typeface="Times New Roman"/>
              </a:rPr>
              <a:t>THÔNG TIN THUỐC</a:t>
            </a:r>
          </a:p>
          <a:p>
            <a:pPr marL="1270" algn="ctr">
              <a:lnSpc>
                <a:spcPct val="100000"/>
              </a:lnSpc>
              <a:spcBef>
                <a:spcPts val="100"/>
              </a:spcBef>
            </a:pPr>
            <a:r>
              <a:rPr lang="en-US" sz="3200" b="1" dirty="0" smtClean="0">
                <a:solidFill>
                  <a:srgbClr val="FF0000"/>
                </a:solidFill>
                <a:latin typeface="Times New Roman"/>
                <a:cs typeface="Times New Roman"/>
              </a:rPr>
              <a:t>NGỘ ĐỘC THUỐC GÂY TÊ TỪ GÓC NHÌN DƯỢC HỌC</a:t>
            </a:r>
            <a:endParaRPr sz="3200" dirty="0">
              <a:solidFill>
                <a:srgbClr val="FF0000"/>
              </a:solidFill>
              <a:latin typeface="Times New Roman"/>
              <a:cs typeface="Times New Roman"/>
            </a:endParaRPr>
          </a:p>
        </p:txBody>
      </p:sp>
    </p:spTree>
    <p:extLst>
      <p:ext uri="{BB962C8B-B14F-4D97-AF65-F5344CB8AC3E}">
        <p14:creationId xmlns:p14="http://schemas.microsoft.com/office/powerpoint/2010/main" val="1759149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082267" y="235670"/>
            <a:ext cx="10960100" cy="421036"/>
          </a:xfrm>
        </p:spPr>
        <p:txBody>
          <a:bodyPr>
            <a:noAutofit/>
          </a:bodyPr>
          <a:lstStyle/>
          <a:p>
            <a:r>
              <a:rPr lang="vi-VN" sz="2000" dirty="0" smtClean="0">
                <a:solidFill>
                  <a:srgbClr val="FF0000"/>
                </a:solidFill>
              </a:rPr>
              <a:t>TẠI SAO SỬ DỤNG NHŨ TƯƠNG LIPID MÀ KHÔNG PHẢI SỬ DỤNG MUỐI ƯU TRƯƠNG?</a:t>
            </a:r>
            <a:endParaRPr lang="en-US" sz="20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199" y="1064756"/>
            <a:ext cx="7295399" cy="52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026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object 4"/>
          <p:cNvSpPr txBox="1">
            <a:spLocks noGrp="1"/>
          </p:cNvSpPr>
          <p:nvPr>
            <p:ph type="title"/>
          </p:nvPr>
        </p:nvSpPr>
        <p:spPr>
          <a:xfrm>
            <a:off x="723193" y="57128"/>
            <a:ext cx="10922923" cy="543961"/>
          </a:xfrm>
          <a:prstGeom prst="rect">
            <a:avLst/>
          </a:prstGeom>
        </p:spPr>
        <p:txBody>
          <a:bodyPr vert="horz" wrap="square" lIns="0" tIns="233900" rIns="0" bIns="0" rtlCol="0">
            <a:spAutoFit/>
          </a:bodyPr>
          <a:lstStyle/>
          <a:p>
            <a:pPr marL="419734">
              <a:lnSpc>
                <a:spcPct val="100000"/>
              </a:lnSpc>
              <a:spcBef>
                <a:spcPts val="100"/>
              </a:spcBef>
            </a:pPr>
            <a:r>
              <a:rPr lang="en-US" sz="2000" dirty="0" smtClean="0">
                <a:solidFill>
                  <a:srgbClr val="00AF4F"/>
                </a:solidFill>
              </a:rPr>
              <a:t>SO SÁNH SỐC PHẢN VỆ CỦA THUỐC GÂY TÊ VÀ NGỘ ĐỘC THUỐC GÂY TÊ</a:t>
            </a:r>
            <a:endParaRPr sz="2000" spc="-20" dirty="0">
              <a:solidFill>
                <a:srgbClr val="00AF4F"/>
              </a:solidFill>
            </a:endParaRPr>
          </a:p>
        </p:txBody>
      </p:sp>
      <p:sp>
        <p:nvSpPr>
          <p:cNvPr id="2" name="AutoShape 2" descr="https://pharmog.com/wp/wp-content/uploads/2019/08/word-image-77.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150128"/>
            <a:ext cx="6600824"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1" y="1320801"/>
            <a:ext cx="4969934" cy="395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24938" y="951469"/>
            <a:ext cx="3044423" cy="369332"/>
          </a:xfrm>
          <a:prstGeom prst="rect">
            <a:avLst/>
          </a:prstGeom>
        </p:spPr>
        <p:txBody>
          <a:bodyPr wrap="none">
            <a:spAutoFit/>
          </a:bodyPr>
          <a:lstStyle/>
          <a:p>
            <a:r>
              <a:rPr lang="en-US" b="1" dirty="0" err="1" smtClean="0">
                <a:solidFill>
                  <a:srgbClr val="FF0000"/>
                </a:solidFill>
                <a:latin typeface="Times New Roman" pitchFamily="18" charset="0"/>
                <a:cs typeface="Times New Roman" pitchFamily="18" charset="0"/>
              </a:rPr>
              <a:t>Cơ</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chế</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ngộc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độc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thuốc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gây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tê</a:t>
            </a:r>
            <a:endParaRPr lang="en-US" b="1" dirty="0" smtClean="0">
              <a:solidFill>
                <a:srgbClr val="FF0000"/>
              </a:solidFill>
              <a:latin typeface="Times New Roman" pitchFamily="18" charset="0"/>
              <a:cs typeface="Times New Roman" pitchFamily="18" charset="0"/>
            </a:endParaRPr>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62" y="1312869"/>
            <a:ext cx="4272492" cy="28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153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object 4"/>
          <p:cNvSpPr txBox="1">
            <a:spLocks noGrp="1"/>
          </p:cNvSpPr>
          <p:nvPr>
            <p:ph type="title"/>
          </p:nvPr>
        </p:nvSpPr>
        <p:spPr>
          <a:xfrm>
            <a:off x="723193" y="57128"/>
            <a:ext cx="11333340" cy="528572"/>
          </a:xfrm>
          <a:prstGeom prst="rect">
            <a:avLst/>
          </a:prstGeom>
        </p:spPr>
        <p:txBody>
          <a:bodyPr vert="horz" wrap="square" lIns="0" tIns="233900" rIns="0" bIns="0" rtlCol="0">
            <a:spAutoFit/>
          </a:bodyPr>
          <a:lstStyle/>
          <a:p>
            <a:pPr marL="419734">
              <a:lnSpc>
                <a:spcPct val="100000"/>
              </a:lnSpc>
              <a:spcBef>
                <a:spcPts val="100"/>
              </a:spcBef>
            </a:pPr>
            <a:r>
              <a:rPr lang="en-US" sz="1900" dirty="0" smtClean="0">
                <a:solidFill>
                  <a:srgbClr val="00AF4F"/>
                </a:solidFill>
              </a:rPr>
              <a:t>CƠ CHẾ GÂY ĐỘC TRÊN HỆ THẦN KINH TRUNG ƯƠNG VÀ TIM MẠCH CỦA THUỐC GÂY TÊ</a:t>
            </a:r>
            <a:endParaRPr sz="1900" spc="-20" dirty="0">
              <a:solidFill>
                <a:srgbClr val="00AF4F"/>
              </a:solidFill>
            </a:endParaRPr>
          </a:p>
        </p:txBody>
      </p:sp>
      <p:sp>
        <p:nvSpPr>
          <p:cNvPr id="2" name="AutoShape 2" descr="https://pharmog.com/wp/wp-content/uploads/2019/08/word-image-77.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392" y="1084264"/>
            <a:ext cx="5908013" cy="476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060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object 4"/>
          <p:cNvSpPr txBox="1">
            <a:spLocks noGrp="1"/>
          </p:cNvSpPr>
          <p:nvPr>
            <p:ph type="title"/>
          </p:nvPr>
        </p:nvSpPr>
        <p:spPr>
          <a:xfrm>
            <a:off x="723193" y="57128"/>
            <a:ext cx="11333340" cy="528572"/>
          </a:xfrm>
          <a:prstGeom prst="rect">
            <a:avLst/>
          </a:prstGeom>
        </p:spPr>
        <p:txBody>
          <a:bodyPr vert="horz" wrap="square" lIns="0" tIns="233900" rIns="0" bIns="0" rtlCol="0">
            <a:spAutoFit/>
          </a:bodyPr>
          <a:lstStyle/>
          <a:p>
            <a:pPr marL="419734">
              <a:lnSpc>
                <a:spcPct val="100000"/>
              </a:lnSpc>
              <a:spcBef>
                <a:spcPts val="100"/>
              </a:spcBef>
            </a:pPr>
            <a:r>
              <a:rPr lang="en-US" sz="1900" dirty="0" smtClean="0">
                <a:solidFill>
                  <a:srgbClr val="00AF4F"/>
                </a:solidFill>
              </a:rPr>
              <a:t>SO SÁNH CÁC LOẠI THUỐC GÂY TÊ ĐANG DÙNG TẠI BỆNH VIỆN ĐA KHOA VIỆT ĐỨC</a:t>
            </a:r>
            <a:endParaRPr sz="1900" spc="-20" dirty="0">
              <a:solidFill>
                <a:srgbClr val="00AF4F"/>
              </a:solidFill>
            </a:endParaRPr>
          </a:p>
        </p:txBody>
      </p:sp>
      <p:sp>
        <p:nvSpPr>
          <p:cNvPr id="2" name="AutoShape 2" descr="https://pharmog.com/wp/wp-content/uploads/2019/08/word-image-77.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82134"/>
            <a:ext cx="6312958" cy="5204178"/>
          </a:xfrm>
          <a:prstGeom prst="rect">
            <a:avLst/>
          </a:prstGeom>
          <a:ln/>
        </p:spPr>
        <p:style>
          <a:lnRef idx="2">
            <a:schemeClr val="accent2"/>
          </a:lnRef>
          <a:fillRef idx="1">
            <a:schemeClr val="lt1"/>
          </a:fillRef>
          <a:effectRef idx="0">
            <a:schemeClr val="accent2"/>
          </a:effectRef>
          <a:fontRef idx="minor">
            <a:schemeClr val="dk1"/>
          </a:fontRef>
        </p:style>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711" y="2253897"/>
            <a:ext cx="5422548" cy="190500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34356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7723" y="33867"/>
            <a:ext cx="9706377" cy="777875"/>
          </a:xfrm>
        </p:spPr>
        <p:txBody>
          <a:bodyPr/>
          <a:lstStyle/>
          <a:p>
            <a:r>
              <a:rPr lang="en-US">
                <a:solidFill>
                  <a:srgbClr val="00B050"/>
                </a:solidFill>
              </a:rPr>
              <a:t>NGUYÊN</a:t>
            </a:r>
            <a:r>
              <a:rPr lang="en-US" spc="-75">
                <a:solidFill>
                  <a:srgbClr val="00B050"/>
                </a:solidFill>
              </a:rPr>
              <a:t> </a:t>
            </a:r>
            <a:r>
              <a:rPr lang="en-US">
                <a:solidFill>
                  <a:srgbClr val="00B050"/>
                </a:solidFill>
              </a:rPr>
              <a:t>NHÂN</a:t>
            </a:r>
            <a:r>
              <a:rPr lang="en-US" spc="-70">
                <a:solidFill>
                  <a:srgbClr val="00B050"/>
                </a:solidFill>
              </a:rPr>
              <a:t> </a:t>
            </a:r>
            <a:r>
              <a:rPr lang="en-US">
                <a:solidFill>
                  <a:srgbClr val="00B050"/>
                </a:solidFill>
              </a:rPr>
              <a:t>NGỘ</a:t>
            </a:r>
            <a:r>
              <a:rPr lang="en-US" spc="-70">
                <a:solidFill>
                  <a:srgbClr val="00B050"/>
                </a:solidFill>
              </a:rPr>
              <a:t> </a:t>
            </a:r>
            <a:r>
              <a:rPr lang="en-US">
                <a:solidFill>
                  <a:srgbClr val="00B050"/>
                </a:solidFill>
              </a:rPr>
              <a:t>ĐỘC</a:t>
            </a:r>
            <a:r>
              <a:rPr lang="en-US" spc="-75">
                <a:solidFill>
                  <a:srgbClr val="00B050"/>
                </a:solidFill>
              </a:rPr>
              <a:t> </a:t>
            </a:r>
            <a:r>
              <a:rPr lang="en-US">
                <a:solidFill>
                  <a:srgbClr val="00B050"/>
                </a:solidFill>
              </a:rPr>
              <a:t>THUỐC</a:t>
            </a:r>
            <a:r>
              <a:rPr lang="en-US" spc="-70">
                <a:solidFill>
                  <a:srgbClr val="00B050"/>
                </a:solidFill>
              </a:rPr>
              <a:t> </a:t>
            </a:r>
            <a:r>
              <a:rPr lang="en-US">
                <a:solidFill>
                  <a:srgbClr val="00B050"/>
                </a:solidFill>
              </a:rPr>
              <a:t>GÂY</a:t>
            </a:r>
            <a:r>
              <a:rPr lang="en-US" spc="-70">
                <a:solidFill>
                  <a:srgbClr val="00B050"/>
                </a:solidFill>
              </a:rPr>
              <a:t> </a:t>
            </a:r>
            <a:r>
              <a:rPr lang="en-US" spc="-25">
                <a:solidFill>
                  <a:srgbClr val="00B050"/>
                </a:solidFill>
              </a:rPr>
              <a:t>TÊ</a:t>
            </a:r>
            <a:endParaRPr lang="en-US">
              <a:solidFill>
                <a:srgbClr val="00B050"/>
              </a:solidFill>
            </a:endParaRPr>
          </a:p>
        </p:txBody>
      </p:sp>
      <p:sp>
        <p:nvSpPr>
          <p:cNvPr id="5" name="Rectangle 4"/>
          <p:cNvSpPr/>
          <p:nvPr/>
        </p:nvSpPr>
        <p:spPr>
          <a:xfrm>
            <a:off x="152400" y="1003638"/>
            <a:ext cx="1192530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smtClean="0">
                <a:latin typeface="Times New Roman" pitchFamily="18" charset="0"/>
                <a:cs typeface="Times New Roman" pitchFamily="18" charset="0"/>
              </a:rPr>
              <a:t>1. </a:t>
            </a:r>
            <a:r>
              <a:rPr lang="vi-VN" sz="2400" dirty="0" smtClean="0">
                <a:latin typeface="Times New Roman" pitchFamily="18" charset="0"/>
                <a:cs typeface="Times New Roman" pitchFamily="18" charset="0"/>
              </a:rPr>
              <a:t>Vô </a:t>
            </a:r>
            <a:r>
              <a:rPr lang="vi-VN" sz="2400" dirty="0">
                <a:latin typeface="Times New Roman" pitchFamily="18" charset="0"/>
                <a:cs typeface="Times New Roman" pitchFamily="18" charset="0"/>
              </a:rPr>
              <a:t>ý tiêm vào lòng mạch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2. </a:t>
            </a:r>
            <a:r>
              <a:rPr lang="vi-VN" sz="2400" dirty="0" smtClean="0">
                <a:latin typeface="Times New Roman" pitchFamily="18" charset="0"/>
                <a:cs typeface="Times New Roman" pitchFamily="18" charset="0"/>
              </a:rPr>
              <a:t>Hấp </a:t>
            </a:r>
            <a:r>
              <a:rPr lang="vi-VN" sz="2400" dirty="0">
                <a:latin typeface="Times New Roman" pitchFamily="18" charset="0"/>
                <a:cs typeface="Times New Roman" pitchFamily="18" charset="0"/>
              </a:rPr>
              <a:t>thu từ mô</a:t>
            </a:r>
          </a:p>
          <a:p>
            <a:r>
              <a:rPr lang="en-US" sz="2400" dirty="0" smtClean="0">
                <a:latin typeface="Times New Roman" pitchFamily="18" charset="0"/>
                <a:cs typeface="Times New Roman" pitchFamily="18" charset="0"/>
              </a:rPr>
              <a:t>3. </a:t>
            </a:r>
            <a:r>
              <a:rPr lang="vi-VN" sz="2400" dirty="0" smtClean="0">
                <a:latin typeface="Times New Roman" pitchFamily="18" charset="0"/>
                <a:cs typeface="Times New Roman" pitchFamily="18" charset="0"/>
              </a:rPr>
              <a:t>Dùng </a:t>
            </a:r>
            <a:r>
              <a:rPr lang="vi-VN" sz="2400" dirty="0">
                <a:latin typeface="Times New Roman" pitchFamily="18" charset="0"/>
                <a:cs typeface="Times New Roman" pitchFamily="18" charset="0"/>
              </a:rPr>
              <a:t>liều lặp </a:t>
            </a:r>
            <a:r>
              <a:rPr lang="vi-VN" sz="2400" dirty="0"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liều</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Mà </a:t>
            </a:r>
            <a:r>
              <a:rPr lang="vi-VN" sz="2400" dirty="0">
                <a:latin typeface="Times New Roman" pitchFamily="18" charset="0"/>
                <a:cs typeface="Times New Roman" pitchFamily="18" charset="0"/>
              </a:rPr>
              <a:t>không cân bằng với quá trình thải trừ của thuốc và hấp thu không chủ ý từ ruột hoặc niêm </a:t>
            </a:r>
            <a:r>
              <a:rPr lang="vi-VN" sz="2400" dirty="0" smtClean="0">
                <a:latin typeface="Times New Roman" pitchFamily="18" charset="0"/>
                <a:cs typeface="Times New Roman" pitchFamily="18" charset="0"/>
              </a:rPr>
              <a:t>mạc</a:t>
            </a:r>
            <a:endParaRPr lang="vi-VN" sz="2400" dirty="0">
              <a:latin typeface="Times New Roman" pitchFamily="18" charset="0"/>
              <a:cs typeface="Times New Roman" pitchFamily="18" charset="0"/>
            </a:endParaRPr>
          </a:p>
        </p:txBody>
      </p:sp>
      <p:sp>
        <p:nvSpPr>
          <p:cNvPr id="3" name="Down Arrow 2"/>
          <p:cNvSpPr/>
          <p:nvPr/>
        </p:nvSpPr>
        <p:spPr>
          <a:xfrm>
            <a:off x="4538133" y="2573298"/>
            <a:ext cx="553156" cy="621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 y="3273779"/>
            <a:ext cx="1192530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Luôn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chậm</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dõi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co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(Adrenaline)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Lidocaine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lipid 20%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y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97685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1830812" y="470954"/>
            <a:ext cx="6085840" cy="2797810"/>
            <a:chOff x="563273" y="267754"/>
            <a:chExt cx="6085840" cy="2797810"/>
          </a:xfrm>
        </p:grpSpPr>
        <p:pic>
          <p:nvPicPr>
            <p:cNvPr id="4" name="object 3"/>
            <p:cNvPicPr/>
            <p:nvPr/>
          </p:nvPicPr>
          <p:blipFill>
            <a:blip r:embed="rId2" cstate="print"/>
            <a:stretch>
              <a:fillRect/>
            </a:stretch>
          </p:blipFill>
          <p:spPr>
            <a:xfrm>
              <a:off x="855120" y="267754"/>
              <a:ext cx="5793413" cy="554661"/>
            </a:xfrm>
            <a:prstGeom prst="rect">
              <a:avLst/>
            </a:prstGeom>
          </p:spPr>
        </p:pic>
        <p:pic>
          <p:nvPicPr>
            <p:cNvPr id="5" name="object 4"/>
            <p:cNvPicPr/>
            <p:nvPr/>
          </p:nvPicPr>
          <p:blipFill>
            <a:blip r:embed="rId3" cstate="print"/>
            <a:stretch>
              <a:fillRect/>
            </a:stretch>
          </p:blipFill>
          <p:spPr>
            <a:xfrm>
              <a:off x="899883" y="292516"/>
              <a:ext cx="5703878" cy="465136"/>
            </a:xfrm>
            <a:prstGeom prst="rect">
              <a:avLst/>
            </a:prstGeom>
          </p:spPr>
        </p:pic>
        <p:sp>
          <p:nvSpPr>
            <p:cNvPr id="6" name="object 5"/>
            <p:cNvSpPr/>
            <p:nvPr/>
          </p:nvSpPr>
          <p:spPr>
            <a:xfrm>
              <a:off x="899883" y="292516"/>
              <a:ext cx="5704205" cy="465455"/>
            </a:xfrm>
            <a:custGeom>
              <a:avLst/>
              <a:gdLst/>
              <a:ahLst/>
              <a:cxnLst/>
              <a:rect l="l" t="t" r="r" b="b"/>
              <a:pathLst>
                <a:path w="5704205" h="465455">
                  <a:moveTo>
                    <a:pt x="0" y="77524"/>
                  </a:moveTo>
                  <a:lnTo>
                    <a:pt x="6092" y="47349"/>
                  </a:lnTo>
                  <a:lnTo>
                    <a:pt x="22706" y="22706"/>
                  </a:lnTo>
                  <a:lnTo>
                    <a:pt x="47349" y="6092"/>
                  </a:lnTo>
                  <a:lnTo>
                    <a:pt x="77524" y="0"/>
                  </a:lnTo>
                  <a:lnTo>
                    <a:pt x="5626353" y="0"/>
                  </a:lnTo>
                  <a:lnTo>
                    <a:pt x="5669363" y="13025"/>
                  </a:lnTo>
                  <a:lnTo>
                    <a:pt x="5697975" y="47857"/>
                  </a:lnTo>
                  <a:lnTo>
                    <a:pt x="5703878" y="77524"/>
                  </a:lnTo>
                  <a:lnTo>
                    <a:pt x="5703878" y="387611"/>
                  </a:lnTo>
                  <a:lnTo>
                    <a:pt x="5697787" y="417787"/>
                  </a:lnTo>
                  <a:lnTo>
                    <a:pt x="5681175" y="442429"/>
                  </a:lnTo>
                  <a:lnTo>
                    <a:pt x="5656533" y="459044"/>
                  </a:lnTo>
                  <a:lnTo>
                    <a:pt x="5626353" y="465136"/>
                  </a:lnTo>
                  <a:lnTo>
                    <a:pt x="77524" y="465136"/>
                  </a:lnTo>
                  <a:lnTo>
                    <a:pt x="47349" y="459044"/>
                  </a:lnTo>
                  <a:lnTo>
                    <a:pt x="22706" y="442429"/>
                  </a:lnTo>
                  <a:lnTo>
                    <a:pt x="6092" y="417787"/>
                  </a:lnTo>
                  <a:lnTo>
                    <a:pt x="0" y="387611"/>
                  </a:lnTo>
                  <a:lnTo>
                    <a:pt x="0" y="77524"/>
                  </a:lnTo>
                  <a:close/>
                </a:path>
              </a:pathLst>
            </a:custGeom>
            <a:ln w="9524">
              <a:solidFill>
                <a:srgbClr val="44A8C3"/>
              </a:solidFill>
            </a:ln>
          </p:spPr>
          <p:txBody>
            <a:bodyPr wrap="square" lIns="0" tIns="0" rIns="0" bIns="0" rtlCol="0"/>
            <a:lstStyle/>
            <a:p>
              <a:endParaRPr/>
            </a:p>
          </p:txBody>
        </p:sp>
        <p:pic>
          <p:nvPicPr>
            <p:cNvPr id="7" name="object 6"/>
            <p:cNvPicPr/>
            <p:nvPr/>
          </p:nvPicPr>
          <p:blipFill>
            <a:blip r:embed="rId4" cstate="print"/>
            <a:stretch>
              <a:fillRect/>
            </a:stretch>
          </p:blipFill>
          <p:spPr>
            <a:xfrm>
              <a:off x="740828" y="536923"/>
              <a:ext cx="106450" cy="2528169"/>
            </a:xfrm>
            <a:prstGeom prst="rect">
              <a:avLst/>
            </a:prstGeom>
          </p:spPr>
        </p:pic>
        <p:sp>
          <p:nvSpPr>
            <p:cNvPr id="8" name="object 7"/>
            <p:cNvSpPr/>
            <p:nvPr/>
          </p:nvSpPr>
          <p:spPr>
            <a:xfrm>
              <a:off x="793528" y="569633"/>
              <a:ext cx="1270" cy="2423160"/>
            </a:xfrm>
            <a:custGeom>
              <a:avLst/>
              <a:gdLst/>
              <a:ahLst/>
              <a:cxnLst/>
              <a:rect l="l" t="t" r="r" b="b"/>
              <a:pathLst>
                <a:path w="1270" h="2423160">
                  <a:moveTo>
                    <a:pt x="0" y="0"/>
                  </a:moveTo>
                  <a:lnTo>
                    <a:pt x="1052" y="2422760"/>
                  </a:lnTo>
                </a:path>
              </a:pathLst>
            </a:custGeom>
            <a:ln w="25399">
              <a:solidFill>
                <a:srgbClr val="8064A1"/>
              </a:solidFill>
            </a:ln>
          </p:spPr>
          <p:txBody>
            <a:bodyPr wrap="square" lIns="0" tIns="0" rIns="0" bIns="0" rtlCol="0"/>
            <a:lstStyle/>
            <a:p>
              <a:endParaRPr/>
            </a:p>
          </p:txBody>
        </p:sp>
        <p:pic>
          <p:nvPicPr>
            <p:cNvPr id="9" name="object 8"/>
            <p:cNvPicPr/>
            <p:nvPr/>
          </p:nvPicPr>
          <p:blipFill>
            <a:blip r:embed="rId5" cstate="print"/>
            <a:stretch>
              <a:fillRect/>
            </a:stretch>
          </p:blipFill>
          <p:spPr>
            <a:xfrm>
              <a:off x="563273" y="722948"/>
              <a:ext cx="368924" cy="368924"/>
            </a:xfrm>
            <a:prstGeom prst="rect">
              <a:avLst/>
            </a:prstGeom>
          </p:spPr>
        </p:pic>
        <p:sp>
          <p:nvSpPr>
            <p:cNvPr id="10" name="object 9"/>
            <p:cNvSpPr/>
            <p:nvPr/>
          </p:nvSpPr>
          <p:spPr>
            <a:xfrm>
              <a:off x="622312" y="762012"/>
              <a:ext cx="250825" cy="250190"/>
            </a:xfrm>
            <a:custGeom>
              <a:avLst/>
              <a:gdLst/>
              <a:ahLst/>
              <a:cxnLst/>
              <a:rect l="l" t="t" r="r" b="b"/>
              <a:pathLst>
                <a:path w="250825" h="250190">
                  <a:moveTo>
                    <a:pt x="250825" y="87630"/>
                  </a:moveTo>
                  <a:lnTo>
                    <a:pt x="163512" y="87630"/>
                  </a:lnTo>
                  <a:lnTo>
                    <a:pt x="163512" y="0"/>
                  </a:lnTo>
                  <a:lnTo>
                    <a:pt x="87312" y="0"/>
                  </a:lnTo>
                  <a:lnTo>
                    <a:pt x="87312" y="87630"/>
                  </a:lnTo>
                  <a:lnTo>
                    <a:pt x="0" y="87630"/>
                  </a:lnTo>
                  <a:lnTo>
                    <a:pt x="0" y="163830"/>
                  </a:lnTo>
                  <a:lnTo>
                    <a:pt x="87312" y="163830"/>
                  </a:lnTo>
                  <a:lnTo>
                    <a:pt x="87312" y="250190"/>
                  </a:lnTo>
                  <a:lnTo>
                    <a:pt x="163512" y="250190"/>
                  </a:lnTo>
                  <a:lnTo>
                    <a:pt x="163512" y="163830"/>
                  </a:lnTo>
                  <a:lnTo>
                    <a:pt x="250825" y="163830"/>
                  </a:lnTo>
                  <a:lnTo>
                    <a:pt x="250825" y="87630"/>
                  </a:lnTo>
                  <a:close/>
                </a:path>
              </a:pathLst>
            </a:custGeom>
            <a:solidFill>
              <a:srgbClr val="8064A1"/>
            </a:solidFill>
          </p:spPr>
          <p:txBody>
            <a:bodyPr wrap="square" lIns="0" tIns="0" rIns="0" bIns="0" rtlCol="0"/>
            <a:lstStyle/>
            <a:p>
              <a:endParaRPr/>
            </a:p>
          </p:txBody>
        </p:sp>
        <p:sp>
          <p:nvSpPr>
            <p:cNvPr id="11" name="object 10"/>
            <p:cNvSpPr/>
            <p:nvPr/>
          </p:nvSpPr>
          <p:spPr>
            <a:xfrm>
              <a:off x="622323" y="761998"/>
              <a:ext cx="250825" cy="250825"/>
            </a:xfrm>
            <a:custGeom>
              <a:avLst/>
              <a:gdLst/>
              <a:ahLst/>
              <a:cxnLst/>
              <a:rect l="l" t="t" r="r" b="b"/>
              <a:pathLst>
                <a:path w="250825" h="250825">
                  <a:moveTo>
                    <a:pt x="0" y="87312"/>
                  </a:moveTo>
                  <a:lnTo>
                    <a:pt x="87309" y="87312"/>
                  </a:lnTo>
                  <a:lnTo>
                    <a:pt x="87309" y="0"/>
                  </a:lnTo>
                  <a:lnTo>
                    <a:pt x="163512" y="0"/>
                  </a:lnTo>
                  <a:lnTo>
                    <a:pt x="163512" y="87312"/>
                  </a:lnTo>
                  <a:lnTo>
                    <a:pt x="250824" y="87312"/>
                  </a:lnTo>
                  <a:lnTo>
                    <a:pt x="250824" y="163512"/>
                  </a:lnTo>
                  <a:lnTo>
                    <a:pt x="163512" y="163512"/>
                  </a:lnTo>
                  <a:lnTo>
                    <a:pt x="163512" y="250824"/>
                  </a:lnTo>
                  <a:lnTo>
                    <a:pt x="87309" y="250824"/>
                  </a:lnTo>
                  <a:lnTo>
                    <a:pt x="87309" y="163512"/>
                  </a:lnTo>
                  <a:lnTo>
                    <a:pt x="0" y="163512"/>
                  </a:lnTo>
                  <a:lnTo>
                    <a:pt x="0" y="87312"/>
                  </a:lnTo>
                  <a:close/>
                </a:path>
              </a:pathLst>
            </a:custGeom>
            <a:ln w="38099">
              <a:solidFill>
                <a:srgbClr val="FFFFFF"/>
              </a:solidFill>
            </a:ln>
          </p:spPr>
          <p:txBody>
            <a:bodyPr wrap="square" lIns="0" tIns="0" rIns="0" bIns="0" rtlCol="0"/>
            <a:lstStyle/>
            <a:p>
              <a:endParaRPr/>
            </a:p>
          </p:txBody>
        </p:sp>
      </p:grpSp>
      <p:sp>
        <p:nvSpPr>
          <p:cNvPr id="12" name="object 11"/>
          <p:cNvSpPr txBox="1">
            <a:spLocks/>
          </p:cNvSpPr>
          <p:nvPr/>
        </p:nvSpPr>
        <p:spPr>
          <a:xfrm>
            <a:off x="2307216" y="412614"/>
            <a:ext cx="5564084" cy="826316"/>
          </a:xfrm>
          <a:prstGeom prst="rect">
            <a:avLst/>
          </a:prstGeom>
        </p:spPr>
        <p:txBody>
          <a:bodyPr vert="horz" wrap="square" lIns="0" tIns="12700" rIns="0" bIns="0" rtlCol="0">
            <a:spAutoFit/>
          </a:bodyPr>
          <a:lstStyle>
            <a:lvl1pPr algn="ctr" defTabSz="914400" rtl="0" eaLnBrk="1" latinLnBrk="0" hangingPunct="1">
              <a:lnSpc>
                <a:spcPct val="100000"/>
              </a:lnSpc>
              <a:spcBef>
                <a:spcPct val="0"/>
              </a:spcBef>
              <a:buNone/>
              <a:defRPr sz="3600" b="1" kern="1200">
                <a:solidFill>
                  <a:srgbClr val="0070C0"/>
                </a:solidFill>
                <a:latin typeface="Times New Roman" pitchFamily="18" charset="0"/>
                <a:ea typeface="+mj-ea"/>
                <a:cs typeface="+mj-cs"/>
              </a:defRPr>
            </a:lvl1pPr>
          </a:lstStyle>
          <a:p>
            <a:pPr marL="12700" marR="5080" indent="96520">
              <a:lnSpc>
                <a:spcPct val="153700"/>
              </a:lnSpc>
              <a:spcBef>
                <a:spcPts val="100"/>
              </a:spcBef>
            </a:pPr>
            <a:r>
              <a:rPr lang="vi-VN" sz="1800" dirty="0" smtClean="0">
                <a:solidFill>
                  <a:srgbClr val="0070BF"/>
                </a:solidFill>
              </a:rPr>
              <a:t>Dị</a:t>
            </a:r>
            <a:r>
              <a:rPr lang="vi-VN" sz="1800" spc="-25" dirty="0" smtClean="0">
                <a:solidFill>
                  <a:srgbClr val="0070BF"/>
                </a:solidFill>
              </a:rPr>
              <a:t> </a:t>
            </a:r>
            <a:r>
              <a:rPr lang="vi-VN" sz="1800" dirty="0" smtClean="0">
                <a:solidFill>
                  <a:srgbClr val="0070BF"/>
                </a:solidFill>
              </a:rPr>
              <a:t>Ứng</a:t>
            </a:r>
            <a:r>
              <a:rPr lang="vi-VN" sz="1800" spc="-15" dirty="0" smtClean="0">
                <a:solidFill>
                  <a:srgbClr val="0070BF"/>
                </a:solidFill>
              </a:rPr>
              <a:t> </a:t>
            </a:r>
            <a:r>
              <a:rPr lang="vi-VN" sz="1800" dirty="0" smtClean="0">
                <a:solidFill>
                  <a:srgbClr val="0070BF"/>
                </a:solidFill>
              </a:rPr>
              <a:t>Thuốc</a:t>
            </a:r>
            <a:r>
              <a:rPr lang="vi-VN" sz="1800" spc="-20" dirty="0" smtClean="0">
                <a:solidFill>
                  <a:srgbClr val="0070BF"/>
                </a:solidFill>
              </a:rPr>
              <a:t> </a:t>
            </a:r>
            <a:r>
              <a:rPr lang="vi-VN" sz="1800" dirty="0" smtClean="0">
                <a:solidFill>
                  <a:srgbClr val="0070BF"/>
                </a:solidFill>
              </a:rPr>
              <a:t>Tê</a:t>
            </a:r>
            <a:r>
              <a:rPr lang="vi-VN" sz="1800" spc="-20" dirty="0" smtClean="0">
                <a:solidFill>
                  <a:srgbClr val="0070BF"/>
                </a:solidFill>
              </a:rPr>
              <a:t> </a:t>
            </a:r>
            <a:r>
              <a:rPr lang="vi-VN" sz="1800" dirty="0" smtClean="0">
                <a:solidFill>
                  <a:srgbClr val="0070BF"/>
                </a:solidFill>
              </a:rPr>
              <a:t>Là</a:t>
            </a:r>
            <a:r>
              <a:rPr lang="vi-VN" sz="1800" spc="-15" dirty="0" smtClean="0">
                <a:solidFill>
                  <a:srgbClr val="0070BF"/>
                </a:solidFill>
              </a:rPr>
              <a:t> </a:t>
            </a:r>
            <a:r>
              <a:rPr lang="vi-VN" sz="1800" dirty="0" smtClean="0">
                <a:solidFill>
                  <a:srgbClr val="0070BF"/>
                </a:solidFill>
              </a:rPr>
              <a:t>Vô</a:t>
            </a:r>
            <a:r>
              <a:rPr lang="vi-VN" sz="1800" spc="-15" dirty="0" smtClean="0">
                <a:solidFill>
                  <a:srgbClr val="0070BF"/>
                </a:solidFill>
              </a:rPr>
              <a:t> </a:t>
            </a:r>
            <a:r>
              <a:rPr lang="vi-VN" sz="1800" dirty="0" smtClean="0">
                <a:solidFill>
                  <a:srgbClr val="0070BF"/>
                </a:solidFill>
              </a:rPr>
              <a:t>Cùng</a:t>
            </a:r>
            <a:r>
              <a:rPr lang="vi-VN" sz="1800" spc="-15" dirty="0" smtClean="0">
                <a:solidFill>
                  <a:srgbClr val="0070BF"/>
                </a:solidFill>
              </a:rPr>
              <a:t> </a:t>
            </a:r>
            <a:r>
              <a:rPr lang="vi-VN" sz="1800" dirty="0" smtClean="0">
                <a:solidFill>
                  <a:srgbClr val="0070BF"/>
                </a:solidFill>
              </a:rPr>
              <a:t>Hiếm</a:t>
            </a:r>
            <a:r>
              <a:rPr lang="vi-VN" sz="1800" spc="-20" dirty="0" smtClean="0">
                <a:solidFill>
                  <a:srgbClr val="0070BF"/>
                </a:solidFill>
              </a:rPr>
              <a:t> </a:t>
            </a:r>
            <a:r>
              <a:rPr lang="vi-VN" sz="1800" spc="-25" dirty="0" smtClean="0">
                <a:solidFill>
                  <a:srgbClr val="0070BF"/>
                </a:solidFill>
              </a:rPr>
              <a:t>Hoi </a:t>
            </a:r>
            <a:endParaRPr lang="en-US" sz="1800" spc="-25" dirty="0" smtClean="0">
              <a:solidFill>
                <a:srgbClr val="0070BF"/>
              </a:solidFill>
            </a:endParaRPr>
          </a:p>
          <a:p>
            <a:pPr marL="12700" marR="5080" indent="96520">
              <a:lnSpc>
                <a:spcPct val="153700"/>
              </a:lnSpc>
              <a:spcBef>
                <a:spcPts val="100"/>
              </a:spcBef>
            </a:pPr>
            <a:r>
              <a:rPr lang="vi-VN" sz="1800" dirty="0" smtClean="0"/>
              <a:t>Điều</a:t>
            </a:r>
            <a:r>
              <a:rPr lang="vi-VN" sz="1800" spc="-15" dirty="0" smtClean="0"/>
              <a:t> </a:t>
            </a:r>
            <a:r>
              <a:rPr lang="vi-VN" sz="1800" dirty="0" smtClean="0"/>
              <a:t>tra</a:t>
            </a:r>
            <a:r>
              <a:rPr lang="vi-VN" sz="1800" spc="-10" dirty="0" smtClean="0"/>
              <a:t> </a:t>
            </a:r>
            <a:r>
              <a:rPr lang="vi-VN" sz="1800" dirty="0" smtClean="0"/>
              <a:t>năm</a:t>
            </a:r>
            <a:r>
              <a:rPr lang="vi-VN" sz="1800" spc="-10" dirty="0" smtClean="0"/>
              <a:t> </a:t>
            </a:r>
            <a:r>
              <a:rPr lang="vi-VN" sz="1800" dirty="0" smtClean="0"/>
              <a:t>2004</a:t>
            </a:r>
            <a:r>
              <a:rPr lang="vi-VN" sz="1800" spc="-10" dirty="0" smtClean="0"/>
              <a:t> </a:t>
            </a:r>
            <a:r>
              <a:rPr lang="vi-VN" sz="1800" dirty="0" smtClean="0"/>
              <a:t>-</a:t>
            </a:r>
            <a:r>
              <a:rPr lang="vi-VN" sz="1800" spc="-5" dirty="0" smtClean="0"/>
              <a:t> </a:t>
            </a:r>
            <a:r>
              <a:rPr lang="vi-VN" sz="1800" spc="-20" dirty="0" smtClean="0"/>
              <a:t>2013</a:t>
            </a:r>
            <a:endParaRPr lang="vi-VN" sz="1800" dirty="0"/>
          </a:p>
        </p:txBody>
      </p:sp>
      <p:sp>
        <p:nvSpPr>
          <p:cNvPr id="13" name="object 12"/>
          <p:cNvSpPr txBox="1"/>
          <p:nvPr/>
        </p:nvSpPr>
        <p:spPr>
          <a:xfrm>
            <a:off x="2324627" y="1351801"/>
            <a:ext cx="7308850" cy="1259840"/>
          </a:xfrm>
          <a:prstGeom prst="rect">
            <a:avLst/>
          </a:prstGeom>
        </p:spPr>
        <p:txBody>
          <a:bodyPr vert="horz" wrap="square" lIns="0" tIns="8890" rIns="0" bIns="0" rtlCol="0">
            <a:spAutoFit/>
          </a:bodyPr>
          <a:lstStyle/>
          <a:p>
            <a:pPr marL="12700" marR="5080" indent="168910">
              <a:lnSpc>
                <a:spcPct val="101600"/>
              </a:lnSpc>
              <a:spcBef>
                <a:spcPts val="70"/>
              </a:spcBef>
              <a:buChar char="-"/>
              <a:tabLst>
                <a:tab pos="181610" algn="l"/>
              </a:tabLst>
            </a:pPr>
            <a:r>
              <a:rPr sz="1600" b="1" dirty="0">
                <a:solidFill>
                  <a:srgbClr val="702FA0"/>
                </a:solidFill>
                <a:latin typeface="Times New Roman"/>
                <a:cs typeface="Times New Roman"/>
              </a:rPr>
              <a:t>409</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bệnh</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nhân</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bị</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nghi</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ngờ</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dị</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ứng</a:t>
            </a:r>
            <a:r>
              <a:rPr sz="1600" b="1" spc="-15" dirty="0">
                <a:solidFill>
                  <a:srgbClr val="702FA0"/>
                </a:solidFill>
                <a:latin typeface="Times New Roman"/>
                <a:cs typeface="Times New Roman"/>
              </a:rPr>
              <a:t> </a:t>
            </a:r>
            <a:r>
              <a:rPr sz="1600" b="1" dirty="0">
                <a:solidFill>
                  <a:srgbClr val="702FA0"/>
                </a:solidFill>
                <a:latin typeface="Times New Roman"/>
                <a:cs typeface="Times New Roman"/>
              </a:rPr>
              <a:t>trong</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quá</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trình</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gây</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mê</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và</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phẫu</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thuật</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tại</a:t>
            </a:r>
            <a:r>
              <a:rPr sz="1600" b="1" spc="-20" dirty="0">
                <a:solidFill>
                  <a:srgbClr val="702FA0"/>
                </a:solidFill>
                <a:latin typeface="Times New Roman"/>
                <a:cs typeface="Times New Roman"/>
              </a:rPr>
              <a:t> </a:t>
            </a:r>
            <a:r>
              <a:rPr sz="1600" b="1" spc="-10" dirty="0">
                <a:solidFill>
                  <a:srgbClr val="702FA0"/>
                </a:solidFill>
                <a:latin typeface="Times New Roman"/>
                <a:cs typeface="Times New Roman"/>
              </a:rPr>
              <a:t>Trung </a:t>
            </a:r>
            <a:r>
              <a:rPr sz="1600" b="1" dirty="0">
                <a:solidFill>
                  <a:srgbClr val="702FA0"/>
                </a:solidFill>
                <a:latin typeface="Times New Roman"/>
                <a:cs typeface="Times New Roman"/>
              </a:rPr>
              <a:t>tâm</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Dị</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ứng</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Gây</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mê</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Đan</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Mạch</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(DAAC)</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được</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đưa</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vào</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nghiên</a:t>
            </a:r>
            <a:r>
              <a:rPr sz="1600" b="1" spc="-30" dirty="0">
                <a:solidFill>
                  <a:srgbClr val="702FA0"/>
                </a:solidFill>
                <a:latin typeface="Times New Roman"/>
                <a:cs typeface="Times New Roman"/>
              </a:rPr>
              <a:t> </a:t>
            </a:r>
            <a:r>
              <a:rPr sz="1600" b="1" spc="-20" dirty="0">
                <a:solidFill>
                  <a:srgbClr val="702FA0"/>
                </a:solidFill>
                <a:latin typeface="Times New Roman"/>
                <a:cs typeface="Times New Roman"/>
              </a:rPr>
              <a:t>cứu.</a:t>
            </a:r>
            <a:endParaRPr sz="1600">
              <a:latin typeface="Times New Roman"/>
              <a:cs typeface="Times New Roman"/>
            </a:endParaRPr>
          </a:p>
          <a:p>
            <a:pPr marL="180975" indent="-118110">
              <a:lnSpc>
                <a:spcPct val="100000"/>
              </a:lnSpc>
              <a:spcBef>
                <a:spcPts val="30"/>
              </a:spcBef>
              <a:buChar char="-"/>
              <a:tabLst>
                <a:tab pos="180975" algn="l"/>
              </a:tabLst>
            </a:pPr>
            <a:r>
              <a:rPr sz="1600" b="1" dirty="0">
                <a:solidFill>
                  <a:srgbClr val="702FA0"/>
                </a:solidFill>
                <a:latin typeface="Times New Roman"/>
                <a:cs typeface="Times New Roman"/>
              </a:rPr>
              <a:t>162</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(40%)</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bệnh</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nhân</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dùng</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một</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hoặc</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nhiều</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thuốc</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gây</a:t>
            </a:r>
            <a:r>
              <a:rPr sz="1600" b="1" spc="-25" dirty="0">
                <a:solidFill>
                  <a:srgbClr val="702FA0"/>
                </a:solidFill>
                <a:latin typeface="Times New Roman"/>
                <a:cs typeface="Times New Roman"/>
              </a:rPr>
              <a:t> tê.</a:t>
            </a:r>
            <a:endParaRPr sz="1600">
              <a:latin typeface="Times New Roman"/>
              <a:cs typeface="Times New Roman"/>
            </a:endParaRPr>
          </a:p>
          <a:p>
            <a:pPr marL="180975" indent="-118110">
              <a:lnSpc>
                <a:spcPct val="100000"/>
              </a:lnSpc>
              <a:spcBef>
                <a:spcPts val="30"/>
              </a:spcBef>
              <a:buChar char="-"/>
              <a:tabLst>
                <a:tab pos="180975" algn="l"/>
              </a:tabLst>
            </a:pPr>
            <a:r>
              <a:rPr sz="1600" b="1" dirty="0">
                <a:solidFill>
                  <a:srgbClr val="702FA0"/>
                </a:solidFill>
                <a:latin typeface="Times New Roman"/>
                <a:cs typeface="Times New Roman"/>
              </a:rPr>
              <a:t>Bệnh</a:t>
            </a:r>
            <a:r>
              <a:rPr sz="1600" b="1" spc="-35" dirty="0">
                <a:solidFill>
                  <a:srgbClr val="702FA0"/>
                </a:solidFill>
                <a:latin typeface="Times New Roman"/>
                <a:cs typeface="Times New Roman"/>
              </a:rPr>
              <a:t> </a:t>
            </a:r>
            <a:r>
              <a:rPr sz="1600" b="1" dirty="0">
                <a:solidFill>
                  <a:srgbClr val="702FA0"/>
                </a:solidFill>
                <a:latin typeface="Times New Roman"/>
                <a:cs typeface="Times New Roman"/>
              </a:rPr>
              <a:t>nhân</a:t>
            </a:r>
            <a:r>
              <a:rPr sz="1600" b="1" spc="-35" dirty="0">
                <a:solidFill>
                  <a:srgbClr val="702FA0"/>
                </a:solidFill>
                <a:latin typeface="Times New Roman"/>
                <a:cs typeface="Times New Roman"/>
              </a:rPr>
              <a:t> </a:t>
            </a:r>
            <a:r>
              <a:rPr sz="1600" b="1" dirty="0">
                <a:solidFill>
                  <a:srgbClr val="702FA0"/>
                </a:solidFill>
                <a:latin typeface="Times New Roman"/>
                <a:cs typeface="Times New Roman"/>
              </a:rPr>
              <a:t>được</a:t>
            </a:r>
            <a:r>
              <a:rPr sz="1600" b="1" spc="-35" dirty="0">
                <a:solidFill>
                  <a:srgbClr val="702FA0"/>
                </a:solidFill>
                <a:latin typeface="Times New Roman"/>
                <a:cs typeface="Times New Roman"/>
              </a:rPr>
              <a:t> </a:t>
            </a:r>
            <a:r>
              <a:rPr sz="1600" b="1" dirty="0">
                <a:solidFill>
                  <a:srgbClr val="702FA0"/>
                </a:solidFill>
                <a:latin typeface="Times New Roman"/>
                <a:cs typeface="Times New Roman"/>
              </a:rPr>
              <a:t>Test</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kích</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ứng</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dưới</a:t>
            </a:r>
            <a:r>
              <a:rPr sz="1600" b="1" spc="-35" dirty="0">
                <a:solidFill>
                  <a:srgbClr val="702FA0"/>
                </a:solidFill>
                <a:latin typeface="Times New Roman"/>
                <a:cs typeface="Times New Roman"/>
              </a:rPr>
              <a:t> </a:t>
            </a:r>
            <a:r>
              <a:rPr sz="1600" b="1" dirty="0">
                <a:solidFill>
                  <a:srgbClr val="702FA0"/>
                </a:solidFill>
                <a:latin typeface="Times New Roman"/>
                <a:cs typeface="Times New Roman"/>
              </a:rPr>
              <a:t>da</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với</a:t>
            </a:r>
            <a:r>
              <a:rPr sz="1600" b="1" spc="-35" dirty="0">
                <a:solidFill>
                  <a:srgbClr val="702FA0"/>
                </a:solidFill>
                <a:latin typeface="Times New Roman"/>
                <a:cs typeface="Times New Roman"/>
              </a:rPr>
              <a:t> </a:t>
            </a:r>
            <a:r>
              <a:rPr sz="1600" b="1" dirty="0">
                <a:solidFill>
                  <a:srgbClr val="702FA0"/>
                </a:solidFill>
                <a:latin typeface="Times New Roman"/>
                <a:cs typeface="Times New Roman"/>
              </a:rPr>
              <a:t>thuốc</a:t>
            </a:r>
            <a:r>
              <a:rPr sz="1600" b="1" spc="-30" dirty="0">
                <a:solidFill>
                  <a:srgbClr val="702FA0"/>
                </a:solidFill>
                <a:latin typeface="Times New Roman"/>
                <a:cs typeface="Times New Roman"/>
              </a:rPr>
              <a:t> </a:t>
            </a:r>
            <a:r>
              <a:rPr sz="1600" b="1" spc="-25" dirty="0">
                <a:solidFill>
                  <a:srgbClr val="702FA0"/>
                </a:solidFill>
                <a:latin typeface="Times New Roman"/>
                <a:cs typeface="Times New Roman"/>
              </a:rPr>
              <a:t>tê.</a:t>
            </a:r>
            <a:endParaRPr sz="1600">
              <a:latin typeface="Times New Roman"/>
              <a:cs typeface="Times New Roman"/>
            </a:endParaRPr>
          </a:p>
          <a:p>
            <a:pPr marL="130810" indent="-118110">
              <a:lnSpc>
                <a:spcPct val="100000"/>
              </a:lnSpc>
              <a:spcBef>
                <a:spcPts val="30"/>
              </a:spcBef>
              <a:buChar char="-"/>
              <a:tabLst>
                <a:tab pos="130810" algn="l"/>
              </a:tabLst>
            </a:pPr>
            <a:r>
              <a:rPr sz="1600" b="1" dirty="0">
                <a:solidFill>
                  <a:srgbClr val="702FA0"/>
                </a:solidFill>
                <a:latin typeface="Times New Roman"/>
                <a:cs typeface="Times New Roman"/>
              </a:rPr>
              <a:t>Không</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có</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bệnh</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nhân</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nào</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bị</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dị</a:t>
            </a:r>
            <a:r>
              <a:rPr sz="1600" b="1" spc="-25" dirty="0">
                <a:solidFill>
                  <a:srgbClr val="702FA0"/>
                </a:solidFill>
                <a:latin typeface="Times New Roman"/>
                <a:cs typeface="Times New Roman"/>
              </a:rPr>
              <a:t> </a:t>
            </a:r>
            <a:r>
              <a:rPr sz="1600" b="1" dirty="0">
                <a:solidFill>
                  <a:srgbClr val="702FA0"/>
                </a:solidFill>
                <a:latin typeface="Times New Roman"/>
                <a:cs typeface="Times New Roman"/>
              </a:rPr>
              <a:t>ứng</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với</a:t>
            </a:r>
            <a:r>
              <a:rPr sz="1600" b="1" spc="-30" dirty="0">
                <a:solidFill>
                  <a:srgbClr val="702FA0"/>
                </a:solidFill>
                <a:latin typeface="Times New Roman"/>
                <a:cs typeface="Times New Roman"/>
              </a:rPr>
              <a:t> </a:t>
            </a:r>
            <a:r>
              <a:rPr sz="1600" b="1" dirty="0">
                <a:solidFill>
                  <a:srgbClr val="702FA0"/>
                </a:solidFill>
                <a:latin typeface="Times New Roman"/>
                <a:cs typeface="Times New Roman"/>
              </a:rPr>
              <a:t>thuốc</a:t>
            </a:r>
            <a:r>
              <a:rPr sz="1600" b="1" spc="-25" dirty="0">
                <a:solidFill>
                  <a:srgbClr val="702FA0"/>
                </a:solidFill>
                <a:latin typeface="Times New Roman"/>
                <a:cs typeface="Times New Roman"/>
              </a:rPr>
              <a:t> tê</a:t>
            </a:r>
            <a:endParaRPr sz="1600">
              <a:latin typeface="Times New Roman"/>
              <a:cs typeface="Times New Roman"/>
            </a:endParaRPr>
          </a:p>
        </p:txBody>
      </p:sp>
      <p:grpSp>
        <p:nvGrpSpPr>
          <p:cNvPr id="14" name="object 13"/>
          <p:cNvGrpSpPr/>
          <p:nvPr/>
        </p:nvGrpSpPr>
        <p:grpSpPr>
          <a:xfrm>
            <a:off x="1830810" y="2864944"/>
            <a:ext cx="7701280" cy="3290570"/>
            <a:chOff x="563271" y="2661744"/>
            <a:chExt cx="7701280" cy="3290570"/>
          </a:xfrm>
        </p:grpSpPr>
        <p:pic>
          <p:nvPicPr>
            <p:cNvPr id="15" name="object 14"/>
            <p:cNvPicPr/>
            <p:nvPr/>
          </p:nvPicPr>
          <p:blipFill>
            <a:blip r:embed="rId6" cstate="print"/>
            <a:stretch>
              <a:fillRect/>
            </a:stretch>
          </p:blipFill>
          <p:spPr>
            <a:xfrm>
              <a:off x="695033" y="2661744"/>
              <a:ext cx="2466545" cy="105399"/>
            </a:xfrm>
            <a:prstGeom prst="rect">
              <a:avLst/>
            </a:prstGeom>
          </p:spPr>
        </p:pic>
        <p:sp>
          <p:nvSpPr>
            <p:cNvPr id="16" name="object 15"/>
            <p:cNvSpPr/>
            <p:nvPr/>
          </p:nvSpPr>
          <p:spPr>
            <a:xfrm>
              <a:off x="747733" y="2694444"/>
              <a:ext cx="2361565" cy="0"/>
            </a:xfrm>
            <a:custGeom>
              <a:avLst/>
              <a:gdLst/>
              <a:ahLst/>
              <a:cxnLst/>
              <a:rect l="l" t="t" r="r" b="b"/>
              <a:pathLst>
                <a:path w="2361565">
                  <a:moveTo>
                    <a:pt x="0" y="0"/>
                  </a:moveTo>
                  <a:lnTo>
                    <a:pt x="2361135" y="0"/>
                  </a:lnTo>
                </a:path>
              </a:pathLst>
            </a:custGeom>
            <a:ln w="25399">
              <a:solidFill>
                <a:srgbClr val="8064A1"/>
              </a:solidFill>
            </a:ln>
          </p:spPr>
          <p:txBody>
            <a:bodyPr wrap="square" lIns="0" tIns="0" rIns="0" bIns="0" rtlCol="0"/>
            <a:lstStyle/>
            <a:p>
              <a:endParaRPr/>
            </a:p>
          </p:txBody>
        </p:sp>
        <p:pic>
          <p:nvPicPr>
            <p:cNvPr id="17" name="object 16"/>
            <p:cNvPicPr/>
            <p:nvPr/>
          </p:nvPicPr>
          <p:blipFill>
            <a:blip r:embed="rId7" cstate="print"/>
            <a:stretch>
              <a:fillRect/>
            </a:stretch>
          </p:blipFill>
          <p:spPr>
            <a:xfrm>
              <a:off x="1018770" y="2947181"/>
              <a:ext cx="7245785" cy="554661"/>
            </a:xfrm>
            <a:prstGeom prst="rect">
              <a:avLst/>
            </a:prstGeom>
          </p:spPr>
        </p:pic>
        <p:pic>
          <p:nvPicPr>
            <p:cNvPr id="18" name="object 17"/>
            <p:cNvPicPr/>
            <p:nvPr/>
          </p:nvPicPr>
          <p:blipFill>
            <a:blip r:embed="rId8" cstate="print"/>
            <a:stretch>
              <a:fillRect/>
            </a:stretch>
          </p:blipFill>
          <p:spPr>
            <a:xfrm>
              <a:off x="1063532" y="2971969"/>
              <a:ext cx="7156250" cy="465124"/>
            </a:xfrm>
            <a:prstGeom prst="rect">
              <a:avLst/>
            </a:prstGeom>
          </p:spPr>
        </p:pic>
        <p:sp>
          <p:nvSpPr>
            <p:cNvPr id="19" name="object 18"/>
            <p:cNvSpPr/>
            <p:nvPr/>
          </p:nvSpPr>
          <p:spPr>
            <a:xfrm>
              <a:off x="1063532" y="2971969"/>
              <a:ext cx="7156450" cy="465455"/>
            </a:xfrm>
            <a:custGeom>
              <a:avLst/>
              <a:gdLst/>
              <a:ahLst/>
              <a:cxnLst/>
              <a:rect l="l" t="t" r="r" b="b"/>
              <a:pathLst>
                <a:path w="7156450" h="465454">
                  <a:moveTo>
                    <a:pt x="0" y="77499"/>
                  </a:moveTo>
                  <a:lnTo>
                    <a:pt x="6092" y="47334"/>
                  </a:lnTo>
                  <a:lnTo>
                    <a:pt x="22705" y="22699"/>
                  </a:lnTo>
                  <a:lnTo>
                    <a:pt x="47346" y="6090"/>
                  </a:lnTo>
                  <a:lnTo>
                    <a:pt x="77522" y="0"/>
                  </a:lnTo>
                  <a:lnTo>
                    <a:pt x="7078725" y="0"/>
                  </a:lnTo>
                  <a:lnTo>
                    <a:pt x="7121739" y="13014"/>
                  </a:lnTo>
                  <a:lnTo>
                    <a:pt x="7150347" y="47840"/>
                  </a:lnTo>
                  <a:lnTo>
                    <a:pt x="7156250" y="77499"/>
                  </a:lnTo>
                  <a:lnTo>
                    <a:pt x="7156250" y="387599"/>
                  </a:lnTo>
                  <a:lnTo>
                    <a:pt x="7150159" y="417779"/>
                  </a:lnTo>
                  <a:lnTo>
                    <a:pt x="7133547" y="442420"/>
                  </a:lnTo>
                  <a:lnTo>
                    <a:pt x="7108905" y="459033"/>
                  </a:lnTo>
                  <a:lnTo>
                    <a:pt x="7078725" y="465124"/>
                  </a:lnTo>
                  <a:lnTo>
                    <a:pt x="77522" y="465124"/>
                  </a:lnTo>
                  <a:lnTo>
                    <a:pt x="47346" y="459033"/>
                  </a:lnTo>
                  <a:lnTo>
                    <a:pt x="22705" y="442420"/>
                  </a:lnTo>
                  <a:lnTo>
                    <a:pt x="6092" y="417779"/>
                  </a:lnTo>
                  <a:lnTo>
                    <a:pt x="0" y="387599"/>
                  </a:lnTo>
                  <a:lnTo>
                    <a:pt x="0" y="77499"/>
                  </a:lnTo>
                  <a:close/>
                </a:path>
              </a:pathLst>
            </a:custGeom>
            <a:ln w="9524">
              <a:solidFill>
                <a:srgbClr val="44A8C3"/>
              </a:solidFill>
            </a:ln>
          </p:spPr>
          <p:txBody>
            <a:bodyPr wrap="square" lIns="0" tIns="0" rIns="0" bIns="0" rtlCol="0"/>
            <a:lstStyle/>
            <a:p>
              <a:endParaRPr/>
            </a:p>
          </p:txBody>
        </p:sp>
        <p:pic>
          <p:nvPicPr>
            <p:cNvPr id="20" name="object 19"/>
            <p:cNvPicPr/>
            <p:nvPr/>
          </p:nvPicPr>
          <p:blipFill>
            <a:blip r:embed="rId4" cstate="print"/>
            <a:stretch>
              <a:fillRect/>
            </a:stretch>
          </p:blipFill>
          <p:spPr>
            <a:xfrm>
              <a:off x="725263" y="3423968"/>
              <a:ext cx="106450" cy="2528169"/>
            </a:xfrm>
            <a:prstGeom prst="rect">
              <a:avLst/>
            </a:prstGeom>
          </p:spPr>
        </p:pic>
        <p:sp>
          <p:nvSpPr>
            <p:cNvPr id="21" name="object 20"/>
            <p:cNvSpPr/>
            <p:nvPr/>
          </p:nvSpPr>
          <p:spPr>
            <a:xfrm>
              <a:off x="777963" y="3456693"/>
              <a:ext cx="1270" cy="2423160"/>
            </a:xfrm>
            <a:custGeom>
              <a:avLst/>
              <a:gdLst/>
              <a:ahLst/>
              <a:cxnLst/>
              <a:rect l="l" t="t" r="r" b="b"/>
              <a:pathLst>
                <a:path w="1270" h="2423160">
                  <a:moveTo>
                    <a:pt x="0" y="0"/>
                  </a:moveTo>
                  <a:lnTo>
                    <a:pt x="1049" y="2422745"/>
                  </a:lnTo>
                </a:path>
              </a:pathLst>
            </a:custGeom>
            <a:ln w="25399">
              <a:solidFill>
                <a:srgbClr val="8064A1"/>
              </a:solidFill>
            </a:ln>
          </p:spPr>
          <p:txBody>
            <a:bodyPr wrap="square" lIns="0" tIns="0" rIns="0" bIns="0" rtlCol="0"/>
            <a:lstStyle/>
            <a:p>
              <a:endParaRPr/>
            </a:p>
          </p:txBody>
        </p:sp>
        <p:pic>
          <p:nvPicPr>
            <p:cNvPr id="22" name="object 21"/>
            <p:cNvPicPr/>
            <p:nvPr/>
          </p:nvPicPr>
          <p:blipFill>
            <a:blip r:embed="rId5" cstate="print"/>
            <a:stretch>
              <a:fillRect/>
            </a:stretch>
          </p:blipFill>
          <p:spPr>
            <a:xfrm>
              <a:off x="563271" y="3753992"/>
              <a:ext cx="368924" cy="368924"/>
            </a:xfrm>
            <a:prstGeom prst="rect">
              <a:avLst/>
            </a:prstGeom>
          </p:spPr>
        </p:pic>
        <p:sp>
          <p:nvSpPr>
            <p:cNvPr id="23" name="object 22"/>
            <p:cNvSpPr/>
            <p:nvPr/>
          </p:nvSpPr>
          <p:spPr>
            <a:xfrm>
              <a:off x="622312" y="3793502"/>
              <a:ext cx="250825" cy="250190"/>
            </a:xfrm>
            <a:custGeom>
              <a:avLst/>
              <a:gdLst/>
              <a:ahLst/>
              <a:cxnLst/>
              <a:rect l="l" t="t" r="r" b="b"/>
              <a:pathLst>
                <a:path w="250825" h="250189">
                  <a:moveTo>
                    <a:pt x="250825" y="86360"/>
                  </a:moveTo>
                  <a:lnTo>
                    <a:pt x="163512" y="86360"/>
                  </a:lnTo>
                  <a:lnTo>
                    <a:pt x="163512" y="0"/>
                  </a:lnTo>
                  <a:lnTo>
                    <a:pt x="87312" y="0"/>
                  </a:lnTo>
                  <a:lnTo>
                    <a:pt x="87312" y="86360"/>
                  </a:lnTo>
                  <a:lnTo>
                    <a:pt x="0" y="86360"/>
                  </a:lnTo>
                  <a:lnTo>
                    <a:pt x="0" y="162560"/>
                  </a:lnTo>
                  <a:lnTo>
                    <a:pt x="87312" y="162560"/>
                  </a:lnTo>
                  <a:lnTo>
                    <a:pt x="87312" y="250190"/>
                  </a:lnTo>
                  <a:lnTo>
                    <a:pt x="163512" y="250190"/>
                  </a:lnTo>
                  <a:lnTo>
                    <a:pt x="163512" y="162560"/>
                  </a:lnTo>
                  <a:lnTo>
                    <a:pt x="250825" y="162560"/>
                  </a:lnTo>
                  <a:lnTo>
                    <a:pt x="250825" y="86360"/>
                  </a:lnTo>
                  <a:close/>
                </a:path>
              </a:pathLst>
            </a:custGeom>
            <a:solidFill>
              <a:srgbClr val="8064A1"/>
            </a:solidFill>
          </p:spPr>
          <p:txBody>
            <a:bodyPr wrap="square" lIns="0" tIns="0" rIns="0" bIns="0" rtlCol="0"/>
            <a:lstStyle/>
            <a:p>
              <a:endParaRPr/>
            </a:p>
          </p:txBody>
        </p:sp>
        <p:sp>
          <p:nvSpPr>
            <p:cNvPr id="24" name="object 23"/>
            <p:cNvSpPr/>
            <p:nvPr/>
          </p:nvSpPr>
          <p:spPr>
            <a:xfrm>
              <a:off x="622321" y="3793042"/>
              <a:ext cx="250825" cy="250825"/>
            </a:xfrm>
            <a:custGeom>
              <a:avLst/>
              <a:gdLst/>
              <a:ahLst/>
              <a:cxnLst/>
              <a:rect l="l" t="t" r="r" b="b"/>
              <a:pathLst>
                <a:path w="250825" h="250825">
                  <a:moveTo>
                    <a:pt x="0" y="87324"/>
                  </a:moveTo>
                  <a:lnTo>
                    <a:pt x="87312" y="87324"/>
                  </a:lnTo>
                  <a:lnTo>
                    <a:pt x="87312" y="0"/>
                  </a:lnTo>
                  <a:lnTo>
                    <a:pt x="163512" y="0"/>
                  </a:lnTo>
                  <a:lnTo>
                    <a:pt x="163512" y="87324"/>
                  </a:lnTo>
                  <a:lnTo>
                    <a:pt x="250824" y="87324"/>
                  </a:lnTo>
                  <a:lnTo>
                    <a:pt x="250824" y="163524"/>
                  </a:lnTo>
                  <a:lnTo>
                    <a:pt x="163512" y="163524"/>
                  </a:lnTo>
                  <a:lnTo>
                    <a:pt x="163512" y="250824"/>
                  </a:lnTo>
                  <a:lnTo>
                    <a:pt x="87312" y="250824"/>
                  </a:lnTo>
                  <a:lnTo>
                    <a:pt x="87312" y="163524"/>
                  </a:lnTo>
                  <a:lnTo>
                    <a:pt x="0" y="163524"/>
                  </a:lnTo>
                  <a:lnTo>
                    <a:pt x="0" y="87324"/>
                  </a:lnTo>
                  <a:close/>
                </a:path>
              </a:pathLst>
            </a:custGeom>
            <a:ln w="38099">
              <a:solidFill>
                <a:srgbClr val="FFFFFF"/>
              </a:solidFill>
            </a:ln>
          </p:spPr>
          <p:txBody>
            <a:bodyPr wrap="square" lIns="0" tIns="0" rIns="0" bIns="0" rtlCol="0"/>
            <a:lstStyle/>
            <a:p>
              <a:endParaRPr/>
            </a:p>
          </p:txBody>
        </p:sp>
      </p:grpSp>
      <p:sp>
        <p:nvSpPr>
          <p:cNvPr id="25" name="object 24"/>
          <p:cNvSpPr txBox="1">
            <a:spLocks noGrp="1"/>
          </p:cNvSpPr>
          <p:nvPr>
            <p:ph type="body" idx="4294967295"/>
          </p:nvPr>
        </p:nvSpPr>
        <p:spPr>
          <a:xfrm>
            <a:off x="2307216" y="3275498"/>
            <a:ext cx="7679055" cy="2068387"/>
          </a:xfrm>
          <a:prstGeom prst="rect">
            <a:avLst/>
          </a:prstGeom>
        </p:spPr>
        <p:txBody>
          <a:bodyPr vert="horz" wrap="square" lIns="0" tIns="12700" rIns="0" bIns="0" rtlCol="0">
            <a:spAutoFit/>
          </a:bodyPr>
          <a:lstStyle/>
          <a:p>
            <a:pPr marL="624205">
              <a:lnSpc>
                <a:spcPct val="100000"/>
              </a:lnSpc>
              <a:spcBef>
                <a:spcPts val="100"/>
              </a:spcBef>
            </a:pPr>
            <a:r>
              <a:rPr sz="2000" dirty="0"/>
              <a:t>Thông tư số</a:t>
            </a:r>
            <a:r>
              <a:rPr sz="2000" spc="5" dirty="0"/>
              <a:t> </a:t>
            </a:r>
            <a:r>
              <a:rPr sz="2000" spc="-10" dirty="0"/>
              <a:t>51/2017/TT-</a:t>
            </a:r>
            <a:r>
              <a:rPr sz="2000" dirty="0"/>
              <a:t>BYT ngày</a:t>
            </a:r>
            <a:r>
              <a:rPr sz="2000" spc="5" dirty="0"/>
              <a:t> </a:t>
            </a:r>
            <a:r>
              <a:rPr sz="2000" dirty="0"/>
              <a:t>29/12/2017</a:t>
            </a:r>
            <a:r>
              <a:rPr sz="2000" spc="5" dirty="0"/>
              <a:t> </a:t>
            </a:r>
            <a:r>
              <a:rPr sz="2000" dirty="0"/>
              <a:t>của</a:t>
            </a:r>
            <a:r>
              <a:rPr sz="2000" spc="5" dirty="0"/>
              <a:t> </a:t>
            </a:r>
            <a:r>
              <a:rPr sz="2000" dirty="0"/>
              <a:t>Bộ</a:t>
            </a:r>
            <a:r>
              <a:rPr sz="2000" spc="5" dirty="0"/>
              <a:t> </a:t>
            </a:r>
            <a:r>
              <a:rPr sz="2000" dirty="0"/>
              <a:t>Y </a:t>
            </a:r>
            <a:r>
              <a:rPr sz="2000" spc="-25" dirty="0"/>
              <a:t>tế</a:t>
            </a:r>
          </a:p>
          <a:p>
            <a:pPr marL="33020">
              <a:lnSpc>
                <a:spcPct val="100000"/>
              </a:lnSpc>
            </a:pPr>
            <a:r>
              <a:rPr sz="1800" smtClean="0"/>
              <a:t>Hướng</a:t>
            </a:r>
            <a:r>
              <a:rPr sz="1800" spc="-10" smtClean="0"/>
              <a:t> </a:t>
            </a:r>
            <a:r>
              <a:rPr sz="1800" dirty="0"/>
              <a:t>dẫn</a:t>
            </a:r>
            <a:r>
              <a:rPr sz="1800" spc="-15" dirty="0"/>
              <a:t> </a:t>
            </a:r>
            <a:r>
              <a:rPr sz="1800" dirty="0"/>
              <a:t>phòng,</a:t>
            </a:r>
            <a:r>
              <a:rPr sz="1800" spc="-10" dirty="0"/>
              <a:t> </a:t>
            </a:r>
            <a:r>
              <a:rPr sz="1800" dirty="0"/>
              <a:t>chẩn</a:t>
            </a:r>
            <a:r>
              <a:rPr sz="1800" spc="-15" dirty="0"/>
              <a:t> </a:t>
            </a:r>
            <a:r>
              <a:rPr sz="1800" dirty="0"/>
              <a:t>đoán</a:t>
            </a:r>
            <a:r>
              <a:rPr sz="1800" spc="-15" dirty="0"/>
              <a:t> </a:t>
            </a:r>
            <a:r>
              <a:rPr sz="1800" dirty="0"/>
              <a:t>và</a:t>
            </a:r>
            <a:r>
              <a:rPr sz="1800" spc="-10" dirty="0"/>
              <a:t> </a:t>
            </a:r>
            <a:r>
              <a:rPr sz="1800" dirty="0"/>
              <a:t>xử</a:t>
            </a:r>
            <a:r>
              <a:rPr sz="1800" spc="-15" dirty="0"/>
              <a:t> </a:t>
            </a:r>
            <a:r>
              <a:rPr sz="1800" dirty="0"/>
              <a:t>trí</a:t>
            </a:r>
            <a:r>
              <a:rPr sz="1800" spc="-15" dirty="0"/>
              <a:t> </a:t>
            </a:r>
            <a:r>
              <a:rPr sz="1800" dirty="0"/>
              <a:t>phản</a:t>
            </a:r>
            <a:r>
              <a:rPr sz="1800" spc="-15" dirty="0"/>
              <a:t> </a:t>
            </a:r>
            <a:r>
              <a:rPr sz="1800" spc="-25" dirty="0"/>
              <a:t>vệ</a:t>
            </a:r>
          </a:p>
          <a:p>
            <a:pPr marL="180975" indent="-118110">
              <a:lnSpc>
                <a:spcPct val="100000"/>
              </a:lnSpc>
              <a:spcBef>
                <a:spcPts val="730"/>
              </a:spcBef>
              <a:buChar char="-"/>
              <a:tabLst>
                <a:tab pos="180975" algn="l"/>
              </a:tabLst>
            </a:pPr>
            <a:r>
              <a:rPr sz="1800" dirty="0"/>
              <a:t>Khai</a:t>
            </a:r>
            <a:r>
              <a:rPr sz="1800" spc="-30" dirty="0"/>
              <a:t> </a:t>
            </a:r>
            <a:r>
              <a:rPr sz="1800" dirty="0"/>
              <a:t>thác</a:t>
            </a:r>
            <a:r>
              <a:rPr sz="1800" spc="-30" dirty="0"/>
              <a:t> </a:t>
            </a:r>
            <a:r>
              <a:rPr sz="1800" dirty="0"/>
              <a:t>kỹ</a:t>
            </a:r>
            <a:r>
              <a:rPr sz="1800" spc="-25" dirty="0"/>
              <a:t> </a:t>
            </a:r>
            <a:r>
              <a:rPr sz="1800" dirty="0"/>
              <a:t>tiền</a:t>
            </a:r>
            <a:r>
              <a:rPr sz="1800" spc="-25" dirty="0"/>
              <a:t> </a:t>
            </a:r>
            <a:r>
              <a:rPr sz="1800" dirty="0"/>
              <a:t>sử</a:t>
            </a:r>
            <a:r>
              <a:rPr sz="1800" spc="-30" dirty="0"/>
              <a:t> </a:t>
            </a:r>
            <a:r>
              <a:rPr sz="1800" dirty="0"/>
              <a:t>dị</a:t>
            </a:r>
            <a:r>
              <a:rPr sz="1800" spc="-30" dirty="0"/>
              <a:t> </a:t>
            </a:r>
            <a:r>
              <a:rPr sz="1800" dirty="0"/>
              <a:t>ứng</a:t>
            </a:r>
            <a:r>
              <a:rPr sz="1800" spc="-20" dirty="0"/>
              <a:t> </a:t>
            </a:r>
            <a:r>
              <a:rPr sz="1800" dirty="0"/>
              <a:t>trước</a:t>
            </a:r>
            <a:r>
              <a:rPr sz="1800" spc="-30" dirty="0"/>
              <a:t> </a:t>
            </a:r>
            <a:r>
              <a:rPr sz="1800" dirty="0"/>
              <a:t>khi</a:t>
            </a:r>
            <a:r>
              <a:rPr sz="1800" spc="-30" dirty="0"/>
              <a:t> </a:t>
            </a:r>
            <a:r>
              <a:rPr sz="1800" dirty="0"/>
              <a:t>tiến</a:t>
            </a:r>
            <a:r>
              <a:rPr sz="1800" spc="-30" dirty="0"/>
              <a:t> </a:t>
            </a:r>
            <a:r>
              <a:rPr sz="1800" dirty="0"/>
              <a:t>hành</a:t>
            </a:r>
            <a:r>
              <a:rPr sz="1800" spc="-25" dirty="0"/>
              <a:t> </a:t>
            </a:r>
            <a:r>
              <a:rPr sz="1800" dirty="0"/>
              <a:t>gây</a:t>
            </a:r>
            <a:r>
              <a:rPr sz="1800" spc="-25" dirty="0"/>
              <a:t> </a:t>
            </a:r>
            <a:r>
              <a:rPr sz="1800" dirty="0"/>
              <a:t>mê,</a:t>
            </a:r>
            <a:r>
              <a:rPr sz="1800" spc="-25" dirty="0"/>
              <a:t> </a:t>
            </a:r>
            <a:r>
              <a:rPr sz="1800" dirty="0"/>
              <a:t>gây</a:t>
            </a:r>
            <a:r>
              <a:rPr sz="1800" spc="-20" dirty="0"/>
              <a:t> </a:t>
            </a:r>
            <a:r>
              <a:rPr sz="1800" dirty="0"/>
              <a:t>tê</a:t>
            </a:r>
            <a:r>
              <a:rPr sz="1800" spc="-30" dirty="0"/>
              <a:t> </a:t>
            </a:r>
            <a:r>
              <a:rPr sz="1800" dirty="0"/>
              <a:t>phẫu</a:t>
            </a:r>
            <a:r>
              <a:rPr sz="1800" spc="-30" dirty="0"/>
              <a:t> </a:t>
            </a:r>
            <a:r>
              <a:rPr sz="1800" spc="-10" dirty="0"/>
              <a:t>thuật</a:t>
            </a:r>
            <a:endParaRPr sz="1800"/>
          </a:p>
          <a:p>
            <a:pPr marL="12700" marR="5080" indent="0">
              <a:lnSpc>
                <a:spcPct val="101600"/>
              </a:lnSpc>
              <a:buNone/>
              <a:tabLst>
                <a:tab pos="181610" algn="l"/>
              </a:tabLst>
            </a:pPr>
            <a:r>
              <a:rPr lang="en-US" sz="1800" smtClean="0"/>
              <a:t>- </a:t>
            </a:r>
            <a:r>
              <a:rPr sz="1800" smtClean="0"/>
              <a:t>Một</a:t>
            </a:r>
            <a:r>
              <a:rPr sz="1800" spc="-25" smtClean="0"/>
              <a:t> </a:t>
            </a:r>
            <a:r>
              <a:rPr sz="1800" dirty="0"/>
              <a:t>số</a:t>
            </a:r>
            <a:r>
              <a:rPr sz="1800" spc="-20" dirty="0"/>
              <a:t> </a:t>
            </a:r>
            <a:r>
              <a:rPr sz="1800" dirty="0"/>
              <a:t>thuốc</a:t>
            </a:r>
            <a:r>
              <a:rPr sz="1800" spc="-30" dirty="0"/>
              <a:t> </a:t>
            </a:r>
            <a:r>
              <a:rPr sz="1800" dirty="0"/>
              <a:t>gây</a:t>
            </a:r>
            <a:r>
              <a:rPr sz="1800" spc="-20" dirty="0"/>
              <a:t> </a:t>
            </a:r>
            <a:r>
              <a:rPr sz="1800" dirty="0"/>
              <a:t>tê</a:t>
            </a:r>
            <a:r>
              <a:rPr sz="1800" spc="-25" dirty="0"/>
              <a:t> </a:t>
            </a:r>
            <a:r>
              <a:rPr sz="1800" dirty="0"/>
              <a:t>là</a:t>
            </a:r>
            <a:r>
              <a:rPr sz="1800" spc="-25" dirty="0"/>
              <a:t> </a:t>
            </a:r>
            <a:r>
              <a:rPr sz="1800" dirty="0"/>
              <a:t>những</a:t>
            </a:r>
            <a:r>
              <a:rPr sz="1800" spc="-20" dirty="0"/>
              <a:t> </a:t>
            </a:r>
            <a:r>
              <a:rPr sz="1800" dirty="0"/>
              <a:t>hoạt</a:t>
            </a:r>
            <a:r>
              <a:rPr sz="1800" spc="-20" dirty="0"/>
              <a:t> </a:t>
            </a:r>
            <a:r>
              <a:rPr sz="1800" dirty="0"/>
              <a:t>chất</a:t>
            </a:r>
            <a:r>
              <a:rPr sz="1800" spc="-25" dirty="0"/>
              <a:t> </a:t>
            </a:r>
            <a:r>
              <a:rPr sz="1800" dirty="0"/>
              <a:t>ưa</a:t>
            </a:r>
            <a:r>
              <a:rPr sz="1800" spc="-20" dirty="0"/>
              <a:t> </a:t>
            </a:r>
            <a:r>
              <a:rPr sz="1800" dirty="0"/>
              <a:t>mỡ</a:t>
            </a:r>
            <a:r>
              <a:rPr sz="1800" spc="-25" dirty="0"/>
              <a:t> </a:t>
            </a:r>
            <a:r>
              <a:rPr sz="1800" dirty="0"/>
              <a:t>có</a:t>
            </a:r>
            <a:r>
              <a:rPr sz="1800" spc="-25" dirty="0"/>
              <a:t> </a:t>
            </a:r>
            <a:r>
              <a:rPr sz="1800" dirty="0"/>
              <a:t>độc</a:t>
            </a:r>
            <a:r>
              <a:rPr sz="1800" spc="-25" dirty="0"/>
              <a:t> </a:t>
            </a:r>
            <a:r>
              <a:rPr sz="1800" dirty="0"/>
              <a:t>tính</a:t>
            </a:r>
            <a:r>
              <a:rPr sz="1800" spc="-25" dirty="0"/>
              <a:t> </a:t>
            </a:r>
            <a:r>
              <a:rPr sz="1800" dirty="0"/>
              <a:t>cao.</a:t>
            </a:r>
            <a:r>
              <a:rPr sz="1800" spc="-25" dirty="0"/>
              <a:t> </a:t>
            </a:r>
            <a:r>
              <a:rPr sz="1800" dirty="0"/>
              <a:t>Khi</a:t>
            </a:r>
            <a:r>
              <a:rPr sz="1800" spc="-25" dirty="0"/>
              <a:t> </a:t>
            </a:r>
            <a:r>
              <a:rPr sz="1800" dirty="0"/>
              <a:t>vào</a:t>
            </a:r>
            <a:r>
              <a:rPr sz="1800" spc="-20" dirty="0"/>
              <a:t> </a:t>
            </a:r>
            <a:r>
              <a:rPr sz="1800" dirty="0"/>
              <a:t>cơ</a:t>
            </a:r>
            <a:r>
              <a:rPr sz="1800" spc="-30" dirty="0"/>
              <a:t> </a:t>
            </a:r>
            <a:r>
              <a:rPr sz="1800" dirty="0"/>
              <a:t>thể,</a:t>
            </a:r>
            <a:r>
              <a:rPr sz="1800" spc="-20" dirty="0"/>
              <a:t> </a:t>
            </a:r>
            <a:r>
              <a:rPr sz="1800" spc="-25" dirty="0"/>
              <a:t>các </a:t>
            </a:r>
            <a:r>
              <a:rPr sz="1800" dirty="0"/>
              <a:t>thuốc</a:t>
            </a:r>
            <a:r>
              <a:rPr sz="1800" spc="-25" dirty="0"/>
              <a:t> </a:t>
            </a:r>
            <a:r>
              <a:rPr sz="1800" dirty="0"/>
              <a:t>này</a:t>
            </a:r>
            <a:r>
              <a:rPr sz="1800" spc="-20" dirty="0"/>
              <a:t> </a:t>
            </a:r>
            <a:r>
              <a:rPr sz="1800" dirty="0"/>
              <a:t>có</a:t>
            </a:r>
            <a:r>
              <a:rPr sz="1800" spc="-20" dirty="0"/>
              <a:t> </a:t>
            </a:r>
            <a:r>
              <a:rPr sz="1800" dirty="0"/>
              <a:t>thể</a:t>
            </a:r>
            <a:r>
              <a:rPr sz="1800" spc="-20" dirty="0"/>
              <a:t> </a:t>
            </a:r>
            <a:r>
              <a:rPr sz="1800" dirty="0"/>
              <a:t>gây</a:t>
            </a:r>
            <a:r>
              <a:rPr sz="1800" spc="-20" dirty="0"/>
              <a:t> </a:t>
            </a:r>
            <a:r>
              <a:rPr sz="1800" dirty="0"/>
              <a:t>nên</a:t>
            </a:r>
            <a:r>
              <a:rPr sz="1800" spc="-25" dirty="0"/>
              <a:t> </a:t>
            </a:r>
            <a:r>
              <a:rPr sz="1800" dirty="0"/>
              <a:t>tình</a:t>
            </a:r>
            <a:r>
              <a:rPr sz="1800" spc="-20" dirty="0"/>
              <a:t> </a:t>
            </a:r>
            <a:r>
              <a:rPr sz="1800" dirty="0"/>
              <a:t>trạng</a:t>
            </a:r>
            <a:r>
              <a:rPr sz="1800" spc="-20" dirty="0"/>
              <a:t> </a:t>
            </a:r>
            <a:r>
              <a:rPr sz="1800" dirty="0"/>
              <a:t>ngộ</a:t>
            </a:r>
            <a:r>
              <a:rPr sz="1800" spc="-20" dirty="0"/>
              <a:t> </a:t>
            </a:r>
            <a:r>
              <a:rPr sz="1800" dirty="0"/>
              <a:t>độc</a:t>
            </a:r>
            <a:r>
              <a:rPr sz="1800" spc="-25" dirty="0"/>
              <a:t> </a:t>
            </a:r>
            <a:r>
              <a:rPr sz="1800" dirty="0"/>
              <a:t>nặng,</a:t>
            </a:r>
            <a:r>
              <a:rPr sz="1800" spc="-15" dirty="0"/>
              <a:t> </a:t>
            </a:r>
            <a:r>
              <a:rPr sz="1800" dirty="0"/>
              <a:t>giống</a:t>
            </a:r>
            <a:r>
              <a:rPr sz="1800" spc="-20" dirty="0"/>
              <a:t> </a:t>
            </a:r>
            <a:r>
              <a:rPr sz="1800" dirty="0"/>
              <a:t>như</a:t>
            </a:r>
            <a:r>
              <a:rPr sz="1800" spc="-25" dirty="0"/>
              <a:t> </a:t>
            </a:r>
            <a:r>
              <a:rPr sz="1800" dirty="0"/>
              <a:t>phản</a:t>
            </a:r>
            <a:r>
              <a:rPr sz="1800" spc="-20" dirty="0"/>
              <a:t> </a:t>
            </a:r>
            <a:r>
              <a:rPr sz="1800" dirty="0"/>
              <a:t>vệ,</a:t>
            </a:r>
            <a:r>
              <a:rPr sz="1800" spc="-20" dirty="0"/>
              <a:t> </a:t>
            </a:r>
            <a:r>
              <a:rPr sz="1800" dirty="0"/>
              <a:t>có</a:t>
            </a:r>
            <a:r>
              <a:rPr sz="1800" spc="-20" dirty="0"/>
              <a:t> </a:t>
            </a:r>
            <a:r>
              <a:rPr sz="1800" dirty="0"/>
              <a:t>thể</a:t>
            </a:r>
            <a:r>
              <a:rPr sz="1800" spc="-25" dirty="0"/>
              <a:t> </a:t>
            </a:r>
            <a:r>
              <a:rPr sz="1800" dirty="0"/>
              <a:t>gây</a:t>
            </a:r>
            <a:r>
              <a:rPr sz="1800" spc="-15" dirty="0"/>
              <a:t> </a:t>
            </a:r>
            <a:r>
              <a:rPr sz="1800" dirty="0"/>
              <a:t>tử</a:t>
            </a:r>
            <a:r>
              <a:rPr sz="1800" spc="-25" dirty="0"/>
              <a:t> </a:t>
            </a:r>
            <a:r>
              <a:rPr sz="1800" spc="-20" dirty="0"/>
              <a:t>vong </a:t>
            </a:r>
            <a:r>
              <a:rPr sz="1800" dirty="0"/>
              <a:t>trong</a:t>
            </a:r>
            <a:r>
              <a:rPr sz="1800" spc="-35" dirty="0"/>
              <a:t> </a:t>
            </a:r>
            <a:r>
              <a:rPr sz="1800" dirty="0"/>
              <a:t>vài</a:t>
            </a:r>
            <a:r>
              <a:rPr sz="1800" spc="-40" dirty="0"/>
              <a:t> </a:t>
            </a:r>
            <a:r>
              <a:rPr sz="1800" spc="-10" dirty="0"/>
              <a:t>phút.</a:t>
            </a:r>
            <a:endParaRPr sz="1800"/>
          </a:p>
        </p:txBody>
      </p:sp>
    </p:spTree>
    <p:extLst>
      <p:ext uri="{BB962C8B-B14F-4D97-AF65-F5344CB8AC3E}">
        <p14:creationId xmlns:p14="http://schemas.microsoft.com/office/powerpoint/2010/main" val="3878954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2095616" y="1511570"/>
            <a:ext cx="6337300" cy="5118100"/>
            <a:chOff x="495416" y="1511570"/>
            <a:chExt cx="6337300" cy="5118100"/>
          </a:xfrm>
        </p:grpSpPr>
        <p:pic>
          <p:nvPicPr>
            <p:cNvPr id="4" name="object 3"/>
            <p:cNvPicPr/>
            <p:nvPr/>
          </p:nvPicPr>
          <p:blipFill>
            <a:blip r:embed="rId2" cstate="print"/>
            <a:stretch>
              <a:fillRect/>
            </a:stretch>
          </p:blipFill>
          <p:spPr>
            <a:xfrm>
              <a:off x="495416" y="1511570"/>
              <a:ext cx="3046351" cy="5042085"/>
            </a:xfrm>
            <a:prstGeom prst="rect">
              <a:avLst/>
            </a:prstGeom>
          </p:spPr>
        </p:pic>
        <p:sp>
          <p:nvSpPr>
            <p:cNvPr id="5" name="object 4"/>
            <p:cNvSpPr/>
            <p:nvPr/>
          </p:nvSpPr>
          <p:spPr>
            <a:xfrm>
              <a:off x="3124193" y="1737401"/>
              <a:ext cx="3557904" cy="2301240"/>
            </a:xfrm>
            <a:custGeom>
              <a:avLst/>
              <a:gdLst/>
              <a:ahLst/>
              <a:cxnLst/>
              <a:rect l="l" t="t" r="r" b="b"/>
              <a:pathLst>
                <a:path w="3557904" h="2301240">
                  <a:moveTo>
                    <a:pt x="309549" y="0"/>
                  </a:moveTo>
                  <a:lnTo>
                    <a:pt x="309549" y="2301190"/>
                  </a:lnTo>
                </a:path>
                <a:path w="3557904" h="2301240">
                  <a:moveTo>
                    <a:pt x="0" y="396194"/>
                  </a:moveTo>
                  <a:lnTo>
                    <a:pt x="3557592" y="402544"/>
                  </a:lnTo>
                </a:path>
              </a:pathLst>
            </a:custGeom>
            <a:ln w="9524">
              <a:solidFill>
                <a:srgbClr val="000000"/>
              </a:solidFill>
            </a:ln>
          </p:spPr>
          <p:txBody>
            <a:bodyPr wrap="square" lIns="0" tIns="0" rIns="0" bIns="0" rtlCol="0"/>
            <a:lstStyle/>
            <a:p>
              <a:endParaRPr/>
            </a:p>
          </p:txBody>
        </p:sp>
        <p:pic>
          <p:nvPicPr>
            <p:cNvPr id="6" name="object 5"/>
            <p:cNvPicPr/>
            <p:nvPr/>
          </p:nvPicPr>
          <p:blipFill>
            <a:blip r:embed="rId3" cstate="print"/>
            <a:stretch>
              <a:fillRect/>
            </a:stretch>
          </p:blipFill>
          <p:spPr>
            <a:xfrm>
              <a:off x="3711742" y="2626669"/>
              <a:ext cx="247649" cy="247649"/>
            </a:xfrm>
            <a:prstGeom prst="rect">
              <a:avLst/>
            </a:prstGeom>
          </p:spPr>
        </p:pic>
        <p:pic>
          <p:nvPicPr>
            <p:cNvPr id="7" name="object 6"/>
            <p:cNvPicPr/>
            <p:nvPr/>
          </p:nvPicPr>
          <p:blipFill>
            <a:blip r:embed="rId4" cstate="print"/>
            <a:stretch>
              <a:fillRect/>
            </a:stretch>
          </p:blipFill>
          <p:spPr>
            <a:xfrm>
              <a:off x="3718492" y="2975969"/>
              <a:ext cx="247649" cy="247649"/>
            </a:xfrm>
            <a:prstGeom prst="rect">
              <a:avLst/>
            </a:prstGeom>
          </p:spPr>
        </p:pic>
        <p:pic>
          <p:nvPicPr>
            <p:cNvPr id="8" name="object 7"/>
            <p:cNvPicPr/>
            <p:nvPr/>
          </p:nvPicPr>
          <p:blipFill>
            <a:blip r:embed="rId5" cstate="print"/>
            <a:stretch>
              <a:fillRect/>
            </a:stretch>
          </p:blipFill>
          <p:spPr>
            <a:xfrm>
              <a:off x="3711742" y="5435314"/>
              <a:ext cx="247649" cy="247649"/>
            </a:xfrm>
            <a:prstGeom prst="rect">
              <a:avLst/>
            </a:prstGeom>
          </p:spPr>
        </p:pic>
        <p:pic>
          <p:nvPicPr>
            <p:cNvPr id="9" name="object 8"/>
            <p:cNvPicPr/>
            <p:nvPr/>
          </p:nvPicPr>
          <p:blipFill>
            <a:blip r:embed="rId6" cstate="print"/>
            <a:stretch>
              <a:fillRect/>
            </a:stretch>
          </p:blipFill>
          <p:spPr>
            <a:xfrm>
              <a:off x="3718492" y="5818663"/>
              <a:ext cx="247649" cy="247649"/>
            </a:xfrm>
            <a:prstGeom prst="rect">
              <a:avLst/>
            </a:prstGeom>
          </p:spPr>
        </p:pic>
        <p:sp>
          <p:nvSpPr>
            <p:cNvPr id="10" name="object 9"/>
            <p:cNvSpPr/>
            <p:nvPr/>
          </p:nvSpPr>
          <p:spPr>
            <a:xfrm>
              <a:off x="3270193" y="4328191"/>
              <a:ext cx="3557904" cy="2301240"/>
            </a:xfrm>
            <a:custGeom>
              <a:avLst/>
              <a:gdLst/>
              <a:ahLst/>
              <a:cxnLst/>
              <a:rect l="l" t="t" r="r" b="b"/>
              <a:pathLst>
                <a:path w="3557904" h="2301240">
                  <a:moveTo>
                    <a:pt x="158799" y="0"/>
                  </a:moveTo>
                  <a:lnTo>
                    <a:pt x="158799" y="2301195"/>
                  </a:lnTo>
                </a:path>
                <a:path w="3557904" h="2301240">
                  <a:moveTo>
                    <a:pt x="0" y="396199"/>
                  </a:moveTo>
                  <a:lnTo>
                    <a:pt x="3557592" y="402549"/>
                  </a:lnTo>
                </a:path>
              </a:pathLst>
            </a:custGeom>
            <a:ln w="9524">
              <a:solidFill>
                <a:srgbClr val="000000"/>
              </a:solidFill>
            </a:ln>
          </p:spPr>
          <p:txBody>
            <a:bodyPr wrap="square" lIns="0" tIns="0" rIns="0" bIns="0" rtlCol="0"/>
            <a:lstStyle/>
            <a:p>
              <a:endParaRPr/>
            </a:p>
          </p:txBody>
        </p:sp>
      </p:grpSp>
      <p:sp>
        <p:nvSpPr>
          <p:cNvPr id="11" name="object 11"/>
          <p:cNvSpPr txBox="1"/>
          <p:nvPr/>
        </p:nvSpPr>
        <p:spPr>
          <a:xfrm>
            <a:off x="5229481" y="4746999"/>
            <a:ext cx="4187825" cy="86677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702FA0"/>
                </a:solidFill>
                <a:latin typeface="Times New Roman"/>
                <a:cs typeface="Times New Roman"/>
              </a:rPr>
              <a:t>Gửi</a:t>
            </a:r>
            <a:r>
              <a:rPr sz="1800" b="1" spc="-20" dirty="0">
                <a:solidFill>
                  <a:srgbClr val="702FA0"/>
                </a:solidFill>
                <a:latin typeface="Times New Roman"/>
                <a:cs typeface="Times New Roman"/>
              </a:rPr>
              <a:t> </a:t>
            </a:r>
            <a:r>
              <a:rPr sz="1800" b="1" dirty="0">
                <a:solidFill>
                  <a:srgbClr val="702FA0"/>
                </a:solidFill>
                <a:latin typeface="Times New Roman"/>
                <a:cs typeface="Times New Roman"/>
              </a:rPr>
              <a:t>báo</a:t>
            </a:r>
            <a:r>
              <a:rPr sz="1800" b="1" spc="-10" dirty="0">
                <a:solidFill>
                  <a:srgbClr val="702FA0"/>
                </a:solidFill>
                <a:latin typeface="Times New Roman"/>
                <a:cs typeface="Times New Roman"/>
              </a:rPr>
              <a:t> </a:t>
            </a:r>
            <a:r>
              <a:rPr sz="1800" b="1" dirty="0">
                <a:solidFill>
                  <a:srgbClr val="702FA0"/>
                </a:solidFill>
                <a:latin typeface="Times New Roman"/>
                <a:cs typeface="Times New Roman"/>
              </a:rPr>
              <a:t>cáo</a:t>
            </a:r>
            <a:r>
              <a:rPr sz="1800" b="1" spc="-10" dirty="0">
                <a:solidFill>
                  <a:srgbClr val="702FA0"/>
                </a:solidFill>
                <a:latin typeface="Times New Roman"/>
                <a:cs typeface="Times New Roman"/>
              </a:rPr>
              <a:t> </a:t>
            </a:r>
            <a:r>
              <a:rPr sz="1800" b="1" dirty="0">
                <a:solidFill>
                  <a:srgbClr val="702FA0"/>
                </a:solidFill>
                <a:latin typeface="Times New Roman"/>
                <a:cs typeface="Times New Roman"/>
              </a:rPr>
              <a:t>ngay</a:t>
            </a:r>
            <a:r>
              <a:rPr sz="1800" b="1" spc="-15" dirty="0">
                <a:solidFill>
                  <a:srgbClr val="702FA0"/>
                </a:solidFill>
                <a:latin typeface="Times New Roman"/>
                <a:cs typeface="Times New Roman"/>
              </a:rPr>
              <a:t> </a:t>
            </a:r>
            <a:r>
              <a:rPr sz="1800" b="1" dirty="0">
                <a:solidFill>
                  <a:srgbClr val="702FA0"/>
                </a:solidFill>
                <a:latin typeface="Times New Roman"/>
                <a:cs typeface="Times New Roman"/>
              </a:rPr>
              <a:t>đến</a:t>
            </a:r>
            <a:r>
              <a:rPr sz="1800" b="1" spc="-15" dirty="0">
                <a:solidFill>
                  <a:srgbClr val="702FA0"/>
                </a:solidFill>
                <a:latin typeface="Times New Roman"/>
                <a:cs typeface="Times New Roman"/>
              </a:rPr>
              <a:t> </a:t>
            </a:r>
            <a:r>
              <a:rPr sz="1800" b="1" dirty="0">
                <a:solidFill>
                  <a:srgbClr val="702FA0"/>
                </a:solidFill>
                <a:latin typeface="Times New Roman"/>
                <a:cs typeface="Times New Roman"/>
              </a:rPr>
              <a:t>Trung</a:t>
            </a:r>
            <a:r>
              <a:rPr sz="1800" b="1" spc="-10" dirty="0">
                <a:solidFill>
                  <a:srgbClr val="702FA0"/>
                </a:solidFill>
                <a:latin typeface="Times New Roman"/>
                <a:cs typeface="Times New Roman"/>
              </a:rPr>
              <a:t> </a:t>
            </a:r>
            <a:r>
              <a:rPr sz="1800" b="1" dirty="0">
                <a:solidFill>
                  <a:srgbClr val="702FA0"/>
                </a:solidFill>
                <a:latin typeface="Times New Roman"/>
                <a:cs typeface="Times New Roman"/>
              </a:rPr>
              <a:t>tâm</a:t>
            </a:r>
            <a:r>
              <a:rPr sz="1800" b="1" spc="-10" dirty="0">
                <a:solidFill>
                  <a:srgbClr val="702FA0"/>
                </a:solidFill>
                <a:latin typeface="Times New Roman"/>
                <a:cs typeface="Times New Roman"/>
              </a:rPr>
              <a:t> </a:t>
            </a:r>
            <a:r>
              <a:rPr sz="1800" b="1" dirty="0">
                <a:solidFill>
                  <a:srgbClr val="702FA0"/>
                </a:solidFill>
                <a:latin typeface="Times New Roman"/>
                <a:cs typeface="Times New Roman"/>
              </a:rPr>
              <a:t>Quốc</a:t>
            </a:r>
            <a:r>
              <a:rPr sz="1800" b="1" spc="-20" dirty="0">
                <a:solidFill>
                  <a:srgbClr val="702FA0"/>
                </a:solidFill>
                <a:latin typeface="Times New Roman"/>
                <a:cs typeface="Times New Roman"/>
              </a:rPr>
              <a:t> </a:t>
            </a:r>
            <a:r>
              <a:rPr sz="1800" b="1" spc="-25" dirty="0">
                <a:solidFill>
                  <a:srgbClr val="702FA0"/>
                </a:solidFill>
                <a:latin typeface="Times New Roman"/>
                <a:cs typeface="Times New Roman"/>
              </a:rPr>
              <a:t>gia</a:t>
            </a:r>
            <a:endParaRPr sz="1800" dirty="0">
              <a:latin typeface="Times New Roman"/>
              <a:cs typeface="Times New Roman"/>
            </a:endParaRPr>
          </a:p>
          <a:p>
            <a:pPr marL="12700">
              <a:lnSpc>
                <a:spcPct val="100000"/>
              </a:lnSpc>
              <a:spcBef>
                <a:spcPts val="15"/>
              </a:spcBef>
            </a:pPr>
            <a:r>
              <a:rPr sz="1800" b="1" dirty="0">
                <a:solidFill>
                  <a:srgbClr val="702FA0"/>
                </a:solidFill>
                <a:latin typeface="Times New Roman"/>
                <a:cs typeface="Times New Roman"/>
              </a:rPr>
              <a:t>/</a:t>
            </a:r>
            <a:r>
              <a:rPr sz="1800" b="1" spc="-20" dirty="0">
                <a:solidFill>
                  <a:srgbClr val="702FA0"/>
                </a:solidFill>
                <a:latin typeface="Times New Roman"/>
                <a:cs typeface="Times New Roman"/>
              </a:rPr>
              <a:t> </a:t>
            </a:r>
            <a:r>
              <a:rPr sz="1800" b="1" dirty="0">
                <a:solidFill>
                  <a:srgbClr val="702FA0"/>
                </a:solidFill>
                <a:latin typeface="Times New Roman"/>
                <a:cs typeface="Times New Roman"/>
              </a:rPr>
              <a:t>Khu</a:t>
            </a:r>
            <a:r>
              <a:rPr sz="1800" b="1" spc="-15" dirty="0">
                <a:solidFill>
                  <a:srgbClr val="702FA0"/>
                </a:solidFill>
                <a:latin typeface="Times New Roman"/>
                <a:cs typeface="Times New Roman"/>
              </a:rPr>
              <a:t> </a:t>
            </a:r>
            <a:r>
              <a:rPr sz="1800" b="1" dirty="0">
                <a:solidFill>
                  <a:srgbClr val="702FA0"/>
                </a:solidFill>
                <a:latin typeface="Times New Roman"/>
                <a:cs typeface="Times New Roman"/>
              </a:rPr>
              <a:t>vực</a:t>
            </a:r>
            <a:r>
              <a:rPr sz="1800" b="1" spc="-15" dirty="0">
                <a:solidFill>
                  <a:srgbClr val="702FA0"/>
                </a:solidFill>
                <a:latin typeface="Times New Roman"/>
                <a:cs typeface="Times New Roman"/>
              </a:rPr>
              <a:t> </a:t>
            </a:r>
            <a:r>
              <a:rPr sz="1800" b="1" dirty="0">
                <a:solidFill>
                  <a:srgbClr val="702FA0"/>
                </a:solidFill>
                <a:latin typeface="Times New Roman"/>
                <a:cs typeface="Times New Roman"/>
              </a:rPr>
              <a:t>về</a:t>
            </a:r>
            <a:r>
              <a:rPr sz="1800" b="1" spc="-15" dirty="0">
                <a:solidFill>
                  <a:srgbClr val="702FA0"/>
                </a:solidFill>
                <a:latin typeface="Times New Roman"/>
                <a:cs typeface="Times New Roman"/>
              </a:rPr>
              <a:t> </a:t>
            </a:r>
            <a:r>
              <a:rPr sz="1800" b="1" spc="-50" dirty="0">
                <a:solidFill>
                  <a:srgbClr val="702FA0"/>
                </a:solidFill>
                <a:latin typeface="Times New Roman"/>
                <a:cs typeface="Times New Roman"/>
              </a:rPr>
              <a:t>:</a:t>
            </a:r>
            <a:endParaRPr sz="1800" dirty="0">
              <a:latin typeface="Times New Roman"/>
              <a:cs typeface="Times New Roman"/>
            </a:endParaRPr>
          </a:p>
          <a:p>
            <a:pPr marL="497840">
              <a:lnSpc>
                <a:spcPct val="100000"/>
              </a:lnSpc>
              <a:spcBef>
                <a:spcPts val="370"/>
              </a:spcBef>
            </a:pPr>
            <a:r>
              <a:rPr sz="1600" b="1" dirty="0">
                <a:solidFill>
                  <a:srgbClr val="702FA0"/>
                </a:solidFill>
                <a:latin typeface="Times New Roman"/>
                <a:cs typeface="Times New Roman"/>
              </a:rPr>
              <a:t>Thông</a:t>
            </a:r>
            <a:r>
              <a:rPr sz="1600" b="1" spc="-15" dirty="0">
                <a:solidFill>
                  <a:srgbClr val="702FA0"/>
                </a:solidFill>
                <a:latin typeface="Times New Roman"/>
                <a:cs typeface="Times New Roman"/>
              </a:rPr>
              <a:t> </a:t>
            </a:r>
            <a:r>
              <a:rPr sz="1600" b="1" dirty="0">
                <a:solidFill>
                  <a:srgbClr val="702FA0"/>
                </a:solidFill>
                <a:latin typeface="Times New Roman"/>
                <a:cs typeface="Times New Roman"/>
              </a:rPr>
              <a:t>tin</a:t>
            </a:r>
            <a:r>
              <a:rPr sz="1600" b="1" spc="-20" dirty="0">
                <a:solidFill>
                  <a:srgbClr val="702FA0"/>
                </a:solidFill>
                <a:latin typeface="Times New Roman"/>
                <a:cs typeface="Times New Roman"/>
              </a:rPr>
              <a:t> </a:t>
            </a:r>
            <a:r>
              <a:rPr sz="1600" b="1" spc="-10" dirty="0">
                <a:solidFill>
                  <a:srgbClr val="702FA0"/>
                </a:solidFill>
                <a:latin typeface="Times New Roman"/>
                <a:cs typeface="Times New Roman"/>
              </a:rPr>
              <a:t>thuốc</a:t>
            </a:r>
            <a:endParaRPr sz="1600" dirty="0">
              <a:latin typeface="Times New Roman"/>
              <a:cs typeface="Times New Roman"/>
            </a:endParaRPr>
          </a:p>
        </p:txBody>
      </p:sp>
      <p:sp>
        <p:nvSpPr>
          <p:cNvPr id="12" name="object 12"/>
          <p:cNvSpPr txBox="1"/>
          <p:nvPr/>
        </p:nvSpPr>
        <p:spPr>
          <a:xfrm>
            <a:off x="5735210" y="5780666"/>
            <a:ext cx="3121025" cy="26924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702FA0"/>
                </a:solidFill>
                <a:latin typeface="Times New Roman"/>
                <a:cs typeface="Times New Roman"/>
              </a:rPr>
              <a:t>Theo</a:t>
            </a:r>
            <a:r>
              <a:rPr sz="1600" b="1" spc="-15" dirty="0">
                <a:solidFill>
                  <a:srgbClr val="702FA0"/>
                </a:solidFill>
                <a:latin typeface="Times New Roman"/>
                <a:cs typeface="Times New Roman"/>
              </a:rPr>
              <a:t> </a:t>
            </a:r>
            <a:r>
              <a:rPr sz="1600" b="1" dirty="0">
                <a:solidFill>
                  <a:srgbClr val="702FA0"/>
                </a:solidFill>
                <a:latin typeface="Times New Roman"/>
                <a:cs typeface="Times New Roman"/>
              </a:rPr>
              <a:t>dõi</a:t>
            </a:r>
            <a:r>
              <a:rPr sz="1600" b="1" spc="-20" dirty="0">
                <a:solidFill>
                  <a:srgbClr val="702FA0"/>
                </a:solidFill>
                <a:latin typeface="Times New Roman"/>
                <a:cs typeface="Times New Roman"/>
              </a:rPr>
              <a:t> </a:t>
            </a:r>
            <a:r>
              <a:rPr sz="1600" b="1" dirty="0">
                <a:solidFill>
                  <a:srgbClr val="702FA0"/>
                </a:solidFill>
                <a:latin typeface="Times New Roman"/>
                <a:cs typeface="Times New Roman"/>
              </a:rPr>
              <a:t>phản</a:t>
            </a:r>
            <a:r>
              <a:rPr sz="1600" b="1" spc="-15" dirty="0">
                <a:solidFill>
                  <a:srgbClr val="702FA0"/>
                </a:solidFill>
                <a:latin typeface="Times New Roman"/>
                <a:cs typeface="Times New Roman"/>
              </a:rPr>
              <a:t> </a:t>
            </a:r>
            <a:r>
              <a:rPr sz="1600" b="1" dirty="0">
                <a:solidFill>
                  <a:srgbClr val="702FA0"/>
                </a:solidFill>
                <a:latin typeface="Times New Roman"/>
                <a:cs typeface="Times New Roman"/>
              </a:rPr>
              <a:t>ứng</a:t>
            </a:r>
            <a:r>
              <a:rPr sz="1600" b="1" spc="-15" dirty="0">
                <a:solidFill>
                  <a:srgbClr val="702FA0"/>
                </a:solidFill>
                <a:latin typeface="Times New Roman"/>
                <a:cs typeface="Times New Roman"/>
              </a:rPr>
              <a:t> </a:t>
            </a:r>
            <a:r>
              <a:rPr sz="1600" b="1" dirty="0">
                <a:solidFill>
                  <a:srgbClr val="702FA0"/>
                </a:solidFill>
                <a:latin typeface="Times New Roman"/>
                <a:cs typeface="Times New Roman"/>
              </a:rPr>
              <a:t>có</a:t>
            </a:r>
            <a:r>
              <a:rPr sz="1600" b="1" spc="-15" dirty="0">
                <a:solidFill>
                  <a:srgbClr val="702FA0"/>
                </a:solidFill>
                <a:latin typeface="Times New Roman"/>
                <a:cs typeface="Times New Roman"/>
              </a:rPr>
              <a:t> </a:t>
            </a:r>
            <a:r>
              <a:rPr sz="1600" b="1" dirty="0">
                <a:solidFill>
                  <a:srgbClr val="702FA0"/>
                </a:solidFill>
                <a:latin typeface="Times New Roman"/>
                <a:cs typeface="Times New Roman"/>
              </a:rPr>
              <a:t>hại</a:t>
            </a:r>
            <a:r>
              <a:rPr sz="1600" b="1" spc="-15" dirty="0">
                <a:solidFill>
                  <a:srgbClr val="702FA0"/>
                </a:solidFill>
                <a:latin typeface="Times New Roman"/>
                <a:cs typeface="Times New Roman"/>
              </a:rPr>
              <a:t> </a:t>
            </a:r>
            <a:r>
              <a:rPr sz="1600" b="1" dirty="0">
                <a:solidFill>
                  <a:srgbClr val="702FA0"/>
                </a:solidFill>
                <a:latin typeface="Times New Roman"/>
                <a:cs typeface="Times New Roman"/>
              </a:rPr>
              <a:t>của</a:t>
            </a:r>
            <a:r>
              <a:rPr sz="1600" b="1" spc="-15" dirty="0">
                <a:solidFill>
                  <a:srgbClr val="702FA0"/>
                </a:solidFill>
                <a:latin typeface="Times New Roman"/>
                <a:cs typeface="Times New Roman"/>
              </a:rPr>
              <a:t> </a:t>
            </a:r>
            <a:r>
              <a:rPr sz="1600" b="1" spc="-10" dirty="0">
                <a:solidFill>
                  <a:srgbClr val="702FA0"/>
                </a:solidFill>
                <a:latin typeface="Times New Roman"/>
                <a:cs typeface="Times New Roman"/>
              </a:rPr>
              <a:t>thuốc</a:t>
            </a:r>
            <a:endParaRPr sz="1600">
              <a:latin typeface="Times New Roman"/>
              <a:cs typeface="Times New Roman"/>
            </a:endParaRPr>
          </a:p>
        </p:txBody>
      </p:sp>
      <p:sp>
        <p:nvSpPr>
          <p:cNvPr id="13" name="object 13"/>
          <p:cNvSpPr txBox="1"/>
          <p:nvPr/>
        </p:nvSpPr>
        <p:spPr>
          <a:xfrm>
            <a:off x="1871150" y="1149728"/>
            <a:ext cx="7958650" cy="3467616"/>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70BF"/>
                </a:solidFill>
                <a:latin typeface="Times New Roman"/>
                <a:cs typeface="Times New Roman"/>
              </a:rPr>
              <a:t>Cán</a:t>
            </a:r>
            <a:r>
              <a:rPr sz="1800" b="1" spc="-15" dirty="0">
                <a:solidFill>
                  <a:srgbClr val="0070BF"/>
                </a:solidFill>
                <a:latin typeface="Times New Roman"/>
                <a:cs typeface="Times New Roman"/>
              </a:rPr>
              <a:t> </a:t>
            </a:r>
            <a:r>
              <a:rPr sz="1800" b="1" dirty="0">
                <a:solidFill>
                  <a:srgbClr val="0070BF"/>
                </a:solidFill>
                <a:latin typeface="Times New Roman"/>
                <a:cs typeface="Times New Roman"/>
              </a:rPr>
              <a:t>bộ</a:t>
            </a:r>
            <a:r>
              <a:rPr sz="1800" b="1" spc="-5" dirty="0">
                <a:solidFill>
                  <a:srgbClr val="0070BF"/>
                </a:solidFill>
                <a:latin typeface="Times New Roman"/>
                <a:cs typeface="Times New Roman"/>
              </a:rPr>
              <a:t> </a:t>
            </a:r>
            <a:r>
              <a:rPr sz="1800" b="1" dirty="0">
                <a:solidFill>
                  <a:srgbClr val="0070BF"/>
                </a:solidFill>
                <a:latin typeface="Times New Roman"/>
                <a:cs typeface="Times New Roman"/>
              </a:rPr>
              <a:t>y</a:t>
            </a:r>
            <a:r>
              <a:rPr sz="1800" b="1" spc="-5" dirty="0">
                <a:solidFill>
                  <a:srgbClr val="0070BF"/>
                </a:solidFill>
                <a:latin typeface="Times New Roman"/>
                <a:cs typeface="Times New Roman"/>
              </a:rPr>
              <a:t> </a:t>
            </a:r>
            <a:r>
              <a:rPr sz="1800" b="1" dirty="0">
                <a:solidFill>
                  <a:srgbClr val="0070BF"/>
                </a:solidFill>
                <a:latin typeface="Times New Roman"/>
                <a:cs typeface="Times New Roman"/>
              </a:rPr>
              <a:t>tế</a:t>
            </a:r>
            <a:r>
              <a:rPr sz="1800" b="1" spc="-15" dirty="0">
                <a:solidFill>
                  <a:srgbClr val="0070BF"/>
                </a:solidFill>
                <a:latin typeface="Times New Roman"/>
                <a:cs typeface="Times New Roman"/>
              </a:rPr>
              <a:t> </a:t>
            </a:r>
            <a:r>
              <a:rPr sz="1800" b="1" dirty="0">
                <a:solidFill>
                  <a:srgbClr val="0070BF"/>
                </a:solidFill>
                <a:latin typeface="Times New Roman"/>
                <a:cs typeface="Times New Roman"/>
              </a:rPr>
              <a:t>tham</a:t>
            </a:r>
            <a:r>
              <a:rPr sz="1800" b="1" spc="-5" dirty="0">
                <a:solidFill>
                  <a:srgbClr val="0070BF"/>
                </a:solidFill>
                <a:latin typeface="Times New Roman"/>
                <a:cs typeface="Times New Roman"/>
              </a:rPr>
              <a:t> </a:t>
            </a:r>
            <a:r>
              <a:rPr sz="1800" b="1" dirty="0">
                <a:solidFill>
                  <a:srgbClr val="0070BF"/>
                </a:solidFill>
                <a:latin typeface="Times New Roman"/>
                <a:cs typeface="Times New Roman"/>
              </a:rPr>
              <a:t>gia</a:t>
            </a:r>
            <a:r>
              <a:rPr sz="1800" b="1" spc="-5" dirty="0">
                <a:solidFill>
                  <a:srgbClr val="0070BF"/>
                </a:solidFill>
                <a:latin typeface="Times New Roman"/>
                <a:cs typeface="Times New Roman"/>
              </a:rPr>
              <a:t> </a:t>
            </a:r>
            <a:r>
              <a:rPr sz="1800" b="1" dirty="0">
                <a:solidFill>
                  <a:srgbClr val="0070BF"/>
                </a:solidFill>
                <a:latin typeface="Times New Roman"/>
                <a:cs typeface="Times New Roman"/>
              </a:rPr>
              <a:t>vào</a:t>
            </a:r>
            <a:r>
              <a:rPr sz="1800" b="1" spc="-10" dirty="0">
                <a:solidFill>
                  <a:srgbClr val="0070BF"/>
                </a:solidFill>
                <a:latin typeface="Times New Roman"/>
                <a:cs typeface="Times New Roman"/>
              </a:rPr>
              <a:t> </a:t>
            </a:r>
            <a:r>
              <a:rPr sz="1800" b="1" dirty="0">
                <a:solidFill>
                  <a:srgbClr val="0070BF"/>
                </a:solidFill>
                <a:latin typeface="Times New Roman"/>
                <a:cs typeface="Times New Roman"/>
              </a:rPr>
              <a:t>quá</a:t>
            </a:r>
            <a:r>
              <a:rPr sz="1800" b="1" spc="-5" dirty="0">
                <a:solidFill>
                  <a:srgbClr val="0070BF"/>
                </a:solidFill>
                <a:latin typeface="Times New Roman"/>
                <a:cs typeface="Times New Roman"/>
              </a:rPr>
              <a:t> </a:t>
            </a:r>
            <a:r>
              <a:rPr sz="1800" b="1" dirty="0">
                <a:solidFill>
                  <a:srgbClr val="0070BF"/>
                </a:solidFill>
                <a:latin typeface="Times New Roman"/>
                <a:cs typeface="Times New Roman"/>
              </a:rPr>
              <a:t>trình</a:t>
            </a:r>
            <a:r>
              <a:rPr sz="1800" b="1" spc="-10" dirty="0">
                <a:solidFill>
                  <a:srgbClr val="0070BF"/>
                </a:solidFill>
                <a:latin typeface="Times New Roman"/>
                <a:cs typeface="Times New Roman"/>
              </a:rPr>
              <a:t> </a:t>
            </a:r>
            <a:r>
              <a:rPr sz="1800" b="1" dirty="0">
                <a:solidFill>
                  <a:srgbClr val="0070BF"/>
                </a:solidFill>
                <a:latin typeface="Times New Roman"/>
                <a:cs typeface="Times New Roman"/>
              </a:rPr>
              <a:t>sử</a:t>
            </a:r>
            <a:r>
              <a:rPr sz="1800" b="1" spc="-15" dirty="0">
                <a:solidFill>
                  <a:srgbClr val="0070BF"/>
                </a:solidFill>
                <a:latin typeface="Times New Roman"/>
                <a:cs typeface="Times New Roman"/>
              </a:rPr>
              <a:t> </a:t>
            </a:r>
            <a:r>
              <a:rPr sz="1800" b="1" dirty="0">
                <a:solidFill>
                  <a:srgbClr val="0070BF"/>
                </a:solidFill>
                <a:latin typeface="Times New Roman"/>
                <a:cs typeface="Times New Roman"/>
              </a:rPr>
              <a:t>dụng</a:t>
            </a:r>
            <a:r>
              <a:rPr sz="1800" b="1" spc="-5" dirty="0">
                <a:solidFill>
                  <a:srgbClr val="0070BF"/>
                </a:solidFill>
                <a:latin typeface="Times New Roman"/>
                <a:cs typeface="Times New Roman"/>
              </a:rPr>
              <a:t> </a:t>
            </a:r>
            <a:r>
              <a:rPr sz="1800" b="1" dirty="0">
                <a:solidFill>
                  <a:srgbClr val="0070BF"/>
                </a:solidFill>
                <a:latin typeface="Times New Roman"/>
                <a:cs typeface="Times New Roman"/>
              </a:rPr>
              <a:t>thuốc</a:t>
            </a:r>
            <a:r>
              <a:rPr sz="1800" b="1" spc="-10" dirty="0">
                <a:solidFill>
                  <a:srgbClr val="0070BF"/>
                </a:solidFill>
                <a:latin typeface="Times New Roman"/>
                <a:cs typeface="Times New Roman"/>
              </a:rPr>
              <a:t> </a:t>
            </a:r>
            <a:r>
              <a:rPr sz="1800" b="1" dirty="0">
                <a:solidFill>
                  <a:srgbClr val="0070BF"/>
                </a:solidFill>
                <a:latin typeface="Times New Roman"/>
                <a:cs typeface="Times New Roman"/>
              </a:rPr>
              <a:t>gây</a:t>
            </a:r>
            <a:r>
              <a:rPr sz="1800" b="1" spc="-10" dirty="0">
                <a:solidFill>
                  <a:srgbClr val="0070BF"/>
                </a:solidFill>
                <a:latin typeface="Times New Roman"/>
                <a:cs typeface="Times New Roman"/>
              </a:rPr>
              <a:t> </a:t>
            </a:r>
            <a:r>
              <a:rPr sz="1800" b="1" dirty="0">
                <a:solidFill>
                  <a:srgbClr val="0070BF"/>
                </a:solidFill>
                <a:latin typeface="Times New Roman"/>
                <a:cs typeface="Times New Roman"/>
              </a:rPr>
              <a:t>tê</a:t>
            </a:r>
            <a:r>
              <a:rPr sz="1800" b="1" spc="-10" dirty="0">
                <a:solidFill>
                  <a:srgbClr val="0070BF"/>
                </a:solidFill>
                <a:latin typeface="Times New Roman"/>
                <a:cs typeface="Times New Roman"/>
              </a:rPr>
              <a:t> </a:t>
            </a:r>
            <a:r>
              <a:rPr sz="1800" b="1" spc="-25" dirty="0">
                <a:solidFill>
                  <a:srgbClr val="0070BF"/>
                </a:solidFill>
                <a:latin typeface="Times New Roman"/>
                <a:cs typeface="Times New Roman"/>
              </a:rPr>
              <a:t>nên</a:t>
            </a:r>
            <a:endParaRPr sz="1800" dirty="0">
              <a:latin typeface="Times New Roman"/>
              <a:cs typeface="Times New Roman"/>
            </a:endParaRPr>
          </a:p>
          <a:p>
            <a:pPr>
              <a:lnSpc>
                <a:spcPct val="100000"/>
              </a:lnSpc>
              <a:spcBef>
                <a:spcPts val="75"/>
              </a:spcBef>
            </a:pPr>
            <a:endParaRPr sz="1800" dirty="0">
              <a:latin typeface="Times New Roman"/>
              <a:cs typeface="Times New Roman"/>
            </a:endParaRPr>
          </a:p>
          <a:p>
            <a:pPr marL="3243580">
              <a:lnSpc>
                <a:spcPct val="100000"/>
              </a:lnSpc>
              <a:spcBef>
                <a:spcPts val="5"/>
              </a:spcBef>
            </a:pPr>
            <a:r>
              <a:rPr sz="1800" b="1" dirty="0">
                <a:solidFill>
                  <a:srgbClr val="FF0066"/>
                </a:solidFill>
                <a:latin typeface="Times New Roman"/>
                <a:cs typeface="Times New Roman"/>
              </a:rPr>
              <a:t>Tập</a:t>
            </a:r>
            <a:r>
              <a:rPr sz="1800" b="1" spc="-10" dirty="0">
                <a:solidFill>
                  <a:srgbClr val="FF0066"/>
                </a:solidFill>
                <a:latin typeface="Times New Roman"/>
                <a:cs typeface="Times New Roman"/>
              </a:rPr>
              <a:t> </a:t>
            </a:r>
            <a:r>
              <a:rPr sz="1800" b="1" dirty="0">
                <a:solidFill>
                  <a:srgbClr val="FF0066"/>
                </a:solidFill>
                <a:latin typeface="Times New Roman"/>
                <a:cs typeface="Times New Roman"/>
              </a:rPr>
              <a:t>huấn,</a:t>
            </a:r>
            <a:r>
              <a:rPr sz="1800" b="1" spc="-5" dirty="0">
                <a:solidFill>
                  <a:srgbClr val="FF0066"/>
                </a:solidFill>
                <a:latin typeface="Times New Roman"/>
                <a:cs typeface="Times New Roman"/>
              </a:rPr>
              <a:t> </a:t>
            </a:r>
            <a:r>
              <a:rPr sz="1800" b="1" dirty="0">
                <a:solidFill>
                  <a:srgbClr val="FF0066"/>
                </a:solidFill>
                <a:latin typeface="Times New Roman"/>
                <a:cs typeface="Times New Roman"/>
              </a:rPr>
              <a:t>cập</a:t>
            </a:r>
            <a:r>
              <a:rPr sz="1800" b="1" spc="-10" dirty="0">
                <a:solidFill>
                  <a:srgbClr val="FF0066"/>
                </a:solidFill>
                <a:latin typeface="Times New Roman"/>
                <a:cs typeface="Times New Roman"/>
              </a:rPr>
              <a:t> </a:t>
            </a:r>
            <a:r>
              <a:rPr sz="1800" b="1" dirty="0">
                <a:solidFill>
                  <a:srgbClr val="FF0066"/>
                </a:solidFill>
                <a:latin typeface="Times New Roman"/>
                <a:cs typeface="Times New Roman"/>
              </a:rPr>
              <a:t>nhật</a:t>
            </a:r>
            <a:r>
              <a:rPr sz="1800" b="1" spc="-5" dirty="0">
                <a:solidFill>
                  <a:srgbClr val="FF0066"/>
                </a:solidFill>
                <a:latin typeface="Times New Roman"/>
                <a:cs typeface="Times New Roman"/>
              </a:rPr>
              <a:t> </a:t>
            </a:r>
            <a:r>
              <a:rPr sz="1800" b="1" dirty="0">
                <a:solidFill>
                  <a:srgbClr val="FF0066"/>
                </a:solidFill>
                <a:latin typeface="Times New Roman"/>
                <a:cs typeface="Times New Roman"/>
              </a:rPr>
              <a:t>thông</a:t>
            </a:r>
            <a:r>
              <a:rPr sz="1800" b="1" spc="-5" dirty="0">
                <a:solidFill>
                  <a:srgbClr val="FF0066"/>
                </a:solidFill>
                <a:latin typeface="Times New Roman"/>
                <a:cs typeface="Times New Roman"/>
              </a:rPr>
              <a:t> </a:t>
            </a:r>
            <a:r>
              <a:rPr sz="1800" b="1" dirty="0">
                <a:solidFill>
                  <a:srgbClr val="FF0066"/>
                </a:solidFill>
                <a:latin typeface="Times New Roman"/>
                <a:cs typeface="Times New Roman"/>
              </a:rPr>
              <a:t>tin</a:t>
            </a:r>
            <a:r>
              <a:rPr sz="1800" b="1" spc="-10" dirty="0">
                <a:solidFill>
                  <a:srgbClr val="FF0066"/>
                </a:solidFill>
                <a:latin typeface="Times New Roman"/>
                <a:cs typeface="Times New Roman"/>
              </a:rPr>
              <a:t> </a:t>
            </a:r>
            <a:r>
              <a:rPr sz="1800" b="1" dirty="0">
                <a:solidFill>
                  <a:srgbClr val="FF0066"/>
                </a:solidFill>
                <a:latin typeface="Times New Roman"/>
                <a:cs typeface="Times New Roman"/>
              </a:rPr>
              <a:t>thường </a:t>
            </a:r>
            <a:r>
              <a:rPr sz="1800" b="1" spc="-10" dirty="0">
                <a:solidFill>
                  <a:srgbClr val="FF0066"/>
                </a:solidFill>
                <a:latin typeface="Times New Roman"/>
                <a:cs typeface="Times New Roman"/>
              </a:rPr>
              <a:t>xuyên</a:t>
            </a:r>
            <a:endParaRPr sz="1800" dirty="0">
              <a:latin typeface="Times New Roman"/>
              <a:cs typeface="Times New Roman"/>
            </a:endParaRPr>
          </a:p>
          <a:p>
            <a:pPr marL="3253104">
              <a:lnSpc>
                <a:spcPct val="100000"/>
              </a:lnSpc>
              <a:spcBef>
                <a:spcPts val="1455"/>
              </a:spcBef>
            </a:pPr>
            <a:r>
              <a:rPr sz="1800" b="1" dirty="0">
                <a:solidFill>
                  <a:srgbClr val="702FA0"/>
                </a:solidFill>
                <a:latin typeface="Times New Roman"/>
                <a:cs typeface="Times New Roman"/>
              </a:rPr>
              <a:t>-</a:t>
            </a:r>
            <a:r>
              <a:rPr sz="1800" b="1" spc="-20" dirty="0">
                <a:solidFill>
                  <a:srgbClr val="702FA0"/>
                </a:solidFill>
                <a:latin typeface="Times New Roman"/>
                <a:cs typeface="Times New Roman"/>
              </a:rPr>
              <a:t> </a:t>
            </a:r>
            <a:r>
              <a:rPr sz="1800" b="1" dirty="0">
                <a:solidFill>
                  <a:srgbClr val="702FA0"/>
                </a:solidFill>
                <a:latin typeface="Times New Roman"/>
                <a:cs typeface="Times New Roman"/>
              </a:rPr>
              <a:t>Về</a:t>
            </a:r>
            <a:r>
              <a:rPr sz="1800" b="1" spc="-20" dirty="0">
                <a:solidFill>
                  <a:srgbClr val="702FA0"/>
                </a:solidFill>
                <a:latin typeface="Times New Roman"/>
                <a:cs typeface="Times New Roman"/>
              </a:rPr>
              <a:t> </a:t>
            </a:r>
            <a:r>
              <a:rPr sz="1800" b="1" dirty="0">
                <a:solidFill>
                  <a:srgbClr val="702FA0"/>
                </a:solidFill>
                <a:latin typeface="Times New Roman"/>
                <a:cs typeface="Times New Roman"/>
              </a:rPr>
              <a:t>cách</a:t>
            </a:r>
            <a:r>
              <a:rPr sz="1800" b="1" spc="-20" dirty="0">
                <a:solidFill>
                  <a:srgbClr val="702FA0"/>
                </a:solidFill>
                <a:latin typeface="Times New Roman"/>
                <a:cs typeface="Times New Roman"/>
              </a:rPr>
              <a:t> </a:t>
            </a:r>
            <a:r>
              <a:rPr sz="1800" b="1" dirty="0">
                <a:solidFill>
                  <a:srgbClr val="702FA0"/>
                </a:solidFill>
                <a:latin typeface="Times New Roman"/>
                <a:cs typeface="Times New Roman"/>
              </a:rPr>
              <a:t>sử</a:t>
            </a:r>
            <a:r>
              <a:rPr sz="1800" b="1" spc="-20" dirty="0">
                <a:solidFill>
                  <a:srgbClr val="702FA0"/>
                </a:solidFill>
                <a:latin typeface="Times New Roman"/>
                <a:cs typeface="Times New Roman"/>
              </a:rPr>
              <a:t> </a:t>
            </a:r>
            <a:r>
              <a:rPr sz="1800" b="1" dirty="0">
                <a:solidFill>
                  <a:srgbClr val="702FA0"/>
                </a:solidFill>
                <a:latin typeface="Times New Roman"/>
                <a:cs typeface="Times New Roman"/>
              </a:rPr>
              <a:t>dụng</a:t>
            </a:r>
            <a:r>
              <a:rPr sz="1800" b="1" spc="-15" dirty="0">
                <a:solidFill>
                  <a:srgbClr val="702FA0"/>
                </a:solidFill>
                <a:latin typeface="Times New Roman"/>
                <a:cs typeface="Times New Roman"/>
              </a:rPr>
              <a:t> </a:t>
            </a:r>
            <a:r>
              <a:rPr sz="1800" b="1" dirty="0">
                <a:solidFill>
                  <a:srgbClr val="702FA0"/>
                </a:solidFill>
                <a:latin typeface="Times New Roman"/>
                <a:cs typeface="Times New Roman"/>
              </a:rPr>
              <a:t>thuốc</a:t>
            </a:r>
            <a:r>
              <a:rPr sz="1800" b="1" spc="-20" dirty="0">
                <a:solidFill>
                  <a:srgbClr val="702FA0"/>
                </a:solidFill>
                <a:latin typeface="Times New Roman"/>
                <a:cs typeface="Times New Roman"/>
              </a:rPr>
              <a:t> </a:t>
            </a:r>
            <a:r>
              <a:rPr sz="1800" b="1" dirty="0">
                <a:solidFill>
                  <a:srgbClr val="702FA0"/>
                </a:solidFill>
                <a:latin typeface="Times New Roman"/>
                <a:cs typeface="Times New Roman"/>
              </a:rPr>
              <a:t>gây</a:t>
            </a:r>
            <a:r>
              <a:rPr sz="1800" b="1" spc="-15" dirty="0">
                <a:solidFill>
                  <a:srgbClr val="702FA0"/>
                </a:solidFill>
                <a:latin typeface="Times New Roman"/>
                <a:cs typeface="Times New Roman"/>
              </a:rPr>
              <a:t> </a:t>
            </a:r>
            <a:r>
              <a:rPr sz="1800" b="1" spc="-25" dirty="0">
                <a:solidFill>
                  <a:srgbClr val="702FA0"/>
                </a:solidFill>
                <a:latin typeface="Times New Roman"/>
                <a:cs typeface="Times New Roman"/>
              </a:rPr>
              <a:t>tê</a:t>
            </a:r>
            <a:endParaRPr sz="1800" dirty="0">
              <a:latin typeface="Times New Roman"/>
              <a:cs typeface="Times New Roman"/>
            </a:endParaRPr>
          </a:p>
          <a:p>
            <a:pPr marL="3943985" marR="2862580" indent="-15240">
              <a:lnSpc>
                <a:spcPts val="2930"/>
              </a:lnSpc>
              <a:spcBef>
                <a:spcPts val="65"/>
              </a:spcBef>
            </a:pPr>
            <a:r>
              <a:rPr sz="1600" b="1" dirty="0">
                <a:solidFill>
                  <a:srgbClr val="702FA0"/>
                </a:solidFill>
                <a:latin typeface="Times New Roman"/>
                <a:cs typeface="Times New Roman"/>
              </a:rPr>
              <a:t>Hợp</a:t>
            </a:r>
            <a:r>
              <a:rPr sz="1600" b="1" spc="-50" dirty="0">
                <a:solidFill>
                  <a:srgbClr val="702FA0"/>
                </a:solidFill>
                <a:latin typeface="Times New Roman"/>
                <a:cs typeface="Times New Roman"/>
              </a:rPr>
              <a:t> </a:t>
            </a:r>
            <a:r>
              <a:rPr sz="1600" b="1" spc="-25">
                <a:solidFill>
                  <a:srgbClr val="702FA0"/>
                </a:solidFill>
                <a:latin typeface="Times New Roman"/>
                <a:cs typeface="Times New Roman"/>
              </a:rPr>
              <a:t>lý </a:t>
            </a:r>
            <a:endParaRPr lang="en-US" sz="1600" b="1" spc="-25" smtClean="0">
              <a:solidFill>
                <a:srgbClr val="702FA0"/>
              </a:solidFill>
              <a:latin typeface="Times New Roman"/>
              <a:cs typeface="Times New Roman"/>
            </a:endParaRPr>
          </a:p>
          <a:p>
            <a:pPr marL="3943985" marR="2862580" indent="-15240">
              <a:lnSpc>
                <a:spcPts val="2930"/>
              </a:lnSpc>
              <a:spcBef>
                <a:spcPts val="65"/>
              </a:spcBef>
            </a:pPr>
            <a:r>
              <a:rPr sz="1600" b="1" smtClean="0">
                <a:solidFill>
                  <a:srgbClr val="702FA0"/>
                </a:solidFill>
                <a:latin typeface="Times New Roman"/>
                <a:cs typeface="Times New Roman"/>
              </a:rPr>
              <a:t>An</a:t>
            </a:r>
            <a:r>
              <a:rPr lang="en-US" sz="1600" b="1" spc="-10" smtClean="0">
                <a:solidFill>
                  <a:srgbClr val="702FA0"/>
                </a:solidFill>
                <a:latin typeface="Times New Roman"/>
                <a:cs typeface="Times New Roman"/>
              </a:rPr>
              <a:t> </a:t>
            </a:r>
            <a:r>
              <a:rPr sz="1600" b="1" spc="-20" smtClean="0">
                <a:solidFill>
                  <a:srgbClr val="702FA0"/>
                </a:solidFill>
                <a:latin typeface="Times New Roman"/>
                <a:cs typeface="Times New Roman"/>
              </a:rPr>
              <a:t>toàn</a:t>
            </a:r>
            <a:endParaRPr sz="1600" dirty="0">
              <a:latin typeface="Times New Roman"/>
              <a:cs typeface="Times New Roman"/>
            </a:endParaRPr>
          </a:p>
          <a:p>
            <a:pPr marL="3253104">
              <a:lnSpc>
                <a:spcPct val="100000"/>
              </a:lnSpc>
            </a:pPr>
            <a:r>
              <a:rPr sz="1800" b="1" smtClean="0">
                <a:solidFill>
                  <a:srgbClr val="702FA0"/>
                </a:solidFill>
                <a:latin typeface="Times New Roman"/>
                <a:cs typeface="Times New Roman"/>
              </a:rPr>
              <a:t>-</a:t>
            </a:r>
            <a:r>
              <a:rPr sz="1800" b="1" spc="-20" smtClean="0">
                <a:solidFill>
                  <a:srgbClr val="702FA0"/>
                </a:solidFill>
                <a:latin typeface="Times New Roman"/>
                <a:cs typeface="Times New Roman"/>
              </a:rPr>
              <a:t> </a:t>
            </a:r>
            <a:r>
              <a:rPr sz="1800" b="1" dirty="0">
                <a:solidFill>
                  <a:srgbClr val="702FA0"/>
                </a:solidFill>
                <a:latin typeface="Times New Roman"/>
                <a:cs typeface="Times New Roman"/>
              </a:rPr>
              <a:t>Cách</a:t>
            </a:r>
            <a:r>
              <a:rPr sz="1800" b="1" spc="-15" dirty="0">
                <a:solidFill>
                  <a:srgbClr val="702FA0"/>
                </a:solidFill>
                <a:latin typeface="Times New Roman"/>
                <a:cs typeface="Times New Roman"/>
              </a:rPr>
              <a:t> </a:t>
            </a:r>
            <a:r>
              <a:rPr sz="1800" b="1" dirty="0">
                <a:solidFill>
                  <a:srgbClr val="702FA0"/>
                </a:solidFill>
                <a:latin typeface="Times New Roman"/>
                <a:cs typeface="Times New Roman"/>
              </a:rPr>
              <a:t>phát</a:t>
            </a:r>
            <a:r>
              <a:rPr sz="1800" b="1" spc="-10" dirty="0">
                <a:solidFill>
                  <a:srgbClr val="702FA0"/>
                </a:solidFill>
                <a:latin typeface="Times New Roman"/>
                <a:cs typeface="Times New Roman"/>
              </a:rPr>
              <a:t> </a:t>
            </a:r>
            <a:r>
              <a:rPr sz="1800" b="1" dirty="0">
                <a:solidFill>
                  <a:srgbClr val="702FA0"/>
                </a:solidFill>
                <a:latin typeface="Times New Roman"/>
                <a:cs typeface="Times New Roman"/>
              </a:rPr>
              <a:t>hiện</a:t>
            </a:r>
            <a:r>
              <a:rPr sz="1800" b="1" spc="-10" dirty="0">
                <a:solidFill>
                  <a:srgbClr val="702FA0"/>
                </a:solidFill>
                <a:latin typeface="Times New Roman"/>
                <a:cs typeface="Times New Roman"/>
              </a:rPr>
              <a:t> </a:t>
            </a:r>
            <a:r>
              <a:rPr sz="1800" b="1" dirty="0">
                <a:solidFill>
                  <a:srgbClr val="702FA0"/>
                </a:solidFill>
                <a:latin typeface="Times New Roman"/>
                <a:cs typeface="Times New Roman"/>
              </a:rPr>
              <a:t>và</a:t>
            </a:r>
            <a:r>
              <a:rPr sz="1800" b="1" spc="-10" dirty="0">
                <a:solidFill>
                  <a:srgbClr val="702FA0"/>
                </a:solidFill>
                <a:latin typeface="Times New Roman"/>
                <a:cs typeface="Times New Roman"/>
              </a:rPr>
              <a:t> </a:t>
            </a:r>
            <a:r>
              <a:rPr sz="1800" b="1" dirty="0">
                <a:solidFill>
                  <a:srgbClr val="702FA0"/>
                </a:solidFill>
                <a:latin typeface="Times New Roman"/>
                <a:cs typeface="Times New Roman"/>
              </a:rPr>
              <a:t>xử</a:t>
            </a:r>
            <a:r>
              <a:rPr sz="1800" b="1" spc="-15" dirty="0">
                <a:solidFill>
                  <a:srgbClr val="702FA0"/>
                </a:solidFill>
                <a:latin typeface="Times New Roman"/>
                <a:cs typeface="Times New Roman"/>
              </a:rPr>
              <a:t> </a:t>
            </a:r>
            <a:r>
              <a:rPr sz="1800" b="1" dirty="0">
                <a:solidFill>
                  <a:srgbClr val="702FA0"/>
                </a:solidFill>
                <a:latin typeface="Times New Roman"/>
                <a:cs typeface="Times New Roman"/>
              </a:rPr>
              <a:t>trí</a:t>
            </a:r>
            <a:r>
              <a:rPr sz="1800" b="1" spc="-15" dirty="0">
                <a:solidFill>
                  <a:srgbClr val="702FA0"/>
                </a:solidFill>
                <a:latin typeface="Times New Roman"/>
                <a:cs typeface="Times New Roman"/>
              </a:rPr>
              <a:t> </a:t>
            </a:r>
            <a:r>
              <a:rPr sz="1800" b="1">
                <a:solidFill>
                  <a:srgbClr val="702FA0"/>
                </a:solidFill>
                <a:latin typeface="Times New Roman"/>
                <a:cs typeface="Times New Roman"/>
              </a:rPr>
              <a:t>ngộ</a:t>
            </a:r>
            <a:r>
              <a:rPr sz="1800" b="1" spc="-5">
                <a:solidFill>
                  <a:srgbClr val="702FA0"/>
                </a:solidFill>
                <a:latin typeface="Times New Roman"/>
                <a:cs typeface="Times New Roman"/>
              </a:rPr>
              <a:t> </a:t>
            </a:r>
            <a:r>
              <a:rPr sz="1800" b="1" spc="-25" smtClean="0">
                <a:solidFill>
                  <a:srgbClr val="702FA0"/>
                </a:solidFill>
                <a:latin typeface="Times New Roman"/>
                <a:cs typeface="Times New Roman"/>
              </a:rPr>
              <a:t>độc</a:t>
            </a:r>
            <a:endParaRPr lang="en-US" sz="1800" b="1" spc="-25" smtClean="0">
              <a:solidFill>
                <a:srgbClr val="702FA0"/>
              </a:solidFill>
              <a:latin typeface="Times New Roman"/>
              <a:cs typeface="Times New Roman"/>
            </a:endParaRPr>
          </a:p>
          <a:p>
            <a:pPr marL="3253104">
              <a:lnSpc>
                <a:spcPct val="100000"/>
              </a:lnSpc>
            </a:pPr>
            <a:endParaRPr lang="en-US" b="1" spc="-25">
              <a:solidFill>
                <a:srgbClr val="702FA0"/>
              </a:solidFill>
              <a:latin typeface="Times New Roman"/>
              <a:cs typeface="Times New Roman"/>
            </a:endParaRPr>
          </a:p>
          <a:p>
            <a:pPr marL="3253104">
              <a:lnSpc>
                <a:spcPct val="100000"/>
              </a:lnSpc>
            </a:pPr>
            <a:endParaRPr lang="en-US" sz="1800" b="1" spc="-25" smtClean="0">
              <a:solidFill>
                <a:srgbClr val="702FA0"/>
              </a:solidFill>
              <a:latin typeface="Times New Roman"/>
              <a:cs typeface="Times New Roman"/>
            </a:endParaRPr>
          </a:p>
          <a:p>
            <a:pPr marL="3253104">
              <a:lnSpc>
                <a:spcPct val="100000"/>
              </a:lnSpc>
            </a:pPr>
            <a:endParaRPr sz="1800" dirty="0">
              <a:latin typeface="Times New Roman"/>
              <a:cs typeface="Times New Roman"/>
            </a:endParaRPr>
          </a:p>
          <a:p>
            <a:pPr marL="3335654">
              <a:lnSpc>
                <a:spcPct val="100000"/>
              </a:lnSpc>
            </a:pPr>
            <a:r>
              <a:rPr sz="1800" b="1" smtClean="0">
                <a:solidFill>
                  <a:srgbClr val="FF0066"/>
                </a:solidFill>
                <a:latin typeface="Times New Roman"/>
                <a:cs typeface="Times New Roman"/>
              </a:rPr>
              <a:t>Trong</a:t>
            </a:r>
            <a:r>
              <a:rPr sz="1800" b="1" spc="-25" smtClean="0">
                <a:solidFill>
                  <a:srgbClr val="FF0066"/>
                </a:solidFill>
                <a:latin typeface="Times New Roman"/>
                <a:cs typeface="Times New Roman"/>
              </a:rPr>
              <a:t> </a:t>
            </a:r>
            <a:r>
              <a:rPr sz="1800" b="1" dirty="0">
                <a:solidFill>
                  <a:srgbClr val="FF0066"/>
                </a:solidFill>
                <a:latin typeface="Times New Roman"/>
                <a:cs typeface="Times New Roman"/>
              </a:rPr>
              <a:t>trường</a:t>
            </a:r>
            <a:r>
              <a:rPr sz="1800" b="1" spc="-10" dirty="0">
                <a:solidFill>
                  <a:srgbClr val="FF0066"/>
                </a:solidFill>
                <a:latin typeface="Times New Roman"/>
                <a:cs typeface="Times New Roman"/>
              </a:rPr>
              <a:t> </a:t>
            </a:r>
            <a:r>
              <a:rPr sz="1800" b="1" dirty="0">
                <a:solidFill>
                  <a:srgbClr val="FF0066"/>
                </a:solidFill>
                <a:latin typeface="Times New Roman"/>
                <a:cs typeface="Times New Roman"/>
              </a:rPr>
              <a:t>hợp</a:t>
            </a:r>
            <a:r>
              <a:rPr sz="1800" b="1" spc="-15" dirty="0">
                <a:solidFill>
                  <a:srgbClr val="FF0066"/>
                </a:solidFill>
                <a:latin typeface="Times New Roman"/>
                <a:cs typeface="Times New Roman"/>
              </a:rPr>
              <a:t> </a:t>
            </a:r>
            <a:r>
              <a:rPr sz="1800" b="1" dirty="0">
                <a:solidFill>
                  <a:srgbClr val="FF0066"/>
                </a:solidFill>
                <a:latin typeface="Times New Roman"/>
                <a:cs typeface="Times New Roman"/>
              </a:rPr>
              <a:t>ghi</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nhận</a:t>
            </a:r>
            <a:r>
              <a:rPr sz="1800" b="1" spc="-15" dirty="0">
                <a:solidFill>
                  <a:srgbClr val="FF0066"/>
                </a:solidFill>
                <a:latin typeface="Times New Roman"/>
                <a:cs typeface="Times New Roman"/>
              </a:rPr>
              <a:t> </a:t>
            </a:r>
            <a:r>
              <a:rPr sz="1800" b="1" dirty="0">
                <a:solidFill>
                  <a:srgbClr val="FF0066"/>
                </a:solidFill>
                <a:latin typeface="Times New Roman"/>
                <a:cs typeface="Times New Roman"/>
              </a:rPr>
              <a:t>phản</a:t>
            </a:r>
            <a:r>
              <a:rPr sz="1800" b="1" spc="-15" dirty="0">
                <a:solidFill>
                  <a:srgbClr val="FF0066"/>
                </a:solidFill>
                <a:latin typeface="Times New Roman"/>
                <a:cs typeface="Times New Roman"/>
              </a:rPr>
              <a:t> </a:t>
            </a:r>
            <a:r>
              <a:rPr sz="1800" b="1" dirty="0" err="1">
                <a:solidFill>
                  <a:srgbClr val="FF0066"/>
                </a:solidFill>
                <a:latin typeface="Times New Roman"/>
                <a:cs typeface="Times New Roman"/>
              </a:rPr>
              <a:t>ứng</a:t>
            </a:r>
            <a:r>
              <a:rPr sz="1800" b="1" spc="-10" dirty="0">
                <a:solidFill>
                  <a:srgbClr val="FF0066"/>
                </a:solidFill>
                <a:latin typeface="Times New Roman"/>
                <a:cs typeface="Times New Roman"/>
              </a:rPr>
              <a:t> </a:t>
            </a:r>
            <a:r>
              <a:rPr sz="1800" b="1" spc="-25" dirty="0" err="1" smtClean="0">
                <a:solidFill>
                  <a:srgbClr val="FF0066"/>
                </a:solidFill>
                <a:latin typeface="Times New Roman"/>
                <a:cs typeface="Times New Roman"/>
              </a:rPr>
              <a:t>có</a:t>
            </a:r>
            <a:r>
              <a:rPr lang="en-US" sz="1800" b="1" spc="-25" dirty="0" smtClean="0">
                <a:solidFill>
                  <a:srgbClr val="FF0066"/>
                </a:solidFill>
                <a:latin typeface="Times New Roman"/>
                <a:cs typeface="Times New Roman"/>
              </a:rPr>
              <a:t> </a:t>
            </a:r>
            <a:r>
              <a:rPr lang="en-US" sz="1800" b="1" spc="-25" dirty="0" err="1" smtClean="0">
                <a:solidFill>
                  <a:srgbClr val="FF0066"/>
                </a:solidFill>
                <a:latin typeface="Times New Roman"/>
                <a:cs typeface="Times New Roman"/>
              </a:rPr>
              <a:t>hại</a:t>
            </a:r>
            <a:endParaRPr sz="1800" dirty="0">
              <a:latin typeface="Times New Roman"/>
              <a:cs typeface="Times New Roman"/>
            </a:endParaRPr>
          </a:p>
        </p:txBody>
      </p:sp>
      <p:sp>
        <p:nvSpPr>
          <p:cNvPr id="14" name="object 14"/>
          <p:cNvSpPr txBox="1">
            <a:spLocks/>
          </p:cNvSpPr>
          <p:nvPr/>
        </p:nvSpPr>
        <p:spPr>
          <a:xfrm>
            <a:off x="2214050" y="181355"/>
            <a:ext cx="8707950" cy="575945"/>
          </a:xfrm>
          <a:prstGeom prst="rect">
            <a:avLst/>
          </a:prstGeom>
        </p:spPr>
        <p:txBody>
          <a:bodyPr vert="horz" wrap="square" lIns="0" tIns="10795" rIns="0" bIns="0" rtlCol="0">
            <a:spAutoFit/>
          </a:bodyPr>
          <a:lstStyle>
            <a:lvl1pPr algn="ctr" defTabSz="914400" rtl="0" eaLnBrk="1" latinLnBrk="0" hangingPunct="1">
              <a:lnSpc>
                <a:spcPct val="100000"/>
              </a:lnSpc>
              <a:spcBef>
                <a:spcPct val="0"/>
              </a:spcBef>
              <a:buNone/>
              <a:defRPr sz="3600" b="1" kern="1200">
                <a:solidFill>
                  <a:srgbClr val="0070C0"/>
                </a:solidFill>
                <a:latin typeface="Times New Roman" pitchFamily="18" charset="0"/>
                <a:ea typeface="+mj-ea"/>
                <a:cs typeface="+mj-cs"/>
              </a:defRPr>
            </a:lvl1pPr>
          </a:lstStyle>
          <a:p>
            <a:pPr marL="12700" marR="5080">
              <a:lnSpc>
                <a:spcPct val="100699"/>
              </a:lnSpc>
              <a:spcBef>
                <a:spcPts val="85"/>
              </a:spcBef>
            </a:pPr>
            <a:r>
              <a:rPr lang="vi-VN" sz="1800" smtClean="0">
                <a:solidFill>
                  <a:srgbClr val="0070BF"/>
                </a:solidFill>
              </a:rPr>
              <a:t>Ngộ</a:t>
            </a:r>
            <a:r>
              <a:rPr lang="vi-VN" sz="1800" spc="-20" smtClean="0">
                <a:solidFill>
                  <a:srgbClr val="0070BF"/>
                </a:solidFill>
              </a:rPr>
              <a:t> </a:t>
            </a:r>
            <a:r>
              <a:rPr lang="vi-VN" sz="1800" smtClean="0">
                <a:solidFill>
                  <a:srgbClr val="0070BF"/>
                </a:solidFill>
              </a:rPr>
              <a:t>độc</a:t>
            </a:r>
            <a:r>
              <a:rPr lang="vi-VN" sz="1800" spc="-25" smtClean="0">
                <a:solidFill>
                  <a:srgbClr val="0070BF"/>
                </a:solidFill>
              </a:rPr>
              <a:t> </a:t>
            </a:r>
            <a:r>
              <a:rPr lang="vi-VN" sz="1800" smtClean="0">
                <a:solidFill>
                  <a:srgbClr val="0070BF"/>
                </a:solidFill>
              </a:rPr>
              <a:t>thuốc</a:t>
            </a:r>
            <a:r>
              <a:rPr lang="vi-VN" sz="1800" spc="-15" smtClean="0">
                <a:solidFill>
                  <a:srgbClr val="0070BF"/>
                </a:solidFill>
              </a:rPr>
              <a:t> </a:t>
            </a:r>
            <a:r>
              <a:rPr lang="vi-VN" sz="1800" smtClean="0">
                <a:solidFill>
                  <a:srgbClr val="0070BF"/>
                </a:solidFill>
              </a:rPr>
              <a:t>gây</a:t>
            </a:r>
            <a:r>
              <a:rPr lang="vi-VN" sz="1800" spc="-15" smtClean="0">
                <a:solidFill>
                  <a:srgbClr val="0070BF"/>
                </a:solidFill>
              </a:rPr>
              <a:t> </a:t>
            </a:r>
            <a:r>
              <a:rPr lang="vi-VN" sz="1800" smtClean="0">
                <a:solidFill>
                  <a:srgbClr val="0070BF"/>
                </a:solidFill>
              </a:rPr>
              <a:t>tê</a:t>
            </a:r>
            <a:r>
              <a:rPr lang="vi-VN" sz="1800" spc="-15" smtClean="0">
                <a:solidFill>
                  <a:srgbClr val="0070BF"/>
                </a:solidFill>
              </a:rPr>
              <a:t> </a:t>
            </a:r>
            <a:r>
              <a:rPr lang="vi-VN" sz="1800" smtClean="0">
                <a:solidFill>
                  <a:srgbClr val="0070BF"/>
                </a:solidFill>
              </a:rPr>
              <a:t>là</a:t>
            </a:r>
            <a:r>
              <a:rPr lang="vi-VN" sz="1800" spc="-15" smtClean="0">
                <a:solidFill>
                  <a:srgbClr val="0070BF"/>
                </a:solidFill>
              </a:rPr>
              <a:t> </a:t>
            </a:r>
            <a:r>
              <a:rPr lang="vi-VN" sz="1800" smtClean="0">
                <a:solidFill>
                  <a:srgbClr val="0070BF"/>
                </a:solidFill>
              </a:rPr>
              <a:t>phản</a:t>
            </a:r>
            <a:r>
              <a:rPr lang="vi-VN" sz="1800" spc="-20" smtClean="0">
                <a:solidFill>
                  <a:srgbClr val="0070BF"/>
                </a:solidFill>
              </a:rPr>
              <a:t> </a:t>
            </a:r>
            <a:r>
              <a:rPr lang="vi-VN" sz="1800" smtClean="0">
                <a:solidFill>
                  <a:srgbClr val="0070BF"/>
                </a:solidFill>
              </a:rPr>
              <a:t>ứng</a:t>
            </a:r>
            <a:r>
              <a:rPr lang="vi-VN" sz="1800" spc="-10" smtClean="0">
                <a:solidFill>
                  <a:srgbClr val="0070BF"/>
                </a:solidFill>
              </a:rPr>
              <a:t> </a:t>
            </a:r>
            <a:r>
              <a:rPr lang="vi-VN" sz="1800" smtClean="0">
                <a:solidFill>
                  <a:srgbClr val="0070BF"/>
                </a:solidFill>
              </a:rPr>
              <a:t>có</a:t>
            </a:r>
            <a:r>
              <a:rPr lang="vi-VN" sz="1800" spc="-15" smtClean="0">
                <a:solidFill>
                  <a:srgbClr val="0070BF"/>
                </a:solidFill>
              </a:rPr>
              <a:t> </a:t>
            </a:r>
            <a:r>
              <a:rPr lang="vi-VN" sz="1800" smtClean="0">
                <a:solidFill>
                  <a:srgbClr val="0070BF"/>
                </a:solidFill>
              </a:rPr>
              <a:t>hại</a:t>
            </a:r>
            <a:r>
              <a:rPr lang="vi-VN" sz="1800" spc="-15" smtClean="0">
                <a:solidFill>
                  <a:srgbClr val="0070BF"/>
                </a:solidFill>
              </a:rPr>
              <a:t> </a:t>
            </a:r>
            <a:r>
              <a:rPr lang="vi-VN" sz="1800" smtClean="0">
                <a:solidFill>
                  <a:srgbClr val="0070BF"/>
                </a:solidFill>
              </a:rPr>
              <a:t>nghiêm</a:t>
            </a:r>
            <a:r>
              <a:rPr lang="vi-VN" sz="1800" spc="-15" smtClean="0">
                <a:solidFill>
                  <a:srgbClr val="0070BF"/>
                </a:solidFill>
              </a:rPr>
              <a:t> </a:t>
            </a:r>
            <a:r>
              <a:rPr lang="vi-VN" sz="1800" smtClean="0">
                <a:solidFill>
                  <a:srgbClr val="0070BF"/>
                </a:solidFill>
              </a:rPr>
              <a:t>trọng</a:t>
            </a:r>
            <a:r>
              <a:rPr lang="vi-VN" sz="1800" spc="-15" smtClean="0">
                <a:solidFill>
                  <a:srgbClr val="0070BF"/>
                </a:solidFill>
              </a:rPr>
              <a:t> </a:t>
            </a:r>
            <a:r>
              <a:rPr lang="vi-VN" sz="1800" smtClean="0">
                <a:solidFill>
                  <a:srgbClr val="0070BF"/>
                </a:solidFill>
              </a:rPr>
              <a:t>và</a:t>
            </a:r>
            <a:r>
              <a:rPr lang="vi-VN" sz="1800" spc="-10" smtClean="0">
                <a:solidFill>
                  <a:srgbClr val="0070BF"/>
                </a:solidFill>
              </a:rPr>
              <a:t> </a:t>
            </a:r>
            <a:r>
              <a:rPr lang="vi-VN" sz="1800" smtClean="0">
                <a:solidFill>
                  <a:srgbClr val="0070BF"/>
                </a:solidFill>
              </a:rPr>
              <a:t>có</a:t>
            </a:r>
            <a:r>
              <a:rPr lang="vi-VN" sz="1800" spc="-15" smtClean="0">
                <a:solidFill>
                  <a:srgbClr val="0070BF"/>
                </a:solidFill>
              </a:rPr>
              <a:t> </a:t>
            </a:r>
            <a:r>
              <a:rPr lang="vi-VN" sz="1800" smtClean="0">
                <a:solidFill>
                  <a:srgbClr val="0070BF"/>
                </a:solidFill>
              </a:rPr>
              <a:t>thể</a:t>
            </a:r>
            <a:r>
              <a:rPr lang="vi-VN" sz="1800" spc="-15" smtClean="0">
                <a:solidFill>
                  <a:srgbClr val="0070BF"/>
                </a:solidFill>
              </a:rPr>
              <a:t> </a:t>
            </a:r>
            <a:r>
              <a:rPr lang="vi-VN" sz="1800" smtClean="0">
                <a:solidFill>
                  <a:srgbClr val="0070BF"/>
                </a:solidFill>
              </a:rPr>
              <a:t>gây</a:t>
            </a:r>
            <a:r>
              <a:rPr lang="vi-VN" sz="1800" spc="-15" smtClean="0">
                <a:solidFill>
                  <a:srgbClr val="0070BF"/>
                </a:solidFill>
              </a:rPr>
              <a:t> </a:t>
            </a:r>
            <a:r>
              <a:rPr lang="vi-VN" sz="1800" smtClean="0">
                <a:solidFill>
                  <a:srgbClr val="0070BF"/>
                </a:solidFill>
              </a:rPr>
              <a:t>tử</a:t>
            </a:r>
            <a:r>
              <a:rPr lang="vi-VN" sz="1800" spc="-15" smtClean="0">
                <a:solidFill>
                  <a:srgbClr val="0070BF"/>
                </a:solidFill>
              </a:rPr>
              <a:t> </a:t>
            </a:r>
            <a:r>
              <a:rPr lang="vi-VN" sz="1800" smtClean="0">
                <a:solidFill>
                  <a:srgbClr val="0070BF"/>
                </a:solidFill>
              </a:rPr>
              <a:t>vong</a:t>
            </a:r>
            <a:r>
              <a:rPr lang="vi-VN" sz="1800" spc="-15" smtClean="0">
                <a:solidFill>
                  <a:srgbClr val="0070BF"/>
                </a:solidFill>
              </a:rPr>
              <a:t> </a:t>
            </a:r>
            <a:r>
              <a:rPr lang="vi-VN" sz="1800" smtClean="0">
                <a:solidFill>
                  <a:srgbClr val="0070BF"/>
                </a:solidFill>
              </a:rPr>
              <a:t>cho</a:t>
            </a:r>
            <a:r>
              <a:rPr lang="vi-VN" sz="1800" spc="-15" smtClean="0">
                <a:solidFill>
                  <a:srgbClr val="0070BF"/>
                </a:solidFill>
              </a:rPr>
              <a:t> </a:t>
            </a:r>
            <a:r>
              <a:rPr lang="vi-VN" sz="1800" spc="-20" smtClean="0">
                <a:solidFill>
                  <a:srgbClr val="0070BF"/>
                </a:solidFill>
              </a:rPr>
              <a:t>bệnh </a:t>
            </a:r>
            <a:r>
              <a:rPr lang="vi-VN" sz="1800" smtClean="0">
                <a:solidFill>
                  <a:srgbClr val="0070BF"/>
                </a:solidFill>
              </a:rPr>
              <a:t>nhân.</a:t>
            </a:r>
            <a:r>
              <a:rPr lang="vi-VN" sz="1800" spc="-10" smtClean="0">
                <a:solidFill>
                  <a:srgbClr val="0070BF"/>
                </a:solidFill>
              </a:rPr>
              <a:t> </a:t>
            </a:r>
            <a:r>
              <a:rPr lang="vi-VN" sz="1800" smtClean="0">
                <a:solidFill>
                  <a:srgbClr val="0070BF"/>
                </a:solidFill>
              </a:rPr>
              <a:t>Tuy</a:t>
            </a:r>
            <a:r>
              <a:rPr lang="vi-VN" sz="1800" spc="-5" smtClean="0">
                <a:solidFill>
                  <a:srgbClr val="0070BF"/>
                </a:solidFill>
              </a:rPr>
              <a:t> </a:t>
            </a:r>
            <a:r>
              <a:rPr lang="vi-VN" sz="1800" smtClean="0">
                <a:solidFill>
                  <a:srgbClr val="0070BF"/>
                </a:solidFill>
              </a:rPr>
              <a:t>nhiên,</a:t>
            </a:r>
            <a:r>
              <a:rPr lang="vi-VN" sz="1800" spc="-5" smtClean="0">
                <a:solidFill>
                  <a:srgbClr val="0070BF"/>
                </a:solidFill>
              </a:rPr>
              <a:t> </a:t>
            </a:r>
            <a:r>
              <a:rPr lang="vi-VN" sz="1800" smtClean="0">
                <a:solidFill>
                  <a:srgbClr val="0070BF"/>
                </a:solidFill>
              </a:rPr>
              <a:t>phản</a:t>
            </a:r>
            <a:r>
              <a:rPr lang="vi-VN" sz="1800" spc="-15" smtClean="0">
                <a:solidFill>
                  <a:srgbClr val="0070BF"/>
                </a:solidFill>
              </a:rPr>
              <a:t> </a:t>
            </a:r>
            <a:r>
              <a:rPr lang="vi-VN" sz="1800" smtClean="0">
                <a:solidFill>
                  <a:srgbClr val="0070BF"/>
                </a:solidFill>
              </a:rPr>
              <a:t>ứng</a:t>
            </a:r>
            <a:r>
              <a:rPr lang="vi-VN" sz="1800" spc="-5" smtClean="0">
                <a:solidFill>
                  <a:srgbClr val="0070BF"/>
                </a:solidFill>
              </a:rPr>
              <a:t> </a:t>
            </a:r>
            <a:r>
              <a:rPr lang="vi-VN" sz="1800" smtClean="0">
                <a:solidFill>
                  <a:srgbClr val="0070BF"/>
                </a:solidFill>
              </a:rPr>
              <a:t>này</a:t>
            </a:r>
            <a:r>
              <a:rPr lang="vi-VN" sz="1800" spc="-5" smtClean="0">
                <a:solidFill>
                  <a:srgbClr val="0070BF"/>
                </a:solidFill>
              </a:rPr>
              <a:t> </a:t>
            </a:r>
            <a:r>
              <a:rPr lang="vi-VN" sz="1800" smtClean="0">
                <a:solidFill>
                  <a:srgbClr val="0070BF"/>
                </a:solidFill>
              </a:rPr>
              <a:t>chưa</a:t>
            </a:r>
            <a:r>
              <a:rPr lang="vi-VN" sz="1800" spc="-10" smtClean="0">
                <a:solidFill>
                  <a:srgbClr val="0070BF"/>
                </a:solidFill>
              </a:rPr>
              <a:t> </a:t>
            </a:r>
            <a:r>
              <a:rPr lang="vi-VN" sz="1800" smtClean="0">
                <a:solidFill>
                  <a:srgbClr val="0070BF"/>
                </a:solidFill>
              </a:rPr>
              <a:t>được</a:t>
            </a:r>
            <a:r>
              <a:rPr lang="vi-VN" sz="1800" spc="-10" smtClean="0">
                <a:solidFill>
                  <a:srgbClr val="0070BF"/>
                </a:solidFill>
              </a:rPr>
              <a:t> </a:t>
            </a:r>
            <a:r>
              <a:rPr lang="vi-VN" sz="1800" smtClean="0">
                <a:solidFill>
                  <a:srgbClr val="0070BF"/>
                </a:solidFill>
              </a:rPr>
              <a:t>các</a:t>
            </a:r>
            <a:r>
              <a:rPr lang="vi-VN" sz="1800" spc="-10" smtClean="0">
                <a:solidFill>
                  <a:srgbClr val="0070BF"/>
                </a:solidFill>
              </a:rPr>
              <a:t> </a:t>
            </a:r>
            <a:r>
              <a:rPr lang="vi-VN" sz="1800" smtClean="0">
                <a:solidFill>
                  <a:srgbClr val="0070BF"/>
                </a:solidFill>
              </a:rPr>
              <a:t>cán</a:t>
            </a:r>
            <a:r>
              <a:rPr lang="vi-VN" sz="1800" spc="-10" smtClean="0">
                <a:solidFill>
                  <a:srgbClr val="0070BF"/>
                </a:solidFill>
              </a:rPr>
              <a:t> </a:t>
            </a:r>
            <a:r>
              <a:rPr lang="vi-VN" sz="1800" smtClean="0">
                <a:solidFill>
                  <a:srgbClr val="0070BF"/>
                </a:solidFill>
              </a:rPr>
              <a:t>bộ</a:t>
            </a:r>
            <a:r>
              <a:rPr lang="vi-VN" sz="1800" spc="-10" smtClean="0">
                <a:solidFill>
                  <a:srgbClr val="0070BF"/>
                </a:solidFill>
              </a:rPr>
              <a:t> </a:t>
            </a:r>
            <a:r>
              <a:rPr lang="vi-VN" sz="1800" smtClean="0">
                <a:solidFill>
                  <a:srgbClr val="0070BF"/>
                </a:solidFill>
              </a:rPr>
              <a:t>y</a:t>
            </a:r>
            <a:r>
              <a:rPr lang="vi-VN" sz="1800" spc="-5" smtClean="0">
                <a:solidFill>
                  <a:srgbClr val="0070BF"/>
                </a:solidFill>
              </a:rPr>
              <a:t> </a:t>
            </a:r>
            <a:r>
              <a:rPr lang="vi-VN" sz="1800" smtClean="0">
                <a:solidFill>
                  <a:srgbClr val="0070BF"/>
                </a:solidFill>
              </a:rPr>
              <a:t>tế</a:t>
            </a:r>
            <a:r>
              <a:rPr lang="vi-VN" sz="1800" spc="-10" smtClean="0">
                <a:solidFill>
                  <a:srgbClr val="0070BF"/>
                </a:solidFill>
              </a:rPr>
              <a:t> </a:t>
            </a:r>
            <a:r>
              <a:rPr lang="vi-VN" sz="1800" smtClean="0">
                <a:solidFill>
                  <a:srgbClr val="0070BF"/>
                </a:solidFill>
              </a:rPr>
              <a:t>chú</a:t>
            </a:r>
            <a:r>
              <a:rPr lang="vi-VN" sz="1800" spc="-15" smtClean="0">
                <a:solidFill>
                  <a:srgbClr val="0070BF"/>
                </a:solidFill>
              </a:rPr>
              <a:t> </a:t>
            </a:r>
            <a:r>
              <a:rPr lang="vi-VN" sz="1800" smtClean="0">
                <a:solidFill>
                  <a:srgbClr val="0070BF"/>
                </a:solidFill>
              </a:rPr>
              <a:t>ý</a:t>
            </a:r>
            <a:r>
              <a:rPr lang="vi-VN" sz="1800" spc="-5" smtClean="0">
                <a:solidFill>
                  <a:srgbClr val="0070BF"/>
                </a:solidFill>
              </a:rPr>
              <a:t> </a:t>
            </a:r>
            <a:r>
              <a:rPr lang="vi-VN" sz="1800" smtClean="0">
                <a:solidFill>
                  <a:srgbClr val="0070BF"/>
                </a:solidFill>
              </a:rPr>
              <a:t>đúng</a:t>
            </a:r>
            <a:r>
              <a:rPr lang="vi-VN" sz="1800" spc="-5" smtClean="0">
                <a:solidFill>
                  <a:srgbClr val="0070BF"/>
                </a:solidFill>
              </a:rPr>
              <a:t> </a:t>
            </a:r>
            <a:r>
              <a:rPr lang="vi-VN" sz="1800" spc="-20" smtClean="0">
                <a:solidFill>
                  <a:srgbClr val="0070BF"/>
                </a:solidFill>
              </a:rPr>
              <a:t>mức.</a:t>
            </a:r>
            <a:endParaRPr lang="vi-VN" sz="1800"/>
          </a:p>
        </p:txBody>
      </p:sp>
    </p:spTree>
    <p:extLst>
      <p:ext uri="{BB962C8B-B14F-4D97-AF65-F5344CB8AC3E}">
        <p14:creationId xmlns:p14="http://schemas.microsoft.com/office/powerpoint/2010/main" val="1346748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noGrp="1"/>
          </p:cNvSpPr>
          <p:nvPr>
            <p:ph type="title"/>
          </p:nvPr>
        </p:nvSpPr>
        <p:spPr>
          <a:xfrm>
            <a:off x="1075021" y="-158046"/>
            <a:ext cx="8545195" cy="910300"/>
          </a:xfrm>
          <a:prstGeom prst="rect">
            <a:avLst/>
          </a:prstGeom>
        </p:spPr>
        <p:txBody>
          <a:bodyPr vert="horz" wrap="square" lIns="0" tIns="352856" rIns="0" bIns="0" rtlCol="0">
            <a:spAutoFit/>
          </a:bodyPr>
          <a:lstStyle/>
          <a:p>
            <a:pPr marL="1783714">
              <a:lnSpc>
                <a:spcPct val="100000"/>
              </a:lnSpc>
              <a:spcBef>
                <a:spcPts val="95"/>
              </a:spcBef>
            </a:pPr>
            <a:r>
              <a:rPr lang="vi-VN" dirty="0" smtClean="0"/>
              <a:t>XIN</a:t>
            </a:r>
            <a:r>
              <a:rPr lang="vi-VN" spc="-80" dirty="0" smtClean="0"/>
              <a:t> </a:t>
            </a:r>
            <a:r>
              <a:rPr lang="vi-VN" dirty="0" smtClean="0"/>
              <a:t>TRÂN</a:t>
            </a:r>
            <a:r>
              <a:rPr lang="vi-VN" spc="-75" dirty="0" smtClean="0"/>
              <a:t> </a:t>
            </a:r>
            <a:r>
              <a:rPr lang="vi-VN" dirty="0" smtClean="0"/>
              <a:t>TRỌNG</a:t>
            </a:r>
            <a:r>
              <a:rPr lang="vi-VN" spc="-80" dirty="0" smtClean="0"/>
              <a:t> </a:t>
            </a:r>
            <a:r>
              <a:rPr lang="vi-VN" dirty="0" smtClean="0"/>
              <a:t>CẢM</a:t>
            </a:r>
            <a:r>
              <a:rPr lang="vi-VN" spc="-70" dirty="0" smtClean="0"/>
              <a:t> </a:t>
            </a:r>
            <a:r>
              <a:rPr lang="vi-VN" spc="-25" dirty="0" smtClean="0"/>
              <a:t>ƠN!</a:t>
            </a:r>
            <a:endParaRPr lang="vi-VN" spc="-25" dirty="0"/>
          </a:p>
        </p:txBody>
      </p:sp>
      <p:pic>
        <p:nvPicPr>
          <p:cNvPr id="4" name="object 3"/>
          <p:cNvPicPr/>
          <p:nvPr/>
        </p:nvPicPr>
        <p:blipFill>
          <a:blip r:embed="rId2" cstate="print"/>
          <a:stretch>
            <a:fillRect/>
          </a:stretch>
        </p:blipFill>
        <p:spPr>
          <a:xfrm>
            <a:off x="2981962" y="1141590"/>
            <a:ext cx="6502399" cy="4883912"/>
          </a:xfrm>
          <a:prstGeom prst="rect">
            <a:avLst/>
          </a:prstGeom>
        </p:spPr>
      </p:pic>
    </p:spTree>
    <p:extLst>
      <p:ext uri="{BB962C8B-B14F-4D97-AF65-F5344CB8AC3E}">
        <p14:creationId xmlns:p14="http://schemas.microsoft.com/office/powerpoint/2010/main" val="2797838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460531762_984617400343479_4562047187019329926_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0411" y="924814"/>
            <a:ext cx="4175125" cy="579348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1405382"/>
            <a:ext cx="26924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4"/>
          <p:cNvSpPr txBox="1">
            <a:spLocks noGrp="1"/>
          </p:cNvSpPr>
          <p:nvPr>
            <p:ph type="title"/>
          </p:nvPr>
        </p:nvSpPr>
        <p:spPr>
          <a:xfrm>
            <a:off x="1487748" y="32189"/>
            <a:ext cx="10005751" cy="790182"/>
          </a:xfrm>
          <a:prstGeom prst="rect">
            <a:avLst/>
          </a:prstGeom>
        </p:spPr>
        <p:txBody>
          <a:bodyPr vert="horz" wrap="square" lIns="0" tIns="233900" rIns="0" bIns="0" rtlCol="0">
            <a:spAutoFit/>
          </a:bodyPr>
          <a:lstStyle/>
          <a:p>
            <a:pPr marL="419734">
              <a:lnSpc>
                <a:spcPct val="100000"/>
              </a:lnSpc>
              <a:spcBef>
                <a:spcPts val="100"/>
              </a:spcBef>
            </a:pPr>
            <a:r>
              <a:rPr lang="en-US" dirty="0" smtClean="0">
                <a:solidFill>
                  <a:srgbClr val="00AF4F"/>
                </a:solidFill>
              </a:rPr>
              <a:t>TÌNH HUỐNG THỰC TẾ</a:t>
            </a:r>
            <a:endParaRPr spc="-20" dirty="0">
              <a:solidFill>
                <a:srgbClr val="00AF4F"/>
              </a:solidFill>
            </a:endParaRPr>
          </a:p>
        </p:txBody>
      </p:sp>
      <p:sp>
        <p:nvSpPr>
          <p:cNvPr id="2" name="Rounded Rectangle 1"/>
          <p:cNvSpPr/>
          <p:nvPr/>
        </p:nvSpPr>
        <p:spPr>
          <a:xfrm>
            <a:off x="6578600" y="1437132"/>
            <a:ext cx="682625" cy="385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72451" y="1989582"/>
            <a:ext cx="488950" cy="112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953502" y="2230882"/>
            <a:ext cx="336548" cy="112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31050" y="2408682"/>
            <a:ext cx="2520949" cy="112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540752" y="3170682"/>
            <a:ext cx="527048" cy="112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488488" y="4216400"/>
            <a:ext cx="163511" cy="118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415089" y="4411218"/>
            <a:ext cx="163511" cy="118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172450" y="4529836"/>
            <a:ext cx="1117599" cy="112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751638" y="4847082"/>
            <a:ext cx="336548" cy="112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632574" y="5323586"/>
            <a:ext cx="1184276" cy="112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080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65" name="object 2"/>
          <p:cNvGrpSpPr/>
          <p:nvPr/>
        </p:nvGrpSpPr>
        <p:grpSpPr>
          <a:xfrm>
            <a:off x="1539356" y="13769"/>
            <a:ext cx="9143365" cy="3009900"/>
            <a:chOff x="955" y="0"/>
            <a:chExt cx="9143365" cy="3009900"/>
          </a:xfrm>
        </p:grpSpPr>
        <p:pic>
          <p:nvPicPr>
            <p:cNvPr id="66" name="object 3"/>
            <p:cNvPicPr/>
            <p:nvPr/>
          </p:nvPicPr>
          <p:blipFill>
            <a:blip r:embed="rId2" cstate="print"/>
            <a:stretch>
              <a:fillRect/>
            </a:stretch>
          </p:blipFill>
          <p:spPr>
            <a:xfrm>
              <a:off x="955" y="0"/>
              <a:ext cx="9143025" cy="3009893"/>
            </a:xfrm>
            <a:prstGeom prst="rect">
              <a:avLst/>
            </a:prstGeom>
          </p:spPr>
        </p:pic>
        <p:pic>
          <p:nvPicPr>
            <p:cNvPr id="67" name="object 4"/>
            <p:cNvPicPr/>
            <p:nvPr/>
          </p:nvPicPr>
          <p:blipFill>
            <a:blip r:embed="rId3" cstate="print"/>
            <a:stretch>
              <a:fillRect/>
            </a:stretch>
          </p:blipFill>
          <p:spPr>
            <a:xfrm>
              <a:off x="6039862" y="2536394"/>
              <a:ext cx="342574" cy="325699"/>
            </a:xfrm>
            <a:prstGeom prst="rect">
              <a:avLst/>
            </a:prstGeom>
          </p:spPr>
        </p:pic>
        <p:pic>
          <p:nvPicPr>
            <p:cNvPr id="68" name="object 5"/>
            <p:cNvPicPr/>
            <p:nvPr/>
          </p:nvPicPr>
          <p:blipFill>
            <a:blip r:embed="rId4" cstate="print"/>
            <a:stretch>
              <a:fillRect/>
            </a:stretch>
          </p:blipFill>
          <p:spPr>
            <a:xfrm>
              <a:off x="6039862" y="2536394"/>
              <a:ext cx="340274" cy="326824"/>
            </a:xfrm>
            <a:prstGeom prst="rect">
              <a:avLst/>
            </a:prstGeom>
          </p:spPr>
        </p:pic>
        <p:pic>
          <p:nvPicPr>
            <p:cNvPr id="69" name="object 6"/>
            <p:cNvPicPr/>
            <p:nvPr/>
          </p:nvPicPr>
          <p:blipFill>
            <a:blip r:embed="rId5" cstate="print"/>
            <a:stretch>
              <a:fillRect/>
            </a:stretch>
          </p:blipFill>
          <p:spPr>
            <a:xfrm>
              <a:off x="6074362" y="2539769"/>
              <a:ext cx="270149" cy="115349"/>
            </a:xfrm>
            <a:prstGeom prst="rect">
              <a:avLst/>
            </a:prstGeom>
          </p:spPr>
        </p:pic>
        <p:sp>
          <p:nvSpPr>
            <p:cNvPr id="70" name="object 7"/>
            <p:cNvSpPr/>
            <p:nvPr/>
          </p:nvSpPr>
          <p:spPr>
            <a:xfrm>
              <a:off x="4608965" y="2348995"/>
              <a:ext cx="1390650" cy="290195"/>
            </a:xfrm>
            <a:custGeom>
              <a:avLst/>
              <a:gdLst/>
              <a:ahLst/>
              <a:cxnLst/>
              <a:rect l="l" t="t" r="r" b="b"/>
              <a:pathLst>
                <a:path w="1390650" h="290194">
                  <a:moveTo>
                    <a:pt x="0" y="0"/>
                  </a:moveTo>
                  <a:lnTo>
                    <a:pt x="51515" y="3607"/>
                  </a:lnTo>
                  <a:lnTo>
                    <a:pt x="103194" y="7785"/>
                  </a:lnTo>
                  <a:lnTo>
                    <a:pt x="155018" y="12533"/>
                  </a:lnTo>
                  <a:lnTo>
                    <a:pt x="206968" y="17847"/>
                  </a:lnTo>
                  <a:lnTo>
                    <a:pt x="259025" y="23726"/>
                  </a:lnTo>
                  <a:lnTo>
                    <a:pt x="311171" y="30167"/>
                  </a:lnTo>
                  <a:lnTo>
                    <a:pt x="363386" y="37168"/>
                  </a:lnTo>
                  <a:lnTo>
                    <a:pt x="415651" y="44727"/>
                  </a:lnTo>
                  <a:lnTo>
                    <a:pt x="467948" y="52841"/>
                  </a:lnTo>
                  <a:lnTo>
                    <a:pt x="520258" y="61508"/>
                  </a:lnTo>
                  <a:lnTo>
                    <a:pt x="572561" y="70726"/>
                  </a:lnTo>
                  <a:lnTo>
                    <a:pt x="624839" y="80492"/>
                  </a:lnTo>
                  <a:lnTo>
                    <a:pt x="677073" y="90804"/>
                  </a:lnTo>
                  <a:lnTo>
                    <a:pt x="726192" y="100998"/>
                  </a:lnTo>
                  <a:lnTo>
                    <a:pt x="775158" y="111652"/>
                  </a:lnTo>
                  <a:lnTo>
                    <a:pt x="823956" y="122761"/>
                  </a:lnTo>
                  <a:lnTo>
                    <a:pt x="872570" y="134321"/>
                  </a:lnTo>
                  <a:lnTo>
                    <a:pt x="920983" y="146327"/>
                  </a:lnTo>
                  <a:lnTo>
                    <a:pt x="969180" y="158776"/>
                  </a:lnTo>
                  <a:lnTo>
                    <a:pt x="1017145" y="171663"/>
                  </a:lnTo>
                  <a:lnTo>
                    <a:pt x="1064861" y="184984"/>
                  </a:lnTo>
                  <a:lnTo>
                    <a:pt x="1112314" y="198735"/>
                  </a:lnTo>
                  <a:lnTo>
                    <a:pt x="1159487" y="212911"/>
                  </a:lnTo>
                  <a:lnTo>
                    <a:pt x="1206364" y="227508"/>
                  </a:lnTo>
                  <a:lnTo>
                    <a:pt x="1252930" y="242523"/>
                  </a:lnTo>
                  <a:lnTo>
                    <a:pt x="1299167" y="257949"/>
                  </a:lnTo>
                  <a:lnTo>
                    <a:pt x="1345062" y="273785"/>
                  </a:lnTo>
                  <a:lnTo>
                    <a:pt x="1390597" y="290024"/>
                  </a:lnTo>
                </a:path>
              </a:pathLst>
            </a:custGeom>
            <a:ln w="9524">
              <a:solidFill>
                <a:srgbClr val="000000"/>
              </a:solidFill>
              <a:prstDash val="lgDash"/>
            </a:ln>
          </p:spPr>
          <p:txBody>
            <a:bodyPr wrap="square" lIns="0" tIns="0" rIns="0" bIns="0" rtlCol="0"/>
            <a:lstStyle/>
            <a:p>
              <a:endParaRPr/>
            </a:p>
          </p:txBody>
        </p:sp>
      </p:grpSp>
      <p:grpSp>
        <p:nvGrpSpPr>
          <p:cNvPr id="71" name="object 8"/>
          <p:cNvGrpSpPr/>
          <p:nvPr/>
        </p:nvGrpSpPr>
        <p:grpSpPr>
          <a:xfrm>
            <a:off x="4864181" y="1348349"/>
            <a:ext cx="3683635" cy="5345430"/>
            <a:chOff x="3325780" y="1334580"/>
            <a:chExt cx="3683635" cy="5345430"/>
          </a:xfrm>
        </p:grpSpPr>
        <p:pic>
          <p:nvPicPr>
            <p:cNvPr id="72" name="object 9"/>
            <p:cNvPicPr/>
            <p:nvPr/>
          </p:nvPicPr>
          <p:blipFill>
            <a:blip r:embed="rId6" cstate="print"/>
            <a:stretch>
              <a:fillRect/>
            </a:stretch>
          </p:blipFill>
          <p:spPr>
            <a:xfrm>
              <a:off x="3328618" y="6345312"/>
              <a:ext cx="3680242" cy="334699"/>
            </a:xfrm>
            <a:prstGeom prst="rect">
              <a:avLst/>
            </a:prstGeom>
          </p:spPr>
        </p:pic>
        <p:pic>
          <p:nvPicPr>
            <p:cNvPr id="73" name="object 10"/>
            <p:cNvPicPr/>
            <p:nvPr/>
          </p:nvPicPr>
          <p:blipFill>
            <a:blip r:embed="rId7" cstate="print"/>
            <a:stretch>
              <a:fillRect/>
            </a:stretch>
          </p:blipFill>
          <p:spPr>
            <a:xfrm>
              <a:off x="3330543" y="5748063"/>
              <a:ext cx="3653342" cy="802548"/>
            </a:xfrm>
            <a:prstGeom prst="rect">
              <a:avLst/>
            </a:prstGeom>
          </p:spPr>
        </p:pic>
        <p:sp>
          <p:nvSpPr>
            <p:cNvPr id="74" name="object 11"/>
            <p:cNvSpPr/>
            <p:nvPr/>
          </p:nvSpPr>
          <p:spPr>
            <a:xfrm>
              <a:off x="3330543" y="5748063"/>
              <a:ext cx="3653790" cy="690880"/>
            </a:xfrm>
            <a:custGeom>
              <a:avLst/>
              <a:gdLst/>
              <a:ahLst/>
              <a:cxnLst/>
              <a:rect l="l" t="t" r="r" b="b"/>
              <a:pathLst>
                <a:path w="3653790" h="690879">
                  <a:moveTo>
                    <a:pt x="0" y="345274"/>
                  </a:moveTo>
                  <a:lnTo>
                    <a:pt x="1523" y="331041"/>
                  </a:lnTo>
                  <a:lnTo>
                    <a:pt x="6055" y="316955"/>
                  </a:lnTo>
                  <a:lnTo>
                    <a:pt x="37111" y="275686"/>
                  </a:lnTo>
                  <a:lnTo>
                    <a:pt x="71778" y="249110"/>
                  </a:lnTo>
                  <a:lnTo>
                    <a:pt x="117067" y="223387"/>
                  </a:lnTo>
                  <a:lnTo>
                    <a:pt x="172508" y="198606"/>
                  </a:lnTo>
                  <a:lnTo>
                    <a:pt x="237630" y="174855"/>
                  </a:lnTo>
                  <a:lnTo>
                    <a:pt x="311965" y="152223"/>
                  </a:lnTo>
                  <a:lnTo>
                    <a:pt x="352440" y="141355"/>
                  </a:lnTo>
                  <a:lnTo>
                    <a:pt x="395041" y="130800"/>
                  </a:lnTo>
                  <a:lnTo>
                    <a:pt x="439710" y="120569"/>
                  </a:lnTo>
                  <a:lnTo>
                    <a:pt x="486388" y="110673"/>
                  </a:lnTo>
                  <a:lnTo>
                    <a:pt x="535017" y="101124"/>
                  </a:lnTo>
                  <a:lnTo>
                    <a:pt x="585537" y="91933"/>
                  </a:lnTo>
                  <a:lnTo>
                    <a:pt x="637891" y="83110"/>
                  </a:lnTo>
                  <a:lnTo>
                    <a:pt x="692018" y="74667"/>
                  </a:lnTo>
                  <a:lnTo>
                    <a:pt x="747860" y="66615"/>
                  </a:lnTo>
                  <a:lnTo>
                    <a:pt x="805359" y="58964"/>
                  </a:lnTo>
                  <a:lnTo>
                    <a:pt x="864456" y="51727"/>
                  </a:lnTo>
                  <a:lnTo>
                    <a:pt x="925092" y="44914"/>
                  </a:lnTo>
                  <a:lnTo>
                    <a:pt x="987208" y="38537"/>
                  </a:lnTo>
                  <a:lnTo>
                    <a:pt x="1050745" y="32605"/>
                  </a:lnTo>
                  <a:lnTo>
                    <a:pt x="1115646" y="27131"/>
                  </a:lnTo>
                  <a:lnTo>
                    <a:pt x="1181850" y="22126"/>
                  </a:lnTo>
                  <a:lnTo>
                    <a:pt x="1249299" y="17601"/>
                  </a:lnTo>
                  <a:lnTo>
                    <a:pt x="1317935" y="13566"/>
                  </a:lnTo>
                  <a:lnTo>
                    <a:pt x="1387699" y="10034"/>
                  </a:lnTo>
                  <a:lnTo>
                    <a:pt x="1458531" y="7014"/>
                  </a:lnTo>
                  <a:lnTo>
                    <a:pt x="1530374" y="4518"/>
                  </a:lnTo>
                  <a:lnTo>
                    <a:pt x="1603168" y="2558"/>
                  </a:lnTo>
                  <a:lnTo>
                    <a:pt x="1676855" y="1144"/>
                  </a:lnTo>
                  <a:lnTo>
                    <a:pt x="1751375" y="287"/>
                  </a:lnTo>
                  <a:lnTo>
                    <a:pt x="1826671" y="0"/>
                  </a:lnTo>
                  <a:lnTo>
                    <a:pt x="1901966" y="287"/>
                  </a:lnTo>
                  <a:lnTo>
                    <a:pt x="1976487" y="1144"/>
                  </a:lnTo>
                  <a:lnTo>
                    <a:pt x="2050174" y="2558"/>
                  </a:lnTo>
                  <a:lnTo>
                    <a:pt x="2122968" y="4518"/>
                  </a:lnTo>
                  <a:lnTo>
                    <a:pt x="2194810" y="7014"/>
                  </a:lnTo>
                  <a:lnTo>
                    <a:pt x="2265643" y="10034"/>
                  </a:lnTo>
                  <a:lnTo>
                    <a:pt x="2335406" y="13566"/>
                  </a:lnTo>
                  <a:lnTo>
                    <a:pt x="2404042" y="17601"/>
                  </a:lnTo>
                  <a:lnTo>
                    <a:pt x="2471492" y="22126"/>
                  </a:lnTo>
                  <a:lnTo>
                    <a:pt x="2537696" y="27131"/>
                  </a:lnTo>
                  <a:lnTo>
                    <a:pt x="2602596" y="32605"/>
                  </a:lnTo>
                  <a:lnTo>
                    <a:pt x="2666134" y="38537"/>
                  </a:lnTo>
                  <a:lnTo>
                    <a:pt x="2728250" y="44914"/>
                  </a:lnTo>
                  <a:lnTo>
                    <a:pt x="2788886" y="51727"/>
                  </a:lnTo>
                  <a:lnTo>
                    <a:pt x="2847982" y="58964"/>
                  </a:lnTo>
                  <a:lnTo>
                    <a:pt x="2905481" y="66615"/>
                  </a:lnTo>
                  <a:lnTo>
                    <a:pt x="2961324" y="74667"/>
                  </a:lnTo>
                  <a:lnTo>
                    <a:pt x="3015451" y="83110"/>
                  </a:lnTo>
                  <a:lnTo>
                    <a:pt x="3067804" y="91933"/>
                  </a:lnTo>
                  <a:lnTo>
                    <a:pt x="3118324" y="101124"/>
                  </a:lnTo>
                  <a:lnTo>
                    <a:pt x="3166953" y="110673"/>
                  </a:lnTo>
                  <a:lnTo>
                    <a:pt x="3213631" y="120569"/>
                  </a:lnTo>
                  <a:lnTo>
                    <a:pt x="3258301" y="130800"/>
                  </a:lnTo>
                  <a:lnTo>
                    <a:pt x="3300902" y="141355"/>
                  </a:lnTo>
                  <a:lnTo>
                    <a:pt x="3341377" y="152223"/>
                  </a:lnTo>
                  <a:lnTo>
                    <a:pt x="3379666" y="163394"/>
                  </a:lnTo>
                  <a:lnTo>
                    <a:pt x="3449453" y="186596"/>
                  </a:lnTo>
                  <a:lnTo>
                    <a:pt x="3509794" y="210873"/>
                  </a:lnTo>
                  <a:lnTo>
                    <a:pt x="3560218" y="236137"/>
                  </a:lnTo>
                  <a:lnTo>
                    <a:pt x="3600255" y="262297"/>
                  </a:lnTo>
                  <a:lnTo>
                    <a:pt x="3629434" y="289266"/>
                  </a:lnTo>
                  <a:lnTo>
                    <a:pt x="3651819" y="331041"/>
                  </a:lnTo>
                  <a:lnTo>
                    <a:pt x="3653342" y="345274"/>
                  </a:lnTo>
                  <a:lnTo>
                    <a:pt x="3639806" y="387522"/>
                  </a:lnTo>
                  <a:lnTo>
                    <a:pt x="3600255" y="428250"/>
                  </a:lnTo>
                  <a:lnTo>
                    <a:pt x="3560218" y="454411"/>
                  </a:lnTo>
                  <a:lnTo>
                    <a:pt x="3509794" y="479674"/>
                  </a:lnTo>
                  <a:lnTo>
                    <a:pt x="3449453" y="503952"/>
                  </a:lnTo>
                  <a:lnTo>
                    <a:pt x="3379666" y="527154"/>
                  </a:lnTo>
                  <a:lnTo>
                    <a:pt x="3341377" y="538324"/>
                  </a:lnTo>
                  <a:lnTo>
                    <a:pt x="3300902" y="549193"/>
                  </a:lnTo>
                  <a:lnTo>
                    <a:pt x="3258301" y="559748"/>
                  </a:lnTo>
                  <a:lnTo>
                    <a:pt x="3213631" y="569979"/>
                  </a:lnTo>
                  <a:lnTo>
                    <a:pt x="3166953" y="579874"/>
                  </a:lnTo>
                  <a:lnTo>
                    <a:pt x="3118324" y="589423"/>
                  </a:lnTo>
                  <a:lnTo>
                    <a:pt x="3067804" y="598615"/>
                  </a:lnTo>
                  <a:lnTo>
                    <a:pt x="3015451" y="607438"/>
                  </a:lnTo>
                  <a:lnTo>
                    <a:pt x="2961324" y="615881"/>
                  </a:lnTo>
                  <a:lnTo>
                    <a:pt x="2905481" y="623933"/>
                  </a:lnTo>
                  <a:lnTo>
                    <a:pt x="2847982" y="631583"/>
                  </a:lnTo>
                  <a:lnTo>
                    <a:pt x="2788886" y="638820"/>
                  </a:lnTo>
                  <a:lnTo>
                    <a:pt x="2728250" y="645633"/>
                  </a:lnTo>
                  <a:lnTo>
                    <a:pt x="2666134" y="652011"/>
                  </a:lnTo>
                  <a:lnTo>
                    <a:pt x="2602596" y="657942"/>
                  </a:lnTo>
                  <a:lnTo>
                    <a:pt x="2537696" y="663416"/>
                  </a:lnTo>
                  <a:lnTo>
                    <a:pt x="2471492" y="668421"/>
                  </a:lnTo>
                  <a:lnTo>
                    <a:pt x="2404042" y="672947"/>
                  </a:lnTo>
                  <a:lnTo>
                    <a:pt x="2335406" y="676981"/>
                  </a:lnTo>
                  <a:lnTo>
                    <a:pt x="2265643" y="680514"/>
                  </a:lnTo>
                  <a:lnTo>
                    <a:pt x="2194810" y="683534"/>
                  </a:lnTo>
                  <a:lnTo>
                    <a:pt x="2122968" y="686029"/>
                  </a:lnTo>
                  <a:lnTo>
                    <a:pt x="2050174" y="687990"/>
                  </a:lnTo>
                  <a:lnTo>
                    <a:pt x="1976487" y="689404"/>
                  </a:lnTo>
                  <a:lnTo>
                    <a:pt x="1901966" y="690260"/>
                  </a:lnTo>
                  <a:lnTo>
                    <a:pt x="1826671" y="690548"/>
                  </a:lnTo>
                  <a:lnTo>
                    <a:pt x="1751375" y="690260"/>
                  </a:lnTo>
                  <a:lnTo>
                    <a:pt x="1676855" y="689404"/>
                  </a:lnTo>
                  <a:lnTo>
                    <a:pt x="1603168" y="687990"/>
                  </a:lnTo>
                  <a:lnTo>
                    <a:pt x="1530374" y="686029"/>
                  </a:lnTo>
                  <a:lnTo>
                    <a:pt x="1458531" y="683534"/>
                  </a:lnTo>
                  <a:lnTo>
                    <a:pt x="1387699" y="680514"/>
                  </a:lnTo>
                  <a:lnTo>
                    <a:pt x="1317935" y="676981"/>
                  </a:lnTo>
                  <a:lnTo>
                    <a:pt x="1249299" y="672947"/>
                  </a:lnTo>
                  <a:lnTo>
                    <a:pt x="1181850" y="668421"/>
                  </a:lnTo>
                  <a:lnTo>
                    <a:pt x="1115646" y="663416"/>
                  </a:lnTo>
                  <a:lnTo>
                    <a:pt x="1050745" y="657942"/>
                  </a:lnTo>
                  <a:lnTo>
                    <a:pt x="987208" y="652011"/>
                  </a:lnTo>
                  <a:lnTo>
                    <a:pt x="925092" y="645633"/>
                  </a:lnTo>
                  <a:lnTo>
                    <a:pt x="864456" y="638820"/>
                  </a:lnTo>
                  <a:lnTo>
                    <a:pt x="805359" y="631583"/>
                  </a:lnTo>
                  <a:lnTo>
                    <a:pt x="747860" y="623933"/>
                  </a:lnTo>
                  <a:lnTo>
                    <a:pt x="692018" y="615881"/>
                  </a:lnTo>
                  <a:lnTo>
                    <a:pt x="637891" y="607438"/>
                  </a:lnTo>
                  <a:lnTo>
                    <a:pt x="585537" y="598615"/>
                  </a:lnTo>
                  <a:lnTo>
                    <a:pt x="535017" y="589423"/>
                  </a:lnTo>
                  <a:lnTo>
                    <a:pt x="486388" y="579874"/>
                  </a:lnTo>
                  <a:lnTo>
                    <a:pt x="439710" y="569979"/>
                  </a:lnTo>
                  <a:lnTo>
                    <a:pt x="395041" y="559748"/>
                  </a:lnTo>
                  <a:lnTo>
                    <a:pt x="352440" y="549193"/>
                  </a:lnTo>
                  <a:lnTo>
                    <a:pt x="311965" y="538324"/>
                  </a:lnTo>
                  <a:lnTo>
                    <a:pt x="273676" y="527154"/>
                  </a:lnTo>
                  <a:lnTo>
                    <a:pt x="203888" y="503952"/>
                  </a:lnTo>
                  <a:lnTo>
                    <a:pt x="143548" y="479674"/>
                  </a:lnTo>
                  <a:lnTo>
                    <a:pt x="93124" y="454411"/>
                  </a:lnTo>
                  <a:lnTo>
                    <a:pt x="53087" y="428250"/>
                  </a:lnTo>
                  <a:lnTo>
                    <a:pt x="23907" y="401281"/>
                  </a:lnTo>
                  <a:lnTo>
                    <a:pt x="1523" y="359507"/>
                  </a:lnTo>
                  <a:lnTo>
                    <a:pt x="0" y="345274"/>
                  </a:lnTo>
                  <a:close/>
                </a:path>
              </a:pathLst>
            </a:custGeom>
            <a:ln w="9524">
              <a:solidFill>
                <a:srgbClr val="FFFFFF"/>
              </a:solidFill>
            </a:ln>
          </p:spPr>
          <p:txBody>
            <a:bodyPr wrap="square" lIns="0" tIns="0" rIns="0" bIns="0" rtlCol="0"/>
            <a:lstStyle/>
            <a:p>
              <a:endParaRPr/>
            </a:p>
          </p:txBody>
        </p:sp>
        <p:pic>
          <p:nvPicPr>
            <p:cNvPr id="75" name="object 12"/>
            <p:cNvPicPr/>
            <p:nvPr/>
          </p:nvPicPr>
          <p:blipFill>
            <a:blip r:embed="rId8" cstate="print"/>
            <a:stretch>
              <a:fillRect/>
            </a:stretch>
          </p:blipFill>
          <p:spPr>
            <a:xfrm>
              <a:off x="4513877" y="1334580"/>
              <a:ext cx="2253633" cy="4879456"/>
            </a:xfrm>
            <a:prstGeom prst="rect">
              <a:avLst/>
            </a:prstGeom>
          </p:spPr>
        </p:pic>
        <p:pic>
          <p:nvPicPr>
            <p:cNvPr id="76" name="object 13"/>
            <p:cNvPicPr/>
            <p:nvPr/>
          </p:nvPicPr>
          <p:blipFill>
            <a:blip r:embed="rId9" cstate="print"/>
            <a:stretch>
              <a:fillRect/>
            </a:stretch>
          </p:blipFill>
          <p:spPr>
            <a:xfrm>
              <a:off x="4003966" y="2097913"/>
              <a:ext cx="420881" cy="400126"/>
            </a:xfrm>
            <a:prstGeom prst="rect">
              <a:avLst/>
            </a:prstGeom>
          </p:spPr>
        </p:pic>
        <p:pic>
          <p:nvPicPr>
            <p:cNvPr id="77" name="object 14"/>
            <p:cNvPicPr/>
            <p:nvPr/>
          </p:nvPicPr>
          <p:blipFill>
            <a:blip r:embed="rId10" cstate="print"/>
            <a:stretch>
              <a:fillRect/>
            </a:stretch>
          </p:blipFill>
          <p:spPr>
            <a:xfrm>
              <a:off x="3811842" y="1981491"/>
              <a:ext cx="940123" cy="602453"/>
            </a:xfrm>
            <a:prstGeom prst="rect">
              <a:avLst/>
            </a:prstGeom>
          </p:spPr>
        </p:pic>
      </p:grpSp>
      <p:sp>
        <p:nvSpPr>
          <p:cNvPr id="78" name="object 15"/>
          <p:cNvSpPr txBox="1"/>
          <p:nvPr/>
        </p:nvSpPr>
        <p:spPr>
          <a:xfrm>
            <a:off x="5388660" y="2188920"/>
            <a:ext cx="1092205" cy="274883"/>
          </a:xfrm>
          <a:prstGeom prst="rect">
            <a:avLst/>
          </a:prstGeom>
        </p:spPr>
        <p:txBody>
          <a:bodyPr vert="horz" wrap="square" lIns="0" tIns="10795" rIns="0" bIns="0" rtlCol="0">
            <a:spAutoFit/>
          </a:bodyPr>
          <a:lstStyle/>
          <a:p>
            <a:pPr marL="12700" marR="5080">
              <a:lnSpc>
                <a:spcPct val="100699"/>
              </a:lnSpc>
              <a:spcBef>
                <a:spcPts val="85"/>
              </a:spcBef>
            </a:pPr>
            <a:r>
              <a:rPr sz="1800" b="1" spc="-20" smtClean="0">
                <a:solidFill>
                  <a:srgbClr val="001F60"/>
                </a:solidFill>
                <a:latin typeface="Times New Roman"/>
                <a:cs typeface="Times New Roman"/>
              </a:rPr>
              <a:t>Vita</a:t>
            </a:r>
            <a:r>
              <a:rPr sz="1800" b="1" spc="-25" smtClean="0">
                <a:solidFill>
                  <a:srgbClr val="001F60"/>
                </a:solidFill>
                <a:latin typeface="Times New Roman"/>
                <a:cs typeface="Times New Roman"/>
              </a:rPr>
              <a:t>min</a:t>
            </a:r>
            <a:endParaRPr sz="1800">
              <a:latin typeface="Times New Roman"/>
              <a:cs typeface="Times New Roman"/>
            </a:endParaRPr>
          </a:p>
        </p:txBody>
      </p:sp>
      <p:grpSp>
        <p:nvGrpSpPr>
          <p:cNvPr id="79" name="object 16"/>
          <p:cNvGrpSpPr/>
          <p:nvPr/>
        </p:nvGrpSpPr>
        <p:grpSpPr>
          <a:xfrm>
            <a:off x="3792336" y="1995927"/>
            <a:ext cx="5728970" cy="2446020"/>
            <a:chOff x="2253935" y="1982158"/>
            <a:chExt cx="5728970" cy="2446020"/>
          </a:xfrm>
        </p:grpSpPr>
        <p:pic>
          <p:nvPicPr>
            <p:cNvPr id="80" name="object 17"/>
            <p:cNvPicPr/>
            <p:nvPr/>
          </p:nvPicPr>
          <p:blipFill>
            <a:blip r:embed="rId11" cstate="print"/>
            <a:stretch>
              <a:fillRect/>
            </a:stretch>
          </p:blipFill>
          <p:spPr>
            <a:xfrm>
              <a:off x="4045141" y="2102433"/>
              <a:ext cx="332816" cy="141287"/>
            </a:xfrm>
            <a:prstGeom prst="rect">
              <a:avLst/>
            </a:prstGeom>
          </p:spPr>
        </p:pic>
        <p:pic>
          <p:nvPicPr>
            <p:cNvPr id="81" name="object 18"/>
            <p:cNvPicPr/>
            <p:nvPr/>
          </p:nvPicPr>
          <p:blipFill>
            <a:blip r:embed="rId12" cstate="print"/>
            <a:stretch>
              <a:fillRect/>
            </a:stretch>
          </p:blipFill>
          <p:spPr>
            <a:xfrm>
              <a:off x="6840086" y="3188468"/>
              <a:ext cx="1101897" cy="1066822"/>
            </a:xfrm>
            <a:prstGeom prst="rect">
              <a:avLst/>
            </a:prstGeom>
          </p:spPr>
        </p:pic>
        <p:pic>
          <p:nvPicPr>
            <p:cNvPr id="82" name="object 19"/>
            <p:cNvPicPr/>
            <p:nvPr/>
          </p:nvPicPr>
          <p:blipFill>
            <a:blip r:embed="rId13" cstate="print"/>
            <a:stretch>
              <a:fillRect/>
            </a:stretch>
          </p:blipFill>
          <p:spPr>
            <a:xfrm>
              <a:off x="6800230" y="3120307"/>
              <a:ext cx="1182060" cy="1094053"/>
            </a:xfrm>
            <a:prstGeom prst="rect">
              <a:avLst/>
            </a:prstGeom>
          </p:spPr>
        </p:pic>
        <p:pic>
          <p:nvPicPr>
            <p:cNvPr id="83" name="object 20"/>
            <p:cNvPicPr/>
            <p:nvPr/>
          </p:nvPicPr>
          <p:blipFill>
            <a:blip r:embed="rId14" cstate="print"/>
            <a:stretch>
              <a:fillRect/>
            </a:stretch>
          </p:blipFill>
          <p:spPr>
            <a:xfrm>
              <a:off x="7046110" y="3215243"/>
              <a:ext cx="792794" cy="459849"/>
            </a:xfrm>
            <a:prstGeom prst="rect">
              <a:avLst/>
            </a:prstGeom>
          </p:spPr>
        </p:pic>
        <p:pic>
          <p:nvPicPr>
            <p:cNvPr id="84" name="object 21"/>
            <p:cNvPicPr/>
            <p:nvPr/>
          </p:nvPicPr>
          <p:blipFill>
            <a:blip r:embed="rId15" cstate="print"/>
            <a:stretch>
              <a:fillRect/>
            </a:stretch>
          </p:blipFill>
          <p:spPr>
            <a:xfrm>
              <a:off x="2398757" y="2186898"/>
              <a:ext cx="1004410" cy="966170"/>
            </a:xfrm>
            <a:prstGeom prst="rect">
              <a:avLst/>
            </a:prstGeom>
          </p:spPr>
        </p:pic>
        <p:pic>
          <p:nvPicPr>
            <p:cNvPr id="85" name="object 22"/>
            <p:cNvPicPr/>
            <p:nvPr/>
          </p:nvPicPr>
          <p:blipFill>
            <a:blip r:embed="rId16" cstate="print"/>
            <a:stretch>
              <a:fillRect/>
            </a:stretch>
          </p:blipFill>
          <p:spPr>
            <a:xfrm>
              <a:off x="2253935" y="1982158"/>
              <a:ext cx="1230982" cy="1233035"/>
            </a:xfrm>
            <a:prstGeom prst="rect">
              <a:avLst/>
            </a:prstGeom>
          </p:spPr>
        </p:pic>
        <p:pic>
          <p:nvPicPr>
            <p:cNvPr id="86" name="object 23"/>
            <p:cNvPicPr/>
            <p:nvPr/>
          </p:nvPicPr>
          <p:blipFill>
            <a:blip r:embed="rId17" cstate="print"/>
            <a:stretch>
              <a:fillRect/>
            </a:stretch>
          </p:blipFill>
          <p:spPr>
            <a:xfrm>
              <a:off x="2499197" y="2196105"/>
              <a:ext cx="805865" cy="342764"/>
            </a:xfrm>
            <a:prstGeom prst="rect">
              <a:avLst/>
            </a:prstGeom>
          </p:spPr>
        </p:pic>
        <p:pic>
          <p:nvPicPr>
            <p:cNvPr id="87" name="object 24"/>
            <p:cNvPicPr/>
            <p:nvPr/>
          </p:nvPicPr>
          <p:blipFill>
            <a:blip r:embed="rId18" cstate="print"/>
            <a:stretch>
              <a:fillRect/>
            </a:stretch>
          </p:blipFill>
          <p:spPr>
            <a:xfrm>
              <a:off x="2795169" y="3785119"/>
              <a:ext cx="678623" cy="642696"/>
            </a:xfrm>
            <a:prstGeom prst="rect">
              <a:avLst/>
            </a:prstGeom>
          </p:spPr>
        </p:pic>
        <p:pic>
          <p:nvPicPr>
            <p:cNvPr id="88" name="object 25"/>
            <p:cNvPicPr/>
            <p:nvPr/>
          </p:nvPicPr>
          <p:blipFill>
            <a:blip r:embed="rId19" cstate="print"/>
            <a:stretch>
              <a:fillRect/>
            </a:stretch>
          </p:blipFill>
          <p:spPr>
            <a:xfrm>
              <a:off x="2670969" y="3450568"/>
              <a:ext cx="1318847" cy="977248"/>
            </a:xfrm>
            <a:prstGeom prst="rect">
              <a:avLst/>
            </a:prstGeom>
          </p:spPr>
        </p:pic>
      </p:grpSp>
      <p:sp>
        <p:nvSpPr>
          <p:cNvPr id="89" name="object 26"/>
          <p:cNvSpPr txBox="1"/>
          <p:nvPr/>
        </p:nvSpPr>
        <p:spPr>
          <a:xfrm>
            <a:off x="4215397" y="3858081"/>
            <a:ext cx="1490619" cy="274883"/>
          </a:xfrm>
          <a:prstGeom prst="rect">
            <a:avLst/>
          </a:prstGeom>
        </p:spPr>
        <p:txBody>
          <a:bodyPr vert="horz" wrap="square" lIns="0" tIns="10795" rIns="0" bIns="0" rtlCol="0">
            <a:spAutoFit/>
          </a:bodyPr>
          <a:lstStyle/>
          <a:p>
            <a:pPr marL="12700" marR="5080">
              <a:lnSpc>
                <a:spcPct val="100699"/>
              </a:lnSpc>
              <a:spcBef>
                <a:spcPts val="85"/>
              </a:spcBef>
            </a:pPr>
            <a:r>
              <a:rPr sz="1800" b="1" spc="-10" smtClean="0">
                <a:solidFill>
                  <a:srgbClr val="001F60"/>
                </a:solidFill>
                <a:latin typeface="Times New Roman"/>
                <a:cs typeface="Times New Roman"/>
              </a:rPr>
              <a:t>Cerebrolysin</a:t>
            </a:r>
            <a:endParaRPr sz="1800">
              <a:latin typeface="Times New Roman"/>
              <a:cs typeface="Times New Roman"/>
            </a:endParaRPr>
          </a:p>
        </p:txBody>
      </p:sp>
      <p:grpSp>
        <p:nvGrpSpPr>
          <p:cNvPr id="90" name="object 27"/>
          <p:cNvGrpSpPr/>
          <p:nvPr/>
        </p:nvGrpSpPr>
        <p:grpSpPr>
          <a:xfrm>
            <a:off x="4418845" y="3648563"/>
            <a:ext cx="4310216" cy="1729844"/>
            <a:chOff x="2880444" y="3634794"/>
            <a:chExt cx="4310216" cy="1729844"/>
          </a:xfrm>
        </p:grpSpPr>
        <p:pic>
          <p:nvPicPr>
            <p:cNvPr id="91" name="object 28"/>
            <p:cNvPicPr/>
            <p:nvPr/>
          </p:nvPicPr>
          <p:blipFill>
            <a:blip r:embed="rId17" cstate="print"/>
            <a:stretch>
              <a:fillRect/>
            </a:stretch>
          </p:blipFill>
          <p:spPr>
            <a:xfrm>
              <a:off x="2880444" y="3634794"/>
              <a:ext cx="536498" cy="227647"/>
            </a:xfrm>
            <a:prstGeom prst="rect">
              <a:avLst/>
            </a:prstGeom>
          </p:spPr>
        </p:pic>
        <p:pic>
          <p:nvPicPr>
            <p:cNvPr id="92" name="object 29"/>
            <p:cNvPicPr/>
            <p:nvPr/>
          </p:nvPicPr>
          <p:blipFill>
            <a:blip r:embed="rId20" cstate="print"/>
            <a:stretch>
              <a:fillRect/>
            </a:stretch>
          </p:blipFill>
          <p:spPr>
            <a:xfrm>
              <a:off x="4110016" y="3851797"/>
              <a:ext cx="1298522" cy="1241792"/>
            </a:xfrm>
            <a:prstGeom prst="rect">
              <a:avLst/>
            </a:prstGeom>
          </p:spPr>
        </p:pic>
        <p:pic>
          <p:nvPicPr>
            <p:cNvPr id="93" name="object 30"/>
            <p:cNvPicPr/>
            <p:nvPr/>
          </p:nvPicPr>
          <p:blipFill>
            <a:blip r:embed="rId21" cstate="print"/>
            <a:stretch>
              <a:fillRect/>
            </a:stretch>
          </p:blipFill>
          <p:spPr>
            <a:xfrm>
              <a:off x="4085516" y="3979217"/>
              <a:ext cx="1290347" cy="1245822"/>
            </a:xfrm>
            <a:prstGeom prst="rect">
              <a:avLst/>
            </a:prstGeom>
          </p:spPr>
        </p:pic>
        <p:pic>
          <p:nvPicPr>
            <p:cNvPr id="94" name="object 31"/>
            <p:cNvPicPr/>
            <p:nvPr/>
          </p:nvPicPr>
          <p:blipFill>
            <a:blip r:embed="rId22" cstate="print"/>
            <a:stretch>
              <a:fillRect/>
            </a:stretch>
          </p:blipFill>
          <p:spPr>
            <a:xfrm>
              <a:off x="4238641" y="4132919"/>
              <a:ext cx="1026972" cy="440896"/>
            </a:xfrm>
            <a:prstGeom prst="rect">
              <a:avLst/>
            </a:prstGeom>
          </p:spPr>
        </p:pic>
        <p:pic>
          <p:nvPicPr>
            <p:cNvPr id="95" name="object 32"/>
            <p:cNvPicPr/>
            <p:nvPr/>
          </p:nvPicPr>
          <p:blipFill>
            <a:blip r:embed="rId18" cstate="print"/>
            <a:stretch>
              <a:fillRect/>
            </a:stretch>
          </p:blipFill>
          <p:spPr>
            <a:xfrm>
              <a:off x="6193212" y="4261141"/>
              <a:ext cx="678623" cy="645923"/>
            </a:xfrm>
            <a:prstGeom prst="rect">
              <a:avLst/>
            </a:prstGeom>
          </p:spPr>
        </p:pic>
        <p:pic>
          <p:nvPicPr>
            <p:cNvPr id="96" name="object 33"/>
            <p:cNvPicPr/>
            <p:nvPr/>
          </p:nvPicPr>
          <p:blipFill>
            <a:blip r:embed="rId23" cstate="print"/>
            <a:stretch>
              <a:fillRect/>
            </a:stretch>
          </p:blipFill>
          <p:spPr>
            <a:xfrm>
              <a:off x="6006263" y="4261141"/>
              <a:ext cx="1184397" cy="1103497"/>
            </a:xfrm>
            <a:prstGeom prst="rect">
              <a:avLst/>
            </a:prstGeom>
          </p:spPr>
        </p:pic>
      </p:grpSp>
      <p:sp>
        <p:nvSpPr>
          <p:cNvPr id="97" name="object 34"/>
          <p:cNvSpPr txBox="1"/>
          <p:nvPr/>
        </p:nvSpPr>
        <p:spPr>
          <a:xfrm>
            <a:off x="7664147" y="4617493"/>
            <a:ext cx="1101966" cy="274883"/>
          </a:xfrm>
          <a:prstGeom prst="rect">
            <a:avLst/>
          </a:prstGeom>
        </p:spPr>
        <p:txBody>
          <a:bodyPr vert="horz" wrap="square" lIns="0" tIns="10795" rIns="0" bIns="0" rtlCol="0">
            <a:spAutoFit/>
          </a:bodyPr>
          <a:lstStyle/>
          <a:p>
            <a:pPr marL="12700" marR="5080">
              <a:lnSpc>
                <a:spcPct val="100699"/>
              </a:lnSpc>
              <a:spcBef>
                <a:spcPts val="85"/>
              </a:spcBef>
            </a:pPr>
            <a:r>
              <a:rPr sz="1800" b="1" spc="-10" smtClean="0">
                <a:solidFill>
                  <a:srgbClr val="001F60"/>
                </a:solidFill>
                <a:latin typeface="Times New Roman"/>
                <a:cs typeface="Times New Roman"/>
              </a:rPr>
              <a:t>Collag</a:t>
            </a:r>
            <a:r>
              <a:rPr sz="1800" b="1" spc="-25" smtClean="0">
                <a:solidFill>
                  <a:srgbClr val="001F60"/>
                </a:solidFill>
                <a:latin typeface="Times New Roman"/>
                <a:cs typeface="Times New Roman"/>
              </a:rPr>
              <a:t>en</a:t>
            </a:r>
            <a:endParaRPr sz="1800">
              <a:latin typeface="Times New Roman"/>
              <a:cs typeface="Times New Roman"/>
            </a:endParaRPr>
          </a:p>
        </p:txBody>
      </p:sp>
      <p:grpSp>
        <p:nvGrpSpPr>
          <p:cNvPr id="98" name="object 35"/>
          <p:cNvGrpSpPr/>
          <p:nvPr/>
        </p:nvGrpSpPr>
        <p:grpSpPr>
          <a:xfrm>
            <a:off x="4204303" y="2323164"/>
            <a:ext cx="4758690" cy="2366010"/>
            <a:chOff x="2665902" y="2309395"/>
            <a:chExt cx="4758690" cy="2366010"/>
          </a:xfrm>
        </p:grpSpPr>
        <p:pic>
          <p:nvPicPr>
            <p:cNvPr id="99" name="object 36"/>
            <p:cNvPicPr/>
            <p:nvPr/>
          </p:nvPicPr>
          <p:blipFill>
            <a:blip r:embed="rId17" cstate="print"/>
            <a:stretch>
              <a:fillRect/>
            </a:stretch>
          </p:blipFill>
          <p:spPr>
            <a:xfrm>
              <a:off x="6261062" y="4267466"/>
              <a:ext cx="536501" cy="228774"/>
            </a:xfrm>
            <a:prstGeom prst="rect">
              <a:avLst/>
            </a:prstGeom>
          </p:spPr>
        </p:pic>
        <p:sp>
          <p:nvSpPr>
            <p:cNvPr id="100" name="object 37"/>
            <p:cNvSpPr/>
            <p:nvPr/>
          </p:nvSpPr>
          <p:spPr>
            <a:xfrm>
              <a:off x="2672251" y="2315745"/>
              <a:ext cx="4745990" cy="2353310"/>
            </a:xfrm>
            <a:custGeom>
              <a:avLst/>
              <a:gdLst/>
              <a:ahLst/>
              <a:cxnLst/>
              <a:rect l="l" t="t" r="r" b="b"/>
              <a:pathLst>
                <a:path w="4745990" h="2353310">
                  <a:moveTo>
                    <a:pt x="3747535" y="499448"/>
                  </a:moveTo>
                  <a:lnTo>
                    <a:pt x="3798148" y="524683"/>
                  </a:lnTo>
                  <a:lnTo>
                    <a:pt x="3847706" y="550352"/>
                  </a:lnTo>
                  <a:lnTo>
                    <a:pt x="3896188" y="576440"/>
                  </a:lnTo>
                  <a:lnTo>
                    <a:pt x="3943573" y="602932"/>
                  </a:lnTo>
                  <a:lnTo>
                    <a:pt x="3989839" y="629814"/>
                  </a:lnTo>
                  <a:lnTo>
                    <a:pt x="4034965" y="657071"/>
                  </a:lnTo>
                  <a:lnTo>
                    <a:pt x="4078930" y="684688"/>
                  </a:lnTo>
                  <a:lnTo>
                    <a:pt x="4121712" y="712650"/>
                  </a:lnTo>
                  <a:lnTo>
                    <a:pt x="4163290" y="740942"/>
                  </a:lnTo>
                  <a:lnTo>
                    <a:pt x="4203642" y="769549"/>
                  </a:lnTo>
                  <a:lnTo>
                    <a:pt x="4242748" y="798457"/>
                  </a:lnTo>
                  <a:lnTo>
                    <a:pt x="4280585" y="827650"/>
                  </a:lnTo>
                  <a:lnTo>
                    <a:pt x="4317133" y="857114"/>
                  </a:lnTo>
                  <a:lnTo>
                    <a:pt x="4352370" y="886833"/>
                  </a:lnTo>
                  <a:lnTo>
                    <a:pt x="4386275" y="916794"/>
                  </a:lnTo>
                  <a:lnTo>
                    <a:pt x="4418826" y="946980"/>
                  </a:lnTo>
                  <a:lnTo>
                    <a:pt x="4450003" y="977378"/>
                  </a:lnTo>
                  <a:lnTo>
                    <a:pt x="4479783" y="1007972"/>
                  </a:lnTo>
                </a:path>
                <a:path w="4745990" h="2353310">
                  <a:moveTo>
                    <a:pt x="4745833" y="1619521"/>
                  </a:moveTo>
                  <a:lnTo>
                    <a:pt x="4740499" y="1658812"/>
                  </a:lnTo>
                  <a:lnTo>
                    <a:pt x="4728032" y="1711837"/>
                  </a:lnTo>
                  <a:lnTo>
                    <a:pt x="4714777" y="1751050"/>
                  </a:lnTo>
                  <a:lnTo>
                    <a:pt x="4698281" y="1789401"/>
                  </a:lnTo>
                  <a:lnTo>
                    <a:pt x="4678577" y="1826854"/>
                  </a:lnTo>
                  <a:lnTo>
                    <a:pt x="4655703" y="1863374"/>
                  </a:lnTo>
                  <a:lnTo>
                    <a:pt x="4629694" y="1898928"/>
                  </a:lnTo>
                  <a:lnTo>
                    <a:pt x="4600586" y="1933480"/>
                  </a:lnTo>
                  <a:lnTo>
                    <a:pt x="4568414" y="1966996"/>
                  </a:lnTo>
                  <a:lnTo>
                    <a:pt x="4533215" y="1999440"/>
                  </a:lnTo>
                  <a:lnTo>
                    <a:pt x="4495024" y="2030779"/>
                  </a:lnTo>
                  <a:lnTo>
                    <a:pt x="4453877" y="2060977"/>
                  </a:lnTo>
                  <a:lnTo>
                    <a:pt x="4409811" y="2090000"/>
                  </a:lnTo>
                  <a:lnTo>
                    <a:pt x="4362859" y="2117813"/>
                  </a:lnTo>
                  <a:lnTo>
                    <a:pt x="4313060" y="2144381"/>
                  </a:lnTo>
                  <a:lnTo>
                    <a:pt x="4260448" y="2169670"/>
                  </a:lnTo>
                  <a:lnTo>
                    <a:pt x="4205059" y="2193645"/>
                  </a:lnTo>
                </a:path>
                <a:path w="4745990" h="2353310">
                  <a:moveTo>
                    <a:pt x="3530160" y="2334545"/>
                  </a:moveTo>
                  <a:lnTo>
                    <a:pt x="3484042" y="2338885"/>
                  </a:lnTo>
                  <a:lnTo>
                    <a:pt x="3437431" y="2342652"/>
                  </a:lnTo>
                  <a:lnTo>
                    <a:pt x="3390343" y="2345844"/>
                  </a:lnTo>
                  <a:lnTo>
                    <a:pt x="3342799" y="2348463"/>
                  </a:lnTo>
                  <a:lnTo>
                    <a:pt x="3294816" y="2350507"/>
                  </a:lnTo>
                  <a:lnTo>
                    <a:pt x="3246412" y="2351979"/>
                  </a:lnTo>
                  <a:lnTo>
                    <a:pt x="3197606" y="2352877"/>
                  </a:lnTo>
                  <a:lnTo>
                    <a:pt x="3148416" y="2353203"/>
                  </a:lnTo>
                  <a:lnTo>
                    <a:pt x="3098860" y="2352956"/>
                  </a:lnTo>
                  <a:lnTo>
                    <a:pt x="3048958" y="2352137"/>
                  </a:lnTo>
                  <a:lnTo>
                    <a:pt x="2998727" y="2350745"/>
                  </a:lnTo>
                  <a:lnTo>
                    <a:pt x="2948185" y="2348782"/>
                  </a:lnTo>
                  <a:lnTo>
                    <a:pt x="2897351" y="2346246"/>
                  </a:lnTo>
                  <a:lnTo>
                    <a:pt x="2846243" y="2343140"/>
                  </a:lnTo>
                  <a:lnTo>
                    <a:pt x="2794880" y="2339462"/>
                  </a:lnTo>
                  <a:lnTo>
                    <a:pt x="2743280" y="2335214"/>
                  </a:lnTo>
                  <a:lnTo>
                    <a:pt x="2691462" y="2330395"/>
                  </a:lnTo>
                </a:path>
                <a:path w="4745990" h="2353310">
                  <a:moveTo>
                    <a:pt x="1412614" y="2014070"/>
                  </a:moveTo>
                  <a:lnTo>
                    <a:pt x="1361254" y="1994414"/>
                  </a:lnTo>
                  <a:lnTo>
                    <a:pt x="1310546" y="1974293"/>
                  </a:lnTo>
                  <a:lnTo>
                    <a:pt x="1260511" y="1953717"/>
                  </a:lnTo>
                  <a:lnTo>
                    <a:pt x="1211170" y="1932695"/>
                  </a:lnTo>
                  <a:lnTo>
                    <a:pt x="1162543" y="1911237"/>
                  </a:lnTo>
                  <a:lnTo>
                    <a:pt x="1114650" y="1889355"/>
                  </a:lnTo>
                  <a:lnTo>
                    <a:pt x="1067513" y="1867057"/>
                  </a:lnTo>
                  <a:lnTo>
                    <a:pt x="1021151" y="1844353"/>
                  </a:lnTo>
                  <a:lnTo>
                    <a:pt x="975586" y="1821255"/>
                  </a:lnTo>
                  <a:lnTo>
                    <a:pt x="930837" y="1797771"/>
                  </a:lnTo>
                  <a:lnTo>
                    <a:pt x="886926" y="1773912"/>
                  </a:lnTo>
                  <a:lnTo>
                    <a:pt x="843873" y="1749687"/>
                  </a:lnTo>
                  <a:lnTo>
                    <a:pt x="801698" y="1725107"/>
                  </a:lnTo>
                  <a:lnTo>
                    <a:pt x="760422" y="1700182"/>
                  </a:lnTo>
                  <a:lnTo>
                    <a:pt x="720066" y="1674921"/>
                  </a:lnTo>
                </a:path>
                <a:path w="4745990" h="2353310">
                  <a:moveTo>
                    <a:pt x="164342" y="1218897"/>
                  </a:moveTo>
                  <a:lnTo>
                    <a:pt x="132059" y="1172964"/>
                  </a:lnTo>
                  <a:lnTo>
                    <a:pt x="103259" y="1127100"/>
                  </a:lnTo>
                  <a:lnTo>
                    <a:pt x="77957" y="1081355"/>
                  </a:lnTo>
                  <a:lnTo>
                    <a:pt x="56166" y="1035783"/>
                  </a:lnTo>
                  <a:lnTo>
                    <a:pt x="37902" y="990434"/>
                  </a:lnTo>
                  <a:lnTo>
                    <a:pt x="23180" y="945360"/>
                  </a:lnTo>
                  <a:lnTo>
                    <a:pt x="12013" y="900614"/>
                  </a:lnTo>
                  <a:lnTo>
                    <a:pt x="4418" y="856246"/>
                  </a:lnTo>
                  <a:lnTo>
                    <a:pt x="408" y="812309"/>
                  </a:lnTo>
                  <a:lnTo>
                    <a:pt x="0" y="768854"/>
                  </a:lnTo>
                  <a:lnTo>
                    <a:pt x="3206" y="725933"/>
                  </a:lnTo>
                  <a:lnTo>
                    <a:pt x="10042" y="683598"/>
                  </a:lnTo>
                  <a:lnTo>
                    <a:pt x="17107" y="653670"/>
                  </a:lnTo>
                  <a:lnTo>
                    <a:pt x="26064" y="624158"/>
                  </a:lnTo>
                  <a:lnTo>
                    <a:pt x="36891" y="595071"/>
                  </a:lnTo>
                  <a:lnTo>
                    <a:pt x="49567" y="566423"/>
                  </a:lnTo>
                </a:path>
                <a:path w="4745990" h="2353310">
                  <a:moveTo>
                    <a:pt x="685316" y="113712"/>
                  </a:moveTo>
                  <a:lnTo>
                    <a:pt x="730001" y="99932"/>
                  </a:lnTo>
                  <a:lnTo>
                    <a:pt x="775814" y="86919"/>
                  </a:lnTo>
                  <a:lnTo>
                    <a:pt x="822728" y="74675"/>
                  </a:lnTo>
                  <a:lnTo>
                    <a:pt x="870713" y="63208"/>
                  </a:lnTo>
                  <a:lnTo>
                    <a:pt x="919745" y="52521"/>
                  </a:lnTo>
                  <a:lnTo>
                    <a:pt x="969793" y="42621"/>
                  </a:lnTo>
                  <a:lnTo>
                    <a:pt x="1020832" y="33511"/>
                  </a:lnTo>
                  <a:lnTo>
                    <a:pt x="1072833" y="25197"/>
                  </a:lnTo>
                  <a:lnTo>
                    <a:pt x="1125770" y="17683"/>
                  </a:lnTo>
                  <a:lnTo>
                    <a:pt x="1179614" y="10976"/>
                  </a:lnTo>
                  <a:lnTo>
                    <a:pt x="1234338" y="5080"/>
                  </a:lnTo>
                  <a:lnTo>
                    <a:pt x="1289914" y="0"/>
                  </a:lnTo>
                </a:path>
              </a:pathLst>
            </a:custGeom>
            <a:ln w="12699">
              <a:solidFill>
                <a:srgbClr val="000000"/>
              </a:solidFill>
              <a:prstDash val="lgDash"/>
            </a:ln>
          </p:spPr>
          <p:txBody>
            <a:bodyPr wrap="square" lIns="0" tIns="0" rIns="0" bIns="0" rtlCol="0"/>
            <a:lstStyle/>
            <a:p>
              <a:endParaRPr/>
            </a:p>
          </p:txBody>
        </p:sp>
      </p:grpSp>
      <p:sp>
        <p:nvSpPr>
          <p:cNvPr id="101" name="object 38"/>
          <p:cNvSpPr txBox="1"/>
          <p:nvPr/>
        </p:nvSpPr>
        <p:spPr>
          <a:xfrm>
            <a:off x="3927815" y="2436158"/>
            <a:ext cx="104140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00"/>
                </a:solidFill>
                <a:latin typeface="Times New Roman"/>
                <a:cs typeface="Times New Roman"/>
              </a:rPr>
              <a:t>Procain</a:t>
            </a:r>
            <a:endParaRPr sz="2400">
              <a:latin typeface="Times New Roman"/>
              <a:cs typeface="Times New Roman"/>
            </a:endParaRPr>
          </a:p>
        </p:txBody>
      </p:sp>
      <p:sp>
        <p:nvSpPr>
          <p:cNvPr id="102" name="object 39"/>
          <p:cNvSpPr txBox="1"/>
          <p:nvPr/>
        </p:nvSpPr>
        <p:spPr>
          <a:xfrm>
            <a:off x="5799528" y="4583442"/>
            <a:ext cx="1071880" cy="320601"/>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FF0000"/>
                </a:solidFill>
                <a:latin typeface="Times New Roman" pitchFamily="18" charset="0"/>
                <a:cs typeface="Times New Roman" pitchFamily="18" charset="0"/>
              </a:rPr>
              <a:t>Lidocain</a:t>
            </a:r>
            <a:endParaRPr sz="2000">
              <a:solidFill>
                <a:srgbClr val="FF0000"/>
              </a:solidFill>
              <a:latin typeface="Times New Roman" pitchFamily="18" charset="0"/>
              <a:cs typeface="Times New Roman" pitchFamily="18" charset="0"/>
            </a:endParaRPr>
          </a:p>
        </p:txBody>
      </p:sp>
      <p:sp>
        <p:nvSpPr>
          <p:cNvPr id="103" name="object 40"/>
          <p:cNvSpPr txBox="1"/>
          <p:nvPr/>
        </p:nvSpPr>
        <p:spPr>
          <a:xfrm>
            <a:off x="8327022" y="3559840"/>
            <a:ext cx="118110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01F60"/>
                </a:solidFill>
                <a:latin typeface="Times New Roman"/>
                <a:cs typeface="Times New Roman"/>
              </a:rPr>
              <a:t>Lincomycin</a:t>
            </a:r>
            <a:endParaRPr sz="1800">
              <a:latin typeface="Times New Roman"/>
              <a:cs typeface="Times New Roman"/>
            </a:endParaRPr>
          </a:p>
        </p:txBody>
      </p:sp>
      <p:sp>
        <p:nvSpPr>
          <p:cNvPr id="104" name="object 41"/>
          <p:cNvSpPr txBox="1">
            <a:spLocks/>
          </p:cNvSpPr>
          <p:nvPr/>
        </p:nvSpPr>
        <p:spPr>
          <a:xfrm>
            <a:off x="1780434" y="1469361"/>
            <a:ext cx="1957705" cy="452120"/>
          </a:xfrm>
          <a:prstGeom prst="rect">
            <a:avLst/>
          </a:prstGeom>
        </p:spPr>
        <p:txBody>
          <a:bodyPr vert="horz" wrap="square" lIns="0" tIns="12700" rIns="0" bIns="0" rtlCol="0">
            <a:spAutoFit/>
          </a:bodyPr>
          <a:lstStyle>
            <a:lvl1pPr algn="ctr" defTabSz="914400" rtl="0" eaLnBrk="1" latinLnBrk="0" hangingPunct="1">
              <a:lnSpc>
                <a:spcPct val="100000"/>
              </a:lnSpc>
              <a:spcBef>
                <a:spcPct val="0"/>
              </a:spcBef>
              <a:buNone/>
              <a:defRPr sz="3600" b="1" kern="1200">
                <a:solidFill>
                  <a:srgbClr val="0070C0"/>
                </a:solidFill>
                <a:latin typeface="Times New Roman" pitchFamily="18" charset="0"/>
                <a:ea typeface="+mj-ea"/>
                <a:cs typeface="+mj-cs"/>
              </a:defRPr>
            </a:lvl1pPr>
          </a:lstStyle>
          <a:p>
            <a:pPr marL="12700">
              <a:spcBef>
                <a:spcPts val="100"/>
              </a:spcBef>
            </a:pPr>
            <a:r>
              <a:rPr lang="vi-VN" sz="2800" smtClean="0">
                <a:solidFill>
                  <a:srgbClr val="00AF4F"/>
                </a:solidFill>
              </a:rPr>
              <a:t>TRƯỚC</a:t>
            </a:r>
            <a:r>
              <a:rPr lang="vi-VN" sz="2800" spc="-25" smtClean="0">
                <a:solidFill>
                  <a:srgbClr val="00AF4F"/>
                </a:solidFill>
              </a:rPr>
              <a:t> ĐÓ</a:t>
            </a:r>
            <a:endParaRPr lang="vi-VN" sz="2800"/>
          </a:p>
        </p:txBody>
      </p:sp>
      <p:sp>
        <p:nvSpPr>
          <p:cNvPr id="105" name="object 42"/>
          <p:cNvSpPr txBox="1"/>
          <p:nvPr/>
        </p:nvSpPr>
        <p:spPr>
          <a:xfrm>
            <a:off x="8096823" y="1622078"/>
            <a:ext cx="159258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BF"/>
                </a:solidFill>
                <a:latin typeface="Times New Roman"/>
                <a:cs typeface="Times New Roman"/>
              </a:rPr>
              <a:t>Thủy</a:t>
            </a:r>
            <a:r>
              <a:rPr sz="2400" b="1" spc="-55" dirty="0">
                <a:solidFill>
                  <a:srgbClr val="0070BF"/>
                </a:solidFill>
                <a:latin typeface="Times New Roman"/>
                <a:cs typeface="Times New Roman"/>
              </a:rPr>
              <a:t> </a:t>
            </a:r>
            <a:r>
              <a:rPr sz="2400" b="1" spc="-20" dirty="0">
                <a:solidFill>
                  <a:srgbClr val="0070BF"/>
                </a:solidFill>
                <a:latin typeface="Times New Roman"/>
                <a:cs typeface="Times New Roman"/>
              </a:rPr>
              <a:t>Châm</a:t>
            </a:r>
            <a:endParaRPr sz="2400">
              <a:latin typeface="Times New Roman"/>
              <a:cs typeface="Times New Roman"/>
            </a:endParaRPr>
          </a:p>
        </p:txBody>
      </p:sp>
    </p:spTree>
    <p:extLst>
      <p:ext uri="{BB962C8B-B14F-4D97-AF65-F5344CB8AC3E}">
        <p14:creationId xmlns:p14="http://schemas.microsoft.com/office/powerpoint/2010/main" val="195720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2"/>
          <p:cNvPicPr/>
          <p:nvPr/>
        </p:nvPicPr>
        <p:blipFill>
          <a:blip r:embed="rId2" cstate="print"/>
          <a:stretch>
            <a:fillRect/>
          </a:stretch>
        </p:blipFill>
        <p:spPr>
          <a:xfrm>
            <a:off x="1836881" y="888998"/>
            <a:ext cx="8381975" cy="5410189"/>
          </a:xfrm>
          <a:prstGeom prst="rect">
            <a:avLst/>
          </a:prstGeom>
        </p:spPr>
      </p:pic>
      <p:sp>
        <p:nvSpPr>
          <p:cNvPr id="6" name="object 3"/>
          <p:cNvSpPr txBox="1">
            <a:spLocks/>
          </p:cNvSpPr>
          <p:nvPr/>
        </p:nvSpPr>
        <p:spPr>
          <a:xfrm>
            <a:off x="4805502" y="1132514"/>
            <a:ext cx="4842510" cy="575945"/>
          </a:xfrm>
          <a:prstGeom prst="rect">
            <a:avLst/>
          </a:prstGeom>
        </p:spPr>
        <p:txBody>
          <a:bodyPr vert="horz" wrap="square" lIns="0" tIns="10795" rIns="0" bIns="0" rtlCol="0">
            <a:spAutoFit/>
          </a:bodyPr>
          <a:lstStyle>
            <a:lvl1pPr algn="ctr" defTabSz="914400" rtl="0" eaLnBrk="1" latinLnBrk="0" hangingPunct="1">
              <a:lnSpc>
                <a:spcPct val="100000"/>
              </a:lnSpc>
              <a:spcBef>
                <a:spcPct val="0"/>
              </a:spcBef>
              <a:buNone/>
              <a:defRPr sz="3600" b="1" kern="1200">
                <a:solidFill>
                  <a:srgbClr val="0070C0"/>
                </a:solidFill>
                <a:latin typeface="Times New Roman" pitchFamily="18" charset="0"/>
                <a:ea typeface="+mj-ea"/>
                <a:cs typeface="+mj-cs"/>
              </a:defRPr>
            </a:lvl1pPr>
          </a:lstStyle>
          <a:p>
            <a:pPr marL="12700" marR="5080">
              <a:lnSpc>
                <a:spcPct val="100699"/>
              </a:lnSpc>
              <a:spcBef>
                <a:spcPts val="85"/>
              </a:spcBef>
            </a:pPr>
            <a:r>
              <a:rPr lang="vi-VN" sz="1800" smtClean="0">
                <a:solidFill>
                  <a:srgbClr val="FF0066"/>
                </a:solidFill>
              </a:rPr>
              <a:t>Phản</a:t>
            </a:r>
            <a:r>
              <a:rPr lang="vi-VN" sz="1800" spc="-20" smtClean="0">
                <a:solidFill>
                  <a:srgbClr val="FF0066"/>
                </a:solidFill>
              </a:rPr>
              <a:t> </a:t>
            </a:r>
            <a:r>
              <a:rPr lang="vi-VN" sz="1800" smtClean="0">
                <a:solidFill>
                  <a:srgbClr val="FF0066"/>
                </a:solidFill>
              </a:rPr>
              <a:t>ứng</a:t>
            </a:r>
            <a:r>
              <a:rPr lang="vi-VN" sz="1800" spc="-10" smtClean="0">
                <a:solidFill>
                  <a:srgbClr val="FF0066"/>
                </a:solidFill>
              </a:rPr>
              <a:t> </a:t>
            </a:r>
            <a:r>
              <a:rPr lang="vi-VN" sz="1800" smtClean="0">
                <a:solidFill>
                  <a:srgbClr val="FF0066"/>
                </a:solidFill>
              </a:rPr>
              <a:t>có</a:t>
            </a:r>
            <a:r>
              <a:rPr lang="vi-VN" sz="1800" spc="-10" smtClean="0">
                <a:solidFill>
                  <a:srgbClr val="FF0066"/>
                </a:solidFill>
              </a:rPr>
              <a:t> </a:t>
            </a:r>
            <a:r>
              <a:rPr lang="vi-VN" sz="1800" smtClean="0">
                <a:solidFill>
                  <a:srgbClr val="FF0066"/>
                </a:solidFill>
              </a:rPr>
              <a:t>hại</a:t>
            </a:r>
            <a:r>
              <a:rPr lang="vi-VN" sz="1800" spc="-15" smtClean="0">
                <a:solidFill>
                  <a:srgbClr val="FF0066"/>
                </a:solidFill>
              </a:rPr>
              <a:t> </a:t>
            </a:r>
            <a:r>
              <a:rPr lang="vi-VN" sz="1800" smtClean="0">
                <a:solidFill>
                  <a:srgbClr val="FF0066"/>
                </a:solidFill>
              </a:rPr>
              <a:t>sau</a:t>
            </a:r>
            <a:r>
              <a:rPr lang="vi-VN" sz="1800" spc="-15" smtClean="0">
                <a:solidFill>
                  <a:srgbClr val="FF0066"/>
                </a:solidFill>
              </a:rPr>
              <a:t> </a:t>
            </a:r>
            <a:r>
              <a:rPr lang="vi-VN" sz="1800" smtClean="0">
                <a:solidFill>
                  <a:srgbClr val="FF0066"/>
                </a:solidFill>
              </a:rPr>
              <a:t>khi</a:t>
            </a:r>
            <a:r>
              <a:rPr lang="vi-VN" sz="1800" spc="-15" smtClean="0">
                <a:solidFill>
                  <a:srgbClr val="FF0066"/>
                </a:solidFill>
              </a:rPr>
              <a:t> </a:t>
            </a:r>
            <a:r>
              <a:rPr lang="vi-VN" sz="1800" smtClean="0">
                <a:solidFill>
                  <a:srgbClr val="FF0066"/>
                </a:solidFill>
              </a:rPr>
              <a:t>dùng</a:t>
            </a:r>
            <a:r>
              <a:rPr lang="vi-VN" sz="1800" spc="-15" smtClean="0">
                <a:solidFill>
                  <a:srgbClr val="FF0066"/>
                </a:solidFill>
              </a:rPr>
              <a:t> </a:t>
            </a:r>
            <a:r>
              <a:rPr lang="vi-VN" sz="1800" smtClean="0">
                <a:solidFill>
                  <a:srgbClr val="FF0066"/>
                </a:solidFill>
              </a:rPr>
              <a:t>lidocain</a:t>
            </a:r>
            <a:r>
              <a:rPr lang="vi-VN" sz="1800" spc="-15" smtClean="0">
                <a:solidFill>
                  <a:srgbClr val="FF0066"/>
                </a:solidFill>
              </a:rPr>
              <a:t> </a:t>
            </a:r>
            <a:r>
              <a:rPr lang="vi-VN" sz="1800" smtClean="0">
                <a:solidFill>
                  <a:srgbClr val="FF0066"/>
                </a:solidFill>
              </a:rPr>
              <a:t>và</a:t>
            </a:r>
            <a:r>
              <a:rPr lang="vi-VN" sz="1800" spc="-10" smtClean="0">
                <a:solidFill>
                  <a:srgbClr val="FF0066"/>
                </a:solidFill>
              </a:rPr>
              <a:t> procain </a:t>
            </a:r>
            <a:r>
              <a:rPr lang="vi-VN" sz="1800" smtClean="0">
                <a:solidFill>
                  <a:srgbClr val="FF0066"/>
                </a:solidFill>
              </a:rPr>
              <a:t>Bác</a:t>
            </a:r>
            <a:r>
              <a:rPr lang="vi-VN" sz="1800" spc="-25" smtClean="0">
                <a:solidFill>
                  <a:srgbClr val="FF0066"/>
                </a:solidFill>
              </a:rPr>
              <a:t> </a:t>
            </a:r>
            <a:r>
              <a:rPr lang="vi-VN" sz="1800" smtClean="0">
                <a:solidFill>
                  <a:srgbClr val="FF0066"/>
                </a:solidFill>
              </a:rPr>
              <a:t>sĩ</a:t>
            </a:r>
            <a:r>
              <a:rPr lang="vi-VN" sz="1800" spc="-20" smtClean="0">
                <a:solidFill>
                  <a:srgbClr val="FF0066"/>
                </a:solidFill>
              </a:rPr>
              <a:t> </a:t>
            </a:r>
            <a:r>
              <a:rPr lang="vi-VN" sz="1800" smtClean="0">
                <a:solidFill>
                  <a:srgbClr val="FF0066"/>
                </a:solidFill>
              </a:rPr>
              <a:t>nghi</a:t>
            </a:r>
            <a:r>
              <a:rPr lang="vi-VN" sz="1800" spc="-20" smtClean="0">
                <a:solidFill>
                  <a:srgbClr val="FF0066"/>
                </a:solidFill>
              </a:rPr>
              <a:t> </a:t>
            </a:r>
            <a:r>
              <a:rPr lang="vi-VN" sz="1800" smtClean="0">
                <a:solidFill>
                  <a:srgbClr val="FF0066"/>
                </a:solidFill>
              </a:rPr>
              <a:t>ngờ</a:t>
            </a:r>
            <a:r>
              <a:rPr lang="vi-VN" sz="1800" spc="-25" smtClean="0">
                <a:solidFill>
                  <a:srgbClr val="FF0066"/>
                </a:solidFill>
              </a:rPr>
              <a:t> </a:t>
            </a:r>
            <a:r>
              <a:rPr lang="vi-VN" sz="1800" smtClean="0">
                <a:solidFill>
                  <a:srgbClr val="FF0066"/>
                </a:solidFill>
              </a:rPr>
              <a:t>bệnh</a:t>
            </a:r>
            <a:r>
              <a:rPr lang="vi-VN" sz="1800" spc="-20" smtClean="0">
                <a:solidFill>
                  <a:srgbClr val="FF0066"/>
                </a:solidFill>
              </a:rPr>
              <a:t> </a:t>
            </a:r>
            <a:r>
              <a:rPr lang="vi-VN" sz="1800" smtClean="0">
                <a:solidFill>
                  <a:srgbClr val="FF0066"/>
                </a:solidFill>
              </a:rPr>
              <a:t>nhân</a:t>
            </a:r>
            <a:r>
              <a:rPr lang="vi-VN" sz="1800" spc="-20" smtClean="0">
                <a:solidFill>
                  <a:srgbClr val="FF0066"/>
                </a:solidFill>
              </a:rPr>
              <a:t> </a:t>
            </a:r>
            <a:r>
              <a:rPr lang="vi-VN" sz="1800" smtClean="0">
                <a:solidFill>
                  <a:srgbClr val="FF0066"/>
                </a:solidFill>
              </a:rPr>
              <a:t>bị</a:t>
            </a:r>
            <a:r>
              <a:rPr lang="vi-VN" sz="1800" spc="-20" smtClean="0">
                <a:solidFill>
                  <a:srgbClr val="FF0066"/>
                </a:solidFill>
              </a:rPr>
              <a:t> </a:t>
            </a:r>
            <a:r>
              <a:rPr lang="vi-VN" sz="1800" smtClean="0">
                <a:solidFill>
                  <a:srgbClr val="FF0066"/>
                </a:solidFill>
              </a:rPr>
              <a:t>ngộ</a:t>
            </a:r>
            <a:r>
              <a:rPr lang="vi-VN" sz="1800" spc="-20" smtClean="0">
                <a:solidFill>
                  <a:srgbClr val="FF0066"/>
                </a:solidFill>
              </a:rPr>
              <a:t> </a:t>
            </a:r>
            <a:r>
              <a:rPr lang="vi-VN" sz="1800" smtClean="0">
                <a:solidFill>
                  <a:srgbClr val="FF0066"/>
                </a:solidFill>
              </a:rPr>
              <a:t>độc</a:t>
            </a:r>
            <a:r>
              <a:rPr lang="vi-VN" sz="1800" spc="-20" smtClean="0">
                <a:solidFill>
                  <a:srgbClr val="FF0066"/>
                </a:solidFill>
              </a:rPr>
              <a:t> </a:t>
            </a:r>
            <a:r>
              <a:rPr lang="vi-VN" sz="1800" smtClean="0">
                <a:solidFill>
                  <a:srgbClr val="FF0066"/>
                </a:solidFill>
              </a:rPr>
              <a:t>thuốc</a:t>
            </a:r>
            <a:r>
              <a:rPr lang="vi-VN" sz="1800" spc="-20" smtClean="0">
                <a:solidFill>
                  <a:srgbClr val="FF0066"/>
                </a:solidFill>
              </a:rPr>
              <a:t> </a:t>
            </a:r>
            <a:r>
              <a:rPr lang="vi-VN" sz="1800" spc="-25" smtClean="0">
                <a:solidFill>
                  <a:srgbClr val="FF0066"/>
                </a:solidFill>
              </a:rPr>
              <a:t>tê</a:t>
            </a:r>
            <a:endParaRPr lang="vi-VN" sz="1800"/>
          </a:p>
        </p:txBody>
      </p:sp>
      <p:sp>
        <p:nvSpPr>
          <p:cNvPr id="7" name="object 4"/>
          <p:cNvSpPr txBox="1"/>
          <p:nvPr/>
        </p:nvSpPr>
        <p:spPr>
          <a:xfrm>
            <a:off x="2117723" y="5553445"/>
            <a:ext cx="5362577" cy="852169"/>
          </a:xfrm>
          <a:prstGeom prst="rect">
            <a:avLst/>
          </a:prstGeom>
        </p:spPr>
        <p:txBody>
          <a:bodyPr vert="horz" wrap="square" lIns="0" tIns="10795" rIns="0" bIns="0" rtlCol="0">
            <a:spAutoFit/>
          </a:bodyPr>
          <a:lstStyle/>
          <a:p>
            <a:pPr marL="12700" marR="5080">
              <a:lnSpc>
                <a:spcPct val="100699"/>
              </a:lnSpc>
              <a:spcBef>
                <a:spcPts val="85"/>
              </a:spcBef>
            </a:pPr>
            <a:r>
              <a:rPr sz="1800" b="1" dirty="0">
                <a:solidFill>
                  <a:srgbClr val="FF0066"/>
                </a:solidFill>
                <a:latin typeface="Times New Roman"/>
                <a:cs typeface="Times New Roman"/>
              </a:rPr>
              <a:t>Phản</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ứng</a:t>
            </a:r>
            <a:r>
              <a:rPr sz="1800" b="1" spc="-15" dirty="0">
                <a:solidFill>
                  <a:srgbClr val="FF0066"/>
                </a:solidFill>
                <a:latin typeface="Times New Roman"/>
                <a:cs typeface="Times New Roman"/>
              </a:rPr>
              <a:t> </a:t>
            </a:r>
            <a:r>
              <a:rPr sz="1800" b="1" dirty="0">
                <a:solidFill>
                  <a:srgbClr val="FF0066"/>
                </a:solidFill>
                <a:latin typeface="Times New Roman"/>
                <a:cs typeface="Times New Roman"/>
              </a:rPr>
              <a:t>được</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cải</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thiện</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sau</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khi</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bệnh</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nhân</a:t>
            </a:r>
            <a:r>
              <a:rPr sz="1800" b="1" spc="-20" dirty="0">
                <a:solidFill>
                  <a:srgbClr val="FF0066"/>
                </a:solidFill>
                <a:latin typeface="Times New Roman"/>
                <a:cs typeface="Times New Roman"/>
              </a:rPr>
              <a:t> được </a:t>
            </a:r>
            <a:r>
              <a:rPr sz="1800" b="1" dirty="0">
                <a:solidFill>
                  <a:srgbClr val="FF0066"/>
                </a:solidFill>
                <a:latin typeface="Times New Roman"/>
                <a:cs typeface="Times New Roman"/>
              </a:rPr>
              <a:t>truyền</a:t>
            </a:r>
            <a:r>
              <a:rPr sz="1800" b="1" spc="-30" dirty="0">
                <a:solidFill>
                  <a:srgbClr val="FF0066"/>
                </a:solidFill>
                <a:latin typeface="Times New Roman"/>
                <a:cs typeface="Times New Roman"/>
              </a:rPr>
              <a:t> </a:t>
            </a:r>
            <a:r>
              <a:rPr sz="1800" b="1" dirty="0">
                <a:solidFill>
                  <a:srgbClr val="FF0066"/>
                </a:solidFill>
                <a:latin typeface="Times New Roman"/>
                <a:cs typeface="Times New Roman"/>
              </a:rPr>
              <a:t>nhũ</a:t>
            </a:r>
            <a:r>
              <a:rPr sz="1800" b="1" spc="-25" dirty="0">
                <a:solidFill>
                  <a:srgbClr val="FF0066"/>
                </a:solidFill>
                <a:latin typeface="Times New Roman"/>
                <a:cs typeface="Times New Roman"/>
              </a:rPr>
              <a:t> </a:t>
            </a:r>
            <a:r>
              <a:rPr sz="1800" b="1" dirty="0">
                <a:solidFill>
                  <a:srgbClr val="FF0066"/>
                </a:solidFill>
                <a:latin typeface="Times New Roman"/>
                <a:cs typeface="Times New Roman"/>
              </a:rPr>
              <a:t>dịch</a:t>
            </a:r>
            <a:r>
              <a:rPr sz="1800" b="1" spc="-25" dirty="0">
                <a:solidFill>
                  <a:srgbClr val="FF0066"/>
                </a:solidFill>
                <a:latin typeface="Times New Roman"/>
                <a:cs typeface="Times New Roman"/>
              </a:rPr>
              <a:t> </a:t>
            </a:r>
            <a:r>
              <a:rPr sz="1800" b="1" dirty="0">
                <a:solidFill>
                  <a:srgbClr val="FF0066"/>
                </a:solidFill>
                <a:latin typeface="Times New Roman"/>
                <a:cs typeface="Times New Roman"/>
              </a:rPr>
              <a:t>lipid</a:t>
            </a:r>
            <a:r>
              <a:rPr sz="1800" b="1" spc="-25" dirty="0">
                <a:solidFill>
                  <a:srgbClr val="FF0066"/>
                </a:solidFill>
                <a:latin typeface="Times New Roman"/>
                <a:cs typeface="Times New Roman"/>
              </a:rPr>
              <a:t> </a:t>
            </a:r>
            <a:r>
              <a:rPr sz="1800" b="1" dirty="0">
                <a:solidFill>
                  <a:srgbClr val="FF0066"/>
                </a:solidFill>
                <a:latin typeface="Times New Roman"/>
                <a:cs typeface="Times New Roman"/>
              </a:rPr>
              <a:t>20%</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theo</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phác</a:t>
            </a:r>
            <a:r>
              <a:rPr sz="1800" b="1" spc="-25" dirty="0">
                <a:solidFill>
                  <a:srgbClr val="FF0066"/>
                </a:solidFill>
                <a:latin typeface="Times New Roman"/>
                <a:cs typeface="Times New Roman"/>
              </a:rPr>
              <a:t> </a:t>
            </a:r>
            <a:r>
              <a:rPr sz="1800" b="1" dirty="0">
                <a:solidFill>
                  <a:srgbClr val="FF0066"/>
                </a:solidFill>
                <a:latin typeface="Times New Roman"/>
                <a:cs typeface="Times New Roman"/>
              </a:rPr>
              <a:t>đồ</a:t>
            </a:r>
            <a:r>
              <a:rPr sz="1800" b="1" spc="-20" dirty="0">
                <a:solidFill>
                  <a:srgbClr val="FF0066"/>
                </a:solidFill>
                <a:latin typeface="Times New Roman"/>
                <a:cs typeface="Times New Roman"/>
              </a:rPr>
              <a:t> </a:t>
            </a:r>
            <a:r>
              <a:rPr sz="1800" b="1" dirty="0">
                <a:solidFill>
                  <a:srgbClr val="FF0066"/>
                </a:solidFill>
                <a:latin typeface="Times New Roman"/>
                <a:cs typeface="Times New Roman"/>
              </a:rPr>
              <a:t>xử</a:t>
            </a:r>
            <a:r>
              <a:rPr sz="1800" b="1" spc="-25" dirty="0">
                <a:solidFill>
                  <a:srgbClr val="FF0066"/>
                </a:solidFill>
                <a:latin typeface="Times New Roman"/>
                <a:cs typeface="Times New Roman"/>
              </a:rPr>
              <a:t> </a:t>
            </a:r>
            <a:r>
              <a:rPr sz="1800" b="1" dirty="0">
                <a:solidFill>
                  <a:srgbClr val="FF0066"/>
                </a:solidFill>
                <a:latin typeface="Times New Roman"/>
                <a:cs typeface="Times New Roman"/>
              </a:rPr>
              <a:t>trí</a:t>
            </a:r>
            <a:r>
              <a:rPr sz="1800" b="1" spc="-25" dirty="0">
                <a:solidFill>
                  <a:srgbClr val="FF0066"/>
                </a:solidFill>
                <a:latin typeface="Times New Roman"/>
                <a:cs typeface="Times New Roman"/>
              </a:rPr>
              <a:t> ngộ </a:t>
            </a:r>
            <a:r>
              <a:rPr sz="1800" b="1" dirty="0">
                <a:solidFill>
                  <a:srgbClr val="FF0066"/>
                </a:solidFill>
                <a:latin typeface="Times New Roman"/>
                <a:cs typeface="Times New Roman"/>
              </a:rPr>
              <a:t>độc</a:t>
            </a:r>
            <a:r>
              <a:rPr sz="1800" b="1" spc="-15" dirty="0">
                <a:solidFill>
                  <a:srgbClr val="FF0066"/>
                </a:solidFill>
                <a:latin typeface="Times New Roman"/>
                <a:cs typeface="Times New Roman"/>
              </a:rPr>
              <a:t> </a:t>
            </a:r>
            <a:r>
              <a:rPr sz="1800" b="1" dirty="0">
                <a:solidFill>
                  <a:srgbClr val="FF0066"/>
                </a:solidFill>
                <a:latin typeface="Times New Roman"/>
                <a:cs typeface="Times New Roman"/>
              </a:rPr>
              <a:t>thuốc</a:t>
            </a:r>
            <a:r>
              <a:rPr sz="1800" b="1" spc="-15" dirty="0">
                <a:solidFill>
                  <a:srgbClr val="FF0066"/>
                </a:solidFill>
                <a:latin typeface="Times New Roman"/>
                <a:cs typeface="Times New Roman"/>
              </a:rPr>
              <a:t> </a:t>
            </a:r>
            <a:r>
              <a:rPr sz="1800" b="1" dirty="0">
                <a:solidFill>
                  <a:srgbClr val="FF0066"/>
                </a:solidFill>
                <a:latin typeface="Times New Roman"/>
                <a:cs typeface="Times New Roman"/>
              </a:rPr>
              <a:t>gây</a:t>
            </a:r>
            <a:r>
              <a:rPr sz="1800" b="1" spc="-10" dirty="0">
                <a:solidFill>
                  <a:srgbClr val="FF0066"/>
                </a:solidFill>
                <a:latin typeface="Times New Roman"/>
                <a:cs typeface="Times New Roman"/>
              </a:rPr>
              <a:t> </a:t>
            </a:r>
            <a:r>
              <a:rPr sz="1800" b="1" spc="-25" dirty="0">
                <a:solidFill>
                  <a:srgbClr val="FF0066"/>
                </a:solidFill>
                <a:latin typeface="Times New Roman"/>
                <a:cs typeface="Times New Roman"/>
              </a:rPr>
              <a:t>tê</a:t>
            </a:r>
            <a:endParaRPr sz="1800" dirty="0">
              <a:latin typeface="Times New Roman"/>
              <a:cs typeface="Times New Roman"/>
            </a:endParaRPr>
          </a:p>
        </p:txBody>
      </p:sp>
      <p:sp>
        <p:nvSpPr>
          <p:cNvPr id="8" name="object 4"/>
          <p:cNvSpPr txBox="1">
            <a:spLocks noGrp="1"/>
          </p:cNvSpPr>
          <p:nvPr>
            <p:ph type="title"/>
          </p:nvPr>
        </p:nvSpPr>
        <p:spPr>
          <a:xfrm>
            <a:off x="1487748" y="32189"/>
            <a:ext cx="10005751" cy="790182"/>
          </a:xfrm>
          <a:prstGeom prst="rect">
            <a:avLst/>
          </a:prstGeom>
        </p:spPr>
        <p:txBody>
          <a:bodyPr vert="horz" wrap="square" lIns="0" tIns="233900" rIns="0" bIns="0" rtlCol="0">
            <a:spAutoFit/>
          </a:bodyPr>
          <a:lstStyle/>
          <a:p>
            <a:pPr marL="419734">
              <a:lnSpc>
                <a:spcPct val="100000"/>
              </a:lnSpc>
              <a:spcBef>
                <a:spcPts val="100"/>
              </a:spcBef>
            </a:pPr>
            <a:r>
              <a:rPr lang="en-US" dirty="0" smtClean="0">
                <a:solidFill>
                  <a:srgbClr val="00AF4F"/>
                </a:solidFill>
              </a:rPr>
              <a:t>TÌNH HUỐNG THỰC TẾ</a:t>
            </a:r>
            <a:endParaRPr spc="-20" dirty="0">
              <a:solidFill>
                <a:srgbClr val="00AF4F"/>
              </a:solidFill>
            </a:endParaRPr>
          </a:p>
        </p:txBody>
      </p:sp>
    </p:spTree>
    <p:extLst>
      <p:ext uri="{BB962C8B-B14F-4D97-AF65-F5344CB8AC3E}">
        <p14:creationId xmlns:p14="http://schemas.microsoft.com/office/powerpoint/2010/main" val="4221364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3" y="1014413"/>
            <a:ext cx="5585617" cy="584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1014413"/>
            <a:ext cx="6030880" cy="584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ject 4"/>
          <p:cNvSpPr txBox="1">
            <a:spLocks/>
          </p:cNvSpPr>
          <p:nvPr/>
        </p:nvSpPr>
        <p:spPr>
          <a:xfrm>
            <a:off x="1487748" y="32189"/>
            <a:ext cx="10005751" cy="790182"/>
          </a:xfrm>
          <a:prstGeom prst="rect">
            <a:avLst/>
          </a:prstGeom>
        </p:spPr>
        <p:txBody>
          <a:bodyPr vert="horz" wrap="square" lIns="0" tIns="233900" rIns="0" bIns="0" rtlCol="0">
            <a:spAutoFit/>
          </a:bodyPr>
          <a:lstStyle>
            <a:lvl1pPr algn="ctr" defTabSz="914400" rtl="0" eaLnBrk="1" latinLnBrk="0" hangingPunct="1">
              <a:lnSpc>
                <a:spcPct val="100000"/>
              </a:lnSpc>
              <a:spcBef>
                <a:spcPct val="0"/>
              </a:spcBef>
              <a:buNone/>
              <a:defRPr sz="3600" b="1" kern="1200">
                <a:solidFill>
                  <a:srgbClr val="0070C0"/>
                </a:solidFill>
                <a:latin typeface="Times New Roman" pitchFamily="18" charset="0"/>
                <a:ea typeface="+mj-ea"/>
                <a:cs typeface="+mj-cs"/>
              </a:defRPr>
            </a:lvl1pPr>
          </a:lstStyle>
          <a:p>
            <a:pPr marL="419734">
              <a:spcBef>
                <a:spcPts val="100"/>
              </a:spcBef>
            </a:pPr>
            <a:r>
              <a:rPr lang="en-US" smtClean="0">
                <a:solidFill>
                  <a:srgbClr val="00AF4F"/>
                </a:solidFill>
              </a:rPr>
              <a:t>TÌNH HUỐNG THỰC TẾ</a:t>
            </a:r>
            <a:endParaRPr lang="en-US" spc="-20" dirty="0">
              <a:solidFill>
                <a:srgbClr val="00AF4F"/>
              </a:solidFill>
            </a:endParaRPr>
          </a:p>
        </p:txBody>
      </p:sp>
    </p:spTree>
    <p:extLst>
      <p:ext uri="{BB962C8B-B14F-4D97-AF65-F5344CB8AC3E}">
        <p14:creationId xmlns:p14="http://schemas.microsoft.com/office/powerpoint/2010/main" val="194171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19"/>
          <p:cNvSpPr txBox="1">
            <a:spLocks noGrp="1"/>
          </p:cNvSpPr>
          <p:nvPr>
            <p:ph type="title"/>
          </p:nvPr>
        </p:nvSpPr>
        <p:spPr>
          <a:xfrm>
            <a:off x="1487749" y="146489"/>
            <a:ext cx="6375400" cy="575945"/>
          </a:xfrm>
          <a:prstGeom prst="rect">
            <a:avLst/>
          </a:prstGeom>
        </p:spPr>
        <p:txBody>
          <a:bodyPr vert="horz" wrap="square" lIns="0" tIns="188980" rIns="0" bIns="0" rtlCol="0">
            <a:spAutoFit/>
          </a:bodyPr>
          <a:lstStyle/>
          <a:p>
            <a:pPr marL="1234440">
              <a:lnSpc>
                <a:spcPct val="100000"/>
              </a:lnSpc>
              <a:spcBef>
                <a:spcPts val="100"/>
              </a:spcBef>
            </a:pPr>
            <a:r>
              <a:rPr sz="2400" dirty="0">
                <a:solidFill>
                  <a:srgbClr val="FFFFFF"/>
                </a:solidFill>
              </a:rPr>
              <a:t>NGỘ</a:t>
            </a:r>
            <a:r>
              <a:rPr sz="2400" spc="-45" dirty="0">
                <a:solidFill>
                  <a:srgbClr val="FFFFFF"/>
                </a:solidFill>
              </a:rPr>
              <a:t> </a:t>
            </a:r>
            <a:r>
              <a:rPr sz="2400" dirty="0">
                <a:solidFill>
                  <a:srgbClr val="FFFFFF"/>
                </a:solidFill>
              </a:rPr>
              <a:t>ĐỘC</a:t>
            </a:r>
            <a:r>
              <a:rPr sz="2400" spc="-45" dirty="0">
                <a:solidFill>
                  <a:srgbClr val="FFFFFF"/>
                </a:solidFill>
              </a:rPr>
              <a:t> </a:t>
            </a:r>
            <a:r>
              <a:rPr sz="2400" dirty="0">
                <a:solidFill>
                  <a:srgbClr val="FFFFFF"/>
                </a:solidFill>
              </a:rPr>
              <a:t>THUỐC</a:t>
            </a:r>
            <a:r>
              <a:rPr sz="2400" spc="-45" dirty="0">
                <a:solidFill>
                  <a:srgbClr val="FFFFFF"/>
                </a:solidFill>
              </a:rPr>
              <a:t> </a:t>
            </a:r>
            <a:r>
              <a:rPr sz="2400" dirty="0">
                <a:solidFill>
                  <a:srgbClr val="FFFFFF"/>
                </a:solidFill>
              </a:rPr>
              <a:t>GÂY</a:t>
            </a:r>
            <a:r>
              <a:rPr sz="2400" spc="-45" dirty="0">
                <a:solidFill>
                  <a:srgbClr val="FFFFFF"/>
                </a:solidFill>
              </a:rPr>
              <a:t> </a:t>
            </a:r>
            <a:r>
              <a:rPr sz="2400" spc="-25" dirty="0">
                <a:solidFill>
                  <a:srgbClr val="FFFFFF"/>
                </a:solidFill>
              </a:rPr>
              <a:t>TÊ</a:t>
            </a:r>
            <a:endParaRPr sz="2400"/>
          </a:p>
        </p:txBody>
      </p:sp>
      <p:grpSp>
        <p:nvGrpSpPr>
          <p:cNvPr id="4" name="object 4"/>
          <p:cNvGrpSpPr/>
          <p:nvPr/>
        </p:nvGrpSpPr>
        <p:grpSpPr>
          <a:xfrm>
            <a:off x="1377906" y="3956654"/>
            <a:ext cx="3896995" cy="2248203"/>
            <a:chOff x="476206" y="3956654"/>
            <a:chExt cx="3896995" cy="1687195"/>
          </a:xfrm>
        </p:grpSpPr>
        <p:sp>
          <p:nvSpPr>
            <p:cNvPr id="5" name="object 5"/>
            <p:cNvSpPr/>
            <p:nvPr/>
          </p:nvSpPr>
          <p:spPr>
            <a:xfrm>
              <a:off x="480969" y="3961417"/>
              <a:ext cx="3887470" cy="1677670"/>
            </a:xfrm>
            <a:custGeom>
              <a:avLst/>
              <a:gdLst/>
              <a:ahLst/>
              <a:cxnLst/>
              <a:rect l="l" t="t" r="r" b="b"/>
              <a:pathLst>
                <a:path w="3887470" h="1677670">
                  <a:moveTo>
                    <a:pt x="3752997" y="1677371"/>
                  </a:moveTo>
                  <a:lnTo>
                    <a:pt x="134427" y="1677371"/>
                  </a:lnTo>
                  <a:lnTo>
                    <a:pt x="91937" y="1670519"/>
                  </a:lnTo>
                  <a:lnTo>
                    <a:pt x="55036" y="1651438"/>
                  </a:lnTo>
                  <a:lnTo>
                    <a:pt x="25936" y="1622340"/>
                  </a:lnTo>
                  <a:lnTo>
                    <a:pt x="6853" y="1585439"/>
                  </a:lnTo>
                  <a:lnTo>
                    <a:pt x="0" y="1542946"/>
                  </a:lnTo>
                  <a:lnTo>
                    <a:pt x="0" y="134424"/>
                  </a:lnTo>
                  <a:lnTo>
                    <a:pt x="6853" y="91932"/>
                  </a:lnTo>
                  <a:lnTo>
                    <a:pt x="25936" y="55031"/>
                  </a:lnTo>
                  <a:lnTo>
                    <a:pt x="55036" y="25933"/>
                  </a:lnTo>
                  <a:lnTo>
                    <a:pt x="91937" y="6852"/>
                  </a:lnTo>
                  <a:lnTo>
                    <a:pt x="134427" y="0"/>
                  </a:lnTo>
                  <a:lnTo>
                    <a:pt x="3752997" y="0"/>
                  </a:lnTo>
                  <a:lnTo>
                    <a:pt x="3804431" y="10224"/>
                  </a:lnTo>
                  <a:lnTo>
                    <a:pt x="3848047" y="39349"/>
                  </a:lnTo>
                  <a:lnTo>
                    <a:pt x="3877184" y="82977"/>
                  </a:lnTo>
                  <a:lnTo>
                    <a:pt x="3887422" y="134424"/>
                  </a:lnTo>
                  <a:lnTo>
                    <a:pt x="3887422" y="1542946"/>
                  </a:lnTo>
                  <a:lnTo>
                    <a:pt x="3880567" y="1585439"/>
                  </a:lnTo>
                  <a:lnTo>
                    <a:pt x="3861481" y="1622340"/>
                  </a:lnTo>
                  <a:lnTo>
                    <a:pt x="3832380" y="1651438"/>
                  </a:lnTo>
                  <a:lnTo>
                    <a:pt x="3795479" y="1670519"/>
                  </a:lnTo>
                  <a:lnTo>
                    <a:pt x="3752997" y="1677371"/>
                  </a:lnTo>
                  <a:close/>
                </a:path>
              </a:pathLst>
            </a:custGeom>
            <a:solidFill>
              <a:srgbClr val="F7F7F7"/>
            </a:solidFill>
          </p:spPr>
          <p:txBody>
            <a:bodyPr wrap="square" lIns="0" tIns="0" rIns="0" bIns="0" rtlCol="0"/>
            <a:lstStyle/>
            <a:p>
              <a:endParaRPr/>
            </a:p>
          </p:txBody>
        </p:sp>
        <p:sp>
          <p:nvSpPr>
            <p:cNvPr id="6" name="object 6"/>
            <p:cNvSpPr/>
            <p:nvPr/>
          </p:nvSpPr>
          <p:spPr>
            <a:xfrm>
              <a:off x="480969" y="3961417"/>
              <a:ext cx="3887470" cy="1677670"/>
            </a:xfrm>
            <a:custGeom>
              <a:avLst/>
              <a:gdLst/>
              <a:ahLst/>
              <a:cxnLst/>
              <a:rect l="l" t="t" r="r" b="b"/>
              <a:pathLst>
                <a:path w="3887470" h="1677670">
                  <a:moveTo>
                    <a:pt x="0" y="134424"/>
                  </a:moveTo>
                  <a:lnTo>
                    <a:pt x="6853" y="91932"/>
                  </a:lnTo>
                  <a:lnTo>
                    <a:pt x="25936" y="55031"/>
                  </a:lnTo>
                  <a:lnTo>
                    <a:pt x="55036" y="25933"/>
                  </a:lnTo>
                  <a:lnTo>
                    <a:pt x="91937" y="6852"/>
                  </a:lnTo>
                  <a:lnTo>
                    <a:pt x="134427" y="0"/>
                  </a:lnTo>
                  <a:lnTo>
                    <a:pt x="3752997" y="0"/>
                  </a:lnTo>
                  <a:lnTo>
                    <a:pt x="3804431" y="10224"/>
                  </a:lnTo>
                  <a:lnTo>
                    <a:pt x="3848047" y="39349"/>
                  </a:lnTo>
                  <a:lnTo>
                    <a:pt x="3877184" y="82977"/>
                  </a:lnTo>
                  <a:lnTo>
                    <a:pt x="3887422" y="134424"/>
                  </a:lnTo>
                  <a:lnTo>
                    <a:pt x="3887422" y="1542946"/>
                  </a:lnTo>
                  <a:lnTo>
                    <a:pt x="3880567" y="1585439"/>
                  </a:lnTo>
                  <a:lnTo>
                    <a:pt x="3861481" y="1622340"/>
                  </a:lnTo>
                  <a:lnTo>
                    <a:pt x="3832380" y="1651438"/>
                  </a:lnTo>
                  <a:lnTo>
                    <a:pt x="3795479" y="1670519"/>
                  </a:lnTo>
                  <a:lnTo>
                    <a:pt x="3752997" y="1677371"/>
                  </a:lnTo>
                  <a:lnTo>
                    <a:pt x="134427" y="1677371"/>
                  </a:lnTo>
                  <a:lnTo>
                    <a:pt x="91937" y="1670519"/>
                  </a:lnTo>
                  <a:lnTo>
                    <a:pt x="55036" y="1651438"/>
                  </a:lnTo>
                  <a:lnTo>
                    <a:pt x="25936" y="1622340"/>
                  </a:lnTo>
                  <a:lnTo>
                    <a:pt x="6853" y="1585439"/>
                  </a:lnTo>
                  <a:lnTo>
                    <a:pt x="0" y="1542946"/>
                  </a:lnTo>
                  <a:lnTo>
                    <a:pt x="0" y="134424"/>
                  </a:lnTo>
                  <a:close/>
                </a:path>
              </a:pathLst>
            </a:custGeom>
            <a:ln w="9524">
              <a:solidFill>
                <a:srgbClr val="80CA34"/>
              </a:solidFill>
            </a:ln>
          </p:spPr>
          <p:txBody>
            <a:bodyPr wrap="square" lIns="0" tIns="0" rIns="0" bIns="0" rtlCol="0"/>
            <a:lstStyle/>
            <a:p>
              <a:endParaRPr/>
            </a:p>
          </p:txBody>
        </p:sp>
      </p:grpSp>
      <p:grpSp>
        <p:nvGrpSpPr>
          <p:cNvPr id="7" name="object 7"/>
          <p:cNvGrpSpPr/>
          <p:nvPr/>
        </p:nvGrpSpPr>
        <p:grpSpPr>
          <a:xfrm>
            <a:off x="1341669" y="2527519"/>
            <a:ext cx="3949065" cy="1233170"/>
            <a:chOff x="439969" y="2527519"/>
            <a:chExt cx="3949065" cy="1233170"/>
          </a:xfrm>
        </p:grpSpPr>
        <p:pic>
          <p:nvPicPr>
            <p:cNvPr id="8" name="object 8"/>
            <p:cNvPicPr/>
            <p:nvPr/>
          </p:nvPicPr>
          <p:blipFill>
            <a:blip r:embed="rId2" cstate="print"/>
            <a:stretch>
              <a:fillRect/>
            </a:stretch>
          </p:blipFill>
          <p:spPr>
            <a:xfrm>
              <a:off x="478069" y="2565634"/>
              <a:ext cx="3910942" cy="1194932"/>
            </a:xfrm>
            <a:prstGeom prst="rect">
              <a:avLst/>
            </a:prstGeom>
          </p:spPr>
        </p:pic>
        <p:pic>
          <p:nvPicPr>
            <p:cNvPr id="9" name="object 9"/>
            <p:cNvPicPr/>
            <p:nvPr/>
          </p:nvPicPr>
          <p:blipFill>
            <a:blip r:embed="rId3" cstate="print"/>
            <a:stretch>
              <a:fillRect/>
            </a:stretch>
          </p:blipFill>
          <p:spPr>
            <a:xfrm>
              <a:off x="446319" y="2533870"/>
              <a:ext cx="3898247" cy="1182247"/>
            </a:xfrm>
            <a:prstGeom prst="rect">
              <a:avLst/>
            </a:prstGeom>
          </p:spPr>
        </p:pic>
        <p:sp>
          <p:nvSpPr>
            <p:cNvPr id="10" name="object 10"/>
            <p:cNvSpPr/>
            <p:nvPr/>
          </p:nvSpPr>
          <p:spPr>
            <a:xfrm>
              <a:off x="446319" y="2533869"/>
              <a:ext cx="3898265" cy="1182370"/>
            </a:xfrm>
            <a:custGeom>
              <a:avLst/>
              <a:gdLst/>
              <a:ahLst/>
              <a:cxnLst/>
              <a:rect l="l" t="t" r="r" b="b"/>
              <a:pathLst>
                <a:path w="3898265" h="1182370">
                  <a:moveTo>
                    <a:pt x="0" y="591123"/>
                  </a:moveTo>
                  <a:lnTo>
                    <a:pt x="1959" y="542645"/>
                  </a:lnTo>
                  <a:lnTo>
                    <a:pt x="7736" y="495245"/>
                  </a:lnTo>
                  <a:lnTo>
                    <a:pt x="17179" y="449076"/>
                  </a:lnTo>
                  <a:lnTo>
                    <a:pt x="30135" y="404290"/>
                  </a:lnTo>
                  <a:lnTo>
                    <a:pt x="46452" y="361039"/>
                  </a:lnTo>
                  <a:lnTo>
                    <a:pt x="65979" y="319476"/>
                  </a:lnTo>
                  <a:lnTo>
                    <a:pt x="88562" y="279753"/>
                  </a:lnTo>
                  <a:lnTo>
                    <a:pt x="114051" y="242022"/>
                  </a:lnTo>
                  <a:lnTo>
                    <a:pt x="142292" y="206434"/>
                  </a:lnTo>
                  <a:lnTo>
                    <a:pt x="173134" y="173143"/>
                  </a:lnTo>
                  <a:lnTo>
                    <a:pt x="206424" y="142300"/>
                  </a:lnTo>
                  <a:lnTo>
                    <a:pt x="242010" y="114058"/>
                  </a:lnTo>
                  <a:lnTo>
                    <a:pt x="279741" y="88568"/>
                  </a:lnTo>
                  <a:lnTo>
                    <a:pt x="319464" y="65983"/>
                  </a:lnTo>
                  <a:lnTo>
                    <a:pt x="361027" y="46456"/>
                  </a:lnTo>
                  <a:lnTo>
                    <a:pt x="404277" y="30137"/>
                  </a:lnTo>
                  <a:lnTo>
                    <a:pt x="449064" y="17180"/>
                  </a:lnTo>
                  <a:lnTo>
                    <a:pt x="495234" y="7737"/>
                  </a:lnTo>
                  <a:lnTo>
                    <a:pt x="542635" y="1959"/>
                  </a:lnTo>
                  <a:lnTo>
                    <a:pt x="591116" y="0"/>
                  </a:lnTo>
                  <a:lnTo>
                    <a:pt x="3307123" y="0"/>
                  </a:lnTo>
                  <a:lnTo>
                    <a:pt x="3359098" y="2288"/>
                  </a:lnTo>
                  <a:lnTo>
                    <a:pt x="3410324" y="9078"/>
                  </a:lnTo>
                  <a:lnTo>
                    <a:pt x="3460531" y="20257"/>
                  </a:lnTo>
                  <a:lnTo>
                    <a:pt x="3509445" y="35711"/>
                  </a:lnTo>
                  <a:lnTo>
                    <a:pt x="3556794" y="55327"/>
                  </a:lnTo>
                  <a:lnTo>
                    <a:pt x="3602306" y="78992"/>
                  </a:lnTo>
                  <a:lnTo>
                    <a:pt x="3645708" y="106593"/>
                  </a:lnTo>
                  <a:lnTo>
                    <a:pt x="3686729" y="138016"/>
                  </a:lnTo>
                  <a:lnTo>
                    <a:pt x="3725097" y="173149"/>
                  </a:lnTo>
                  <a:lnTo>
                    <a:pt x="3760236" y="211517"/>
                  </a:lnTo>
                  <a:lnTo>
                    <a:pt x="3791663" y="252538"/>
                  </a:lnTo>
                  <a:lnTo>
                    <a:pt x="3819265" y="295941"/>
                  </a:lnTo>
                  <a:lnTo>
                    <a:pt x="3842930" y="341453"/>
                  </a:lnTo>
                  <a:lnTo>
                    <a:pt x="3862544" y="388801"/>
                  </a:lnTo>
                  <a:lnTo>
                    <a:pt x="3877995" y="437715"/>
                  </a:lnTo>
                  <a:lnTo>
                    <a:pt x="3889171" y="487922"/>
                  </a:lnTo>
                  <a:lnTo>
                    <a:pt x="3895959" y="539148"/>
                  </a:lnTo>
                  <a:lnTo>
                    <a:pt x="3898247" y="591123"/>
                  </a:lnTo>
                  <a:lnTo>
                    <a:pt x="3896287" y="639605"/>
                  </a:lnTo>
                  <a:lnTo>
                    <a:pt x="3890510" y="687008"/>
                  </a:lnTo>
                  <a:lnTo>
                    <a:pt x="3881067" y="733179"/>
                  </a:lnTo>
                  <a:lnTo>
                    <a:pt x="3868111" y="777966"/>
                  </a:lnTo>
                  <a:lnTo>
                    <a:pt x="3851794" y="821218"/>
                  </a:lnTo>
                  <a:lnTo>
                    <a:pt x="3832268" y="862781"/>
                  </a:lnTo>
                  <a:lnTo>
                    <a:pt x="3809684" y="902505"/>
                  </a:lnTo>
                  <a:lnTo>
                    <a:pt x="3784196" y="940236"/>
                  </a:lnTo>
                  <a:lnTo>
                    <a:pt x="3755954" y="975823"/>
                  </a:lnTo>
                  <a:lnTo>
                    <a:pt x="3725113" y="1009113"/>
                  </a:lnTo>
                  <a:lnTo>
                    <a:pt x="3691822" y="1039955"/>
                  </a:lnTo>
                  <a:lnTo>
                    <a:pt x="3656235" y="1068196"/>
                  </a:lnTo>
                  <a:lnTo>
                    <a:pt x="3618504" y="1093685"/>
                  </a:lnTo>
                  <a:lnTo>
                    <a:pt x="3578781" y="1116268"/>
                  </a:lnTo>
                  <a:lnTo>
                    <a:pt x="3537217" y="1135794"/>
                  </a:lnTo>
                  <a:lnTo>
                    <a:pt x="3493966" y="1152112"/>
                  </a:lnTo>
                  <a:lnTo>
                    <a:pt x="3449179" y="1165068"/>
                  </a:lnTo>
                  <a:lnTo>
                    <a:pt x="3403008" y="1174510"/>
                  </a:lnTo>
                  <a:lnTo>
                    <a:pt x="3355605" y="1180288"/>
                  </a:lnTo>
                  <a:lnTo>
                    <a:pt x="3307123" y="1182247"/>
                  </a:lnTo>
                  <a:lnTo>
                    <a:pt x="591116" y="1182247"/>
                  </a:lnTo>
                  <a:lnTo>
                    <a:pt x="542635" y="1180288"/>
                  </a:lnTo>
                  <a:lnTo>
                    <a:pt x="495234" y="1174510"/>
                  </a:lnTo>
                  <a:lnTo>
                    <a:pt x="449064" y="1165068"/>
                  </a:lnTo>
                  <a:lnTo>
                    <a:pt x="404277" y="1152112"/>
                  </a:lnTo>
                  <a:lnTo>
                    <a:pt x="361027" y="1135794"/>
                  </a:lnTo>
                  <a:lnTo>
                    <a:pt x="319464" y="1116268"/>
                  </a:lnTo>
                  <a:lnTo>
                    <a:pt x="279741" y="1093685"/>
                  </a:lnTo>
                  <a:lnTo>
                    <a:pt x="242010" y="1068196"/>
                  </a:lnTo>
                  <a:lnTo>
                    <a:pt x="206424" y="1039955"/>
                  </a:lnTo>
                  <a:lnTo>
                    <a:pt x="173134" y="1009113"/>
                  </a:lnTo>
                  <a:lnTo>
                    <a:pt x="142292" y="975823"/>
                  </a:lnTo>
                  <a:lnTo>
                    <a:pt x="114051" y="940236"/>
                  </a:lnTo>
                  <a:lnTo>
                    <a:pt x="88562" y="902505"/>
                  </a:lnTo>
                  <a:lnTo>
                    <a:pt x="65979" y="862781"/>
                  </a:lnTo>
                  <a:lnTo>
                    <a:pt x="46452" y="821218"/>
                  </a:lnTo>
                  <a:lnTo>
                    <a:pt x="30135" y="777966"/>
                  </a:lnTo>
                  <a:lnTo>
                    <a:pt x="17179" y="733179"/>
                  </a:lnTo>
                  <a:lnTo>
                    <a:pt x="7736" y="687008"/>
                  </a:lnTo>
                  <a:lnTo>
                    <a:pt x="1959" y="639605"/>
                  </a:lnTo>
                  <a:lnTo>
                    <a:pt x="0" y="591123"/>
                  </a:lnTo>
                  <a:close/>
                </a:path>
              </a:pathLst>
            </a:custGeom>
            <a:ln w="12699">
              <a:solidFill>
                <a:srgbClr val="80CA34"/>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4149791" y="2710819"/>
              <a:ext cx="174099" cy="820323"/>
            </a:xfrm>
            <a:prstGeom prst="rect">
              <a:avLst/>
            </a:prstGeom>
          </p:spPr>
        </p:pic>
        <p:pic>
          <p:nvPicPr>
            <p:cNvPr id="12" name="object 12"/>
            <p:cNvPicPr/>
            <p:nvPr/>
          </p:nvPicPr>
          <p:blipFill>
            <a:blip r:embed="rId5" cstate="print"/>
            <a:stretch>
              <a:fillRect/>
            </a:stretch>
          </p:blipFill>
          <p:spPr>
            <a:xfrm>
              <a:off x="487634" y="2710819"/>
              <a:ext cx="174107" cy="820323"/>
            </a:xfrm>
            <a:prstGeom prst="rect">
              <a:avLst/>
            </a:prstGeom>
          </p:spPr>
        </p:pic>
        <p:pic>
          <p:nvPicPr>
            <p:cNvPr id="13" name="object 13"/>
            <p:cNvPicPr/>
            <p:nvPr/>
          </p:nvPicPr>
          <p:blipFill>
            <a:blip r:embed="rId6" cstate="print"/>
            <a:stretch>
              <a:fillRect/>
            </a:stretch>
          </p:blipFill>
          <p:spPr>
            <a:xfrm>
              <a:off x="674441" y="2714557"/>
              <a:ext cx="3488043" cy="707886"/>
            </a:xfrm>
            <a:prstGeom prst="rect">
              <a:avLst/>
            </a:prstGeom>
          </p:spPr>
        </p:pic>
      </p:grpSp>
      <p:grpSp>
        <p:nvGrpSpPr>
          <p:cNvPr id="14" name="object 4"/>
          <p:cNvGrpSpPr/>
          <p:nvPr/>
        </p:nvGrpSpPr>
        <p:grpSpPr>
          <a:xfrm>
            <a:off x="6013406" y="3956654"/>
            <a:ext cx="5187994" cy="2241858"/>
            <a:chOff x="476206" y="3956654"/>
            <a:chExt cx="3896995" cy="1687195"/>
          </a:xfrm>
        </p:grpSpPr>
        <p:sp>
          <p:nvSpPr>
            <p:cNvPr id="15" name="object 5"/>
            <p:cNvSpPr/>
            <p:nvPr/>
          </p:nvSpPr>
          <p:spPr>
            <a:xfrm>
              <a:off x="480969" y="3961417"/>
              <a:ext cx="3887470" cy="1677670"/>
            </a:xfrm>
            <a:custGeom>
              <a:avLst/>
              <a:gdLst/>
              <a:ahLst/>
              <a:cxnLst/>
              <a:rect l="l" t="t" r="r" b="b"/>
              <a:pathLst>
                <a:path w="3887470" h="1677670">
                  <a:moveTo>
                    <a:pt x="3752997" y="1677371"/>
                  </a:moveTo>
                  <a:lnTo>
                    <a:pt x="134427" y="1677371"/>
                  </a:lnTo>
                  <a:lnTo>
                    <a:pt x="91937" y="1670519"/>
                  </a:lnTo>
                  <a:lnTo>
                    <a:pt x="55036" y="1651438"/>
                  </a:lnTo>
                  <a:lnTo>
                    <a:pt x="25936" y="1622340"/>
                  </a:lnTo>
                  <a:lnTo>
                    <a:pt x="6853" y="1585439"/>
                  </a:lnTo>
                  <a:lnTo>
                    <a:pt x="0" y="1542946"/>
                  </a:lnTo>
                  <a:lnTo>
                    <a:pt x="0" y="134424"/>
                  </a:lnTo>
                  <a:lnTo>
                    <a:pt x="6853" y="91932"/>
                  </a:lnTo>
                  <a:lnTo>
                    <a:pt x="25936" y="55031"/>
                  </a:lnTo>
                  <a:lnTo>
                    <a:pt x="55036" y="25933"/>
                  </a:lnTo>
                  <a:lnTo>
                    <a:pt x="91937" y="6852"/>
                  </a:lnTo>
                  <a:lnTo>
                    <a:pt x="134427" y="0"/>
                  </a:lnTo>
                  <a:lnTo>
                    <a:pt x="3752997" y="0"/>
                  </a:lnTo>
                  <a:lnTo>
                    <a:pt x="3804431" y="10224"/>
                  </a:lnTo>
                  <a:lnTo>
                    <a:pt x="3848047" y="39349"/>
                  </a:lnTo>
                  <a:lnTo>
                    <a:pt x="3877184" y="82977"/>
                  </a:lnTo>
                  <a:lnTo>
                    <a:pt x="3887422" y="134424"/>
                  </a:lnTo>
                  <a:lnTo>
                    <a:pt x="3887422" y="1542946"/>
                  </a:lnTo>
                  <a:lnTo>
                    <a:pt x="3880567" y="1585439"/>
                  </a:lnTo>
                  <a:lnTo>
                    <a:pt x="3861481" y="1622340"/>
                  </a:lnTo>
                  <a:lnTo>
                    <a:pt x="3832380" y="1651438"/>
                  </a:lnTo>
                  <a:lnTo>
                    <a:pt x="3795479" y="1670519"/>
                  </a:lnTo>
                  <a:lnTo>
                    <a:pt x="3752997" y="1677371"/>
                  </a:lnTo>
                  <a:close/>
                </a:path>
              </a:pathLst>
            </a:custGeom>
            <a:solidFill>
              <a:srgbClr val="F7F7F7"/>
            </a:solidFill>
          </p:spPr>
          <p:txBody>
            <a:bodyPr wrap="square" lIns="0" tIns="0" rIns="0" bIns="0" rtlCol="0"/>
            <a:lstStyle/>
            <a:p>
              <a:endParaRPr/>
            </a:p>
          </p:txBody>
        </p:sp>
        <p:sp>
          <p:nvSpPr>
            <p:cNvPr id="16" name="object 6"/>
            <p:cNvSpPr/>
            <p:nvPr/>
          </p:nvSpPr>
          <p:spPr>
            <a:xfrm>
              <a:off x="480969" y="3961417"/>
              <a:ext cx="3887470" cy="1677670"/>
            </a:xfrm>
            <a:custGeom>
              <a:avLst/>
              <a:gdLst/>
              <a:ahLst/>
              <a:cxnLst/>
              <a:rect l="l" t="t" r="r" b="b"/>
              <a:pathLst>
                <a:path w="3887470" h="1677670">
                  <a:moveTo>
                    <a:pt x="0" y="134424"/>
                  </a:moveTo>
                  <a:lnTo>
                    <a:pt x="6853" y="91932"/>
                  </a:lnTo>
                  <a:lnTo>
                    <a:pt x="25936" y="55031"/>
                  </a:lnTo>
                  <a:lnTo>
                    <a:pt x="55036" y="25933"/>
                  </a:lnTo>
                  <a:lnTo>
                    <a:pt x="91937" y="6852"/>
                  </a:lnTo>
                  <a:lnTo>
                    <a:pt x="134427" y="0"/>
                  </a:lnTo>
                  <a:lnTo>
                    <a:pt x="3752997" y="0"/>
                  </a:lnTo>
                  <a:lnTo>
                    <a:pt x="3804431" y="10224"/>
                  </a:lnTo>
                  <a:lnTo>
                    <a:pt x="3848047" y="39349"/>
                  </a:lnTo>
                  <a:lnTo>
                    <a:pt x="3877184" y="82977"/>
                  </a:lnTo>
                  <a:lnTo>
                    <a:pt x="3887422" y="134424"/>
                  </a:lnTo>
                  <a:lnTo>
                    <a:pt x="3887422" y="1542946"/>
                  </a:lnTo>
                  <a:lnTo>
                    <a:pt x="3880567" y="1585439"/>
                  </a:lnTo>
                  <a:lnTo>
                    <a:pt x="3861481" y="1622340"/>
                  </a:lnTo>
                  <a:lnTo>
                    <a:pt x="3832380" y="1651438"/>
                  </a:lnTo>
                  <a:lnTo>
                    <a:pt x="3795479" y="1670519"/>
                  </a:lnTo>
                  <a:lnTo>
                    <a:pt x="3752997" y="1677371"/>
                  </a:lnTo>
                  <a:lnTo>
                    <a:pt x="134427" y="1677371"/>
                  </a:lnTo>
                  <a:lnTo>
                    <a:pt x="91937" y="1670519"/>
                  </a:lnTo>
                  <a:lnTo>
                    <a:pt x="55036" y="1651438"/>
                  </a:lnTo>
                  <a:lnTo>
                    <a:pt x="25936" y="1622340"/>
                  </a:lnTo>
                  <a:lnTo>
                    <a:pt x="6853" y="1585439"/>
                  </a:lnTo>
                  <a:lnTo>
                    <a:pt x="0" y="1542946"/>
                  </a:lnTo>
                  <a:lnTo>
                    <a:pt x="0" y="134424"/>
                  </a:lnTo>
                  <a:close/>
                </a:path>
              </a:pathLst>
            </a:custGeom>
            <a:ln w="9524">
              <a:solidFill>
                <a:srgbClr val="80CA34"/>
              </a:solidFill>
            </a:ln>
          </p:spPr>
          <p:txBody>
            <a:bodyPr wrap="square" lIns="0" tIns="0" rIns="0" bIns="0" rtlCol="0"/>
            <a:lstStyle/>
            <a:p>
              <a:endParaRPr/>
            </a:p>
          </p:txBody>
        </p:sp>
      </p:grpSp>
      <p:grpSp>
        <p:nvGrpSpPr>
          <p:cNvPr id="17" name="object 7"/>
          <p:cNvGrpSpPr/>
          <p:nvPr/>
        </p:nvGrpSpPr>
        <p:grpSpPr>
          <a:xfrm>
            <a:off x="6489718" y="2533869"/>
            <a:ext cx="3942692" cy="1226697"/>
            <a:chOff x="446319" y="2533869"/>
            <a:chExt cx="3942692" cy="1226697"/>
          </a:xfrm>
        </p:grpSpPr>
        <p:pic>
          <p:nvPicPr>
            <p:cNvPr id="18" name="object 8"/>
            <p:cNvPicPr/>
            <p:nvPr/>
          </p:nvPicPr>
          <p:blipFill>
            <a:blip r:embed="rId2" cstate="print"/>
            <a:stretch>
              <a:fillRect/>
            </a:stretch>
          </p:blipFill>
          <p:spPr>
            <a:xfrm>
              <a:off x="478069" y="2565634"/>
              <a:ext cx="3910942" cy="1194932"/>
            </a:xfrm>
            <a:prstGeom prst="rect">
              <a:avLst/>
            </a:prstGeom>
          </p:spPr>
        </p:pic>
        <p:pic>
          <p:nvPicPr>
            <p:cNvPr id="19" name="object 9"/>
            <p:cNvPicPr/>
            <p:nvPr/>
          </p:nvPicPr>
          <p:blipFill>
            <a:blip r:embed="rId3" cstate="print"/>
            <a:stretch>
              <a:fillRect/>
            </a:stretch>
          </p:blipFill>
          <p:spPr>
            <a:xfrm>
              <a:off x="446319" y="2533870"/>
              <a:ext cx="3898247" cy="1182247"/>
            </a:xfrm>
            <a:prstGeom prst="rect">
              <a:avLst/>
            </a:prstGeom>
          </p:spPr>
        </p:pic>
        <p:sp>
          <p:nvSpPr>
            <p:cNvPr id="20" name="object 10"/>
            <p:cNvSpPr/>
            <p:nvPr/>
          </p:nvSpPr>
          <p:spPr>
            <a:xfrm>
              <a:off x="446319" y="2533869"/>
              <a:ext cx="3898265" cy="1182370"/>
            </a:xfrm>
            <a:custGeom>
              <a:avLst/>
              <a:gdLst/>
              <a:ahLst/>
              <a:cxnLst/>
              <a:rect l="l" t="t" r="r" b="b"/>
              <a:pathLst>
                <a:path w="3898265" h="1182370">
                  <a:moveTo>
                    <a:pt x="0" y="591123"/>
                  </a:moveTo>
                  <a:lnTo>
                    <a:pt x="1959" y="542645"/>
                  </a:lnTo>
                  <a:lnTo>
                    <a:pt x="7736" y="495245"/>
                  </a:lnTo>
                  <a:lnTo>
                    <a:pt x="17179" y="449076"/>
                  </a:lnTo>
                  <a:lnTo>
                    <a:pt x="30135" y="404290"/>
                  </a:lnTo>
                  <a:lnTo>
                    <a:pt x="46452" y="361039"/>
                  </a:lnTo>
                  <a:lnTo>
                    <a:pt x="65979" y="319476"/>
                  </a:lnTo>
                  <a:lnTo>
                    <a:pt x="88562" y="279753"/>
                  </a:lnTo>
                  <a:lnTo>
                    <a:pt x="114051" y="242022"/>
                  </a:lnTo>
                  <a:lnTo>
                    <a:pt x="142292" y="206434"/>
                  </a:lnTo>
                  <a:lnTo>
                    <a:pt x="173134" y="173143"/>
                  </a:lnTo>
                  <a:lnTo>
                    <a:pt x="206424" y="142300"/>
                  </a:lnTo>
                  <a:lnTo>
                    <a:pt x="242010" y="114058"/>
                  </a:lnTo>
                  <a:lnTo>
                    <a:pt x="279741" y="88568"/>
                  </a:lnTo>
                  <a:lnTo>
                    <a:pt x="319464" y="65983"/>
                  </a:lnTo>
                  <a:lnTo>
                    <a:pt x="361027" y="46456"/>
                  </a:lnTo>
                  <a:lnTo>
                    <a:pt x="404277" y="30137"/>
                  </a:lnTo>
                  <a:lnTo>
                    <a:pt x="449064" y="17180"/>
                  </a:lnTo>
                  <a:lnTo>
                    <a:pt x="495234" y="7737"/>
                  </a:lnTo>
                  <a:lnTo>
                    <a:pt x="542635" y="1959"/>
                  </a:lnTo>
                  <a:lnTo>
                    <a:pt x="591116" y="0"/>
                  </a:lnTo>
                  <a:lnTo>
                    <a:pt x="3307123" y="0"/>
                  </a:lnTo>
                  <a:lnTo>
                    <a:pt x="3359098" y="2288"/>
                  </a:lnTo>
                  <a:lnTo>
                    <a:pt x="3410324" y="9078"/>
                  </a:lnTo>
                  <a:lnTo>
                    <a:pt x="3460531" y="20257"/>
                  </a:lnTo>
                  <a:lnTo>
                    <a:pt x="3509445" y="35711"/>
                  </a:lnTo>
                  <a:lnTo>
                    <a:pt x="3556794" y="55327"/>
                  </a:lnTo>
                  <a:lnTo>
                    <a:pt x="3602306" y="78992"/>
                  </a:lnTo>
                  <a:lnTo>
                    <a:pt x="3645708" y="106593"/>
                  </a:lnTo>
                  <a:lnTo>
                    <a:pt x="3686729" y="138016"/>
                  </a:lnTo>
                  <a:lnTo>
                    <a:pt x="3725097" y="173149"/>
                  </a:lnTo>
                  <a:lnTo>
                    <a:pt x="3760236" y="211517"/>
                  </a:lnTo>
                  <a:lnTo>
                    <a:pt x="3791663" y="252538"/>
                  </a:lnTo>
                  <a:lnTo>
                    <a:pt x="3819265" y="295941"/>
                  </a:lnTo>
                  <a:lnTo>
                    <a:pt x="3842930" y="341453"/>
                  </a:lnTo>
                  <a:lnTo>
                    <a:pt x="3862544" y="388801"/>
                  </a:lnTo>
                  <a:lnTo>
                    <a:pt x="3877995" y="437715"/>
                  </a:lnTo>
                  <a:lnTo>
                    <a:pt x="3889171" y="487922"/>
                  </a:lnTo>
                  <a:lnTo>
                    <a:pt x="3895959" y="539148"/>
                  </a:lnTo>
                  <a:lnTo>
                    <a:pt x="3898247" y="591123"/>
                  </a:lnTo>
                  <a:lnTo>
                    <a:pt x="3896287" y="639605"/>
                  </a:lnTo>
                  <a:lnTo>
                    <a:pt x="3890510" y="687008"/>
                  </a:lnTo>
                  <a:lnTo>
                    <a:pt x="3881067" y="733179"/>
                  </a:lnTo>
                  <a:lnTo>
                    <a:pt x="3868111" y="777966"/>
                  </a:lnTo>
                  <a:lnTo>
                    <a:pt x="3851794" y="821218"/>
                  </a:lnTo>
                  <a:lnTo>
                    <a:pt x="3832268" y="862781"/>
                  </a:lnTo>
                  <a:lnTo>
                    <a:pt x="3809684" y="902505"/>
                  </a:lnTo>
                  <a:lnTo>
                    <a:pt x="3784196" y="940236"/>
                  </a:lnTo>
                  <a:lnTo>
                    <a:pt x="3755954" y="975823"/>
                  </a:lnTo>
                  <a:lnTo>
                    <a:pt x="3725113" y="1009113"/>
                  </a:lnTo>
                  <a:lnTo>
                    <a:pt x="3691822" y="1039955"/>
                  </a:lnTo>
                  <a:lnTo>
                    <a:pt x="3656235" y="1068196"/>
                  </a:lnTo>
                  <a:lnTo>
                    <a:pt x="3618504" y="1093685"/>
                  </a:lnTo>
                  <a:lnTo>
                    <a:pt x="3578781" y="1116268"/>
                  </a:lnTo>
                  <a:lnTo>
                    <a:pt x="3537217" y="1135794"/>
                  </a:lnTo>
                  <a:lnTo>
                    <a:pt x="3493966" y="1152112"/>
                  </a:lnTo>
                  <a:lnTo>
                    <a:pt x="3449179" y="1165068"/>
                  </a:lnTo>
                  <a:lnTo>
                    <a:pt x="3403008" y="1174510"/>
                  </a:lnTo>
                  <a:lnTo>
                    <a:pt x="3355605" y="1180288"/>
                  </a:lnTo>
                  <a:lnTo>
                    <a:pt x="3307123" y="1182247"/>
                  </a:lnTo>
                  <a:lnTo>
                    <a:pt x="591116" y="1182247"/>
                  </a:lnTo>
                  <a:lnTo>
                    <a:pt x="542635" y="1180288"/>
                  </a:lnTo>
                  <a:lnTo>
                    <a:pt x="495234" y="1174510"/>
                  </a:lnTo>
                  <a:lnTo>
                    <a:pt x="449064" y="1165068"/>
                  </a:lnTo>
                  <a:lnTo>
                    <a:pt x="404277" y="1152112"/>
                  </a:lnTo>
                  <a:lnTo>
                    <a:pt x="361027" y="1135794"/>
                  </a:lnTo>
                  <a:lnTo>
                    <a:pt x="319464" y="1116268"/>
                  </a:lnTo>
                  <a:lnTo>
                    <a:pt x="279741" y="1093685"/>
                  </a:lnTo>
                  <a:lnTo>
                    <a:pt x="242010" y="1068196"/>
                  </a:lnTo>
                  <a:lnTo>
                    <a:pt x="206424" y="1039955"/>
                  </a:lnTo>
                  <a:lnTo>
                    <a:pt x="173134" y="1009113"/>
                  </a:lnTo>
                  <a:lnTo>
                    <a:pt x="142292" y="975823"/>
                  </a:lnTo>
                  <a:lnTo>
                    <a:pt x="114051" y="940236"/>
                  </a:lnTo>
                  <a:lnTo>
                    <a:pt x="88562" y="902505"/>
                  </a:lnTo>
                  <a:lnTo>
                    <a:pt x="65979" y="862781"/>
                  </a:lnTo>
                  <a:lnTo>
                    <a:pt x="46452" y="821218"/>
                  </a:lnTo>
                  <a:lnTo>
                    <a:pt x="30135" y="777966"/>
                  </a:lnTo>
                  <a:lnTo>
                    <a:pt x="17179" y="733179"/>
                  </a:lnTo>
                  <a:lnTo>
                    <a:pt x="7736" y="687008"/>
                  </a:lnTo>
                  <a:lnTo>
                    <a:pt x="1959" y="639605"/>
                  </a:lnTo>
                  <a:lnTo>
                    <a:pt x="0" y="591123"/>
                  </a:lnTo>
                  <a:close/>
                </a:path>
              </a:pathLst>
            </a:custGeom>
            <a:ln w="12699">
              <a:solidFill>
                <a:srgbClr val="80CA34"/>
              </a:solidFill>
            </a:ln>
          </p:spPr>
          <p:txBody>
            <a:bodyPr wrap="square" lIns="0" tIns="0" rIns="0" bIns="0" rtlCol="0"/>
            <a:lstStyle/>
            <a:p>
              <a:endParaRPr/>
            </a:p>
          </p:txBody>
        </p:sp>
        <p:pic>
          <p:nvPicPr>
            <p:cNvPr id="21" name="object 11"/>
            <p:cNvPicPr/>
            <p:nvPr/>
          </p:nvPicPr>
          <p:blipFill>
            <a:blip r:embed="rId4" cstate="print"/>
            <a:stretch>
              <a:fillRect/>
            </a:stretch>
          </p:blipFill>
          <p:spPr>
            <a:xfrm>
              <a:off x="4149791" y="2710819"/>
              <a:ext cx="174099" cy="820323"/>
            </a:xfrm>
            <a:prstGeom prst="rect">
              <a:avLst/>
            </a:prstGeom>
          </p:spPr>
        </p:pic>
        <p:pic>
          <p:nvPicPr>
            <p:cNvPr id="22" name="object 12"/>
            <p:cNvPicPr/>
            <p:nvPr/>
          </p:nvPicPr>
          <p:blipFill>
            <a:blip r:embed="rId5" cstate="print"/>
            <a:stretch>
              <a:fillRect/>
            </a:stretch>
          </p:blipFill>
          <p:spPr>
            <a:xfrm>
              <a:off x="487634" y="2710819"/>
              <a:ext cx="174107" cy="820323"/>
            </a:xfrm>
            <a:prstGeom prst="rect">
              <a:avLst/>
            </a:prstGeom>
          </p:spPr>
        </p:pic>
      </p:grpSp>
      <p:sp>
        <p:nvSpPr>
          <p:cNvPr id="26" name="Rectangle 25"/>
          <p:cNvSpPr/>
          <p:nvPr/>
        </p:nvSpPr>
        <p:spPr>
          <a:xfrm>
            <a:off x="1389335" y="4382483"/>
            <a:ext cx="3836256" cy="1323439"/>
          </a:xfrm>
          <a:prstGeom prst="rect">
            <a:avLst/>
          </a:prstGeom>
        </p:spPr>
        <p:txBody>
          <a:bodyPr wrap="square">
            <a:spAutoFit/>
          </a:bodyPr>
          <a:lstStyle/>
          <a:p>
            <a:pPr algn="ctr"/>
            <a:r>
              <a:rPr lang="vi-VN" sz="2000" dirty="0" smtClean="0">
                <a:latin typeface="Times New Roman" pitchFamily="18" charset="0"/>
                <a:cs typeface="Times New Roman" pitchFamily="18" charset="0"/>
              </a:rPr>
              <a:t>578 </a:t>
            </a:r>
            <a:r>
              <a:rPr lang="vi-VN" sz="2000" dirty="0">
                <a:latin typeface="Times New Roman" pitchFamily="18" charset="0"/>
                <a:cs typeface="Times New Roman" pitchFamily="18" charset="0"/>
              </a:rPr>
              <a:t>trường hợp nghi ngờ ngộ độc thuốc gây </a:t>
            </a:r>
            <a:r>
              <a:rPr lang="vi-VN" sz="2000" dirty="0" smtClean="0">
                <a:latin typeface="Times New Roman" pitchFamily="18" charset="0"/>
                <a:cs typeface="Times New Roman" pitchFamily="18" charset="0"/>
              </a:rPr>
              <a:t>tê</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trong </a:t>
            </a:r>
            <a:r>
              <a:rPr lang="vi-VN" sz="2000" dirty="0">
                <a:latin typeface="Times New Roman" pitchFamily="18" charset="0"/>
                <a:cs typeface="Times New Roman" pitchFamily="18" charset="0"/>
              </a:rPr>
              <a:t>tổng </a:t>
            </a:r>
            <a:r>
              <a:rPr lang="vi-VN" sz="2000" dirty="0" smtClean="0">
                <a:latin typeface="Times New Roman" pitchFamily="18" charset="0"/>
                <a:cs typeface="Times New Roman" pitchFamily="18" charset="0"/>
              </a:rPr>
              <a:t>cộng</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12.714 </a:t>
            </a:r>
            <a:r>
              <a:rPr lang="vi-VN" sz="2000" dirty="0">
                <a:latin typeface="Times New Roman" pitchFamily="18" charset="0"/>
                <a:cs typeface="Times New Roman" pitchFamily="18" charset="0"/>
              </a:rPr>
              <a:t>báo cáo ADR liên quan đến tất cả các thuốc gây tê</a:t>
            </a:r>
          </a:p>
        </p:txBody>
      </p:sp>
      <p:sp>
        <p:nvSpPr>
          <p:cNvPr id="28" name="Rectangle 27"/>
          <p:cNvSpPr/>
          <p:nvPr/>
        </p:nvSpPr>
        <p:spPr>
          <a:xfrm>
            <a:off x="6198941" y="4040627"/>
            <a:ext cx="4996120" cy="1938992"/>
          </a:xfrm>
          <a:prstGeom prst="rect">
            <a:avLst/>
          </a:prstGeom>
        </p:spPr>
        <p:txBody>
          <a:bodyPr wrap="square">
            <a:spAutoFit/>
          </a:bodyPr>
          <a:lstStyle/>
          <a:p>
            <a:pPr marL="285750" indent="-285750">
              <a:buFontTx/>
              <a:buChar char="-"/>
            </a:pPr>
            <a:r>
              <a:rPr lang="vi-VN" sz="2000" smtClean="0">
                <a:latin typeface="Times New Roman" pitchFamily="18" charset="0"/>
                <a:cs typeface="Times New Roman" pitchFamily="18" charset="0"/>
              </a:rPr>
              <a:t>Năm </a:t>
            </a:r>
            <a:r>
              <a:rPr lang="vi-VN" sz="2000" dirty="0" smtClean="0">
                <a:latin typeface="Times New Roman" pitchFamily="18" charset="0"/>
                <a:cs typeface="Times New Roman" pitchFamily="18" charset="0"/>
              </a:rPr>
              <a:t>2018: </a:t>
            </a:r>
            <a:r>
              <a:rPr lang="vi-VN" sz="2000" dirty="0">
                <a:latin typeface="Times New Roman" pitchFamily="18" charset="0"/>
                <a:cs typeface="Times New Roman" pitchFamily="18" charset="0"/>
              </a:rPr>
              <a:t>123 báo cáo liên quan đến các thuốc </a:t>
            </a:r>
            <a:r>
              <a:rPr lang="vi-VN" sz="2000">
                <a:latin typeface="Times New Roman" pitchFamily="18" charset="0"/>
                <a:cs typeface="Times New Roman" pitchFamily="18" charset="0"/>
              </a:rPr>
              <a:t>gây </a:t>
            </a:r>
            <a:r>
              <a:rPr lang="vi-VN" sz="2000" smtClean="0">
                <a:latin typeface="Times New Roman" pitchFamily="18" charset="0"/>
                <a:cs typeface="Times New Roman" pitchFamily="18" charset="0"/>
              </a:rPr>
              <a:t>tê</a:t>
            </a:r>
            <a:endParaRPr lang="en-US" sz="2000" smtClean="0">
              <a:latin typeface="Times New Roman" pitchFamily="18" charset="0"/>
              <a:cs typeface="Times New Roman" pitchFamily="18" charset="0"/>
            </a:endParaRPr>
          </a:p>
          <a:p>
            <a:pPr marL="285750" indent="-285750">
              <a:buFontTx/>
              <a:buChar char="-"/>
            </a:pPr>
            <a:r>
              <a:rPr lang="en-US" sz="2000" smtClean="0">
                <a:latin typeface="Times New Roman" pitchFamily="18" charset="0"/>
                <a:cs typeface="Times New Roman" pitchFamily="18" charset="0"/>
              </a:rPr>
              <a:t>Năm 2019: </a:t>
            </a:r>
            <a:r>
              <a:rPr lang="vi-VN" sz="2000">
                <a:latin typeface="Times New Roman" pitchFamily="18" charset="0"/>
                <a:cs typeface="Times New Roman" pitchFamily="18" charset="0"/>
              </a:rPr>
              <a:t>03 trường hợp xảy ra tai biến có liên quan đến ngộ độc thuốc gây tê sau khi tiêm bupivacain vào tủy sống, trong đó có 02 trường hợp đã tử vong</a:t>
            </a:r>
            <a:endParaRPr lang="vi-VN" sz="2000" dirty="0">
              <a:latin typeface="Times New Roman" pitchFamily="18" charset="0"/>
              <a:cs typeface="Times New Roman" pitchFamily="18" charset="0"/>
            </a:endParaRPr>
          </a:p>
        </p:txBody>
      </p:sp>
      <p:grpSp>
        <p:nvGrpSpPr>
          <p:cNvPr id="29" name="object 20"/>
          <p:cNvGrpSpPr/>
          <p:nvPr/>
        </p:nvGrpSpPr>
        <p:grpSpPr>
          <a:xfrm>
            <a:off x="2482652" y="1173160"/>
            <a:ext cx="6657975" cy="1249680"/>
            <a:chOff x="1170850" y="761998"/>
            <a:chExt cx="6657975" cy="1249680"/>
          </a:xfrm>
        </p:grpSpPr>
        <p:pic>
          <p:nvPicPr>
            <p:cNvPr id="30" name="object 21"/>
            <p:cNvPicPr/>
            <p:nvPr/>
          </p:nvPicPr>
          <p:blipFill>
            <a:blip r:embed="rId7" cstate="print"/>
            <a:stretch>
              <a:fillRect/>
            </a:stretch>
          </p:blipFill>
          <p:spPr>
            <a:xfrm>
              <a:off x="1170850" y="761998"/>
              <a:ext cx="6657959" cy="1249359"/>
            </a:xfrm>
            <a:prstGeom prst="rect">
              <a:avLst/>
            </a:prstGeom>
          </p:spPr>
        </p:pic>
        <p:pic>
          <p:nvPicPr>
            <p:cNvPr id="31" name="object 22"/>
            <p:cNvPicPr/>
            <p:nvPr/>
          </p:nvPicPr>
          <p:blipFill>
            <a:blip r:embed="rId8" cstate="print"/>
            <a:stretch>
              <a:fillRect/>
            </a:stretch>
          </p:blipFill>
          <p:spPr>
            <a:xfrm>
              <a:off x="1609791" y="881060"/>
              <a:ext cx="5780063" cy="1011235"/>
            </a:xfrm>
            <a:prstGeom prst="rect">
              <a:avLst/>
            </a:prstGeom>
          </p:spPr>
        </p:pic>
      </p:grpSp>
      <p:grpSp>
        <p:nvGrpSpPr>
          <p:cNvPr id="32" name="object 16"/>
          <p:cNvGrpSpPr/>
          <p:nvPr/>
        </p:nvGrpSpPr>
        <p:grpSpPr>
          <a:xfrm>
            <a:off x="3196186" y="295273"/>
            <a:ext cx="4736090" cy="504824"/>
            <a:chOff x="2312405" y="295274"/>
            <a:chExt cx="4736090" cy="504824"/>
          </a:xfrm>
        </p:grpSpPr>
        <p:pic>
          <p:nvPicPr>
            <p:cNvPr id="33" name="object 17"/>
            <p:cNvPicPr/>
            <p:nvPr/>
          </p:nvPicPr>
          <p:blipFill>
            <a:blip r:embed="rId9" cstate="print"/>
            <a:stretch>
              <a:fillRect/>
            </a:stretch>
          </p:blipFill>
          <p:spPr>
            <a:xfrm>
              <a:off x="2350505" y="333374"/>
              <a:ext cx="4697990" cy="466724"/>
            </a:xfrm>
            <a:prstGeom prst="rect">
              <a:avLst/>
            </a:prstGeom>
          </p:spPr>
        </p:pic>
        <p:pic>
          <p:nvPicPr>
            <p:cNvPr id="34" name="object 18"/>
            <p:cNvPicPr/>
            <p:nvPr/>
          </p:nvPicPr>
          <p:blipFill>
            <a:blip r:embed="rId10" cstate="print"/>
            <a:stretch>
              <a:fillRect/>
            </a:stretch>
          </p:blipFill>
          <p:spPr>
            <a:xfrm>
              <a:off x="2312405" y="295274"/>
              <a:ext cx="4697980" cy="466724"/>
            </a:xfrm>
            <a:prstGeom prst="rect">
              <a:avLst/>
            </a:prstGeom>
          </p:spPr>
        </p:pic>
      </p:grpSp>
      <p:sp>
        <p:nvSpPr>
          <p:cNvPr id="36" name="TextBox 35"/>
          <p:cNvSpPr txBox="1"/>
          <p:nvPr/>
        </p:nvSpPr>
        <p:spPr>
          <a:xfrm>
            <a:off x="3581400" y="325435"/>
            <a:ext cx="4078232" cy="461665"/>
          </a:xfrm>
          <a:prstGeom prst="rect">
            <a:avLst/>
          </a:prstGeom>
          <a:noFill/>
        </p:spPr>
        <p:txBody>
          <a:bodyPr wrap="none" rtlCol="0">
            <a:spAutoFit/>
          </a:bodyPr>
          <a:lstStyle/>
          <a:p>
            <a:r>
              <a:rPr lang="en-US" sz="2400" b="1" dirty="0" smtClean="0">
                <a:solidFill>
                  <a:schemeClr val="bg1"/>
                </a:solidFill>
                <a:latin typeface="Times New Roman" pitchFamily="18" charset="0"/>
                <a:cs typeface="Times New Roman" pitchFamily="18" charset="0"/>
              </a:rPr>
              <a:t>NGỘ ĐỘC THUỐC GÂY TÊ</a:t>
            </a:r>
            <a:endParaRPr lang="en-US" sz="2400" b="1" dirty="0">
              <a:solidFill>
                <a:schemeClr val="bg1"/>
              </a:solidFill>
              <a:latin typeface="Times New Roman" pitchFamily="18" charset="0"/>
              <a:cs typeface="Times New Roman" pitchFamily="18" charset="0"/>
            </a:endParaRPr>
          </a:p>
        </p:txBody>
      </p:sp>
      <p:sp>
        <p:nvSpPr>
          <p:cNvPr id="2" name="TextBox 1"/>
          <p:cNvSpPr txBox="1"/>
          <p:nvPr/>
        </p:nvSpPr>
        <p:spPr>
          <a:xfrm>
            <a:off x="6754126" y="2828860"/>
            <a:ext cx="3320617"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Tại Việt Nam: </a:t>
            </a:r>
            <a:r>
              <a:rPr lang="vi-VN" sz="2000" b="1">
                <a:latin typeface="Times New Roman" pitchFamily="18" charset="0"/>
                <a:cs typeface="Times New Roman" pitchFamily="18" charset="0"/>
              </a:rPr>
              <a:t>Cơ sở dữ liệu Quốc gia về ADR</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1224114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4"/>
          <p:cNvSpPr txBox="1">
            <a:spLocks noGrp="1"/>
          </p:cNvSpPr>
          <p:nvPr>
            <p:ph type="title"/>
          </p:nvPr>
        </p:nvSpPr>
        <p:spPr>
          <a:xfrm>
            <a:off x="1487748" y="32189"/>
            <a:ext cx="10005751" cy="790182"/>
          </a:xfrm>
          <a:prstGeom prst="rect">
            <a:avLst/>
          </a:prstGeom>
        </p:spPr>
        <p:txBody>
          <a:bodyPr vert="horz" wrap="square" lIns="0" tIns="233900" rIns="0" bIns="0" rtlCol="0">
            <a:spAutoFit/>
          </a:bodyPr>
          <a:lstStyle/>
          <a:p>
            <a:pPr marL="419734">
              <a:lnSpc>
                <a:spcPct val="100000"/>
              </a:lnSpc>
              <a:spcBef>
                <a:spcPts val="100"/>
              </a:spcBef>
            </a:pPr>
            <a:r>
              <a:rPr dirty="0">
                <a:solidFill>
                  <a:srgbClr val="00AF4F"/>
                </a:solidFill>
              </a:rPr>
              <a:t>CÁC</a:t>
            </a:r>
            <a:r>
              <a:rPr spc="-55" dirty="0">
                <a:solidFill>
                  <a:srgbClr val="00AF4F"/>
                </a:solidFill>
              </a:rPr>
              <a:t> </a:t>
            </a:r>
            <a:r>
              <a:rPr dirty="0">
                <a:solidFill>
                  <a:srgbClr val="00AF4F"/>
                </a:solidFill>
              </a:rPr>
              <a:t>LOẠI</a:t>
            </a:r>
            <a:r>
              <a:rPr spc="-50" dirty="0">
                <a:solidFill>
                  <a:srgbClr val="00AF4F"/>
                </a:solidFill>
              </a:rPr>
              <a:t> </a:t>
            </a:r>
            <a:r>
              <a:rPr dirty="0">
                <a:solidFill>
                  <a:srgbClr val="00AF4F"/>
                </a:solidFill>
              </a:rPr>
              <a:t>THUỐC</a:t>
            </a:r>
            <a:r>
              <a:rPr spc="-50" dirty="0">
                <a:solidFill>
                  <a:srgbClr val="00AF4F"/>
                </a:solidFill>
              </a:rPr>
              <a:t> </a:t>
            </a:r>
            <a:r>
              <a:rPr dirty="0">
                <a:solidFill>
                  <a:srgbClr val="00AF4F"/>
                </a:solidFill>
              </a:rPr>
              <a:t>TÊ</a:t>
            </a:r>
            <a:r>
              <a:rPr spc="-50" dirty="0">
                <a:solidFill>
                  <a:srgbClr val="00AF4F"/>
                </a:solidFill>
              </a:rPr>
              <a:t> </a:t>
            </a:r>
            <a:r>
              <a:rPr dirty="0">
                <a:solidFill>
                  <a:srgbClr val="00AF4F"/>
                </a:solidFill>
              </a:rPr>
              <a:t>CÓ</a:t>
            </a:r>
            <a:r>
              <a:rPr spc="-50" dirty="0">
                <a:solidFill>
                  <a:srgbClr val="00AF4F"/>
                </a:solidFill>
              </a:rPr>
              <a:t> </a:t>
            </a:r>
            <a:r>
              <a:rPr dirty="0">
                <a:solidFill>
                  <a:srgbClr val="00AF4F"/>
                </a:solidFill>
              </a:rPr>
              <a:t>TẠI</a:t>
            </a:r>
            <a:r>
              <a:rPr spc="-50" dirty="0">
                <a:solidFill>
                  <a:srgbClr val="00AF4F"/>
                </a:solidFill>
              </a:rPr>
              <a:t> </a:t>
            </a:r>
            <a:r>
              <a:rPr dirty="0">
                <a:solidFill>
                  <a:srgbClr val="00AF4F"/>
                </a:solidFill>
              </a:rPr>
              <a:t>BỆNH</a:t>
            </a:r>
            <a:r>
              <a:rPr spc="-50" dirty="0">
                <a:solidFill>
                  <a:srgbClr val="00AF4F"/>
                </a:solidFill>
              </a:rPr>
              <a:t> </a:t>
            </a:r>
            <a:r>
              <a:rPr spc="-20" dirty="0">
                <a:solidFill>
                  <a:srgbClr val="00AF4F"/>
                </a:solidFill>
              </a:rPr>
              <a:t>VIỆN</a:t>
            </a:r>
          </a:p>
        </p:txBody>
      </p:sp>
      <p:graphicFrame>
        <p:nvGraphicFramePr>
          <p:cNvPr id="4" name="object 3"/>
          <p:cNvGraphicFramePr>
            <a:graphicFrameLocks noGrp="1"/>
          </p:cNvGraphicFramePr>
          <p:nvPr>
            <p:extLst>
              <p:ext uri="{D42A27DB-BD31-4B8C-83A1-F6EECF244321}">
                <p14:modId xmlns:p14="http://schemas.microsoft.com/office/powerpoint/2010/main" val="2460067002"/>
              </p:ext>
            </p:extLst>
          </p:nvPr>
        </p:nvGraphicFramePr>
        <p:xfrm>
          <a:off x="79547" y="1060447"/>
          <a:ext cx="11537952" cy="4998527"/>
        </p:xfrm>
        <a:graphic>
          <a:graphicData uri="http://schemas.openxmlformats.org/drawingml/2006/table">
            <a:tbl>
              <a:tblPr firstRow="1" bandRow="1">
                <a:tableStyleId>{2D5ABB26-0587-4C30-8999-92F81FD0307C}</a:tableStyleId>
              </a:tblPr>
              <a:tblGrid>
                <a:gridCol w="2809241"/>
                <a:gridCol w="2909571"/>
                <a:gridCol w="1304290"/>
                <a:gridCol w="2281672"/>
                <a:gridCol w="2233178"/>
              </a:tblGrid>
              <a:tr h="743415">
                <a:tc>
                  <a:txBody>
                    <a:bodyPr/>
                    <a:lstStyle/>
                    <a:p>
                      <a:pPr algn="ctr">
                        <a:lnSpc>
                          <a:spcPct val="100000"/>
                        </a:lnSpc>
                      </a:pPr>
                      <a:r>
                        <a:rPr sz="2000" b="1" dirty="0" err="1" smtClean="0">
                          <a:solidFill>
                            <a:schemeClr val="tx1"/>
                          </a:solidFill>
                          <a:latin typeface="Times New Roman" pitchFamily="18" charset="0"/>
                          <a:cs typeface="Times New Roman" pitchFamily="18" charset="0"/>
                        </a:rPr>
                        <a:t>Hoạt</a:t>
                      </a:r>
                      <a:r>
                        <a:rPr sz="2000" b="1" dirty="0" smtClean="0">
                          <a:solidFill>
                            <a:schemeClr val="tx1"/>
                          </a:solidFill>
                          <a:latin typeface="Times New Roman" pitchFamily="18" charset="0"/>
                          <a:cs typeface="Times New Roman" pitchFamily="18" charset="0"/>
                        </a:rPr>
                        <a:t> </a:t>
                      </a:r>
                      <a:r>
                        <a:rPr sz="2000" b="1" spc="-20" dirty="0">
                          <a:solidFill>
                            <a:schemeClr val="tx1"/>
                          </a:solidFill>
                          <a:latin typeface="Times New Roman" pitchFamily="18" charset="0"/>
                          <a:cs typeface="Times New Roman" pitchFamily="18" charset="0"/>
                        </a:rPr>
                        <a:t>chất</a:t>
                      </a:r>
                      <a:endParaRPr sz="2000" dirty="0">
                        <a:solidFill>
                          <a:schemeClr val="tx1"/>
                        </a:solidFill>
                        <a:latin typeface="Times New Roman" pitchFamily="18" charset="0"/>
                        <a:cs typeface="Times New Roman" pitchFamily="18" charset="0"/>
                      </a:endParaRPr>
                    </a:p>
                  </a:txBody>
                  <a:tcPr marL="0" marR="0" marT="193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2000" b="1" dirty="0" err="1" smtClean="0">
                          <a:solidFill>
                            <a:schemeClr val="tx1"/>
                          </a:solidFill>
                          <a:latin typeface="Times New Roman" pitchFamily="18" charset="0"/>
                          <a:cs typeface="Times New Roman" pitchFamily="18" charset="0"/>
                        </a:rPr>
                        <a:t>Tên</a:t>
                      </a:r>
                      <a:r>
                        <a:rPr sz="2000" b="1" spc="-50" dirty="0" smtClean="0">
                          <a:solidFill>
                            <a:schemeClr val="tx1"/>
                          </a:solidFill>
                          <a:latin typeface="Times New Roman" pitchFamily="18" charset="0"/>
                          <a:cs typeface="Times New Roman" pitchFamily="18" charset="0"/>
                        </a:rPr>
                        <a:t> </a:t>
                      </a:r>
                      <a:r>
                        <a:rPr sz="2000" b="1" spc="-10" dirty="0">
                          <a:solidFill>
                            <a:schemeClr val="tx1"/>
                          </a:solidFill>
                          <a:latin typeface="Times New Roman" pitchFamily="18" charset="0"/>
                          <a:cs typeface="Times New Roman" pitchFamily="18" charset="0"/>
                        </a:rPr>
                        <a:t>thuốc</a:t>
                      </a:r>
                      <a:endParaRPr sz="2000" dirty="0">
                        <a:solidFill>
                          <a:schemeClr val="tx1"/>
                        </a:solidFill>
                        <a:latin typeface="Times New Roman" pitchFamily="18" charset="0"/>
                        <a:cs typeface="Times New Roman" pitchFamily="18" charset="0"/>
                      </a:endParaRPr>
                    </a:p>
                  </a:txBody>
                  <a:tcPr marL="0" marR="0" marT="193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9070" marR="171450" indent="47625" algn="ctr">
                        <a:lnSpc>
                          <a:spcPct val="100000"/>
                        </a:lnSpc>
                      </a:pPr>
                      <a:r>
                        <a:rPr sz="2000" b="1" spc="-25" dirty="0" err="1" smtClean="0">
                          <a:solidFill>
                            <a:schemeClr val="tx1"/>
                          </a:solidFill>
                          <a:latin typeface="Times New Roman" pitchFamily="18" charset="0"/>
                          <a:cs typeface="Times New Roman" pitchFamily="18" charset="0"/>
                        </a:rPr>
                        <a:t>Hàm</a:t>
                      </a:r>
                      <a:r>
                        <a:rPr sz="2000" b="1" spc="-25" dirty="0" smtClean="0">
                          <a:solidFill>
                            <a:schemeClr val="tx1"/>
                          </a:solidFill>
                          <a:latin typeface="Times New Roman" pitchFamily="18" charset="0"/>
                          <a:cs typeface="Times New Roman" pitchFamily="18" charset="0"/>
                        </a:rPr>
                        <a:t> </a:t>
                      </a:r>
                      <a:r>
                        <a:rPr sz="2000" b="1" spc="-10" dirty="0">
                          <a:solidFill>
                            <a:schemeClr val="tx1"/>
                          </a:solidFill>
                          <a:latin typeface="Times New Roman" pitchFamily="18" charset="0"/>
                          <a:cs typeface="Times New Roman" pitchFamily="18" charset="0"/>
                        </a:rPr>
                        <a:t>lượng</a:t>
                      </a:r>
                      <a:endParaRPr sz="2000" dirty="0">
                        <a:solidFill>
                          <a:schemeClr val="tx1"/>
                        </a:solidFill>
                        <a:latin typeface="Times New Roman" pitchFamily="18" charset="0"/>
                        <a:cs typeface="Times New Roman" pitchFamily="18" charset="0"/>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2000" b="1" dirty="0" err="1" smtClean="0">
                          <a:solidFill>
                            <a:schemeClr val="tx1"/>
                          </a:solidFill>
                          <a:latin typeface="Times New Roman" pitchFamily="18" charset="0"/>
                          <a:cs typeface="Times New Roman" pitchFamily="18" charset="0"/>
                        </a:rPr>
                        <a:t>Dạng</a:t>
                      </a:r>
                      <a:r>
                        <a:rPr sz="2000" b="1" spc="-25" dirty="0" smtClean="0">
                          <a:solidFill>
                            <a:schemeClr val="tx1"/>
                          </a:solidFill>
                          <a:latin typeface="Times New Roman" pitchFamily="18" charset="0"/>
                          <a:cs typeface="Times New Roman" pitchFamily="18" charset="0"/>
                        </a:rPr>
                        <a:t> </a:t>
                      </a:r>
                      <a:r>
                        <a:rPr sz="2000" b="1" dirty="0">
                          <a:solidFill>
                            <a:schemeClr val="tx1"/>
                          </a:solidFill>
                          <a:latin typeface="Times New Roman" pitchFamily="18" charset="0"/>
                          <a:cs typeface="Times New Roman" pitchFamily="18" charset="0"/>
                        </a:rPr>
                        <a:t>bào</a:t>
                      </a:r>
                      <a:r>
                        <a:rPr sz="2000" b="1" spc="-25" dirty="0">
                          <a:solidFill>
                            <a:schemeClr val="tx1"/>
                          </a:solidFill>
                          <a:latin typeface="Times New Roman" pitchFamily="18" charset="0"/>
                          <a:cs typeface="Times New Roman" pitchFamily="18" charset="0"/>
                        </a:rPr>
                        <a:t> chế</a:t>
                      </a:r>
                      <a:endParaRPr sz="2000" dirty="0">
                        <a:solidFill>
                          <a:schemeClr val="tx1"/>
                        </a:solidFill>
                        <a:latin typeface="Times New Roman" pitchFamily="18" charset="0"/>
                        <a:cs typeface="Times New Roman" pitchFamily="18" charset="0"/>
                      </a:endParaRPr>
                    </a:p>
                  </a:txBody>
                  <a:tcPr marL="0" marR="0" marT="193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5445" marR="328295" indent="-49530" algn="ctr">
                        <a:lnSpc>
                          <a:spcPct val="100000"/>
                        </a:lnSpc>
                      </a:pPr>
                      <a:r>
                        <a:rPr sz="2000" b="1" dirty="0" err="1" smtClean="0">
                          <a:solidFill>
                            <a:schemeClr val="tx1"/>
                          </a:solidFill>
                          <a:latin typeface="Times New Roman" pitchFamily="18" charset="0"/>
                          <a:cs typeface="Times New Roman" pitchFamily="18" charset="0"/>
                        </a:rPr>
                        <a:t>Quy</a:t>
                      </a:r>
                      <a:r>
                        <a:rPr sz="2000" b="1" dirty="0" smtClean="0">
                          <a:solidFill>
                            <a:schemeClr val="tx1"/>
                          </a:solidFill>
                          <a:latin typeface="Times New Roman" pitchFamily="18" charset="0"/>
                          <a:cs typeface="Times New Roman" pitchFamily="18" charset="0"/>
                        </a:rPr>
                        <a:t> </a:t>
                      </a:r>
                      <a:r>
                        <a:rPr sz="2000" b="1" spc="-20" dirty="0">
                          <a:solidFill>
                            <a:schemeClr val="tx1"/>
                          </a:solidFill>
                          <a:latin typeface="Times New Roman" pitchFamily="18" charset="0"/>
                          <a:cs typeface="Times New Roman" pitchFamily="18" charset="0"/>
                        </a:rPr>
                        <a:t>cách </a:t>
                      </a:r>
                      <a:r>
                        <a:rPr sz="2000" b="1" dirty="0">
                          <a:solidFill>
                            <a:schemeClr val="tx1"/>
                          </a:solidFill>
                          <a:latin typeface="Times New Roman" pitchFamily="18" charset="0"/>
                          <a:cs typeface="Times New Roman" pitchFamily="18" charset="0"/>
                        </a:rPr>
                        <a:t>đóng </a:t>
                      </a:r>
                      <a:r>
                        <a:rPr sz="2000" b="1" spc="-25" dirty="0">
                          <a:solidFill>
                            <a:schemeClr val="tx1"/>
                          </a:solidFill>
                          <a:latin typeface="Times New Roman" pitchFamily="18" charset="0"/>
                          <a:cs typeface="Times New Roman" pitchFamily="18" charset="0"/>
                        </a:rPr>
                        <a:t>gói</a:t>
                      </a:r>
                      <a:endParaRPr sz="2000" dirty="0">
                        <a:solidFill>
                          <a:schemeClr val="tx1"/>
                        </a:solidFill>
                        <a:latin typeface="Times New Roman" pitchFamily="18" charset="0"/>
                        <a:cs typeface="Times New Roman" pitchFamily="18" charset="0"/>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0992">
                <a:tc>
                  <a:txBody>
                    <a:bodyPr/>
                    <a:lstStyle/>
                    <a:p>
                      <a:pPr algn="ctr">
                        <a:lnSpc>
                          <a:spcPct val="100000"/>
                        </a:lnSpc>
                        <a:spcBef>
                          <a:spcPts val="600"/>
                        </a:spcBef>
                        <a:spcAft>
                          <a:spcPts val="600"/>
                        </a:spcAft>
                      </a:pPr>
                      <a:r>
                        <a:rPr lang="en-US" sz="1600" b="0" spc="-10" dirty="0" err="1" smtClean="0">
                          <a:solidFill>
                            <a:schemeClr val="tx1"/>
                          </a:solidFill>
                          <a:latin typeface="Times New Roman" pitchFamily="18" charset="0"/>
                          <a:cs typeface="Times New Roman" pitchFamily="18" charset="0"/>
                        </a:rPr>
                        <a:t>Levob</a:t>
                      </a:r>
                      <a:r>
                        <a:rPr sz="1600" b="0" spc="-10" dirty="0" err="1" smtClean="0">
                          <a:solidFill>
                            <a:schemeClr val="tx1"/>
                          </a:solidFill>
                          <a:latin typeface="Times New Roman" pitchFamily="18" charset="0"/>
                          <a:cs typeface="Times New Roman" pitchFamily="18" charset="0"/>
                        </a:rPr>
                        <a:t>upivacain</a:t>
                      </a:r>
                      <a:r>
                        <a:rPr sz="1600" b="0" spc="-25" dirty="0" smtClean="0">
                          <a:solidFill>
                            <a:schemeClr val="tx1"/>
                          </a:solidFill>
                          <a:latin typeface="Times New Roman" pitchFamily="18" charset="0"/>
                          <a:cs typeface="Times New Roman" pitchFamily="18" charset="0"/>
                        </a:rPr>
                        <a:t> </a:t>
                      </a:r>
                      <a:r>
                        <a:rPr sz="1600" b="0" spc="-10" dirty="0">
                          <a:solidFill>
                            <a:schemeClr val="tx1"/>
                          </a:solidFill>
                          <a:latin typeface="Times New Roman" pitchFamily="18" charset="0"/>
                          <a:cs typeface="Times New Roman" pitchFamily="18" charset="0"/>
                        </a:rPr>
                        <a:t>hydroclorid</a:t>
                      </a:r>
                      <a:endParaRPr sz="1600" b="0" dirty="0">
                        <a:solidFill>
                          <a:schemeClr val="tx1"/>
                        </a:solidFill>
                        <a:latin typeface="Times New Roman" pitchFamily="18" charset="0"/>
                        <a:cs typeface="Times New Roman" pitchFamily="18" charset="0"/>
                      </a:endParaRPr>
                    </a:p>
                  </a:txBody>
                  <a:tcPr marL="0" marR="0" marT="514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3035" marR="147955" indent="635" algn="ctr">
                        <a:lnSpc>
                          <a:spcPct val="100000"/>
                        </a:lnSpc>
                        <a:spcBef>
                          <a:spcPts val="600"/>
                        </a:spcBef>
                        <a:spcAft>
                          <a:spcPts val="600"/>
                        </a:spcAft>
                      </a:pPr>
                      <a:r>
                        <a:rPr lang="en-US" sz="1600" b="0" dirty="0" err="1" smtClean="0">
                          <a:solidFill>
                            <a:schemeClr val="tx1"/>
                          </a:solidFill>
                          <a:latin typeface="Times New Roman" pitchFamily="18" charset="0"/>
                          <a:cs typeface="Times New Roman" pitchFamily="18" charset="0"/>
                        </a:rPr>
                        <a:t>Levobupi</a:t>
                      </a:r>
                      <a:r>
                        <a:rPr lang="en-US" sz="1600" b="0" dirty="0" smtClean="0">
                          <a:solidFill>
                            <a:schemeClr val="tx1"/>
                          </a:solidFill>
                          <a:latin typeface="Times New Roman" pitchFamily="18" charset="0"/>
                          <a:cs typeface="Times New Roman" pitchFamily="18" charset="0"/>
                        </a:rPr>
                        <a:t>-BFS</a:t>
                      </a:r>
                      <a:endParaRPr sz="1600" b="0" dirty="0">
                        <a:solidFill>
                          <a:schemeClr val="tx1"/>
                        </a:solidFill>
                        <a:latin typeface="Times New Roman" pitchFamily="18" charset="0"/>
                        <a:cs typeface="Times New Roman" pitchFamily="18" charset="0"/>
                      </a:endParaRPr>
                    </a:p>
                  </a:txBody>
                  <a:tcPr marL="0" marR="0" marT="3365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spc="-20" smtClean="0">
                          <a:solidFill>
                            <a:schemeClr val="tx1"/>
                          </a:solidFill>
                          <a:latin typeface="Times New Roman" pitchFamily="18" charset="0"/>
                          <a:cs typeface="Times New Roman" pitchFamily="18" charset="0"/>
                        </a:rPr>
                        <a:t>50mg/10ml</a:t>
                      </a:r>
                      <a:endParaRPr sz="1600" b="0" dirty="0">
                        <a:solidFill>
                          <a:schemeClr val="tx1"/>
                        </a:solidFill>
                        <a:latin typeface="Times New Roman" pitchFamily="18" charset="0"/>
                        <a:cs typeface="Times New Roman" pitchFamily="18" charset="0"/>
                      </a:endParaRPr>
                    </a:p>
                  </a:txBody>
                  <a:tcPr marL="0" marR="0" marT="514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6395" marR="185420" indent="-175260" algn="ctr">
                        <a:lnSpc>
                          <a:spcPct val="100000"/>
                        </a:lnSpc>
                        <a:spcBef>
                          <a:spcPts val="600"/>
                        </a:spcBef>
                        <a:spcAft>
                          <a:spcPts val="600"/>
                        </a:spcAft>
                      </a:pPr>
                      <a:r>
                        <a:rPr lang="en-US" sz="1600" b="0" dirty="0" smtClean="0">
                          <a:solidFill>
                            <a:schemeClr val="tx1"/>
                          </a:solidFill>
                          <a:latin typeface="Times New Roman" pitchFamily="18" charset="0"/>
                          <a:cs typeface="Times New Roman" pitchFamily="18" charset="0"/>
                        </a:rPr>
                        <a:t>Dung </a:t>
                      </a:r>
                      <a:r>
                        <a:rPr lang="en-US" sz="1600" b="0" dirty="0" err="1" smtClean="0">
                          <a:solidFill>
                            <a:schemeClr val="tx1"/>
                          </a:solidFill>
                          <a:latin typeface="Times New Roman" pitchFamily="18" charset="0"/>
                          <a:cs typeface="Times New Roman" pitchFamily="18" charset="0"/>
                        </a:rPr>
                        <a:t>dịch</a:t>
                      </a:r>
                      <a:r>
                        <a:rPr lang="en-US" sz="1600" b="0" baseline="0" dirty="0" smtClean="0">
                          <a:solidFill>
                            <a:schemeClr val="tx1"/>
                          </a:solidFill>
                          <a:latin typeface="Times New Roman" pitchFamily="18" charset="0"/>
                          <a:cs typeface="Times New Roman" pitchFamily="18" charset="0"/>
                        </a:rPr>
                        <a:t> </a:t>
                      </a:r>
                      <a:r>
                        <a:rPr lang="en-US" sz="1600" b="0" baseline="0" dirty="0" err="1" smtClean="0">
                          <a:solidFill>
                            <a:schemeClr val="tx1"/>
                          </a:solidFill>
                          <a:latin typeface="Times New Roman" pitchFamily="18" charset="0"/>
                          <a:cs typeface="Times New Roman" pitchFamily="18" charset="0"/>
                        </a:rPr>
                        <a:t>thuốc</a:t>
                      </a:r>
                      <a:r>
                        <a:rPr lang="en-US" sz="1600" b="0" baseline="0" dirty="0" smtClean="0">
                          <a:solidFill>
                            <a:schemeClr val="tx1"/>
                          </a:solidFill>
                          <a:latin typeface="Times New Roman" pitchFamily="18" charset="0"/>
                          <a:cs typeface="Times New Roman" pitchFamily="18" charset="0"/>
                        </a:rPr>
                        <a:t> </a:t>
                      </a:r>
                      <a:r>
                        <a:rPr lang="en-US" sz="1600" b="0" baseline="0" dirty="0" err="1" smtClean="0">
                          <a:solidFill>
                            <a:schemeClr val="tx1"/>
                          </a:solidFill>
                          <a:latin typeface="Times New Roman" pitchFamily="18" charset="0"/>
                          <a:cs typeface="Times New Roman" pitchFamily="18" charset="0"/>
                        </a:rPr>
                        <a:t>tiêm</a:t>
                      </a:r>
                      <a:endParaRPr lang="en-US" sz="1600" b="0" dirty="0">
                        <a:solidFill>
                          <a:schemeClr val="tx1"/>
                        </a:solidFill>
                        <a:latin typeface="Times New Roman" pitchFamily="18" charset="0"/>
                        <a:cs typeface="Times New Roman" pitchFamily="18" charset="0"/>
                      </a:endParaRPr>
                    </a:p>
                  </a:txBody>
                  <a:tcPr marL="0" marR="0" marT="15748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sz="1600" b="0" smtClean="0">
                          <a:solidFill>
                            <a:schemeClr val="tx1"/>
                          </a:solidFill>
                          <a:latin typeface="Times New Roman" pitchFamily="18" charset="0"/>
                          <a:cs typeface="Times New Roman" pitchFamily="18" charset="0"/>
                        </a:rPr>
                        <a:t>Hộp</a:t>
                      </a:r>
                      <a:r>
                        <a:rPr sz="1600" b="0" spc="-35" smtClean="0">
                          <a:solidFill>
                            <a:schemeClr val="tx1"/>
                          </a:solidFill>
                          <a:latin typeface="Times New Roman" pitchFamily="18" charset="0"/>
                          <a:cs typeface="Times New Roman" pitchFamily="18" charset="0"/>
                        </a:rPr>
                        <a:t> </a:t>
                      </a:r>
                      <a:r>
                        <a:rPr sz="1600" b="0" dirty="0">
                          <a:solidFill>
                            <a:schemeClr val="tx1"/>
                          </a:solidFill>
                          <a:latin typeface="Times New Roman" pitchFamily="18" charset="0"/>
                          <a:cs typeface="Times New Roman" pitchFamily="18" charset="0"/>
                        </a:rPr>
                        <a:t>20</a:t>
                      </a:r>
                      <a:r>
                        <a:rPr sz="1600" b="0" spc="-35" dirty="0">
                          <a:solidFill>
                            <a:schemeClr val="tx1"/>
                          </a:solidFill>
                          <a:latin typeface="Times New Roman" pitchFamily="18" charset="0"/>
                          <a:cs typeface="Times New Roman" pitchFamily="18" charset="0"/>
                        </a:rPr>
                        <a:t> </a:t>
                      </a:r>
                      <a:r>
                        <a:rPr sz="1600" b="0" spc="-25" dirty="0">
                          <a:solidFill>
                            <a:schemeClr val="tx1"/>
                          </a:solidFill>
                          <a:latin typeface="Times New Roman" pitchFamily="18" charset="0"/>
                          <a:cs typeface="Times New Roman" pitchFamily="18" charset="0"/>
                        </a:rPr>
                        <a:t>ống</a:t>
                      </a:r>
                      <a:endParaRPr sz="1600" b="0">
                        <a:solidFill>
                          <a:schemeClr val="tx1"/>
                        </a:solidFill>
                        <a:latin typeface="Times New Roman" pitchFamily="18" charset="0"/>
                        <a:cs typeface="Times New Roman" pitchFamily="18" charset="0"/>
                      </a:endParaRPr>
                    </a:p>
                  </a:txBody>
                  <a:tcPr marL="0" marR="0" marT="514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95488">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600" b="0" spc="-10" dirty="0" err="1" smtClean="0">
                          <a:solidFill>
                            <a:schemeClr val="tx1"/>
                          </a:solidFill>
                          <a:latin typeface="Times New Roman" pitchFamily="18" charset="0"/>
                          <a:cs typeface="Times New Roman" pitchFamily="18" charset="0"/>
                        </a:rPr>
                        <a:t>Levobupivacain</a:t>
                      </a:r>
                      <a:r>
                        <a:rPr lang="en-US" sz="1600" b="0" spc="-25" dirty="0" smtClean="0">
                          <a:solidFill>
                            <a:schemeClr val="tx1"/>
                          </a:solidFill>
                          <a:latin typeface="Times New Roman" pitchFamily="18" charset="0"/>
                          <a:cs typeface="Times New Roman" pitchFamily="18" charset="0"/>
                        </a:rPr>
                        <a:t> </a:t>
                      </a:r>
                      <a:r>
                        <a:rPr lang="en-US" sz="1600" b="0" spc="-10" dirty="0" err="1" smtClean="0">
                          <a:solidFill>
                            <a:schemeClr val="tx1"/>
                          </a:solidFill>
                          <a:latin typeface="Times New Roman" pitchFamily="18" charset="0"/>
                          <a:cs typeface="Times New Roman" pitchFamily="18" charset="0"/>
                        </a:rPr>
                        <a:t>hydroclorid</a:t>
                      </a:r>
                      <a:endParaRPr lang="en-US" sz="1600" b="0" dirty="0" smtClean="0">
                        <a:solidFill>
                          <a:schemeClr val="tx1"/>
                        </a:solidFill>
                        <a:latin typeface="Times New Roman" pitchFamily="18" charset="0"/>
                        <a:cs typeface="Times New Roman" pitchFamily="18" charset="0"/>
                      </a:endParaRPr>
                    </a:p>
                  </a:txBody>
                  <a:tcPr marL="0" marR="0" marT="51435" marB="0" anchor="ctr">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153035" marR="147955" indent="635" algn="ctr">
                        <a:lnSpc>
                          <a:spcPct val="100000"/>
                        </a:lnSpc>
                        <a:spcBef>
                          <a:spcPts val="600"/>
                        </a:spcBef>
                        <a:spcAft>
                          <a:spcPts val="600"/>
                        </a:spcAft>
                      </a:pPr>
                      <a:r>
                        <a:rPr lang="en-US" sz="1600" b="0" dirty="0" err="1" smtClean="0">
                          <a:solidFill>
                            <a:schemeClr val="tx1"/>
                          </a:solidFill>
                          <a:latin typeface="Times New Roman" pitchFamily="18" charset="0"/>
                          <a:cs typeface="Times New Roman" pitchFamily="18" charset="0"/>
                        </a:rPr>
                        <a:t>Levobupivacain</a:t>
                      </a:r>
                      <a:r>
                        <a:rPr lang="en-US" sz="1600" b="0" baseline="0" dirty="0" smtClean="0">
                          <a:solidFill>
                            <a:schemeClr val="tx1"/>
                          </a:solidFill>
                          <a:latin typeface="Times New Roman" pitchFamily="18" charset="0"/>
                          <a:cs typeface="Times New Roman" pitchFamily="18" charset="0"/>
                        </a:rPr>
                        <a:t> </a:t>
                      </a:r>
                      <a:r>
                        <a:rPr lang="en-US" sz="1600" b="0" baseline="0" dirty="0" err="1" smtClean="0">
                          <a:solidFill>
                            <a:schemeClr val="tx1"/>
                          </a:solidFill>
                          <a:latin typeface="Times New Roman" pitchFamily="18" charset="0"/>
                          <a:cs typeface="Times New Roman" pitchFamily="18" charset="0"/>
                        </a:rPr>
                        <a:t>Bioindustria</a:t>
                      </a:r>
                      <a:endParaRPr sz="1600" b="0" dirty="0">
                        <a:solidFill>
                          <a:schemeClr val="tx1"/>
                        </a:solidFill>
                        <a:latin typeface="Times New Roman" pitchFamily="18" charset="0"/>
                        <a:cs typeface="Times New Roman" pitchFamily="18" charset="0"/>
                      </a:endParaRPr>
                    </a:p>
                  </a:txBody>
                  <a:tcPr marL="0" marR="0" marT="33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algn="ctr">
                        <a:lnSpc>
                          <a:spcPct val="100000"/>
                        </a:lnSpc>
                        <a:spcBef>
                          <a:spcPts val="600"/>
                        </a:spcBef>
                        <a:spcAft>
                          <a:spcPts val="600"/>
                        </a:spcAft>
                      </a:pPr>
                      <a:r>
                        <a:rPr lang="en-US" sz="1600" b="0" dirty="0" smtClean="0">
                          <a:solidFill>
                            <a:schemeClr val="tx1"/>
                          </a:solidFill>
                          <a:latin typeface="Times New Roman" pitchFamily="18" charset="0"/>
                          <a:cs typeface="Times New Roman" pitchFamily="18" charset="0"/>
                        </a:rPr>
                        <a:t>50mg/10ml</a:t>
                      </a:r>
                      <a:endParaRPr sz="1600" b="0" dirty="0">
                        <a:solidFill>
                          <a:schemeClr val="tx1"/>
                        </a:solidFill>
                        <a:latin typeface="Times New Roman" pitchFamily="18" charset="0"/>
                        <a:cs typeface="Times New Roman" pitchFamily="18" charset="0"/>
                      </a:endParaRPr>
                    </a:p>
                  </a:txBody>
                  <a:tcPr marL="0" marR="0" marT="514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366395" marR="185420" indent="-175260" algn="ctr">
                        <a:lnSpc>
                          <a:spcPct val="100000"/>
                        </a:lnSpc>
                        <a:spcBef>
                          <a:spcPts val="600"/>
                        </a:spcBef>
                        <a:spcAft>
                          <a:spcPts val="600"/>
                        </a:spcAft>
                      </a:pPr>
                      <a:r>
                        <a:rPr lang="en-US" sz="1600" b="0" dirty="0" smtClean="0">
                          <a:solidFill>
                            <a:schemeClr val="tx1"/>
                          </a:solidFill>
                          <a:latin typeface="Times New Roman" pitchFamily="18" charset="0"/>
                          <a:cs typeface="Times New Roman" pitchFamily="18" charset="0"/>
                        </a:rPr>
                        <a:t>Dung </a:t>
                      </a:r>
                      <a:r>
                        <a:rPr lang="en-US" sz="1600" b="0" dirty="0" err="1" smtClean="0">
                          <a:solidFill>
                            <a:schemeClr val="tx1"/>
                          </a:solidFill>
                          <a:latin typeface="Times New Roman" pitchFamily="18" charset="0"/>
                          <a:cs typeface="Times New Roman" pitchFamily="18" charset="0"/>
                        </a:rPr>
                        <a:t>dịch</a:t>
                      </a:r>
                      <a:r>
                        <a:rPr lang="en-US" sz="1600" b="0" baseline="0" dirty="0" smtClean="0">
                          <a:solidFill>
                            <a:schemeClr val="tx1"/>
                          </a:solidFill>
                          <a:latin typeface="Times New Roman" pitchFamily="18" charset="0"/>
                          <a:cs typeface="Times New Roman" pitchFamily="18" charset="0"/>
                        </a:rPr>
                        <a:t> </a:t>
                      </a:r>
                      <a:r>
                        <a:rPr lang="en-US" sz="1600" b="0" baseline="0" dirty="0" err="1" smtClean="0">
                          <a:solidFill>
                            <a:schemeClr val="tx1"/>
                          </a:solidFill>
                          <a:latin typeface="Times New Roman" pitchFamily="18" charset="0"/>
                          <a:cs typeface="Times New Roman" pitchFamily="18" charset="0"/>
                        </a:rPr>
                        <a:t>thuốc</a:t>
                      </a:r>
                      <a:r>
                        <a:rPr lang="en-US" sz="1600" b="0" baseline="0" dirty="0" smtClean="0">
                          <a:solidFill>
                            <a:schemeClr val="tx1"/>
                          </a:solidFill>
                          <a:latin typeface="Times New Roman" pitchFamily="18" charset="0"/>
                          <a:cs typeface="Times New Roman" pitchFamily="18" charset="0"/>
                        </a:rPr>
                        <a:t> </a:t>
                      </a:r>
                      <a:r>
                        <a:rPr lang="en-US" sz="1600" b="0" baseline="0" dirty="0" err="1" smtClean="0">
                          <a:solidFill>
                            <a:schemeClr val="tx1"/>
                          </a:solidFill>
                          <a:latin typeface="Times New Roman" pitchFamily="18" charset="0"/>
                          <a:cs typeface="Times New Roman" pitchFamily="18" charset="0"/>
                        </a:rPr>
                        <a:t>tiêm</a:t>
                      </a:r>
                      <a:endParaRPr sz="1600" b="0" dirty="0">
                        <a:solidFill>
                          <a:schemeClr val="tx1"/>
                        </a:solidFill>
                        <a:latin typeface="Times New Roman" pitchFamily="18" charset="0"/>
                        <a:cs typeface="Times New Roman" pitchFamily="18" charset="0"/>
                      </a:endParaRPr>
                    </a:p>
                  </a:txBody>
                  <a:tcPr marL="0" marR="0" marT="1574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algn="ctr">
                        <a:lnSpc>
                          <a:spcPct val="100000"/>
                        </a:lnSpc>
                        <a:spcBef>
                          <a:spcPts val="600"/>
                        </a:spcBef>
                        <a:spcAft>
                          <a:spcPts val="600"/>
                        </a:spcAft>
                      </a:pPr>
                      <a:r>
                        <a:rPr lang="en-US" sz="1600" b="0" dirty="0" err="1" smtClean="0">
                          <a:solidFill>
                            <a:schemeClr val="tx1"/>
                          </a:solidFill>
                          <a:latin typeface="Times New Roman" pitchFamily="18" charset="0"/>
                          <a:cs typeface="Times New Roman" pitchFamily="18" charset="0"/>
                        </a:rPr>
                        <a:t>Hộp</a:t>
                      </a:r>
                      <a:r>
                        <a:rPr lang="en-US" sz="1600" b="0" baseline="0" dirty="0" smtClean="0">
                          <a:solidFill>
                            <a:schemeClr val="tx1"/>
                          </a:solidFill>
                          <a:latin typeface="Times New Roman" pitchFamily="18" charset="0"/>
                          <a:cs typeface="Times New Roman" pitchFamily="18" charset="0"/>
                        </a:rPr>
                        <a:t> 10 </a:t>
                      </a:r>
                      <a:r>
                        <a:rPr lang="en-US" sz="1600" b="0" baseline="0" dirty="0" err="1" smtClean="0">
                          <a:solidFill>
                            <a:schemeClr val="tx1"/>
                          </a:solidFill>
                          <a:latin typeface="Times New Roman" pitchFamily="18" charset="0"/>
                          <a:cs typeface="Times New Roman" pitchFamily="18" charset="0"/>
                        </a:rPr>
                        <a:t>ống</a:t>
                      </a:r>
                      <a:endParaRPr sz="1600" b="0" dirty="0">
                        <a:solidFill>
                          <a:schemeClr val="tx1"/>
                        </a:solidFill>
                        <a:latin typeface="Times New Roman" pitchFamily="18" charset="0"/>
                        <a:cs typeface="Times New Roman" pitchFamily="18" charset="0"/>
                      </a:endParaRPr>
                    </a:p>
                  </a:txBody>
                  <a:tcPr marL="0" marR="0" marT="51435"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r>
              <a:tr h="465513">
                <a:tc>
                  <a:txBody>
                    <a:bodyPr/>
                    <a:lstStyle/>
                    <a:p>
                      <a:pPr algn="ctr">
                        <a:lnSpc>
                          <a:spcPct val="100000"/>
                        </a:lnSpc>
                        <a:spcBef>
                          <a:spcPts val="600"/>
                        </a:spcBef>
                        <a:spcAft>
                          <a:spcPts val="600"/>
                        </a:spcAft>
                      </a:pPr>
                      <a:r>
                        <a:rPr sz="1600" b="0" spc="-10" dirty="0">
                          <a:solidFill>
                            <a:schemeClr val="tx1"/>
                          </a:solidFill>
                          <a:latin typeface="Times New Roman" pitchFamily="18" charset="0"/>
                          <a:cs typeface="Times New Roman" pitchFamily="18" charset="0"/>
                        </a:rPr>
                        <a:t>Bupivacain</a:t>
                      </a:r>
                      <a:r>
                        <a:rPr sz="1600" b="0" spc="-25" dirty="0">
                          <a:solidFill>
                            <a:schemeClr val="tx1"/>
                          </a:solidFill>
                          <a:latin typeface="Times New Roman" pitchFamily="18" charset="0"/>
                          <a:cs typeface="Times New Roman" pitchFamily="18" charset="0"/>
                        </a:rPr>
                        <a:t> </a:t>
                      </a:r>
                      <a:r>
                        <a:rPr sz="1600" b="0" spc="-10" dirty="0">
                          <a:solidFill>
                            <a:schemeClr val="tx1"/>
                          </a:solidFill>
                          <a:latin typeface="Times New Roman" pitchFamily="18" charset="0"/>
                          <a:cs typeface="Times New Roman" pitchFamily="18" charset="0"/>
                        </a:rPr>
                        <a:t>hydroclorid</a:t>
                      </a:r>
                      <a:endParaRPr sz="1600" b="0" dirty="0">
                        <a:solidFill>
                          <a:schemeClr val="tx1"/>
                        </a:solidFill>
                        <a:latin typeface="Times New Roman" pitchFamily="18" charset="0"/>
                        <a:cs typeface="Times New Roman" pitchFamily="18" charset="0"/>
                      </a:endParaRPr>
                    </a:p>
                  </a:txBody>
                  <a:tcPr marL="0" marR="0" marT="1854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dirty="0" err="1" smtClean="0">
                          <a:solidFill>
                            <a:schemeClr val="tx1"/>
                          </a:solidFill>
                          <a:latin typeface="Times New Roman" pitchFamily="18" charset="0"/>
                          <a:cs typeface="Times New Roman" pitchFamily="18" charset="0"/>
                        </a:rPr>
                        <a:t>Marcain</a:t>
                      </a:r>
                      <a:r>
                        <a:rPr lang="en-US" sz="1600" b="0" baseline="0" dirty="0" smtClean="0">
                          <a:solidFill>
                            <a:schemeClr val="tx1"/>
                          </a:solidFill>
                          <a:latin typeface="Times New Roman" pitchFamily="18" charset="0"/>
                          <a:cs typeface="Times New Roman" pitchFamily="18" charset="0"/>
                        </a:rPr>
                        <a:t> spinal heavy </a:t>
                      </a:r>
                      <a:r>
                        <a:rPr lang="en-US" sz="1600" b="0" baseline="0" dirty="0" err="1" smtClean="0">
                          <a:solidFill>
                            <a:schemeClr val="tx1"/>
                          </a:solidFill>
                          <a:latin typeface="Times New Roman" pitchFamily="18" charset="0"/>
                          <a:cs typeface="Times New Roman" pitchFamily="18" charset="0"/>
                        </a:rPr>
                        <a:t>inj</a:t>
                      </a:r>
                      <a:endParaRPr sz="1600" b="0" dirty="0">
                        <a:solidFill>
                          <a:schemeClr val="tx1"/>
                        </a:solidFill>
                        <a:latin typeface="Times New Roman" pitchFamily="18" charset="0"/>
                        <a:cs typeface="Times New Roman" pitchFamily="18" charset="0"/>
                      </a:endParaRPr>
                    </a:p>
                  </a:txBody>
                  <a:tcPr marL="0" marR="0" marT="1854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spc="-20" dirty="0" smtClean="0">
                          <a:solidFill>
                            <a:schemeClr val="tx1"/>
                          </a:solidFill>
                          <a:latin typeface="Times New Roman" pitchFamily="18" charset="0"/>
                          <a:cs typeface="Times New Roman" pitchFamily="18" charset="0"/>
                        </a:rPr>
                        <a:t>5mg/ml – 4ml</a:t>
                      </a:r>
                      <a:endParaRPr sz="1600" b="0" dirty="0">
                        <a:solidFill>
                          <a:schemeClr val="tx1"/>
                        </a:solidFill>
                        <a:latin typeface="Times New Roman" pitchFamily="18" charset="0"/>
                        <a:cs typeface="Times New Roman" pitchFamily="18" charset="0"/>
                      </a:endParaRPr>
                    </a:p>
                  </a:txBody>
                  <a:tcPr marL="0" marR="0" marT="1854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2465" marR="174625" indent="-491490" algn="ctr">
                        <a:lnSpc>
                          <a:spcPct val="100000"/>
                        </a:lnSpc>
                        <a:spcBef>
                          <a:spcPts val="600"/>
                        </a:spcBef>
                        <a:spcAft>
                          <a:spcPts val="600"/>
                        </a:spcAft>
                      </a:pPr>
                      <a:r>
                        <a:rPr sz="1600" b="0" dirty="0">
                          <a:solidFill>
                            <a:schemeClr val="tx1"/>
                          </a:solidFill>
                          <a:latin typeface="Times New Roman" pitchFamily="18" charset="0"/>
                          <a:cs typeface="Times New Roman" pitchFamily="18" charset="0"/>
                        </a:rPr>
                        <a:t>Dung</a:t>
                      </a:r>
                      <a:r>
                        <a:rPr sz="1600" b="0" spc="-55" dirty="0">
                          <a:solidFill>
                            <a:schemeClr val="tx1"/>
                          </a:solidFill>
                          <a:latin typeface="Times New Roman" pitchFamily="18" charset="0"/>
                          <a:cs typeface="Times New Roman" pitchFamily="18" charset="0"/>
                        </a:rPr>
                        <a:t> </a:t>
                      </a:r>
                      <a:r>
                        <a:rPr sz="1600" b="0" dirty="0">
                          <a:solidFill>
                            <a:schemeClr val="tx1"/>
                          </a:solidFill>
                          <a:latin typeface="Times New Roman" pitchFamily="18" charset="0"/>
                          <a:cs typeface="Times New Roman" pitchFamily="18" charset="0"/>
                        </a:rPr>
                        <a:t>dịch</a:t>
                      </a:r>
                      <a:r>
                        <a:rPr sz="1600" b="0" spc="-50" dirty="0">
                          <a:solidFill>
                            <a:schemeClr val="tx1"/>
                          </a:solidFill>
                          <a:latin typeface="Times New Roman" pitchFamily="18" charset="0"/>
                          <a:cs typeface="Times New Roman" pitchFamily="18" charset="0"/>
                        </a:rPr>
                        <a:t> </a:t>
                      </a:r>
                      <a:r>
                        <a:rPr sz="1600" b="0" spc="-10" dirty="0">
                          <a:solidFill>
                            <a:schemeClr val="tx1"/>
                          </a:solidFill>
                          <a:latin typeface="Times New Roman" pitchFamily="18" charset="0"/>
                          <a:cs typeface="Times New Roman" pitchFamily="18" charset="0"/>
                        </a:rPr>
                        <a:t>thuốc </a:t>
                      </a:r>
                      <a:r>
                        <a:rPr sz="1600" b="0" spc="-20" dirty="0">
                          <a:solidFill>
                            <a:schemeClr val="tx1"/>
                          </a:solidFill>
                          <a:latin typeface="Times New Roman" pitchFamily="18" charset="0"/>
                          <a:cs typeface="Times New Roman" pitchFamily="18" charset="0"/>
                        </a:rPr>
                        <a:t>tiêm</a:t>
                      </a:r>
                      <a:endParaRPr sz="1600" b="0" dirty="0">
                        <a:solidFill>
                          <a:schemeClr val="tx1"/>
                        </a:solidFill>
                        <a:latin typeface="Times New Roman" pitchFamily="18" charset="0"/>
                        <a:cs typeface="Times New Roman" pitchFamily="18" charset="0"/>
                      </a:endParaRPr>
                    </a:p>
                  </a:txBody>
                  <a:tcPr marL="0" marR="0" marT="5778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8340" marR="177165" indent="-504825" algn="ctr">
                        <a:lnSpc>
                          <a:spcPct val="100000"/>
                        </a:lnSpc>
                        <a:spcBef>
                          <a:spcPts val="600"/>
                        </a:spcBef>
                        <a:spcAft>
                          <a:spcPts val="600"/>
                        </a:spcAft>
                      </a:pPr>
                      <a:r>
                        <a:rPr sz="1600" b="0" dirty="0">
                          <a:solidFill>
                            <a:schemeClr val="tx1"/>
                          </a:solidFill>
                          <a:latin typeface="Times New Roman" pitchFamily="18" charset="0"/>
                          <a:cs typeface="Times New Roman" pitchFamily="18" charset="0"/>
                        </a:rPr>
                        <a:t>Hộp</a:t>
                      </a:r>
                      <a:r>
                        <a:rPr sz="1600" b="0" spc="-35" dirty="0">
                          <a:solidFill>
                            <a:schemeClr val="tx1"/>
                          </a:solidFill>
                          <a:latin typeface="Times New Roman" pitchFamily="18" charset="0"/>
                          <a:cs typeface="Times New Roman" pitchFamily="18" charset="0"/>
                        </a:rPr>
                        <a:t> </a:t>
                      </a:r>
                      <a:r>
                        <a:rPr sz="1600" b="0" dirty="0">
                          <a:solidFill>
                            <a:schemeClr val="tx1"/>
                          </a:solidFill>
                          <a:latin typeface="Times New Roman" pitchFamily="18" charset="0"/>
                          <a:cs typeface="Times New Roman" pitchFamily="18" charset="0"/>
                        </a:rPr>
                        <a:t>5</a:t>
                      </a:r>
                      <a:r>
                        <a:rPr sz="1600" b="0" spc="-30" dirty="0">
                          <a:solidFill>
                            <a:schemeClr val="tx1"/>
                          </a:solidFill>
                          <a:latin typeface="Times New Roman" pitchFamily="18" charset="0"/>
                          <a:cs typeface="Times New Roman" pitchFamily="18" charset="0"/>
                        </a:rPr>
                        <a:t> </a:t>
                      </a:r>
                      <a:r>
                        <a:rPr sz="1600" b="0" dirty="0">
                          <a:solidFill>
                            <a:schemeClr val="tx1"/>
                          </a:solidFill>
                          <a:latin typeface="Times New Roman" pitchFamily="18" charset="0"/>
                          <a:cs typeface="Times New Roman" pitchFamily="18" charset="0"/>
                        </a:rPr>
                        <a:t>ống</a:t>
                      </a:r>
                      <a:r>
                        <a:rPr sz="1600" b="0" spc="-35" dirty="0">
                          <a:solidFill>
                            <a:schemeClr val="tx1"/>
                          </a:solidFill>
                          <a:latin typeface="Times New Roman" pitchFamily="18" charset="0"/>
                          <a:cs typeface="Times New Roman" pitchFamily="18" charset="0"/>
                        </a:rPr>
                        <a:t> </a:t>
                      </a:r>
                      <a:r>
                        <a:rPr sz="1600" b="0" spc="-20" dirty="0">
                          <a:solidFill>
                            <a:schemeClr val="tx1"/>
                          </a:solidFill>
                          <a:latin typeface="Times New Roman" pitchFamily="18" charset="0"/>
                          <a:cs typeface="Times New Roman" pitchFamily="18" charset="0"/>
                        </a:rPr>
                        <a:t>chứa </a:t>
                      </a:r>
                      <a:r>
                        <a:rPr sz="1600" b="0" spc="-25" dirty="0">
                          <a:solidFill>
                            <a:schemeClr val="tx1"/>
                          </a:solidFill>
                          <a:latin typeface="Times New Roman" pitchFamily="18" charset="0"/>
                          <a:cs typeface="Times New Roman" pitchFamily="18" charset="0"/>
                        </a:rPr>
                        <a:t>4ml</a:t>
                      </a:r>
                      <a:endParaRPr sz="1600" b="0" dirty="0">
                        <a:solidFill>
                          <a:schemeClr val="tx1"/>
                        </a:solidFill>
                        <a:latin typeface="Times New Roman" pitchFamily="18" charset="0"/>
                        <a:cs typeface="Times New Roman" pitchFamily="18" charset="0"/>
                      </a:endParaRPr>
                    </a:p>
                  </a:txBody>
                  <a:tcPr marL="0" marR="0" marT="5778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82385">
                <a:tc>
                  <a:txBody>
                    <a:bodyPr/>
                    <a:lstStyle/>
                    <a:p>
                      <a:pPr algn="ctr">
                        <a:lnSpc>
                          <a:spcPct val="100000"/>
                        </a:lnSpc>
                        <a:spcBef>
                          <a:spcPts val="600"/>
                        </a:spcBef>
                        <a:spcAft>
                          <a:spcPts val="600"/>
                        </a:spcAft>
                      </a:pPr>
                      <a:r>
                        <a:rPr sz="1600" b="0" spc="-10" dirty="0">
                          <a:solidFill>
                            <a:schemeClr val="tx1"/>
                          </a:solidFill>
                          <a:latin typeface="Times New Roman" pitchFamily="18" charset="0"/>
                          <a:cs typeface="Times New Roman" pitchFamily="18" charset="0"/>
                        </a:rPr>
                        <a:t>Lidocain</a:t>
                      </a:r>
                      <a:r>
                        <a:rPr sz="1600" b="0" spc="-15" dirty="0">
                          <a:solidFill>
                            <a:schemeClr val="tx1"/>
                          </a:solidFill>
                          <a:latin typeface="Times New Roman" pitchFamily="18" charset="0"/>
                          <a:cs typeface="Times New Roman" pitchFamily="18" charset="0"/>
                        </a:rPr>
                        <a:t> </a:t>
                      </a:r>
                      <a:r>
                        <a:rPr sz="1600" b="0" spc="-10" dirty="0">
                          <a:solidFill>
                            <a:schemeClr val="tx1"/>
                          </a:solidFill>
                          <a:latin typeface="Times New Roman" pitchFamily="18" charset="0"/>
                          <a:cs typeface="Times New Roman" pitchFamily="18" charset="0"/>
                        </a:rPr>
                        <a:t>hydroclorid</a:t>
                      </a:r>
                      <a:endParaRPr sz="1600" b="0" dirty="0">
                        <a:solidFill>
                          <a:schemeClr val="tx1"/>
                        </a:solidFill>
                        <a:latin typeface="Times New Roman" pitchFamily="18" charset="0"/>
                        <a:cs typeface="Times New Roman" pitchFamily="18" charset="0"/>
                      </a:endParaRPr>
                    </a:p>
                  </a:txBody>
                  <a:tcPr marL="0" marR="0" marT="189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sz="1600" b="0" spc="-10" dirty="0" smtClean="0">
                          <a:solidFill>
                            <a:schemeClr val="tx1"/>
                          </a:solidFill>
                          <a:latin typeface="Times New Roman" pitchFamily="18" charset="0"/>
                          <a:cs typeface="Times New Roman" pitchFamily="18" charset="0"/>
                        </a:rPr>
                        <a:t>LIDOCAIN</a:t>
                      </a:r>
                      <a:r>
                        <a:rPr lang="en-US" sz="1600" b="0" spc="-30" baseline="0" dirty="0" smtClean="0">
                          <a:solidFill>
                            <a:schemeClr val="tx1"/>
                          </a:solidFill>
                          <a:latin typeface="Times New Roman" pitchFamily="18" charset="0"/>
                          <a:cs typeface="Times New Roman" pitchFamily="18" charset="0"/>
                        </a:rPr>
                        <a:t> 40mg/2ml</a:t>
                      </a:r>
                      <a:endParaRPr sz="1600" b="0" dirty="0">
                        <a:solidFill>
                          <a:schemeClr val="tx1"/>
                        </a:solidFill>
                        <a:latin typeface="Times New Roman" pitchFamily="18" charset="0"/>
                        <a:cs typeface="Times New Roman" pitchFamily="18" charset="0"/>
                      </a:endParaRPr>
                    </a:p>
                  </a:txBody>
                  <a:tcPr marL="0" marR="0" marT="189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spc="-25" smtClean="0">
                          <a:solidFill>
                            <a:schemeClr val="tx1"/>
                          </a:solidFill>
                          <a:latin typeface="Times New Roman" pitchFamily="18" charset="0"/>
                          <a:cs typeface="Times New Roman" pitchFamily="18" charset="0"/>
                        </a:rPr>
                        <a:t>40mg/2ml</a:t>
                      </a:r>
                      <a:r>
                        <a:rPr lang="en-US" sz="1600" b="0" spc="-25" baseline="0" smtClean="0">
                          <a:solidFill>
                            <a:schemeClr val="tx1"/>
                          </a:solidFill>
                          <a:latin typeface="Times New Roman" pitchFamily="18" charset="0"/>
                          <a:cs typeface="Times New Roman" pitchFamily="18" charset="0"/>
                        </a:rPr>
                        <a:t> – 2ml</a:t>
                      </a:r>
                      <a:endParaRPr sz="1600" b="0" dirty="0">
                        <a:solidFill>
                          <a:schemeClr val="tx1"/>
                        </a:solidFill>
                        <a:latin typeface="Times New Roman" pitchFamily="18" charset="0"/>
                        <a:cs typeface="Times New Roman" pitchFamily="18" charset="0"/>
                      </a:endParaRPr>
                    </a:p>
                  </a:txBody>
                  <a:tcPr marL="0" marR="0" marT="189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2465" marR="174625" indent="-491490" algn="ctr">
                        <a:lnSpc>
                          <a:spcPct val="100000"/>
                        </a:lnSpc>
                        <a:spcBef>
                          <a:spcPts val="600"/>
                        </a:spcBef>
                        <a:spcAft>
                          <a:spcPts val="600"/>
                        </a:spcAft>
                      </a:pPr>
                      <a:r>
                        <a:rPr lang="en-US" sz="1600" b="0" dirty="0" smtClean="0">
                          <a:solidFill>
                            <a:schemeClr val="tx1"/>
                          </a:solidFill>
                          <a:latin typeface="Times New Roman" pitchFamily="18" charset="0"/>
                          <a:cs typeface="Times New Roman" pitchFamily="18" charset="0"/>
                        </a:rPr>
                        <a:t>Dung</a:t>
                      </a:r>
                      <a:r>
                        <a:rPr lang="en-US" sz="1600" b="0" spc="-55" dirty="0" smtClean="0">
                          <a:solidFill>
                            <a:schemeClr val="tx1"/>
                          </a:solidFill>
                          <a:latin typeface="Times New Roman" pitchFamily="18" charset="0"/>
                          <a:cs typeface="Times New Roman" pitchFamily="18" charset="0"/>
                        </a:rPr>
                        <a:t> </a:t>
                      </a:r>
                      <a:r>
                        <a:rPr lang="en-US" sz="1600" b="0" dirty="0" err="1" smtClean="0">
                          <a:solidFill>
                            <a:schemeClr val="tx1"/>
                          </a:solidFill>
                          <a:latin typeface="Times New Roman" pitchFamily="18" charset="0"/>
                          <a:cs typeface="Times New Roman" pitchFamily="18" charset="0"/>
                        </a:rPr>
                        <a:t>dịch</a:t>
                      </a:r>
                      <a:r>
                        <a:rPr lang="en-US" sz="1600" b="0" spc="-50" dirty="0" smtClean="0">
                          <a:solidFill>
                            <a:schemeClr val="tx1"/>
                          </a:solidFill>
                          <a:latin typeface="Times New Roman" pitchFamily="18" charset="0"/>
                          <a:cs typeface="Times New Roman" pitchFamily="18" charset="0"/>
                        </a:rPr>
                        <a:t> </a:t>
                      </a:r>
                      <a:r>
                        <a:rPr lang="en-US" sz="1600" b="0" spc="-10" dirty="0" err="1" smtClean="0">
                          <a:solidFill>
                            <a:schemeClr val="tx1"/>
                          </a:solidFill>
                          <a:latin typeface="Times New Roman" pitchFamily="18" charset="0"/>
                          <a:cs typeface="Times New Roman" pitchFamily="18" charset="0"/>
                        </a:rPr>
                        <a:t>thuốc</a:t>
                      </a:r>
                      <a:r>
                        <a:rPr lang="en-US" sz="1600" b="0" spc="-10" dirty="0" smtClean="0">
                          <a:solidFill>
                            <a:schemeClr val="tx1"/>
                          </a:solidFill>
                          <a:latin typeface="Times New Roman" pitchFamily="18" charset="0"/>
                          <a:cs typeface="Times New Roman" pitchFamily="18" charset="0"/>
                        </a:rPr>
                        <a:t> </a:t>
                      </a:r>
                      <a:r>
                        <a:rPr lang="en-US" sz="1600" b="0" spc="-20" dirty="0" err="1" smtClean="0">
                          <a:solidFill>
                            <a:schemeClr val="tx1"/>
                          </a:solidFill>
                          <a:latin typeface="Times New Roman" pitchFamily="18" charset="0"/>
                          <a:cs typeface="Times New Roman" pitchFamily="18" charset="0"/>
                        </a:rPr>
                        <a:t>tiêm</a:t>
                      </a:r>
                      <a:endParaRPr lang="en-US" sz="1600" b="0" dirty="0">
                        <a:solidFill>
                          <a:schemeClr val="tx1"/>
                        </a:solidFill>
                        <a:latin typeface="Times New Roman" pitchFamily="18" charset="0"/>
                        <a:cs typeface="Times New Roman" pitchFamily="18" charset="0"/>
                      </a:endParaRPr>
                    </a:p>
                  </a:txBody>
                  <a:tcPr marL="0" marR="0" marT="189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8340" marR="240029" indent="-441959" algn="ctr">
                        <a:lnSpc>
                          <a:spcPct val="100000"/>
                        </a:lnSpc>
                        <a:spcBef>
                          <a:spcPts val="600"/>
                        </a:spcBef>
                        <a:spcAft>
                          <a:spcPts val="600"/>
                        </a:spcAft>
                      </a:pPr>
                      <a:r>
                        <a:rPr sz="1600" b="0" dirty="0">
                          <a:solidFill>
                            <a:schemeClr val="tx1"/>
                          </a:solidFill>
                          <a:latin typeface="Times New Roman" pitchFamily="18" charset="0"/>
                          <a:cs typeface="Times New Roman" pitchFamily="18" charset="0"/>
                        </a:rPr>
                        <a:t>Hộp</a:t>
                      </a:r>
                      <a:r>
                        <a:rPr sz="1600" b="0" spc="-45" dirty="0">
                          <a:solidFill>
                            <a:schemeClr val="tx1"/>
                          </a:solidFill>
                          <a:latin typeface="Times New Roman" pitchFamily="18" charset="0"/>
                          <a:cs typeface="Times New Roman" pitchFamily="18" charset="0"/>
                        </a:rPr>
                        <a:t> </a:t>
                      </a:r>
                      <a:r>
                        <a:rPr sz="1600" b="0" dirty="0">
                          <a:solidFill>
                            <a:schemeClr val="tx1"/>
                          </a:solidFill>
                          <a:latin typeface="Times New Roman" pitchFamily="18" charset="0"/>
                          <a:cs typeface="Times New Roman" pitchFamily="18" charset="0"/>
                        </a:rPr>
                        <a:t>100</a:t>
                      </a:r>
                      <a:r>
                        <a:rPr sz="1600" b="0" spc="-40" dirty="0">
                          <a:solidFill>
                            <a:schemeClr val="tx1"/>
                          </a:solidFill>
                          <a:latin typeface="Times New Roman" pitchFamily="18" charset="0"/>
                          <a:cs typeface="Times New Roman" pitchFamily="18" charset="0"/>
                        </a:rPr>
                        <a:t> </a:t>
                      </a:r>
                      <a:r>
                        <a:rPr sz="1600" b="0" dirty="0">
                          <a:solidFill>
                            <a:schemeClr val="tx1"/>
                          </a:solidFill>
                          <a:latin typeface="Times New Roman" pitchFamily="18" charset="0"/>
                          <a:cs typeface="Times New Roman" pitchFamily="18" charset="0"/>
                        </a:rPr>
                        <a:t>ống</a:t>
                      </a:r>
                      <a:r>
                        <a:rPr sz="1600" b="0" spc="-40" dirty="0">
                          <a:solidFill>
                            <a:schemeClr val="tx1"/>
                          </a:solidFill>
                          <a:latin typeface="Times New Roman" pitchFamily="18" charset="0"/>
                          <a:cs typeface="Times New Roman" pitchFamily="18" charset="0"/>
                        </a:rPr>
                        <a:t> </a:t>
                      </a:r>
                      <a:r>
                        <a:rPr sz="1600" b="0" spc="-50" dirty="0">
                          <a:solidFill>
                            <a:schemeClr val="tx1"/>
                          </a:solidFill>
                          <a:latin typeface="Times New Roman" pitchFamily="18" charset="0"/>
                          <a:cs typeface="Times New Roman" pitchFamily="18" charset="0"/>
                        </a:rPr>
                        <a:t>x </a:t>
                      </a:r>
                      <a:r>
                        <a:rPr sz="1600" b="0" spc="-25" dirty="0">
                          <a:solidFill>
                            <a:schemeClr val="tx1"/>
                          </a:solidFill>
                          <a:latin typeface="Times New Roman" pitchFamily="18" charset="0"/>
                          <a:cs typeface="Times New Roman" pitchFamily="18" charset="0"/>
                        </a:rPr>
                        <a:t>2ml</a:t>
                      </a:r>
                      <a:endParaRPr sz="1600" b="0" dirty="0">
                        <a:solidFill>
                          <a:schemeClr val="tx1"/>
                        </a:solidFill>
                        <a:latin typeface="Times New Roman" pitchFamily="18" charset="0"/>
                        <a:cs typeface="Times New Roman" pitchFamily="18" charset="0"/>
                      </a:endParaRPr>
                    </a:p>
                  </a:txBody>
                  <a:tcPr marL="0" marR="0" marT="61594"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22399">
                <a:tc>
                  <a:txBody>
                    <a:bodyPr/>
                    <a:lstStyle/>
                    <a:p>
                      <a:pPr marL="208915" marR="203200" algn="ctr">
                        <a:lnSpc>
                          <a:spcPct val="100000"/>
                        </a:lnSpc>
                        <a:spcBef>
                          <a:spcPts val="600"/>
                        </a:spcBef>
                        <a:spcAft>
                          <a:spcPts val="600"/>
                        </a:spcAft>
                      </a:pPr>
                      <a:r>
                        <a:rPr sz="1600" b="0" spc="-10" dirty="0" err="1">
                          <a:solidFill>
                            <a:schemeClr val="tx1"/>
                          </a:solidFill>
                          <a:latin typeface="Times New Roman" pitchFamily="18" charset="0"/>
                          <a:cs typeface="Times New Roman" pitchFamily="18" charset="0"/>
                        </a:rPr>
                        <a:t>Lidocain</a:t>
                      </a:r>
                      <a:r>
                        <a:rPr sz="1600" b="0" spc="-15" dirty="0">
                          <a:solidFill>
                            <a:schemeClr val="tx1"/>
                          </a:solidFill>
                          <a:latin typeface="Times New Roman" pitchFamily="18" charset="0"/>
                          <a:cs typeface="Times New Roman" pitchFamily="18" charset="0"/>
                        </a:rPr>
                        <a:t> </a:t>
                      </a:r>
                      <a:r>
                        <a:rPr sz="1600" b="0" spc="-10" dirty="0" err="1" smtClean="0">
                          <a:solidFill>
                            <a:schemeClr val="tx1"/>
                          </a:solidFill>
                          <a:latin typeface="Times New Roman" pitchFamily="18" charset="0"/>
                          <a:cs typeface="Times New Roman" pitchFamily="18" charset="0"/>
                        </a:rPr>
                        <a:t>hydroclori</a:t>
                      </a:r>
                      <a:r>
                        <a:rPr lang="en-US" sz="1600" b="0" spc="-10" dirty="0" err="1" smtClean="0">
                          <a:solidFill>
                            <a:schemeClr val="tx1"/>
                          </a:solidFill>
                          <a:latin typeface="Times New Roman" pitchFamily="18" charset="0"/>
                          <a:cs typeface="Times New Roman" pitchFamily="18" charset="0"/>
                        </a:rPr>
                        <a:t>d</a:t>
                      </a:r>
                      <a:endParaRPr lang="en-US" sz="1600" b="0" spc="-10" dirty="0" smtClean="0">
                        <a:solidFill>
                          <a:schemeClr val="tx1"/>
                        </a:solidFill>
                        <a:latin typeface="Times New Roman" pitchFamily="18" charset="0"/>
                        <a:cs typeface="Times New Roman" pitchFamily="18" charset="0"/>
                      </a:endParaRPr>
                    </a:p>
                  </a:txBody>
                  <a:tcPr marL="0" marR="0" marT="3365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63270" marR="166370" indent="-591185" algn="ctr">
                        <a:lnSpc>
                          <a:spcPct val="100000"/>
                        </a:lnSpc>
                        <a:spcBef>
                          <a:spcPts val="600"/>
                        </a:spcBef>
                        <a:spcAft>
                          <a:spcPts val="600"/>
                        </a:spcAft>
                      </a:pPr>
                      <a:r>
                        <a:rPr lang="en-US" sz="1600" b="0" spc="-10" dirty="0" smtClean="0">
                          <a:solidFill>
                            <a:schemeClr val="tx1"/>
                          </a:solidFill>
                          <a:latin typeface="Times New Roman" pitchFamily="18" charset="0"/>
                          <a:cs typeface="Times New Roman" pitchFamily="18" charset="0"/>
                        </a:rPr>
                        <a:t>BFS – </a:t>
                      </a:r>
                      <a:r>
                        <a:rPr lang="en-US" sz="1600" b="0" spc="-10" dirty="0" err="1" smtClean="0">
                          <a:solidFill>
                            <a:schemeClr val="tx1"/>
                          </a:solidFill>
                          <a:latin typeface="Times New Roman" pitchFamily="18" charset="0"/>
                          <a:cs typeface="Times New Roman" pitchFamily="18" charset="0"/>
                        </a:rPr>
                        <a:t>Lidocain</a:t>
                      </a:r>
                      <a:r>
                        <a:rPr lang="en-US" sz="1600" b="0" spc="-10" dirty="0" smtClean="0">
                          <a:solidFill>
                            <a:schemeClr val="tx1"/>
                          </a:solidFill>
                          <a:latin typeface="Times New Roman" pitchFamily="18" charset="0"/>
                          <a:cs typeface="Times New Roman" pitchFamily="18" charset="0"/>
                        </a:rPr>
                        <a:t> 200mg/10ml</a:t>
                      </a:r>
                      <a:endParaRPr sz="1600" b="0" dirty="0">
                        <a:solidFill>
                          <a:schemeClr val="tx1"/>
                        </a:solidFill>
                        <a:latin typeface="Times New Roman" pitchFamily="18" charset="0"/>
                        <a:cs typeface="Times New Roman" pitchFamily="18" charset="0"/>
                      </a:endParaRPr>
                    </a:p>
                  </a:txBody>
                  <a:tcPr marL="0" marR="0" marT="4762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spc="-25" smtClean="0">
                          <a:solidFill>
                            <a:schemeClr val="tx1"/>
                          </a:solidFill>
                          <a:latin typeface="Times New Roman" pitchFamily="18" charset="0"/>
                          <a:cs typeface="Times New Roman" pitchFamily="18" charset="0"/>
                        </a:rPr>
                        <a:t>200mg/10ml</a:t>
                      </a:r>
                      <a:r>
                        <a:rPr lang="en-US" sz="1600" b="0" spc="-25" baseline="0" smtClean="0">
                          <a:solidFill>
                            <a:schemeClr val="tx1"/>
                          </a:solidFill>
                          <a:latin typeface="Times New Roman" pitchFamily="18" charset="0"/>
                          <a:cs typeface="Times New Roman" pitchFamily="18" charset="0"/>
                        </a:rPr>
                        <a:t> – 10 ml</a:t>
                      </a:r>
                      <a:endParaRPr sz="1600" b="0" dirty="0">
                        <a:solidFill>
                          <a:schemeClr val="tx1"/>
                        </a:solidFill>
                        <a:latin typeface="Times New Roman" pitchFamily="18" charset="0"/>
                        <a:cs typeface="Times New Roman" pitchFamily="18" charset="0"/>
                      </a:endParaRPr>
                    </a:p>
                  </a:txBody>
                  <a:tcPr marL="0" marR="0" marT="17526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2465" marR="174625" indent="-491490" algn="ctr">
                        <a:lnSpc>
                          <a:spcPct val="100000"/>
                        </a:lnSpc>
                        <a:spcBef>
                          <a:spcPts val="600"/>
                        </a:spcBef>
                        <a:spcAft>
                          <a:spcPts val="600"/>
                        </a:spcAft>
                      </a:pPr>
                      <a:r>
                        <a:rPr lang="en-US" sz="1600" b="0" dirty="0" smtClean="0">
                          <a:solidFill>
                            <a:schemeClr val="tx1"/>
                          </a:solidFill>
                          <a:latin typeface="Times New Roman" pitchFamily="18" charset="0"/>
                          <a:cs typeface="Times New Roman" pitchFamily="18" charset="0"/>
                        </a:rPr>
                        <a:t>Dung</a:t>
                      </a:r>
                      <a:r>
                        <a:rPr lang="en-US" sz="1600" b="0" spc="-55" dirty="0" smtClean="0">
                          <a:solidFill>
                            <a:schemeClr val="tx1"/>
                          </a:solidFill>
                          <a:latin typeface="Times New Roman" pitchFamily="18" charset="0"/>
                          <a:cs typeface="Times New Roman" pitchFamily="18" charset="0"/>
                        </a:rPr>
                        <a:t> </a:t>
                      </a:r>
                      <a:r>
                        <a:rPr lang="en-US" sz="1600" b="0" dirty="0" err="1" smtClean="0">
                          <a:solidFill>
                            <a:schemeClr val="tx1"/>
                          </a:solidFill>
                          <a:latin typeface="Times New Roman" pitchFamily="18" charset="0"/>
                          <a:cs typeface="Times New Roman" pitchFamily="18" charset="0"/>
                        </a:rPr>
                        <a:t>dịch</a:t>
                      </a:r>
                      <a:r>
                        <a:rPr lang="en-US" sz="1600" b="0" spc="-50" dirty="0" smtClean="0">
                          <a:solidFill>
                            <a:schemeClr val="tx1"/>
                          </a:solidFill>
                          <a:latin typeface="Times New Roman" pitchFamily="18" charset="0"/>
                          <a:cs typeface="Times New Roman" pitchFamily="18" charset="0"/>
                        </a:rPr>
                        <a:t> </a:t>
                      </a:r>
                      <a:r>
                        <a:rPr lang="en-US" sz="1600" b="0" spc="-10" dirty="0" err="1" smtClean="0">
                          <a:solidFill>
                            <a:schemeClr val="tx1"/>
                          </a:solidFill>
                          <a:latin typeface="Times New Roman" pitchFamily="18" charset="0"/>
                          <a:cs typeface="Times New Roman" pitchFamily="18" charset="0"/>
                        </a:rPr>
                        <a:t>thuốc</a:t>
                      </a:r>
                      <a:r>
                        <a:rPr lang="en-US" sz="1600" b="0" spc="-10" dirty="0" smtClean="0">
                          <a:solidFill>
                            <a:schemeClr val="tx1"/>
                          </a:solidFill>
                          <a:latin typeface="Times New Roman" pitchFamily="18" charset="0"/>
                          <a:cs typeface="Times New Roman" pitchFamily="18" charset="0"/>
                        </a:rPr>
                        <a:t> </a:t>
                      </a:r>
                      <a:r>
                        <a:rPr lang="en-US" sz="1600" b="0" spc="-20" dirty="0" err="1" smtClean="0">
                          <a:solidFill>
                            <a:schemeClr val="tx1"/>
                          </a:solidFill>
                          <a:latin typeface="Times New Roman" pitchFamily="18" charset="0"/>
                          <a:cs typeface="Times New Roman" pitchFamily="18" charset="0"/>
                        </a:rPr>
                        <a:t>tiêm</a:t>
                      </a:r>
                      <a:endParaRPr lang="en-US" sz="1600" b="0" dirty="0">
                        <a:solidFill>
                          <a:schemeClr val="tx1"/>
                        </a:solidFill>
                        <a:latin typeface="Times New Roman" pitchFamily="18" charset="0"/>
                        <a:cs typeface="Times New Roman" pitchFamily="18" charset="0"/>
                      </a:endParaRPr>
                    </a:p>
                  </a:txBody>
                  <a:tcPr marL="0" marR="0" marT="17526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dirty="0" err="1" smtClean="0">
                          <a:solidFill>
                            <a:schemeClr val="tx1"/>
                          </a:solidFill>
                          <a:latin typeface="Times New Roman" pitchFamily="18" charset="0"/>
                          <a:cs typeface="Times New Roman" pitchFamily="18" charset="0"/>
                        </a:rPr>
                        <a:t>Hộp</a:t>
                      </a:r>
                      <a:r>
                        <a:rPr lang="en-US" sz="1600" b="0" dirty="0" smtClean="0">
                          <a:solidFill>
                            <a:schemeClr val="tx1"/>
                          </a:solidFill>
                          <a:latin typeface="Times New Roman" pitchFamily="18" charset="0"/>
                          <a:cs typeface="Times New Roman" pitchFamily="18" charset="0"/>
                        </a:rPr>
                        <a:t> 20 </a:t>
                      </a:r>
                      <a:r>
                        <a:rPr lang="en-US" sz="1600" b="0" dirty="0" err="1" smtClean="0">
                          <a:solidFill>
                            <a:schemeClr val="tx1"/>
                          </a:solidFill>
                          <a:latin typeface="Times New Roman" pitchFamily="18" charset="0"/>
                          <a:cs typeface="Times New Roman" pitchFamily="18" charset="0"/>
                        </a:rPr>
                        <a:t>ống</a:t>
                      </a:r>
                      <a:r>
                        <a:rPr lang="en-US" sz="1600" b="0" baseline="0" dirty="0" smtClean="0">
                          <a:solidFill>
                            <a:schemeClr val="tx1"/>
                          </a:solidFill>
                          <a:latin typeface="Times New Roman" pitchFamily="18" charset="0"/>
                          <a:cs typeface="Times New Roman" pitchFamily="18" charset="0"/>
                        </a:rPr>
                        <a:t> x 10ml</a:t>
                      </a:r>
                      <a:endParaRPr sz="1600" b="0" dirty="0">
                        <a:solidFill>
                          <a:schemeClr val="tx1"/>
                        </a:solidFill>
                        <a:latin typeface="Times New Roman" pitchFamily="18" charset="0"/>
                        <a:cs typeface="Times New Roman" pitchFamily="18" charset="0"/>
                      </a:endParaRPr>
                    </a:p>
                  </a:txBody>
                  <a:tcPr marL="0" marR="0" marT="17526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636905">
                <a:tc>
                  <a:txBody>
                    <a:bodyPr/>
                    <a:lstStyle/>
                    <a:p>
                      <a:pPr algn="ctr">
                        <a:lnSpc>
                          <a:spcPct val="100000"/>
                        </a:lnSpc>
                        <a:spcBef>
                          <a:spcPts val="600"/>
                        </a:spcBef>
                        <a:spcAft>
                          <a:spcPts val="600"/>
                        </a:spcAft>
                      </a:pPr>
                      <a:r>
                        <a:rPr sz="1600" b="0" spc="-10" dirty="0">
                          <a:solidFill>
                            <a:schemeClr val="tx1"/>
                          </a:solidFill>
                          <a:latin typeface="Times New Roman" pitchFamily="18" charset="0"/>
                          <a:cs typeface="Times New Roman" pitchFamily="18" charset="0"/>
                        </a:rPr>
                        <a:t>Lidocain</a:t>
                      </a:r>
                      <a:r>
                        <a:rPr sz="1600" b="0" spc="-15" dirty="0">
                          <a:solidFill>
                            <a:schemeClr val="tx1"/>
                          </a:solidFill>
                          <a:latin typeface="Times New Roman" pitchFamily="18" charset="0"/>
                          <a:cs typeface="Times New Roman" pitchFamily="18" charset="0"/>
                        </a:rPr>
                        <a:t> </a:t>
                      </a:r>
                      <a:r>
                        <a:rPr sz="1600" b="0" spc="-10" dirty="0">
                          <a:solidFill>
                            <a:schemeClr val="tx1"/>
                          </a:solidFill>
                          <a:latin typeface="Times New Roman" pitchFamily="18" charset="0"/>
                          <a:cs typeface="Times New Roman" pitchFamily="18" charset="0"/>
                        </a:rPr>
                        <a:t>hydroclorid</a:t>
                      </a:r>
                      <a:endParaRPr sz="1600" b="0" dirty="0">
                        <a:solidFill>
                          <a:schemeClr val="tx1"/>
                        </a:solidFill>
                        <a:latin typeface="Times New Roman" pitchFamily="18" charset="0"/>
                        <a:cs typeface="Times New Roman" pitchFamily="18" charset="0"/>
                      </a:endParaRPr>
                    </a:p>
                  </a:txBody>
                  <a:tcPr marL="0" marR="0" marT="18669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sz="1600" b="0" spc="-10" dirty="0">
                          <a:solidFill>
                            <a:schemeClr val="tx1"/>
                          </a:solidFill>
                          <a:latin typeface="Times New Roman" pitchFamily="18" charset="0"/>
                          <a:cs typeface="Times New Roman" pitchFamily="18" charset="0"/>
                        </a:rPr>
                        <a:t>LIDOCAIN</a:t>
                      </a:r>
                      <a:endParaRPr sz="1600" b="0" dirty="0">
                        <a:solidFill>
                          <a:schemeClr val="tx1"/>
                        </a:solidFill>
                        <a:latin typeface="Times New Roman" pitchFamily="18" charset="0"/>
                        <a:cs typeface="Times New Roman" pitchFamily="18" charset="0"/>
                      </a:endParaRPr>
                    </a:p>
                  </a:txBody>
                  <a:tcPr marL="0" marR="0" marT="18669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sz="1600" b="0" spc="-25" dirty="0">
                          <a:solidFill>
                            <a:schemeClr val="tx1"/>
                          </a:solidFill>
                          <a:latin typeface="Times New Roman" pitchFamily="18" charset="0"/>
                          <a:cs typeface="Times New Roman" pitchFamily="18" charset="0"/>
                        </a:rPr>
                        <a:t>10%</a:t>
                      </a:r>
                      <a:endParaRPr sz="1600" b="0" dirty="0">
                        <a:solidFill>
                          <a:schemeClr val="tx1"/>
                        </a:solidFill>
                        <a:latin typeface="Times New Roman" pitchFamily="18" charset="0"/>
                        <a:cs typeface="Times New Roman" pitchFamily="18" charset="0"/>
                      </a:endParaRPr>
                    </a:p>
                  </a:txBody>
                  <a:tcPr marL="0" marR="0" marT="18669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sz="1600" b="0" dirty="0">
                          <a:solidFill>
                            <a:schemeClr val="tx1"/>
                          </a:solidFill>
                          <a:latin typeface="Times New Roman" pitchFamily="18" charset="0"/>
                          <a:cs typeface="Times New Roman" pitchFamily="18" charset="0"/>
                        </a:rPr>
                        <a:t>Thuốc</a:t>
                      </a:r>
                      <a:r>
                        <a:rPr sz="1600" b="0" spc="-70" dirty="0">
                          <a:solidFill>
                            <a:schemeClr val="tx1"/>
                          </a:solidFill>
                          <a:latin typeface="Times New Roman" pitchFamily="18" charset="0"/>
                          <a:cs typeface="Times New Roman" pitchFamily="18" charset="0"/>
                        </a:rPr>
                        <a:t> </a:t>
                      </a:r>
                      <a:r>
                        <a:rPr sz="1600" b="0" dirty="0">
                          <a:solidFill>
                            <a:schemeClr val="tx1"/>
                          </a:solidFill>
                          <a:latin typeface="Times New Roman" pitchFamily="18" charset="0"/>
                          <a:cs typeface="Times New Roman" pitchFamily="18" charset="0"/>
                        </a:rPr>
                        <a:t>phun</a:t>
                      </a:r>
                      <a:r>
                        <a:rPr sz="1600" b="0" spc="-60" dirty="0">
                          <a:solidFill>
                            <a:schemeClr val="tx1"/>
                          </a:solidFill>
                          <a:latin typeface="Times New Roman" pitchFamily="18" charset="0"/>
                          <a:cs typeface="Times New Roman" pitchFamily="18" charset="0"/>
                        </a:rPr>
                        <a:t> </a:t>
                      </a:r>
                      <a:r>
                        <a:rPr sz="1600" b="0" spc="-25" dirty="0">
                          <a:solidFill>
                            <a:schemeClr val="tx1"/>
                          </a:solidFill>
                          <a:latin typeface="Times New Roman" pitchFamily="18" charset="0"/>
                          <a:cs typeface="Times New Roman" pitchFamily="18" charset="0"/>
                        </a:rPr>
                        <a:t>mù</a:t>
                      </a:r>
                      <a:endParaRPr sz="1600" b="0" dirty="0">
                        <a:solidFill>
                          <a:schemeClr val="tx1"/>
                        </a:solidFill>
                        <a:latin typeface="Times New Roman" pitchFamily="18" charset="0"/>
                        <a:cs typeface="Times New Roman" pitchFamily="18" charset="0"/>
                      </a:endParaRPr>
                    </a:p>
                  </a:txBody>
                  <a:tcPr marL="0" marR="0" marT="18669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sz="1600" b="0" dirty="0">
                          <a:solidFill>
                            <a:schemeClr val="tx1"/>
                          </a:solidFill>
                          <a:latin typeface="Times New Roman" pitchFamily="18" charset="0"/>
                          <a:cs typeface="Times New Roman" pitchFamily="18" charset="0"/>
                        </a:rPr>
                        <a:t>Chai</a:t>
                      </a:r>
                      <a:r>
                        <a:rPr sz="1600" b="0" spc="-20" dirty="0">
                          <a:solidFill>
                            <a:schemeClr val="tx1"/>
                          </a:solidFill>
                          <a:latin typeface="Times New Roman" pitchFamily="18" charset="0"/>
                          <a:cs typeface="Times New Roman" pitchFamily="18" charset="0"/>
                        </a:rPr>
                        <a:t> </a:t>
                      </a:r>
                      <a:r>
                        <a:rPr sz="1600" b="0" spc="-25" dirty="0">
                          <a:solidFill>
                            <a:schemeClr val="tx1"/>
                          </a:solidFill>
                          <a:latin typeface="Times New Roman" pitchFamily="18" charset="0"/>
                          <a:cs typeface="Times New Roman" pitchFamily="18" charset="0"/>
                        </a:rPr>
                        <a:t>38g</a:t>
                      </a:r>
                      <a:endParaRPr sz="1600" b="0" dirty="0">
                        <a:solidFill>
                          <a:schemeClr val="tx1"/>
                        </a:solidFill>
                        <a:latin typeface="Times New Roman" pitchFamily="18" charset="0"/>
                        <a:cs typeface="Times New Roman" pitchFamily="18" charset="0"/>
                      </a:endParaRPr>
                    </a:p>
                  </a:txBody>
                  <a:tcPr marL="0" marR="0" marT="18669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r>
              <a:tr h="636905">
                <a:tc>
                  <a:txBody>
                    <a:bodyPr/>
                    <a:lstStyle/>
                    <a:p>
                      <a:pPr algn="ctr">
                        <a:lnSpc>
                          <a:spcPct val="100000"/>
                        </a:lnSpc>
                        <a:spcBef>
                          <a:spcPts val="600"/>
                        </a:spcBef>
                        <a:spcAft>
                          <a:spcPts val="600"/>
                        </a:spcAft>
                      </a:pPr>
                      <a:r>
                        <a:rPr lang="en-US" sz="1600" b="0" dirty="0" err="1" smtClean="0">
                          <a:solidFill>
                            <a:schemeClr val="tx1"/>
                          </a:solidFill>
                          <a:latin typeface="Times New Roman" pitchFamily="18" charset="0"/>
                          <a:cs typeface="Times New Roman" pitchFamily="18" charset="0"/>
                        </a:rPr>
                        <a:t>Lidocain</a:t>
                      </a:r>
                      <a:r>
                        <a:rPr lang="en-US" sz="1600" b="0" baseline="0" dirty="0" smtClean="0">
                          <a:solidFill>
                            <a:schemeClr val="tx1"/>
                          </a:solidFill>
                          <a:latin typeface="Times New Roman" pitchFamily="18" charset="0"/>
                          <a:cs typeface="Times New Roman" pitchFamily="18" charset="0"/>
                        </a:rPr>
                        <a:t> </a:t>
                      </a:r>
                      <a:r>
                        <a:rPr lang="en-US" sz="1600" b="0" baseline="0" dirty="0" err="1" smtClean="0">
                          <a:solidFill>
                            <a:schemeClr val="tx1"/>
                          </a:solidFill>
                          <a:latin typeface="Times New Roman" pitchFamily="18" charset="0"/>
                          <a:cs typeface="Times New Roman" pitchFamily="18" charset="0"/>
                        </a:rPr>
                        <a:t>và</a:t>
                      </a:r>
                      <a:r>
                        <a:rPr lang="en-US" sz="1600" b="0" baseline="0" dirty="0" smtClean="0">
                          <a:solidFill>
                            <a:schemeClr val="tx1"/>
                          </a:solidFill>
                          <a:latin typeface="Times New Roman" pitchFamily="18" charset="0"/>
                          <a:cs typeface="Times New Roman" pitchFamily="18" charset="0"/>
                        </a:rPr>
                        <a:t> </a:t>
                      </a:r>
                      <a:r>
                        <a:rPr lang="en-US" sz="1600" b="0" baseline="0" dirty="0" err="1" smtClean="0">
                          <a:solidFill>
                            <a:schemeClr val="tx1"/>
                          </a:solidFill>
                          <a:latin typeface="Times New Roman" pitchFamily="18" charset="0"/>
                          <a:cs typeface="Times New Roman" pitchFamily="18" charset="0"/>
                        </a:rPr>
                        <a:t>Pilocain</a:t>
                      </a:r>
                      <a:endParaRPr sz="1600" b="0" dirty="0">
                        <a:solidFill>
                          <a:schemeClr val="tx1"/>
                        </a:solidFill>
                        <a:latin typeface="Times New Roman" pitchFamily="18" charset="0"/>
                        <a:cs typeface="Times New Roman" pitchFamily="18" charset="0"/>
                      </a:endParaRPr>
                    </a:p>
                  </a:txBody>
                  <a:tcPr marL="0" marR="0" marT="18669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dirty="0" err="1" smtClean="0">
                          <a:solidFill>
                            <a:schemeClr val="tx1"/>
                          </a:solidFill>
                          <a:latin typeface="Times New Roman" pitchFamily="18" charset="0"/>
                          <a:cs typeface="Times New Roman" pitchFamily="18" charset="0"/>
                        </a:rPr>
                        <a:t>Emla</a:t>
                      </a:r>
                      <a:r>
                        <a:rPr lang="en-US" sz="1600" b="0" dirty="0" smtClean="0">
                          <a:solidFill>
                            <a:schemeClr val="tx1"/>
                          </a:solidFill>
                          <a:latin typeface="Times New Roman" pitchFamily="18" charset="0"/>
                          <a:cs typeface="Times New Roman" pitchFamily="18" charset="0"/>
                        </a:rPr>
                        <a:t> </a:t>
                      </a:r>
                      <a:endParaRPr sz="1600" b="0" dirty="0">
                        <a:solidFill>
                          <a:schemeClr val="tx1"/>
                        </a:solidFill>
                        <a:latin typeface="Times New Roman" pitchFamily="18" charset="0"/>
                        <a:cs typeface="Times New Roman" pitchFamily="18" charset="0"/>
                      </a:endParaRPr>
                    </a:p>
                  </a:txBody>
                  <a:tcPr marL="0" marR="0" marT="186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dirty="0" smtClean="0">
                          <a:solidFill>
                            <a:schemeClr val="tx1"/>
                          </a:solidFill>
                          <a:latin typeface="Times New Roman" pitchFamily="18" charset="0"/>
                          <a:cs typeface="Times New Roman" pitchFamily="18" charset="0"/>
                        </a:rPr>
                        <a:t>5%</a:t>
                      </a:r>
                      <a:endParaRPr sz="1600" b="0" dirty="0">
                        <a:solidFill>
                          <a:schemeClr val="tx1"/>
                        </a:solidFill>
                        <a:latin typeface="Times New Roman" pitchFamily="18" charset="0"/>
                        <a:cs typeface="Times New Roman" pitchFamily="18" charset="0"/>
                      </a:endParaRPr>
                    </a:p>
                  </a:txBody>
                  <a:tcPr marL="0" marR="0" marT="186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dirty="0" smtClean="0">
                          <a:solidFill>
                            <a:schemeClr val="tx1"/>
                          </a:solidFill>
                          <a:latin typeface="Times New Roman" pitchFamily="18" charset="0"/>
                          <a:cs typeface="Times New Roman" pitchFamily="18" charset="0"/>
                        </a:rPr>
                        <a:t>Cream</a:t>
                      </a:r>
                      <a:endParaRPr sz="1600" b="0" dirty="0">
                        <a:solidFill>
                          <a:schemeClr val="tx1"/>
                        </a:solidFill>
                        <a:latin typeface="Times New Roman" pitchFamily="18" charset="0"/>
                        <a:cs typeface="Times New Roman" pitchFamily="18" charset="0"/>
                      </a:endParaRPr>
                    </a:p>
                  </a:txBody>
                  <a:tcPr marL="0" marR="0" marT="186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gn="ctr">
                        <a:lnSpc>
                          <a:spcPct val="100000"/>
                        </a:lnSpc>
                        <a:spcBef>
                          <a:spcPts val="600"/>
                        </a:spcBef>
                        <a:spcAft>
                          <a:spcPts val="600"/>
                        </a:spcAft>
                      </a:pPr>
                      <a:r>
                        <a:rPr lang="en-US" sz="1600" b="0" dirty="0" smtClean="0">
                          <a:solidFill>
                            <a:schemeClr val="tx1"/>
                          </a:solidFill>
                          <a:latin typeface="Times New Roman" pitchFamily="18" charset="0"/>
                          <a:cs typeface="Times New Roman" pitchFamily="18" charset="0"/>
                        </a:rPr>
                        <a:t>Tube 5g</a:t>
                      </a:r>
                      <a:endParaRPr sz="1600" b="0" dirty="0">
                        <a:solidFill>
                          <a:schemeClr val="tx1"/>
                        </a:solidFill>
                        <a:latin typeface="Times New Roman" pitchFamily="18" charset="0"/>
                        <a:cs typeface="Times New Roman" pitchFamily="18" charset="0"/>
                      </a:endParaRPr>
                    </a:p>
                  </a:txBody>
                  <a:tcPr marL="0" marR="0" marT="18669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extLst>
      <p:ext uri="{BB962C8B-B14F-4D97-AF65-F5344CB8AC3E}">
        <p14:creationId xmlns:p14="http://schemas.microsoft.com/office/powerpoint/2010/main" val="3490584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object 4"/>
          <p:cNvSpPr txBox="1">
            <a:spLocks noGrp="1"/>
          </p:cNvSpPr>
          <p:nvPr>
            <p:ph type="title"/>
          </p:nvPr>
        </p:nvSpPr>
        <p:spPr>
          <a:xfrm>
            <a:off x="761077" y="115182"/>
            <a:ext cx="10922923" cy="605516"/>
          </a:xfrm>
          <a:prstGeom prst="rect">
            <a:avLst/>
          </a:prstGeom>
        </p:spPr>
        <p:txBody>
          <a:bodyPr vert="horz" wrap="square" lIns="0" tIns="233900" rIns="0" bIns="0" rtlCol="0">
            <a:spAutoFit/>
          </a:bodyPr>
          <a:lstStyle/>
          <a:p>
            <a:pPr marL="419734">
              <a:spcBef>
                <a:spcPts val="100"/>
              </a:spcBef>
            </a:pPr>
            <a:r>
              <a:rPr lang="vi-VN" sz="2400" dirty="0" smtClean="0">
                <a:solidFill>
                  <a:srgbClr val="00AF4F"/>
                </a:solidFill>
              </a:rPr>
              <a:t>YẾU TỐ DƯỢC ĐỘNG HỌC QUAN TRỌNG</a:t>
            </a:r>
            <a:endParaRPr lang="vi-VN" sz="2400" spc="-20" dirty="0">
              <a:solidFill>
                <a:srgbClr val="00AF4F"/>
              </a:solidFill>
            </a:endParaRPr>
          </a:p>
        </p:txBody>
      </p:sp>
      <p:sp>
        <p:nvSpPr>
          <p:cNvPr id="2" name="AutoShape 2" descr="https://pharmog.com/wp/wp-content/uploads/2019/08/word-image-77.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99" y="2004859"/>
            <a:ext cx="5091290" cy="285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1799733"/>
            <a:ext cx="51816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6375400" y="3759200"/>
            <a:ext cx="5308600" cy="1397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59696" y="5818200"/>
            <a:ext cx="4748095"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CÁC</a:t>
            </a:r>
            <a:r>
              <a:rPr lang="en-US" b="1" spc="-55"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LOẠI</a:t>
            </a:r>
            <a:r>
              <a:rPr lang="en-US" b="1" spc="-50"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THUỐC</a:t>
            </a:r>
            <a:r>
              <a:rPr lang="en-US" b="1" spc="-50"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TÊ</a:t>
            </a:r>
            <a:r>
              <a:rPr lang="en-US" b="1" spc="-50"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CÓ</a:t>
            </a:r>
            <a:r>
              <a:rPr lang="en-US" b="1" spc="-50"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TẠI</a:t>
            </a:r>
            <a:r>
              <a:rPr lang="en-US" b="1" spc="-50"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BỆNH</a:t>
            </a:r>
            <a:r>
              <a:rPr lang="en-US" b="1" spc="-50" dirty="0">
                <a:solidFill>
                  <a:srgbClr val="FF0000"/>
                </a:solidFill>
                <a:latin typeface="Times New Roman" pitchFamily="18" charset="0"/>
                <a:cs typeface="Times New Roman" pitchFamily="18" charset="0"/>
              </a:rPr>
              <a:t> </a:t>
            </a:r>
            <a:r>
              <a:rPr lang="en-US" b="1" spc="-20" dirty="0">
                <a:solidFill>
                  <a:srgbClr val="FF0000"/>
                </a:solidFill>
                <a:latin typeface="Times New Roman" pitchFamily="18" charset="0"/>
                <a:cs typeface="Times New Roman" pitchFamily="18" charset="0"/>
              </a:rPr>
              <a:t>VIỆN</a:t>
            </a:r>
            <a:endParaRPr lang="en-US" b="1" dirty="0">
              <a:solidFill>
                <a:srgbClr val="FF0000"/>
              </a:solidFill>
              <a:latin typeface="Times New Roman" pitchFamily="18" charset="0"/>
              <a:cs typeface="Times New Roman" pitchFamily="18" charset="0"/>
            </a:endParaRPr>
          </a:p>
        </p:txBody>
      </p:sp>
      <p:sp>
        <p:nvSpPr>
          <p:cNvPr id="11" name="Up Arrow 10"/>
          <p:cNvSpPr/>
          <p:nvPr/>
        </p:nvSpPr>
        <p:spPr>
          <a:xfrm>
            <a:off x="8695268" y="5156200"/>
            <a:ext cx="304800" cy="662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88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object 4"/>
          <p:cNvSpPr txBox="1">
            <a:spLocks noGrp="1"/>
          </p:cNvSpPr>
          <p:nvPr>
            <p:ph type="title"/>
          </p:nvPr>
        </p:nvSpPr>
        <p:spPr>
          <a:xfrm>
            <a:off x="723193" y="57128"/>
            <a:ext cx="10922923" cy="605516"/>
          </a:xfrm>
          <a:prstGeom prst="rect">
            <a:avLst/>
          </a:prstGeom>
        </p:spPr>
        <p:txBody>
          <a:bodyPr vert="horz" wrap="square" lIns="0" tIns="233900" rIns="0" bIns="0" rtlCol="0">
            <a:spAutoFit/>
          </a:bodyPr>
          <a:lstStyle/>
          <a:p>
            <a:pPr marL="419734">
              <a:spcBef>
                <a:spcPts val="100"/>
              </a:spcBef>
            </a:pPr>
            <a:r>
              <a:rPr lang="vi-VN" sz="2400" dirty="0">
                <a:solidFill>
                  <a:srgbClr val="00AF4F"/>
                </a:solidFill>
              </a:rPr>
              <a:t>YẾU TỐ DƯỢC ĐỘNG HỌC QUAN TRỌNG</a:t>
            </a:r>
            <a:endParaRPr sz="2400" spc="-20" dirty="0">
              <a:solidFill>
                <a:srgbClr val="00AF4F"/>
              </a:solidFill>
            </a:endParaRPr>
          </a:p>
        </p:txBody>
      </p:sp>
      <p:sp>
        <p:nvSpPr>
          <p:cNvPr id="2" name="AutoShape 2" descr="https://pharmog.com/wp/wp-content/uploads/2019/08/word-image-77.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007681"/>
            <a:ext cx="4455431" cy="285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orizontal Scroll 5"/>
          <p:cNvSpPr/>
          <p:nvPr/>
        </p:nvSpPr>
        <p:spPr>
          <a:xfrm>
            <a:off x="4865510" y="1029452"/>
            <a:ext cx="7179733" cy="4881014"/>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err="1" smtClean="0">
                <a:solidFill>
                  <a:srgbClr val="FF0000"/>
                </a:solidFill>
                <a:latin typeface="Times New Roman" pitchFamily="18" charset="0"/>
                <a:cs typeface="Times New Roman" pitchFamily="18" charset="0"/>
              </a:rPr>
              <a:t>Quyết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định</a:t>
            </a:r>
            <a:r>
              <a:rPr lang="en-US" sz="2800" b="1" dirty="0" smtClean="0">
                <a:solidFill>
                  <a:srgbClr val="FF0000"/>
                </a:solidFill>
                <a:latin typeface="Times New Roman" pitchFamily="18" charset="0"/>
                <a:cs typeface="Times New Roman" pitchFamily="18" charset="0"/>
              </a:rPr>
              <a:t> </a:t>
            </a:r>
          </a:p>
          <a:p>
            <a:pPr marL="285750" indent="-285750">
              <a:buFontTx/>
              <a:buChar char="-"/>
            </a:pPr>
            <a:r>
              <a:rPr lang="en-US" sz="2800" b="1" dirty="0" err="1" smtClean="0">
                <a:solidFill>
                  <a:srgbClr val="FF0000"/>
                </a:solidFill>
                <a:latin typeface="Times New Roman" pitchFamily="18" charset="0"/>
                <a:cs typeface="Times New Roman" pitchFamily="18" charset="0"/>
              </a:rPr>
              <a:t>Hằng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pKa</a:t>
            </a:r>
            <a:endParaRPr lang="en-US" sz="2800" b="1" dirty="0" smtClean="0">
              <a:solidFill>
                <a:srgbClr val="FF0000"/>
              </a:solidFill>
              <a:latin typeface="Times New Roman" pitchFamily="18" charset="0"/>
              <a:cs typeface="Times New Roman" pitchFamily="18" charset="0"/>
            </a:endParaRPr>
          </a:p>
          <a:p>
            <a:pPr marL="285750" indent="-285750">
              <a:buFontTx/>
              <a:buChar char="-"/>
            </a:pPr>
            <a:r>
              <a:rPr lang="en-US" sz="2800" b="1" dirty="0" err="1">
                <a:solidFill>
                  <a:srgbClr val="FF0000"/>
                </a:solidFill>
                <a:latin typeface="Times New Roman" pitchFamily="18" charset="0"/>
                <a:cs typeface="Times New Roman" pitchFamily="18" charset="0"/>
              </a:rPr>
              <a:t>T</a:t>
            </a:r>
            <a:r>
              <a:rPr lang="en-US" sz="2800" b="1" dirty="0" err="1" smtClean="0">
                <a:solidFill>
                  <a:srgbClr val="FF0000"/>
                </a:solidFill>
                <a:latin typeface="Times New Roman" pitchFamily="18" charset="0"/>
                <a:cs typeface="Times New Roman" pitchFamily="18" charset="0"/>
              </a:rPr>
              <a:t>ính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dầu</a:t>
            </a:r>
            <a:r>
              <a:rPr lang="en-US" sz="2800" b="1" dirty="0" smtClean="0">
                <a:solidFill>
                  <a:srgbClr val="FF0000"/>
                </a:solidFill>
                <a:latin typeface="Times New Roman" pitchFamily="18" charset="0"/>
                <a:cs typeface="Times New Roman" pitchFamily="18" charset="0"/>
              </a:rPr>
              <a:t> </a:t>
            </a:r>
          </a:p>
          <a:p>
            <a:pPr marL="285750" indent="-285750">
              <a:buFontTx/>
              <a:buChar char="-"/>
            </a:pPr>
            <a:r>
              <a:rPr lang="en-US" sz="2800" b="1" dirty="0" err="1">
                <a:solidFill>
                  <a:srgbClr val="FF0000"/>
                </a:solidFill>
                <a:latin typeface="Times New Roman" pitchFamily="18" charset="0"/>
                <a:cs typeface="Times New Roman" pitchFamily="18" charset="0"/>
              </a:rPr>
              <a:t>L</a:t>
            </a:r>
            <a:r>
              <a:rPr lang="en-US" sz="2800" b="1" dirty="0" err="1" smtClean="0">
                <a:solidFill>
                  <a:srgbClr val="FF0000"/>
                </a:solidFill>
                <a:latin typeface="Times New Roman" pitchFamily="18" charset="0"/>
                <a:cs typeface="Times New Roman" pitchFamily="18" charset="0"/>
              </a:rPr>
              <a:t>iên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với</a:t>
            </a:r>
            <a:r>
              <a:rPr lang="en-US" sz="2800" b="1" dirty="0" smtClean="0">
                <a:solidFill>
                  <a:srgbClr val="FF0000"/>
                </a:solidFill>
                <a:latin typeface="Times New Roman" pitchFamily="18" charset="0"/>
                <a:cs typeface="Times New Roman" pitchFamily="18" charset="0"/>
              </a:rPr>
              <a:t> protein </a:t>
            </a:r>
            <a:r>
              <a:rPr lang="en-US" sz="2800" b="1" dirty="0" err="1" smtClean="0">
                <a:solidFill>
                  <a:srgbClr val="FF0000"/>
                </a:solidFill>
                <a:latin typeface="Times New Roman" pitchFamily="18" charset="0"/>
                <a:cs typeface="Times New Roman" pitchFamily="18" charset="0"/>
              </a:rPr>
              <a:t>huyết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tương</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6895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bvnhitw 169-đau chan bang nha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vnhitw169.potx" id="{719850F3-7B19-4D77-8489-C35D3D60F263}" vid="{6315819C-F623-4C08-AE8F-98D860E88B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 mau BV VietDuc_849fb6a4-5d5b-41ad-a05d-a076e406f1c2_1</Template>
  <TotalTime>11498</TotalTime>
  <Words>1666</Words>
  <Application>Microsoft Office PowerPoint</Application>
  <PresentationFormat>Custom</PresentationFormat>
  <Paragraphs>119</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PPbvnhitw 169-đau chan bang nhau</vt:lpstr>
      <vt:lpstr>PowerPoint Presentation</vt:lpstr>
      <vt:lpstr>TÌNH HUỐNG THỰC TẾ</vt:lpstr>
      <vt:lpstr>PowerPoint Presentation</vt:lpstr>
      <vt:lpstr>TÌNH HUỐNG THỰC TẾ</vt:lpstr>
      <vt:lpstr>PowerPoint Presentation</vt:lpstr>
      <vt:lpstr>NGỘ ĐỘC THUỐC GÂY TÊ</vt:lpstr>
      <vt:lpstr>CÁC LOẠI THUỐC TÊ CÓ TẠI BỆNH VIỆN</vt:lpstr>
      <vt:lpstr>YẾU TỐ DƯỢC ĐỘNG HỌC QUAN TRỌNG</vt:lpstr>
      <vt:lpstr>YẾU TỐ DƯỢC ĐỘNG HỌC QUAN TRỌNG</vt:lpstr>
      <vt:lpstr>TẠI SAO SỬ DỤNG NHŨ TƯƠNG LIPID MÀ KHÔNG PHẢI SỬ DỤNG MUỐI ƯU TRƯƠNG?</vt:lpstr>
      <vt:lpstr>SO SÁNH SỐC PHẢN VỆ CỦA THUỐC GÂY TÊ VÀ NGỘ ĐỘC THUỐC GÂY TÊ</vt:lpstr>
      <vt:lpstr>CƠ CHẾ GÂY ĐỘC TRÊN HỆ THẦN KINH TRUNG ƯƠNG VÀ TIM MẠCH CỦA THUỐC GÂY TÊ</vt:lpstr>
      <vt:lpstr>SO SÁNH CÁC LOẠI THUỐC GÂY TÊ ĐANG DÙNG TẠI BỆNH VIỆN ĐA KHOA VIỆT ĐỨC</vt:lpstr>
      <vt:lpstr>NGUYÊN NHÂN NGỘ ĐỘC THUỐC GÂY TÊ</vt:lpstr>
      <vt:lpstr>PowerPoint Presentation</vt:lpstr>
      <vt:lpstr>PowerPoint Presentation</vt:lpstr>
      <vt:lpstr>XIN 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Admin</dc:creator>
  <cp:lastModifiedBy>User</cp:lastModifiedBy>
  <cp:revision>424</cp:revision>
  <dcterms:created xsi:type="dcterms:W3CDTF">2022-03-14T01:15:12Z</dcterms:created>
  <dcterms:modified xsi:type="dcterms:W3CDTF">2025-11-05T06:39:36Z</dcterms:modified>
</cp:coreProperties>
</file>