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68" r:id="rId2"/>
    <p:sldId id="269" r:id="rId3"/>
    <p:sldId id="289" r:id="rId4"/>
    <p:sldId id="290" r:id="rId5"/>
    <p:sldId id="303" r:id="rId6"/>
    <p:sldId id="272" r:id="rId7"/>
    <p:sldId id="292" r:id="rId8"/>
    <p:sldId id="293" r:id="rId9"/>
    <p:sldId id="294" r:id="rId10"/>
    <p:sldId id="295" r:id="rId11"/>
    <p:sldId id="304" r:id="rId12"/>
    <p:sldId id="296" r:id="rId13"/>
    <p:sldId id="306" r:id="rId14"/>
    <p:sldId id="275" r:id="rId15"/>
    <p:sldId id="277" r:id="rId16"/>
    <p:sldId id="305" r:id="rId17"/>
    <p:sldId id="300" r:id="rId18"/>
    <p:sldId id="301" r:id="rId19"/>
    <p:sldId id="302" r:id="rId20"/>
    <p:sldId id="297" r:id="rId21"/>
    <p:sldId id="283" r:id="rId22"/>
    <p:sldId id="273" r:id="rId23"/>
    <p:sldId id="276" r:id="rId24"/>
    <p:sldId id="298" r:id="rId25"/>
    <p:sldId id="256" r:id="rId26"/>
    <p:sldId id="262" r:id="rId27"/>
    <p:sldId id="266" r:id="rId28"/>
    <p:sldId id="263" r:id="rId29"/>
    <p:sldId id="264" r:id="rId30"/>
    <p:sldId id="265" r:id="rId31"/>
    <p:sldId id="25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773" autoAdjust="0"/>
  </p:normalViewPr>
  <p:slideViewPr>
    <p:cSldViewPr snapToGrid="0">
      <p:cViewPr varScale="1">
        <p:scale>
          <a:sx n="53" d="100"/>
          <a:sy n="53" d="100"/>
        </p:scale>
        <p:origin x="11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B6DFA-7528-4E76-8D82-4FC48C38AA95}" type="datetimeFigureOut">
              <a:rPr lang="en-US" smtClean="0"/>
              <a:t>4/8/2026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F6051-00FF-4A2D-9AB6-C87E85636A8E}" type="slidenum">
              <a:rPr lang="en-US" smtClean="0"/>
              <a:t>‹#›</a:t>
            </a:fld>
            <a:endParaRPr lang="en-US"/>
          </a:p>
        </p:txBody>
      </p:sp>
    </p:spTree>
    <p:extLst>
      <p:ext uri="{BB962C8B-B14F-4D97-AF65-F5344CB8AC3E}">
        <p14:creationId xmlns:p14="http://schemas.microsoft.com/office/powerpoint/2010/main" val="1047509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8F6051-00FF-4A2D-9AB6-C87E85636A8E}" type="slidenum">
              <a:rPr lang="en-US" smtClean="0"/>
              <a:t>1</a:t>
            </a:fld>
            <a:endParaRPr lang="en-US"/>
          </a:p>
        </p:txBody>
      </p:sp>
    </p:spTree>
    <p:extLst>
      <p:ext uri="{BB962C8B-B14F-4D97-AF65-F5344CB8AC3E}">
        <p14:creationId xmlns:p14="http://schemas.microsoft.com/office/powerpoint/2010/main" val="2760369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Ung thư đại trực tràng là loại ung thư được chẩn đoán phổ biến thứ ba và là nguyên nhân gây tử vong do ung thư đứng thứ </a:t>
            </a:r>
            <a:r>
              <a:rPr lang="en-US" dirty="0"/>
              <a:t>3</a:t>
            </a:r>
            <a:r>
              <a:rPr lang="vi-VN" dirty="0"/>
              <a:t> trên toàn cầu, </a:t>
            </a:r>
            <a:r>
              <a:rPr lang="en-US" dirty="0"/>
              <a:t>2020</a:t>
            </a:r>
            <a:r>
              <a:rPr lang="vi-VN" dirty="0"/>
              <a:t>.</a:t>
            </a:r>
            <a:endParaRPr lang="en-US" dirty="0"/>
          </a:p>
          <a:p>
            <a:r>
              <a:rPr lang="vi-VN" dirty="0"/>
              <a:t>Tại Việt Nam, ung thư đại trực tràng đứng thứ </a:t>
            </a:r>
            <a:r>
              <a:rPr lang="en-US" dirty="0"/>
              <a:t>5</a:t>
            </a:r>
            <a:r>
              <a:rPr lang="vi-VN" dirty="0"/>
              <a:t> là nguyên nhân gây tử vong do ung thư đứng thứ năm,</a:t>
            </a:r>
            <a:r>
              <a:rPr lang="en-US" dirty="0"/>
              <a:t>.</a:t>
            </a:r>
            <a:r>
              <a:rPr lang="vi-VN" dirty="0"/>
              <a:t> </a:t>
            </a:r>
            <a:endParaRPr lang="en-US" dirty="0"/>
          </a:p>
          <a:p>
            <a:endParaRPr lang="en-US" dirty="0"/>
          </a:p>
        </p:txBody>
      </p:sp>
      <p:sp>
        <p:nvSpPr>
          <p:cNvPr id="4" name="Slide Number Placeholder 3"/>
          <p:cNvSpPr>
            <a:spLocks noGrp="1"/>
          </p:cNvSpPr>
          <p:nvPr>
            <p:ph type="sldNum" sz="quarter" idx="5"/>
          </p:nvPr>
        </p:nvSpPr>
        <p:spPr/>
        <p:txBody>
          <a:bodyPr/>
          <a:lstStyle/>
          <a:p>
            <a:fld id="{CD8F6051-00FF-4A2D-9AB6-C87E85636A8E}" type="slidenum">
              <a:rPr lang="en-US" smtClean="0"/>
              <a:t>3</a:t>
            </a:fld>
            <a:endParaRPr lang="en-US"/>
          </a:p>
        </p:txBody>
      </p:sp>
    </p:spTree>
    <p:extLst>
      <p:ext uri="{BB962C8B-B14F-4D97-AF65-F5344CB8AC3E}">
        <p14:creationId xmlns:p14="http://schemas.microsoft.com/office/powerpoint/2010/main" val="1120364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Như </a:t>
            </a:r>
            <a:r>
              <a:rPr lang="en-US" dirty="0" err="1"/>
              <a:t>vậy</a:t>
            </a:r>
            <a:r>
              <a:rPr lang="en-US" dirty="0"/>
              <a:t>, </a:t>
            </a:r>
            <a:r>
              <a:rPr lang="en-US" dirty="0" err="1"/>
              <a:t>mục</a:t>
            </a:r>
            <a:r>
              <a:rPr lang="en-US" dirty="0"/>
              <a:t> </a:t>
            </a:r>
            <a:r>
              <a:rPr lang="en-US" dirty="0" err="1"/>
              <a:t>tiêu</a:t>
            </a:r>
            <a:r>
              <a:rPr lang="en-US" dirty="0"/>
              <a:t> </a:t>
            </a:r>
            <a:r>
              <a:rPr lang="en-US" dirty="0" err="1"/>
              <a:t>chính</a:t>
            </a:r>
            <a:r>
              <a:rPr lang="en-US" dirty="0"/>
              <a:t> -&gt; </a:t>
            </a:r>
            <a:r>
              <a:rPr lang="en-US" dirty="0" err="1"/>
              <a:t>xn</a:t>
            </a:r>
            <a:r>
              <a:rPr lang="en-US" dirty="0"/>
              <a:t> MSI/MSS, KRAS, NRAS, BRAF, </a:t>
            </a:r>
            <a:r>
              <a:rPr lang="en-US" dirty="0" err="1"/>
              <a:t>Ngoài</a:t>
            </a:r>
            <a:r>
              <a:rPr lang="en-US" dirty="0"/>
              <a:t> </a:t>
            </a:r>
            <a:r>
              <a:rPr lang="en-US" dirty="0" err="1"/>
              <a:t>ra</a:t>
            </a:r>
            <a:r>
              <a:rPr lang="en-US" dirty="0"/>
              <a:t>, </a:t>
            </a:r>
            <a:r>
              <a:rPr lang="en-US" dirty="0" err="1"/>
              <a:t>xét</a:t>
            </a:r>
            <a:r>
              <a:rPr lang="en-US" dirty="0"/>
              <a:t> </a:t>
            </a:r>
            <a:r>
              <a:rPr lang="en-US" dirty="0" err="1"/>
              <a:t>nghiệm</a:t>
            </a:r>
            <a:r>
              <a:rPr lang="en-US" dirty="0"/>
              <a:t> them </a:t>
            </a:r>
            <a:r>
              <a:rPr lang="en-US" dirty="0" err="1"/>
              <a:t>các</a:t>
            </a:r>
            <a:r>
              <a:rPr lang="en-US" dirty="0"/>
              <a:t> </a:t>
            </a:r>
            <a:r>
              <a:rPr lang="en-US" dirty="0" err="1"/>
              <a:t>chỉ</a:t>
            </a:r>
            <a:r>
              <a:rPr lang="en-US" dirty="0"/>
              <a:t> </a:t>
            </a:r>
            <a:r>
              <a:rPr lang="en-US" dirty="0" err="1"/>
              <a:t>dấu</a:t>
            </a:r>
            <a:r>
              <a:rPr lang="en-US" dirty="0"/>
              <a:t>…</a:t>
            </a:r>
          </a:p>
        </p:txBody>
      </p:sp>
      <p:sp>
        <p:nvSpPr>
          <p:cNvPr id="4" name="Slide Number Placeholder 3"/>
          <p:cNvSpPr>
            <a:spLocks noGrp="1"/>
          </p:cNvSpPr>
          <p:nvPr>
            <p:ph type="sldNum" sz="quarter" idx="5"/>
          </p:nvPr>
        </p:nvSpPr>
        <p:spPr/>
        <p:txBody>
          <a:bodyPr/>
          <a:lstStyle/>
          <a:p>
            <a:fld id="{CD8F6051-00FF-4A2D-9AB6-C87E85636A8E}" type="slidenum">
              <a:rPr lang="en-US" smtClean="0"/>
              <a:t>6</a:t>
            </a:fld>
            <a:endParaRPr lang="en-US"/>
          </a:p>
        </p:txBody>
      </p:sp>
    </p:spTree>
    <p:extLst>
      <p:ext uri="{BB962C8B-B14F-4D97-AF65-F5344CB8AC3E}">
        <p14:creationId xmlns:p14="http://schemas.microsoft.com/office/powerpoint/2010/main" val="2748628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Theo </a:t>
            </a:r>
            <a:r>
              <a:rPr lang="en-US" dirty="0" err="1"/>
              <a:t>khuyến</a:t>
            </a:r>
            <a:r>
              <a:rPr lang="en-US" dirty="0"/>
              <a:t> </a:t>
            </a:r>
            <a:r>
              <a:rPr lang="en-US" dirty="0" err="1"/>
              <a:t>cáo</a:t>
            </a:r>
            <a:r>
              <a:rPr lang="en-US" dirty="0"/>
              <a:t> </a:t>
            </a:r>
            <a:r>
              <a:rPr lang="en-US" dirty="0" err="1"/>
              <a:t>của</a:t>
            </a:r>
            <a:r>
              <a:rPr lang="en-US" dirty="0"/>
              <a:t> NCCN, </a:t>
            </a:r>
            <a:r>
              <a:rPr lang="vi-VN" dirty="0"/>
              <a:t>Nên thực hiện xét nghiệm MMR hoặc MSI toàn diện cho tất cả bệnh nhân mới được chẩn đoán mắc ung thư đại tràng.</a:t>
            </a:r>
            <a:endParaRPr lang="en-US" dirty="0"/>
          </a:p>
          <a:p>
            <a:endParaRPr lang="en-US" dirty="0"/>
          </a:p>
        </p:txBody>
      </p:sp>
      <p:sp>
        <p:nvSpPr>
          <p:cNvPr id="4" name="Slide Number Placeholder 3"/>
          <p:cNvSpPr>
            <a:spLocks noGrp="1"/>
          </p:cNvSpPr>
          <p:nvPr>
            <p:ph type="sldNum" sz="quarter" idx="5"/>
          </p:nvPr>
        </p:nvSpPr>
        <p:spPr/>
        <p:txBody>
          <a:bodyPr/>
          <a:lstStyle/>
          <a:p>
            <a:fld id="{CD8F6051-00FF-4A2D-9AB6-C87E85636A8E}" type="slidenum">
              <a:rPr lang="en-US" smtClean="0"/>
              <a:t>7</a:t>
            </a:fld>
            <a:endParaRPr lang="en-US"/>
          </a:p>
        </p:txBody>
      </p:sp>
    </p:spTree>
    <p:extLst>
      <p:ext uri="{BB962C8B-B14F-4D97-AF65-F5344CB8AC3E}">
        <p14:creationId xmlns:p14="http://schemas.microsoft.com/office/powerpoint/2010/main" val="1396755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Vậy</a:t>
            </a:r>
            <a:r>
              <a:rPr lang="en-US" dirty="0"/>
              <a:t> </a:t>
            </a:r>
            <a:r>
              <a:rPr lang="en-US" dirty="0" err="1"/>
              <a:t>thì</a:t>
            </a:r>
            <a:r>
              <a:rPr lang="en-US" dirty="0"/>
              <a:t>, </a:t>
            </a:r>
            <a:r>
              <a:rPr lang="en-US" dirty="0" err="1"/>
              <a:t>với</a:t>
            </a:r>
            <a:r>
              <a:rPr lang="en-US" dirty="0"/>
              <a:t> </a:t>
            </a:r>
            <a:r>
              <a:rPr lang="en-US" dirty="0" err="1"/>
              <a:t>các</a:t>
            </a:r>
            <a:r>
              <a:rPr lang="en-US" dirty="0"/>
              <a:t> </a:t>
            </a:r>
            <a:r>
              <a:rPr lang="en-US" dirty="0" err="1"/>
              <a:t>trường</a:t>
            </a:r>
            <a:r>
              <a:rPr lang="en-US" dirty="0"/>
              <a:t> </a:t>
            </a:r>
            <a:r>
              <a:rPr lang="en-US" dirty="0" err="1"/>
              <a:t>hợp</a:t>
            </a:r>
            <a:r>
              <a:rPr lang="en-US" dirty="0"/>
              <a:t> BN </a:t>
            </a:r>
            <a:r>
              <a:rPr lang="en-US" dirty="0" err="1"/>
              <a:t>có</a:t>
            </a:r>
            <a:r>
              <a:rPr lang="en-US" dirty="0"/>
              <a:t> MSI, </a:t>
            </a:r>
            <a:r>
              <a:rPr lang="en-US" dirty="0" err="1"/>
              <a:t>dMMR</a:t>
            </a:r>
            <a:r>
              <a:rPr lang="en-US" dirty="0"/>
              <a:t> </a:t>
            </a:r>
            <a:r>
              <a:rPr lang="en-US" dirty="0" err="1"/>
              <a:t>có</a:t>
            </a:r>
            <a:r>
              <a:rPr lang="en-US" dirty="0"/>
              <a:t> </a:t>
            </a:r>
            <a:r>
              <a:rPr lang="en-US" dirty="0" err="1"/>
              <a:t>thể</a:t>
            </a:r>
            <a:r>
              <a:rPr lang="en-US" dirty="0"/>
              <a:t> </a:t>
            </a:r>
            <a:r>
              <a:rPr lang="en-US" dirty="0" err="1"/>
              <a:t>đươc</a:t>
            </a:r>
            <a:r>
              <a:rPr lang="en-US" dirty="0"/>
              <a:t> </a:t>
            </a:r>
            <a:r>
              <a:rPr lang="en-US" dirty="0" err="1"/>
              <a:t>hưởng</a:t>
            </a:r>
            <a:r>
              <a:rPr lang="en-US" dirty="0"/>
              <a:t> </a:t>
            </a:r>
            <a:r>
              <a:rPr lang="en-US" dirty="0" err="1"/>
              <a:t>lợi</a:t>
            </a:r>
            <a:r>
              <a:rPr lang="en-US" dirty="0"/>
              <a:t> </a:t>
            </a:r>
            <a:r>
              <a:rPr lang="en-US" dirty="0" err="1"/>
              <a:t>từ</a:t>
            </a:r>
            <a:r>
              <a:rPr lang="en-US" dirty="0"/>
              <a:t> </a:t>
            </a:r>
            <a:r>
              <a:rPr lang="en-US" dirty="0" err="1"/>
              <a:t>liệu</a:t>
            </a:r>
            <a:r>
              <a:rPr lang="en-US" dirty="0"/>
              <a:t> </a:t>
            </a:r>
            <a:r>
              <a:rPr lang="en-US" dirty="0" err="1"/>
              <a:t>pháp</a:t>
            </a:r>
            <a:r>
              <a:rPr lang="en-US" dirty="0"/>
              <a:t> </a:t>
            </a:r>
            <a:r>
              <a:rPr lang="en-US" dirty="0" err="1"/>
              <a:t>miễn</a:t>
            </a:r>
            <a:r>
              <a:rPr lang="en-US" dirty="0"/>
              <a:t> </a:t>
            </a:r>
            <a:r>
              <a:rPr lang="en-US" dirty="0" err="1"/>
              <a:t>dịch</a:t>
            </a:r>
            <a:r>
              <a:rPr lang="en-US" dirty="0"/>
              <a:t>, BN MSS, </a:t>
            </a:r>
            <a:r>
              <a:rPr lang="en-US" dirty="0" err="1"/>
              <a:t>gđ</a:t>
            </a:r>
            <a:r>
              <a:rPr lang="en-US" dirty="0"/>
              <a:t> di </a:t>
            </a:r>
            <a:r>
              <a:rPr lang="en-US" dirty="0" err="1"/>
              <a:t>căn</a:t>
            </a:r>
            <a:r>
              <a:rPr lang="en-US" dirty="0"/>
              <a:t> </a:t>
            </a:r>
            <a:r>
              <a:rPr lang="en-US" dirty="0" err="1"/>
              <a:t>cần</a:t>
            </a:r>
            <a:r>
              <a:rPr lang="en-US" dirty="0"/>
              <a:t> </a:t>
            </a:r>
            <a:r>
              <a:rPr lang="en-US" dirty="0" err="1"/>
              <a:t>làm</a:t>
            </a:r>
            <a:r>
              <a:rPr lang="en-US" dirty="0"/>
              <a:t> </a:t>
            </a:r>
            <a:r>
              <a:rPr lang="en-US" dirty="0" err="1"/>
              <a:t>thêm</a:t>
            </a:r>
            <a:r>
              <a:rPr lang="en-US" dirty="0"/>
              <a:t> </a:t>
            </a:r>
            <a:r>
              <a:rPr lang="en-US" dirty="0" err="1"/>
              <a:t>xn</a:t>
            </a:r>
            <a:r>
              <a:rPr lang="en-US" dirty="0"/>
              <a:t> </a:t>
            </a:r>
            <a:r>
              <a:rPr lang="en-US" dirty="0" err="1"/>
              <a:t>gì</a:t>
            </a:r>
            <a:endParaRPr lang="en-US" dirty="0"/>
          </a:p>
        </p:txBody>
      </p:sp>
      <p:sp>
        <p:nvSpPr>
          <p:cNvPr id="4" name="Slide Number Placeholder 3"/>
          <p:cNvSpPr>
            <a:spLocks noGrp="1"/>
          </p:cNvSpPr>
          <p:nvPr>
            <p:ph type="sldNum" sz="quarter" idx="5"/>
          </p:nvPr>
        </p:nvSpPr>
        <p:spPr/>
        <p:txBody>
          <a:bodyPr/>
          <a:lstStyle/>
          <a:p>
            <a:fld id="{CD8F6051-00FF-4A2D-9AB6-C87E85636A8E}" type="slidenum">
              <a:rPr lang="en-US" smtClean="0"/>
              <a:t>12</a:t>
            </a:fld>
            <a:endParaRPr lang="en-US"/>
          </a:p>
        </p:txBody>
      </p:sp>
    </p:spTree>
    <p:extLst>
      <p:ext uri="{BB962C8B-B14F-4D97-AF65-F5344CB8AC3E}">
        <p14:creationId xmlns:p14="http://schemas.microsoft.com/office/powerpoint/2010/main" val="3464285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Được trang bị đầy đủ hệ thống máy móc cho phòng SHPT và phòng di truyền, phục vụ các xét nghiệm PCR, realtime-PCR, giải trình tự gen </a:t>
            </a:r>
          </a:p>
          <a:p>
            <a:endParaRPr lang="en-US" dirty="0"/>
          </a:p>
        </p:txBody>
      </p:sp>
      <p:sp>
        <p:nvSpPr>
          <p:cNvPr id="4" name="Slide Number Placeholder 3"/>
          <p:cNvSpPr>
            <a:spLocks noGrp="1"/>
          </p:cNvSpPr>
          <p:nvPr>
            <p:ph type="sldNum" sz="quarter" idx="5"/>
          </p:nvPr>
        </p:nvSpPr>
        <p:spPr/>
        <p:txBody>
          <a:bodyPr/>
          <a:lstStyle/>
          <a:p>
            <a:fld id="{CD8F6051-00FF-4A2D-9AB6-C87E85636A8E}" type="slidenum">
              <a:rPr lang="en-US" smtClean="0"/>
              <a:t>26</a:t>
            </a:fld>
            <a:endParaRPr lang="en-US"/>
          </a:p>
        </p:txBody>
      </p:sp>
    </p:spTree>
    <p:extLst>
      <p:ext uri="{BB962C8B-B14F-4D97-AF65-F5344CB8AC3E}">
        <p14:creationId xmlns:p14="http://schemas.microsoft.com/office/powerpoint/2010/main" val="25805158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370270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87084-1F31-43C1-9DA4-3B1A800F34DD}"/>
              </a:ext>
            </a:extLst>
          </p:cNvPr>
          <p:cNvSpPr>
            <a:spLocks noGrp="1"/>
          </p:cNvSpPr>
          <p:nvPr>
            <p:ph idx="1"/>
          </p:nvPr>
        </p:nvSpPr>
        <p:spPr>
          <a:xfrm>
            <a:off x="851079" y="1344308"/>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F11AE0AE-1B2F-49DC-B0A1-7120014576C8}"/>
              </a:ext>
            </a:extLst>
          </p:cNvPr>
          <p:cNvSpPr>
            <a:spLocks noGrp="1"/>
          </p:cNvSpPr>
          <p:nvPr>
            <p:ph type="title"/>
          </p:nvPr>
        </p:nvSpPr>
        <p:spPr>
          <a:xfrm>
            <a:off x="2691685" y="86035"/>
            <a:ext cx="9272787" cy="777875"/>
          </a:xfrm>
          <a:prstGeom prst="rect">
            <a:avLst/>
          </a:prstGeom>
        </p:spPr>
        <p:txBody>
          <a:bodyPr>
            <a:normAutofit/>
          </a:bodyPr>
          <a:lstStyle>
            <a:lvl1pPr algn="ctr">
              <a:lnSpc>
                <a:spcPct val="100000"/>
              </a:lnSpc>
              <a:defRPr sz="3600" b="1">
                <a:solidFill>
                  <a:srgbClr val="0070C0"/>
                </a:solidFill>
              </a:defRPr>
            </a:lvl1pPr>
          </a:lstStyle>
          <a:p>
            <a:r>
              <a:rPr lang="en-US"/>
              <a:t>Click to edit Master title style</a:t>
            </a:r>
            <a:endParaRPr lang="en-US" dirty="0"/>
          </a:p>
        </p:txBody>
      </p:sp>
      <p:sp>
        <p:nvSpPr>
          <p:cNvPr id="4" name="Slide Number Placeholder 3"/>
          <p:cNvSpPr>
            <a:spLocks noGrp="1"/>
          </p:cNvSpPr>
          <p:nvPr>
            <p:ph type="sldNum" sz="quarter" idx="4"/>
          </p:nvPr>
        </p:nvSpPr>
        <p:spPr>
          <a:xfrm>
            <a:off x="10979624" y="6290945"/>
            <a:ext cx="502276" cy="360608"/>
          </a:xfrm>
          <a:prstGeom prst="rect">
            <a:avLst/>
          </a:prstGeom>
        </p:spPr>
        <p:txBody>
          <a:bodyPr vert="horz" lIns="91440" tIns="45720" rIns="91440" bIns="45720" rtlCol="0" anchor="ctr"/>
          <a:lstStyle>
            <a:lvl1pPr algn="ctr">
              <a:defRPr sz="1500">
                <a:solidFill>
                  <a:srgbClr val="0070C0"/>
                </a:solidFill>
              </a:defRPr>
            </a:lvl1pPr>
          </a:lstStyle>
          <a:p>
            <a:fld id="{CAD72055-078C-4CDE-98FA-D12B03F410B7}" type="slidenum">
              <a:rPr lang="en-US" smtClean="0"/>
              <a:t>‹#›</a:t>
            </a:fld>
            <a:endParaRPr lang="en-US"/>
          </a:p>
        </p:txBody>
      </p:sp>
    </p:spTree>
    <p:extLst>
      <p:ext uri="{BB962C8B-B14F-4D97-AF65-F5344CB8AC3E}">
        <p14:creationId xmlns:p14="http://schemas.microsoft.com/office/powerpoint/2010/main" val="1656403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C3A546F-0A33-41C7-9A36-8712BEA4B5AB}"/>
              </a:ext>
            </a:extLst>
          </p:cNvPr>
          <p:cNvSpPr>
            <a:spLocks noGrp="1"/>
          </p:cNvSpPr>
          <p:nvPr>
            <p:ph type="body" sz="quarter" idx="10"/>
          </p:nvPr>
        </p:nvSpPr>
        <p:spPr>
          <a:xfrm>
            <a:off x="1046163" y="1526257"/>
            <a:ext cx="10407404" cy="3930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a:extLst>
              <a:ext uri="{FF2B5EF4-FFF2-40B4-BE49-F238E27FC236}">
                <a16:creationId xmlns:a16="http://schemas.microsoft.com/office/drawing/2014/main" id="{8F87CEB5-2086-4D20-A19E-D7DA1F8ADB92}"/>
              </a:ext>
            </a:extLst>
          </p:cNvPr>
          <p:cNvSpPr>
            <a:spLocks noGrp="1"/>
          </p:cNvSpPr>
          <p:nvPr>
            <p:ph type="title"/>
          </p:nvPr>
        </p:nvSpPr>
        <p:spPr>
          <a:xfrm>
            <a:off x="2485623" y="86035"/>
            <a:ext cx="9706377" cy="777875"/>
          </a:xfrm>
          <a:prstGeom prst="rect">
            <a:avLst/>
          </a:prstGeom>
        </p:spPr>
        <p:txBody>
          <a:bodyPr>
            <a:normAutofit/>
          </a:bodyPr>
          <a:lstStyle>
            <a:lvl1pPr algn="ctr">
              <a:lnSpc>
                <a:spcPct val="100000"/>
              </a:lnSpc>
              <a:defRPr sz="3600" b="1">
                <a:solidFill>
                  <a:srgbClr val="0070C0"/>
                </a:solidFill>
              </a:defRPr>
            </a:lvl1pPr>
          </a:lstStyle>
          <a:p>
            <a:r>
              <a:rPr lang="en-US"/>
              <a:t>Click to edit Master title style</a:t>
            </a:r>
            <a:endParaRPr lang="en-US" dirty="0"/>
          </a:p>
        </p:txBody>
      </p:sp>
      <p:sp>
        <p:nvSpPr>
          <p:cNvPr id="5" name="Slide Number Placeholder 3"/>
          <p:cNvSpPr txBox="1">
            <a:spLocks/>
          </p:cNvSpPr>
          <p:nvPr/>
        </p:nvSpPr>
        <p:spPr>
          <a:xfrm>
            <a:off x="10977483" y="6284121"/>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2372324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07537E-7031-46E3-8BAF-DB170420A4AD}"/>
              </a:ext>
            </a:extLst>
          </p:cNvPr>
          <p:cNvSpPr>
            <a:spLocks noGrp="1"/>
          </p:cNvSpPr>
          <p:nvPr>
            <p:ph sz="half" idx="1"/>
          </p:nvPr>
        </p:nvSpPr>
        <p:spPr>
          <a:xfrm>
            <a:off x="696531" y="140061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68ED14E-8B1D-470A-9D58-F27D4F45C265}"/>
              </a:ext>
            </a:extLst>
          </p:cNvPr>
          <p:cNvSpPr>
            <a:spLocks noGrp="1"/>
          </p:cNvSpPr>
          <p:nvPr>
            <p:ph sz="half" idx="2"/>
          </p:nvPr>
        </p:nvSpPr>
        <p:spPr>
          <a:xfrm>
            <a:off x="6455538" y="140061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519B0E43-95E5-4467-B6EA-F4854F52350C}"/>
              </a:ext>
            </a:extLst>
          </p:cNvPr>
          <p:cNvSpPr>
            <a:spLocks noGrp="1"/>
          </p:cNvSpPr>
          <p:nvPr>
            <p:ph type="title"/>
          </p:nvPr>
        </p:nvSpPr>
        <p:spPr>
          <a:xfrm>
            <a:off x="2434108" y="98914"/>
            <a:ext cx="9757892" cy="777875"/>
          </a:xfrm>
          <a:prstGeom prst="rect">
            <a:avLst/>
          </a:prstGeom>
        </p:spPr>
        <p:txBody>
          <a:bodyPr>
            <a:normAutofit/>
          </a:bodyPr>
          <a:lstStyle>
            <a:lvl1pPr algn="ctr">
              <a:lnSpc>
                <a:spcPct val="100000"/>
              </a:lnSpc>
              <a:defRPr sz="3600" b="1">
                <a:solidFill>
                  <a:srgbClr val="0070C0"/>
                </a:solidFill>
              </a:defRPr>
            </a:lvl1pPr>
          </a:lstStyle>
          <a:p>
            <a:r>
              <a:rPr lang="en-US"/>
              <a:t>Click to edit Master title style</a:t>
            </a:r>
            <a:endParaRPr lang="en-US" dirty="0"/>
          </a:p>
        </p:txBody>
      </p:sp>
      <p:sp>
        <p:nvSpPr>
          <p:cNvPr id="6" name="Slide Number Placeholder 3"/>
          <p:cNvSpPr txBox="1">
            <a:spLocks/>
          </p:cNvSpPr>
          <p:nvPr/>
        </p:nvSpPr>
        <p:spPr>
          <a:xfrm>
            <a:off x="10977483" y="6290945"/>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4055022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2602196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2444-EC18-8D12-14EE-9A4D1018D9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5F6912-78BF-9207-AD5B-0A0677BB06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0EA25E-2279-9073-2788-5D21CFCAB1E8}"/>
              </a:ext>
            </a:extLst>
          </p:cNvPr>
          <p:cNvSpPr>
            <a:spLocks noGrp="1"/>
          </p:cNvSpPr>
          <p:nvPr>
            <p:ph type="dt" sz="half" idx="10"/>
          </p:nvPr>
        </p:nvSpPr>
        <p:spPr/>
        <p:txBody>
          <a:bodyPr/>
          <a:lstStyle/>
          <a:p>
            <a:fld id="{75BE9762-AD26-48F3-A906-F2EE3FB0B458}" type="datetimeFigureOut">
              <a:rPr lang="en-US" smtClean="0"/>
              <a:t>4/6/2026</a:t>
            </a:fld>
            <a:endParaRPr lang="en-US"/>
          </a:p>
        </p:txBody>
      </p:sp>
      <p:sp>
        <p:nvSpPr>
          <p:cNvPr id="5" name="Footer Placeholder 4">
            <a:extLst>
              <a:ext uri="{FF2B5EF4-FFF2-40B4-BE49-F238E27FC236}">
                <a16:creationId xmlns:a16="http://schemas.microsoft.com/office/drawing/2014/main" id="{48FE3361-1B3E-06FE-E848-A9F06DE1B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711D7E-00B8-E2F4-4ABA-41DCB6FD5388}"/>
              </a:ext>
            </a:extLst>
          </p:cNvPr>
          <p:cNvSpPr>
            <a:spLocks noGrp="1"/>
          </p:cNvSpPr>
          <p:nvPr>
            <p:ph type="sldNum" sz="quarter" idx="12"/>
          </p:nvPr>
        </p:nvSpPr>
        <p:spPr/>
        <p:txBody>
          <a:bodyPr/>
          <a:lstStyle/>
          <a:p>
            <a:fld id="{CAD72055-078C-4CDE-98FA-D12B03F410B7}" type="slidenum">
              <a:rPr lang="en-US" smtClean="0"/>
              <a:t>‹#›</a:t>
            </a:fld>
            <a:endParaRPr lang="en-US"/>
          </a:p>
        </p:txBody>
      </p:sp>
    </p:spTree>
    <p:extLst>
      <p:ext uri="{BB962C8B-B14F-4D97-AF65-F5344CB8AC3E}">
        <p14:creationId xmlns:p14="http://schemas.microsoft.com/office/powerpoint/2010/main" val="1809848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5EDF5D-0802-4857-BC6E-69469795FB79}"/>
              </a:ext>
            </a:extLst>
          </p:cNvPr>
          <p:cNvSpPr>
            <a:spLocks noGrp="1"/>
          </p:cNvSpPr>
          <p:nvPr>
            <p:ph type="body" idx="1"/>
          </p:nvPr>
        </p:nvSpPr>
        <p:spPr>
          <a:xfrm>
            <a:off x="915475" y="1323349"/>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4"/>
          </p:nvPr>
        </p:nvSpPr>
        <p:spPr>
          <a:xfrm>
            <a:off x="10970894" y="6197761"/>
            <a:ext cx="528033" cy="534472"/>
          </a:xfrm>
          <a:prstGeom prst="rect">
            <a:avLst/>
          </a:prstGeom>
        </p:spPr>
        <p:txBody>
          <a:bodyPr vert="horz" lIns="91440" tIns="45720" rIns="91440" bIns="45720" rtlCol="0" anchor="ctr"/>
          <a:lstStyle>
            <a:lvl1pPr algn="ctr">
              <a:defRPr sz="1600">
                <a:solidFill>
                  <a:srgbClr val="0070C0"/>
                </a:solidFill>
              </a:defRPr>
            </a:lvl1pPr>
          </a:lstStyle>
          <a:p>
            <a:fld id="{CAD72055-078C-4CDE-98FA-D12B03F410B7}" type="slidenum">
              <a:rPr lang="en-US" smtClean="0"/>
              <a:t>‹#›</a:t>
            </a:fld>
            <a:endParaRPr lang="en-US"/>
          </a:p>
        </p:txBody>
      </p:sp>
    </p:spTree>
    <p:extLst>
      <p:ext uri="{BB962C8B-B14F-4D97-AF65-F5344CB8AC3E}">
        <p14:creationId xmlns:p14="http://schemas.microsoft.com/office/powerpoint/2010/main" val="213514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15E6D6BC-C1A7-C07E-FE08-F795502D910B}"/>
              </a:ext>
            </a:extLst>
          </p:cNvPr>
          <p:cNvSpPr>
            <a:spLocks noGrp="1"/>
          </p:cNvSpPr>
          <p:nvPr>
            <p:ph type="subTitle" idx="1"/>
          </p:nvPr>
        </p:nvSpPr>
        <p:spPr>
          <a:xfrm>
            <a:off x="838200" y="1999481"/>
            <a:ext cx="10515600" cy="951109"/>
          </a:xfrm>
        </p:spPr>
        <p:txBody>
          <a:bodyPr>
            <a:normAutofit fontScale="92500" lnSpcReduction="20000"/>
          </a:bodyPr>
          <a:lstStyle/>
          <a:p>
            <a:r>
              <a:rPr lang="en-US" dirty="0"/>
              <a:t>TỔNG QUAN MỘT SỐ DẤU ẤN DI TRUYỀN – SHPT TRONG UNG THƯ ĐẠI TRỰC TRÀNG</a:t>
            </a:r>
          </a:p>
        </p:txBody>
      </p:sp>
      <p:sp>
        <p:nvSpPr>
          <p:cNvPr id="6" name="TextBox 5">
            <a:extLst>
              <a:ext uri="{FF2B5EF4-FFF2-40B4-BE49-F238E27FC236}">
                <a16:creationId xmlns:a16="http://schemas.microsoft.com/office/drawing/2014/main" id="{85CC4E8E-A338-96CB-13B6-34781C870AD4}"/>
              </a:ext>
            </a:extLst>
          </p:cNvPr>
          <p:cNvSpPr txBox="1"/>
          <p:nvPr/>
        </p:nvSpPr>
        <p:spPr>
          <a:xfrm>
            <a:off x="7967913" y="3584245"/>
            <a:ext cx="6093994" cy="646331"/>
          </a:xfrm>
          <a:prstGeom prst="rect">
            <a:avLst/>
          </a:prstGeom>
          <a:noFill/>
        </p:spPr>
        <p:txBody>
          <a:bodyPr wrap="square">
            <a:spAutoFit/>
          </a:bodyPr>
          <a:lstStyle/>
          <a:p>
            <a:r>
              <a:rPr lang="en-US" b="1" dirty="0"/>
              <a:t>BS. </a:t>
            </a:r>
            <a:r>
              <a:rPr lang="en-US" b="1" dirty="0" err="1"/>
              <a:t>Tạ</a:t>
            </a:r>
            <a:r>
              <a:rPr lang="en-US" b="1" dirty="0"/>
              <a:t> Thị Lan Anh</a:t>
            </a:r>
          </a:p>
          <a:p>
            <a:r>
              <a:rPr lang="en-US" b="1" dirty="0"/>
              <a:t>Khoa </a:t>
            </a:r>
            <a:r>
              <a:rPr lang="en-US" b="1" dirty="0" err="1"/>
              <a:t>Xét</a:t>
            </a:r>
            <a:r>
              <a:rPr lang="en-US" b="1" dirty="0"/>
              <a:t> </a:t>
            </a:r>
            <a:r>
              <a:rPr lang="en-US" b="1" dirty="0" err="1"/>
              <a:t>nghiệm</a:t>
            </a:r>
            <a:r>
              <a:rPr lang="en-US" b="1" dirty="0"/>
              <a:t> – </a:t>
            </a:r>
            <a:r>
              <a:rPr lang="en-US" b="1" dirty="0" err="1"/>
              <a:t>Giải</a:t>
            </a:r>
            <a:r>
              <a:rPr lang="en-US" b="1" dirty="0"/>
              <a:t> </a:t>
            </a:r>
            <a:r>
              <a:rPr lang="en-US" b="1" dirty="0" err="1"/>
              <a:t>phẫu</a:t>
            </a:r>
            <a:r>
              <a:rPr lang="en-US" b="1" dirty="0"/>
              <a:t> </a:t>
            </a:r>
            <a:r>
              <a:rPr lang="en-US" b="1" dirty="0" err="1"/>
              <a:t>bệnh</a:t>
            </a:r>
            <a:endParaRPr lang="en-US" b="1" dirty="0"/>
          </a:p>
        </p:txBody>
      </p:sp>
    </p:spTree>
    <p:extLst>
      <p:ext uri="{BB962C8B-B14F-4D97-AF65-F5344CB8AC3E}">
        <p14:creationId xmlns:p14="http://schemas.microsoft.com/office/powerpoint/2010/main" val="513529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FBE19C-6E73-B0E4-21EC-CD17707D0206}"/>
              </a:ext>
            </a:extLst>
          </p:cNvPr>
          <p:cNvSpPr>
            <a:spLocks noGrp="1"/>
          </p:cNvSpPr>
          <p:nvPr>
            <p:ph idx="1"/>
          </p:nvPr>
        </p:nvSpPr>
        <p:spPr/>
        <p:txBody>
          <a:bodyPr>
            <a:normAutofit fontScale="92500" lnSpcReduction="10000"/>
          </a:bodyPr>
          <a:lstStyle/>
          <a:p>
            <a:r>
              <a:rPr lang="vi-VN" b="1" dirty="0"/>
              <a:t>Liệu pháp miễn dịch (Mô hình thay đổi điều trị): </a:t>
            </a:r>
            <a:endParaRPr lang="en-US" b="1" dirty="0"/>
          </a:p>
          <a:p>
            <a:pPr marL="0" indent="0" algn="just">
              <a:buNone/>
            </a:pPr>
            <a:r>
              <a:rPr lang="en-US" dirty="0"/>
              <a:t>- </a:t>
            </a:r>
            <a:r>
              <a:rPr lang="vi-VN" dirty="0"/>
              <a:t>Khối u MSI-H chứa nhiều protein đột biến có tính sinh miễn dịch cao, thu hút tế bào T và tế bào tiêu diệt tự nhiên thâm nhập . Cực kỳ nhạy cảm với thuốc ức chế PD-1 (do biểu hiện cao các điểm kiểm soát miễn dịch như PD-L1</a:t>
            </a:r>
            <a:r>
              <a:rPr lang="en-US" dirty="0"/>
              <a:t>)</a:t>
            </a:r>
          </a:p>
          <a:p>
            <a:pPr algn="just"/>
            <a:r>
              <a:rPr lang="vi-VN" b="1" dirty="0"/>
              <a:t>Hóa trị bổ trợ:</a:t>
            </a:r>
            <a:r>
              <a:rPr lang="en-US" b="1" dirty="0"/>
              <a:t> </a:t>
            </a:r>
            <a:r>
              <a:rPr lang="vi-VN" dirty="0"/>
              <a:t>Hóa trị đơn tác nhân bằng </a:t>
            </a:r>
            <a:r>
              <a:rPr lang="vi-VN" b="1" dirty="0"/>
              <a:t>fluoropyrimidine (5-FU) không hiệu quả</a:t>
            </a:r>
            <a:r>
              <a:rPr lang="vi-VN" dirty="0"/>
              <a:t> đối với bệnh nhân MSI-H, thậm chí có thể gây hại</a:t>
            </a:r>
          </a:p>
          <a:p>
            <a:pPr algn="just"/>
            <a:r>
              <a:rPr lang="vi-VN" b="1" dirty="0"/>
              <a:t>Tiên lượng bệnh: </a:t>
            </a:r>
            <a:r>
              <a:rPr lang="vi-VN" dirty="0"/>
              <a:t>Bệnh nhân có khối u MSI-H giai đoạn khu trú có tiên lượng tốt hơn (thời gian sống sót dài hơn) so với nhóm MSS hoặc MSI-L cùng giai đoạn. Khối u MSI-H thường nằm ở đại tràng phải (gần), có tính chất nhầy và biệt hóa kém</a:t>
            </a:r>
            <a:endParaRPr lang="en-US" dirty="0"/>
          </a:p>
        </p:txBody>
      </p:sp>
      <p:sp>
        <p:nvSpPr>
          <p:cNvPr id="3" name="Title 2">
            <a:extLst>
              <a:ext uri="{FF2B5EF4-FFF2-40B4-BE49-F238E27FC236}">
                <a16:creationId xmlns:a16="http://schemas.microsoft.com/office/drawing/2014/main" id="{9DDBDFA6-06B2-30C7-6DC5-A116E4C7CB20}"/>
              </a:ext>
            </a:extLst>
          </p:cNvPr>
          <p:cNvSpPr>
            <a:spLocks noGrp="1"/>
          </p:cNvSpPr>
          <p:nvPr>
            <p:ph type="title"/>
          </p:nvPr>
        </p:nvSpPr>
        <p:spPr/>
        <p:txBody>
          <a:bodyPr/>
          <a:lstStyle/>
          <a:p>
            <a:r>
              <a:rPr lang="vi-VN" dirty="0"/>
              <a:t>Ý nghĩa trong Điều trị và Tiên lượng</a:t>
            </a:r>
            <a:endParaRPr lang="en-US" dirty="0"/>
          </a:p>
        </p:txBody>
      </p:sp>
    </p:spTree>
    <p:extLst>
      <p:ext uri="{BB962C8B-B14F-4D97-AF65-F5344CB8AC3E}">
        <p14:creationId xmlns:p14="http://schemas.microsoft.com/office/powerpoint/2010/main" val="1308098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8BAC00-3B9F-F38B-8CEB-557E4D2CB283}"/>
              </a:ext>
            </a:extLst>
          </p:cNvPr>
          <p:cNvSpPr>
            <a:spLocks noGrp="1"/>
          </p:cNvSpPr>
          <p:nvPr>
            <p:ph idx="1"/>
          </p:nvPr>
        </p:nvSpPr>
        <p:spPr>
          <a:xfrm>
            <a:off x="851078" y="1344308"/>
            <a:ext cx="10627047" cy="4351338"/>
          </a:xfrm>
        </p:spPr>
        <p:txBody>
          <a:bodyPr>
            <a:normAutofit fontScale="92500" lnSpcReduction="10000"/>
          </a:bodyPr>
          <a:lstStyle/>
          <a:p>
            <a:pPr marL="0" indent="0" algn="just">
              <a:buNone/>
            </a:pPr>
            <a:r>
              <a:rPr lang="vi-VN" b="1" dirty="0">
                <a:solidFill>
                  <a:srgbClr val="303030"/>
                </a:solidFill>
                <a:latin typeface="+mj-lt"/>
              </a:rPr>
              <a:t>Đối với MSI-H/dMMR:</a:t>
            </a:r>
          </a:p>
          <a:p>
            <a:pPr algn="just">
              <a:lnSpc>
                <a:spcPct val="110000"/>
              </a:lnSpc>
              <a:spcBef>
                <a:spcPts val="0"/>
              </a:spcBef>
            </a:pPr>
            <a:r>
              <a:rPr lang="vi-VN" dirty="0">
                <a:latin typeface="+mj-lt"/>
              </a:rPr>
              <a:t>Hóa trị bổ trợ đơn tác nhân 5-FU không hiệu quả, thậm chí có thể gây hại</a:t>
            </a:r>
          </a:p>
          <a:p>
            <a:pPr algn="just">
              <a:lnSpc>
                <a:spcPct val="110000"/>
              </a:lnSpc>
              <a:spcBef>
                <a:spcPts val="0"/>
              </a:spcBef>
            </a:pPr>
            <a:r>
              <a:rPr lang="vi-VN" dirty="0">
                <a:latin typeface="+mj-lt"/>
              </a:rPr>
              <a:t>Đáp ứng vượt trội với liệu pháp miễn dịch (thuốc ức chế PD-1/PD-L1) do gánh nặng đột biến lớn tạo ra nhiều kháng nguyên lạ</a:t>
            </a:r>
            <a:endParaRPr lang="en-US" dirty="0">
              <a:latin typeface="+mj-lt"/>
            </a:endParaRPr>
          </a:p>
          <a:p>
            <a:pPr marL="0" lvl="0" indent="0" algn="just" eaLnBrk="0" fontAlgn="base" hangingPunct="0">
              <a:lnSpc>
                <a:spcPct val="110000"/>
              </a:lnSpc>
              <a:spcBef>
                <a:spcPct val="0"/>
              </a:spcBef>
              <a:spcAft>
                <a:spcPct val="0"/>
              </a:spcAft>
              <a:buNone/>
            </a:pPr>
            <a:r>
              <a:rPr lang="en-US" altLang="en-US" b="1" dirty="0" err="1">
                <a:solidFill>
                  <a:srgbClr val="303030"/>
                </a:solidFill>
                <a:latin typeface="+mj-lt"/>
              </a:rPr>
              <a:t>Đối</a:t>
            </a:r>
            <a:r>
              <a:rPr lang="en-US" altLang="en-US" b="1" dirty="0">
                <a:solidFill>
                  <a:srgbClr val="303030"/>
                </a:solidFill>
                <a:latin typeface="+mj-lt"/>
              </a:rPr>
              <a:t> </a:t>
            </a:r>
            <a:r>
              <a:rPr lang="en-US" altLang="en-US" b="1" dirty="0" err="1">
                <a:solidFill>
                  <a:srgbClr val="303030"/>
                </a:solidFill>
                <a:latin typeface="+mj-lt"/>
              </a:rPr>
              <a:t>với</a:t>
            </a:r>
            <a:r>
              <a:rPr lang="en-US" altLang="en-US" b="1" dirty="0">
                <a:solidFill>
                  <a:srgbClr val="303030"/>
                </a:solidFill>
                <a:latin typeface="+mj-lt"/>
              </a:rPr>
              <a:t> MSS/</a:t>
            </a:r>
            <a:r>
              <a:rPr lang="en-US" altLang="en-US" b="1" dirty="0" err="1">
                <a:solidFill>
                  <a:srgbClr val="303030"/>
                </a:solidFill>
                <a:latin typeface="+mj-lt"/>
              </a:rPr>
              <a:t>pMMR</a:t>
            </a:r>
            <a:r>
              <a:rPr lang="en-US" altLang="en-US" b="1" dirty="0">
                <a:solidFill>
                  <a:srgbClr val="303030"/>
                </a:solidFill>
                <a:latin typeface="+mj-lt"/>
              </a:rPr>
              <a:t>:</a:t>
            </a:r>
            <a:endParaRPr lang="en-US" altLang="en-US" sz="1400" dirty="0">
              <a:latin typeface="+mj-lt"/>
            </a:endParaRPr>
          </a:p>
          <a:p>
            <a:pPr algn="just" eaLnBrk="0" fontAlgn="base" hangingPunct="0">
              <a:lnSpc>
                <a:spcPct val="110000"/>
              </a:lnSpc>
              <a:spcBef>
                <a:spcPct val="0"/>
              </a:spcBef>
              <a:spcAft>
                <a:spcPct val="0"/>
              </a:spcAft>
            </a:pPr>
            <a:r>
              <a:rPr lang="en-US" altLang="en-US" dirty="0">
                <a:solidFill>
                  <a:srgbClr val="303030"/>
                </a:solidFill>
                <a:latin typeface="+mj-lt"/>
              </a:rPr>
              <a:t> </a:t>
            </a:r>
            <a:r>
              <a:rPr lang="en-US" altLang="en-US" dirty="0" err="1">
                <a:solidFill>
                  <a:srgbClr val="303030"/>
                </a:solidFill>
                <a:latin typeface="+mj-lt"/>
              </a:rPr>
              <a:t>Điều</a:t>
            </a:r>
            <a:r>
              <a:rPr lang="en-US" altLang="en-US" dirty="0">
                <a:solidFill>
                  <a:srgbClr val="303030"/>
                </a:solidFill>
                <a:latin typeface="+mj-lt"/>
              </a:rPr>
              <a:t> </a:t>
            </a:r>
            <a:r>
              <a:rPr lang="en-US" altLang="en-US" dirty="0" err="1">
                <a:solidFill>
                  <a:srgbClr val="303030"/>
                </a:solidFill>
                <a:latin typeface="+mj-lt"/>
              </a:rPr>
              <a:t>trị</a:t>
            </a:r>
            <a:r>
              <a:rPr lang="en-US" altLang="en-US" dirty="0">
                <a:solidFill>
                  <a:srgbClr val="303030"/>
                </a:solidFill>
                <a:latin typeface="+mj-lt"/>
              </a:rPr>
              <a:t> </a:t>
            </a:r>
            <a:r>
              <a:rPr lang="en-US" altLang="en-US" dirty="0" err="1">
                <a:solidFill>
                  <a:srgbClr val="303030"/>
                </a:solidFill>
                <a:latin typeface="+mj-lt"/>
              </a:rPr>
              <a:t>dựa</a:t>
            </a:r>
            <a:r>
              <a:rPr lang="en-US" altLang="en-US" dirty="0">
                <a:solidFill>
                  <a:srgbClr val="303030"/>
                </a:solidFill>
                <a:latin typeface="+mj-lt"/>
              </a:rPr>
              <a:t> </a:t>
            </a:r>
            <a:r>
              <a:rPr lang="en-US" altLang="en-US" dirty="0" err="1">
                <a:solidFill>
                  <a:srgbClr val="303030"/>
                </a:solidFill>
                <a:latin typeface="+mj-lt"/>
              </a:rPr>
              <a:t>trên</a:t>
            </a:r>
            <a:r>
              <a:rPr lang="en-US" altLang="en-US" dirty="0">
                <a:solidFill>
                  <a:srgbClr val="303030"/>
                </a:solidFill>
                <a:latin typeface="+mj-lt"/>
              </a:rPr>
              <a:t> </a:t>
            </a:r>
            <a:r>
              <a:rPr lang="en-US" altLang="en-US" dirty="0" err="1">
                <a:solidFill>
                  <a:srgbClr val="303030"/>
                </a:solidFill>
                <a:latin typeface="+mj-lt"/>
              </a:rPr>
              <a:t>phẫu</a:t>
            </a:r>
            <a:r>
              <a:rPr lang="en-US" altLang="en-US" dirty="0">
                <a:solidFill>
                  <a:srgbClr val="303030"/>
                </a:solidFill>
                <a:latin typeface="+mj-lt"/>
              </a:rPr>
              <a:t> </a:t>
            </a:r>
            <a:r>
              <a:rPr lang="en-US" altLang="en-US" dirty="0" err="1">
                <a:solidFill>
                  <a:srgbClr val="303030"/>
                </a:solidFill>
                <a:latin typeface="+mj-lt"/>
              </a:rPr>
              <a:t>thuật</a:t>
            </a:r>
            <a:r>
              <a:rPr lang="en-US" altLang="en-US" dirty="0">
                <a:solidFill>
                  <a:srgbClr val="303030"/>
                </a:solidFill>
                <a:latin typeface="+mj-lt"/>
              </a:rPr>
              <a:t> </a:t>
            </a:r>
            <a:r>
              <a:rPr lang="en-US" altLang="en-US" dirty="0" err="1">
                <a:solidFill>
                  <a:srgbClr val="303030"/>
                </a:solidFill>
                <a:latin typeface="+mj-lt"/>
              </a:rPr>
              <a:t>phối</a:t>
            </a:r>
            <a:r>
              <a:rPr lang="en-US" altLang="en-US" dirty="0">
                <a:solidFill>
                  <a:srgbClr val="303030"/>
                </a:solidFill>
                <a:latin typeface="+mj-lt"/>
              </a:rPr>
              <a:t> </a:t>
            </a:r>
            <a:r>
              <a:rPr lang="en-US" altLang="en-US" dirty="0" err="1">
                <a:solidFill>
                  <a:srgbClr val="303030"/>
                </a:solidFill>
                <a:latin typeface="+mj-lt"/>
              </a:rPr>
              <a:t>hợp</a:t>
            </a:r>
            <a:r>
              <a:rPr lang="en-US" altLang="en-US" dirty="0">
                <a:solidFill>
                  <a:srgbClr val="303030"/>
                </a:solidFill>
                <a:latin typeface="+mj-lt"/>
              </a:rPr>
              <a:t> </a:t>
            </a:r>
            <a:r>
              <a:rPr lang="en-US" altLang="en-US" dirty="0" err="1">
                <a:solidFill>
                  <a:srgbClr val="303030"/>
                </a:solidFill>
                <a:latin typeface="+mj-lt"/>
              </a:rPr>
              <a:t>hóa</a:t>
            </a:r>
            <a:r>
              <a:rPr lang="en-US" altLang="en-US" dirty="0">
                <a:solidFill>
                  <a:srgbClr val="303030"/>
                </a:solidFill>
                <a:latin typeface="+mj-lt"/>
              </a:rPr>
              <a:t> </a:t>
            </a:r>
            <a:r>
              <a:rPr lang="en-US" altLang="en-US" dirty="0" err="1">
                <a:solidFill>
                  <a:srgbClr val="303030"/>
                </a:solidFill>
                <a:latin typeface="+mj-lt"/>
              </a:rPr>
              <a:t>trị</a:t>
            </a:r>
            <a:r>
              <a:rPr lang="en-US" altLang="en-US" dirty="0">
                <a:solidFill>
                  <a:srgbClr val="303030"/>
                </a:solidFill>
                <a:latin typeface="+mj-lt"/>
              </a:rPr>
              <a:t> </a:t>
            </a:r>
            <a:r>
              <a:rPr lang="en-US" altLang="en-US" dirty="0" err="1">
                <a:solidFill>
                  <a:srgbClr val="303030"/>
                </a:solidFill>
                <a:latin typeface="+mj-lt"/>
              </a:rPr>
              <a:t>tiêu</a:t>
            </a:r>
            <a:r>
              <a:rPr lang="en-US" altLang="en-US" dirty="0">
                <a:solidFill>
                  <a:srgbClr val="303030"/>
                </a:solidFill>
                <a:latin typeface="+mj-lt"/>
              </a:rPr>
              <a:t> </a:t>
            </a:r>
            <a:r>
              <a:rPr lang="en-US" altLang="en-US" dirty="0" err="1">
                <a:solidFill>
                  <a:srgbClr val="303030"/>
                </a:solidFill>
                <a:latin typeface="+mj-lt"/>
              </a:rPr>
              <a:t>chuẩn</a:t>
            </a:r>
            <a:r>
              <a:rPr lang="en-US" altLang="en-US" dirty="0">
                <a:solidFill>
                  <a:srgbClr val="303030"/>
                </a:solidFill>
                <a:latin typeface="+mj-lt"/>
              </a:rPr>
              <a:t> (</a:t>
            </a:r>
            <a:r>
              <a:rPr lang="en-US" altLang="en-US" dirty="0" err="1">
                <a:solidFill>
                  <a:srgbClr val="303030"/>
                </a:solidFill>
                <a:latin typeface="+mj-lt"/>
              </a:rPr>
              <a:t>như</a:t>
            </a:r>
            <a:r>
              <a:rPr lang="en-US" altLang="en-US" dirty="0">
                <a:solidFill>
                  <a:srgbClr val="303030"/>
                </a:solidFill>
                <a:latin typeface="+mj-lt"/>
              </a:rPr>
              <a:t> </a:t>
            </a:r>
            <a:r>
              <a:rPr lang="en-US" altLang="en-US" b="1" dirty="0">
                <a:solidFill>
                  <a:srgbClr val="303030"/>
                </a:solidFill>
                <a:latin typeface="+mj-lt"/>
              </a:rPr>
              <a:t>FOLFOX, CAPEOX</a:t>
            </a:r>
            <a:r>
              <a:rPr lang="en-US" altLang="en-US" dirty="0">
                <a:solidFill>
                  <a:srgbClr val="303030"/>
                </a:solidFill>
                <a:latin typeface="+mj-lt"/>
              </a:rPr>
              <a:t>).</a:t>
            </a:r>
          </a:p>
          <a:p>
            <a:pPr algn="just" eaLnBrk="0" fontAlgn="base" hangingPunct="0">
              <a:lnSpc>
                <a:spcPct val="110000"/>
              </a:lnSpc>
              <a:spcBef>
                <a:spcPct val="0"/>
              </a:spcBef>
              <a:spcAft>
                <a:spcPct val="0"/>
              </a:spcAft>
            </a:pPr>
            <a:r>
              <a:rPr lang="en-US" altLang="en-US" dirty="0">
                <a:solidFill>
                  <a:srgbClr val="303030"/>
                </a:solidFill>
                <a:latin typeface="+mj-lt"/>
              </a:rPr>
              <a:t>Hiệu </a:t>
            </a:r>
            <a:r>
              <a:rPr lang="en-US" altLang="en-US" dirty="0" err="1">
                <a:solidFill>
                  <a:srgbClr val="303030"/>
                </a:solidFill>
                <a:latin typeface="+mj-lt"/>
              </a:rPr>
              <a:t>quả</a:t>
            </a:r>
            <a:r>
              <a:rPr lang="en-US" altLang="en-US" dirty="0">
                <a:solidFill>
                  <a:srgbClr val="303030"/>
                </a:solidFill>
                <a:latin typeface="+mj-lt"/>
              </a:rPr>
              <a:t> </a:t>
            </a:r>
            <a:r>
              <a:rPr lang="en-US" altLang="en-US" dirty="0" err="1">
                <a:solidFill>
                  <a:srgbClr val="303030"/>
                </a:solidFill>
                <a:latin typeface="+mj-lt"/>
              </a:rPr>
              <a:t>thuốc</a:t>
            </a:r>
            <a:r>
              <a:rPr lang="en-US" altLang="en-US" dirty="0">
                <a:solidFill>
                  <a:srgbClr val="303030"/>
                </a:solidFill>
                <a:latin typeface="+mj-lt"/>
              </a:rPr>
              <a:t> </a:t>
            </a:r>
            <a:r>
              <a:rPr lang="en-US" altLang="en-US" dirty="0" err="1">
                <a:solidFill>
                  <a:srgbClr val="303030"/>
                </a:solidFill>
                <a:latin typeface="+mj-lt"/>
              </a:rPr>
              <a:t>trúng</a:t>
            </a:r>
            <a:r>
              <a:rPr lang="en-US" altLang="en-US" dirty="0">
                <a:solidFill>
                  <a:srgbClr val="303030"/>
                </a:solidFill>
                <a:latin typeface="+mj-lt"/>
              </a:rPr>
              <a:t> </a:t>
            </a:r>
            <a:r>
              <a:rPr lang="en-US" altLang="en-US" dirty="0" err="1">
                <a:solidFill>
                  <a:srgbClr val="303030"/>
                </a:solidFill>
                <a:latin typeface="+mj-lt"/>
              </a:rPr>
              <a:t>đích</a:t>
            </a:r>
            <a:r>
              <a:rPr lang="en-US" altLang="en-US" dirty="0">
                <a:solidFill>
                  <a:srgbClr val="303030"/>
                </a:solidFill>
                <a:latin typeface="+mj-lt"/>
              </a:rPr>
              <a:t> </a:t>
            </a:r>
            <a:r>
              <a:rPr lang="en-US" altLang="en-US" dirty="0" err="1">
                <a:solidFill>
                  <a:srgbClr val="303030"/>
                </a:solidFill>
                <a:latin typeface="+mj-lt"/>
              </a:rPr>
              <a:t>phụ</a:t>
            </a:r>
            <a:r>
              <a:rPr lang="en-US" altLang="en-US" dirty="0">
                <a:solidFill>
                  <a:srgbClr val="303030"/>
                </a:solidFill>
                <a:latin typeface="+mj-lt"/>
              </a:rPr>
              <a:t> </a:t>
            </a:r>
            <a:r>
              <a:rPr lang="en-US" altLang="en-US" dirty="0" err="1">
                <a:solidFill>
                  <a:srgbClr val="303030"/>
                </a:solidFill>
                <a:latin typeface="+mj-lt"/>
              </a:rPr>
              <a:t>thuộc</a:t>
            </a:r>
            <a:r>
              <a:rPr lang="en-US" altLang="en-US" dirty="0">
                <a:solidFill>
                  <a:srgbClr val="303030"/>
                </a:solidFill>
                <a:latin typeface="+mj-lt"/>
              </a:rPr>
              <a:t> </a:t>
            </a:r>
            <a:r>
              <a:rPr lang="en-US" altLang="en-US" dirty="0" err="1">
                <a:solidFill>
                  <a:srgbClr val="303030"/>
                </a:solidFill>
                <a:latin typeface="+mj-lt"/>
              </a:rPr>
              <a:t>vào</a:t>
            </a:r>
            <a:r>
              <a:rPr lang="en-US" altLang="en-US" dirty="0">
                <a:solidFill>
                  <a:srgbClr val="303030"/>
                </a:solidFill>
                <a:latin typeface="+mj-lt"/>
              </a:rPr>
              <a:t> </a:t>
            </a:r>
            <a:r>
              <a:rPr lang="en-US" altLang="en-US" dirty="0" err="1">
                <a:solidFill>
                  <a:srgbClr val="303030"/>
                </a:solidFill>
                <a:latin typeface="+mj-lt"/>
              </a:rPr>
              <a:t>trạng</a:t>
            </a:r>
            <a:r>
              <a:rPr lang="en-US" altLang="en-US" dirty="0">
                <a:solidFill>
                  <a:srgbClr val="303030"/>
                </a:solidFill>
                <a:latin typeface="+mj-lt"/>
              </a:rPr>
              <a:t> </a:t>
            </a:r>
            <a:r>
              <a:rPr lang="en-US" altLang="en-US" dirty="0" err="1">
                <a:solidFill>
                  <a:srgbClr val="303030"/>
                </a:solidFill>
                <a:latin typeface="+mj-lt"/>
              </a:rPr>
              <a:t>thái</a:t>
            </a:r>
            <a:r>
              <a:rPr lang="en-US" altLang="en-US" dirty="0">
                <a:solidFill>
                  <a:srgbClr val="303030"/>
                </a:solidFill>
                <a:latin typeface="+mj-lt"/>
              </a:rPr>
              <a:t> </a:t>
            </a:r>
            <a:r>
              <a:rPr lang="en-US" altLang="en-US" dirty="0" err="1">
                <a:solidFill>
                  <a:srgbClr val="303030"/>
                </a:solidFill>
                <a:latin typeface="+mj-lt"/>
              </a:rPr>
              <a:t>đột</a:t>
            </a:r>
            <a:r>
              <a:rPr lang="en-US" altLang="en-US" dirty="0">
                <a:solidFill>
                  <a:srgbClr val="303030"/>
                </a:solidFill>
                <a:latin typeface="+mj-lt"/>
              </a:rPr>
              <a:t> </a:t>
            </a:r>
            <a:r>
              <a:rPr lang="en-US" altLang="en-US" dirty="0" err="1">
                <a:solidFill>
                  <a:srgbClr val="303030"/>
                </a:solidFill>
                <a:latin typeface="+mj-lt"/>
              </a:rPr>
              <a:t>biến</a:t>
            </a:r>
            <a:r>
              <a:rPr lang="en-US" altLang="en-US" dirty="0">
                <a:solidFill>
                  <a:srgbClr val="303030"/>
                </a:solidFill>
                <a:latin typeface="+mj-lt"/>
              </a:rPr>
              <a:t> gen </a:t>
            </a:r>
            <a:r>
              <a:rPr lang="en-US" altLang="en-US" i="1" dirty="0">
                <a:solidFill>
                  <a:srgbClr val="303030"/>
                </a:solidFill>
                <a:latin typeface="+mj-lt"/>
              </a:rPr>
              <a:t>KRAS, NRAS, BRAF</a:t>
            </a:r>
            <a:endParaRPr lang="en-US" altLang="en-US" dirty="0">
              <a:solidFill>
                <a:srgbClr val="303030"/>
              </a:solidFill>
              <a:latin typeface="+mj-lt"/>
            </a:endParaRPr>
          </a:p>
          <a:p>
            <a:pPr marL="0" indent="0">
              <a:buNone/>
            </a:pPr>
            <a:endParaRPr lang="en-US" dirty="0">
              <a:latin typeface="Google Sans Text"/>
            </a:endParaRPr>
          </a:p>
          <a:p>
            <a:pPr marL="0" indent="0">
              <a:buNone/>
            </a:pPr>
            <a:endParaRPr lang="vi-VN" dirty="0">
              <a:latin typeface="Google Sans Text"/>
            </a:endParaRPr>
          </a:p>
          <a:p>
            <a:endParaRPr lang="en-US" dirty="0">
              <a:latin typeface="Google Sans Text"/>
            </a:endParaRPr>
          </a:p>
        </p:txBody>
      </p:sp>
      <p:sp>
        <p:nvSpPr>
          <p:cNvPr id="3" name="Title 2">
            <a:extLst>
              <a:ext uri="{FF2B5EF4-FFF2-40B4-BE49-F238E27FC236}">
                <a16:creationId xmlns:a16="http://schemas.microsoft.com/office/drawing/2014/main" id="{E98799C6-82A1-71FF-7371-BFA10B15A495}"/>
              </a:ext>
            </a:extLst>
          </p:cNvPr>
          <p:cNvSpPr>
            <a:spLocks noGrp="1"/>
          </p:cNvSpPr>
          <p:nvPr>
            <p:ph type="title"/>
          </p:nvPr>
        </p:nvSpPr>
        <p:spPr/>
        <p:txBody>
          <a:bodyPr/>
          <a:lstStyle/>
          <a:p>
            <a:r>
              <a:rPr lang="vi-VN" dirty="0"/>
              <a:t>Ý nghĩa trong Điều trị và Tiên lượng</a:t>
            </a:r>
            <a:endParaRPr lang="en-US" dirty="0"/>
          </a:p>
        </p:txBody>
      </p:sp>
    </p:spTree>
    <p:extLst>
      <p:ext uri="{BB962C8B-B14F-4D97-AF65-F5344CB8AC3E}">
        <p14:creationId xmlns:p14="http://schemas.microsoft.com/office/powerpoint/2010/main" val="1323411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3991CD3-367C-AF37-2407-BC7061E33485}"/>
              </a:ext>
            </a:extLst>
          </p:cNvPr>
          <p:cNvGraphicFramePr>
            <a:graphicFrameLocks noGrp="1"/>
          </p:cNvGraphicFramePr>
          <p:nvPr>
            <p:ph idx="1"/>
            <p:extLst>
              <p:ext uri="{D42A27DB-BD31-4B8C-83A1-F6EECF244321}">
                <p14:modId xmlns:p14="http://schemas.microsoft.com/office/powerpoint/2010/main" val="1061807038"/>
              </p:ext>
            </p:extLst>
          </p:nvPr>
        </p:nvGraphicFramePr>
        <p:xfrm>
          <a:off x="639104" y="863910"/>
          <a:ext cx="11135364" cy="5485213"/>
        </p:xfrm>
        <a:graphic>
          <a:graphicData uri="http://schemas.openxmlformats.org/drawingml/2006/table">
            <a:tbl>
              <a:tblPr/>
              <a:tblGrid>
                <a:gridCol w="2116622">
                  <a:extLst>
                    <a:ext uri="{9D8B030D-6E8A-4147-A177-3AD203B41FA5}">
                      <a16:colId xmlns:a16="http://schemas.microsoft.com/office/drawing/2014/main" val="4025850406"/>
                    </a:ext>
                  </a:extLst>
                </a:gridCol>
                <a:gridCol w="3451060">
                  <a:extLst>
                    <a:ext uri="{9D8B030D-6E8A-4147-A177-3AD203B41FA5}">
                      <a16:colId xmlns:a16="http://schemas.microsoft.com/office/drawing/2014/main" val="2546118182"/>
                    </a:ext>
                  </a:extLst>
                </a:gridCol>
                <a:gridCol w="2783841">
                  <a:extLst>
                    <a:ext uri="{9D8B030D-6E8A-4147-A177-3AD203B41FA5}">
                      <a16:colId xmlns:a16="http://schemas.microsoft.com/office/drawing/2014/main" val="1027171276"/>
                    </a:ext>
                  </a:extLst>
                </a:gridCol>
                <a:gridCol w="2783841">
                  <a:extLst>
                    <a:ext uri="{9D8B030D-6E8A-4147-A177-3AD203B41FA5}">
                      <a16:colId xmlns:a16="http://schemas.microsoft.com/office/drawing/2014/main" val="2694624392"/>
                    </a:ext>
                  </a:extLst>
                </a:gridCol>
              </a:tblGrid>
              <a:tr h="207891">
                <a:tc>
                  <a:txBody>
                    <a:bodyPr/>
                    <a:lstStyle/>
                    <a:p>
                      <a:pPr algn="l" fontAlgn="t">
                        <a:buNone/>
                      </a:pPr>
                      <a:endParaRPr lang="en-US" sz="1000">
                        <a:effectLst/>
                      </a:endParaRPr>
                    </a:p>
                  </a:txBody>
                  <a:tcPr marL="50015" marR="50015" marT="25008" marB="25008">
                    <a:lnL>
                      <a:noFill/>
                    </a:lnL>
                    <a:lnR>
                      <a:noFill/>
                    </a:lnR>
                    <a:lnT>
                      <a:noFill/>
                    </a:lnT>
                    <a:lnB w="4229" cap="flat" cmpd="sng" algn="ctr">
                      <a:solidFill>
                        <a:srgbClr val="DDE1EB"/>
                      </a:solidFill>
                      <a:prstDash val="solid"/>
                      <a:round/>
                      <a:headEnd type="none" w="med" len="med"/>
                      <a:tailEnd type="none" w="med" len="med"/>
                    </a:lnB>
                    <a:solidFill>
                      <a:srgbClr val="FFFFFF"/>
                    </a:solidFill>
                  </a:tcPr>
                </a:tc>
                <a:tc>
                  <a:txBody>
                    <a:bodyPr/>
                    <a:lstStyle/>
                    <a:p>
                      <a:endParaRPr lang="en-US" sz="1000"/>
                    </a:p>
                  </a:txBody>
                  <a:tcPr marL="50015" marR="50015" marT="25008" marB="25008">
                    <a:lnL>
                      <a:noFill/>
                    </a:lnL>
                  </a:tcPr>
                </a:tc>
                <a:tc>
                  <a:txBody>
                    <a:bodyPr/>
                    <a:lstStyle/>
                    <a:p>
                      <a:endParaRPr lang="en-US" sz="1000"/>
                    </a:p>
                  </a:txBody>
                  <a:tcPr marL="50015" marR="50015" marT="25008" marB="25008"/>
                </a:tc>
                <a:tc>
                  <a:txBody>
                    <a:bodyPr/>
                    <a:lstStyle/>
                    <a:p>
                      <a:endParaRPr lang="en-US" sz="1000"/>
                    </a:p>
                  </a:txBody>
                  <a:tcPr marL="50015" marR="50015" marT="25008" marB="25008"/>
                </a:tc>
                <a:extLst>
                  <a:ext uri="{0D108BD9-81ED-4DB2-BD59-A6C34878D82A}">
                    <a16:rowId xmlns:a16="http://schemas.microsoft.com/office/drawing/2014/main" val="2121203353"/>
                  </a:ext>
                </a:extLst>
              </a:tr>
              <a:tr h="632124">
                <a:tc>
                  <a:txBody>
                    <a:bodyPr/>
                    <a:lstStyle/>
                    <a:p>
                      <a:pPr algn="ctr" fontAlgn="t">
                        <a:buNone/>
                      </a:pPr>
                      <a:r>
                        <a:rPr lang="en-US" sz="2000" b="1" dirty="0" err="1">
                          <a:effectLst/>
                          <a:latin typeface="Google Sans Text"/>
                        </a:rPr>
                        <a:t>Đặc</a:t>
                      </a:r>
                      <a:r>
                        <a:rPr lang="en-US" sz="2000" b="1" dirty="0">
                          <a:effectLst/>
                          <a:latin typeface="Google Sans Text"/>
                        </a:rPr>
                        <a:t> </a:t>
                      </a:r>
                      <a:r>
                        <a:rPr lang="en-US" sz="2000" b="1" dirty="0" err="1">
                          <a:effectLst/>
                          <a:latin typeface="Google Sans Text"/>
                        </a:rPr>
                        <a:t>điểm</a:t>
                      </a:r>
                      <a:r>
                        <a:rPr lang="en-US" sz="2000" b="1" dirty="0">
                          <a:effectLst/>
                          <a:latin typeface="Google Sans Text"/>
                        </a:rPr>
                        <a:t> so </a:t>
                      </a:r>
                      <a:r>
                        <a:rPr lang="en-US" sz="2000" b="1" dirty="0" err="1">
                          <a:effectLst/>
                          <a:latin typeface="Google Sans Text"/>
                        </a:rPr>
                        <a:t>sánh</a:t>
                      </a:r>
                      <a:endParaRPr lang="en-US" sz="2000" b="1" dirty="0">
                        <a:effectLst/>
                        <a:latin typeface="Google Sans Text"/>
                      </a:endParaRP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919191"/>
                      </a:solidFill>
                      <a:prstDash val="solid"/>
                      <a:round/>
                      <a:headEnd type="none" w="med" len="med"/>
                      <a:tailEnd type="none" w="med" len="med"/>
                    </a:lnB>
                    <a:solidFill>
                      <a:srgbClr val="FFFFFF"/>
                    </a:solidFill>
                  </a:tcPr>
                </a:tc>
                <a:tc>
                  <a:txBody>
                    <a:bodyPr/>
                    <a:lstStyle/>
                    <a:p>
                      <a:pPr algn="ctr" fontAlgn="t">
                        <a:buNone/>
                      </a:pPr>
                      <a:r>
                        <a:rPr lang="en-US" sz="2000" b="1" dirty="0" err="1">
                          <a:effectLst/>
                          <a:latin typeface="Google Sans Text"/>
                        </a:rPr>
                        <a:t>Hóa</a:t>
                      </a:r>
                      <a:r>
                        <a:rPr lang="en-US" sz="2000" b="1" dirty="0">
                          <a:effectLst/>
                          <a:latin typeface="Google Sans Text"/>
                        </a:rPr>
                        <a:t> </a:t>
                      </a:r>
                      <a:r>
                        <a:rPr lang="en-US" sz="2000" b="1" dirty="0" err="1">
                          <a:effectLst/>
                          <a:latin typeface="Google Sans Text"/>
                        </a:rPr>
                        <a:t>mô</a:t>
                      </a:r>
                      <a:r>
                        <a:rPr lang="en-US" sz="2000" b="1" dirty="0">
                          <a:effectLst/>
                          <a:latin typeface="Google Sans Text"/>
                        </a:rPr>
                        <a:t> </a:t>
                      </a:r>
                      <a:r>
                        <a:rPr lang="en-US" sz="2000" b="1" dirty="0" err="1">
                          <a:effectLst/>
                          <a:latin typeface="Google Sans Text"/>
                        </a:rPr>
                        <a:t>miễn</a:t>
                      </a:r>
                      <a:r>
                        <a:rPr lang="en-US" sz="2000" b="1" dirty="0">
                          <a:effectLst/>
                          <a:latin typeface="Google Sans Text"/>
                        </a:rPr>
                        <a:t> </a:t>
                      </a:r>
                      <a:r>
                        <a:rPr lang="en-US" sz="2000" b="1" dirty="0" err="1">
                          <a:effectLst/>
                          <a:latin typeface="Google Sans Text"/>
                        </a:rPr>
                        <a:t>dịch</a:t>
                      </a:r>
                      <a:r>
                        <a:rPr lang="en-US" sz="2000" b="1" dirty="0">
                          <a:effectLst/>
                          <a:latin typeface="Google Sans Text"/>
                        </a:rPr>
                        <a:t> (IHC)</a:t>
                      </a:r>
                    </a:p>
                  </a:txBody>
                  <a:tcPr marL="50015" marR="50015" marT="25008" marB="25008">
                    <a:lnL>
                      <a:noFill/>
                    </a:lnL>
                    <a:lnR>
                      <a:noFill/>
                    </a:lnR>
                    <a:lnB w="4229" cap="flat" cmpd="sng" algn="ctr">
                      <a:solidFill>
                        <a:srgbClr val="919191"/>
                      </a:solidFill>
                      <a:prstDash val="solid"/>
                      <a:round/>
                      <a:headEnd type="none" w="med" len="med"/>
                      <a:tailEnd type="none" w="med" len="med"/>
                    </a:lnB>
                    <a:solidFill>
                      <a:srgbClr val="FFFFFF"/>
                    </a:solidFill>
                  </a:tcPr>
                </a:tc>
                <a:tc>
                  <a:txBody>
                    <a:bodyPr/>
                    <a:lstStyle/>
                    <a:p>
                      <a:pPr algn="ctr" fontAlgn="t">
                        <a:buNone/>
                      </a:pPr>
                      <a:r>
                        <a:rPr lang="en-US" sz="2000" b="1">
                          <a:effectLst/>
                          <a:latin typeface="Google Sans Text"/>
                        </a:rPr>
                        <a:t>Phản ứng chuỗi Polymerase (PCR)</a:t>
                      </a:r>
                    </a:p>
                  </a:txBody>
                  <a:tcPr marL="50015" marR="50015" marT="25008" marB="25008">
                    <a:lnL>
                      <a:noFill/>
                    </a:lnL>
                    <a:lnR>
                      <a:noFill/>
                    </a:lnR>
                    <a:lnB w="4229" cap="flat" cmpd="sng" algn="ctr">
                      <a:solidFill>
                        <a:srgbClr val="919191"/>
                      </a:solidFill>
                      <a:prstDash val="solid"/>
                      <a:round/>
                      <a:headEnd type="none" w="med" len="med"/>
                      <a:tailEnd type="none" w="med" len="med"/>
                    </a:lnB>
                    <a:solidFill>
                      <a:srgbClr val="FFFFFF"/>
                    </a:solidFill>
                  </a:tcPr>
                </a:tc>
                <a:tc>
                  <a:txBody>
                    <a:bodyPr/>
                    <a:lstStyle/>
                    <a:p>
                      <a:pPr algn="ctr" fontAlgn="t">
                        <a:buNone/>
                      </a:pPr>
                      <a:r>
                        <a:rPr lang="en-US" sz="2000" b="1" dirty="0" err="1">
                          <a:effectLst/>
                          <a:latin typeface="Google Sans Text"/>
                        </a:rPr>
                        <a:t>Giải</a:t>
                      </a:r>
                      <a:r>
                        <a:rPr lang="en-US" sz="2000" b="1" dirty="0">
                          <a:effectLst/>
                          <a:latin typeface="Google Sans Text"/>
                        </a:rPr>
                        <a:t> </a:t>
                      </a:r>
                      <a:r>
                        <a:rPr lang="en-US" sz="2000" b="1" dirty="0" err="1">
                          <a:effectLst/>
                          <a:latin typeface="Google Sans Text"/>
                        </a:rPr>
                        <a:t>trình</a:t>
                      </a:r>
                      <a:r>
                        <a:rPr lang="en-US" sz="2000" b="1" dirty="0">
                          <a:effectLst/>
                          <a:latin typeface="Google Sans Text"/>
                        </a:rPr>
                        <a:t> </a:t>
                      </a:r>
                      <a:r>
                        <a:rPr lang="en-US" sz="2000" b="1" dirty="0" err="1">
                          <a:effectLst/>
                          <a:latin typeface="Google Sans Text"/>
                        </a:rPr>
                        <a:t>tự</a:t>
                      </a:r>
                      <a:r>
                        <a:rPr lang="en-US" sz="2000" b="1" dirty="0">
                          <a:effectLst/>
                          <a:latin typeface="Google Sans Text"/>
                        </a:rPr>
                        <a:t> DNA (Sequencing)</a:t>
                      </a:r>
                    </a:p>
                  </a:txBody>
                  <a:tcPr marL="50015" marR="50015" marT="25008" marB="25008">
                    <a:lnL>
                      <a:noFill/>
                    </a:lnL>
                    <a:lnR>
                      <a:noFill/>
                    </a:lnR>
                    <a:lnB w="4229" cap="flat" cmpd="sng" algn="ctr">
                      <a:solidFill>
                        <a:srgbClr val="919191"/>
                      </a:solidFill>
                      <a:prstDash val="solid"/>
                      <a:round/>
                      <a:headEnd type="none" w="med" len="med"/>
                      <a:tailEnd type="none" w="med" len="med"/>
                    </a:lnB>
                    <a:solidFill>
                      <a:srgbClr val="FFFFFF"/>
                    </a:solidFill>
                  </a:tcPr>
                </a:tc>
                <a:extLst>
                  <a:ext uri="{0D108BD9-81ED-4DB2-BD59-A6C34878D82A}">
                    <a16:rowId xmlns:a16="http://schemas.microsoft.com/office/drawing/2014/main" val="2762989753"/>
                  </a:ext>
                </a:extLst>
              </a:tr>
              <a:tr h="1161557">
                <a:tc>
                  <a:txBody>
                    <a:bodyPr/>
                    <a:lstStyle/>
                    <a:p>
                      <a:pPr algn="l" fontAlgn="t">
                        <a:buNone/>
                      </a:pPr>
                      <a:r>
                        <a:rPr lang="vi-VN" sz="1600" b="1" dirty="0">
                          <a:effectLst/>
                          <a:latin typeface="Google Sans Text"/>
                        </a:rPr>
                        <a:t>Đối tượng xét nghiệm</a:t>
                      </a:r>
                      <a:endParaRPr lang="vi-VN" sz="1600" dirty="0">
                        <a:effectLst/>
                        <a:latin typeface="Google Sans Text"/>
                      </a:endParaRPr>
                    </a:p>
                  </a:txBody>
                  <a:tcPr marL="50015" marR="50015" marT="25008" marB="25008">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dirty="0" err="1">
                          <a:effectLst/>
                          <a:latin typeface="Google Sans Text"/>
                        </a:rPr>
                        <a:t>Kiểm</a:t>
                      </a:r>
                      <a:r>
                        <a:rPr lang="en-US" sz="1600" dirty="0">
                          <a:effectLst/>
                          <a:latin typeface="Google Sans Text"/>
                        </a:rPr>
                        <a:t> </a:t>
                      </a:r>
                      <a:r>
                        <a:rPr lang="en-US" sz="1600" dirty="0" err="1">
                          <a:effectLst/>
                          <a:latin typeface="Google Sans Text"/>
                        </a:rPr>
                        <a:t>tra</a:t>
                      </a:r>
                      <a:r>
                        <a:rPr lang="en-US" sz="1600" dirty="0">
                          <a:effectLst/>
                          <a:latin typeface="Google Sans Text"/>
                        </a:rPr>
                        <a:t> </a:t>
                      </a:r>
                      <a:r>
                        <a:rPr lang="en-US" sz="1600" dirty="0" err="1">
                          <a:effectLst/>
                          <a:latin typeface="Google Sans Text"/>
                        </a:rPr>
                        <a:t>sự</a:t>
                      </a:r>
                      <a:r>
                        <a:rPr lang="en-US" sz="1600" dirty="0">
                          <a:effectLst/>
                          <a:latin typeface="Google Sans Text"/>
                        </a:rPr>
                        <a:t> </a:t>
                      </a:r>
                      <a:r>
                        <a:rPr lang="en-US" sz="1600" dirty="0" err="1">
                          <a:effectLst/>
                          <a:latin typeface="Google Sans Text"/>
                        </a:rPr>
                        <a:t>hiện</a:t>
                      </a:r>
                      <a:r>
                        <a:rPr lang="en-US" sz="1600" dirty="0">
                          <a:effectLst/>
                          <a:latin typeface="Google Sans Text"/>
                        </a:rPr>
                        <a:t> </a:t>
                      </a:r>
                      <a:r>
                        <a:rPr lang="en-US" sz="1600" dirty="0" err="1">
                          <a:effectLst/>
                          <a:latin typeface="Google Sans Text"/>
                        </a:rPr>
                        <a:t>diện</a:t>
                      </a:r>
                      <a:r>
                        <a:rPr lang="en-US" sz="1600" dirty="0">
                          <a:effectLst/>
                          <a:latin typeface="Google Sans Text"/>
                        </a:rPr>
                        <a:t> </a:t>
                      </a:r>
                      <a:r>
                        <a:rPr lang="en-US" sz="1600" dirty="0" err="1">
                          <a:effectLst/>
                          <a:latin typeface="Google Sans Text"/>
                        </a:rPr>
                        <a:t>hoặc</a:t>
                      </a:r>
                      <a:r>
                        <a:rPr lang="en-US" sz="1600" dirty="0">
                          <a:effectLst/>
                          <a:latin typeface="Google Sans Text"/>
                        </a:rPr>
                        <a:t> </a:t>
                      </a:r>
                      <a:r>
                        <a:rPr lang="en-US" sz="1600" dirty="0" err="1">
                          <a:effectLst/>
                          <a:latin typeface="Google Sans Text"/>
                        </a:rPr>
                        <a:t>thiếu</a:t>
                      </a:r>
                      <a:r>
                        <a:rPr lang="en-US" sz="1600" dirty="0">
                          <a:effectLst/>
                          <a:latin typeface="Google Sans Text"/>
                        </a:rPr>
                        <a:t> </a:t>
                      </a:r>
                      <a:r>
                        <a:rPr lang="en-US" sz="1600" dirty="0" err="1">
                          <a:effectLst/>
                          <a:latin typeface="Google Sans Text"/>
                        </a:rPr>
                        <a:t>hụt</a:t>
                      </a:r>
                      <a:r>
                        <a:rPr lang="en-US" sz="1600" dirty="0">
                          <a:effectLst/>
                          <a:latin typeface="Google Sans Text"/>
                        </a:rPr>
                        <a:t> </a:t>
                      </a:r>
                      <a:r>
                        <a:rPr lang="en-US" sz="1600" dirty="0" err="1">
                          <a:effectLst/>
                          <a:latin typeface="Google Sans Text"/>
                        </a:rPr>
                        <a:t>của</a:t>
                      </a:r>
                      <a:r>
                        <a:rPr lang="en-US" sz="1600" dirty="0">
                          <a:effectLst/>
                          <a:latin typeface="Google Sans Text"/>
                        </a:rPr>
                        <a:t> </a:t>
                      </a:r>
                      <a:r>
                        <a:rPr lang="en-US" sz="1600" dirty="0" err="1">
                          <a:effectLst/>
                          <a:latin typeface="Google Sans Text"/>
                        </a:rPr>
                        <a:t>các</a:t>
                      </a:r>
                      <a:r>
                        <a:rPr lang="en-US" sz="1600" dirty="0">
                          <a:effectLst/>
                          <a:latin typeface="Google Sans Text"/>
                        </a:rPr>
                        <a:t> </a:t>
                      </a:r>
                      <a:r>
                        <a:rPr lang="en-US" sz="1600" b="1" dirty="0">
                          <a:effectLst/>
                          <a:latin typeface="Google Sans Text"/>
                        </a:rPr>
                        <a:t>protein </a:t>
                      </a:r>
                      <a:r>
                        <a:rPr lang="en-US" sz="1600" b="1" dirty="0" err="1">
                          <a:effectLst/>
                          <a:latin typeface="Google Sans Text"/>
                        </a:rPr>
                        <a:t>sửa</a:t>
                      </a:r>
                      <a:r>
                        <a:rPr lang="en-US" sz="1600" b="1" dirty="0">
                          <a:effectLst/>
                          <a:latin typeface="Google Sans Text"/>
                        </a:rPr>
                        <a:t> </a:t>
                      </a:r>
                      <a:r>
                        <a:rPr lang="en-US" sz="1600" b="1" dirty="0" err="1">
                          <a:effectLst/>
                          <a:latin typeface="Google Sans Text"/>
                        </a:rPr>
                        <a:t>chữa</a:t>
                      </a:r>
                      <a:r>
                        <a:rPr lang="en-US" sz="1600" b="1" dirty="0">
                          <a:effectLst/>
                          <a:latin typeface="Google Sans Text"/>
                        </a:rPr>
                        <a:t> DNA </a:t>
                      </a:r>
                      <a:r>
                        <a:rPr lang="en-US" sz="1600" b="1" dirty="0" err="1">
                          <a:effectLst/>
                          <a:latin typeface="Google Sans Text"/>
                        </a:rPr>
                        <a:t>không</a:t>
                      </a:r>
                      <a:r>
                        <a:rPr lang="en-US" sz="1600" b="1" dirty="0">
                          <a:effectLst/>
                          <a:latin typeface="Google Sans Text"/>
                        </a:rPr>
                        <a:t> </a:t>
                      </a:r>
                      <a:r>
                        <a:rPr lang="en-US" sz="1600" b="1" dirty="0" err="1">
                          <a:effectLst/>
                          <a:latin typeface="Google Sans Text"/>
                        </a:rPr>
                        <a:t>khớp</a:t>
                      </a:r>
                      <a:r>
                        <a:rPr lang="en-US" sz="1600" b="1" dirty="0">
                          <a:effectLst/>
                          <a:latin typeface="Google Sans Text"/>
                        </a:rPr>
                        <a:t> (MMR)</a:t>
                      </a:r>
                      <a:r>
                        <a:rPr lang="en-US" sz="1600" dirty="0">
                          <a:effectLst/>
                          <a:latin typeface="Google Sans Text"/>
                        </a:rPr>
                        <a:t>: MLH1, MSH2, MSH6, PMS2.</a:t>
                      </a:r>
                    </a:p>
                  </a:txBody>
                  <a:tcPr marL="50015" marR="50015" marT="25008" marB="25008">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a:effectLst/>
                          <a:latin typeface="Google Sans Text"/>
                        </a:rPr>
                        <a:t>Kiểm tra trực tiếp sự dịch khung (frameshift) tại các </a:t>
                      </a:r>
                      <a:r>
                        <a:rPr lang="en-US" sz="1600" b="1">
                          <a:effectLst/>
                          <a:latin typeface="Google Sans Text"/>
                        </a:rPr>
                        <a:t>vùng vi vệ tinh</a:t>
                      </a:r>
                      <a:r>
                        <a:rPr lang="en-US" sz="1600">
                          <a:effectLst/>
                          <a:latin typeface="Google Sans Text"/>
                        </a:rPr>
                        <a:t> DNA bằng bảng dấu ấn chuẩn (NCI/Bethesda).</a:t>
                      </a:r>
                    </a:p>
                  </a:txBody>
                  <a:tcPr marL="50015" marR="50015" marT="25008" marB="25008">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a:effectLst/>
                          <a:latin typeface="Google Sans Text"/>
                        </a:rPr>
                        <a:t>Giải mã trực tiếp </a:t>
                      </a:r>
                      <a:r>
                        <a:rPr lang="en-US" sz="1600" b="1">
                          <a:effectLst/>
                          <a:latin typeface="Google Sans Text"/>
                        </a:rPr>
                        <a:t>trình tự DNA</a:t>
                      </a:r>
                      <a:r>
                        <a:rPr lang="en-US" sz="1600">
                          <a:effectLst/>
                          <a:latin typeface="Google Sans Text"/>
                        </a:rPr>
                        <a:t> của khối u để tìm các đột biến và sai sót di truyền.</a:t>
                      </a:r>
                    </a:p>
                  </a:txBody>
                  <a:tcPr marL="50015" marR="50015" marT="25008" marB="25008">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1159685980"/>
                  </a:ext>
                </a:extLst>
              </a:tr>
              <a:tr h="1161557">
                <a:tc>
                  <a:txBody>
                    <a:bodyPr/>
                    <a:lstStyle/>
                    <a:p>
                      <a:pPr algn="l" fontAlgn="t">
                        <a:buNone/>
                      </a:pPr>
                      <a:r>
                        <a:rPr lang="en-US" sz="1600" b="1" dirty="0" err="1">
                          <a:effectLst/>
                          <a:latin typeface="Google Sans Text"/>
                        </a:rPr>
                        <a:t>Phân</a:t>
                      </a:r>
                      <a:r>
                        <a:rPr lang="en-US" sz="1600" b="1" dirty="0">
                          <a:effectLst/>
                          <a:latin typeface="Google Sans Text"/>
                        </a:rPr>
                        <a:t> </a:t>
                      </a:r>
                      <a:r>
                        <a:rPr lang="en-US" sz="1600" b="1" dirty="0" err="1">
                          <a:effectLst/>
                          <a:latin typeface="Google Sans Text"/>
                        </a:rPr>
                        <a:t>loại</a:t>
                      </a:r>
                      <a:r>
                        <a:rPr lang="en-US" sz="1600" b="1" dirty="0">
                          <a:effectLst/>
                          <a:latin typeface="Google Sans Text"/>
                        </a:rPr>
                        <a:t> </a:t>
                      </a:r>
                      <a:r>
                        <a:rPr lang="en-US" sz="1600" b="1" dirty="0" err="1">
                          <a:effectLst/>
                          <a:latin typeface="Google Sans Text"/>
                        </a:rPr>
                        <a:t>kết</a:t>
                      </a:r>
                      <a:r>
                        <a:rPr lang="en-US" sz="1600" b="1" dirty="0">
                          <a:effectLst/>
                          <a:latin typeface="Google Sans Text"/>
                        </a:rPr>
                        <a:t> </a:t>
                      </a:r>
                      <a:r>
                        <a:rPr lang="en-US" sz="1600" b="1" dirty="0" err="1">
                          <a:effectLst/>
                          <a:latin typeface="Google Sans Text"/>
                        </a:rPr>
                        <a:t>quả</a:t>
                      </a:r>
                      <a:endParaRPr lang="en-US" sz="1600" dirty="0">
                        <a:effectLst/>
                        <a:latin typeface="Google Sans Text"/>
                      </a:endParaRP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b="1" dirty="0">
                          <a:effectLst/>
                          <a:latin typeface="Google Sans Text"/>
                        </a:rPr>
                        <a:t>MSI-H</a:t>
                      </a:r>
                      <a:r>
                        <a:rPr lang="en-US" sz="1600" dirty="0">
                          <a:effectLst/>
                          <a:latin typeface="Google Sans Text"/>
                        </a:rPr>
                        <a:t>: </a:t>
                      </a:r>
                      <a:r>
                        <a:rPr lang="en-US" sz="1600" dirty="0" err="1">
                          <a:effectLst/>
                          <a:latin typeface="Google Sans Text"/>
                        </a:rPr>
                        <a:t>Nếu</a:t>
                      </a:r>
                      <a:r>
                        <a:rPr lang="en-US" sz="1600" dirty="0">
                          <a:effectLst/>
                          <a:latin typeface="Google Sans Text"/>
                        </a:rPr>
                        <a:t> </a:t>
                      </a:r>
                      <a:r>
                        <a:rPr lang="en-US" sz="1600" dirty="0" err="1">
                          <a:effectLst/>
                          <a:latin typeface="Google Sans Text"/>
                        </a:rPr>
                        <a:t>thiếu</a:t>
                      </a:r>
                      <a:r>
                        <a:rPr lang="en-US" sz="1600" dirty="0">
                          <a:effectLst/>
                          <a:latin typeface="Google Sans Text"/>
                        </a:rPr>
                        <a:t> </a:t>
                      </a:r>
                      <a:r>
                        <a:rPr lang="en-US" sz="1600" dirty="0" err="1">
                          <a:effectLst/>
                          <a:latin typeface="Google Sans Text"/>
                        </a:rPr>
                        <a:t>hụt</a:t>
                      </a:r>
                      <a:r>
                        <a:rPr lang="en-US" sz="1600" dirty="0">
                          <a:effectLst/>
                          <a:latin typeface="Google Sans Text"/>
                        </a:rPr>
                        <a:t> </a:t>
                      </a:r>
                      <a:r>
                        <a:rPr lang="en-US" sz="1600" dirty="0" err="1">
                          <a:effectLst/>
                          <a:latin typeface="Google Sans Text"/>
                        </a:rPr>
                        <a:t>ít</a:t>
                      </a:r>
                      <a:r>
                        <a:rPr lang="en-US" sz="1600" dirty="0">
                          <a:effectLst/>
                          <a:latin typeface="Google Sans Text"/>
                        </a:rPr>
                        <a:t> </a:t>
                      </a:r>
                      <a:r>
                        <a:rPr lang="en-US" sz="1600" dirty="0" err="1">
                          <a:effectLst/>
                          <a:latin typeface="Google Sans Text"/>
                        </a:rPr>
                        <a:t>nhất</a:t>
                      </a:r>
                      <a:r>
                        <a:rPr lang="en-US" sz="1600" dirty="0">
                          <a:effectLst/>
                          <a:latin typeface="Google Sans Text"/>
                        </a:rPr>
                        <a:t> </a:t>
                      </a:r>
                      <a:r>
                        <a:rPr lang="en-US" sz="1600" dirty="0" err="1">
                          <a:effectLst/>
                          <a:latin typeface="Google Sans Text"/>
                        </a:rPr>
                        <a:t>một</a:t>
                      </a:r>
                      <a:r>
                        <a:rPr lang="en-US" sz="1600" dirty="0">
                          <a:effectLst/>
                          <a:latin typeface="Google Sans Text"/>
                        </a:rPr>
                        <a:t> </a:t>
                      </a:r>
                      <a:r>
                        <a:rPr lang="en-US" sz="1600" dirty="0" err="1">
                          <a:effectLst/>
                          <a:latin typeface="Google Sans Text"/>
                        </a:rPr>
                        <a:t>trong</a:t>
                      </a:r>
                      <a:r>
                        <a:rPr lang="en-US" sz="1600" dirty="0">
                          <a:effectLst/>
                          <a:latin typeface="Google Sans Text"/>
                        </a:rPr>
                        <a:t> </a:t>
                      </a:r>
                      <a:r>
                        <a:rPr lang="en-US" sz="1600" dirty="0" err="1">
                          <a:effectLst/>
                          <a:latin typeface="Google Sans Text"/>
                        </a:rPr>
                        <a:t>các</a:t>
                      </a:r>
                      <a:r>
                        <a:rPr lang="en-US" sz="1600" dirty="0">
                          <a:effectLst/>
                          <a:latin typeface="Google Sans Text"/>
                        </a:rPr>
                        <a:t> protein MMR.</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b="1">
                          <a:effectLst/>
                          <a:latin typeface="Google Sans Text"/>
                        </a:rPr>
                        <a:t>MSI-H</a:t>
                      </a:r>
                      <a:r>
                        <a:rPr lang="en-US" sz="1600">
                          <a:effectLst/>
                          <a:latin typeface="Google Sans Text"/>
                        </a:rPr>
                        <a:t>: ≥ 30% dấu ấn bị dịch khung.&lt;br&gt;</a:t>
                      </a:r>
                      <a:r>
                        <a:rPr lang="en-US" sz="1600" b="1">
                          <a:effectLst/>
                          <a:latin typeface="Google Sans Text"/>
                        </a:rPr>
                        <a:t>MSI-L</a:t>
                      </a:r>
                      <a:r>
                        <a:rPr lang="en-US" sz="1600">
                          <a:effectLst/>
                          <a:latin typeface="Google Sans Text"/>
                        </a:rPr>
                        <a:t>: &lt; 30% dấu ấn bị dịch khung.&lt;br&gt;</a:t>
                      </a:r>
                      <a:r>
                        <a:rPr lang="en-US" sz="1600" b="1">
                          <a:effectLst/>
                          <a:latin typeface="Google Sans Text"/>
                        </a:rPr>
                        <a:t>MSS</a:t>
                      </a:r>
                      <a:r>
                        <a:rPr lang="en-US" sz="1600">
                          <a:effectLst/>
                          <a:latin typeface="Google Sans Text"/>
                        </a:rPr>
                        <a:t>: Không có dấu ấn nào bị dịch khung.</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a:effectLst/>
                          <a:latin typeface="Google Sans Text"/>
                        </a:rPr>
                        <a:t>Xác định tình trạng MSI đồng thời phân loại khối u dựa trên </a:t>
                      </a:r>
                      <a:r>
                        <a:rPr lang="en-US" sz="1600" b="1">
                          <a:effectLst/>
                          <a:latin typeface="Google Sans Text"/>
                        </a:rPr>
                        <a:t>gánh nặng đột biến</a:t>
                      </a:r>
                      <a:r>
                        <a:rPr lang="en-US" sz="1600">
                          <a:effectLst/>
                          <a:latin typeface="Google Sans Text"/>
                        </a:rPr>
                        <a:t> (TMB) và các phân nhóm phân tử (CMS).</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1900146405"/>
                  </a:ext>
                </a:extLst>
              </a:tr>
              <a:tr h="748962">
                <a:tc>
                  <a:txBody>
                    <a:bodyPr/>
                    <a:lstStyle/>
                    <a:p>
                      <a:pPr algn="l" fontAlgn="t">
                        <a:buNone/>
                      </a:pPr>
                      <a:r>
                        <a:rPr lang="en-US" sz="1600" b="1">
                          <a:effectLst/>
                          <a:latin typeface="Google Sans Text"/>
                        </a:rPr>
                        <a:t>Độ phổ biến</a:t>
                      </a:r>
                      <a:endParaRPr lang="en-US" sz="1600">
                        <a:effectLst/>
                        <a:latin typeface="Google Sans Text"/>
                      </a:endParaRP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vi-VN" sz="1600">
                          <a:effectLst/>
                          <a:latin typeface="Google Sans Text"/>
                        </a:rPr>
                        <a:t>Là </a:t>
                      </a:r>
                      <a:r>
                        <a:rPr lang="vi-VN" sz="1600" b="1">
                          <a:effectLst/>
                          <a:latin typeface="Google Sans Text"/>
                        </a:rPr>
                        <a:t>phương pháp phổ biến nhất</a:t>
                      </a:r>
                      <a:r>
                        <a:rPr lang="vi-VN" sz="1600">
                          <a:effectLst/>
                          <a:latin typeface="Google Sans Text"/>
                        </a:rPr>
                        <a:t> trong thực hành lâm sàng.</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vi-VN" sz="1600">
                          <a:effectLst/>
                          <a:latin typeface="Google Sans Text"/>
                        </a:rPr>
                        <a:t>Là phương pháp có </a:t>
                      </a:r>
                      <a:r>
                        <a:rPr lang="vi-VN" sz="1600" b="1">
                          <a:effectLst/>
                          <a:latin typeface="Google Sans Text"/>
                        </a:rPr>
                        <a:t>độ tin cậy cao</a:t>
                      </a:r>
                      <a:r>
                        <a:rPr lang="vi-VN" sz="1600">
                          <a:effectLst/>
                          <a:latin typeface="Google Sans Text"/>
                        </a:rPr>
                        <a:t> để phát hiện trực tiếp sự bất ổn định vi vệ tinh.</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a:effectLst/>
                          <a:latin typeface="Google Sans Text"/>
                        </a:rPr>
                        <a:t>Đang dần trở nên quan trọng trong y học chính xác và theo dõi điều trị.</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2483948163"/>
                  </a:ext>
                </a:extLst>
              </a:tr>
              <a:tr h="1449993">
                <a:tc>
                  <a:txBody>
                    <a:bodyPr/>
                    <a:lstStyle/>
                    <a:p>
                      <a:pPr algn="l" fontAlgn="t">
                        <a:buNone/>
                      </a:pPr>
                      <a:r>
                        <a:rPr lang="vi-VN" sz="1600" b="1">
                          <a:effectLst/>
                          <a:latin typeface="Google Sans Text"/>
                        </a:rPr>
                        <a:t>Ưu điểm &amp; Ứng dụng đặc biệt</a:t>
                      </a:r>
                      <a:endParaRPr lang="vi-VN" sz="1600">
                        <a:effectLst/>
                        <a:latin typeface="Google Sans Text"/>
                      </a:endParaRP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a:effectLst/>
                          <a:latin typeface="Google Sans Text"/>
                        </a:rPr>
                        <a:t>Nhanh, chi phí thấp, giúp sàng lọc nhanh hội chứng Lynch thông qua việc xác định gen MMR cụ thể bị lỗi.</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600">
                          <a:effectLst/>
                          <a:latin typeface="Google Sans Text"/>
                        </a:rPr>
                        <a:t>Phát hiện trực tiếp lỗi sao chép DNA mà không phụ thuộc vào biểu hiện protein, độ nhạy cao với tình trạng MSI.</a:t>
                      </a: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buNone/>
                      </a:pPr>
                      <a:r>
                        <a:rPr lang="en-US" sz="1600" dirty="0" err="1">
                          <a:effectLst/>
                          <a:latin typeface="Google Sans Text"/>
                        </a:rPr>
                        <a:t>Có</a:t>
                      </a:r>
                      <a:r>
                        <a:rPr lang="en-US" sz="1600" dirty="0">
                          <a:effectLst/>
                          <a:latin typeface="Google Sans Text"/>
                        </a:rPr>
                        <a:t> </a:t>
                      </a:r>
                      <a:r>
                        <a:rPr lang="en-US" sz="1600" dirty="0" err="1">
                          <a:effectLst/>
                          <a:latin typeface="Google Sans Text"/>
                        </a:rPr>
                        <a:t>thể</a:t>
                      </a:r>
                      <a:r>
                        <a:rPr lang="en-US" sz="1600" dirty="0">
                          <a:effectLst/>
                          <a:latin typeface="Google Sans Text"/>
                        </a:rPr>
                        <a:t> </a:t>
                      </a:r>
                      <a:r>
                        <a:rPr lang="en-US" sz="1600" dirty="0" err="1">
                          <a:effectLst/>
                          <a:latin typeface="Google Sans Text"/>
                        </a:rPr>
                        <a:t>phát</a:t>
                      </a:r>
                      <a:r>
                        <a:rPr lang="en-US" sz="1600" dirty="0">
                          <a:effectLst/>
                          <a:latin typeface="Google Sans Text"/>
                        </a:rPr>
                        <a:t> </a:t>
                      </a:r>
                      <a:r>
                        <a:rPr lang="en-US" sz="1600" dirty="0" err="1">
                          <a:effectLst/>
                          <a:latin typeface="Google Sans Text"/>
                        </a:rPr>
                        <a:t>hiện</a:t>
                      </a:r>
                      <a:r>
                        <a:rPr lang="en-US" sz="1600" dirty="0">
                          <a:effectLst/>
                          <a:latin typeface="Google Sans Text"/>
                        </a:rPr>
                        <a:t> </a:t>
                      </a:r>
                      <a:r>
                        <a:rPr lang="en-US" sz="1600" dirty="0" err="1">
                          <a:effectLst/>
                          <a:latin typeface="Google Sans Text"/>
                        </a:rPr>
                        <a:t>nhóm</a:t>
                      </a:r>
                      <a:r>
                        <a:rPr lang="en-US" sz="1600" dirty="0">
                          <a:effectLst/>
                          <a:latin typeface="Google Sans Text"/>
                        </a:rPr>
                        <a:t> </a:t>
                      </a:r>
                      <a:r>
                        <a:rPr lang="en-US" sz="1600" b="1" dirty="0" err="1">
                          <a:effectLst/>
                          <a:latin typeface="Google Sans Text"/>
                        </a:rPr>
                        <a:t>đột</a:t>
                      </a:r>
                      <a:r>
                        <a:rPr lang="en-US" sz="1600" b="1" dirty="0">
                          <a:effectLst/>
                          <a:latin typeface="Google Sans Text"/>
                        </a:rPr>
                        <a:t> </a:t>
                      </a:r>
                      <a:r>
                        <a:rPr lang="en-US" sz="1600" b="1" dirty="0" err="1">
                          <a:effectLst/>
                          <a:latin typeface="Google Sans Text"/>
                        </a:rPr>
                        <a:t>biến</a:t>
                      </a:r>
                      <a:r>
                        <a:rPr lang="en-US" sz="1600" b="1" dirty="0">
                          <a:effectLst/>
                          <a:latin typeface="Google Sans Text"/>
                        </a:rPr>
                        <a:t> </a:t>
                      </a:r>
                      <a:r>
                        <a:rPr lang="en-US" sz="1600" b="1" dirty="0" err="1">
                          <a:effectLst/>
                          <a:latin typeface="Google Sans Text"/>
                        </a:rPr>
                        <a:t>cực</a:t>
                      </a:r>
                      <a:r>
                        <a:rPr lang="en-US" sz="1600" b="1" dirty="0">
                          <a:effectLst/>
                          <a:latin typeface="Google Sans Text"/>
                        </a:rPr>
                        <a:t> </a:t>
                      </a:r>
                      <a:r>
                        <a:rPr lang="en-US" sz="1600" b="1" dirty="0" err="1">
                          <a:effectLst/>
                          <a:latin typeface="Google Sans Text"/>
                        </a:rPr>
                        <a:t>cao</a:t>
                      </a:r>
                      <a:r>
                        <a:rPr lang="en-US" sz="1600" b="1" dirty="0">
                          <a:effectLst/>
                          <a:latin typeface="Google Sans Text"/>
                        </a:rPr>
                        <a:t> (POLE/POLD1)</a:t>
                      </a:r>
                      <a:r>
                        <a:rPr lang="en-US" sz="1600" dirty="0">
                          <a:effectLst/>
                          <a:latin typeface="Google Sans Text"/>
                        </a:rPr>
                        <a:t> </a:t>
                      </a:r>
                      <a:r>
                        <a:rPr lang="en-US" sz="1600" dirty="0" err="1">
                          <a:effectLst/>
                          <a:latin typeface="Google Sans Text"/>
                        </a:rPr>
                        <a:t>ngay</a:t>
                      </a:r>
                      <a:r>
                        <a:rPr lang="en-US" sz="1600" dirty="0">
                          <a:effectLst/>
                          <a:latin typeface="Google Sans Text"/>
                        </a:rPr>
                        <a:t> </a:t>
                      </a:r>
                      <a:r>
                        <a:rPr lang="en-US" sz="1600" dirty="0" err="1">
                          <a:effectLst/>
                          <a:latin typeface="Google Sans Text"/>
                        </a:rPr>
                        <a:t>cả</a:t>
                      </a:r>
                      <a:r>
                        <a:rPr lang="en-US" sz="1600" dirty="0">
                          <a:effectLst/>
                          <a:latin typeface="Google Sans Text"/>
                        </a:rPr>
                        <a:t> </a:t>
                      </a:r>
                      <a:r>
                        <a:rPr lang="en-US" sz="1600" dirty="0" err="1">
                          <a:effectLst/>
                          <a:latin typeface="Google Sans Text"/>
                        </a:rPr>
                        <a:t>khi</a:t>
                      </a:r>
                      <a:r>
                        <a:rPr lang="en-US" sz="1600" dirty="0">
                          <a:effectLst/>
                          <a:latin typeface="Google Sans Text"/>
                        </a:rPr>
                        <a:t> MSI </a:t>
                      </a:r>
                      <a:r>
                        <a:rPr lang="en-US" sz="1600" dirty="0" err="1">
                          <a:effectLst/>
                          <a:latin typeface="Google Sans Text"/>
                        </a:rPr>
                        <a:t>ổn</a:t>
                      </a:r>
                      <a:r>
                        <a:rPr lang="en-US" sz="1600" dirty="0">
                          <a:effectLst/>
                          <a:latin typeface="Google Sans Text"/>
                        </a:rPr>
                        <a:t> </a:t>
                      </a:r>
                      <a:r>
                        <a:rPr lang="en-US" sz="1600" dirty="0" err="1">
                          <a:effectLst/>
                          <a:latin typeface="Google Sans Text"/>
                        </a:rPr>
                        <a:t>định</a:t>
                      </a:r>
                      <a:r>
                        <a:rPr lang="en-US" sz="1600" dirty="0">
                          <a:effectLst/>
                          <a:latin typeface="Google Sans Text"/>
                        </a:rPr>
                        <a:t>; </a:t>
                      </a:r>
                      <a:r>
                        <a:rPr lang="en-US" sz="1600" dirty="0" err="1">
                          <a:effectLst/>
                          <a:latin typeface="Google Sans Text"/>
                        </a:rPr>
                        <a:t>theo</a:t>
                      </a:r>
                      <a:r>
                        <a:rPr lang="en-US" sz="1600" dirty="0">
                          <a:effectLst/>
                          <a:latin typeface="Google Sans Text"/>
                        </a:rPr>
                        <a:t> </a:t>
                      </a:r>
                      <a:r>
                        <a:rPr lang="en-US" sz="1600" dirty="0" err="1">
                          <a:effectLst/>
                          <a:latin typeface="Google Sans Text"/>
                        </a:rPr>
                        <a:t>dõi</a:t>
                      </a:r>
                      <a:r>
                        <a:rPr lang="en-US" sz="1600" dirty="0">
                          <a:effectLst/>
                          <a:latin typeface="Google Sans Text"/>
                        </a:rPr>
                        <a:t> </a:t>
                      </a:r>
                      <a:r>
                        <a:rPr lang="en-US" sz="1600" dirty="0" err="1">
                          <a:effectLst/>
                          <a:latin typeface="Google Sans Text"/>
                        </a:rPr>
                        <a:t>tái</a:t>
                      </a:r>
                      <a:r>
                        <a:rPr lang="en-US" sz="1600" dirty="0">
                          <a:effectLst/>
                          <a:latin typeface="Google Sans Text"/>
                        </a:rPr>
                        <a:t> </a:t>
                      </a:r>
                      <a:r>
                        <a:rPr lang="en-US" sz="1600" dirty="0" err="1">
                          <a:effectLst/>
                          <a:latin typeface="Google Sans Text"/>
                        </a:rPr>
                        <a:t>phát</a:t>
                      </a:r>
                      <a:r>
                        <a:rPr lang="en-US" sz="1600" dirty="0">
                          <a:effectLst/>
                          <a:latin typeface="Google Sans Text"/>
                        </a:rPr>
                        <a:t> qua </a:t>
                      </a:r>
                      <a:r>
                        <a:rPr lang="en-US" sz="1600" b="1" dirty="0" err="1">
                          <a:effectLst/>
                          <a:latin typeface="Google Sans Text"/>
                        </a:rPr>
                        <a:t>sinh</a:t>
                      </a:r>
                      <a:r>
                        <a:rPr lang="en-US" sz="1600" b="1" dirty="0">
                          <a:effectLst/>
                          <a:latin typeface="Google Sans Text"/>
                        </a:rPr>
                        <a:t> </a:t>
                      </a:r>
                      <a:r>
                        <a:rPr lang="en-US" sz="1600" b="1" dirty="0" err="1">
                          <a:effectLst/>
                          <a:latin typeface="Google Sans Text"/>
                        </a:rPr>
                        <a:t>thiết</a:t>
                      </a:r>
                      <a:r>
                        <a:rPr lang="en-US" sz="1600" b="1" dirty="0">
                          <a:effectLst/>
                          <a:latin typeface="Google Sans Text"/>
                        </a:rPr>
                        <a:t> </a:t>
                      </a:r>
                      <a:r>
                        <a:rPr lang="en-US" sz="1600" b="1" dirty="0" err="1">
                          <a:effectLst/>
                          <a:latin typeface="Google Sans Text"/>
                        </a:rPr>
                        <a:t>lỏng</a:t>
                      </a:r>
                      <a:r>
                        <a:rPr lang="en-US" sz="1600" b="1" dirty="0">
                          <a:effectLst/>
                          <a:latin typeface="Google Sans Text"/>
                        </a:rPr>
                        <a:t> (ctDNA)</a:t>
                      </a:r>
                      <a:br>
                        <a:rPr lang="en-US" sz="1600" dirty="0">
                          <a:effectLst/>
                          <a:latin typeface="Google Sans Text"/>
                        </a:rPr>
                      </a:br>
                      <a:endParaRPr lang="en-US" sz="1600" dirty="0">
                        <a:latin typeface="Google Sans Text"/>
                      </a:endParaRPr>
                    </a:p>
                  </a:txBody>
                  <a:tcPr marL="50015" marR="50015" marT="25008" marB="25008">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28610672"/>
                  </a:ext>
                </a:extLst>
              </a:tr>
            </a:tbl>
          </a:graphicData>
        </a:graphic>
      </p:graphicFrame>
      <p:sp>
        <p:nvSpPr>
          <p:cNvPr id="3" name="Title 2">
            <a:extLst>
              <a:ext uri="{FF2B5EF4-FFF2-40B4-BE49-F238E27FC236}">
                <a16:creationId xmlns:a16="http://schemas.microsoft.com/office/drawing/2014/main" id="{6F9F78EE-8260-A37C-D437-69B992A52153}"/>
              </a:ext>
            </a:extLst>
          </p:cNvPr>
          <p:cNvSpPr>
            <a:spLocks noGrp="1"/>
          </p:cNvSpPr>
          <p:nvPr>
            <p:ph type="title"/>
          </p:nvPr>
        </p:nvSpPr>
        <p:spPr>
          <a:xfrm>
            <a:off x="2445745" y="86035"/>
            <a:ext cx="9518727" cy="777875"/>
          </a:xfrm>
        </p:spPr>
        <p:txBody>
          <a:bodyPr>
            <a:normAutofit/>
          </a:bodyPr>
          <a:lstStyle/>
          <a:p>
            <a:r>
              <a:rPr lang="en-US" dirty="0"/>
              <a:t>Phương </a:t>
            </a:r>
            <a:r>
              <a:rPr lang="en-US" dirty="0" err="1"/>
              <a:t>pháp</a:t>
            </a:r>
            <a:r>
              <a:rPr lang="en-US" dirty="0"/>
              <a:t> </a:t>
            </a:r>
            <a:r>
              <a:rPr lang="en-US" dirty="0" err="1"/>
              <a:t>xét</a:t>
            </a:r>
            <a:r>
              <a:rPr lang="en-US" dirty="0"/>
              <a:t> </a:t>
            </a:r>
            <a:r>
              <a:rPr lang="en-US" dirty="0" err="1"/>
              <a:t>nghiệm</a:t>
            </a:r>
            <a:r>
              <a:rPr lang="en-US" dirty="0"/>
              <a:t> MSI/</a:t>
            </a:r>
            <a:r>
              <a:rPr lang="en-US" dirty="0" err="1"/>
              <a:t>dMMR</a:t>
            </a:r>
            <a:endParaRPr lang="en-US" dirty="0"/>
          </a:p>
        </p:txBody>
      </p:sp>
      <p:sp>
        <p:nvSpPr>
          <p:cNvPr id="5" name="Rectangle 1">
            <a:extLst>
              <a:ext uri="{FF2B5EF4-FFF2-40B4-BE49-F238E27FC236}">
                <a16:creationId xmlns:a16="http://schemas.microsoft.com/office/drawing/2014/main" id="{0EF5A059-0148-19C4-99BF-CD49D2ECEFA2}"/>
              </a:ext>
            </a:extLst>
          </p:cNvPr>
          <p:cNvSpPr>
            <a:spLocks noChangeArrowheads="1"/>
          </p:cNvSpPr>
          <p:nvPr/>
        </p:nvSpPr>
        <p:spPr bwMode="auto">
          <a:xfrm>
            <a:off x="-4702844" y="55258"/>
            <a:ext cx="2281530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000" b="0" i="0" u="none" strike="noStrike" cap="none" normalizeH="0" baseline="0">
                <a:ln>
                  <a:noFill/>
                </a:ln>
                <a:solidFill>
                  <a:schemeClr val="tx1"/>
                </a:solidFill>
                <a:effectLst/>
                <a:latin typeface="Arial" panose="020B0604020202020204" pitchFamily="34" charset="0"/>
              </a:rPr>
            </a:br>
            <a:endParaRPr kumimoji="0" lang="en-US" altLang="en-US" sz="20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47930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BFD4FB-8245-F085-8F77-1C503C13E394}"/>
              </a:ext>
            </a:extLst>
          </p:cNvPr>
          <p:cNvSpPr>
            <a:spLocks noGrp="1"/>
          </p:cNvSpPr>
          <p:nvPr>
            <p:ph idx="1"/>
          </p:nvPr>
        </p:nvSpPr>
        <p:spPr/>
        <p:txBody>
          <a:bodyPr>
            <a:normAutofit fontScale="92500" lnSpcReduction="10000"/>
          </a:bodyPr>
          <a:lstStyle/>
          <a:p>
            <a:pPr algn="just"/>
            <a:r>
              <a:rPr lang="en-US" dirty="0"/>
              <a:t>Vai </a:t>
            </a:r>
            <a:r>
              <a:rPr lang="en-US" dirty="0" err="1"/>
              <a:t>trò</a:t>
            </a:r>
            <a:r>
              <a:rPr lang="en-US" dirty="0"/>
              <a:t> </a:t>
            </a:r>
            <a:r>
              <a:rPr lang="en-US" dirty="0" err="1"/>
              <a:t>dự</a:t>
            </a:r>
            <a:r>
              <a:rPr lang="en-US" dirty="0"/>
              <a:t> </a:t>
            </a:r>
            <a:r>
              <a:rPr lang="en-US" dirty="0" err="1"/>
              <a:t>báo</a:t>
            </a:r>
            <a:r>
              <a:rPr lang="en-US" dirty="0"/>
              <a:t> </a:t>
            </a:r>
            <a:r>
              <a:rPr lang="en-US" dirty="0" err="1"/>
              <a:t>kháng</a:t>
            </a:r>
            <a:r>
              <a:rPr lang="en-US" dirty="0"/>
              <a:t> </a:t>
            </a:r>
            <a:r>
              <a:rPr lang="en-US" dirty="0" err="1"/>
              <a:t>liệu</a:t>
            </a:r>
            <a:r>
              <a:rPr lang="en-US" dirty="0"/>
              <a:t> </a:t>
            </a:r>
            <a:r>
              <a:rPr lang="en-US" dirty="0" err="1"/>
              <a:t>pháp</a:t>
            </a:r>
            <a:r>
              <a:rPr lang="en-US" dirty="0"/>
              <a:t> </a:t>
            </a:r>
            <a:r>
              <a:rPr lang="en-US" dirty="0" err="1"/>
              <a:t>ức</a:t>
            </a:r>
            <a:r>
              <a:rPr lang="en-US" dirty="0"/>
              <a:t> </a:t>
            </a:r>
            <a:r>
              <a:rPr lang="en-US" dirty="0" err="1"/>
              <a:t>chế</a:t>
            </a:r>
            <a:r>
              <a:rPr lang="en-US" dirty="0"/>
              <a:t> EGFR: </a:t>
            </a:r>
            <a:r>
              <a:rPr lang="en-US" dirty="0" err="1"/>
              <a:t>Đột</a:t>
            </a:r>
            <a:r>
              <a:rPr lang="en-US" dirty="0"/>
              <a:t> </a:t>
            </a:r>
            <a:r>
              <a:rPr lang="en-US" dirty="0" err="1"/>
              <a:t>biến</a:t>
            </a:r>
            <a:r>
              <a:rPr lang="en-US" dirty="0"/>
              <a:t> </a:t>
            </a:r>
            <a:r>
              <a:rPr lang="en-US" i="1" dirty="0"/>
              <a:t>RAS</a:t>
            </a:r>
            <a:r>
              <a:rPr lang="en-US" dirty="0"/>
              <a:t> (</a:t>
            </a:r>
            <a:r>
              <a:rPr lang="en-US" dirty="0" err="1"/>
              <a:t>đặc</a:t>
            </a:r>
            <a:r>
              <a:rPr lang="en-US" dirty="0"/>
              <a:t> </a:t>
            </a:r>
            <a:r>
              <a:rPr lang="en-US" dirty="0" err="1"/>
              <a:t>biệt</a:t>
            </a:r>
            <a:r>
              <a:rPr lang="en-US" dirty="0"/>
              <a:t> </a:t>
            </a:r>
            <a:r>
              <a:rPr lang="en-US" dirty="0" err="1"/>
              <a:t>là</a:t>
            </a:r>
            <a:r>
              <a:rPr lang="en-US" dirty="0"/>
              <a:t> ở codon 12 </a:t>
            </a:r>
            <a:r>
              <a:rPr lang="en-US" dirty="0" err="1"/>
              <a:t>của</a:t>
            </a:r>
            <a:r>
              <a:rPr lang="en-US" dirty="0"/>
              <a:t> </a:t>
            </a:r>
            <a:r>
              <a:rPr lang="en-US" i="1" dirty="0"/>
              <a:t>KRAS</a:t>
            </a:r>
            <a:r>
              <a:rPr lang="en-US" dirty="0"/>
              <a:t>) </a:t>
            </a:r>
            <a:r>
              <a:rPr lang="en-US" dirty="0" err="1"/>
              <a:t>thường</a:t>
            </a:r>
            <a:r>
              <a:rPr lang="en-US" dirty="0"/>
              <a:t> </a:t>
            </a:r>
            <a:r>
              <a:rPr lang="en-US" dirty="0" err="1"/>
              <a:t>gắn</a:t>
            </a:r>
            <a:r>
              <a:rPr lang="en-US" dirty="0"/>
              <a:t> </a:t>
            </a:r>
            <a:r>
              <a:rPr lang="en-US" dirty="0" err="1"/>
              <a:t>liền</a:t>
            </a:r>
            <a:r>
              <a:rPr lang="en-US" dirty="0"/>
              <a:t> </a:t>
            </a:r>
            <a:r>
              <a:rPr lang="en-US" dirty="0" err="1"/>
              <a:t>với</a:t>
            </a:r>
            <a:r>
              <a:rPr lang="en-US" dirty="0"/>
              <a:t> </a:t>
            </a:r>
            <a:r>
              <a:rPr lang="en-US" b="1" dirty="0" err="1"/>
              <a:t>tiên</a:t>
            </a:r>
            <a:r>
              <a:rPr lang="en-US" b="1" dirty="0"/>
              <a:t> </a:t>
            </a:r>
            <a:r>
              <a:rPr lang="en-US" b="1" dirty="0" err="1"/>
              <a:t>lượng</a:t>
            </a:r>
            <a:r>
              <a:rPr lang="en-US" b="1" dirty="0"/>
              <a:t> </a:t>
            </a:r>
            <a:r>
              <a:rPr lang="en-US" b="1" dirty="0" err="1"/>
              <a:t>xấu</a:t>
            </a:r>
            <a:r>
              <a:rPr lang="en-US" b="1" dirty="0"/>
              <a:t> </a:t>
            </a:r>
            <a:r>
              <a:rPr lang="en-US" b="1" dirty="0" err="1"/>
              <a:t>hơn</a:t>
            </a:r>
            <a:r>
              <a:rPr lang="en-US" dirty="0"/>
              <a:t>, bao </a:t>
            </a:r>
            <a:r>
              <a:rPr lang="en-US" dirty="0" err="1"/>
              <a:t>gồm</a:t>
            </a:r>
            <a:r>
              <a:rPr lang="en-US" dirty="0"/>
              <a:t> </a:t>
            </a:r>
            <a:r>
              <a:rPr lang="en-US" dirty="0" err="1"/>
              <a:t>thời</a:t>
            </a:r>
            <a:r>
              <a:rPr lang="en-US" dirty="0"/>
              <a:t> </a:t>
            </a:r>
            <a:r>
              <a:rPr lang="en-US" dirty="0" err="1"/>
              <a:t>gian</a:t>
            </a:r>
            <a:r>
              <a:rPr lang="en-US" dirty="0"/>
              <a:t> </a:t>
            </a:r>
            <a:r>
              <a:rPr lang="en-US" dirty="0" err="1"/>
              <a:t>sống</a:t>
            </a:r>
            <a:r>
              <a:rPr lang="en-US" dirty="0"/>
              <a:t> </a:t>
            </a:r>
            <a:r>
              <a:rPr lang="en-US" dirty="0" err="1"/>
              <a:t>sót</a:t>
            </a:r>
            <a:r>
              <a:rPr lang="en-US" dirty="0"/>
              <a:t> </a:t>
            </a:r>
            <a:r>
              <a:rPr lang="en-US" dirty="0" err="1"/>
              <a:t>không</a:t>
            </a:r>
            <a:r>
              <a:rPr lang="en-US" dirty="0"/>
              <a:t> </a:t>
            </a:r>
            <a:r>
              <a:rPr lang="en-US" dirty="0" err="1"/>
              <a:t>bệnh</a:t>
            </a:r>
            <a:r>
              <a:rPr lang="en-US" dirty="0"/>
              <a:t> (DFS) </a:t>
            </a:r>
            <a:r>
              <a:rPr lang="en-US" dirty="0" err="1"/>
              <a:t>ngắn</a:t>
            </a:r>
            <a:r>
              <a:rPr lang="en-US" dirty="0"/>
              <a:t> </a:t>
            </a:r>
            <a:r>
              <a:rPr lang="en-US" dirty="0" err="1"/>
              <a:t>hơn</a:t>
            </a:r>
            <a:r>
              <a:rPr lang="en-US" dirty="0"/>
              <a:t> so </a:t>
            </a:r>
            <a:r>
              <a:rPr lang="en-US" dirty="0" err="1"/>
              <a:t>với</a:t>
            </a:r>
            <a:r>
              <a:rPr lang="en-US" dirty="0"/>
              <a:t> </a:t>
            </a:r>
            <a:r>
              <a:rPr lang="en-US" dirty="0" err="1"/>
              <a:t>nhóm</a:t>
            </a:r>
            <a:r>
              <a:rPr lang="en-US" dirty="0"/>
              <a:t> </a:t>
            </a:r>
            <a:r>
              <a:rPr lang="en-US" dirty="0" err="1"/>
              <a:t>không</a:t>
            </a:r>
            <a:r>
              <a:rPr lang="en-US" dirty="0"/>
              <a:t> </a:t>
            </a:r>
            <a:r>
              <a:rPr lang="en-US" dirty="0" err="1"/>
              <a:t>mang</a:t>
            </a:r>
            <a:r>
              <a:rPr lang="en-US" dirty="0"/>
              <a:t> </a:t>
            </a:r>
            <a:r>
              <a:rPr lang="en-US" dirty="0" err="1"/>
              <a:t>đột</a:t>
            </a:r>
            <a:r>
              <a:rPr lang="en-US" dirty="0"/>
              <a:t> </a:t>
            </a:r>
            <a:r>
              <a:rPr lang="en-US" dirty="0" err="1"/>
              <a:t>biến</a:t>
            </a:r>
            <a:r>
              <a:rPr lang="en-US" dirty="0"/>
              <a:t>.</a:t>
            </a:r>
          </a:p>
          <a:p>
            <a:pPr lvl="0" algn="just"/>
            <a:r>
              <a:rPr lang="en-US" dirty="0" err="1"/>
              <a:t>Đột</a:t>
            </a:r>
            <a:r>
              <a:rPr lang="en-US" dirty="0"/>
              <a:t> </a:t>
            </a:r>
            <a:r>
              <a:rPr lang="en-US" dirty="0" err="1"/>
              <a:t>biến</a:t>
            </a:r>
            <a:r>
              <a:rPr lang="en-US" dirty="0"/>
              <a:t> KRAS G12C – </a:t>
            </a:r>
            <a:r>
              <a:rPr lang="en-US" dirty="0" err="1"/>
              <a:t>Mục</a:t>
            </a:r>
            <a:r>
              <a:rPr lang="en-US" dirty="0"/>
              <a:t> </a:t>
            </a:r>
            <a:r>
              <a:rPr lang="en-US" dirty="0" err="1"/>
              <a:t>tiêu</a:t>
            </a:r>
            <a:r>
              <a:rPr lang="en-US" dirty="0"/>
              <a:t> </a:t>
            </a:r>
            <a:r>
              <a:rPr lang="en-US" dirty="0" err="1"/>
              <a:t>điều</a:t>
            </a:r>
            <a:r>
              <a:rPr lang="en-US" dirty="0"/>
              <a:t> </a:t>
            </a:r>
            <a:r>
              <a:rPr lang="en-US" dirty="0" err="1"/>
              <a:t>trị</a:t>
            </a:r>
            <a:r>
              <a:rPr lang="en-US" dirty="0"/>
              <a:t> </a:t>
            </a:r>
            <a:r>
              <a:rPr lang="en-US" dirty="0" err="1"/>
              <a:t>mới</a:t>
            </a:r>
            <a:r>
              <a:rPr lang="en-US" dirty="0"/>
              <a:t>: </a:t>
            </a:r>
            <a:r>
              <a:rPr lang="en-US" dirty="0" err="1"/>
              <a:t>Khoảng</a:t>
            </a:r>
            <a:r>
              <a:rPr lang="en-US" dirty="0"/>
              <a:t> 17% </a:t>
            </a:r>
            <a:r>
              <a:rPr lang="en-US" dirty="0" err="1"/>
              <a:t>các</a:t>
            </a:r>
            <a:r>
              <a:rPr lang="en-US" dirty="0"/>
              <a:t> </a:t>
            </a:r>
            <a:r>
              <a:rPr lang="en-US" dirty="0" err="1"/>
              <a:t>trường</a:t>
            </a:r>
            <a:r>
              <a:rPr lang="en-US" dirty="0"/>
              <a:t> </a:t>
            </a:r>
            <a:r>
              <a:rPr lang="en-US" dirty="0" err="1"/>
              <a:t>hợp</a:t>
            </a:r>
            <a:r>
              <a:rPr lang="en-US" dirty="0"/>
              <a:t> </a:t>
            </a:r>
            <a:r>
              <a:rPr lang="en-US" i="1" dirty="0"/>
              <a:t>KRAS</a:t>
            </a:r>
            <a:r>
              <a:rPr lang="en-US" dirty="0"/>
              <a:t> </a:t>
            </a:r>
            <a:r>
              <a:rPr lang="en-US" dirty="0" err="1"/>
              <a:t>đột</a:t>
            </a:r>
            <a:r>
              <a:rPr lang="en-US" dirty="0"/>
              <a:t> </a:t>
            </a:r>
            <a:r>
              <a:rPr lang="en-US" dirty="0" err="1"/>
              <a:t>biến</a:t>
            </a:r>
            <a:r>
              <a:rPr lang="en-US" dirty="0"/>
              <a:t> </a:t>
            </a:r>
            <a:r>
              <a:rPr lang="en-US" dirty="0" err="1"/>
              <a:t>mang</a:t>
            </a:r>
            <a:r>
              <a:rPr lang="en-US" dirty="0"/>
              <a:t> </a:t>
            </a:r>
            <a:r>
              <a:rPr lang="en-US" dirty="0" err="1"/>
              <a:t>biến</a:t>
            </a:r>
            <a:r>
              <a:rPr lang="en-US" dirty="0"/>
              <a:t> </a:t>
            </a:r>
            <a:r>
              <a:rPr lang="en-US" dirty="0" err="1"/>
              <a:t>thể</a:t>
            </a:r>
            <a:r>
              <a:rPr lang="en-US" dirty="0"/>
              <a:t> G12C, </a:t>
            </a:r>
            <a:r>
              <a:rPr lang="en-US" dirty="0" err="1"/>
              <a:t>đích</a:t>
            </a:r>
            <a:r>
              <a:rPr lang="en-US" dirty="0"/>
              <a:t> </a:t>
            </a:r>
            <a:r>
              <a:rPr lang="en-US" dirty="0" err="1"/>
              <a:t>nhắm</a:t>
            </a:r>
            <a:r>
              <a:rPr lang="en-US" dirty="0"/>
              <a:t> </a:t>
            </a:r>
            <a:r>
              <a:rPr lang="en-US" dirty="0" err="1"/>
              <a:t>mới</a:t>
            </a:r>
            <a:r>
              <a:rPr lang="en-US" dirty="0"/>
              <a:t>, </a:t>
            </a:r>
            <a:r>
              <a:rPr lang="en-US" dirty="0" err="1"/>
              <a:t>cho</a:t>
            </a:r>
            <a:r>
              <a:rPr lang="en-US" dirty="0"/>
              <a:t> </a:t>
            </a:r>
            <a:r>
              <a:rPr lang="en-US" dirty="0" err="1"/>
              <a:t>thuốc</a:t>
            </a:r>
            <a:r>
              <a:rPr lang="en-US" dirty="0"/>
              <a:t> </a:t>
            </a:r>
            <a:r>
              <a:rPr lang="en-US" dirty="0" err="1"/>
              <a:t>ức</a:t>
            </a:r>
            <a:r>
              <a:rPr lang="en-US" dirty="0"/>
              <a:t> </a:t>
            </a:r>
            <a:r>
              <a:rPr lang="en-US" dirty="0" err="1"/>
              <a:t>chế</a:t>
            </a:r>
            <a:r>
              <a:rPr lang="en-US" dirty="0"/>
              <a:t> </a:t>
            </a:r>
            <a:r>
              <a:rPr lang="en-US" dirty="0" err="1"/>
              <a:t>đặc</a:t>
            </a:r>
            <a:r>
              <a:rPr lang="en-US" dirty="0"/>
              <a:t> </a:t>
            </a:r>
            <a:r>
              <a:rPr lang="en-US" dirty="0" err="1"/>
              <a:t>hiệu</a:t>
            </a:r>
            <a:r>
              <a:rPr lang="en-US" dirty="0"/>
              <a:t> </a:t>
            </a:r>
            <a:r>
              <a:rPr lang="en-US" dirty="0" err="1"/>
              <a:t>như</a:t>
            </a:r>
            <a:r>
              <a:rPr lang="en-US" dirty="0"/>
              <a:t> </a:t>
            </a:r>
            <a:r>
              <a:rPr lang="en-US" dirty="0" err="1"/>
              <a:t>sotorasib</a:t>
            </a:r>
            <a:r>
              <a:rPr lang="en-US" dirty="0"/>
              <a:t> </a:t>
            </a:r>
            <a:r>
              <a:rPr lang="en-US" dirty="0" err="1"/>
              <a:t>hoặc</a:t>
            </a:r>
            <a:r>
              <a:rPr lang="en-US" dirty="0"/>
              <a:t> </a:t>
            </a:r>
            <a:r>
              <a:rPr lang="en-US" dirty="0" err="1"/>
              <a:t>adagrasib</a:t>
            </a:r>
            <a:r>
              <a:rPr lang="en-US" dirty="0"/>
              <a:t> (</a:t>
            </a:r>
            <a:r>
              <a:rPr lang="en-US" dirty="0" err="1"/>
              <a:t>phối</a:t>
            </a:r>
            <a:r>
              <a:rPr lang="en-US" dirty="0"/>
              <a:t> </a:t>
            </a:r>
            <a:r>
              <a:rPr lang="en-US" dirty="0" err="1"/>
              <a:t>hợp</a:t>
            </a:r>
            <a:r>
              <a:rPr lang="en-US" dirty="0"/>
              <a:t> </a:t>
            </a:r>
            <a:r>
              <a:rPr lang="en-US" dirty="0" err="1"/>
              <a:t>với</a:t>
            </a:r>
            <a:r>
              <a:rPr lang="en-US" dirty="0"/>
              <a:t> </a:t>
            </a:r>
            <a:r>
              <a:rPr lang="en-US" dirty="0" err="1"/>
              <a:t>thuốc</a:t>
            </a:r>
            <a:r>
              <a:rPr lang="en-US" dirty="0"/>
              <a:t> </a:t>
            </a:r>
            <a:r>
              <a:rPr lang="en-US" dirty="0" err="1"/>
              <a:t>kháng</a:t>
            </a:r>
            <a:r>
              <a:rPr lang="en-US" dirty="0"/>
              <a:t> EGFR).</a:t>
            </a:r>
          </a:p>
          <a:p>
            <a:pPr algn="just"/>
            <a:r>
              <a:rPr lang="en-US" dirty="0" err="1"/>
              <a:t>Tính</a:t>
            </a:r>
            <a:r>
              <a:rPr lang="en-US" dirty="0"/>
              <a:t> </a:t>
            </a:r>
            <a:r>
              <a:rPr lang="en-US" dirty="0" err="1"/>
              <a:t>ổn</a:t>
            </a:r>
            <a:r>
              <a:rPr lang="en-US" dirty="0"/>
              <a:t> </a:t>
            </a:r>
            <a:r>
              <a:rPr lang="en-US" dirty="0" err="1"/>
              <a:t>định</a:t>
            </a:r>
            <a:r>
              <a:rPr lang="en-US" dirty="0"/>
              <a:t>: </a:t>
            </a:r>
            <a:r>
              <a:rPr lang="en-US" dirty="0" err="1"/>
              <a:t>Đột</a:t>
            </a:r>
            <a:r>
              <a:rPr lang="en-US" dirty="0"/>
              <a:t> </a:t>
            </a:r>
            <a:r>
              <a:rPr lang="en-US" dirty="0" err="1"/>
              <a:t>biến</a:t>
            </a:r>
            <a:r>
              <a:rPr lang="en-US" dirty="0"/>
              <a:t> </a:t>
            </a:r>
            <a:r>
              <a:rPr lang="en-US" i="1" dirty="0"/>
              <a:t>RAS</a:t>
            </a:r>
            <a:r>
              <a:rPr lang="en-US" dirty="0"/>
              <a:t> </a:t>
            </a:r>
            <a:r>
              <a:rPr lang="en-US" dirty="0" err="1"/>
              <a:t>là</a:t>
            </a:r>
            <a:r>
              <a:rPr lang="en-US" dirty="0"/>
              <a:t> </a:t>
            </a:r>
            <a:r>
              <a:rPr lang="en-US" dirty="0" err="1"/>
              <a:t>những</a:t>
            </a:r>
            <a:r>
              <a:rPr lang="en-US" dirty="0"/>
              <a:t> </a:t>
            </a:r>
            <a:r>
              <a:rPr lang="en-US" dirty="0" err="1"/>
              <a:t>sự</a:t>
            </a:r>
            <a:r>
              <a:rPr lang="en-US" dirty="0"/>
              <a:t> </a:t>
            </a:r>
            <a:r>
              <a:rPr lang="en-US" dirty="0" err="1"/>
              <a:t>kiện</a:t>
            </a:r>
            <a:r>
              <a:rPr lang="en-US" dirty="0"/>
              <a:t> di </a:t>
            </a:r>
            <a:r>
              <a:rPr lang="en-US" dirty="0" err="1"/>
              <a:t>truyền</a:t>
            </a:r>
            <a:r>
              <a:rPr lang="en-US" dirty="0"/>
              <a:t> </a:t>
            </a:r>
            <a:r>
              <a:rPr lang="en-US" dirty="0" err="1"/>
              <a:t>sớm</a:t>
            </a:r>
            <a:r>
              <a:rPr lang="en-US" dirty="0"/>
              <a:t>, do </a:t>
            </a:r>
            <a:r>
              <a:rPr lang="en-US" dirty="0" err="1"/>
              <a:t>đó</a:t>
            </a:r>
            <a:r>
              <a:rPr lang="en-US" dirty="0"/>
              <a:t> </a:t>
            </a:r>
            <a:r>
              <a:rPr lang="en-US" dirty="0" err="1"/>
              <a:t>có</a:t>
            </a:r>
            <a:r>
              <a:rPr lang="en-US" dirty="0"/>
              <a:t> </a:t>
            </a:r>
            <a:r>
              <a:rPr lang="en-US" dirty="0" err="1"/>
              <a:t>sự</a:t>
            </a:r>
            <a:r>
              <a:rPr lang="en-US" dirty="0"/>
              <a:t> </a:t>
            </a:r>
            <a:r>
              <a:rPr lang="en-US" dirty="0" err="1"/>
              <a:t>tương</a:t>
            </a:r>
            <a:r>
              <a:rPr lang="en-US" dirty="0"/>
              <a:t> </a:t>
            </a:r>
            <a:r>
              <a:rPr lang="en-US" dirty="0" err="1"/>
              <a:t>đồng</a:t>
            </a:r>
            <a:r>
              <a:rPr lang="en-US" dirty="0"/>
              <a:t> </a:t>
            </a:r>
            <a:r>
              <a:rPr lang="en-US" dirty="0" err="1"/>
              <a:t>rất</a:t>
            </a:r>
            <a:r>
              <a:rPr lang="en-US" dirty="0"/>
              <a:t> </a:t>
            </a:r>
            <a:r>
              <a:rPr lang="en-US" dirty="0" err="1"/>
              <a:t>cao</a:t>
            </a:r>
            <a:r>
              <a:rPr lang="en-US" dirty="0"/>
              <a:t> (concordance) </a:t>
            </a:r>
            <a:r>
              <a:rPr lang="en-US" dirty="0" err="1"/>
              <a:t>về</a:t>
            </a:r>
            <a:r>
              <a:rPr lang="en-US" dirty="0"/>
              <a:t> </a:t>
            </a:r>
            <a:r>
              <a:rPr lang="en-US" dirty="0" err="1"/>
              <a:t>trạng</a:t>
            </a:r>
            <a:r>
              <a:rPr lang="en-US" dirty="0"/>
              <a:t> </a:t>
            </a:r>
            <a:r>
              <a:rPr lang="en-US" dirty="0" err="1"/>
              <a:t>thái</a:t>
            </a:r>
            <a:r>
              <a:rPr lang="en-US" dirty="0"/>
              <a:t> </a:t>
            </a:r>
            <a:r>
              <a:rPr lang="en-US" dirty="0" err="1"/>
              <a:t>đột</a:t>
            </a:r>
            <a:r>
              <a:rPr lang="en-US" dirty="0"/>
              <a:t> </a:t>
            </a:r>
            <a:r>
              <a:rPr lang="en-US" dirty="0" err="1"/>
              <a:t>biến</a:t>
            </a:r>
            <a:r>
              <a:rPr lang="en-US" dirty="0"/>
              <a:t> </a:t>
            </a:r>
            <a:r>
              <a:rPr lang="en-US" dirty="0" err="1"/>
              <a:t>giữa</a:t>
            </a:r>
            <a:r>
              <a:rPr lang="en-US" dirty="0"/>
              <a:t> </a:t>
            </a:r>
            <a:r>
              <a:rPr lang="en-US" dirty="0" err="1"/>
              <a:t>khối</a:t>
            </a:r>
            <a:r>
              <a:rPr lang="en-US" dirty="0"/>
              <a:t> u </a:t>
            </a:r>
            <a:r>
              <a:rPr lang="en-US" dirty="0" err="1"/>
              <a:t>nguyên</a:t>
            </a:r>
            <a:r>
              <a:rPr lang="en-US" dirty="0"/>
              <a:t> </a:t>
            </a:r>
            <a:r>
              <a:rPr lang="en-US" dirty="0" err="1"/>
              <a:t>phát</a:t>
            </a:r>
            <a:r>
              <a:rPr lang="en-US" dirty="0"/>
              <a:t> </a:t>
            </a:r>
            <a:r>
              <a:rPr lang="en-US" dirty="0" err="1"/>
              <a:t>và</a:t>
            </a:r>
            <a:r>
              <a:rPr lang="en-US" dirty="0"/>
              <a:t> </a:t>
            </a:r>
            <a:r>
              <a:rPr lang="en-US" dirty="0" err="1"/>
              <a:t>các</a:t>
            </a:r>
            <a:r>
              <a:rPr lang="en-US" dirty="0"/>
              <a:t> </a:t>
            </a:r>
            <a:r>
              <a:rPr lang="en-US" dirty="0" err="1"/>
              <a:t>tổn</a:t>
            </a:r>
            <a:r>
              <a:rPr lang="en-US" dirty="0"/>
              <a:t> </a:t>
            </a:r>
            <a:r>
              <a:rPr lang="en-US" dirty="0" err="1"/>
              <a:t>thương</a:t>
            </a:r>
            <a:r>
              <a:rPr lang="en-US" dirty="0"/>
              <a:t> di </a:t>
            </a:r>
            <a:r>
              <a:rPr lang="en-US" dirty="0" err="1"/>
              <a:t>căn</a:t>
            </a:r>
            <a:r>
              <a:rPr lang="en-US" dirty="0"/>
              <a:t>, </a:t>
            </a:r>
            <a:r>
              <a:rPr lang="en-US" dirty="0" err="1"/>
              <a:t>cho</a:t>
            </a:r>
            <a:r>
              <a:rPr lang="en-US" dirty="0"/>
              <a:t> </a:t>
            </a:r>
            <a:r>
              <a:rPr lang="en-US" dirty="0" err="1"/>
              <a:t>phép</a:t>
            </a:r>
            <a:r>
              <a:rPr lang="en-US" dirty="0"/>
              <a:t> </a:t>
            </a:r>
            <a:r>
              <a:rPr lang="en-US" dirty="0" err="1"/>
              <a:t>sử</a:t>
            </a:r>
            <a:r>
              <a:rPr lang="en-US" dirty="0"/>
              <a:t> </a:t>
            </a:r>
            <a:r>
              <a:rPr lang="en-US" dirty="0" err="1"/>
              <a:t>dụng</a:t>
            </a:r>
            <a:r>
              <a:rPr lang="en-US" dirty="0"/>
              <a:t> </a:t>
            </a:r>
            <a:r>
              <a:rPr lang="en-US" dirty="0" err="1"/>
              <a:t>mẫu</a:t>
            </a:r>
            <a:r>
              <a:rPr lang="en-US" dirty="0"/>
              <a:t> </a:t>
            </a:r>
            <a:r>
              <a:rPr lang="en-US" dirty="0" err="1"/>
              <a:t>mô</a:t>
            </a:r>
            <a:r>
              <a:rPr lang="en-US" dirty="0"/>
              <a:t> </a:t>
            </a:r>
            <a:r>
              <a:rPr lang="en-US" dirty="0" err="1"/>
              <a:t>lưu</a:t>
            </a:r>
            <a:r>
              <a:rPr lang="en-US" dirty="0"/>
              <a:t> </a:t>
            </a:r>
            <a:r>
              <a:rPr lang="en-US" dirty="0" err="1"/>
              <a:t>trữ</a:t>
            </a:r>
            <a:r>
              <a:rPr lang="en-US" dirty="0"/>
              <a:t> </a:t>
            </a:r>
            <a:r>
              <a:rPr lang="en-US" dirty="0" err="1"/>
              <a:t>để</a:t>
            </a:r>
            <a:r>
              <a:rPr lang="en-US" dirty="0"/>
              <a:t> </a:t>
            </a:r>
            <a:r>
              <a:rPr lang="en-US" dirty="0" err="1"/>
              <a:t>xét</a:t>
            </a:r>
            <a:r>
              <a:rPr lang="en-US" dirty="0"/>
              <a:t> </a:t>
            </a:r>
            <a:r>
              <a:rPr lang="en-US" dirty="0" err="1"/>
              <a:t>nghiệm</a:t>
            </a:r>
            <a:r>
              <a:rPr lang="en-US" dirty="0"/>
              <a:t> </a:t>
            </a:r>
            <a:r>
              <a:rPr lang="en-US" dirty="0" err="1"/>
              <a:t>thay</a:t>
            </a:r>
            <a:r>
              <a:rPr lang="en-US" dirty="0"/>
              <a:t> </a:t>
            </a:r>
            <a:r>
              <a:rPr lang="en-US" dirty="0" err="1"/>
              <a:t>vì</a:t>
            </a:r>
            <a:r>
              <a:rPr lang="en-US" dirty="0"/>
              <a:t> </a:t>
            </a:r>
            <a:r>
              <a:rPr lang="en-US" dirty="0" err="1"/>
              <a:t>phải</a:t>
            </a:r>
            <a:r>
              <a:rPr lang="en-US" dirty="0"/>
              <a:t> </a:t>
            </a:r>
            <a:r>
              <a:rPr lang="en-US" dirty="0" err="1"/>
              <a:t>sinh</a:t>
            </a:r>
            <a:r>
              <a:rPr lang="en-US" dirty="0"/>
              <a:t> </a:t>
            </a:r>
            <a:r>
              <a:rPr lang="en-US" dirty="0" err="1"/>
              <a:t>thiết</a:t>
            </a:r>
            <a:r>
              <a:rPr lang="en-US" dirty="0"/>
              <a:t> </a:t>
            </a:r>
            <a:r>
              <a:rPr lang="en-US" dirty="0" err="1"/>
              <a:t>lại</a:t>
            </a:r>
            <a:r>
              <a:rPr lang="en-US" dirty="0"/>
              <a:t>.</a:t>
            </a:r>
          </a:p>
        </p:txBody>
      </p:sp>
      <p:sp>
        <p:nvSpPr>
          <p:cNvPr id="3" name="Title 2">
            <a:extLst>
              <a:ext uri="{FF2B5EF4-FFF2-40B4-BE49-F238E27FC236}">
                <a16:creationId xmlns:a16="http://schemas.microsoft.com/office/drawing/2014/main" id="{1163BEF5-328A-B285-75AE-54A697900F84}"/>
              </a:ext>
            </a:extLst>
          </p:cNvPr>
          <p:cNvSpPr>
            <a:spLocks noGrp="1"/>
          </p:cNvSpPr>
          <p:nvPr>
            <p:ph type="title"/>
          </p:nvPr>
        </p:nvSpPr>
        <p:spPr/>
        <p:txBody>
          <a:bodyPr/>
          <a:lstStyle/>
          <a:p>
            <a:r>
              <a:rPr lang="en-US" dirty="0"/>
              <a:t>KRAS, NRAS</a:t>
            </a:r>
          </a:p>
        </p:txBody>
      </p:sp>
    </p:spTree>
    <p:extLst>
      <p:ext uri="{BB962C8B-B14F-4D97-AF65-F5344CB8AC3E}">
        <p14:creationId xmlns:p14="http://schemas.microsoft.com/office/powerpoint/2010/main" val="2096748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DD7511-4B98-4812-1AFD-B9A72A70D44F}"/>
              </a:ext>
            </a:extLst>
          </p:cNvPr>
          <p:cNvSpPr>
            <a:spLocks noGrp="1"/>
          </p:cNvSpPr>
          <p:nvPr>
            <p:ph idx="1"/>
          </p:nvPr>
        </p:nvSpPr>
        <p:spPr/>
        <p:txBody>
          <a:bodyPr>
            <a:normAutofit fontScale="92500"/>
          </a:bodyPr>
          <a:lstStyle/>
          <a:p>
            <a:r>
              <a:rPr lang="vi-VN" dirty="0"/>
              <a:t>Tất cả bệnh nhân mắc ung thư đại trực tràng di căn nên được xét nghiệm đột biến RAS (KRAS và NRAS) và BRAF</a:t>
            </a:r>
            <a:r>
              <a:rPr lang="en-US" dirty="0"/>
              <a:t> </a:t>
            </a:r>
            <a:r>
              <a:rPr lang="en-US" dirty="0" err="1"/>
              <a:t>trên</a:t>
            </a:r>
            <a:r>
              <a:rPr lang="en-US" dirty="0"/>
              <a:t> </a:t>
            </a:r>
            <a:r>
              <a:rPr lang="en-US" dirty="0" err="1"/>
              <a:t>mẫu</a:t>
            </a:r>
            <a:r>
              <a:rPr lang="en-US" dirty="0"/>
              <a:t> </a:t>
            </a:r>
            <a:r>
              <a:rPr lang="en-US" dirty="0" err="1"/>
              <a:t>mô</a:t>
            </a:r>
            <a:r>
              <a:rPr lang="en-US" dirty="0"/>
              <a:t> u</a:t>
            </a:r>
            <a:r>
              <a:rPr lang="vi-VN" dirty="0"/>
              <a:t>. </a:t>
            </a:r>
            <a:endParaRPr lang="en-US" dirty="0"/>
          </a:p>
          <a:p>
            <a:r>
              <a:rPr lang="vi-VN" dirty="0"/>
              <a:t>Bệnh nhân </a:t>
            </a:r>
            <a:r>
              <a:rPr lang="en-US" dirty="0" err="1"/>
              <a:t>đã</a:t>
            </a:r>
            <a:r>
              <a:rPr lang="en-US" dirty="0"/>
              <a:t> </a:t>
            </a:r>
            <a:r>
              <a:rPr lang="en-US" dirty="0" err="1"/>
              <a:t>có</a:t>
            </a:r>
            <a:r>
              <a:rPr lang="en-US" dirty="0"/>
              <a:t> </a:t>
            </a:r>
            <a:r>
              <a:rPr lang="vi-VN" dirty="0"/>
              <a:t>đột biến KRAS (exon 2, 3 và 4) hoặc đột biến NRAS (exon 2, 3 và 4) không nên được điều trị bằng cetuximab hoặc panitumumab</a:t>
            </a:r>
            <a:r>
              <a:rPr lang="en-US" dirty="0"/>
              <a:t> (</a:t>
            </a:r>
            <a:r>
              <a:rPr lang="en-US" dirty="0" err="1"/>
              <a:t>thuốc</a:t>
            </a:r>
            <a:r>
              <a:rPr lang="en-US" dirty="0"/>
              <a:t> </a:t>
            </a:r>
            <a:r>
              <a:rPr lang="en-US" dirty="0" err="1"/>
              <a:t>kháng</a:t>
            </a:r>
            <a:r>
              <a:rPr lang="en-US" dirty="0"/>
              <a:t> EGFR)</a:t>
            </a:r>
            <a:r>
              <a:rPr lang="vi-VN" dirty="0"/>
              <a:t>, trừ khi được sử dụng như một phần của phác đồ nhắm mục tiêu vào đột biến KRAS G12C. </a:t>
            </a:r>
            <a:endParaRPr lang="en-US" dirty="0"/>
          </a:p>
          <a:p>
            <a:r>
              <a:rPr lang="vi-VN" dirty="0"/>
              <a:t>Khi sử dụng </a:t>
            </a:r>
            <a:r>
              <a:rPr lang="en-US" dirty="0" err="1"/>
              <a:t>bảng</a:t>
            </a:r>
            <a:r>
              <a:rPr lang="en-US" dirty="0"/>
              <a:t> </a:t>
            </a:r>
            <a:r>
              <a:rPr lang="en-US" dirty="0" err="1"/>
              <a:t>đa</a:t>
            </a:r>
            <a:r>
              <a:rPr lang="en-US" dirty="0"/>
              <a:t> gen</a:t>
            </a:r>
            <a:r>
              <a:rPr lang="vi-VN" dirty="0"/>
              <a:t>, nên xét nghiệm </a:t>
            </a:r>
            <a:r>
              <a:rPr lang="en-US" dirty="0" err="1"/>
              <a:t>mẫu</a:t>
            </a:r>
            <a:r>
              <a:rPr lang="en-US" dirty="0"/>
              <a:t> </a:t>
            </a:r>
            <a:r>
              <a:rPr lang="vi-VN" dirty="0"/>
              <a:t>di căn để tìm các biến đổi gen bổ sung. Tuy nhiên, xét nghiệm có thể được thực hiện trên các khối u ung thư đại trực tràng nguyên phát, vì các tài liệu đã chỉ ra rằng các đột biến KRAS, NRAS và BRAF gây bệnh tương tự nhau ở cả hai loại mẫu</a:t>
            </a:r>
            <a:endParaRPr lang="en-US" dirty="0"/>
          </a:p>
        </p:txBody>
      </p:sp>
      <p:sp>
        <p:nvSpPr>
          <p:cNvPr id="3" name="Title 2">
            <a:extLst>
              <a:ext uri="{FF2B5EF4-FFF2-40B4-BE49-F238E27FC236}">
                <a16:creationId xmlns:a16="http://schemas.microsoft.com/office/drawing/2014/main" id="{9BCC2040-84CB-2215-9CC3-223AE21EFBDB}"/>
              </a:ext>
            </a:extLst>
          </p:cNvPr>
          <p:cNvSpPr>
            <a:spLocks noGrp="1"/>
          </p:cNvSpPr>
          <p:nvPr>
            <p:ph type="title"/>
          </p:nvPr>
        </p:nvSpPr>
        <p:spPr/>
        <p:txBody>
          <a:bodyPr/>
          <a:lstStyle/>
          <a:p>
            <a:r>
              <a:rPr lang="en-US" dirty="0"/>
              <a:t>KRAS, NRAS, BRAF</a:t>
            </a:r>
          </a:p>
        </p:txBody>
      </p:sp>
      <p:sp>
        <p:nvSpPr>
          <p:cNvPr id="5" name="TextBox 4">
            <a:extLst>
              <a:ext uri="{FF2B5EF4-FFF2-40B4-BE49-F238E27FC236}">
                <a16:creationId xmlns:a16="http://schemas.microsoft.com/office/drawing/2014/main" id="{982DF0D6-1676-1562-BE3E-34DC2883A258}"/>
              </a:ext>
            </a:extLst>
          </p:cNvPr>
          <p:cNvSpPr txBox="1"/>
          <p:nvPr/>
        </p:nvSpPr>
        <p:spPr>
          <a:xfrm>
            <a:off x="5870478" y="5806712"/>
            <a:ext cx="6093994" cy="369332"/>
          </a:xfrm>
          <a:prstGeom prst="rect">
            <a:avLst/>
          </a:prstGeom>
          <a:noFill/>
        </p:spPr>
        <p:txBody>
          <a:bodyPr wrap="square">
            <a:spAutoFit/>
          </a:bodyPr>
          <a:lstStyle/>
          <a:p>
            <a:r>
              <a:rPr lang="en-US" i="1" dirty="0" err="1"/>
              <a:t>Hướng</a:t>
            </a:r>
            <a:r>
              <a:rPr lang="en-US" i="1" dirty="0"/>
              <a:t> </a:t>
            </a:r>
            <a:r>
              <a:rPr lang="en-US" i="1" dirty="0" err="1"/>
              <a:t>dẫn</a:t>
            </a:r>
            <a:r>
              <a:rPr lang="en-US" i="1" dirty="0"/>
              <a:t> NCCN </a:t>
            </a:r>
            <a:r>
              <a:rPr lang="en-US" i="1" dirty="0" err="1"/>
              <a:t>phiên</a:t>
            </a:r>
            <a:r>
              <a:rPr lang="en-US" i="1" dirty="0"/>
              <a:t> </a:t>
            </a:r>
            <a:r>
              <a:rPr lang="en-US" i="1" dirty="0" err="1"/>
              <a:t>bản</a:t>
            </a:r>
            <a:r>
              <a:rPr lang="en-US" i="1" dirty="0"/>
              <a:t> 1.2026 </a:t>
            </a:r>
            <a:r>
              <a:rPr lang="en-US" i="1" dirty="0" err="1"/>
              <a:t>về</a:t>
            </a:r>
            <a:r>
              <a:rPr lang="en-US" i="1" dirty="0"/>
              <a:t> </a:t>
            </a:r>
            <a:r>
              <a:rPr lang="en-US" i="1" dirty="0" err="1"/>
              <a:t>ung</a:t>
            </a:r>
            <a:r>
              <a:rPr lang="en-US" i="1" dirty="0"/>
              <a:t> </a:t>
            </a:r>
            <a:r>
              <a:rPr lang="en-US" i="1" dirty="0" err="1"/>
              <a:t>thư</a:t>
            </a:r>
            <a:r>
              <a:rPr lang="en-US" i="1" dirty="0"/>
              <a:t> </a:t>
            </a:r>
            <a:r>
              <a:rPr lang="en-US" i="1" dirty="0" err="1"/>
              <a:t>đại</a:t>
            </a:r>
            <a:r>
              <a:rPr lang="en-US" i="1" dirty="0"/>
              <a:t> </a:t>
            </a:r>
            <a:r>
              <a:rPr lang="en-US" i="1" dirty="0" err="1"/>
              <a:t>tràng</a:t>
            </a:r>
            <a:endParaRPr lang="en-US" i="1" dirty="0"/>
          </a:p>
        </p:txBody>
      </p:sp>
    </p:spTree>
    <p:extLst>
      <p:ext uri="{BB962C8B-B14F-4D97-AF65-F5344CB8AC3E}">
        <p14:creationId xmlns:p14="http://schemas.microsoft.com/office/powerpoint/2010/main" val="744349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632D5C-07F9-8669-6077-6A92A662B4D6}"/>
              </a:ext>
            </a:extLst>
          </p:cNvPr>
          <p:cNvSpPr>
            <a:spLocks noGrp="1"/>
          </p:cNvSpPr>
          <p:nvPr>
            <p:ph idx="1"/>
          </p:nvPr>
        </p:nvSpPr>
        <p:spPr/>
        <p:txBody>
          <a:bodyPr>
            <a:normAutofit/>
          </a:bodyPr>
          <a:lstStyle/>
          <a:p>
            <a:pPr lvl="0">
              <a:lnSpc>
                <a:spcPct val="150000"/>
              </a:lnSpc>
            </a:pPr>
            <a:r>
              <a:rPr lang="en-US" sz="2400" b="1" dirty="0"/>
              <a:t>Tiên </a:t>
            </a:r>
            <a:r>
              <a:rPr lang="en-US" sz="2400" b="1" dirty="0" err="1"/>
              <a:t>lượng</a:t>
            </a:r>
            <a:r>
              <a:rPr lang="en-US" sz="2400" b="1" dirty="0"/>
              <a:t> </a:t>
            </a:r>
            <a:r>
              <a:rPr lang="en-US" sz="2400" b="1" dirty="0" err="1"/>
              <a:t>xấu</a:t>
            </a:r>
            <a:r>
              <a:rPr lang="en-US" sz="2400" b="1" dirty="0"/>
              <a:t>:</a:t>
            </a:r>
            <a:r>
              <a:rPr lang="en-US" sz="2400" dirty="0"/>
              <a:t> </a:t>
            </a:r>
            <a:r>
              <a:rPr lang="en-US" sz="2400" dirty="0" err="1"/>
              <a:t>Đột</a:t>
            </a:r>
            <a:r>
              <a:rPr lang="en-US" sz="2400" dirty="0"/>
              <a:t> </a:t>
            </a:r>
            <a:r>
              <a:rPr lang="en-US" sz="2400" dirty="0" err="1"/>
              <a:t>biến</a:t>
            </a:r>
            <a:r>
              <a:rPr lang="en-US" sz="2400" dirty="0"/>
              <a:t> </a:t>
            </a:r>
            <a:r>
              <a:rPr lang="en-US" sz="2400" i="1" dirty="0"/>
              <a:t>BRAF V600E</a:t>
            </a:r>
            <a:r>
              <a:rPr lang="en-US" sz="2400" dirty="0"/>
              <a:t> </a:t>
            </a:r>
            <a:r>
              <a:rPr lang="en-US" sz="2400" dirty="0" err="1"/>
              <a:t>là</a:t>
            </a:r>
            <a:r>
              <a:rPr lang="en-US" sz="2400" dirty="0"/>
              <a:t> </a:t>
            </a:r>
            <a:r>
              <a:rPr lang="en-US" sz="2400" dirty="0" err="1"/>
              <a:t>một</a:t>
            </a:r>
            <a:r>
              <a:rPr lang="en-US" sz="2400" dirty="0"/>
              <a:t> </a:t>
            </a:r>
            <a:r>
              <a:rPr lang="en-US" sz="2400" b="1" dirty="0" err="1"/>
              <a:t>chỉ</a:t>
            </a:r>
            <a:r>
              <a:rPr lang="en-US" sz="2400" b="1" dirty="0"/>
              <a:t> </a:t>
            </a:r>
            <a:r>
              <a:rPr lang="en-US" sz="2400" b="1" dirty="0" err="1"/>
              <a:t>dấu</a:t>
            </a:r>
            <a:r>
              <a:rPr lang="en-US" sz="2400" b="1" dirty="0"/>
              <a:t> </a:t>
            </a:r>
            <a:r>
              <a:rPr lang="en-US" sz="2400" b="1" dirty="0" err="1"/>
              <a:t>tiên</a:t>
            </a:r>
            <a:r>
              <a:rPr lang="en-US" sz="2400" b="1" dirty="0"/>
              <a:t> </a:t>
            </a:r>
            <a:r>
              <a:rPr lang="en-US" sz="2400" b="1" dirty="0" err="1"/>
              <a:t>lượng</a:t>
            </a:r>
            <a:r>
              <a:rPr lang="en-US" sz="2400" b="1" dirty="0"/>
              <a:t> </a:t>
            </a:r>
            <a:r>
              <a:rPr lang="en-US" sz="2400" b="1" dirty="0" err="1"/>
              <a:t>nặng</a:t>
            </a:r>
            <a:r>
              <a:rPr lang="en-US" sz="2400" dirty="0"/>
              <a:t>. </a:t>
            </a:r>
            <a:r>
              <a:rPr lang="en-US" sz="2400" dirty="0" err="1"/>
              <a:t>Bệnh</a:t>
            </a:r>
            <a:r>
              <a:rPr lang="en-US" sz="2400" dirty="0"/>
              <a:t> </a:t>
            </a:r>
            <a:r>
              <a:rPr lang="en-US" sz="2400" dirty="0" err="1"/>
              <a:t>nhân</a:t>
            </a:r>
            <a:r>
              <a:rPr lang="en-US" sz="2400" dirty="0"/>
              <a:t> </a:t>
            </a:r>
            <a:r>
              <a:rPr lang="en-US" sz="2400" dirty="0" err="1"/>
              <a:t>mang</a:t>
            </a:r>
            <a:r>
              <a:rPr lang="en-US" sz="2400" dirty="0"/>
              <a:t> </a:t>
            </a:r>
            <a:r>
              <a:rPr lang="en-US" sz="2400" dirty="0" err="1"/>
              <a:t>đột</a:t>
            </a:r>
            <a:r>
              <a:rPr lang="en-US" sz="2400" dirty="0"/>
              <a:t> </a:t>
            </a:r>
            <a:r>
              <a:rPr lang="en-US" sz="2400" dirty="0" err="1"/>
              <a:t>biến</a:t>
            </a:r>
            <a:r>
              <a:rPr lang="en-US" sz="2400" dirty="0"/>
              <a:t> </a:t>
            </a:r>
            <a:r>
              <a:rPr lang="en-US" sz="2400" dirty="0" err="1"/>
              <a:t>này</a:t>
            </a:r>
            <a:r>
              <a:rPr lang="en-US" sz="2400" dirty="0"/>
              <a:t> </a:t>
            </a:r>
            <a:r>
              <a:rPr lang="en-US" sz="2400" dirty="0" err="1"/>
              <a:t>thường</a:t>
            </a:r>
            <a:r>
              <a:rPr lang="en-US" sz="2400" dirty="0"/>
              <a:t> </a:t>
            </a:r>
            <a:r>
              <a:rPr lang="en-US" sz="2400" dirty="0" err="1"/>
              <a:t>có</a:t>
            </a:r>
            <a:r>
              <a:rPr lang="en-US" sz="2400" dirty="0"/>
              <a:t> </a:t>
            </a:r>
            <a:r>
              <a:rPr lang="en-US" sz="2400" dirty="0" err="1"/>
              <a:t>thời</a:t>
            </a:r>
            <a:r>
              <a:rPr lang="en-US" sz="2400" dirty="0"/>
              <a:t> </a:t>
            </a:r>
            <a:r>
              <a:rPr lang="en-US" sz="2400" dirty="0" err="1"/>
              <a:t>gian</a:t>
            </a:r>
            <a:r>
              <a:rPr lang="en-US" sz="2400" dirty="0"/>
              <a:t> </a:t>
            </a:r>
            <a:r>
              <a:rPr lang="en-US" sz="2400" dirty="0" err="1"/>
              <a:t>sống</a:t>
            </a:r>
            <a:r>
              <a:rPr lang="en-US" sz="2400" dirty="0"/>
              <a:t> </a:t>
            </a:r>
            <a:r>
              <a:rPr lang="en-US" sz="2400" dirty="0" err="1"/>
              <a:t>sót</a:t>
            </a:r>
            <a:r>
              <a:rPr lang="en-US" sz="2400" dirty="0"/>
              <a:t> </a:t>
            </a:r>
            <a:r>
              <a:rPr lang="en-US" sz="2400" dirty="0" err="1"/>
              <a:t>tổng</a:t>
            </a:r>
            <a:r>
              <a:rPr lang="en-US" sz="2400" dirty="0"/>
              <a:t> </a:t>
            </a:r>
            <a:r>
              <a:rPr lang="en-US" sz="2400" dirty="0" err="1"/>
              <a:t>thể</a:t>
            </a:r>
            <a:r>
              <a:rPr lang="en-US" sz="2400" dirty="0"/>
              <a:t> (OS) </a:t>
            </a:r>
            <a:r>
              <a:rPr lang="en-US" sz="2400" dirty="0" err="1"/>
              <a:t>ngắn</a:t>
            </a:r>
            <a:r>
              <a:rPr lang="en-US" sz="2400" dirty="0"/>
              <a:t> </a:t>
            </a:r>
            <a:r>
              <a:rPr lang="en-US" sz="2400" dirty="0" err="1"/>
              <a:t>hơn</a:t>
            </a:r>
            <a:r>
              <a:rPr lang="en-US" sz="2400" dirty="0"/>
              <a:t> </a:t>
            </a:r>
            <a:r>
              <a:rPr lang="en-US" sz="2400" dirty="0" err="1"/>
              <a:t>đáng</a:t>
            </a:r>
            <a:r>
              <a:rPr lang="en-US" sz="2400" dirty="0"/>
              <a:t> </a:t>
            </a:r>
            <a:r>
              <a:rPr lang="en-US" sz="2400" dirty="0" err="1"/>
              <a:t>kể</a:t>
            </a:r>
            <a:r>
              <a:rPr lang="en-US" sz="2400" dirty="0"/>
              <a:t> so </a:t>
            </a:r>
            <a:r>
              <a:rPr lang="en-US" sz="2400" dirty="0" err="1"/>
              <a:t>với</a:t>
            </a:r>
            <a:r>
              <a:rPr lang="en-US" sz="2400" dirty="0"/>
              <a:t> </a:t>
            </a:r>
            <a:r>
              <a:rPr lang="en-US" sz="2400" dirty="0" err="1"/>
              <a:t>nhóm</a:t>
            </a:r>
            <a:r>
              <a:rPr lang="en-US" sz="2400" dirty="0"/>
              <a:t> </a:t>
            </a:r>
            <a:r>
              <a:rPr lang="en-US" sz="2400" dirty="0" err="1"/>
              <a:t>có</a:t>
            </a:r>
            <a:r>
              <a:rPr lang="en-US" sz="2400" dirty="0"/>
              <a:t> gen BRAF </a:t>
            </a:r>
            <a:r>
              <a:rPr lang="en-US" sz="2400" dirty="0" err="1"/>
              <a:t>hoang</a:t>
            </a:r>
            <a:r>
              <a:rPr lang="en-US" sz="2400" dirty="0"/>
              <a:t> </a:t>
            </a:r>
            <a:r>
              <a:rPr lang="en-US" sz="2400" dirty="0" err="1"/>
              <a:t>dại</a:t>
            </a:r>
            <a:r>
              <a:rPr lang="en-US" sz="2400" dirty="0"/>
              <a:t> (wild-type).</a:t>
            </a:r>
          </a:p>
          <a:p>
            <a:pPr>
              <a:lnSpc>
                <a:spcPct val="150000"/>
              </a:lnSpc>
            </a:pPr>
            <a:r>
              <a:rPr lang="en-US" sz="2400" b="1" dirty="0" err="1"/>
              <a:t>Đặc</a:t>
            </a:r>
            <a:r>
              <a:rPr lang="en-US" sz="2400" b="1" dirty="0"/>
              <a:t> </a:t>
            </a:r>
            <a:r>
              <a:rPr lang="en-US" sz="2400" b="1" dirty="0" err="1"/>
              <a:t>điểm</a:t>
            </a:r>
            <a:r>
              <a:rPr lang="en-US" sz="2400" b="1" dirty="0"/>
              <a:t> </a:t>
            </a:r>
            <a:r>
              <a:rPr lang="en-US" sz="2400" b="1" dirty="0" err="1"/>
              <a:t>lâm</a:t>
            </a:r>
            <a:r>
              <a:rPr lang="en-US" sz="2400" b="1" dirty="0"/>
              <a:t> </a:t>
            </a:r>
            <a:r>
              <a:rPr lang="en-US" sz="2400" b="1" dirty="0" err="1"/>
              <a:t>sàng</a:t>
            </a:r>
            <a:r>
              <a:rPr lang="en-US" sz="2400" b="1" dirty="0"/>
              <a:t>:</a:t>
            </a:r>
            <a:r>
              <a:rPr lang="en-US" sz="2400" dirty="0"/>
              <a:t> </a:t>
            </a:r>
            <a:r>
              <a:rPr lang="en-US" sz="2400" dirty="0" err="1"/>
              <a:t>Đột</a:t>
            </a:r>
            <a:r>
              <a:rPr lang="en-US" sz="2400" dirty="0"/>
              <a:t> </a:t>
            </a:r>
            <a:r>
              <a:rPr lang="en-US" sz="2400" dirty="0" err="1"/>
              <a:t>biến</a:t>
            </a:r>
            <a:r>
              <a:rPr lang="en-US" sz="2400" dirty="0"/>
              <a:t> </a:t>
            </a:r>
            <a:r>
              <a:rPr lang="en-US" sz="2400" dirty="0" err="1"/>
              <a:t>này</a:t>
            </a:r>
            <a:r>
              <a:rPr lang="en-US" sz="2400" dirty="0"/>
              <a:t> </a:t>
            </a:r>
            <a:r>
              <a:rPr lang="en-US" sz="2400" dirty="0" err="1"/>
              <a:t>thường</a:t>
            </a:r>
            <a:r>
              <a:rPr lang="en-US" sz="2400" dirty="0"/>
              <a:t> </a:t>
            </a:r>
            <a:r>
              <a:rPr lang="en-US" sz="2400" dirty="0" err="1"/>
              <a:t>gắn</a:t>
            </a:r>
            <a:r>
              <a:rPr lang="en-US" sz="2400" dirty="0"/>
              <a:t> </a:t>
            </a:r>
            <a:r>
              <a:rPr lang="en-US" sz="2400" dirty="0" err="1"/>
              <a:t>liền</a:t>
            </a:r>
            <a:r>
              <a:rPr lang="en-US" sz="2400" dirty="0"/>
              <a:t> </a:t>
            </a:r>
            <a:r>
              <a:rPr lang="en-US" sz="2400" dirty="0" err="1"/>
              <a:t>với</a:t>
            </a:r>
            <a:r>
              <a:rPr lang="en-US" sz="2400" dirty="0"/>
              <a:t> </a:t>
            </a:r>
            <a:r>
              <a:rPr lang="en-US" sz="2400" dirty="0" err="1"/>
              <a:t>các</a:t>
            </a:r>
            <a:r>
              <a:rPr lang="en-US" sz="2400" dirty="0"/>
              <a:t> </a:t>
            </a:r>
            <a:r>
              <a:rPr lang="en-US" sz="2400" dirty="0" err="1"/>
              <a:t>đặc</a:t>
            </a:r>
            <a:r>
              <a:rPr lang="en-US" sz="2400" dirty="0"/>
              <a:t> </a:t>
            </a:r>
            <a:r>
              <a:rPr lang="en-US" sz="2400" dirty="0" err="1"/>
              <a:t>điểm</a:t>
            </a:r>
            <a:r>
              <a:rPr lang="en-US" sz="2400" dirty="0"/>
              <a:t> </a:t>
            </a:r>
            <a:r>
              <a:rPr lang="en-US" sz="2400" dirty="0" err="1"/>
              <a:t>nguy</a:t>
            </a:r>
            <a:r>
              <a:rPr lang="en-US" sz="2400" dirty="0"/>
              <a:t> </a:t>
            </a:r>
            <a:r>
              <a:rPr lang="en-US" sz="2400" dirty="0" err="1"/>
              <a:t>cơ</a:t>
            </a:r>
            <a:r>
              <a:rPr lang="en-US" sz="2400" dirty="0"/>
              <a:t> </a:t>
            </a:r>
            <a:r>
              <a:rPr lang="en-US" sz="2400" dirty="0" err="1"/>
              <a:t>cao</a:t>
            </a:r>
            <a:r>
              <a:rPr lang="en-US" sz="2400" dirty="0"/>
              <a:t> </a:t>
            </a:r>
            <a:r>
              <a:rPr lang="en-US" sz="2400" dirty="0" err="1"/>
              <a:t>như</a:t>
            </a:r>
            <a:r>
              <a:rPr lang="en-US" sz="2400" dirty="0"/>
              <a:t>: </a:t>
            </a:r>
            <a:r>
              <a:rPr lang="en-US" sz="2400" dirty="0" err="1"/>
              <a:t>khối</a:t>
            </a:r>
            <a:r>
              <a:rPr lang="en-US" sz="2400" dirty="0"/>
              <a:t> u ở </a:t>
            </a:r>
            <a:r>
              <a:rPr lang="en-US" sz="2400" dirty="0" err="1"/>
              <a:t>đại</a:t>
            </a:r>
            <a:r>
              <a:rPr lang="en-US" sz="2400" dirty="0"/>
              <a:t> </a:t>
            </a:r>
            <a:r>
              <a:rPr lang="en-US" sz="2400" dirty="0" err="1"/>
              <a:t>tràng</a:t>
            </a:r>
            <a:r>
              <a:rPr lang="en-US" sz="2400" dirty="0"/>
              <a:t> </a:t>
            </a:r>
            <a:r>
              <a:rPr lang="en-US" sz="2400" dirty="0" err="1"/>
              <a:t>phải</a:t>
            </a:r>
            <a:r>
              <a:rPr lang="en-US" sz="2400" dirty="0"/>
              <a:t> (</a:t>
            </a:r>
            <a:r>
              <a:rPr lang="en-US" sz="2400" dirty="0" err="1"/>
              <a:t>gần</a:t>
            </a:r>
            <a:r>
              <a:rPr lang="en-US" sz="2400" dirty="0"/>
              <a:t>), </a:t>
            </a:r>
            <a:r>
              <a:rPr lang="en-US" sz="2400" dirty="0" err="1"/>
              <a:t>loại</a:t>
            </a:r>
            <a:r>
              <a:rPr lang="en-US" sz="2400" dirty="0"/>
              <a:t> </a:t>
            </a:r>
            <a:r>
              <a:rPr lang="en-US" sz="2400" dirty="0" err="1"/>
              <a:t>mô</a:t>
            </a:r>
            <a:r>
              <a:rPr lang="en-US" sz="2400" dirty="0"/>
              <a:t> </a:t>
            </a:r>
            <a:r>
              <a:rPr lang="en-US" sz="2400" dirty="0" err="1"/>
              <a:t>bệnh</a:t>
            </a:r>
            <a:r>
              <a:rPr lang="en-US" sz="2400" dirty="0"/>
              <a:t> </a:t>
            </a:r>
            <a:r>
              <a:rPr lang="en-US" sz="2400" dirty="0" err="1"/>
              <a:t>học</a:t>
            </a:r>
            <a:r>
              <a:rPr lang="en-US" sz="2400" dirty="0"/>
              <a:t> </a:t>
            </a:r>
            <a:r>
              <a:rPr lang="en-US" sz="2400" dirty="0" err="1"/>
              <a:t>nhầy</a:t>
            </a:r>
            <a:r>
              <a:rPr lang="en-US" sz="2400" dirty="0"/>
              <a:t>, </a:t>
            </a:r>
            <a:r>
              <a:rPr lang="en-US" sz="2400" dirty="0" err="1"/>
              <a:t>biệt</a:t>
            </a:r>
            <a:r>
              <a:rPr lang="en-US" sz="2400" dirty="0"/>
              <a:t> </a:t>
            </a:r>
            <a:r>
              <a:rPr lang="en-US" sz="2400" dirty="0" err="1"/>
              <a:t>hóa</a:t>
            </a:r>
            <a:r>
              <a:rPr lang="en-US" sz="2400" dirty="0"/>
              <a:t> </a:t>
            </a:r>
            <a:r>
              <a:rPr lang="en-US" sz="2400" dirty="0" err="1"/>
              <a:t>kém</a:t>
            </a:r>
            <a:r>
              <a:rPr lang="en-US" sz="2400" dirty="0"/>
              <a:t> </a:t>
            </a:r>
            <a:r>
              <a:rPr lang="en-US" sz="2400" dirty="0" err="1"/>
              <a:t>và</a:t>
            </a:r>
            <a:r>
              <a:rPr lang="en-US" sz="2400" dirty="0"/>
              <a:t> </a:t>
            </a:r>
            <a:r>
              <a:rPr lang="en-US" sz="2400" dirty="0" err="1"/>
              <a:t>thường</a:t>
            </a:r>
            <a:r>
              <a:rPr lang="en-US" sz="2400" dirty="0"/>
              <a:t> </a:t>
            </a:r>
            <a:r>
              <a:rPr lang="en-US" sz="2400" dirty="0" err="1"/>
              <a:t>gặp</a:t>
            </a:r>
            <a:r>
              <a:rPr lang="en-US" sz="2400" dirty="0"/>
              <a:t> ở </a:t>
            </a:r>
            <a:r>
              <a:rPr lang="en-US" sz="2400" dirty="0" err="1"/>
              <a:t>bệnh</a:t>
            </a:r>
            <a:r>
              <a:rPr lang="en-US" sz="2400" dirty="0"/>
              <a:t> </a:t>
            </a:r>
            <a:r>
              <a:rPr lang="en-US" sz="2400" dirty="0" err="1"/>
              <a:t>nhân</a:t>
            </a:r>
            <a:r>
              <a:rPr lang="en-US" sz="2400" dirty="0"/>
              <a:t> </a:t>
            </a:r>
            <a:r>
              <a:rPr lang="en-US" sz="2400" dirty="0" err="1"/>
              <a:t>lớn</a:t>
            </a:r>
            <a:r>
              <a:rPr lang="en-US" sz="2400" dirty="0"/>
              <a:t> </a:t>
            </a:r>
            <a:r>
              <a:rPr lang="en-US" sz="2400" dirty="0" err="1"/>
              <a:t>tuổi</a:t>
            </a:r>
            <a:r>
              <a:rPr lang="en-US" sz="2400" dirty="0"/>
              <a:t> </a:t>
            </a:r>
            <a:r>
              <a:rPr lang="en-US" sz="2400" dirty="0" err="1"/>
              <a:t>hoặc</a:t>
            </a:r>
            <a:r>
              <a:rPr lang="en-US" sz="2400" dirty="0"/>
              <a:t> </a:t>
            </a:r>
            <a:r>
              <a:rPr lang="en-US" sz="2400" dirty="0" err="1"/>
              <a:t>nữ</a:t>
            </a:r>
            <a:r>
              <a:rPr lang="en-US" sz="2400" dirty="0"/>
              <a:t> </a:t>
            </a:r>
            <a:r>
              <a:rPr lang="en-US" sz="2400" dirty="0" err="1"/>
              <a:t>giới</a:t>
            </a:r>
            <a:r>
              <a:rPr lang="en-US" sz="2400" dirty="0"/>
              <a:t>.</a:t>
            </a:r>
          </a:p>
          <a:p>
            <a:endParaRPr lang="en-US" dirty="0"/>
          </a:p>
        </p:txBody>
      </p:sp>
      <p:sp>
        <p:nvSpPr>
          <p:cNvPr id="3" name="Title 2">
            <a:extLst>
              <a:ext uri="{FF2B5EF4-FFF2-40B4-BE49-F238E27FC236}">
                <a16:creationId xmlns:a16="http://schemas.microsoft.com/office/drawing/2014/main" id="{ABB63FA2-A35B-8469-49C2-58C6E4A258F4}"/>
              </a:ext>
            </a:extLst>
          </p:cNvPr>
          <p:cNvSpPr>
            <a:spLocks noGrp="1"/>
          </p:cNvSpPr>
          <p:nvPr>
            <p:ph type="title"/>
          </p:nvPr>
        </p:nvSpPr>
        <p:spPr/>
        <p:txBody>
          <a:bodyPr/>
          <a:lstStyle/>
          <a:p>
            <a:r>
              <a:rPr lang="en-US" dirty="0"/>
              <a:t>BRAF V600E</a:t>
            </a:r>
          </a:p>
        </p:txBody>
      </p:sp>
    </p:spTree>
    <p:extLst>
      <p:ext uri="{BB962C8B-B14F-4D97-AF65-F5344CB8AC3E}">
        <p14:creationId xmlns:p14="http://schemas.microsoft.com/office/powerpoint/2010/main" val="4125742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C604BC-7D90-9128-30BC-4FBA124D56B2}"/>
              </a:ext>
            </a:extLst>
          </p:cNvPr>
          <p:cNvSpPr>
            <a:spLocks noGrp="1"/>
          </p:cNvSpPr>
          <p:nvPr>
            <p:ph idx="1"/>
          </p:nvPr>
        </p:nvSpPr>
        <p:spPr>
          <a:xfrm>
            <a:off x="733926" y="1130967"/>
            <a:ext cx="10852485" cy="4848727"/>
          </a:xfrm>
        </p:spPr>
        <p:txBody>
          <a:bodyPr>
            <a:normAutofit fontScale="70000" lnSpcReduction="20000"/>
          </a:bodyPr>
          <a:lstStyle/>
          <a:p>
            <a:pPr>
              <a:lnSpc>
                <a:spcPct val="160000"/>
              </a:lnSpc>
            </a:pPr>
            <a:r>
              <a:rPr lang="en-US" sz="2900" b="1" dirty="0"/>
              <a:t>Đ</a:t>
            </a:r>
            <a:r>
              <a:rPr lang="vi-VN" sz="2900" b="1" dirty="0"/>
              <a:t>ột biến BRAF V600E </a:t>
            </a:r>
            <a:r>
              <a:rPr lang="vi-VN" sz="2900" dirty="0"/>
              <a:t>trong </a:t>
            </a:r>
            <a:r>
              <a:rPr lang="vi-VN" sz="2900" b="1" dirty="0"/>
              <a:t>loại trừ chẩn đoán hội chứng Lynch (LS)</a:t>
            </a:r>
            <a:r>
              <a:rPr lang="en-US" sz="2900" b="1" dirty="0"/>
              <a:t>,</a:t>
            </a:r>
            <a:r>
              <a:rPr lang="vi-VN" sz="2900" dirty="0"/>
              <a:t>bối cảnh thiế</a:t>
            </a:r>
            <a:r>
              <a:rPr lang="en-US" sz="2900" dirty="0"/>
              <a:t>u </a:t>
            </a:r>
            <a:r>
              <a:rPr lang="en-US" sz="2900" dirty="0" err="1"/>
              <a:t>mất</a:t>
            </a:r>
            <a:r>
              <a:rPr lang="en-US" sz="2900" dirty="0"/>
              <a:t> </a:t>
            </a:r>
            <a:r>
              <a:rPr lang="en-US" sz="2900" dirty="0" err="1"/>
              <a:t>biểu</a:t>
            </a:r>
            <a:r>
              <a:rPr lang="en-US" sz="2900" dirty="0"/>
              <a:t> </a:t>
            </a:r>
            <a:r>
              <a:rPr lang="en-US" sz="2900" dirty="0" err="1"/>
              <a:t>hiện</a:t>
            </a:r>
            <a:r>
              <a:rPr lang="vi-VN" sz="2900" dirty="0"/>
              <a:t> MLH1 sẽ </a:t>
            </a:r>
            <a:r>
              <a:rPr lang="en-US" sz="2900" dirty="0" err="1"/>
              <a:t>cần</a:t>
            </a:r>
            <a:r>
              <a:rPr lang="en-US" sz="2900" dirty="0"/>
              <a:t> </a:t>
            </a:r>
            <a:r>
              <a:rPr lang="en-US" sz="2900" dirty="0" err="1"/>
              <a:t>kết</a:t>
            </a:r>
            <a:r>
              <a:rPr lang="en-US" sz="2900" dirty="0"/>
              <a:t> </a:t>
            </a:r>
            <a:r>
              <a:rPr lang="en-US" sz="2900" dirty="0" err="1"/>
              <a:t>hợp</a:t>
            </a:r>
            <a:r>
              <a:rPr lang="en-US" sz="2900" dirty="0"/>
              <a:t> </a:t>
            </a:r>
            <a:r>
              <a:rPr lang="vi-VN" sz="2900" dirty="0"/>
              <a:t>tiền sử gia đình </a:t>
            </a:r>
            <a:r>
              <a:rPr lang="en-US" sz="2900" dirty="0" err="1"/>
              <a:t>khi</a:t>
            </a:r>
            <a:r>
              <a:rPr lang="en-US" sz="2900" dirty="0"/>
              <a:t> </a:t>
            </a:r>
            <a:r>
              <a:rPr lang="vi-VN" sz="2900" dirty="0"/>
              <a:t>sàng lọc gen di truyền trong trường hợp có đột biến BRAF V600E.</a:t>
            </a:r>
            <a:endParaRPr lang="en-US" sz="2900" dirty="0"/>
          </a:p>
          <a:p>
            <a:pPr lvl="0">
              <a:lnSpc>
                <a:spcPct val="160000"/>
              </a:lnSpc>
            </a:pPr>
            <a:r>
              <a:rPr lang="en-US" sz="2900" b="1" dirty="0" err="1"/>
              <a:t>Kháng</a:t>
            </a:r>
            <a:r>
              <a:rPr lang="en-US" sz="2900" b="1" dirty="0"/>
              <a:t> </a:t>
            </a:r>
            <a:r>
              <a:rPr lang="en-US" sz="2900" b="1" dirty="0" err="1"/>
              <a:t>liệu</a:t>
            </a:r>
            <a:r>
              <a:rPr lang="en-US" sz="2900" b="1" dirty="0"/>
              <a:t> </a:t>
            </a:r>
            <a:r>
              <a:rPr lang="en-US" sz="2900" b="1" dirty="0" err="1"/>
              <a:t>pháp</a:t>
            </a:r>
            <a:r>
              <a:rPr lang="en-US" sz="2900" b="1" dirty="0"/>
              <a:t> </a:t>
            </a:r>
            <a:r>
              <a:rPr lang="en-US" sz="2900" b="1" dirty="0" err="1"/>
              <a:t>ức</a:t>
            </a:r>
            <a:r>
              <a:rPr lang="en-US" sz="2900" b="1" dirty="0"/>
              <a:t> </a:t>
            </a:r>
            <a:r>
              <a:rPr lang="en-US" sz="2900" b="1" dirty="0" err="1"/>
              <a:t>chế</a:t>
            </a:r>
            <a:r>
              <a:rPr lang="en-US" sz="2900" b="1" dirty="0"/>
              <a:t> EGFR:</a:t>
            </a:r>
            <a:r>
              <a:rPr lang="en-US" sz="2900" dirty="0"/>
              <a:t> </a:t>
            </a:r>
            <a:r>
              <a:rPr lang="en-US" sz="2900" b="1" dirty="0" err="1"/>
              <a:t>không</a:t>
            </a:r>
            <a:r>
              <a:rPr lang="en-US" sz="2900" b="1" dirty="0"/>
              <a:t> </a:t>
            </a:r>
            <a:r>
              <a:rPr lang="en-US" sz="2900" b="1" dirty="0" err="1"/>
              <a:t>đáp</a:t>
            </a:r>
            <a:r>
              <a:rPr lang="en-US" sz="2900" b="1" dirty="0"/>
              <a:t> </a:t>
            </a:r>
            <a:r>
              <a:rPr lang="en-US" sz="2900" b="1" dirty="0" err="1"/>
              <a:t>ứng</a:t>
            </a:r>
            <a:r>
              <a:rPr lang="en-US" sz="2900" dirty="0"/>
              <a:t> </a:t>
            </a:r>
            <a:r>
              <a:rPr lang="en-US" sz="2900" dirty="0" err="1"/>
              <a:t>với</a:t>
            </a:r>
            <a:r>
              <a:rPr lang="en-US" sz="2900" dirty="0"/>
              <a:t> </a:t>
            </a:r>
            <a:r>
              <a:rPr lang="en-US" sz="2900" dirty="0" err="1"/>
              <a:t>các</a:t>
            </a:r>
            <a:r>
              <a:rPr lang="en-US" sz="2900" dirty="0"/>
              <a:t> </a:t>
            </a:r>
            <a:r>
              <a:rPr lang="en-US" sz="2900" dirty="0" err="1"/>
              <a:t>thuốc</a:t>
            </a:r>
            <a:r>
              <a:rPr lang="en-US" sz="2900" dirty="0"/>
              <a:t> </a:t>
            </a:r>
            <a:r>
              <a:rPr lang="en-US" sz="2900" dirty="0" err="1"/>
              <a:t>kháng</a:t>
            </a:r>
            <a:r>
              <a:rPr lang="en-US" sz="2900" dirty="0"/>
              <a:t> EGFR </a:t>
            </a:r>
            <a:r>
              <a:rPr lang="en-US" sz="2900" dirty="0" err="1"/>
              <a:t>đơn</a:t>
            </a:r>
            <a:r>
              <a:rPr lang="en-US" sz="2900" dirty="0"/>
              <a:t> </a:t>
            </a:r>
            <a:r>
              <a:rPr lang="en-US" sz="2900" dirty="0" err="1"/>
              <a:t>trị</a:t>
            </a:r>
            <a:r>
              <a:rPr lang="en-US" sz="2900" dirty="0"/>
              <a:t> </a:t>
            </a:r>
            <a:r>
              <a:rPr lang="en-US" sz="2900" dirty="0" err="1"/>
              <a:t>liệu</a:t>
            </a:r>
            <a:r>
              <a:rPr lang="en-US" sz="2900" dirty="0"/>
              <a:t> </a:t>
            </a:r>
            <a:r>
              <a:rPr lang="en-US" sz="2900" dirty="0" err="1"/>
              <a:t>như</a:t>
            </a:r>
            <a:r>
              <a:rPr lang="en-US" sz="2900" dirty="0"/>
              <a:t> cetuximab hay panitumumab </a:t>
            </a:r>
            <a:r>
              <a:rPr lang="en-US" sz="2900" dirty="0" err="1"/>
              <a:t>vì</a:t>
            </a:r>
            <a:r>
              <a:rPr lang="en-US" sz="2900" dirty="0"/>
              <a:t> </a:t>
            </a:r>
            <a:r>
              <a:rPr lang="en-US" sz="2900" dirty="0" err="1"/>
              <a:t>tín</a:t>
            </a:r>
            <a:r>
              <a:rPr lang="en-US" sz="2900" dirty="0"/>
              <a:t> </a:t>
            </a:r>
            <a:r>
              <a:rPr lang="en-US" sz="2900" dirty="0" err="1"/>
              <a:t>hiệu</a:t>
            </a:r>
            <a:r>
              <a:rPr lang="en-US" sz="2900" dirty="0"/>
              <a:t> </a:t>
            </a:r>
            <a:r>
              <a:rPr lang="en-US" sz="2900" dirty="0" err="1"/>
              <a:t>tăng</a:t>
            </a:r>
            <a:r>
              <a:rPr lang="en-US" sz="2900" dirty="0"/>
              <a:t> </a:t>
            </a:r>
            <a:r>
              <a:rPr lang="en-US" sz="2900" dirty="0" err="1"/>
              <a:t>sinh</a:t>
            </a:r>
            <a:r>
              <a:rPr lang="en-US" sz="2900" dirty="0"/>
              <a:t> </a:t>
            </a:r>
            <a:r>
              <a:rPr lang="en-US" sz="2900" dirty="0" err="1"/>
              <a:t>đã</a:t>
            </a:r>
            <a:r>
              <a:rPr lang="en-US" sz="2900" dirty="0"/>
              <a:t> </a:t>
            </a:r>
            <a:r>
              <a:rPr lang="en-US" sz="2900" dirty="0" err="1"/>
              <a:t>bị</a:t>
            </a:r>
            <a:r>
              <a:rPr lang="en-US" sz="2900" dirty="0"/>
              <a:t> </a:t>
            </a:r>
            <a:r>
              <a:rPr lang="en-US" sz="2900" dirty="0" err="1"/>
              <a:t>kích</a:t>
            </a:r>
            <a:r>
              <a:rPr lang="en-US" sz="2900" dirty="0"/>
              <a:t> </a:t>
            </a:r>
            <a:r>
              <a:rPr lang="en-US" sz="2900" dirty="0" err="1"/>
              <a:t>hoạt</a:t>
            </a:r>
            <a:r>
              <a:rPr lang="en-US" sz="2900" dirty="0"/>
              <a:t> ở </a:t>
            </a:r>
            <a:r>
              <a:rPr lang="en-US" sz="2900" dirty="0" err="1"/>
              <a:t>mức</a:t>
            </a:r>
            <a:r>
              <a:rPr lang="en-US" sz="2900" dirty="0"/>
              <a:t> </a:t>
            </a:r>
            <a:r>
              <a:rPr lang="en-US" sz="2900" dirty="0" err="1"/>
              <a:t>dưới</a:t>
            </a:r>
            <a:r>
              <a:rPr lang="en-US" sz="2900" dirty="0"/>
              <a:t>, </a:t>
            </a:r>
            <a:r>
              <a:rPr lang="en-US" sz="2900" dirty="0" err="1"/>
              <a:t>bỏ</a:t>
            </a:r>
            <a:r>
              <a:rPr lang="en-US" sz="2900" dirty="0"/>
              <a:t> qua </a:t>
            </a:r>
            <a:r>
              <a:rPr lang="en-US" sz="2900" dirty="0" err="1"/>
              <a:t>sự</a:t>
            </a:r>
            <a:r>
              <a:rPr lang="en-US" sz="2900" dirty="0"/>
              <a:t> </a:t>
            </a:r>
            <a:r>
              <a:rPr lang="en-US" sz="2900" dirty="0" err="1"/>
              <a:t>ức</a:t>
            </a:r>
            <a:r>
              <a:rPr lang="en-US" sz="2900" dirty="0"/>
              <a:t> </a:t>
            </a:r>
            <a:r>
              <a:rPr lang="en-US" sz="2900" dirty="0" err="1"/>
              <a:t>chế</a:t>
            </a:r>
            <a:r>
              <a:rPr lang="en-US" sz="2900" dirty="0"/>
              <a:t> </a:t>
            </a:r>
            <a:r>
              <a:rPr lang="en-US" sz="2900" dirty="0" err="1"/>
              <a:t>tại</a:t>
            </a:r>
            <a:r>
              <a:rPr lang="en-US" sz="2900" dirty="0"/>
              <a:t> </a:t>
            </a:r>
            <a:r>
              <a:rPr lang="en-US" sz="2900" dirty="0" err="1"/>
              <a:t>thụ</a:t>
            </a:r>
            <a:r>
              <a:rPr lang="en-US" sz="2900" dirty="0"/>
              <a:t> </a:t>
            </a:r>
            <a:r>
              <a:rPr lang="en-US" sz="2900" dirty="0" err="1"/>
              <a:t>thể</a:t>
            </a:r>
            <a:r>
              <a:rPr lang="en-US" sz="2900" dirty="0"/>
              <a:t>.</a:t>
            </a:r>
          </a:p>
          <a:p>
            <a:pPr lvl="0">
              <a:lnSpc>
                <a:spcPct val="160000"/>
              </a:lnSpc>
            </a:pPr>
            <a:r>
              <a:rPr lang="en-US" sz="2900" b="1" dirty="0"/>
              <a:t>Liệu </a:t>
            </a:r>
            <a:r>
              <a:rPr lang="en-US" sz="2900" b="1" dirty="0" err="1"/>
              <a:t>pháp</a:t>
            </a:r>
            <a:r>
              <a:rPr lang="en-US" sz="2900" b="1" dirty="0"/>
              <a:t> </a:t>
            </a:r>
            <a:r>
              <a:rPr lang="en-US" sz="2900" b="1" dirty="0" err="1"/>
              <a:t>trúng</a:t>
            </a:r>
            <a:r>
              <a:rPr lang="en-US" sz="2900" b="1" dirty="0"/>
              <a:t> </a:t>
            </a:r>
            <a:r>
              <a:rPr lang="en-US" sz="2900" b="1" dirty="0" err="1"/>
              <a:t>đích</a:t>
            </a:r>
            <a:r>
              <a:rPr lang="en-US" sz="2900" b="1" dirty="0"/>
              <a:t> </a:t>
            </a:r>
            <a:r>
              <a:rPr lang="en-US" sz="2900" b="1" dirty="0" err="1"/>
              <a:t>phối</a:t>
            </a:r>
            <a:r>
              <a:rPr lang="en-US" sz="2900" b="1" dirty="0"/>
              <a:t> </a:t>
            </a:r>
            <a:r>
              <a:rPr lang="en-US" sz="2900" b="1" dirty="0" err="1"/>
              <a:t>hợp</a:t>
            </a:r>
            <a:r>
              <a:rPr lang="en-US" sz="2900" b="1" dirty="0"/>
              <a:t>:</a:t>
            </a:r>
            <a:r>
              <a:rPr lang="en-US" sz="2900" dirty="0"/>
              <a:t> NCCN </a:t>
            </a:r>
            <a:r>
              <a:rPr lang="en-US" sz="2900" dirty="0" err="1"/>
              <a:t>khuyến</a:t>
            </a:r>
            <a:r>
              <a:rPr lang="en-US" sz="2900" dirty="0"/>
              <a:t> </a:t>
            </a:r>
            <a:r>
              <a:rPr lang="en-US" sz="2900" dirty="0" err="1"/>
              <a:t>cáo</a:t>
            </a:r>
            <a:r>
              <a:rPr lang="en-US" sz="2900" dirty="0"/>
              <a:t> </a:t>
            </a:r>
            <a:r>
              <a:rPr lang="en-US" sz="2900" dirty="0" err="1"/>
              <a:t>sử</a:t>
            </a:r>
            <a:r>
              <a:rPr lang="en-US" sz="2900" dirty="0"/>
              <a:t> </a:t>
            </a:r>
            <a:r>
              <a:rPr lang="en-US" sz="2900" dirty="0" err="1"/>
              <a:t>dụng</a:t>
            </a:r>
            <a:r>
              <a:rPr lang="en-US" sz="2900" dirty="0"/>
              <a:t> </a:t>
            </a:r>
            <a:r>
              <a:rPr lang="en-US" sz="2900" dirty="0" err="1"/>
              <a:t>phác</a:t>
            </a:r>
            <a:r>
              <a:rPr lang="en-US" sz="2900" dirty="0"/>
              <a:t> </a:t>
            </a:r>
            <a:r>
              <a:rPr lang="en-US" sz="2900" dirty="0" err="1"/>
              <a:t>đồ</a:t>
            </a:r>
            <a:r>
              <a:rPr lang="en-US" sz="2900" dirty="0"/>
              <a:t> </a:t>
            </a:r>
            <a:r>
              <a:rPr lang="en-US" sz="2900" dirty="0" err="1"/>
              <a:t>kết</a:t>
            </a:r>
            <a:r>
              <a:rPr lang="en-US" sz="2900" dirty="0"/>
              <a:t> </a:t>
            </a:r>
            <a:r>
              <a:rPr lang="en-US" sz="2900" dirty="0" err="1"/>
              <a:t>hợp</a:t>
            </a:r>
            <a:r>
              <a:rPr lang="en-US" sz="2900" dirty="0"/>
              <a:t> </a:t>
            </a:r>
            <a:r>
              <a:rPr lang="en-US" sz="2900" dirty="0" err="1"/>
              <a:t>thuốc</a:t>
            </a:r>
            <a:r>
              <a:rPr lang="en-US" sz="2900" dirty="0"/>
              <a:t> </a:t>
            </a:r>
            <a:r>
              <a:rPr lang="en-US" sz="2900" dirty="0" err="1"/>
              <a:t>ức</a:t>
            </a:r>
            <a:r>
              <a:rPr lang="en-US" sz="2900" dirty="0"/>
              <a:t> </a:t>
            </a:r>
            <a:r>
              <a:rPr lang="en-US" sz="2900" dirty="0" err="1"/>
              <a:t>chế</a:t>
            </a:r>
            <a:r>
              <a:rPr lang="en-US" sz="2900" dirty="0"/>
              <a:t> BRAF (</a:t>
            </a:r>
            <a:r>
              <a:rPr lang="en-US" sz="2900" b="1" dirty="0" err="1"/>
              <a:t>encorafenib</a:t>
            </a:r>
            <a:r>
              <a:rPr lang="en-US" sz="2900" dirty="0"/>
              <a:t>) </a:t>
            </a:r>
            <a:r>
              <a:rPr lang="en-US" sz="2900" dirty="0" err="1"/>
              <a:t>với</a:t>
            </a:r>
            <a:r>
              <a:rPr lang="en-US" sz="2900" dirty="0"/>
              <a:t> </a:t>
            </a:r>
            <a:r>
              <a:rPr lang="en-US" sz="2900" dirty="0" err="1"/>
              <a:t>thuốc</a:t>
            </a:r>
            <a:r>
              <a:rPr lang="en-US" sz="2900" dirty="0"/>
              <a:t> </a:t>
            </a:r>
            <a:r>
              <a:rPr lang="en-US" sz="2900" dirty="0" err="1"/>
              <a:t>kháng</a:t>
            </a:r>
            <a:r>
              <a:rPr lang="en-US" sz="2900" dirty="0"/>
              <a:t> EGFR </a:t>
            </a:r>
            <a:r>
              <a:rPr lang="en-US" sz="2900" dirty="0" err="1"/>
              <a:t>cho</a:t>
            </a:r>
            <a:r>
              <a:rPr lang="en-US" sz="2900" dirty="0"/>
              <a:t> </a:t>
            </a:r>
            <a:r>
              <a:rPr lang="en-US" sz="2900" dirty="0" err="1"/>
              <a:t>các</a:t>
            </a:r>
            <a:r>
              <a:rPr lang="en-US" sz="2900" dirty="0"/>
              <a:t> </a:t>
            </a:r>
            <a:r>
              <a:rPr lang="en-US" sz="2900" dirty="0" err="1"/>
              <a:t>trường</a:t>
            </a:r>
            <a:r>
              <a:rPr lang="en-US" sz="2900" dirty="0"/>
              <a:t> </a:t>
            </a:r>
            <a:r>
              <a:rPr lang="en-US" sz="2900" dirty="0" err="1"/>
              <a:t>hợp</a:t>
            </a:r>
            <a:r>
              <a:rPr lang="en-US" sz="2900" dirty="0"/>
              <a:t> di </a:t>
            </a:r>
            <a:r>
              <a:rPr lang="en-US" sz="2900" dirty="0" err="1"/>
              <a:t>căn</a:t>
            </a:r>
            <a:r>
              <a:rPr lang="en-US" sz="2900" dirty="0"/>
              <a:t> </a:t>
            </a:r>
            <a:r>
              <a:rPr lang="en-US" sz="2900" dirty="0" err="1"/>
              <a:t>có</a:t>
            </a:r>
            <a:r>
              <a:rPr lang="en-US" sz="2900" dirty="0"/>
              <a:t> </a:t>
            </a:r>
            <a:r>
              <a:rPr lang="en-US" sz="2900" dirty="0" err="1"/>
              <a:t>đột</a:t>
            </a:r>
            <a:r>
              <a:rPr lang="en-US" sz="2900" dirty="0"/>
              <a:t> </a:t>
            </a:r>
            <a:r>
              <a:rPr lang="en-US" sz="2900" dirty="0" err="1"/>
              <a:t>biến</a:t>
            </a:r>
            <a:r>
              <a:rPr lang="en-US" sz="2900" dirty="0"/>
              <a:t> </a:t>
            </a:r>
            <a:r>
              <a:rPr lang="en-US" sz="2900" dirty="0" err="1"/>
              <a:t>này</a:t>
            </a:r>
            <a:r>
              <a:rPr lang="en-US" sz="2900" dirty="0"/>
              <a:t>.</a:t>
            </a:r>
          </a:p>
          <a:p>
            <a:pPr lvl="0">
              <a:lnSpc>
                <a:spcPct val="160000"/>
              </a:lnSpc>
            </a:pPr>
            <a:r>
              <a:rPr lang="en-US" sz="2900" b="1" dirty="0" err="1"/>
              <a:t>Ưu</a:t>
            </a:r>
            <a:r>
              <a:rPr lang="en-US" sz="2900" b="1" dirty="0"/>
              <a:t> </a:t>
            </a:r>
            <a:r>
              <a:rPr lang="en-US" sz="2900" b="1" dirty="0" err="1"/>
              <a:t>tiên</a:t>
            </a:r>
            <a:r>
              <a:rPr lang="en-US" sz="2900" b="1" dirty="0"/>
              <a:t> </a:t>
            </a:r>
            <a:r>
              <a:rPr lang="en-US" sz="2900" b="1" dirty="0" err="1"/>
              <a:t>miễn</a:t>
            </a:r>
            <a:r>
              <a:rPr lang="en-US" sz="2900" b="1" dirty="0"/>
              <a:t> </a:t>
            </a:r>
            <a:r>
              <a:rPr lang="en-US" sz="2900" b="1" dirty="0" err="1"/>
              <a:t>dịch</a:t>
            </a:r>
            <a:r>
              <a:rPr lang="en-US" sz="2900" b="1" dirty="0"/>
              <a:t>:</a:t>
            </a:r>
            <a:r>
              <a:rPr lang="en-US" sz="2900" dirty="0"/>
              <a:t> </a:t>
            </a:r>
            <a:r>
              <a:rPr lang="en-US" sz="2900" dirty="0" err="1"/>
              <a:t>Nếu</a:t>
            </a:r>
            <a:r>
              <a:rPr lang="en-US" sz="2900" dirty="0"/>
              <a:t> </a:t>
            </a:r>
            <a:r>
              <a:rPr lang="en-US" sz="2900" dirty="0" err="1"/>
              <a:t>khối</a:t>
            </a:r>
            <a:r>
              <a:rPr lang="en-US" sz="2900" dirty="0"/>
              <a:t> u </a:t>
            </a:r>
            <a:r>
              <a:rPr lang="en-US" sz="2900" dirty="0" err="1"/>
              <a:t>vừa</a:t>
            </a:r>
            <a:r>
              <a:rPr lang="en-US" sz="2900" dirty="0"/>
              <a:t> </a:t>
            </a:r>
            <a:r>
              <a:rPr lang="en-US" sz="2900" dirty="0" err="1"/>
              <a:t>có</a:t>
            </a:r>
            <a:r>
              <a:rPr lang="en-US" sz="2900" dirty="0"/>
              <a:t> MSI-H/</a:t>
            </a:r>
            <a:r>
              <a:rPr lang="en-US" sz="2900" dirty="0" err="1"/>
              <a:t>dMMR</a:t>
            </a:r>
            <a:r>
              <a:rPr lang="en-US" sz="2900" dirty="0"/>
              <a:t> </a:t>
            </a:r>
            <a:r>
              <a:rPr lang="en-US" sz="2900" dirty="0" err="1"/>
              <a:t>vừa</a:t>
            </a:r>
            <a:r>
              <a:rPr lang="en-US" sz="2900" dirty="0"/>
              <a:t> </a:t>
            </a:r>
            <a:r>
              <a:rPr lang="en-US" sz="2900" dirty="0" err="1"/>
              <a:t>có</a:t>
            </a:r>
            <a:r>
              <a:rPr lang="en-US" sz="2900" dirty="0"/>
              <a:t> </a:t>
            </a:r>
            <a:r>
              <a:rPr lang="en-US" sz="2900" dirty="0" err="1"/>
              <a:t>đột</a:t>
            </a:r>
            <a:r>
              <a:rPr lang="en-US" sz="2900" dirty="0"/>
              <a:t> </a:t>
            </a:r>
            <a:r>
              <a:rPr lang="en-US" sz="2900" dirty="0" err="1"/>
              <a:t>biến</a:t>
            </a:r>
            <a:r>
              <a:rPr lang="en-US" sz="2900" dirty="0"/>
              <a:t> </a:t>
            </a:r>
            <a:r>
              <a:rPr lang="en-US" sz="2900" i="1" dirty="0"/>
              <a:t>BRAF V600E</a:t>
            </a:r>
            <a:r>
              <a:rPr lang="en-US" sz="2900" dirty="0"/>
              <a:t>, </a:t>
            </a:r>
            <a:r>
              <a:rPr lang="en-US" sz="2900" dirty="0" err="1"/>
              <a:t>liệu</a:t>
            </a:r>
            <a:r>
              <a:rPr lang="en-US" sz="2900" dirty="0"/>
              <a:t> </a:t>
            </a:r>
            <a:r>
              <a:rPr lang="en-US" sz="2900" dirty="0" err="1"/>
              <a:t>pháp</a:t>
            </a:r>
            <a:r>
              <a:rPr lang="en-US" sz="2900" dirty="0"/>
              <a:t> </a:t>
            </a:r>
            <a:r>
              <a:rPr lang="en-US" sz="2900" dirty="0" err="1"/>
              <a:t>miễn</a:t>
            </a:r>
            <a:r>
              <a:rPr lang="en-US" sz="2900" dirty="0"/>
              <a:t> </a:t>
            </a:r>
            <a:r>
              <a:rPr lang="en-US" sz="2900" dirty="0" err="1"/>
              <a:t>dịch</a:t>
            </a:r>
            <a:r>
              <a:rPr lang="en-US" sz="2900" dirty="0"/>
              <a:t> </a:t>
            </a:r>
            <a:r>
              <a:rPr lang="en-US" sz="2900" dirty="0" err="1"/>
              <a:t>với</a:t>
            </a:r>
            <a:r>
              <a:rPr lang="en-US" sz="2900" dirty="0"/>
              <a:t> </a:t>
            </a:r>
            <a:r>
              <a:rPr lang="en-US" sz="2900" dirty="0" err="1"/>
              <a:t>thuốc</a:t>
            </a:r>
            <a:r>
              <a:rPr lang="en-US" sz="2900" dirty="0"/>
              <a:t> </a:t>
            </a:r>
            <a:r>
              <a:rPr lang="en-US" sz="2900" dirty="0" err="1"/>
              <a:t>ức</a:t>
            </a:r>
            <a:r>
              <a:rPr lang="en-US" sz="2900" dirty="0"/>
              <a:t> </a:t>
            </a:r>
            <a:r>
              <a:rPr lang="en-US" sz="2900" dirty="0" err="1"/>
              <a:t>chế</a:t>
            </a:r>
            <a:r>
              <a:rPr lang="en-US" sz="2900" dirty="0"/>
              <a:t> </a:t>
            </a:r>
            <a:r>
              <a:rPr lang="en-US" sz="2900" dirty="0" err="1"/>
              <a:t>điểm</a:t>
            </a:r>
            <a:r>
              <a:rPr lang="en-US" sz="2900" dirty="0"/>
              <a:t> </a:t>
            </a:r>
            <a:r>
              <a:rPr lang="en-US" sz="2900" dirty="0" err="1"/>
              <a:t>kiểm</a:t>
            </a:r>
            <a:r>
              <a:rPr lang="en-US" sz="2900" dirty="0"/>
              <a:t> </a:t>
            </a:r>
            <a:r>
              <a:rPr lang="en-US" sz="2900" dirty="0" err="1"/>
              <a:t>soát</a:t>
            </a:r>
            <a:r>
              <a:rPr lang="en-US" sz="2900" dirty="0"/>
              <a:t> </a:t>
            </a:r>
            <a:r>
              <a:rPr lang="en-US" sz="2900" dirty="0" err="1"/>
              <a:t>được</a:t>
            </a:r>
            <a:r>
              <a:rPr lang="en-US" sz="2900" dirty="0"/>
              <a:t> </a:t>
            </a:r>
            <a:r>
              <a:rPr lang="en-US" sz="2900" dirty="0" err="1"/>
              <a:t>ưu</a:t>
            </a:r>
            <a:r>
              <a:rPr lang="en-US" sz="2900" dirty="0"/>
              <a:t> </a:t>
            </a:r>
            <a:r>
              <a:rPr lang="en-US" sz="2900" dirty="0" err="1"/>
              <a:t>tiên</a:t>
            </a:r>
            <a:r>
              <a:rPr lang="en-US" sz="2900" dirty="0"/>
              <a:t> </a:t>
            </a:r>
            <a:r>
              <a:rPr lang="en-US" sz="2900" dirty="0" err="1"/>
              <a:t>lựa</a:t>
            </a:r>
            <a:r>
              <a:rPr lang="en-US" sz="2900" dirty="0"/>
              <a:t> </a:t>
            </a:r>
            <a:r>
              <a:rPr lang="en-US" sz="2900" dirty="0" err="1"/>
              <a:t>chọn</a:t>
            </a:r>
            <a:r>
              <a:rPr lang="en-US" sz="2900" dirty="0"/>
              <a:t> </a:t>
            </a:r>
            <a:r>
              <a:rPr lang="en-US" sz="2900" dirty="0" err="1"/>
              <a:t>đầu</a:t>
            </a:r>
            <a:r>
              <a:rPr lang="en-US" sz="2900" dirty="0"/>
              <a:t> </a:t>
            </a:r>
            <a:r>
              <a:rPr lang="en-US" sz="2900" dirty="0" err="1"/>
              <a:t>tiên</a:t>
            </a:r>
            <a:endParaRPr lang="en-US" sz="2900" dirty="0"/>
          </a:p>
          <a:p>
            <a:endParaRPr lang="en-US" dirty="0"/>
          </a:p>
        </p:txBody>
      </p:sp>
      <p:sp>
        <p:nvSpPr>
          <p:cNvPr id="3" name="Title 2">
            <a:extLst>
              <a:ext uri="{FF2B5EF4-FFF2-40B4-BE49-F238E27FC236}">
                <a16:creationId xmlns:a16="http://schemas.microsoft.com/office/drawing/2014/main" id="{CC5AD231-F705-B222-4CFE-5074DB8DC6DE}"/>
              </a:ext>
            </a:extLst>
          </p:cNvPr>
          <p:cNvSpPr>
            <a:spLocks noGrp="1"/>
          </p:cNvSpPr>
          <p:nvPr>
            <p:ph type="title"/>
          </p:nvPr>
        </p:nvSpPr>
        <p:spPr/>
        <p:txBody>
          <a:bodyPr/>
          <a:lstStyle/>
          <a:p>
            <a:r>
              <a:rPr lang="en-US" dirty="0"/>
              <a:t>Ý </a:t>
            </a:r>
            <a:r>
              <a:rPr lang="en-US" dirty="0" err="1"/>
              <a:t>nghĩa</a:t>
            </a:r>
            <a:r>
              <a:rPr lang="en-US" dirty="0"/>
              <a:t> </a:t>
            </a:r>
            <a:r>
              <a:rPr lang="en-US" dirty="0" err="1"/>
              <a:t>lâm</a:t>
            </a:r>
            <a:r>
              <a:rPr lang="en-US" dirty="0"/>
              <a:t> </a:t>
            </a:r>
            <a:r>
              <a:rPr lang="en-US" dirty="0" err="1"/>
              <a:t>sàng</a:t>
            </a:r>
            <a:r>
              <a:rPr lang="en-US" dirty="0"/>
              <a:t> BRAF V600E</a:t>
            </a:r>
          </a:p>
        </p:txBody>
      </p:sp>
    </p:spTree>
    <p:extLst>
      <p:ext uri="{BB962C8B-B14F-4D97-AF65-F5344CB8AC3E}">
        <p14:creationId xmlns:p14="http://schemas.microsoft.com/office/powerpoint/2010/main" val="27124953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03F706-6A09-DD8B-C26E-29A6675DCA4A}"/>
              </a:ext>
            </a:extLst>
          </p:cNvPr>
          <p:cNvSpPr>
            <a:spLocks noGrp="1"/>
          </p:cNvSpPr>
          <p:nvPr>
            <p:ph idx="1"/>
          </p:nvPr>
        </p:nvSpPr>
        <p:spPr/>
        <p:txBody>
          <a:bodyPr>
            <a:normAutofit fontScale="85000" lnSpcReduction="10000"/>
          </a:bodyPr>
          <a:lstStyle/>
          <a:p>
            <a:pPr marL="0" lvl="0" indent="0" eaLnBrk="0" fontAlgn="base" hangingPunct="0">
              <a:lnSpc>
                <a:spcPct val="150000"/>
              </a:lnSpc>
              <a:spcBef>
                <a:spcPts val="600"/>
              </a:spcBef>
              <a:spcAft>
                <a:spcPts val="600"/>
              </a:spcAft>
              <a:buNone/>
            </a:pPr>
            <a:r>
              <a:rPr lang="en-US" altLang="en-US" sz="2400" b="1" dirty="0">
                <a:solidFill>
                  <a:srgbClr val="303030"/>
                </a:solidFill>
                <a:latin typeface="+mj-lt"/>
              </a:rPr>
              <a:t>Định </a:t>
            </a:r>
            <a:r>
              <a:rPr lang="en-US" altLang="en-US" sz="2400" b="1" dirty="0" err="1">
                <a:solidFill>
                  <a:srgbClr val="303030"/>
                </a:solidFill>
                <a:latin typeface="+mj-lt"/>
              </a:rPr>
              <a:t>nghĩa</a:t>
            </a:r>
            <a:r>
              <a:rPr lang="en-US" altLang="en-US" sz="2400" b="1" dirty="0">
                <a:solidFill>
                  <a:srgbClr val="303030"/>
                </a:solidFill>
                <a:latin typeface="+mj-lt"/>
              </a:rPr>
              <a:t>:</a:t>
            </a:r>
            <a:endParaRPr lang="en-US" altLang="en-US" sz="1200" dirty="0">
              <a:latin typeface="+mj-lt"/>
            </a:endParaRPr>
          </a:p>
          <a:p>
            <a:pPr marL="0" lvl="0" indent="0" algn="just" eaLnBrk="0" fontAlgn="base" hangingPunct="0">
              <a:lnSpc>
                <a:spcPct val="150000"/>
              </a:lnSpc>
              <a:spcBef>
                <a:spcPts val="600"/>
              </a:spcBef>
              <a:spcAft>
                <a:spcPts val="600"/>
              </a:spcAft>
              <a:buFontTx/>
              <a:buChar char="•"/>
            </a:pPr>
            <a:r>
              <a:rPr lang="en-US" altLang="en-US" sz="2400" b="1" dirty="0">
                <a:solidFill>
                  <a:srgbClr val="303030"/>
                </a:solidFill>
                <a:latin typeface="+mj-lt"/>
              </a:rPr>
              <a:t>POLE:</a:t>
            </a:r>
            <a:r>
              <a:rPr lang="en-US" altLang="en-US" sz="2400" dirty="0">
                <a:solidFill>
                  <a:srgbClr val="303030"/>
                </a:solidFill>
                <a:latin typeface="+mj-lt"/>
              </a:rPr>
              <a:t> </a:t>
            </a:r>
            <a:r>
              <a:rPr lang="en-US" altLang="en-US" sz="2400" dirty="0" err="1">
                <a:solidFill>
                  <a:srgbClr val="303030"/>
                </a:solidFill>
                <a:latin typeface="+mj-lt"/>
              </a:rPr>
              <a:t>Tiểu</a:t>
            </a:r>
            <a:r>
              <a:rPr lang="en-US" altLang="en-US" sz="2400" dirty="0">
                <a:solidFill>
                  <a:srgbClr val="303030"/>
                </a:solidFill>
                <a:latin typeface="+mj-lt"/>
              </a:rPr>
              <a:t> </a:t>
            </a:r>
            <a:r>
              <a:rPr lang="en-US" altLang="en-US" sz="2400" dirty="0" err="1">
                <a:solidFill>
                  <a:srgbClr val="303030"/>
                </a:solidFill>
                <a:latin typeface="+mj-lt"/>
              </a:rPr>
              <a:t>đơn</a:t>
            </a:r>
            <a:r>
              <a:rPr lang="en-US" altLang="en-US" sz="2400" dirty="0">
                <a:solidFill>
                  <a:srgbClr val="303030"/>
                </a:solidFill>
                <a:latin typeface="+mj-lt"/>
              </a:rPr>
              <a:t> </a:t>
            </a:r>
            <a:r>
              <a:rPr lang="en-US" altLang="en-US" sz="2400" dirty="0" err="1">
                <a:solidFill>
                  <a:srgbClr val="303030"/>
                </a:solidFill>
                <a:latin typeface="+mj-lt"/>
              </a:rPr>
              <a:t>vị</a:t>
            </a:r>
            <a:r>
              <a:rPr lang="en-US" altLang="en-US" sz="2400" dirty="0">
                <a:solidFill>
                  <a:srgbClr val="303030"/>
                </a:solidFill>
                <a:latin typeface="+mj-lt"/>
              </a:rPr>
              <a:t> </a:t>
            </a:r>
            <a:r>
              <a:rPr lang="en-US" altLang="en-US" sz="2400" dirty="0" err="1">
                <a:solidFill>
                  <a:srgbClr val="303030"/>
                </a:solidFill>
                <a:latin typeface="+mj-lt"/>
              </a:rPr>
              <a:t>xúc</a:t>
            </a:r>
            <a:r>
              <a:rPr lang="en-US" altLang="en-US" sz="2400" dirty="0">
                <a:solidFill>
                  <a:srgbClr val="303030"/>
                </a:solidFill>
                <a:latin typeface="+mj-lt"/>
              </a:rPr>
              <a:t> </a:t>
            </a:r>
            <a:r>
              <a:rPr lang="en-US" altLang="en-US" sz="2400" dirty="0" err="1">
                <a:solidFill>
                  <a:srgbClr val="303030"/>
                </a:solidFill>
                <a:latin typeface="+mj-lt"/>
              </a:rPr>
              <a:t>tác</a:t>
            </a:r>
            <a:r>
              <a:rPr lang="en-US" altLang="en-US" sz="2400" dirty="0">
                <a:solidFill>
                  <a:srgbClr val="303030"/>
                </a:solidFill>
                <a:latin typeface="+mj-lt"/>
              </a:rPr>
              <a:t> </a:t>
            </a:r>
            <a:r>
              <a:rPr lang="en-US" altLang="en-US" sz="2400" dirty="0" err="1">
                <a:solidFill>
                  <a:srgbClr val="303030"/>
                </a:solidFill>
                <a:latin typeface="+mj-lt"/>
              </a:rPr>
              <a:t>của</a:t>
            </a:r>
            <a:r>
              <a:rPr lang="en-US" altLang="en-US" sz="2400" dirty="0">
                <a:solidFill>
                  <a:srgbClr val="303030"/>
                </a:solidFill>
                <a:latin typeface="+mj-lt"/>
              </a:rPr>
              <a:t> enzyme DNA polymerase epsilon (</a:t>
            </a:r>
            <a:r>
              <a:rPr lang="en-US" altLang="en-US" sz="2400" dirty="0" err="1">
                <a:solidFill>
                  <a:srgbClr val="303030"/>
                </a:solidFill>
                <a:latin typeface="+mj-lt"/>
              </a:rPr>
              <a:t>tổng</a:t>
            </a:r>
            <a:r>
              <a:rPr lang="en-US" altLang="en-US" sz="2400" dirty="0">
                <a:solidFill>
                  <a:srgbClr val="303030"/>
                </a:solidFill>
                <a:latin typeface="+mj-lt"/>
              </a:rPr>
              <a:t> </a:t>
            </a:r>
            <a:r>
              <a:rPr lang="en-US" altLang="en-US" sz="2400" dirty="0" err="1">
                <a:solidFill>
                  <a:srgbClr val="303030"/>
                </a:solidFill>
                <a:latin typeface="+mj-lt"/>
              </a:rPr>
              <a:t>hợp</a:t>
            </a:r>
            <a:r>
              <a:rPr lang="en-US" altLang="en-US" sz="2400" dirty="0">
                <a:solidFill>
                  <a:srgbClr val="303030"/>
                </a:solidFill>
                <a:latin typeface="+mj-lt"/>
              </a:rPr>
              <a:t> </a:t>
            </a:r>
            <a:r>
              <a:rPr lang="en-US" altLang="en-US" sz="2400" dirty="0" err="1">
                <a:solidFill>
                  <a:srgbClr val="303030"/>
                </a:solidFill>
                <a:latin typeface="+mj-lt"/>
              </a:rPr>
              <a:t>mạch</a:t>
            </a:r>
            <a:r>
              <a:rPr lang="en-US" altLang="en-US" sz="2400" dirty="0">
                <a:solidFill>
                  <a:srgbClr val="303030"/>
                </a:solidFill>
                <a:latin typeface="+mj-lt"/>
              </a:rPr>
              <a:t> </a:t>
            </a:r>
            <a:r>
              <a:rPr lang="en-US" altLang="en-US" sz="2400" dirty="0" err="1">
                <a:solidFill>
                  <a:srgbClr val="303030"/>
                </a:solidFill>
                <a:latin typeface="+mj-lt"/>
              </a:rPr>
              <a:t>dẫn</a:t>
            </a:r>
            <a:r>
              <a:rPr lang="en-US" altLang="en-US" sz="2400" dirty="0">
                <a:solidFill>
                  <a:srgbClr val="303030"/>
                </a:solidFill>
                <a:latin typeface="+mj-lt"/>
              </a:rPr>
              <a:t>).</a:t>
            </a:r>
          </a:p>
          <a:p>
            <a:pPr marL="0" lvl="0" indent="0" algn="just" eaLnBrk="0" fontAlgn="base" hangingPunct="0">
              <a:lnSpc>
                <a:spcPct val="150000"/>
              </a:lnSpc>
              <a:spcBef>
                <a:spcPts val="600"/>
              </a:spcBef>
              <a:spcAft>
                <a:spcPts val="600"/>
              </a:spcAft>
              <a:buFontTx/>
              <a:buChar char="•"/>
            </a:pPr>
            <a:r>
              <a:rPr lang="en-US" altLang="en-US" sz="2400" b="1" dirty="0">
                <a:solidFill>
                  <a:srgbClr val="303030"/>
                </a:solidFill>
                <a:latin typeface="+mj-lt"/>
              </a:rPr>
              <a:t>POLD1:</a:t>
            </a:r>
            <a:r>
              <a:rPr lang="en-US" altLang="en-US" sz="2400" dirty="0">
                <a:solidFill>
                  <a:srgbClr val="303030"/>
                </a:solidFill>
                <a:latin typeface="+mj-lt"/>
              </a:rPr>
              <a:t> </a:t>
            </a:r>
            <a:r>
              <a:rPr lang="en-US" altLang="en-US" sz="2400" dirty="0" err="1">
                <a:solidFill>
                  <a:srgbClr val="303030"/>
                </a:solidFill>
                <a:latin typeface="+mj-lt"/>
              </a:rPr>
              <a:t>Tiểu</a:t>
            </a:r>
            <a:r>
              <a:rPr lang="en-US" altLang="en-US" sz="2400" dirty="0">
                <a:solidFill>
                  <a:srgbClr val="303030"/>
                </a:solidFill>
                <a:latin typeface="+mj-lt"/>
              </a:rPr>
              <a:t> </a:t>
            </a:r>
            <a:r>
              <a:rPr lang="en-US" altLang="en-US" sz="2400" dirty="0" err="1">
                <a:solidFill>
                  <a:srgbClr val="303030"/>
                </a:solidFill>
                <a:latin typeface="+mj-lt"/>
              </a:rPr>
              <a:t>đơn</a:t>
            </a:r>
            <a:r>
              <a:rPr lang="en-US" altLang="en-US" sz="2400" dirty="0">
                <a:solidFill>
                  <a:srgbClr val="303030"/>
                </a:solidFill>
                <a:latin typeface="+mj-lt"/>
              </a:rPr>
              <a:t> </a:t>
            </a:r>
            <a:r>
              <a:rPr lang="en-US" altLang="en-US" sz="2400" dirty="0" err="1">
                <a:solidFill>
                  <a:srgbClr val="303030"/>
                </a:solidFill>
                <a:latin typeface="+mj-lt"/>
              </a:rPr>
              <a:t>vị</a:t>
            </a:r>
            <a:r>
              <a:rPr lang="en-US" altLang="en-US" sz="2400" dirty="0">
                <a:solidFill>
                  <a:srgbClr val="303030"/>
                </a:solidFill>
                <a:latin typeface="+mj-lt"/>
              </a:rPr>
              <a:t> </a:t>
            </a:r>
            <a:r>
              <a:rPr lang="en-US" altLang="en-US" sz="2400" dirty="0" err="1">
                <a:solidFill>
                  <a:srgbClr val="303030"/>
                </a:solidFill>
                <a:latin typeface="+mj-lt"/>
              </a:rPr>
              <a:t>tương</a:t>
            </a:r>
            <a:r>
              <a:rPr lang="en-US" altLang="en-US" sz="2400" dirty="0">
                <a:solidFill>
                  <a:srgbClr val="303030"/>
                </a:solidFill>
                <a:latin typeface="+mj-lt"/>
              </a:rPr>
              <a:t> </a:t>
            </a:r>
            <a:r>
              <a:rPr lang="en-US" altLang="en-US" sz="2400" dirty="0" err="1">
                <a:solidFill>
                  <a:srgbClr val="303030"/>
                </a:solidFill>
                <a:latin typeface="+mj-lt"/>
              </a:rPr>
              <a:t>đương</a:t>
            </a:r>
            <a:r>
              <a:rPr lang="en-US" altLang="en-US" sz="2400" dirty="0">
                <a:solidFill>
                  <a:srgbClr val="303030"/>
                </a:solidFill>
                <a:latin typeface="+mj-lt"/>
              </a:rPr>
              <a:t> </a:t>
            </a:r>
            <a:r>
              <a:rPr lang="en-US" altLang="en-US" sz="2400" dirty="0" err="1">
                <a:solidFill>
                  <a:srgbClr val="303030"/>
                </a:solidFill>
                <a:latin typeface="+mj-lt"/>
              </a:rPr>
              <a:t>của</a:t>
            </a:r>
            <a:r>
              <a:rPr lang="en-US" altLang="en-US" sz="2400" dirty="0">
                <a:solidFill>
                  <a:srgbClr val="303030"/>
                </a:solidFill>
                <a:latin typeface="+mj-lt"/>
              </a:rPr>
              <a:t> DNA polymerase delta 1 (</a:t>
            </a:r>
            <a:r>
              <a:rPr lang="en-US" altLang="en-US" sz="2400" dirty="0" err="1">
                <a:solidFill>
                  <a:srgbClr val="303030"/>
                </a:solidFill>
                <a:latin typeface="+mj-lt"/>
              </a:rPr>
              <a:t>tổng</a:t>
            </a:r>
            <a:r>
              <a:rPr lang="en-US" altLang="en-US" sz="2400" dirty="0">
                <a:solidFill>
                  <a:srgbClr val="303030"/>
                </a:solidFill>
                <a:latin typeface="+mj-lt"/>
              </a:rPr>
              <a:t> </a:t>
            </a:r>
            <a:r>
              <a:rPr lang="en-US" altLang="en-US" sz="2400" dirty="0" err="1">
                <a:solidFill>
                  <a:srgbClr val="303030"/>
                </a:solidFill>
                <a:latin typeface="+mj-lt"/>
              </a:rPr>
              <a:t>hợp</a:t>
            </a:r>
            <a:r>
              <a:rPr lang="en-US" altLang="en-US" sz="2400" dirty="0">
                <a:solidFill>
                  <a:srgbClr val="303030"/>
                </a:solidFill>
                <a:latin typeface="+mj-lt"/>
              </a:rPr>
              <a:t> </a:t>
            </a:r>
            <a:r>
              <a:rPr lang="en-US" altLang="en-US" sz="2400" dirty="0" err="1">
                <a:solidFill>
                  <a:srgbClr val="303030"/>
                </a:solidFill>
                <a:latin typeface="+mj-lt"/>
              </a:rPr>
              <a:t>mạch</a:t>
            </a:r>
            <a:r>
              <a:rPr lang="en-US" altLang="en-US" sz="2400" dirty="0">
                <a:solidFill>
                  <a:srgbClr val="303030"/>
                </a:solidFill>
                <a:latin typeface="+mj-lt"/>
              </a:rPr>
              <a:t> </a:t>
            </a:r>
            <a:r>
              <a:rPr lang="en-US" altLang="en-US" sz="2400" dirty="0" err="1">
                <a:solidFill>
                  <a:srgbClr val="303030"/>
                </a:solidFill>
                <a:latin typeface="+mj-lt"/>
              </a:rPr>
              <a:t>chậm</a:t>
            </a:r>
            <a:r>
              <a:rPr lang="en-US" altLang="en-US" sz="2400" dirty="0">
                <a:solidFill>
                  <a:srgbClr val="303030"/>
                </a:solidFill>
                <a:latin typeface="+mj-lt"/>
              </a:rPr>
              <a:t>)</a:t>
            </a:r>
          </a:p>
          <a:p>
            <a:pPr marL="0" lvl="0" indent="0" algn="just" eaLnBrk="0" fontAlgn="base" hangingPunct="0">
              <a:lnSpc>
                <a:spcPct val="150000"/>
              </a:lnSpc>
              <a:spcBef>
                <a:spcPts val="600"/>
              </a:spcBef>
              <a:spcAft>
                <a:spcPts val="600"/>
              </a:spcAft>
              <a:buFontTx/>
              <a:buChar char="•"/>
            </a:pPr>
            <a:r>
              <a:rPr lang="en-US" altLang="en-US" sz="2400" b="1" dirty="0" err="1">
                <a:solidFill>
                  <a:srgbClr val="303030"/>
                </a:solidFill>
                <a:latin typeface="+mj-lt"/>
              </a:rPr>
              <a:t>Chức</a:t>
            </a:r>
            <a:r>
              <a:rPr lang="en-US" altLang="en-US" sz="2400" b="1" dirty="0">
                <a:solidFill>
                  <a:srgbClr val="303030"/>
                </a:solidFill>
                <a:latin typeface="+mj-lt"/>
              </a:rPr>
              <a:t> </a:t>
            </a:r>
            <a:r>
              <a:rPr lang="en-US" altLang="en-US" sz="2400" b="1" dirty="0" err="1">
                <a:solidFill>
                  <a:srgbClr val="303030"/>
                </a:solidFill>
                <a:latin typeface="+mj-lt"/>
              </a:rPr>
              <a:t>năng</a:t>
            </a:r>
            <a:r>
              <a:rPr lang="en-US" altLang="en-US" sz="2400" b="1" dirty="0">
                <a:solidFill>
                  <a:srgbClr val="303030"/>
                </a:solidFill>
                <a:latin typeface="+mj-lt"/>
              </a:rPr>
              <a:t> </a:t>
            </a:r>
            <a:r>
              <a:rPr lang="en-US" altLang="en-US" sz="2400" b="1" dirty="0" err="1">
                <a:solidFill>
                  <a:srgbClr val="303030"/>
                </a:solidFill>
                <a:latin typeface="+mj-lt"/>
              </a:rPr>
              <a:t>bình</a:t>
            </a:r>
            <a:r>
              <a:rPr lang="en-US" altLang="en-US" sz="2400" b="1" dirty="0">
                <a:solidFill>
                  <a:srgbClr val="303030"/>
                </a:solidFill>
                <a:latin typeface="+mj-lt"/>
              </a:rPr>
              <a:t> </a:t>
            </a:r>
            <a:r>
              <a:rPr lang="en-US" altLang="en-US" sz="2400" b="1" dirty="0" err="1">
                <a:solidFill>
                  <a:srgbClr val="303030"/>
                </a:solidFill>
                <a:latin typeface="+mj-lt"/>
              </a:rPr>
              <a:t>thường</a:t>
            </a:r>
            <a:r>
              <a:rPr lang="en-US" altLang="en-US" sz="2400" b="1" dirty="0">
                <a:solidFill>
                  <a:srgbClr val="303030"/>
                </a:solidFill>
                <a:latin typeface="+mj-lt"/>
              </a:rPr>
              <a:t>:</a:t>
            </a:r>
            <a:r>
              <a:rPr lang="en-US" altLang="en-US" sz="2400" dirty="0">
                <a:solidFill>
                  <a:srgbClr val="303030"/>
                </a:solidFill>
                <a:latin typeface="+mj-lt"/>
              </a:rPr>
              <a:t> Cung </a:t>
            </a:r>
            <a:r>
              <a:rPr lang="en-US" altLang="en-US" sz="2400" dirty="0" err="1">
                <a:solidFill>
                  <a:srgbClr val="303030"/>
                </a:solidFill>
                <a:latin typeface="+mj-lt"/>
              </a:rPr>
              <a:t>cấp</a:t>
            </a:r>
            <a:r>
              <a:rPr lang="en-US" altLang="en-US" sz="2400" dirty="0">
                <a:solidFill>
                  <a:srgbClr val="303030"/>
                </a:solidFill>
                <a:latin typeface="+mj-lt"/>
              </a:rPr>
              <a:t> </a:t>
            </a:r>
            <a:r>
              <a:rPr lang="en-US" altLang="en-US" sz="2400" dirty="0" err="1">
                <a:solidFill>
                  <a:srgbClr val="303030"/>
                </a:solidFill>
                <a:latin typeface="+mj-lt"/>
              </a:rPr>
              <a:t>khả</a:t>
            </a:r>
            <a:r>
              <a:rPr lang="en-US" altLang="en-US" sz="2400" dirty="0">
                <a:solidFill>
                  <a:srgbClr val="303030"/>
                </a:solidFill>
                <a:latin typeface="+mj-lt"/>
              </a:rPr>
              <a:t> </a:t>
            </a:r>
            <a:r>
              <a:rPr lang="en-US" altLang="en-US" sz="2400" dirty="0" err="1">
                <a:solidFill>
                  <a:srgbClr val="303030"/>
                </a:solidFill>
                <a:latin typeface="+mj-lt"/>
              </a:rPr>
              <a:t>năng</a:t>
            </a:r>
            <a:r>
              <a:rPr lang="en-US" altLang="en-US" sz="2400" dirty="0">
                <a:solidFill>
                  <a:srgbClr val="303030"/>
                </a:solidFill>
                <a:latin typeface="+mj-lt"/>
              </a:rPr>
              <a:t> </a:t>
            </a:r>
            <a:r>
              <a:rPr lang="en-US" altLang="en-US" sz="2400" b="1" dirty="0" err="1">
                <a:solidFill>
                  <a:srgbClr val="303030"/>
                </a:solidFill>
                <a:latin typeface="+mj-lt"/>
              </a:rPr>
              <a:t>đọc</a:t>
            </a:r>
            <a:r>
              <a:rPr lang="en-US" altLang="en-US" sz="2400" b="1" dirty="0">
                <a:solidFill>
                  <a:srgbClr val="303030"/>
                </a:solidFill>
                <a:latin typeface="+mj-lt"/>
              </a:rPr>
              <a:t> </a:t>
            </a:r>
            <a:r>
              <a:rPr lang="en-US" altLang="en-US" sz="2400" b="1" dirty="0" err="1">
                <a:solidFill>
                  <a:srgbClr val="303030"/>
                </a:solidFill>
                <a:latin typeface="+mj-lt"/>
              </a:rPr>
              <a:t>sửa</a:t>
            </a:r>
            <a:r>
              <a:rPr lang="en-US" altLang="en-US" sz="2400" b="1" dirty="0">
                <a:solidFill>
                  <a:srgbClr val="303030"/>
                </a:solidFill>
                <a:latin typeface="+mj-lt"/>
              </a:rPr>
              <a:t> (proofreading)</a:t>
            </a:r>
            <a:r>
              <a:rPr lang="en-US" altLang="en-US" sz="2400" dirty="0">
                <a:solidFill>
                  <a:srgbClr val="303030"/>
                </a:solidFill>
                <a:latin typeface="+mj-lt"/>
              </a:rPr>
              <a:t> </a:t>
            </a:r>
            <a:r>
              <a:rPr lang="en-US" altLang="en-US" sz="2400" dirty="0" err="1">
                <a:solidFill>
                  <a:srgbClr val="303030"/>
                </a:solidFill>
                <a:latin typeface="+mj-lt"/>
              </a:rPr>
              <a:t>cho</a:t>
            </a:r>
            <a:r>
              <a:rPr lang="en-US" altLang="en-US" sz="2400" dirty="0">
                <a:solidFill>
                  <a:srgbClr val="303030"/>
                </a:solidFill>
                <a:latin typeface="+mj-lt"/>
              </a:rPr>
              <a:t> </a:t>
            </a:r>
            <a:r>
              <a:rPr lang="en-US" altLang="en-US" sz="2400" dirty="0" err="1">
                <a:solidFill>
                  <a:srgbClr val="303030"/>
                </a:solidFill>
                <a:latin typeface="+mj-lt"/>
              </a:rPr>
              <a:t>phức</a:t>
            </a:r>
            <a:r>
              <a:rPr lang="en-US" altLang="en-US" sz="2400" dirty="0">
                <a:solidFill>
                  <a:srgbClr val="303030"/>
                </a:solidFill>
                <a:latin typeface="+mj-lt"/>
              </a:rPr>
              <a:t> </a:t>
            </a:r>
            <a:r>
              <a:rPr lang="en-US" altLang="en-US" sz="2400" dirty="0" err="1">
                <a:solidFill>
                  <a:srgbClr val="303030"/>
                </a:solidFill>
                <a:latin typeface="+mj-lt"/>
              </a:rPr>
              <a:t>hợp</a:t>
            </a:r>
            <a:r>
              <a:rPr lang="en-US" altLang="en-US" sz="2400" dirty="0">
                <a:solidFill>
                  <a:srgbClr val="303030"/>
                </a:solidFill>
                <a:latin typeface="+mj-lt"/>
              </a:rPr>
              <a:t> enzyme </a:t>
            </a:r>
            <a:r>
              <a:rPr lang="en-US" altLang="en-US" sz="2400" dirty="0" err="1">
                <a:solidFill>
                  <a:srgbClr val="303030"/>
                </a:solidFill>
                <a:latin typeface="+mj-lt"/>
              </a:rPr>
              <a:t>trong</a:t>
            </a:r>
            <a:r>
              <a:rPr lang="en-US" altLang="en-US" sz="2400" dirty="0">
                <a:solidFill>
                  <a:srgbClr val="303030"/>
                </a:solidFill>
                <a:latin typeface="+mj-lt"/>
              </a:rPr>
              <a:t> </a:t>
            </a:r>
            <a:r>
              <a:rPr lang="en-US" altLang="en-US" sz="2400" dirty="0" err="1">
                <a:solidFill>
                  <a:srgbClr val="303030"/>
                </a:solidFill>
                <a:latin typeface="+mj-lt"/>
              </a:rPr>
              <a:t>quá</a:t>
            </a:r>
            <a:r>
              <a:rPr lang="en-US" altLang="en-US" sz="2400" dirty="0">
                <a:solidFill>
                  <a:srgbClr val="303030"/>
                </a:solidFill>
                <a:latin typeface="+mj-lt"/>
              </a:rPr>
              <a:t> </a:t>
            </a:r>
            <a:r>
              <a:rPr lang="en-US" altLang="en-US" sz="2400" dirty="0" err="1">
                <a:solidFill>
                  <a:srgbClr val="303030"/>
                </a:solidFill>
                <a:latin typeface="+mj-lt"/>
              </a:rPr>
              <a:t>trình</a:t>
            </a:r>
            <a:r>
              <a:rPr lang="en-US" altLang="en-US" sz="2400" dirty="0">
                <a:solidFill>
                  <a:srgbClr val="303030"/>
                </a:solidFill>
                <a:latin typeface="+mj-lt"/>
              </a:rPr>
              <a:t> </a:t>
            </a:r>
            <a:r>
              <a:rPr lang="en-US" altLang="en-US" sz="2400" dirty="0" err="1">
                <a:solidFill>
                  <a:srgbClr val="303030"/>
                </a:solidFill>
                <a:latin typeface="+mj-lt"/>
              </a:rPr>
              <a:t>sao</a:t>
            </a:r>
            <a:r>
              <a:rPr lang="en-US" altLang="en-US" sz="2400" dirty="0">
                <a:solidFill>
                  <a:srgbClr val="303030"/>
                </a:solidFill>
                <a:latin typeface="+mj-lt"/>
              </a:rPr>
              <a:t> </a:t>
            </a:r>
            <a:r>
              <a:rPr lang="en-US" altLang="en-US" sz="2400" dirty="0" err="1">
                <a:solidFill>
                  <a:srgbClr val="303030"/>
                </a:solidFill>
                <a:latin typeface="+mj-lt"/>
              </a:rPr>
              <a:t>chép</a:t>
            </a:r>
            <a:r>
              <a:rPr lang="en-US" altLang="en-US" sz="2400" dirty="0">
                <a:solidFill>
                  <a:srgbClr val="303030"/>
                </a:solidFill>
                <a:latin typeface="+mj-lt"/>
              </a:rPr>
              <a:t> DNA </a:t>
            </a:r>
            <a:r>
              <a:rPr lang="en-US" altLang="en-US" sz="2400" dirty="0" err="1">
                <a:solidFill>
                  <a:srgbClr val="303030"/>
                </a:solidFill>
                <a:latin typeface="+mj-lt"/>
              </a:rPr>
              <a:t>để</a:t>
            </a:r>
            <a:r>
              <a:rPr lang="en-US" altLang="en-US" sz="2400" dirty="0">
                <a:solidFill>
                  <a:srgbClr val="303030"/>
                </a:solidFill>
                <a:latin typeface="+mj-lt"/>
              </a:rPr>
              <a:t> </a:t>
            </a:r>
            <a:r>
              <a:rPr lang="en-US" altLang="en-US" sz="2400" dirty="0" err="1">
                <a:solidFill>
                  <a:srgbClr val="303030"/>
                </a:solidFill>
                <a:latin typeface="+mj-lt"/>
              </a:rPr>
              <a:t>đảm</a:t>
            </a:r>
            <a:r>
              <a:rPr lang="en-US" altLang="en-US" sz="2400" dirty="0">
                <a:solidFill>
                  <a:srgbClr val="303030"/>
                </a:solidFill>
                <a:latin typeface="+mj-lt"/>
              </a:rPr>
              <a:t> </a:t>
            </a:r>
            <a:r>
              <a:rPr lang="en-US" altLang="en-US" sz="2400" dirty="0" err="1">
                <a:solidFill>
                  <a:srgbClr val="303030"/>
                </a:solidFill>
                <a:latin typeface="+mj-lt"/>
              </a:rPr>
              <a:t>bảo</a:t>
            </a:r>
            <a:r>
              <a:rPr lang="en-US" altLang="en-US" sz="2400" dirty="0">
                <a:solidFill>
                  <a:srgbClr val="303030"/>
                </a:solidFill>
                <a:latin typeface="+mj-lt"/>
              </a:rPr>
              <a:t> </a:t>
            </a:r>
            <a:r>
              <a:rPr lang="en-US" altLang="en-US" sz="2400" dirty="0" err="1">
                <a:solidFill>
                  <a:srgbClr val="303030"/>
                </a:solidFill>
                <a:latin typeface="+mj-lt"/>
              </a:rPr>
              <a:t>tính</a:t>
            </a:r>
            <a:r>
              <a:rPr lang="en-US" altLang="en-US" sz="2400" dirty="0">
                <a:solidFill>
                  <a:srgbClr val="303030"/>
                </a:solidFill>
                <a:latin typeface="+mj-lt"/>
              </a:rPr>
              <a:t> </a:t>
            </a:r>
            <a:r>
              <a:rPr lang="en-US" altLang="en-US" sz="2400" dirty="0" err="1">
                <a:solidFill>
                  <a:srgbClr val="303030"/>
                </a:solidFill>
                <a:latin typeface="+mj-lt"/>
              </a:rPr>
              <a:t>chính</a:t>
            </a:r>
            <a:r>
              <a:rPr lang="en-US" altLang="en-US" sz="2400" dirty="0">
                <a:solidFill>
                  <a:srgbClr val="303030"/>
                </a:solidFill>
                <a:latin typeface="+mj-lt"/>
              </a:rPr>
              <a:t> </a:t>
            </a:r>
            <a:r>
              <a:rPr lang="en-US" altLang="en-US" sz="2400" dirty="0" err="1">
                <a:solidFill>
                  <a:srgbClr val="303030"/>
                </a:solidFill>
                <a:latin typeface="+mj-lt"/>
              </a:rPr>
              <a:t>xác</a:t>
            </a:r>
            <a:r>
              <a:rPr lang="en-US" altLang="en-US" sz="2400" dirty="0">
                <a:solidFill>
                  <a:srgbClr val="303030"/>
                </a:solidFill>
                <a:latin typeface="+mj-lt"/>
              </a:rPr>
              <a:t> </a:t>
            </a:r>
            <a:r>
              <a:rPr lang="en-US" altLang="en-US" sz="2400" dirty="0" err="1">
                <a:solidFill>
                  <a:srgbClr val="303030"/>
                </a:solidFill>
                <a:latin typeface="+mj-lt"/>
              </a:rPr>
              <a:t>của</a:t>
            </a:r>
            <a:r>
              <a:rPr lang="en-US" altLang="en-US" sz="2400" dirty="0">
                <a:solidFill>
                  <a:srgbClr val="303030"/>
                </a:solidFill>
                <a:latin typeface="+mj-lt"/>
              </a:rPr>
              <a:t> </a:t>
            </a:r>
            <a:r>
              <a:rPr lang="en-US" altLang="en-US" sz="2400" dirty="0" err="1">
                <a:solidFill>
                  <a:srgbClr val="303030"/>
                </a:solidFill>
                <a:latin typeface="+mj-lt"/>
              </a:rPr>
              <a:t>bộ</a:t>
            </a:r>
            <a:r>
              <a:rPr lang="en-US" altLang="en-US" sz="2400" dirty="0">
                <a:solidFill>
                  <a:srgbClr val="303030"/>
                </a:solidFill>
                <a:latin typeface="+mj-lt"/>
              </a:rPr>
              <a:t> gen.</a:t>
            </a:r>
          </a:p>
          <a:p>
            <a:pPr marL="0" lvl="0" indent="0" algn="just" eaLnBrk="0" fontAlgn="base" hangingPunct="0">
              <a:lnSpc>
                <a:spcPct val="150000"/>
              </a:lnSpc>
              <a:spcBef>
                <a:spcPts val="600"/>
              </a:spcBef>
              <a:spcAft>
                <a:spcPts val="600"/>
              </a:spcAft>
              <a:buFontTx/>
              <a:buChar char="•"/>
            </a:pPr>
            <a:r>
              <a:rPr lang="en-US" altLang="en-US" sz="2400" b="1" dirty="0" err="1">
                <a:solidFill>
                  <a:srgbClr val="303030"/>
                </a:solidFill>
                <a:latin typeface="+mj-lt"/>
              </a:rPr>
              <a:t>Cơ</a:t>
            </a:r>
            <a:r>
              <a:rPr lang="en-US" altLang="en-US" sz="2400" b="1" dirty="0">
                <a:solidFill>
                  <a:srgbClr val="303030"/>
                </a:solidFill>
                <a:latin typeface="+mj-lt"/>
              </a:rPr>
              <a:t> </a:t>
            </a:r>
            <a:r>
              <a:rPr lang="en-US" altLang="en-US" sz="2400" b="1" dirty="0" err="1">
                <a:solidFill>
                  <a:srgbClr val="303030"/>
                </a:solidFill>
                <a:latin typeface="+mj-lt"/>
              </a:rPr>
              <a:t>chế</a:t>
            </a:r>
            <a:r>
              <a:rPr lang="en-US" altLang="en-US" sz="2400" b="1" dirty="0">
                <a:solidFill>
                  <a:srgbClr val="303030"/>
                </a:solidFill>
                <a:latin typeface="+mj-lt"/>
              </a:rPr>
              <a:t> </a:t>
            </a:r>
            <a:r>
              <a:rPr lang="en-US" altLang="en-US" sz="2400" b="1" dirty="0" err="1">
                <a:solidFill>
                  <a:srgbClr val="303030"/>
                </a:solidFill>
                <a:latin typeface="+mj-lt"/>
              </a:rPr>
              <a:t>gây</a:t>
            </a:r>
            <a:r>
              <a:rPr lang="en-US" altLang="en-US" sz="2400" b="1" dirty="0">
                <a:solidFill>
                  <a:srgbClr val="303030"/>
                </a:solidFill>
                <a:latin typeface="+mj-lt"/>
              </a:rPr>
              <a:t> </a:t>
            </a:r>
            <a:r>
              <a:rPr lang="en-US" altLang="en-US" sz="2400" b="1" dirty="0" err="1">
                <a:solidFill>
                  <a:srgbClr val="303030"/>
                </a:solidFill>
                <a:latin typeface="+mj-lt"/>
              </a:rPr>
              <a:t>bệnh</a:t>
            </a:r>
            <a:r>
              <a:rPr lang="en-US" altLang="en-US" sz="2400" b="1" dirty="0">
                <a:solidFill>
                  <a:srgbClr val="303030"/>
                </a:solidFill>
                <a:latin typeface="+mj-lt"/>
              </a:rPr>
              <a:t>:</a:t>
            </a:r>
            <a:r>
              <a:rPr lang="en-US" altLang="en-US" sz="2400" dirty="0">
                <a:solidFill>
                  <a:srgbClr val="303030"/>
                </a:solidFill>
                <a:latin typeface="+mj-lt"/>
              </a:rPr>
              <a:t> Khi </a:t>
            </a:r>
            <a:r>
              <a:rPr lang="en-US" altLang="en-US" sz="2400" dirty="0" err="1">
                <a:solidFill>
                  <a:srgbClr val="303030"/>
                </a:solidFill>
                <a:latin typeface="+mj-lt"/>
              </a:rPr>
              <a:t>bị</a:t>
            </a:r>
            <a:r>
              <a:rPr lang="en-US" altLang="en-US" sz="2400" dirty="0">
                <a:solidFill>
                  <a:srgbClr val="303030"/>
                </a:solidFill>
                <a:latin typeface="+mj-lt"/>
              </a:rPr>
              <a:t> </a:t>
            </a:r>
            <a:r>
              <a:rPr lang="en-US" altLang="en-US" sz="2400" dirty="0" err="1">
                <a:solidFill>
                  <a:srgbClr val="303030"/>
                </a:solidFill>
                <a:latin typeface="+mj-lt"/>
              </a:rPr>
              <a:t>đột</a:t>
            </a:r>
            <a:r>
              <a:rPr lang="en-US" altLang="en-US" sz="2400" dirty="0">
                <a:solidFill>
                  <a:srgbClr val="303030"/>
                </a:solidFill>
                <a:latin typeface="+mj-lt"/>
              </a:rPr>
              <a:t> </a:t>
            </a:r>
            <a:r>
              <a:rPr lang="en-US" altLang="en-US" sz="2400" dirty="0" err="1">
                <a:solidFill>
                  <a:srgbClr val="303030"/>
                </a:solidFill>
                <a:latin typeface="+mj-lt"/>
              </a:rPr>
              <a:t>biến</a:t>
            </a:r>
            <a:r>
              <a:rPr lang="en-US" altLang="en-US" sz="2400" dirty="0">
                <a:solidFill>
                  <a:srgbClr val="303030"/>
                </a:solidFill>
                <a:latin typeface="+mj-lt"/>
              </a:rPr>
              <a:t>, </a:t>
            </a:r>
            <a:r>
              <a:rPr lang="en-US" altLang="en-US" sz="2400" dirty="0" err="1">
                <a:solidFill>
                  <a:srgbClr val="303030"/>
                </a:solidFill>
                <a:latin typeface="+mj-lt"/>
              </a:rPr>
              <a:t>các</a:t>
            </a:r>
            <a:r>
              <a:rPr lang="en-US" altLang="en-US" sz="2400" dirty="0">
                <a:solidFill>
                  <a:srgbClr val="303030"/>
                </a:solidFill>
                <a:latin typeface="+mj-lt"/>
              </a:rPr>
              <a:t> gen </a:t>
            </a:r>
            <a:r>
              <a:rPr lang="en-US" altLang="en-US" sz="2400" dirty="0" err="1">
                <a:solidFill>
                  <a:srgbClr val="303030"/>
                </a:solidFill>
                <a:latin typeface="+mj-lt"/>
              </a:rPr>
              <a:t>này</a:t>
            </a:r>
            <a:r>
              <a:rPr lang="en-US" altLang="en-US" sz="2400" dirty="0">
                <a:solidFill>
                  <a:srgbClr val="303030"/>
                </a:solidFill>
                <a:latin typeface="+mj-lt"/>
              </a:rPr>
              <a:t> </a:t>
            </a:r>
            <a:r>
              <a:rPr lang="en-US" altLang="en-US" sz="2400" dirty="0" err="1">
                <a:solidFill>
                  <a:srgbClr val="303030"/>
                </a:solidFill>
                <a:latin typeface="+mj-lt"/>
              </a:rPr>
              <a:t>mất</a:t>
            </a:r>
            <a:r>
              <a:rPr lang="en-US" altLang="en-US" sz="2400" dirty="0">
                <a:solidFill>
                  <a:srgbClr val="303030"/>
                </a:solidFill>
                <a:latin typeface="+mj-lt"/>
              </a:rPr>
              <a:t> </a:t>
            </a:r>
            <a:r>
              <a:rPr lang="en-US" altLang="en-US" sz="2400" dirty="0" err="1">
                <a:solidFill>
                  <a:srgbClr val="303030"/>
                </a:solidFill>
                <a:latin typeface="+mj-lt"/>
              </a:rPr>
              <a:t>khả</a:t>
            </a:r>
            <a:r>
              <a:rPr lang="en-US" altLang="en-US" sz="2400" dirty="0">
                <a:solidFill>
                  <a:srgbClr val="303030"/>
                </a:solidFill>
                <a:latin typeface="+mj-lt"/>
              </a:rPr>
              <a:t> </a:t>
            </a:r>
            <a:r>
              <a:rPr lang="en-US" altLang="en-US" sz="2400" dirty="0" err="1">
                <a:solidFill>
                  <a:srgbClr val="303030"/>
                </a:solidFill>
                <a:latin typeface="+mj-lt"/>
              </a:rPr>
              <a:t>năng</a:t>
            </a:r>
            <a:r>
              <a:rPr lang="en-US" altLang="en-US" sz="2400" dirty="0">
                <a:solidFill>
                  <a:srgbClr val="303030"/>
                </a:solidFill>
                <a:latin typeface="+mj-lt"/>
              </a:rPr>
              <a:t> </a:t>
            </a:r>
            <a:r>
              <a:rPr lang="en-US" altLang="en-US" sz="2400" dirty="0" err="1">
                <a:solidFill>
                  <a:srgbClr val="303030"/>
                </a:solidFill>
                <a:latin typeface="+mj-lt"/>
              </a:rPr>
              <a:t>sửa</a:t>
            </a:r>
            <a:r>
              <a:rPr lang="en-US" altLang="en-US" sz="2400" dirty="0">
                <a:solidFill>
                  <a:srgbClr val="303030"/>
                </a:solidFill>
                <a:latin typeface="+mj-lt"/>
              </a:rPr>
              <a:t> </a:t>
            </a:r>
            <a:r>
              <a:rPr lang="en-US" altLang="en-US" sz="2400" dirty="0" err="1">
                <a:solidFill>
                  <a:srgbClr val="303030"/>
                </a:solidFill>
                <a:latin typeface="+mj-lt"/>
              </a:rPr>
              <a:t>lỗi</a:t>
            </a:r>
            <a:r>
              <a:rPr lang="en-US" altLang="en-US" sz="2400" dirty="0">
                <a:solidFill>
                  <a:srgbClr val="303030"/>
                </a:solidFill>
                <a:latin typeface="+mj-lt"/>
              </a:rPr>
              <a:t> </a:t>
            </a:r>
            <a:r>
              <a:rPr lang="en-US" altLang="en-US" sz="2400" dirty="0" err="1">
                <a:solidFill>
                  <a:srgbClr val="303030"/>
                </a:solidFill>
                <a:latin typeface="+mj-lt"/>
              </a:rPr>
              <a:t>sao</a:t>
            </a:r>
            <a:r>
              <a:rPr lang="en-US" altLang="en-US" sz="2400" dirty="0">
                <a:solidFill>
                  <a:srgbClr val="303030"/>
                </a:solidFill>
                <a:latin typeface="+mj-lt"/>
              </a:rPr>
              <a:t> </a:t>
            </a:r>
            <a:r>
              <a:rPr lang="en-US" altLang="en-US" sz="2400" dirty="0" err="1">
                <a:solidFill>
                  <a:srgbClr val="303030"/>
                </a:solidFill>
                <a:latin typeface="+mj-lt"/>
              </a:rPr>
              <a:t>chép</a:t>
            </a:r>
            <a:r>
              <a:rPr lang="en-US" altLang="en-US" sz="2400" dirty="0">
                <a:solidFill>
                  <a:srgbClr val="303030"/>
                </a:solidFill>
                <a:latin typeface="+mj-lt"/>
              </a:rPr>
              <a:t>, </a:t>
            </a:r>
            <a:r>
              <a:rPr lang="en-US" altLang="en-US" sz="2400" dirty="0" err="1">
                <a:solidFill>
                  <a:srgbClr val="303030"/>
                </a:solidFill>
                <a:latin typeface="+mj-lt"/>
              </a:rPr>
              <a:t>dẫn</a:t>
            </a:r>
            <a:r>
              <a:rPr lang="en-US" altLang="en-US" sz="2400" dirty="0">
                <a:solidFill>
                  <a:srgbClr val="303030"/>
                </a:solidFill>
                <a:latin typeface="+mj-lt"/>
              </a:rPr>
              <a:t> </a:t>
            </a:r>
            <a:r>
              <a:rPr lang="en-US" altLang="en-US" sz="2400" dirty="0" err="1">
                <a:solidFill>
                  <a:srgbClr val="303030"/>
                </a:solidFill>
                <a:latin typeface="+mj-lt"/>
              </a:rPr>
              <a:t>đến</a:t>
            </a:r>
            <a:r>
              <a:rPr lang="en-US" altLang="en-US" sz="2400" dirty="0">
                <a:solidFill>
                  <a:srgbClr val="303030"/>
                </a:solidFill>
                <a:latin typeface="+mj-lt"/>
              </a:rPr>
              <a:t> </a:t>
            </a:r>
            <a:r>
              <a:rPr lang="en-US" altLang="en-US" sz="2400" dirty="0" err="1">
                <a:solidFill>
                  <a:srgbClr val="303030"/>
                </a:solidFill>
                <a:latin typeface="+mj-lt"/>
              </a:rPr>
              <a:t>sự</a:t>
            </a:r>
            <a:r>
              <a:rPr lang="en-US" altLang="en-US" sz="2400" dirty="0">
                <a:solidFill>
                  <a:srgbClr val="303030"/>
                </a:solidFill>
                <a:latin typeface="+mj-lt"/>
              </a:rPr>
              <a:t> </a:t>
            </a:r>
            <a:r>
              <a:rPr lang="en-US" altLang="en-US" sz="2400" dirty="0" err="1">
                <a:solidFill>
                  <a:srgbClr val="303030"/>
                </a:solidFill>
                <a:latin typeface="+mj-lt"/>
              </a:rPr>
              <a:t>tích</a:t>
            </a:r>
            <a:r>
              <a:rPr lang="en-US" altLang="en-US" sz="2400" dirty="0">
                <a:solidFill>
                  <a:srgbClr val="303030"/>
                </a:solidFill>
                <a:latin typeface="+mj-lt"/>
              </a:rPr>
              <a:t> </a:t>
            </a:r>
            <a:r>
              <a:rPr lang="en-US" altLang="en-US" sz="2400" dirty="0" err="1">
                <a:solidFill>
                  <a:srgbClr val="303030"/>
                </a:solidFill>
                <a:latin typeface="+mj-lt"/>
              </a:rPr>
              <a:t>tụ</a:t>
            </a:r>
            <a:r>
              <a:rPr lang="en-US" altLang="en-US" sz="2400" dirty="0">
                <a:solidFill>
                  <a:srgbClr val="303030"/>
                </a:solidFill>
                <a:latin typeface="+mj-lt"/>
              </a:rPr>
              <a:t> </a:t>
            </a:r>
            <a:r>
              <a:rPr lang="en-US" altLang="en-US" sz="2400" dirty="0" err="1">
                <a:solidFill>
                  <a:srgbClr val="303030"/>
                </a:solidFill>
                <a:latin typeface="+mj-lt"/>
              </a:rPr>
              <a:t>cực</a:t>
            </a:r>
            <a:r>
              <a:rPr lang="en-US" altLang="en-US" sz="2400" dirty="0">
                <a:solidFill>
                  <a:srgbClr val="303030"/>
                </a:solidFill>
                <a:latin typeface="+mj-lt"/>
              </a:rPr>
              <a:t> </a:t>
            </a:r>
            <a:r>
              <a:rPr lang="en-US" altLang="en-US" sz="2400" dirty="0" err="1">
                <a:solidFill>
                  <a:srgbClr val="303030"/>
                </a:solidFill>
                <a:latin typeface="+mj-lt"/>
              </a:rPr>
              <a:t>lớn</a:t>
            </a:r>
            <a:r>
              <a:rPr lang="en-US" altLang="en-US" sz="2400" dirty="0">
                <a:solidFill>
                  <a:srgbClr val="303030"/>
                </a:solidFill>
                <a:latin typeface="+mj-lt"/>
              </a:rPr>
              <a:t> </a:t>
            </a:r>
            <a:r>
              <a:rPr lang="en-US" altLang="en-US" sz="2400" dirty="0" err="1">
                <a:solidFill>
                  <a:srgbClr val="303030"/>
                </a:solidFill>
                <a:latin typeface="+mj-lt"/>
              </a:rPr>
              <a:t>các</a:t>
            </a:r>
            <a:r>
              <a:rPr lang="en-US" altLang="en-US" sz="2400" dirty="0">
                <a:solidFill>
                  <a:srgbClr val="303030"/>
                </a:solidFill>
                <a:latin typeface="+mj-lt"/>
              </a:rPr>
              <a:t> </a:t>
            </a:r>
            <a:r>
              <a:rPr lang="en-US" altLang="en-US" sz="2400" dirty="0" err="1">
                <a:solidFill>
                  <a:srgbClr val="303030"/>
                </a:solidFill>
                <a:latin typeface="+mj-lt"/>
              </a:rPr>
              <a:t>biến</a:t>
            </a:r>
            <a:r>
              <a:rPr lang="en-US" altLang="en-US" sz="2400" dirty="0">
                <a:solidFill>
                  <a:srgbClr val="303030"/>
                </a:solidFill>
                <a:latin typeface="+mj-lt"/>
              </a:rPr>
              <a:t> </a:t>
            </a:r>
            <a:r>
              <a:rPr lang="en-US" altLang="en-US" sz="2400" dirty="0" err="1">
                <a:solidFill>
                  <a:srgbClr val="303030"/>
                </a:solidFill>
                <a:latin typeface="+mj-lt"/>
              </a:rPr>
              <a:t>thể</a:t>
            </a:r>
            <a:r>
              <a:rPr lang="en-US" altLang="en-US" sz="2400" dirty="0">
                <a:solidFill>
                  <a:srgbClr val="303030"/>
                </a:solidFill>
                <a:latin typeface="+mj-lt"/>
              </a:rPr>
              <a:t> nucleotide </a:t>
            </a:r>
            <a:r>
              <a:rPr lang="en-US" altLang="en-US" sz="2400" dirty="0" err="1">
                <a:solidFill>
                  <a:srgbClr val="303030"/>
                </a:solidFill>
                <a:latin typeface="+mj-lt"/>
              </a:rPr>
              <a:t>đơn</a:t>
            </a:r>
            <a:endParaRPr lang="en-US" altLang="en-US" sz="2400" dirty="0">
              <a:solidFill>
                <a:srgbClr val="303030"/>
              </a:solidFill>
              <a:latin typeface="+mj-lt"/>
            </a:endParaRPr>
          </a:p>
          <a:p>
            <a:pPr marL="0" lvl="0" indent="0" eaLnBrk="0" fontAlgn="base" hangingPunct="0">
              <a:lnSpc>
                <a:spcPct val="100000"/>
              </a:lnSpc>
              <a:spcBef>
                <a:spcPct val="0"/>
              </a:spcBef>
              <a:spcAft>
                <a:spcPct val="0"/>
              </a:spcAft>
              <a:buFontTx/>
              <a:buChar char="•"/>
            </a:pPr>
            <a:endParaRPr lang="en-US" altLang="en-US" dirty="0">
              <a:solidFill>
                <a:srgbClr val="303030"/>
              </a:solidFill>
              <a:latin typeface="Google Sans Text"/>
            </a:endParaRPr>
          </a:p>
          <a:p>
            <a:endParaRPr lang="en-US" dirty="0"/>
          </a:p>
        </p:txBody>
      </p:sp>
      <p:sp>
        <p:nvSpPr>
          <p:cNvPr id="3" name="Title 2">
            <a:extLst>
              <a:ext uri="{FF2B5EF4-FFF2-40B4-BE49-F238E27FC236}">
                <a16:creationId xmlns:a16="http://schemas.microsoft.com/office/drawing/2014/main" id="{E49F1278-9D44-26FA-26BA-EA31D5385F4B}"/>
              </a:ext>
            </a:extLst>
          </p:cNvPr>
          <p:cNvSpPr>
            <a:spLocks noGrp="1"/>
          </p:cNvSpPr>
          <p:nvPr>
            <p:ph type="title"/>
          </p:nvPr>
        </p:nvSpPr>
        <p:spPr/>
        <p:txBody>
          <a:bodyPr>
            <a:normAutofit fontScale="90000"/>
          </a:bodyPr>
          <a:lstStyle/>
          <a:p>
            <a:r>
              <a:rPr lang="vi-VN" dirty="0"/>
              <a:t>Đột biến POLE/POLD1 – Một con đường phân tử mới</a:t>
            </a:r>
            <a:br>
              <a:rPr lang="en-US" dirty="0"/>
            </a:br>
            <a:endParaRPr lang="en-US" dirty="0"/>
          </a:p>
        </p:txBody>
      </p:sp>
    </p:spTree>
    <p:extLst>
      <p:ext uri="{BB962C8B-B14F-4D97-AF65-F5344CB8AC3E}">
        <p14:creationId xmlns:p14="http://schemas.microsoft.com/office/powerpoint/2010/main" val="3453786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55B510-9B33-B334-8618-D11D49034381}"/>
              </a:ext>
            </a:extLst>
          </p:cNvPr>
          <p:cNvSpPr>
            <a:spLocks noGrp="1"/>
          </p:cNvSpPr>
          <p:nvPr>
            <p:ph idx="1"/>
          </p:nvPr>
        </p:nvSpPr>
        <p:spPr>
          <a:xfrm>
            <a:off x="851078" y="1344308"/>
            <a:ext cx="11113394" cy="4351338"/>
          </a:xfrm>
        </p:spPr>
        <p:txBody>
          <a:bodyPr>
            <a:normAutofit lnSpcReduction="10000"/>
          </a:bodyPr>
          <a:lstStyle/>
          <a:p>
            <a:pPr marL="0" lvl="0" indent="0" eaLnBrk="0" fontAlgn="base" hangingPunct="0">
              <a:lnSpc>
                <a:spcPct val="100000"/>
              </a:lnSpc>
              <a:spcBef>
                <a:spcPct val="0"/>
              </a:spcBef>
              <a:spcAft>
                <a:spcPct val="0"/>
              </a:spcAft>
              <a:buNone/>
            </a:pPr>
            <a:endParaRPr lang="en-US" altLang="en-US" sz="2400" dirty="0">
              <a:latin typeface="+mj-lt"/>
            </a:endParaRPr>
          </a:p>
          <a:p>
            <a:pPr marL="0" lvl="0" indent="0" eaLnBrk="0" fontAlgn="base" hangingPunct="0">
              <a:lnSpc>
                <a:spcPct val="150000"/>
              </a:lnSpc>
              <a:spcBef>
                <a:spcPct val="0"/>
              </a:spcBef>
              <a:spcAft>
                <a:spcPct val="0"/>
              </a:spcAft>
              <a:buFontTx/>
              <a:buChar char="•"/>
            </a:pPr>
            <a:r>
              <a:rPr lang="en-US" altLang="en-US" sz="2000" b="1" dirty="0" err="1">
                <a:solidFill>
                  <a:srgbClr val="303030"/>
                </a:solidFill>
                <a:latin typeface="+mj-lt"/>
              </a:rPr>
              <a:t>Kiểu</a:t>
            </a:r>
            <a:r>
              <a:rPr lang="en-US" altLang="en-US" sz="2000" b="1" dirty="0">
                <a:solidFill>
                  <a:srgbClr val="303030"/>
                </a:solidFill>
                <a:latin typeface="+mj-lt"/>
              </a:rPr>
              <a:t> </a:t>
            </a:r>
            <a:r>
              <a:rPr lang="en-US" altLang="en-US" sz="2000" b="1" dirty="0" err="1">
                <a:solidFill>
                  <a:srgbClr val="303030"/>
                </a:solidFill>
                <a:latin typeface="+mj-lt"/>
              </a:rPr>
              <a:t>hình</a:t>
            </a:r>
            <a:r>
              <a:rPr lang="en-US" altLang="en-US" sz="2000" b="1" dirty="0">
                <a:solidFill>
                  <a:srgbClr val="303030"/>
                </a:solidFill>
                <a:latin typeface="+mj-lt"/>
              </a:rPr>
              <a:t> </a:t>
            </a:r>
            <a:r>
              <a:rPr lang="en-US" altLang="en-US" sz="2000" b="1" dirty="0" err="1">
                <a:solidFill>
                  <a:srgbClr val="303030"/>
                </a:solidFill>
                <a:latin typeface="+mj-lt"/>
              </a:rPr>
              <a:t>đột</a:t>
            </a:r>
            <a:r>
              <a:rPr lang="en-US" altLang="en-US" sz="2000" b="1" dirty="0">
                <a:solidFill>
                  <a:srgbClr val="303030"/>
                </a:solidFill>
                <a:latin typeface="+mj-lt"/>
              </a:rPr>
              <a:t> </a:t>
            </a:r>
            <a:r>
              <a:rPr lang="en-US" altLang="en-US" sz="2000" b="1" dirty="0" err="1">
                <a:solidFill>
                  <a:srgbClr val="303030"/>
                </a:solidFill>
                <a:latin typeface="+mj-lt"/>
              </a:rPr>
              <a:t>biến</a:t>
            </a:r>
            <a:r>
              <a:rPr lang="en-US" altLang="en-US" sz="2000" b="1" dirty="0">
                <a:solidFill>
                  <a:srgbClr val="303030"/>
                </a:solidFill>
                <a:latin typeface="+mj-lt"/>
              </a:rPr>
              <a:t>:</a:t>
            </a:r>
            <a:r>
              <a:rPr lang="en-US" altLang="en-US" sz="2000" dirty="0">
                <a:solidFill>
                  <a:srgbClr val="303030"/>
                </a:solidFill>
                <a:latin typeface="+mj-lt"/>
              </a:rPr>
              <a:t> </a:t>
            </a:r>
            <a:r>
              <a:rPr lang="en-US" altLang="en-US" sz="2000" dirty="0" err="1">
                <a:solidFill>
                  <a:srgbClr val="303030"/>
                </a:solidFill>
                <a:latin typeface="+mj-lt"/>
              </a:rPr>
              <a:t>Gây</a:t>
            </a:r>
            <a:r>
              <a:rPr lang="en-US" altLang="en-US" sz="2000" dirty="0">
                <a:solidFill>
                  <a:srgbClr val="303030"/>
                </a:solidFill>
                <a:latin typeface="+mj-lt"/>
              </a:rPr>
              <a:t> </a:t>
            </a:r>
            <a:r>
              <a:rPr lang="en-US" altLang="en-US" sz="2000" dirty="0" err="1">
                <a:solidFill>
                  <a:srgbClr val="303030"/>
                </a:solidFill>
                <a:latin typeface="+mj-lt"/>
              </a:rPr>
              <a:t>ra</a:t>
            </a:r>
            <a:r>
              <a:rPr lang="en-US" altLang="en-US" sz="2000" dirty="0">
                <a:solidFill>
                  <a:srgbClr val="303030"/>
                </a:solidFill>
                <a:latin typeface="+mj-lt"/>
              </a:rPr>
              <a:t> </a:t>
            </a:r>
            <a:r>
              <a:rPr lang="en-US" altLang="en-US" sz="2000" dirty="0" err="1">
                <a:solidFill>
                  <a:srgbClr val="303030"/>
                </a:solidFill>
                <a:latin typeface="+mj-lt"/>
              </a:rPr>
              <a:t>tình</a:t>
            </a:r>
            <a:r>
              <a:rPr lang="en-US" altLang="en-US" sz="2000" dirty="0">
                <a:solidFill>
                  <a:srgbClr val="303030"/>
                </a:solidFill>
                <a:latin typeface="+mj-lt"/>
              </a:rPr>
              <a:t> </a:t>
            </a:r>
            <a:r>
              <a:rPr lang="en-US" altLang="en-US" sz="2000" dirty="0" err="1">
                <a:solidFill>
                  <a:srgbClr val="303030"/>
                </a:solidFill>
                <a:latin typeface="+mj-lt"/>
              </a:rPr>
              <a:t>trạng</a:t>
            </a:r>
            <a:r>
              <a:rPr lang="en-US" altLang="en-US" sz="2000" dirty="0">
                <a:solidFill>
                  <a:srgbClr val="303030"/>
                </a:solidFill>
                <a:latin typeface="+mj-lt"/>
              </a:rPr>
              <a:t> </a:t>
            </a:r>
            <a:r>
              <a:rPr lang="en-US" altLang="en-US" sz="2000" b="1" dirty="0" err="1">
                <a:solidFill>
                  <a:srgbClr val="303030"/>
                </a:solidFill>
                <a:latin typeface="+mj-lt"/>
              </a:rPr>
              <a:t>đột</a:t>
            </a:r>
            <a:r>
              <a:rPr lang="en-US" altLang="en-US" sz="2000" b="1" dirty="0">
                <a:solidFill>
                  <a:srgbClr val="303030"/>
                </a:solidFill>
                <a:latin typeface="+mj-lt"/>
              </a:rPr>
              <a:t> </a:t>
            </a:r>
            <a:r>
              <a:rPr lang="en-US" altLang="en-US" sz="2000" b="1" dirty="0" err="1">
                <a:solidFill>
                  <a:srgbClr val="303030"/>
                </a:solidFill>
                <a:latin typeface="+mj-lt"/>
              </a:rPr>
              <a:t>biến</a:t>
            </a:r>
            <a:r>
              <a:rPr lang="en-US" altLang="en-US" sz="2000" b="1" dirty="0">
                <a:solidFill>
                  <a:srgbClr val="303030"/>
                </a:solidFill>
                <a:latin typeface="+mj-lt"/>
              </a:rPr>
              <a:t> </a:t>
            </a:r>
            <a:r>
              <a:rPr lang="en-US" altLang="en-US" sz="2000" b="1" dirty="0" err="1">
                <a:solidFill>
                  <a:srgbClr val="303030"/>
                </a:solidFill>
                <a:latin typeface="+mj-lt"/>
              </a:rPr>
              <a:t>cực</a:t>
            </a:r>
            <a:r>
              <a:rPr lang="en-US" altLang="en-US" sz="2000" b="1" dirty="0">
                <a:solidFill>
                  <a:srgbClr val="303030"/>
                </a:solidFill>
                <a:latin typeface="+mj-lt"/>
              </a:rPr>
              <a:t> </a:t>
            </a:r>
            <a:r>
              <a:rPr lang="en-US" altLang="en-US" sz="2000" b="1" dirty="0" err="1">
                <a:solidFill>
                  <a:srgbClr val="303030"/>
                </a:solidFill>
                <a:latin typeface="+mj-lt"/>
              </a:rPr>
              <a:t>cao</a:t>
            </a:r>
            <a:r>
              <a:rPr lang="en-US" altLang="en-US" sz="2000" b="1" dirty="0">
                <a:solidFill>
                  <a:srgbClr val="303030"/>
                </a:solidFill>
                <a:latin typeface="+mj-lt"/>
              </a:rPr>
              <a:t> (ultra-hypermutated)</a:t>
            </a:r>
            <a:r>
              <a:rPr lang="en-US" altLang="en-US" sz="2000" dirty="0">
                <a:solidFill>
                  <a:srgbClr val="303030"/>
                </a:solidFill>
                <a:latin typeface="+mj-lt"/>
              </a:rPr>
              <a:t> </a:t>
            </a:r>
            <a:r>
              <a:rPr lang="en-US" altLang="en-US" sz="2000" dirty="0" err="1">
                <a:solidFill>
                  <a:srgbClr val="303030"/>
                </a:solidFill>
                <a:latin typeface="+mj-lt"/>
              </a:rPr>
              <a:t>với</a:t>
            </a:r>
            <a:r>
              <a:rPr lang="en-US" altLang="en-US" sz="2000" dirty="0">
                <a:solidFill>
                  <a:srgbClr val="303030"/>
                </a:solidFill>
                <a:latin typeface="+mj-lt"/>
              </a:rPr>
              <a:t> </a:t>
            </a:r>
            <a:r>
              <a:rPr lang="en-US" altLang="en-US" sz="2000" dirty="0" err="1">
                <a:solidFill>
                  <a:srgbClr val="303030"/>
                </a:solidFill>
                <a:latin typeface="+mj-lt"/>
              </a:rPr>
              <a:t>tần</a:t>
            </a:r>
            <a:r>
              <a:rPr lang="en-US" altLang="en-US" sz="2000" dirty="0">
                <a:solidFill>
                  <a:srgbClr val="303030"/>
                </a:solidFill>
                <a:latin typeface="+mj-lt"/>
              </a:rPr>
              <a:t> </a:t>
            </a:r>
            <a:r>
              <a:rPr lang="en-US" altLang="en-US" sz="2000" dirty="0" err="1">
                <a:solidFill>
                  <a:srgbClr val="303030"/>
                </a:solidFill>
                <a:latin typeface="+mj-lt"/>
              </a:rPr>
              <a:t>suất</a:t>
            </a:r>
            <a:r>
              <a:rPr lang="en-US" altLang="en-US" sz="2000" dirty="0">
                <a:solidFill>
                  <a:srgbClr val="303030"/>
                </a:solidFill>
                <a:latin typeface="+mj-lt"/>
              </a:rPr>
              <a:t> </a:t>
            </a:r>
            <a:r>
              <a:rPr lang="en-US" altLang="en-US" sz="2000" dirty="0" err="1">
                <a:solidFill>
                  <a:srgbClr val="303030"/>
                </a:solidFill>
                <a:latin typeface="+mj-lt"/>
              </a:rPr>
              <a:t>biến</a:t>
            </a:r>
            <a:r>
              <a:rPr lang="en-US" altLang="en-US" sz="2000" dirty="0">
                <a:solidFill>
                  <a:srgbClr val="303030"/>
                </a:solidFill>
                <a:latin typeface="+mj-lt"/>
              </a:rPr>
              <a:t> </a:t>
            </a:r>
            <a:r>
              <a:rPr lang="en-US" altLang="en-US" sz="2000" dirty="0" err="1">
                <a:solidFill>
                  <a:srgbClr val="303030"/>
                </a:solidFill>
                <a:latin typeface="+mj-lt"/>
              </a:rPr>
              <a:t>thể</a:t>
            </a:r>
            <a:r>
              <a:rPr lang="en-US" altLang="en-US" sz="2000" dirty="0">
                <a:solidFill>
                  <a:srgbClr val="303030"/>
                </a:solidFill>
                <a:latin typeface="+mj-lt"/>
              </a:rPr>
              <a:t> nucleotide </a:t>
            </a:r>
            <a:r>
              <a:rPr lang="en-US" altLang="en-US" sz="2000" dirty="0" err="1">
                <a:solidFill>
                  <a:srgbClr val="303030"/>
                </a:solidFill>
                <a:latin typeface="+mj-lt"/>
              </a:rPr>
              <a:t>đơn</a:t>
            </a:r>
            <a:r>
              <a:rPr lang="en-US" altLang="en-US" sz="2000" dirty="0">
                <a:solidFill>
                  <a:srgbClr val="303030"/>
                </a:solidFill>
                <a:latin typeface="+mj-lt"/>
              </a:rPr>
              <a:t> </a:t>
            </a:r>
            <a:r>
              <a:rPr lang="en-US" altLang="en-US" sz="2000" dirty="0" err="1">
                <a:solidFill>
                  <a:srgbClr val="303030"/>
                </a:solidFill>
                <a:latin typeface="+mj-lt"/>
              </a:rPr>
              <a:t>rất</a:t>
            </a:r>
            <a:r>
              <a:rPr lang="en-US" altLang="en-US" sz="2000" dirty="0">
                <a:solidFill>
                  <a:srgbClr val="303030"/>
                </a:solidFill>
                <a:latin typeface="+mj-lt"/>
              </a:rPr>
              <a:t> </a:t>
            </a:r>
            <a:r>
              <a:rPr lang="en-US" altLang="en-US" sz="2000" dirty="0" err="1">
                <a:solidFill>
                  <a:srgbClr val="303030"/>
                </a:solidFill>
                <a:latin typeface="+mj-lt"/>
              </a:rPr>
              <a:t>lớn</a:t>
            </a:r>
            <a:r>
              <a:rPr lang="en-US" altLang="en-US" sz="2000" dirty="0">
                <a:solidFill>
                  <a:srgbClr val="303030"/>
                </a:solidFill>
                <a:latin typeface="+mj-lt"/>
              </a:rPr>
              <a:t>.</a:t>
            </a:r>
          </a:p>
          <a:p>
            <a:pPr marL="0" lvl="0" indent="0" eaLnBrk="0" fontAlgn="base" hangingPunct="0">
              <a:lnSpc>
                <a:spcPct val="150000"/>
              </a:lnSpc>
              <a:spcBef>
                <a:spcPct val="0"/>
              </a:spcBef>
              <a:spcAft>
                <a:spcPct val="0"/>
              </a:spcAft>
              <a:buFontTx/>
              <a:buChar char="•"/>
            </a:pPr>
            <a:r>
              <a:rPr lang="en-US" altLang="en-US" sz="2000" b="1" dirty="0" err="1">
                <a:solidFill>
                  <a:srgbClr val="303030"/>
                </a:solidFill>
                <a:latin typeface="+mj-lt"/>
              </a:rPr>
              <a:t>Tính</a:t>
            </a:r>
            <a:r>
              <a:rPr lang="en-US" altLang="en-US" sz="2000" b="1" dirty="0">
                <a:solidFill>
                  <a:srgbClr val="303030"/>
                </a:solidFill>
                <a:latin typeface="+mj-lt"/>
              </a:rPr>
              <a:t> </a:t>
            </a:r>
            <a:r>
              <a:rPr lang="en-US" altLang="en-US" sz="2000" b="1" dirty="0" err="1">
                <a:solidFill>
                  <a:srgbClr val="303030"/>
                </a:solidFill>
                <a:latin typeface="+mj-lt"/>
              </a:rPr>
              <a:t>ổn</a:t>
            </a:r>
            <a:r>
              <a:rPr lang="en-US" altLang="en-US" sz="2000" b="1" dirty="0">
                <a:solidFill>
                  <a:srgbClr val="303030"/>
                </a:solidFill>
                <a:latin typeface="+mj-lt"/>
              </a:rPr>
              <a:t> </a:t>
            </a:r>
            <a:r>
              <a:rPr lang="en-US" altLang="en-US" sz="2000" b="1" dirty="0" err="1">
                <a:solidFill>
                  <a:srgbClr val="303030"/>
                </a:solidFill>
                <a:latin typeface="+mj-lt"/>
              </a:rPr>
              <a:t>định</a:t>
            </a:r>
            <a:r>
              <a:rPr lang="en-US" altLang="en-US" sz="2000" b="1" dirty="0">
                <a:solidFill>
                  <a:srgbClr val="303030"/>
                </a:solidFill>
                <a:latin typeface="+mj-lt"/>
              </a:rPr>
              <a:t> </a:t>
            </a:r>
            <a:r>
              <a:rPr lang="en-US" altLang="en-US" sz="2000" b="1" dirty="0" err="1">
                <a:solidFill>
                  <a:srgbClr val="303030"/>
                </a:solidFill>
                <a:latin typeface="+mj-lt"/>
              </a:rPr>
              <a:t>bộ</a:t>
            </a:r>
            <a:r>
              <a:rPr lang="en-US" altLang="en-US" sz="2000" b="1" dirty="0">
                <a:solidFill>
                  <a:srgbClr val="303030"/>
                </a:solidFill>
                <a:latin typeface="+mj-lt"/>
              </a:rPr>
              <a:t> gen:</a:t>
            </a:r>
            <a:r>
              <a:rPr lang="en-US" altLang="en-US" sz="2000" dirty="0">
                <a:solidFill>
                  <a:srgbClr val="303030"/>
                </a:solidFill>
                <a:latin typeface="+mj-lt"/>
              </a:rPr>
              <a:t> </a:t>
            </a:r>
            <a:r>
              <a:rPr lang="en-US" altLang="en-US" sz="2000" dirty="0" err="1">
                <a:solidFill>
                  <a:srgbClr val="303030"/>
                </a:solidFill>
                <a:latin typeface="+mj-lt"/>
              </a:rPr>
              <a:t>Khác</a:t>
            </a:r>
            <a:r>
              <a:rPr lang="en-US" altLang="en-US" sz="2000" dirty="0">
                <a:solidFill>
                  <a:srgbClr val="303030"/>
                </a:solidFill>
                <a:latin typeface="+mj-lt"/>
              </a:rPr>
              <a:t> </a:t>
            </a:r>
            <a:r>
              <a:rPr lang="en-US" altLang="en-US" sz="2000" dirty="0" err="1">
                <a:solidFill>
                  <a:srgbClr val="303030"/>
                </a:solidFill>
                <a:latin typeface="+mj-lt"/>
              </a:rPr>
              <a:t>với</a:t>
            </a:r>
            <a:r>
              <a:rPr lang="en-US" altLang="en-US" sz="2000" dirty="0">
                <a:solidFill>
                  <a:srgbClr val="303030"/>
                </a:solidFill>
                <a:latin typeface="+mj-lt"/>
              </a:rPr>
              <a:t> </a:t>
            </a:r>
            <a:r>
              <a:rPr lang="en-US" altLang="en-US" sz="2000" dirty="0" err="1">
                <a:solidFill>
                  <a:srgbClr val="303030"/>
                </a:solidFill>
                <a:latin typeface="+mj-lt"/>
              </a:rPr>
              <a:t>các</a:t>
            </a:r>
            <a:r>
              <a:rPr lang="en-US" altLang="en-US" sz="2000" dirty="0">
                <a:solidFill>
                  <a:srgbClr val="303030"/>
                </a:solidFill>
                <a:latin typeface="+mj-lt"/>
              </a:rPr>
              <a:t> con </a:t>
            </a:r>
            <a:r>
              <a:rPr lang="en-US" altLang="en-US" sz="2000" dirty="0" err="1">
                <a:solidFill>
                  <a:srgbClr val="303030"/>
                </a:solidFill>
                <a:latin typeface="+mj-lt"/>
              </a:rPr>
              <a:t>đường</a:t>
            </a:r>
            <a:r>
              <a:rPr lang="en-US" altLang="en-US" sz="2000" dirty="0">
                <a:solidFill>
                  <a:srgbClr val="303030"/>
                </a:solidFill>
                <a:latin typeface="+mj-lt"/>
              </a:rPr>
              <a:t> </a:t>
            </a:r>
            <a:r>
              <a:rPr lang="en-US" altLang="en-US" sz="2000" dirty="0" err="1">
                <a:solidFill>
                  <a:srgbClr val="303030"/>
                </a:solidFill>
                <a:latin typeface="+mj-lt"/>
              </a:rPr>
              <a:t>khác</a:t>
            </a:r>
            <a:r>
              <a:rPr lang="en-US" altLang="en-US" sz="2000" dirty="0">
                <a:solidFill>
                  <a:srgbClr val="303030"/>
                </a:solidFill>
                <a:latin typeface="+mj-lt"/>
              </a:rPr>
              <a:t>, </a:t>
            </a:r>
            <a:r>
              <a:rPr lang="en-US" altLang="en-US" sz="2000" dirty="0" err="1">
                <a:solidFill>
                  <a:srgbClr val="303030"/>
                </a:solidFill>
                <a:latin typeface="+mj-lt"/>
              </a:rPr>
              <a:t>khối</a:t>
            </a:r>
            <a:r>
              <a:rPr lang="en-US" altLang="en-US" sz="2000" dirty="0">
                <a:solidFill>
                  <a:srgbClr val="303030"/>
                </a:solidFill>
                <a:latin typeface="+mj-lt"/>
              </a:rPr>
              <a:t> u </a:t>
            </a:r>
            <a:r>
              <a:rPr lang="en-US" altLang="en-US" sz="2000" dirty="0" err="1">
                <a:solidFill>
                  <a:srgbClr val="303030"/>
                </a:solidFill>
                <a:latin typeface="+mj-lt"/>
              </a:rPr>
              <a:t>mang</a:t>
            </a:r>
            <a:r>
              <a:rPr lang="en-US" altLang="en-US" sz="2000" dirty="0">
                <a:solidFill>
                  <a:srgbClr val="303030"/>
                </a:solidFill>
                <a:latin typeface="+mj-lt"/>
              </a:rPr>
              <a:t> </a:t>
            </a:r>
            <a:r>
              <a:rPr lang="en-US" altLang="en-US" sz="2000" dirty="0" err="1">
                <a:solidFill>
                  <a:srgbClr val="303030"/>
                </a:solidFill>
                <a:latin typeface="+mj-lt"/>
              </a:rPr>
              <a:t>đột</a:t>
            </a:r>
            <a:r>
              <a:rPr lang="en-US" altLang="en-US" sz="2000" dirty="0">
                <a:solidFill>
                  <a:srgbClr val="303030"/>
                </a:solidFill>
                <a:latin typeface="+mj-lt"/>
              </a:rPr>
              <a:t> </a:t>
            </a:r>
            <a:r>
              <a:rPr lang="en-US" altLang="en-US" sz="2000" dirty="0" err="1">
                <a:solidFill>
                  <a:srgbClr val="303030"/>
                </a:solidFill>
                <a:latin typeface="+mj-lt"/>
              </a:rPr>
              <a:t>biến</a:t>
            </a:r>
            <a:r>
              <a:rPr lang="en-US" altLang="en-US" sz="2000" dirty="0">
                <a:solidFill>
                  <a:srgbClr val="303030"/>
                </a:solidFill>
                <a:latin typeface="+mj-lt"/>
              </a:rPr>
              <a:t> </a:t>
            </a:r>
            <a:r>
              <a:rPr lang="en-US" altLang="en-US" sz="2000" dirty="0" err="1">
                <a:solidFill>
                  <a:srgbClr val="303030"/>
                </a:solidFill>
                <a:latin typeface="+mj-lt"/>
              </a:rPr>
              <a:t>này</a:t>
            </a:r>
            <a:r>
              <a:rPr lang="en-US" altLang="en-US" sz="2000" dirty="0">
                <a:solidFill>
                  <a:srgbClr val="303030"/>
                </a:solidFill>
                <a:latin typeface="+mj-lt"/>
              </a:rPr>
              <a:t> </a:t>
            </a:r>
            <a:r>
              <a:rPr lang="en-US" altLang="en-US" sz="2000" dirty="0" err="1">
                <a:solidFill>
                  <a:srgbClr val="303030"/>
                </a:solidFill>
                <a:latin typeface="+mj-lt"/>
              </a:rPr>
              <a:t>thường</a:t>
            </a:r>
            <a:r>
              <a:rPr lang="en-US" altLang="en-US" sz="2000" dirty="0">
                <a:solidFill>
                  <a:srgbClr val="303030"/>
                </a:solidFill>
                <a:latin typeface="+mj-lt"/>
              </a:rPr>
              <a:t> </a:t>
            </a:r>
            <a:r>
              <a:rPr lang="en-US" altLang="en-US" sz="2000" dirty="0" err="1">
                <a:solidFill>
                  <a:srgbClr val="303030"/>
                </a:solidFill>
                <a:latin typeface="+mj-lt"/>
              </a:rPr>
              <a:t>có</a:t>
            </a:r>
            <a:r>
              <a:rPr lang="en-US" altLang="en-US" sz="2000" dirty="0">
                <a:solidFill>
                  <a:srgbClr val="303030"/>
                </a:solidFill>
                <a:latin typeface="+mj-lt"/>
              </a:rPr>
              <a:t>:</a:t>
            </a:r>
          </a:p>
          <a:p>
            <a:pPr lvl="1" eaLnBrk="0" fontAlgn="base" hangingPunct="0">
              <a:lnSpc>
                <a:spcPct val="150000"/>
              </a:lnSpc>
              <a:spcBef>
                <a:spcPct val="0"/>
              </a:spcBef>
              <a:spcAft>
                <a:spcPct val="0"/>
              </a:spcAft>
              <a:buFont typeface="Courier New" panose="02070309020205020404" pitchFamily="49" charset="0"/>
              <a:buChar char="o"/>
            </a:pPr>
            <a:r>
              <a:rPr lang="en-US" altLang="en-US" sz="2000" b="1" dirty="0" err="1">
                <a:solidFill>
                  <a:srgbClr val="303030"/>
                </a:solidFill>
                <a:latin typeface="+mj-lt"/>
              </a:rPr>
              <a:t>Ổn</a:t>
            </a:r>
            <a:r>
              <a:rPr lang="en-US" altLang="en-US" sz="2000" b="1" dirty="0">
                <a:solidFill>
                  <a:srgbClr val="303030"/>
                </a:solidFill>
                <a:latin typeface="+mj-lt"/>
              </a:rPr>
              <a:t> </a:t>
            </a:r>
            <a:r>
              <a:rPr lang="en-US" altLang="en-US" sz="2000" b="1" dirty="0" err="1">
                <a:solidFill>
                  <a:srgbClr val="303030"/>
                </a:solidFill>
                <a:latin typeface="+mj-lt"/>
              </a:rPr>
              <a:t>định</a:t>
            </a:r>
            <a:r>
              <a:rPr lang="en-US" altLang="en-US" sz="2000" b="1" dirty="0">
                <a:solidFill>
                  <a:srgbClr val="303030"/>
                </a:solidFill>
                <a:latin typeface="+mj-lt"/>
              </a:rPr>
              <a:t> vi </a:t>
            </a:r>
            <a:r>
              <a:rPr lang="en-US" altLang="en-US" sz="2000" b="1" dirty="0" err="1">
                <a:solidFill>
                  <a:srgbClr val="303030"/>
                </a:solidFill>
                <a:latin typeface="+mj-lt"/>
              </a:rPr>
              <a:t>vệ</a:t>
            </a:r>
            <a:r>
              <a:rPr lang="en-US" altLang="en-US" sz="2000" b="1" dirty="0">
                <a:solidFill>
                  <a:srgbClr val="303030"/>
                </a:solidFill>
                <a:latin typeface="+mj-lt"/>
              </a:rPr>
              <a:t> </a:t>
            </a:r>
            <a:r>
              <a:rPr lang="en-US" altLang="en-US" sz="2000" b="1" dirty="0" err="1">
                <a:solidFill>
                  <a:srgbClr val="303030"/>
                </a:solidFill>
                <a:latin typeface="+mj-lt"/>
              </a:rPr>
              <a:t>tinh</a:t>
            </a:r>
            <a:r>
              <a:rPr lang="en-US" altLang="en-US" sz="2000" b="1" dirty="0">
                <a:solidFill>
                  <a:srgbClr val="303030"/>
                </a:solidFill>
                <a:latin typeface="+mj-lt"/>
              </a:rPr>
              <a:t> (MSS):</a:t>
            </a:r>
            <a:r>
              <a:rPr lang="en-US" altLang="en-US" sz="2000" dirty="0">
                <a:solidFill>
                  <a:srgbClr val="303030"/>
                </a:solidFill>
                <a:latin typeface="+mj-lt"/>
              </a:rPr>
              <a:t> </a:t>
            </a:r>
            <a:r>
              <a:rPr lang="en-US" altLang="en-US" sz="2000" dirty="0" err="1">
                <a:solidFill>
                  <a:srgbClr val="303030"/>
                </a:solidFill>
                <a:latin typeface="+mj-lt"/>
              </a:rPr>
              <a:t>Không</a:t>
            </a:r>
            <a:r>
              <a:rPr lang="en-US" altLang="en-US" sz="2000" dirty="0">
                <a:solidFill>
                  <a:srgbClr val="303030"/>
                </a:solidFill>
                <a:latin typeface="+mj-lt"/>
              </a:rPr>
              <a:t> </a:t>
            </a:r>
            <a:r>
              <a:rPr lang="en-US" altLang="en-US" sz="2000" dirty="0" err="1">
                <a:solidFill>
                  <a:srgbClr val="303030"/>
                </a:solidFill>
                <a:latin typeface="+mj-lt"/>
              </a:rPr>
              <a:t>có</a:t>
            </a:r>
            <a:r>
              <a:rPr lang="en-US" altLang="en-US" sz="2000" dirty="0">
                <a:solidFill>
                  <a:srgbClr val="303030"/>
                </a:solidFill>
                <a:latin typeface="+mj-lt"/>
              </a:rPr>
              <a:t> </a:t>
            </a:r>
            <a:r>
              <a:rPr lang="en-US" altLang="en-US" sz="2000" dirty="0" err="1">
                <a:solidFill>
                  <a:srgbClr val="303030"/>
                </a:solidFill>
                <a:latin typeface="+mj-lt"/>
              </a:rPr>
              <a:t>tình</a:t>
            </a:r>
            <a:r>
              <a:rPr lang="en-US" altLang="en-US" sz="2000" dirty="0">
                <a:solidFill>
                  <a:srgbClr val="303030"/>
                </a:solidFill>
                <a:latin typeface="+mj-lt"/>
              </a:rPr>
              <a:t> </a:t>
            </a:r>
            <a:r>
              <a:rPr lang="en-US" altLang="en-US" sz="2000" dirty="0" err="1">
                <a:solidFill>
                  <a:srgbClr val="303030"/>
                </a:solidFill>
                <a:latin typeface="+mj-lt"/>
              </a:rPr>
              <a:t>trạng</a:t>
            </a:r>
            <a:r>
              <a:rPr lang="en-US" altLang="en-US" sz="2000" dirty="0">
                <a:solidFill>
                  <a:srgbClr val="303030"/>
                </a:solidFill>
                <a:latin typeface="+mj-lt"/>
              </a:rPr>
              <a:t> MSI.</a:t>
            </a:r>
          </a:p>
          <a:p>
            <a:pPr lvl="1" eaLnBrk="0" fontAlgn="base" hangingPunct="0">
              <a:lnSpc>
                <a:spcPct val="150000"/>
              </a:lnSpc>
              <a:spcBef>
                <a:spcPct val="0"/>
              </a:spcBef>
              <a:spcAft>
                <a:spcPct val="0"/>
              </a:spcAft>
              <a:buFont typeface="Courier New" panose="02070309020205020404" pitchFamily="49" charset="0"/>
              <a:buChar char="o"/>
            </a:pPr>
            <a:r>
              <a:rPr lang="en-US" altLang="en-US" sz="2000" b="1" dirty="0" err="1">
                <a:solidFill>
                  <a:srgbClr val="303030"/>
                </a:solidFill>
                <a:latin typeface="+mj-lt"/>
              </a:rPr>
              <a:t>Không</a:t>
            </a:r>
            <a:r>
              <a:rPr lang="en-US" altLang="en-US" sz="2000" b="1" dirty="0">
                <a:solidFill>
                  <a:srgbClr val="303030"/>
                </a:solidFill>
                <a:latin typeface="+mj-lt"/>
              </a:rPr>
              <a:t> </a:t>
            </a:r>
            <a:r>
              <a:rPr lang="en-US" altLang="en-US" sz="2000" b="1" dirty="0" err="1">
                <a:solidFill>
                  <a:srgbClr val="303030"/>
                </a:solidFill>
                <a:latin typeface="+mj-lt"/>
              </a:rPr>
              <a:t>lệch</a:t>
            </a:r>
            <a:r>
              <a:rPr lang="en-US" altLang="en-US" sz="2000" b="1" dirty="0">
                <a:solidFill>
                  <a:srgbClr val="303030"/>
                </a:solidFill>
                <a:latin typeface="+mj-lt"/>
              </a:rPr>
              <a:t> </a:t>
            </a:r>
            <a:r>
              <a:rPr lang="en-US" altLang="en-US" sz="2000" b="1" dirty="0" err="1">
                <a:solidFill>
                  <a:srgbClr val="303030"/>
                </a:solidFill>
                <a:latin typeface="+mj-lt"/>
              </a:rPr>
              <a:t>bội</a:t>
            </a:r>
            <a:r>
              <a:rPr lang="en-US" altLang="en-US" sz="2000" b="1" dirty="0">
                <a:solidFill>
                  <a:srgbClr val="303030"/>
                </a:solidFill>
                <a:latin typeface="+mj-lt"/>
              </a:rPr>
              <a:t>:</a:t>
            </a:r>
            <a:r>
              <a:rPr lang="en-US" altLang="en-US" sz="2000" dirty="0">
                <a:solidFill>
                  <a:srgbClr val="303030"/>
                </a:solidFill>
                <a:latin typeface="+mj-lt"/>
              </a:rPr>
              <a:t> </a:t>
            </a:r>
            <a:r>
              <a:rPr lang="en-US" altLang="en-US" sz="2000" dirty="0" err="1">
                <a:solidFill>
                  <a:srgbClr val="303030"/>
                </a:solidFill>
                <a:latin typeface="+mj-lt"/>
              </a:rPr>
              <a:t>Không</a:t>
            </a:r>
            <a:r>
              <a:rPr lang="en-US" altLang="en-US" sz="2000" dirty="0">
                <a:solidFill>
                  <a:srgbClr val="303030"/>
                </a:solidFill>
                <a:latin typeface="+mj-lt"/>
              </a:rPr>
              <a:t> </a:t>
            </a:r>
            <a:r>
              <a:rPr lang="en-US" altLang="en-US" sz="2000" dirty="0" err="1">
                <a:solidFill>
                  <a:srgbClr val="303030"/>
                </a:solidFill>
                <a:latin typeface="+mj-lt"/>
              </a:rPr>
              <a:t>có</a:t>
            </a:r>
            <a:r>
              <a:rPr lang="en-US" altLang="en-US" sz="2000" dirty="0">
                <a:solidFill>
                  <a:srgbClr val="303030"/>
                </a:solidFill>
                <a:latin typeface="+mj-lt"/>
              </a:rPr>
              <a:t> </a:t>
            </a:r>
            <a:r>
              <a:rPr lang="en-US" altLang="en-US" sz="2000" dirty="0" err="1">
                <a:solidFill>
                  <a:srgbClr val="303030"/>
                </a:solidFill>
                <a:latin typeface="+mj-lt"/>
              </a:rPr>
              <a:t>hiện</a:t>
            </a:r>
            <a:r>
              <a:rPr lang="en-US" altLang="en-US" sz="2000" dirty="0">
                <a:solidFill>
                  <a:srgbClr val="303030"/>
                </a:solidFill>
                <a:latin typeface="+mj-lt"/>
              </a:rPr>
              <a:t> </a:t>
            </a:r>
            <a:r>
              <a:rPr lang="en-US" altLang="en-US" sz="2000" dirty="0" err="1">
                <a:solidFill>
                  <a:srgbClr val="303030"/>
                </a:solidFill>
                <a:latin typeface="+mj-lt"/>
              </a:rPr>
              <a:t>tượng</a:t>
            </a:r>
            <a:r>
              <a:rPr lang="en-US" altLang="en-US" sz="2000" dirty="0">
                <a:solidFill>
                  <a:srgbClr val="303030"/>
                </a:solidFill>
                <a:latin typeface="+mj-lt"/>
              </a:rPr>
              <a:t> </a:t>
            </a:r>
            <a:r>
              <a:rPr lang="en-US" altLang="en-US" sz="2000" dirty="0" err="1">
                <a:solidFill>
                  <a:srgbClr val="303030"/>
                </a:solidFill>
                <a:latin typeface="+mj-lt"/>
              </a:rPr>
              <a:t>bất</a:t>
            </a:r>
            <a:r>
              <a:rPr lang="en-US" altLang="en-US" sz="2000" dirty="0">
                <a:solidFill>
                  <a:srgbClr val="303030"/>
                </a:solidFill>
                <a:latin typeface="+mj-lt"/>
              </a:rPr>
              <a:t> </a:t>
            </a:r>
            <a:r>
              <a:rPr lang="en-US" altLang="en-US" sz="2000" dirty="0" err="1">
                <a:solidFill>
                  <a:srgbClr val="303030"/>
                </a:solidFill>
                <a:latin typeface="+mj-lt"/>
              </a:rPr>
              <a:t>ổn</a:t>
            </a:r>
            <a:r>
              <a:rPr lang="en-US" altLang="en-US" sz="2000" dirty="0">
                <a:solidFill>
                  <a:srgbClr val="303030"/>
                </a:solidFill>
                <a:latin typeface="+mj-lt"/>
              </a:rPr>
              <a:t> </a:t>
            </a:r>
            <a:r>
              <a:rPr lang="en-US" altLang="en-US" sz="2000" dirty="0" err="1">
                <a:solidFill>
                  <a:srgbClr val="303030"/>
                </a:solidFill>
                <a:latin typeface="+mj-lt"/>
              </a:rPr>
              <a:t>định</a:t>
            </a:r>
            <a:r>
              <a:rPr lang="en-US" altLang="en-US" sz="2000" dirty="0">
                <a:solidFill>
                  <a:srgbClr val="303030"/>
                </a:solidFill>
                <a:latin typeface="+mj-lt"/>
              </a:rPr>
              <a:t> </a:t>
            </a:r>
            <a:r>
              <a:rPr lang="en-US" altLang="en-US" sz="2000" dirty="0" err="1">
                <a:solidFill>
                  <a:srgbClr val="303030"/>
                </a:solidFill>
                <a:latin typeface="+mj-lt"/>
              </a:rPr>
              <a:t>nhiễm</a:t>
            </a:r>
            <a:r>
              <a:rPr lang="en-US" altLang="en-US" sz="2000" dirty="0">
                <a:solidFill>
                  <a:srgbClr val="303030"/>
                </a:solidFill>
                <a:latin typeface="+mj-lt"/>
              </a:rPr>
              <a:t> </a:t>
            </a:r>
            <a:r>
              <a:rPr lang="en-US" altLang="en-US" sz="2000" dirty="0" err="1">
                <a:solidFill>
                  <a:srgbClr val="303030"/>
                </a:solidFill>
                <a:latin typeface="+mj-lt"/>
              </a:rPr>
              <a:t>sắc</a:t>
            </a:r>
            <a:r>
              <a:rPr lang="en-US" altLang="en-US" sz="2000" dirty="0">
                <a:solidFill>
                  <a:srgbClr val="303030"/>
                </a:solidFill>
                <a:latin typeface="+mj-lt"/>
              </a:rPr>
              <a:t> </a:t>
            </a:r>
            <a:r>
              <a:rPr lang="en-US" altLang="en-US" sz="2000" dirty="0" err="1">
                <a:solidFill>
                  <a:srgbClr val="303030"/>
                </a:solidFill>
                <a:latin typeface="+mj-lt"/>
              </a:rPr>
              <a:t>thể</a:t>
            </a:r>
            <a:r>
              <a:rPr lang="en-US" altLang="en-US" sz="2000" dirty="0">
                <a:solidFill>
                  <a:srgbClr val="303030"/>
                </a:solidFill>
                <a:latin typeface="+mj-lt"/>
              </a:rPr>
              <a:t> (aneuploidy).</a:t>
            </a:r>
          </a:p>
          <a:p>
            <a:pPr eaLnBrk="0" fontAlgn="base" hangingPunct="0">
              <a:lnSpc>
                <a:spcPct val="150000"/>
              </a:lnSpc>
              <a:spcBef>
                <a:spcPct val="0"/>
              </a:spcBef>
              <a:spcAft>
                <a:spcPct val="0"/>
              </a:spcAft>
              <a:buFontTx/>
              <a:buChar char="•"/>
            </a:pPr>
            <a:r>
              <a:rPr lang="en-US" altLang="en-US" sz="2000" b="1" dirty="0" err="1">
                <a:solidFill>
                  <a:srgbClr val="303030"/>
                </a:solidFill>
                <a:latin typeface="+mj-lt"/>
              </a:rPr>
              <a:t>Phân</a:t>
            </a:r>
            <a:r>
              <a:rPr lang="en-US" altLang="en-US" sz="2000" b="1" dirty="0">
                <a:solidFill>
                  <a:srgbClr val="303030"/>
                </a:solidFill>
                <a:latin typeface="+mj-lt"/>
              </a:rPr>
              <a:t> </a:t>
            </a:r>
            <a:r>
              <a:rPr lang="en-US" altLang="en-US" sz="2000" b="1" dirty="0" err="1">
                <a:solidFill>
                  <a:srgbClr val="303030"/>
                </a:solidFill>
                <a:latin typeface="+mj-lt"/>
              </a:rPr>
              <a:t>loại</a:t>
            </a:r>
            <a:r>
              <a:rPr lang="en-US" altLang="en-US" sz="2000" b="1" dirty="0">
                <a:solidFill>
                  <a:srgbClr val="303030"/>
                </a:solidFill>
                <a:latin typeface="+mj-lt"/>
              </a:rPr>
              <a:t>:</a:t>
            </a:r>
            <a:r>
              <a:rPr lang="en-US" altLang="en-US" sz="2000" dirty="0">
                <a:solidFill>
                  <a:srgbClr val="303030"/>
                </a:solidFill>
                <a:latin typeface="+mj-lt"/>
              </a:rPr>
              <a:t> </a:t>
            </a:r>
            <a:r>
              <a:rPr lang="en-US" altLang="en-US" sz="2000" dirty="0" err="1">
                <a:solidFill>
                  <a:srgbClr val="303030"/>
                </a:solidFill>
                <a:latin typeface="+mj-lt"/>
              </a:rPr>
              <a:t>Được</a:t>
            </a:r>
            <a:r>
              <a:rPr lang="en-US" altLang="en-US" sz="2000" dirty="0">
                <a:solidFill>
                  <a:srgbClr val="303030"/>
                </a:solidFill>
                <a:latin typeface="+mj-lt"/>
              </a:rPr>
              <a:t> </a:t>
            </a:r>
            <a:r>
              <a:rPr lang="en-US" altLang="en-US" sz="2000" dirty="0" err="1">
                <a:solidFill>
                  <a:srgbClr val="303030"/>
                </a:solidFill>
                <a:latin typeface="+mj-lt"/>
              </a:rPr>
              <a:t>xác</a:t>
            </a:r>
            <a:r>
              <a:rPr lang="en-US" altLang="en-US" sz="2000" dirty="0">
                <a:solidFill>
                  <a:srgbClr val="303030"/>
                </a:solidFill>
                <a:latin typeface="+mj-lt"/>
              </a:rPr>
              <a:t> </a:t>
            </a:r>
            <a:r>
              <a:rPr lang="en-US" altLang="en-US" sz="2000" dirty="0" err="1">
                <a:solidFill>
                  <a:srgbClr val="303030"/>
                </a:solidFill>
                <a:latin typeface="+mj-lt"/>
              </a:rPr>
              <a:t>định</a:t>
            </a:r>
            <a:r>
              <a:rPr lang="en-US" altLang="en-US" sz="2000" dirty="0">
                <a:solidFill>
                  <a:srgbClr val="303030"/>
                </a:solidFill>
                <a:latin typeface="+mj-lt"/>
              </a:rPr>
              <a:t> </a:t>
            </a:r>
            <a:r>
              <a:rPr lang="en-US" altLang="en-US" sz="2000" dirty="0" err="1">
                <a:solidFill>
                  <a:srgbClr val="303030"/>
                </a:solidFill>
                <a:latin typeface="+mj-lt"/>
              </a:rPr>
              <a:t>là</a:t>
            </a:r>
            <a:r>
              <a:rPr lang="en-US" altLang="en-US" sz="2000" dirty="0">
                <a:solidFill>
                  <a:srgbClr val="303030"/>
                </a:solidFill>
                <a:latin typeface="+mj-lt"/>
              </a:rPr>
              <a:t> </a:t>
            </a:r>
            <a:r>
              <a:rPr lang="en-US" altLang="en-US" sz="2000" dirty="0" err="1">
                <a:solidFill>
                  <a:srgbClr val="303030"/>
                </a:solidFill>
                <a:latin typeface="+mj-lt"/>
              </a:rPr>
              <a:t>một</a:t>
            </a:r>
            <a:r>
              <a:rPr lang="en-US" altLang="en-US" sz="2000" dirty="0">
                <a:solidFill>
                  <a:srgbClr val="303030"/>
                </a:solidFill>
                <a:latin typeface="+mj-lt"/>
              </a:rPr>
              <a:t> "con </a:t>
            </a:r>
            <a:r>
              <a:rPr lang="en-US" altLang="en-US" sz="2000" dirty="0" err="1">
                <a:solidFill>
                  <a:srgbClr val="303030"/>
                </a:solidFill>
                <a:latin typeface="+mj-lt"/>
              </a:rPr>
              <a:t>đường</a:t>
            </a:r>
            <a:r>
              <a:rPr lang="en-US" altLang="en-US" sz="2000" dirty="0">
                <a:solidFill>
                  <a:srgbClr val="303030"/>
                </a:solidFill>
                <a:latin typeface="+mj-lt"/>
              </a:rPr>
              <a:t> </a:t>
            </a:r>
            <a:r>
              <a:rPr lang="en-US" altLang="en-US" sz="2000" dirty="0" err="1">
                <a:solidFill>
                  <a:srgbClr val="303030"/>
                </a:solidFill>
                <a:latin typeface="+mj-lt"/>
              </a:rPr>
              <a:t>phân</a:t>
            </a:r>
            <a:r>
              <a:rPr lang="en-US" altLang="en-US" sz="2000" dirty="0">
                <a:solidFill>
                  <a:srgbClr val="303030"/>
                </a:solidFill>
                <a:latin typeface="+mj-lt"/>
              </a:rPr>
              <a:t> </a:t>
            </a:r>
            <a:r>
              <a:rPr lang="en-US" altLang="en-US" sz="2000" dirty="0" err="1">
                <a:solidFill>
                  <a:srgbClr val="303030"/>
                </a:solidFill>
                <a:latin typeface="+mj-lt"/>
              </a:rPr>
              <a:t>tử</a:t>
            </a:r>
            <a:r>
              <a:rPr lang="en-US" altLang="en-US" sz="2000" dirty="0">
                <a:solidFill>
                  <a:srgbClr val="303030"/>
                </a:solidFill>
                <a:latin typeface="+mj-lt"/>
              </a:rPr>
              <a:t> </a:t>
            </a:r>
            <a:r>
              <a:rPr lang="en-US" altLang="en-US" sz="2000" dirty="0" err="1">
                <a:solidFill>
                  <a:srgbClr val="303030"/>
                </a:solidFill>
                <a:latin typeface="+mj-lt"/>
              </a:rPr>
              <a:t>mới</a:t>
            </a:r>
            <a:r>
              <a:rPr lang="en-US" altLang="en-US" sz="2000" dirty="0">
                <a:solidFill>
                  <a:srgbClr val="303030"/>
                </a:solidFill>
                <a:latin typeface="+mj-lt"/>
              </a:rPr>
              <a:t>" </a:t>
            </a:r>
            <a:r>
              <a:rPr lang="en-US" altLang="en-US" sz="2000" dirty="0" err="1">
                <a:solidFill>
                  <a:srgbClr val="303030"/>
                </a:solidFill>
                <a:latin typeface="+mj-lt"/>
              </a:rPr>
              <a:t>nhờ</a:t>
            </a:r>
            <a:r>
              <a:rPr lang="en-US" altLang="en-US" sz="2000" dirty="0">
                <a:solidFill>
                  <a:srgbClr val="303030"/>
                </a:solidFill>
                <a:latin typeface="+mj-lt"/>
              </a:rPr>
              <a:t> </a:t>
            </a:r>
            <a:r>
              <a:rPr lang="en-US" altLang="en-US" sz="2000" dirty="0" err="1">
                <a:solidFill>
                  <a:srgbClr val="303030"/>
                </a:solidFill>
                <a:latin typeface="+mj-lt"/>
              </a:rPr>
              <a:t>các</a:t>
            </a:r>
            <a:r>
              <a:rPr lang="en-US" altLang="en-US" sz="2000" dirty="0">
                <a:solidFill>
                  <a:srgbClr val="303030"/>
                </a:solidFill>
                <a:latin typeface="+mj-lt"/>
              </a:rPr>
              <a:t> </a:t>
            </a:r>
            <a:r>
              <a:rPr lang="en-US" altLang="en-US" sz="2000" dirty="0" err="1">
                <a:solidFill>
                  <a:srgbClr val="303030"/>
                </a:solidFill>
                <a:latin typeface="+mj-lt"/>
              </a:rPr>
              <a:t>phân</a:t>
            </a:r>
            <a:r>
              <a:rPr lang="en-US" altLang="en-US" sz="2000" dirty="0">
                <a:solidFill>
                  <a:srgbClr val="303030"/>
                </a:solidFill>
                <a:latin typeface="+mj-lt"/>
              </a:rPr>
              <a:t> </a:t>
            </a:r>
            <a:r>
              <a:rPr lang="en-US" altLang="en-US" sz="2000" dirty="0" err="1">
                <a:solidFill>
                  <a:srgbClr val="303030"/>
                </a:solidFill>
                <a:latin typeface="+mj-lt"/>
              </a:rPr>
              <a:t>tích</a:t>
            </a:r>
            <a:r>
              <a:rPr lang="en-US" altLang="en-US" sz="2000" dirty="0">
                <a:solidFill>
                  <a:srgbClr val="303030"/>
                </a:solidFill>
                <a:latin typeface="+mj-lt"/>
              </a:rPr>
              <a:t> </a:t>
            </a:r>
            <a:r>
              <a:rPr lang="en-US" altLang="en-US" sz="2000" dirty="0" err="1">
                <a:solidFill>
                  <a:srgbClr val="303030"/>
                </a:solidFill>
                <a:latin typeface="+mj-lt"/>
              </a:rPr>
              <a:t>bộ</a:t>
            </a:r>
            <a:r>
              <a:rPr lang="en-US" altLang="en-US" sz="2000" dirty="0">
                <a:solidFill>
                  <a:srgbClr val="303030"/>
                </a:solidFill>
                <a:latin typeface="+mj-lt"/>
              </a:rPr>
              <a:t> gen </a:t>
            </a:r>
            <a:r>
              <a:rPr lang="en-US" altLang="en-US" sz="2000" dirty="0" err="1">
                <a:solidFill>
                  <a:srgbClr val="303030"/>
                </a:solidFill>
                <a:latin typeface="+mj-lt"/>
              </a:rPr>
              <a:t>toàn</a:t>
            </a:r>
            <a:r>
              <a:rPr lang="en-US" altLang="en-US" sz="2000" dirty="0">
                <a:solidFill>
                  <a:srgbClr val="303030"/>
                </a:solidFill>
                <a:latin typeface="+mj-lt"/>
              </a:rPr>
              <a:t> </a:t>
            </a:r>
            <a:r>
              <a:rPr lang="en-US" altLang="en-US" sz="2000" dirty="0" err="1">
                <a:solidFill>
                  <a:srgbClr val="303030"/>
                </a:solidFill>
                <a:latin typeface="+mj-lt"/>
              </a:rPr>
              <a:t>diện</a:t>
            </a:r>
            <a:endParaRPr lang="en-US" altLang="en-US" sz="2000" dirty="0">
              <a:solidFill>
                <a:srgbClr val="303030"/>
              </a:solidFill>
              <a:latin typeface="+mj-lt"/>
            </a:endParaRPr>
          </a:p>
          <a:p>
            <a:pPr eaLnBrk="0" fontAlgn="base" hangingPunct="0">
              <a:lnSpc>
                <a:spcPct val="150000"/>
              </a:lnSpc>
              <a:spcBef>
                <a:spcPct val="0"/>
              </a:spcBef>
              <a:spcAft>
                <a:spcPct val="0"/>
              </a:spcAft>
              <a:buFontTx/>
              <a:buChar char="•"/>
            </a:pPr>
            <a:r>
              <a:rPr lang="en-US" altLang="en-US" sz="2000" b="1" dirty="0" err="1">
                <a:solidFill>
                  <a:srgbClr val="303030"/>
                </a:solidFill>
                <a:latin typeface="+mj-lt"/>
              </a:rPr>
              <a:t>Sự</a:t>
            </a:r>
            <a:r>
              <a:rPr lang="en-US" altLang="en-US" sz="2000" b="1" dirty="0">
                <a:solidFill>
                  <a:srgbClr val="303030"/>
                </a:solidFill>
                <a:latin typeface="+mj-lt"/>
              </a:rPr>
              <a:t> </a:t>
            </a:r>
            <a:r>
              <a:rPr lang="en-US" altLang="en-US" sz="2000" b="1" dirty="0" err="1">
                <a:solidFill>
                  <a:srgbClr val="303030"/>
                </a:solidFill>
                <a:latin typeface="+mj-lt"/>
              </a:rPr>
              <a:t>kiện</a:t>
            </a:r>
            <a:r>
              <a:rPr lang="en-US" altLang="en-US" sz="2000" b="1" dirty="0">
                <a:solidFill>
                  <a:srgbClr val="303030"/>
                </a:solidFill>
                <a:latin typeface="+mj-lt"/>
              </a:rPr>
              <a:t> </a:t>
            </a:r>
            <a:r>
              <a:rPr lang="en-US" altLang="en-US" sz="2000" b="1" dirty="0" err="1">
                <a:solidFill>
                  <a:srgbClr val="303030"/>
                </a:solidFill>
                <a:latin typeface="+mj-lt"/>
              </a:rPr>
              <a:t>khởi</a:t>
            </a:r>
            <a:r>
              <a:rPr lang="en-US" altLang="en-US" sz="2000" b="1" dirty="0">
                <a:solidFill>
                  <a:srgbClr val="303030"/>
                </a:solidFill>
                <a:latin typeface="+mj-lt"/>
              </a:rPr>
              <a:t> </a:t>
            </a:r>
            <a:r>
              <a:rPr lang="en-US" altLang="en-US" sz="2000" b="1" dirty="0" err="1">
                <a:solidFill>
                  <a:srgbClr val="303030"/>
                </a:solidFill>
                <a:latin typeface="+mj-lt"/>
              </a:rPr>
              <a:t>đầu</a:t>
            </a:r>
            <a:r>
              <a:rPr lang="en-US" altLang="en-US" sz="2000" b="1" dirty="0">
                <a:solidFill>
                  <a:srgbClr val="303030"/>
                </a:solidFill>
                <a:latin typeface="+mj-lt"/>
              </a:rPr>
              <a:t>:</a:t>
            </a:r>
            <a:r>
              <a:rPr lang="en-US" altLang="en-US" sz="2000" dirty="0">
                <a:solidFill>
                  <a:srgbClr val="303030"/>
                </a:solidFill>
                <a:latin typeface="+mj-lt"/>
              </a:rPr>
              <a:t> </a:t>
            </a:r>
            <a:r>
              <a:rPr lang="en-US" altLang="en-US" sz="2000" dirty="0" err="1">
                <a:solidFill>
                  <a:srgbClr val="303030"/>
                </a:solidFill>
                <a:latin typeface="+mj-lt"/>
              </a:rPr>
              <a:t>Đột</a:t>
            </a:r>
            <a:r>
              <a:rPr lang="en-US" altLang="en-US" sz="2000" dirty="0">
                <a:solidFill>
                  <a:srgbClr val="303030"/>
                </a:solidFill>
                <a:latin typeface="+mj-lt"/>
              </a:rPr>
              <a:t> </a:t>
            </a:r>
            <a:r>
              <a:rPr lang="en-US" altLang="en-US" sz="2000" dirty="0" err="1">
                <a:solidFill>
                  <a:srgbClr val="303030"/>
                </a:solidFill>
                <a:latin typeface="+mj-lt"/>
              </a:rPr>
              <a:t>biến</a:t>
            </a:r>
            <a:r>
              <a:rPr lang="en-US" altLang="en-US" sz="2000" dirty="0">
                <a:solidFill>
                  <a:srgbClr val="303030"/>
                </a:solidFill>
                <a:latin typeface="+mj-lt"/>
              </a:rPr>
              <a:t> gen </a:t>
            </a:r>
            <a:r>
              <a:rPr lang="en-US" altLang="en-US" sz="2000" b="1" dirty="0">
                <a:solidFill>
                  <a:srgbClr val="303030"/>
                </a:solidFill>
                <a:latin typeface="+mj-lt"/>
              </a:rPr>
              <a:t>APC</a:t>
            </a:r>
            <a:r>
              <a:rPr lang="en-US" altLang="en-US" sz="2000" dirty="0">
                <a:solidFill>
                  <a:srgbClr val="303030"/>
                </a:solidFill>
                <a:latin typeface="+mj-lt"/>
              </a:rPr>
              <a:t> </a:t>
            </a:r>
            <a:r>
              <a:rPr lang="en-US" altLang="en-US" sz="2000" dirty="0" err="1">
                <a:solidFill>
                  <a:srgbClr val="303030"/>
                </a:solidFill>
                <a:latin typeface="+mj-lt"/>
              </a:rPr>
              <a:t>được</a:t>
            </a:r>
            <a:r>
              <a:rPr lang="en-US" altLang="en-US" sz="2000" dirty="0">
                <a:solidFill>
                  <a:srgbClr val="303030"/>
                </a:solidFill>
                <a:latin typeface="+mj-lt"/>
              </a:rPr>
              <a:t> </a:t>
            </a:r>
            <a:r>
              <a:rPr lang="en-US" altLang="en-US" sz="2000" dirty="0" err="1">
                <a:solidFill>
                  <a:srgbClr val="303030"/>
                </a:solidFill>
                <a:latin typeface="+mj-lt"/>
              </a:rPr>
              <a:t>coi</a:t>
            </a:r>
            <a:r>
              <a:rPr lang="en-US" altLang="en-US" sz="2000" dirty="0">
                <a:solidFill>
                  <a:srgbClr val="303030"/>
                </a:solidFill>
                <a:latin typeface="+mj-lt"/>
              </a:rPr>
              <a:t> </a:t>
            </a:r>
            <a:r>
              <a:rPr lang="en-US" altLang="en-US" sz="2000" dirty="0" err="1">
                <a:solidFill>
                  <a:srgbClr val="303030"/>
                </a:solidFill>
                <a:latin typeface="+mj-lt"/>
              </a:rPr>
              <a:t>là</a:t>
            </a:r>
            <a:r>
              <a:rPr lang="en-US" altLang="en-US" sz="2000" dirty="0">
                <a:solidFill>
                  <a:srgbClr val="303030"/>
                </a:solidFill>
                <a:latin typeface="+mj-lt"/>
              </a:rPr>
              <a:t> </a:t>
            </a:r>
            <a:r>
              <a:rPr lang="en-US" altLang="en-US" sz="2000" dirty="0" err="1">
                <a:solidFill>
                  <a:srgbClr val="303030"/>
                </a:solidFill>
                <a:latin typeface="+mj-lt"/>
              </a:rPr>
              <a:t>sự</a:t>
            </a:r>
            <a:r>
              <a:rPr lang="en-US" altLang="en-US" sz="2000" dirty="0">
                <a:solidFill>
                  <a:srgbClr val="303030"/>
                </a:solidFill>
                <a:latin typeface="+mj-lt"/>
              </a:rPr>
              <a:t> </a:t>
            </a:r>
            <a:r>
              <a:rPr lang="en-US" altLang="en-US" sz="2000" dirty="0" err="1">
                <a:solidFill>
                  <a:srgbClr val="303030"/>
                </a:solidFill>
                <a:latin typeface="+mj-lt"/>
              </a:rPr>
              <a:t>kiện</a:t>
            </a:r>
            <a:r>
              <a:rPr lang="en-US" altLang="en-US" sz="2000" dirty="0">
                <a:solidFill>
                  <a:srgbClr val="303030"/>
                </a:solidFill>
                <a:latin typeface="+mj-lt"/>
              </a:rPr>
              <a:t> </a:t>
            </a:r>
            <a:r>
              <a:rPr lang="en-US" altLang="en-US" sz="2000" dirty="0" err="1">
                <a:solidFill>
                  <a:srgbClr val="303030"/>
                </a:solidFill>
                <a:latin typeface="+mj-lt"/>
              </a:rPr>
              <a:t>kích</a:t>
            </a:r>
            <a:r>
              <a:rPr lang="en-US" altLang="en-US" sz="2000" dirty="0">
                <a:solidFill>
                  <a:srgbClr val="303030"/>
                </a:solidFill>
                <a:latin typeface="+mj-lt"/>
              </a:rPr>
              <a:t> </a:t>
            </a:r>
            <a:r>
              <a:rPr lang="en-US" altLang="en-US" sz="2000" dirty="0" err="1">
                <a:solidFill>
                  <a:srgbClr val="303030"/>
                </a:solidFill>
                <a:latin typeface="+mj-lt"/>
              </a:rPr>
              <a:t>hoạt</a:t>
            </a:r>
            <a:r>
              <a:rPr lang="en-US" altLang="en-US" sz="2000" dirty="0">
                <a:solidFill>
                  <a:srgbClr val="303030"/>
                </a:solidFill>
                <a:latin typeface="+mj-lt"/>
              </a:rPr>
              <a:t> </a:t>
            </a:r>
            <a:r>
              <a:rPr lang="en-US" altLang="en-US" sz="2000" dirty="0" err="1">
                <a:solidFill>
                  <a:srgbClr val="303030"/>
                </a:solidFill>
                <a:latin typeface="+mj-lt"/>
              </a:rPr>
              <a:t>đầu</a:t>
            </a:r>
            <a:r>
              <a:rPr lang="en-US" altLang="en-US" sz="2000" dirty="0">
                <a:solidFill>
                  <a:srgbClr val="303030"/>
                </a:solidFill>
                <a:latin typeface="+mj-lt"/>
              </a:rPr>
              <a:t> </a:t>
            </a:r>
            <a:r>
              <a:rPr lang="en-US" altLang="en-US" sz="2000" dirty="0" err="1">
                <a:solidFill>
                  <a:srgbClr val="303030"/>
                </a:solidFill>
                <a:latin typeface="+mj-lt"/>
              </a:rPr>
              <a:t>tiên</a:t>
            </a:r>
            <a:r>
              <a:rPr lang="en-US" altLang="en-US" sz="2000" dirty="0">
                <a:solidFill>
                  <a:srgbClr val="303030"/>
                </a:solidFill>
                <a:latin typeface="+mj-lt"/>
              </a:rPr>
              <a:t> </a:t>
            </a:r>
            <a:r>
              <a:rPr lang="en-US" altLang="en-US" sz="2000" dirty="0" err="1">
                <a:solidFill>
                  <a:srgbClr val="303030"/>
                </a:solidFill>
                <a:latin typeface="+mj-lt"/>
              </a:rPr>
              <a:t>trong</a:t>
            </a:r>
            <a:r>
              <a:rPr lang="en-US" altLang="en-US" sz="2000" dirty="0">
                <a:solidFill>
                  <a:srgbClr val="303030"/>
                </a:solidFill>
                <a:latin typeface="+mj-lt"/>
              </a:rPr>
              <a:t> con </a:t>
            </a:r>
            <a:r>
              <a:rPr lang="en-US" altLang="en-US" sz="2000" dirty="0" err="1">
                <a:solidFill>
                  <a:srgbClr val="303030"/>
                </a:solidFill>
                <a:latin typeface="+mj-lt"/>
              </a:rPr>
              <a:t>đường</a:t>
            </a:r>
            <a:r>
              <a:rPr lang="en-US" altLang="en-US" sz="2000" dirty="0">
                <a:solidFill>
                  <a:srgbClr val="303030"/>
                </a:solidFill>
                <a:latin typeface="+mj-lt"/>
              </a:rPr>
              <a:t> </a:t>
            </a:r>
            <a:r>
              <a:rPr lang="en-US" altLang="en-US" sz="2000" dirty="0" err="1">
                <a:solidFill>
                  <a:srgbClr val="303030"/>
                </a:solidFill>
                <a:latin typeface="+mj-lt"/>
              </a:rPr>
              <a:t>này</a:t>
            </a:r>
            <a:endParaRPr lang="en-US" sz="2000" dirty="0">
              <a:latin typeface="+mj-lt"/>
            </a:endParaRPr>
          </a:p>
        </p:txBody>
      </p:sp>
      <p:sp>
        <p:nvSpPr>
          <p:cNvPr id="3" name="Title 2">
            <a:extLst>
              <a:ext uri="{FF2B5EF4-FFF2-40B4-BE49-F238E27FC236}">
                <a16:creationId xmlns:a16="http://schemas.microsoft.com/office/drawing/2014/main" id="{682F0242-770E-C2F3-491D-1C53D256DAF5}"/>
              </a:ext>
            </a:extLst>
          </p:cNvPr>
          <p:cNvSpPr>
            <a:spLocks noGrp="1"/>
          </p:cNvSpPr>
          <p:nvPr>
            <p:ph type="title"/>
          </p:nvPr>
        </p:nvSpPr>
        <p:spPr/>
        <p:txBody>
          <a:bodyPr/>
          <a:lstStyle/>
          <a:p>
            <a:r>
              <a:rPr lang="vi-VN" dirty="0"/>
              <a:t>Đặc điểm sinh học phân tử đặc trưng</a:t>
            </a:r>
            <a:endParaRPr lang="en-US" dirty="0"/>
          </a:p>
        </p:txBody>
      </p:sp>
      <p:sp>
        <p:nvSpPr>
          <p:cNvPr id="4" name="Rectangle 1">
            <a:extLst>
              <a:ext uri="{FF2B5EF4-FFF2-40B4-BE49-F238E27FC236}">
                <a16:creationId xmlns:a16="http://schemas.microsoft.com/office/drawing/2014/main" id="{0542C8F6-417C-5180-2921-0DC16C616704}"/>
              </a:ext>
            </a:extLst>
          </p:cNvPr>
          <p:cNvSpPr>
            <a:spLocks noChangeArrowheads="1"/>
          </p:cNvSpPr>
          <p:nvPr/>
        </p:nvSpPr>
        <p:spPr bwMode="auto">
          <a:xfrm>
            <a:off x="0" y="-338554"/>
            <a:ext cx="248786" cy="67710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000" dirty="0">
                <a:solidFill>
                  <a:srgbClr val="303030"/>
                </a:solidFill>
                <a:latin typeface="Google Sans Text"/>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a:ln>
                <a:noFill/>
              </a:ln>
              <a:solidFill>
                <a:srgbClr val="303030"/>
              </a:solidFill>
              <a:effectLst/>
              <a:latin typeface="Google San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3398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F1E037-1F5A-FA07-4BFB-A150B73934C9}"/>
              </a:ext>
            </a:extLst>
          </p:cNvPr>
          <p:cNvSpPr>
            <a:spLocks noGrp="1"/>
          </p:cNvSpPr>
          <p:nvPr>
            <p:ph idx="1"/>
          </p:nvPr>
        </p:nvSpPr>
        <p:spPr/>
        <p:txBody>
          <a:bodyPr>
            <a:normAutofit/>
          </a:bodyPr>
          <a:lstStyle/>
          <a:p>
            <a:pPr algn="just">
              <a:lnSpc>
                <a:spcPct val="150000"/>
              </a:lnSpc>
            </a:pPr>
            <a:r>
              <a:rPr lang="vi-VN" sz="2400" b="1" dirty="0"/>
              <a:t>Ứng viên cho liệu pháp miễn dịch: </a:t>
            </a:r>
            <a:r>
              <a:rPr lang="vi-VN" sz="2400" dirty="0"/>
              <a:t>Mặc dù không có tình trạng MSI, nhưng do có môi trường đột biến cực cao, khối u tạo ra rất nhiều kháng nguyên lạ (neoantigens) . Điều này khiến khối u trở thành mục tiêu lý tưởng cho các thuốc ức chế điểm kiểm soát miễn dịch (Immunotherapy</a:t>
            </a:r>
            <a:r>
              <a:rPr lang="en-US" sz="2400" dirty="0"/>
              <a:t>)</a:t>
            </a:r>
          </a:p>
          <a:p>
            <a:pPr algn="just">
              <a:lnSpc>
                <a:spcPct val="150000"/>
              </a:lnSpc>
            </a:pPr>
            <a:r>
              <a:rPr lang="en-US" sz="2400" dirty="0" err="1"/>
              <a:t>Cần</a:t>
            </a:r>
            <a:r>
              <a:rPr lang="en-US" sz="2400" dirty="0"/>
              <a:t> </a:t>
            </a:r>
            <a:r>
              <a:rPr lang="en-US" sz="2400" dirty="0" err="1"/>
              <a:t>sử</a:t>
            </a:r>
            <a:r>
              <a:rPr lang="en-US" sz="2400" dirty="0"/>
              <a:t> </a:t>
            </a:r>
            <a:r>
              <a:rPr lang="en-US" sz="2400" dirty="0" err="1"/>
              <a:t>dụng</a:t>
            </a:r>
            <a:r>
              <a:rPr lang="en-US" sz="2400" dirty="0"/>
              <a:t> </a:t>
            </a:r>
            <a:r>
              <a:rPr lang="en-US" sz="2400" b="1" dirty="0" err="1"/>
              <a:t>giải</a:t>
            </a:r>
            <a:r>
              <a:rPr lang="en-US" sz="2400" b="1" dirty="0"/>
              <a:t> </a:t>
            </a:r>
            <a:r>
              <a:rPr lang="en-US" sz="2400" b="1" dirty="0" err="1"/>
              <a:t>trình</a:t>
            </a:r>
            <a:r>
              <a:rPr lang="en-US" sz="2400" b="1" dirty="0"/>
              <a:t> </a:t>
            </a:r>
            <a:r>
              <a:rPr lang="en-US" sz="2400" b="1" dirty="0" err="1"/>
              <a:t>tự</a:t>
            </a:r>
            <a:r>
              <a:rPr lang="en-US" sz="2400" b="1" dirty="0"/>
              <a:t> DNA</a:t>
            </a:r>
            <a:r>
              <a:rPr lang="en-US" sz="2400" dirty="0"/>
              <a:t> </a:t>
            </a:r>
            <a:r>
              <a:rPr lang="en-US" sz="2400" dirty="0" err="1"/>
              <a:t>để</a:t>
            </a:r>
            <a:r>
              <a:rPr lang="en-US" sz="2400" dirty="0"/>
              <a:t> </a:t>
            </a:r>
            <a:r>
              <a:rPr lang="en-US" sz="2400" dirty="0" err="1"/>
              <a:t>xác</a:t>
            </a:r>
            <a:r>
              <a:rPr lang="en-US" sz="2400" dirty="0"/>
              <a:t> </a:t>
            </a:r>
            <a:r>
              <a:rPr lang="en-US" sz="2400" dirty="0" err="1"/>
              <a:t>định</a:t>
            </a:r>
            <a:r>
              <a:rPr lang="en-US" sz="2400" dirty="0"/>
              <a:t> </a:t>
            </a:r>
            <a:r>
              <a:rPr lang="en-US" sz="2400" dirty="0" err="1"/>
              <a:t>chính</a:t>
            </a:r>
            <a:r>
              <a:rPr lang="en-US" sz="2400" dirty="0"/>
              <a:t> </a:t>
            </a:r>
            <a:r>
              <a:rPr lang="en-US" sz="2400" dirty="0" err="1"/>
              <a:t>xác</a:t>
            </a:r>
            <a:r>
              <a:rPr lang="en-US" sz="2400" dirty="0"/>
              <a:t> </a:t>
            </a:r>
            <a:r>
              <a:rPr lang="en-US" sz="2400" dirty="0" err="1"/>
              <a:t>các</a:t>
            </a:r>
            <a:r>
              <a:rPr lang="en-US" sz="2400" dirty="0"/>
              <a:t> </a:t>
            </a:r>
            <a:r>
              <a:rPr lang="en-US" sz="2400" dirty="0" err="1"/>
              <a:t>đột</a:t>
            </a:r>
            <a:r>
              <a:rPr lang="en-US" sz="2400" dirty="0"/>
              <a:t> </a:t>
            </a:r>
            <a:r>
              <a:rPr lang="en-US" sz="2400" dirty="0" err="1"/>
              <a:t>biến</a:t>
            </a:r>
            <a:r>
              <a:rPr lang="en-US" sz="2400" dirty="0"/>
              <a:t> </a:t>
            </a:r>
            <a:r>
              <a:rPr lang="en-US" sz="2400" i="1" dirty="0"/>
              <a:t>POLE/POLD1</a:t>
            </a:r>
            <a:endParaRPr lang="en-US" sz="2400" dirty="0"/>
          </a:p>
        </p:txBody>
      </p:sp>
      <p:sp>
        <p:nvSpPr>
          <p:cNvPr id="3" name="Title 2">
            <a:extLst>
              <a:ext uri="{FF2B5EF4-FFF2-40B4-BE49-F238E27FC236}">
                <a16:creationId xmlns:a16="http://schemas.microsoft.com/office/drawing/2014/main" id="{BE205D27-3468-AB1C-CC30-0ED9102350A4}"/>
              </a:ext>
            </a:extLst>
          </p:cNvPr>
          <p:cNvSpPr>
            <a:spLocks noGrp="1"/>
          </p:cNvSpPr>
          <p:nvPr>
            <p:ph type="title"/>
          </p:nvPr>
        </p:nvSpPr>
        <p:spPr/>
        <p:txBody>
          <a:bodyPr/>
          <a:lstStyle/>
          <a:p>
            <a:r>
              <a:rPr lang="vi-VN" dirty="0"/>
              <a:t>Ý nghĩa trong điều trị và Tiên lượng</a:t>
            </a:r>
            <a:endParaRPr lang="en-US" dirty="0"/>
          </a:p>
        </p:txBody>
      </p:sp>
    </p:spTree>
    <p:extLst>
      <p:ext uri="{BB962C8B-B14F-4D97-AF65-F5344CB8AC3E}">
        <p14:creationId xmlns:p14="http://schemas.microsoft.com/office/powerpoint/2010/main" val="3199793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24B889A-015E-8C45-8EA0-D5FA969949EB}"/>
              </a:ext>
            </a:extLst>
          </p:cNvPr>
          <p:cNvSpPr>
            <a:spLocks noGrp="1"/>
          </p:cNvSpPr>
          <p:nvPr>
            <p:ph idx="1"/>
          </p:nvPr>
        </p:nvSpPr>
        <p:spPr>
          <a:xfrm>
            <a:off x="1046747" y="1344308"/>
            <a:ext cx="10319932" cy="4351338"/>
          </a:xfrm>
        </p:spPr>
        <p:txBody>
          <a:bodyPr>
            <a:normAutofit/>
          </a:bodyPr>
          <a:lstStyle/>
          <a:p>
            <a:pPr marL="0" indent="0">
              <a:buNone/>
            </a:pPr>
            <a:r>
              <a:rPr lang="vi-VN" sz="3200" b="1" dirty="0"/>
              <a:t>1. </a:t>
            </a:r>
            <a:r>
              <a:rPr lang="en-US" sz="3200" b="1" dirty="0" err="1"/>
              <a:t>Đại</a:t>
            </a:r>
            <a:r>
              <a:rPr lang="en-US" sz="3200" b="1" dirty="0"/>
              <a:t> </a:t>
            </a:r>
            <a:r>
              <a:rPr lang="en-US" sz="3200" b="1" dirty="0" err="1"/>
              <a:t>cương</a:t>
            </a:r>
            <a:r>
              <a:rPr lang="en-US" sz="3200" b="1" dirty="0"/>
              <a:t> </a:t>
            </a:r>
            <a:r>
              <a:rPr lang="en-US" sz="3200" b="1" dirty="0" err="1"/>
              <a:t>cơ</a:t>
            </a:r>
            <a:r>
              <a:rPr lang="en-US" sz="3200" b="1" dirty="0"/>
              <a:t> </a:t>
            </a:r>
            <a:r>
              <a:rPr lang="en-US" sz="3200" b="1" dirty="0" err="1"/>
              <a:t>chế</a:t>
            </a:r>
            <a:r>
              <a:rPr lang="en-US" sz="3200" b="1" dirty="0"/>
              <a:t> </a:t>
            </a:r>
            <a:r>
              <a:rPr lang="en-US" sz="3200" b="1" dirty="0" err="1"/>
              <a:t>bệnh</a:t>
            </a:r>
            <a:r>
              <a:rPr lang="en-US" sz="3200" b="1" dirty="0"/>
              <a:t> </a:t>
            </a:r>
            <a:r>
              <a:rPr lang="en-US" sz="3200" b="1" dirty="0" err="1"/>
              <a:t>sinh</a:t>
            </a:r>
            <a:r>
              <a:rPr lang="en-US" sz="3200" b="1" dirty="0"/>
              <a:t> </a:t>
            </a:r>
            <a:r>
              <a:rPr lang="en-US" sz="3200" b="1" dirty="0" err="1"/>
              <a:t>của</a:t>
            </a:r>
            <a:r>
              <a:rPr lang="en-US" sz="3200" b="1" dirty="0"/>
              <a:t> </a:t>
            </a:r>
            <a:r>
              <a:rPr lang="en-US" sz="3200" b="1" dirty="0" err="1"/>
              <a:t>ung</a:t>
            </a:r>
            <a:r>
              <a:rPr lang="en-US" sz="3200" b="1" dirty="0"/>
              <a:t> </a:t>
            </a:r>
            <a:r>
              <a:rPr lang="en-US" sz="3200" b="1" dirty="0" err="1"/>
              <a:t>thư</a:t>
            </a:r>
            <a:r>
              <a:rPr lang="en-US" sz="3200" b="1" dirty="0"/>
              <a:t> </a:t>
            </a:r>
            <a:r>
              <a:rPr lang="en-US" sz="3200" b="1" dirty="0" err="1"/>
              <a:t>đại</a:t>
            </a:r>
            <a:r>
              <a:rPr lang="en-US" sz="3200" b="1" dirty="0"/>
              <a:t> </a:t>
            </a:r>
            <a:r>
              <a:rPr lang="en-US" sz="3200" b="1" dirty="0" err="1"/>
              <a:t>trực</a:t>
            </a:r>
            <a:r>
              <a:rPr lang="en-US" sz="3200" b="1" dirty="0"/>
              <a:t> </a:t>
            </a:r>
            <a:r>
              <a:rPr lang="en-US" sz="3200" b="1" dirty="0" err="1"/>
              <a:t>tràng</a:t>
            </a:r>
            <a:endParaRPr lang="vi-VN" sz="3200" b="1" dirty="0"/>
          </a:p>
          <a:p>
            <a:pPr marL="0" indent="0">
              <a:buNone/>
            </a:pPr>
            <a:r>
              <a:rPr lang="en-US" sz="3200" b="1" dirty="0"/>
              <a:t>2. Các </a:t>
            </a:r>
            <a:r>
              <a:rPr lang="en-US" sz="3200" b="1" dirty="0" err="1"/>
              <a:t>xét</a:t>
            </a:r>
            <a:r>
              <a:rPr lang="en-US" sz="3200" b="1" dirty="0"/>
              <a:t> </a:t>
            </a:r>
            <a:r>
              <a:rPr lang="en-US" sz="3200" b="1" dirty="0" err="1"/>
              <a:t>nghiệm</a:t>
            </a:r>
            <a:r>
              <a:rPr lang="en-US" sz="3200" b="1" dirty="0"/>
              <a:t> di </a:t>
            </a:r>
            <a:r>
              <a:rPr lang="en-US" sz="3200" b="1" dirty="0" err="1"/>
              <a:t>truyền</a:t>
            </a:r>
            <a:r>
              <a:rPr lang="en-US" sz="3200" b="1" dirty="0"/>
              <a:t> - SHPT </a:t>
            </a:r>
            <a:r>
              <a:rPr lang="en-US" sz="3200" b="1" dirty="0" err="1"/>
              <a:t>liên</a:t>
            </a:r>
            <a:r>
              <a:rPr lang="en-US" sz="3200" b="1" dirty="0"/>
              <a:t> </a:t>
            </a:r>
            <a:r>
              <a:rPr lang="en-US" sz="3200" b="1" dirty="0" err="1"/>
              <a:t>quan</a:t>
            </a:r>
            <a:r>
              <a:rPr lang="en-US" sz="3200" b="1" dirty="0"/>
              <a:t> </a:t>
            </a:r>
            <a:r>
              <a:rPr lang="en-US" sz="3200" b="1" dirty="0" err="1"/>
              <a:t>điều</a:t>
            </a:r>
            <a:r>
              <a:rPr lang="en-US" sz="3200" b="1" dirty="0"/>
              <a:t> </a:t>
            </a:r>
            <a:r>
              <a:rPr lang="en-US" sz="3200" b="1" dirty="0" err="1"/>
              <a:t>trị</a:t>
            </a:r>
            <a:r>
              <a:rPr lang="en-US" sz="3200" b="1" dirty="0"/>
              <a:t> </a:t>
            </a:r>
            <a:r>
              <a:rPr lang="en-US" sz="3200" b="1" dirty="0" err="1"/>
              <a:t>và</a:t>
            </a:r>
            <a:r>
              <a:rPr lang="en-US" sz="3200" b="1" dirty="0"/>
              <a:t> </a:t>
            </a:r>
            <a:r>
              <a:rPr lang="en-US" sz="3200" b="1" dirty="0" err="1"/>
              <a:t>tiên</a:t>
            </a:r>
            <a:r>
              <a:rPr lang="en-US" sz="3200" b="1" dirty="0"/>
              <a:t> </a:t>
            </a:r>
            <a:r>
              <a:rPr lang="en-US" sz="3200" b="1" dirty="0" err="1"/>
              <a:t>lượng</a:t>
            </a:r>
            <a:r>
              <a:rPr lang="en-US" sz="3200" b="1" dirty="0"/>
              <a:t> </a:t>
            </a:r>
            <a:r>
              <a:rPr lang="en-US" sz="3200" b="1" dirty="0" err="1"/>
              <a:t>trong</a:t>
            </a:r>
            <a:r>
              <a:rPr lang="en-US" sz="3200" b="1" dirty="0"/>
              <a:t> UT ĐTT</a:t>
            </a:r>
          </a:p>
          <a:p>
            <a:pPr marL="0" indent="0">
              <a:buNone/>
            </a:pPr>
            <a:endParaRPr lang="vi-VN" sz="2000" dirty="0"/>
          </a:p>
          <a:p>
            <a:endParaRPr lang="en-US" sz="2000" dirty="0"/>
          </a:p>
        </p:txBody>
      </p:sp>
      <p:sp>
        <p:nvSpPr>
          <p:cNvPr id="4" name="Title 3">
            <a:extLst>
              <a:ext uri="{FF2B5EF4-FFF2-40B4-BE49-F238E27FC236}">
                <a16:creationId xmlns:a16="http://schemas.microsoft.com/office/drawing/2014/main" id="{AAD005A6-F5A0-39BB-D020-88B3FDD1D284}"/>
              </a:ext>
            </a:extLst>
          </p:cNvPr>
          <p:cNvSpPr>
            <a:spLocks noGrp="1"/>
          </p:cNvSpPr>
          <p:nvPr>
            <p:ph type="title"/>
          </p:nvPr>
        </p:nvSpPr>
        <p:spPr/>
        <p:txBody>
          <a:bodyPr/>
          <a:lstStyle/>
          <a:p>
            <a:r>
              <a:rPr lang="en-US" dirty="0" err="1"/>
              <a:t>Nội</a:t>
            </a:r>
            <a:r>
              <a:rPr lang="en-US" dirty="0"/>
              <a:t> dung </a:t>
            </a:r>
            <a:r>
              <a:rPr lang="en-US" dirty="0" err="1"/>
              <a:t>trình</a:t>
            </a:r>
            <a:r>
              <a:rPr lang="en-US" dirty="0"/>
              <a:t> </a:t>
            </a:r>
            <a:r>
              <a:rPr lang="en-US" dirty="0" err="1"/>
              <a:t>bày</a:t>
            </a:r>
            <a:endParaRPr lang="en-US" dirty="0"/>
          </a:p>
        </p:txBody>
      </p:sp>
    </p:spTree>
    <p:extLst>
      <p:ext uri="{BB962C8B-B14F-4D97-AF65-F5344CB8AC3E}">
        <p14:creationId xmlns:p14="http://schemas.microsoft.com/office/powerpoint/2010/main" val="3230243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3FADAC-6906-56D1-C3EA-C9B0A63AD6F3}"/>
              </a:ext>
            </a:extLst>
          </p:cNvPr>
          <p:cNvSpPr>
            <a:spLocks noGrp="1"/>
          </p:cNvSpPr>
          <p:nvPr>
            <p:ph idx="1"/>
          </p:nvPr>
        </p:nvSpPr>
        <p:spPr/>
        <p:txBody>
          <a:bodyPr>
            <a:normAutofit lnSpcReduction="10000"/>
          </a:bodyPr>
          <a:lstStyle/>
          <a:p>
            <a:pPr>
              <a:lnSpc>
                <a:spcPct val="150000"/>
              </a:lnSpc>
            </a:pPr>
            <a:r>
              <a:rPr lang="en-US" sz="2000" b="1" dirty="0" err="1"/>
              <a:t>Khếch</a:t>
            </a:r>
            <a:r>
              <a:rPr lang="en-US" sz="2000" b="1" dirty="0"/>
              <a:t> </a:t>
            </a:r>
            <a:r>
              <a:rPr lang="en-US" sz="2000" b="1" dirty="0" err="1"/>
              <a:t>đại</a:t>
            </a:r>
            <a:r>
              <a:rPr lang="en-US" sz="2000" b="1" dirty="0"/>
              <a:t> HER2/FISH HER2: </a:t>
            </a:r>
            <a:r>
              <a:rPr lang="vi-VN" sz="2000" dirty="0"/>
              <a:t>Xét nghiệm chẩn đoán được thực hiện thông qua IHC, lai huỳnh quang tại chỗ (FISH) hoặc giải trình tự thế hệ tiếp theo (NGS)</a:t>
            </a:r>
            <a:endParaRPr lang="en-US" sz="2000" dirty="0"/>
          </a:p>
          <a:p>
            <a:pPr>
              <a:lnSpc>
                <a:spcPct val="150000"/>
              </a:lnSpc>
            </a:pPr>
            <a:r>
              <a:rPr lang="vi-VN" sz="2000" b="1" dirty="0"/>
              <a:t>Liệu pháp kháng HER2 với ức chế truyền tín hiệu (ví dụ: trastuzumab/pertuzumab, trastuzumab/tucatinib) </a:t>
            </a:r>
            <a:r>
              <a:rPr lang="vi-VN" sz="2000" dirty="0"/>
              <a:t>được chỉ định cho bệnh nhân có khối u biểu hiện quá mức/khuếch đại HER2 (ERBB2), IHC 3+, IHC2+/ISH+, hoặc khối u biểu hiện quá mức/khuếch đại HER2 (ERBB2) (được phát hiện bằng NGS) đồng thời cũng là KRAS, NRAS và BRAF WT. </a:t>
            </a:r>
            <a:endParaRPr lang="en-US" sz="2000" dirty="0"/>
          </a:p>
          <a:p>
            <a:pPr>
              <a:lnSpc>
                <a:spcPct val="150000"/>
              </a:lnSpc>
            </a:pPr>
            <a:r>
              <a:rPr lang="vi-VN" sz="2000" dirty="0"/>
              <a:t>Fam-trastuzumab deruxtecan-nxki chỉ được chỉ định trong các khối u biểu hiện quá mức HER2 (IHC 3+).</a:t>
            </a:r>
            <a:endParaRPr lang="en-US" sz="2000" dirty="0"/>
          </a:p>
          <a:p>
            <a:endParaRPr lang="en-US" dirty="0"/>
          </a:p>
        </p:txBody>
      </p:sp>
      <p:sp>
        <p:nvSpPr>
          <p:cNvPr id="3" name="Title 2">
            <a:extLst>
              <a:ext uri="{FF2B5EF4-FFF2-40B4-BE49-F238E27FC236}">
                <a16:creationId xmlns:a16="http://schemas.microsoft.com/office/drawing/2014/main" id="{BB1C3B85-C43B-4CE3-60E6-4C463613E477}"/>
              </a:ext>
            </a:extLst>
          </p:cNvPr>
          <p:cNvSpPr>
            <a:spLocks noGrp="1"/>
          </p:cNvSpPr>
          <p:nvPr>
            <p:ph type="title"/>
          </p:nvPr>
        </p:nvSpPr>
        <p:spPr/>
        <p:txBody>
          <a:bodyPr/>
          <a:lstStyle/>
          <a:p>
            <a:r>
              <a:rPr lang="en-US" dirty="0" err="1"/>
              <a:t>Một</a:t>
            </a:r>
            <a:r>
              <a:rPr lang="en-US" dirty="0"/>
              <a:t> </a:t>
            </a:r>
            <a:r>
              <a:rPr lang="en-US" dirty="0" err="1"/>
              <a:t>số</a:t>
            </a:r>
            <a:r>
              <a:rPr lang="en-US" dirty="0"/>
              <a:t> </a:t>
            </a:r>
            <a:r>
              <a:rPr lang="en-US" dirty="0" err="1"/>
              <a:t>chỉ</a:t>
            </a:r>
            <a:r>
              <a:rPr lang="en-US" dirty="0"/>
              <a:t> </a:t>
            </a:r>
            <a:r>
              <a:rPr lang="en-US" dirty="0" err="1"/>
              <a:t>dấu</a:t>
            </a:r>
            <a:r>
              <a:rPr lang="en-US" dirty="0"/>
              <a:t> </a:t>
            </a:r>
            <a:r>
              <a:rPr lang="en-US" dirty="0" err="1"/>
              <a:t>khác</a:t>
            </a:r>
            <a:endParaRPr lang="en-US" dirty="0"/>
          </a:p>
        </p:txBody>
      </p:sp>
    </p:spTree>
    <p:extLst>
      <p:ext uri="{BB962C8B-B14F-4D97-AF65-F5344CB8AC3E}">
        <p14:creationId xmlns:p14="http://schemas.microsoft.com/office/powerpoint/2010/main" val="3794430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93C039-E046-D28B-8085-8E1758BC53EC}"/>
              </a:ext>
            </a:extLst>
          </p:cNvPr>
          <p:cNvSpPr>
            <a:spLocks noGrp="1"/>
          </p:cNvSpPr>
          <p:nvPr>
            <p:ph idx="1"/>
          </p:nvPr>
        </p:nvSpPr>
        <p:spPr/>
        <p:txBody>
          <a:bodyPr>
            <a:normAutofit fontScale="92500"/>
          </a:bodyPr>
          <a:lstStyle/>
          <a:p>
            <a:endParaRPr lang="en-US" dirty="0"/>
          </a:p>
          <a:p>
            <a:pPr algn="just"/>
            <a:r>
              <a:rPr lang="en-US" sz="2600" b="1" dirty="0"/>
              <a:t>Dung </a:t>
            </a:r>
            <a:r>
              <a:rPr lang="en-US" sz="2600" b="1" dirty="0" err="1"/>
              <a:t>hợp</a:t>
            </a:r>
            <a:r>
              <a:rPr lang="en-US" sz="2600" b="1" dirty="0"/>
              <a:t> gen </a:t>
            </a:r>
            <a:r>
              <a:rPr lang="vi-VN" sz="2600" b="1" dirty="0"/>
              <a:t>NTRK 1/2/3 </a:t>
            </a:r>
            <a:endParaRPr lang="en-US" sz="2600" b="1" dirty="0"/>
          </a:p>
          <a:p>
            <a:pPr algn="just">
              <a:buFontTx/>
              <a:buChar char="-"/>
            </a:pPr>
            <a:r>
              <a:rPr lang="en-US" sz="2600" dirty="0" err="1"/>
              <a:t>Rất</a:t>
            </a:r>
            <a:r>
              <a:rPr lang="vi-VN" sz="2600" dirty="0"/>
              <a:t> hiếm gặp ở ung thư đại trực tràng (CRC)</a:t>
            </a:r>
            <a:r>
              <a:rPr lang="en-US" sz="2600" dirty="0"/>
              <a:t>, </a:t>
            </a:r>
            <a:r>
              <a:rPr lang="vi-VN" sz="2600" dirty="0"/>
              <a:t>khoảng 0,35%</a:t>
            </a:r>
            <a:endParaRPr lang="en-US" sz="2600" dirty="0"/>
          </a:p>
          <a:p>
            <a:pPr algn="just">
              <a:buFontTx/>
              <a:buChar char="-"/>
            </a:pPr>
            <a:r>
              <a:rPr lang="vi-VN" sz="2600" dirty="0"/>
              <a:t>Sự hợp nhất gen NTRK 1/2/3 thường được tìm thấy nhiều hơn ở những bệnh nhân có dMMR.</a:t>
            </a:r>
            <a:endParaRPr lang="en-US" sz="2600" dirty="0"/>
          </a:p>
          <a:p>
            <a:pPr algn="just">
              <a:buFontTx/>
              <a:buChar char="-"/>
            </a:pPr>
            <a:r>
              <a:rPr lang="vi-VN" sz="2600" dirty="0"/>
              <a:t>Thuốc ức chế TRK chỉ được chứng minh là có hoạt tính trong các trường hợp có sự hợp nhất gen NTRK 1/2/3</a:t>
            </a:r>
            <a:endParaRPr lang="en-US" sz="2600" dirty="0"/>
          </a:p>
          <a:p>
            <a:pPr algn="just"/>
            <a:r>
              <a:rPr lang="en-US" sz="2600" b="1" dirty="0"/>
              <a:t>Dung </a:t>
            </a:r>
            <a:r>
              <a:rPr lang="en-US" sz="2600" b="1" dirty="0" err="1"/>
              <a:t>hợp</a:t>
            </a:r>
            <a:r>
              <a:rPr lang="en-US" sz="2600" b="1" dirty="0"/>
              <a:t> g</a:t>
            </a:r>
            <a:r>
              <a:rPr lang="vi-VN" sz="2600" b="1" dirty="0"/>
              <a:t>en RET</a:t>
            </a:r>
            <a:endParaRPr lang="en-US" sz="2600" b="1" dirty="0"/>
          </a:p>
          <a:p>
            <a:pPr marL="0" indent="0" algn="just">
              <a:buNone/>
            </a:pPr>
            <a:r>
              <a:rPr lang="en-US" sz="2600" dirty="0"/>
              <a:t>- </a:t>
            </a:r>
            <a:r>
              <a:rPr lang="vi-VN" sz="2600" dirty="0"/>
              <a:t>Thuốc ức chế nhắm mục tiêu RET, selpercatinib, đã được FDA phê duyệt cho bệnh nhân mắc khối u rắn có chứa các đột biến gen RET hoạt hóa.</a:t>
            </a:r>
            <a:endParaRPr lang="en-US" sz="2600" b="1" dirty="0"/>
          </a:p>
          <a:p>
            <a:pPr>
              <a:buFontTx/>
              <a:buChar char="-"/>
            </a:pPr>
            <a:endParaRPr lang="en-US" dirty="0"/>
          </a:p>
        </p:txBody>
      </p:sp>
      <p:sp>
        <p:nvSpPr>
          <p:cNvPr id="3" name="Title 2">
            <a:extLst>
              <a:ext uri="{FF2B5EF4-FFF2-40B4-BE49-F238E27FC236}">
                <a16:creationId xmlns:a16="http://schemas.microsoft.com/office/drawing/2014/main" id="{3E96E479-FEF4-40B2-C465-87321F453127}"/>
              </a:ext>
            </a:extLst>
          </p:cNvPr>
          <p:cNvSpPr>
            <a:spLocks noGrp="1"/>
          </p:cNvSpPr>
          <p:nvPr>
            <p:ph type="title"/>
          </p:nvPr>
        </p:nvSpPr>
        <p:spPr/>
        <p:txBody>
          <a:bodyPr/>
          <a:lstStyle/>
          <a:p>
            <a:r>
              <a:rPr lang="en-US" dirty="0" err="1"/>
              <a:t>Một</a:t>
            </a:r>
            <a:r>
              <a:rPr lang="en-US" dirty="0"/>
              <a:t> </a:t>
            </a:r>
            <a:r>
              <a:rPr lang="en-US" dirty="0" err="1"/>
              <a:t>số</a:t>
            </a:r>
            <a:r>
              <a:rPr lang="en-US" dirty="0"/>
              <a:t> </a:t>
            </a:r>
            <a:r>
              <a:rPr lang="en-US" dirty="0" err="1"/>
              <a:t>chỉ</a:t>
            </a:r>
            <a:r>
              <a:rPr lang="en-US" dirty="0"/>
              <a:t> </a:t>
            </a:r>
            <a:r>
              <a:rPr lang="en-US" dirty="0" err="1"/>
              <a:t>dấu</a:t>
            </a:r>
            <a:r>
              <a:rPr lang="en-US" dirty="0"/>
              <a:t> </a:t>
            </a:r>
            <a:r>
              <a:rPr lang="en-US" dirty="0" err="1"/>
              <a:t>khác</a:t>
            </a:r>
            <a:endParaRPr lang="en-US" dirty="0"/>
          </a:p>
        </p:txBody>
      </p:sp>
    </p:spTree>
    <p:extLst>
      <p:ext uri="{BB962C8B-B14F-4D97-AF65-F5344CB8AC3E}">
        <p14:creationId xmlns:p14="http://schemas.microsoft.com/office/powerpoint/2010/main" val="3128407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8207E3-7C0D-1CCA-1076-59D687859CDB}"/>
              </a:ext>
            </a:extLst>
          </p:cNvPr>
          <p:cNvSpPr>
            <a:spLocks noGrp="1"/>
          </p:cNvSpPr>
          <p:nvPr>
            <p:ph type="title"/>
          </p:nvPr>
        </p:nvSpPr>
        <p:spPr/>
        <p:txBody>
          <a:bodyPr/>
          <a:lstStyle/>
          <a:p>
            <a:r>
              <a:rPr lang="en-US" dirty="0"/>
              <a:t>So </a:t>
            </a:r>
            <a:r>
              <a:rPr lang="en-US" dirty="0" err="1"/>
              <a:t>sánh</a:t>
            </a:r>
            <a:r>
              <a:rPr lang="en-US" dirty="0"/>
              <a:t> NGS </a:t>
            </a:r>
            <a:r>
              <a:rPr lang="en-US" dirty="0" err="1"/>
              <a:t>với</a:t>
            </a:r>
            <a:r>
              <a:rPr lang="en-US" dirty="0"/>
              <a:t> qPCR</a:t>
            </a:r>
          </a:p>
        </p:txBody>
      </p:sp>
      <p:graphicFrame>
        <p:nvGraphicFramePr>
          <p:cNvPr id="7" name="Table 6">
            <a:extLst>
              <a:ext uri="{FF2B5EF4-FFF2-40B4-BE49-F238E27FC236}">
                <a16:creationId xmlns:a16="http://schemas.microsoft.com/office/drawing/2014/main" id="{C5BE3F27-6745-5D78-3677-D588681194B5}"/>
              </a:ext>
            </a:extLst>
          </p:cNvPr>
          <p:cNvGraphicFramePr>
            <a:graphicFrameLocks noGrp="1"/>
          </p:cNvGraphicFramePr>
          <p:nvPr>
            <p:extLst>
              <p:ext uri="{D42A27DB-BD31-4B8C-83A1-F6EECF244321}">
                <p14:modId xmlns:p14="http://schemas.microsoft.com/office/powerpoint/2010/main" val="691161701"/>
              </p:ext>
            </p:extLst>
          </p:nvPr>
        </p:nvGraphicFramePr>
        <p:xfrm>
          <a:off x="1155699" y="1109773"/>
          <a:ext cx="9993562" cy="4351338"/>
        </p:xfrm>
        <a:graphic>
          <a:graphicData uri="http://schemas.openxmlformats.org/drawingml/2006/table">
            <a:tbl>
              <a:tblPr firstRow="1" firstCol="1" bandRow="1">
                <a:tableStyleId>{5C22544A-7EE6-4342-B048-85BDC9FD1C3A}</a:tableStyleId>
              </a:tblPr>
              <a:tblGrid>
                <a:gridCol w="1543891">
                  <a:extLst>
                    <a:ext uri="{9D8B030D-6E8A-4147-A177-3AD203B41FA5}">
                      <a16:colId xmlns:a16="http://schemas.microsoft.com/office/drawing/2014/main" val="1643562263"/>
                    </a:ext>
                  </a:extLst>
                </a:gridCol>
                <a:gridCol w="4636834">
                  <a:extLst>
                    <a:ext uri="{9D8B030D-6E8A-4147-A177-3AD203B41FA5}">
                      <a16:colId xmlns:a16="http://schemas.microsoft.com/office/drawing/2014/main" val="279878372"/>
                    </a:ext>
                  </a:extLst>
                </a:gridCol>
                <a:gridCol w="3812837">
                  <a:extLst>
                    <a:ext uri="{9D8B030D-6E8A-4147-A177-3AD203B41FA5}">
                      <a16:colId xmlns:a16="http://schemas.microsoft.com/office/drawing/2014/main" val="3948649493"/>
                    </a:ext>
                  </a:extLst>
                </a:gridCol>
              </a:tblGrid>
              <a:tr h="484648">
                <a:tc>
                  <a:txBody>
                    <a:bodyPr/>
                    <a:lstStyle/>
                    <a:p>
                      <a:pPr>
                        <a:lnSpc>
                          <a:spcPct val="107000"/>
                        </a:lnSpc>
                        <a:spcAft>
                          <a:spcPts val="0"/>
                        </a:spcAft>
                      </a:pPr>
                      <a:r>
                        <a:rPr lang="en-US" sz="9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1500" dirty="0" err="1">
                          <a:effectLst/>
                        </a:rPr>
                        <a:t>Giải</a:t>
                      </a:r>
                      <a:r>
                        <a:rPr lang="en-US" sz="1500" baseline="0" dirty="0">
                          <a:effectLst/>
                        </a:rPr>
                        <a:t> </a:t>
                      </a:r>
                      <a:r>
                        <a:rPr lang="en-US" sz="1500" baseline="0" dirty="0" err="1">
                          <a:effectLst/>
                        </a:rPr>
                        <a:t>trình</a:t>
                      </a:r>
                      <a:r>
                        <a:rPr lang="en-US" sz="1500" baseline="0" dirty="0">
                          <a:effectLst/>
                        </a:rPr>
                        <a:t> </a:t>
                      </a:r>
                      <a:r>
                        <a:rPr lang="en-US" sz="1500" baseline="0" dirty="0" err="1">
                          <a:effectLst/>
                        </a:rPr>
                        <a:t>tự</a:t>
                      </a:r>
                      <a:r>
                        <a:rPr lang="en-US" sz="1500" baseline="0" dirty="0">
                          <a:effectLst/>
                        </a:rPr>
                        <a:t> gen </a:t>
                      </a:r>
                      <a:r>
                        <a:rPr lang="en-US" sz="1500" baseline="0" dirty="0" err="1">
                          <a:effectLst/>
                        </a:rPr>
                        <a:t>thế</a:t>
                      </a:r>
                      <a:r>
                        <a:rPr lang="en-US" sz="1500" baseline="0" dirty="0">
                          <a:effectLst/>
                        </a:rPr>
                        <a:t> </a:t>
                      </a:r>
                      <a:r>
                        <a:rPr lang="en-US" sz="1500" baseline="0" dirty="0" err="1">
                          <a:effectLst/>
                        </a:rPr>
                        <a:t>hệ</a:t>
                      </a:r>
                      <a:r>
                        <a:rPr lang="en-US" sz="1500" baseline="0" dirty="0">
                          <a:effectLst/>
                        </a:rPr>
                        <a:t> </a:t>
                      </a:r>
                      <a:r>
                        <a:rPr lang="en-US" sz="1500" baseline="0" dirty="0" err="1">
                          <a:effectLst/>
                        </a:rPr>
                        <a:t>mới</a:t>
                      </a:r>
                      <a:r>
                        <a:rPr lang="en-US" sz="1500" baseline="0" dirty="0">
                          <a:effectLst/>
                        </a:rPr>
                        <a:t>/ 2</a:t>
                      </a:r>
                      <a:r>
                        <a:rPr lang="en-US" sz="1500" baseline="30000" dirty="0">
                          <a:effectLst/>
                        </a:rPr>
                        <a:t>nd</a:t>
                      </a:r>
                      <a:r>
                        <a:rPr lang="en-US" sz="1500" baseline="0" dirty="0">
                          <a:effectLst/>
                        </a:rPr>
                        <a:t> - </a:t>
                      </a:r>
                      <a:r>
                        <a:rPr lang="en-US" sz="1500" dirty="0">
                          <a:effectLst/>
                        </a:rPr>
                        <a:t>NGS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1500" dirty="0">
                          <a:effectLst/>
                        </a:rPr>
                        <a:t>PCR (RT-PCR </a:t>
                      </a:r>
                      <a:r>
                        <a:rPr lang="en-US" sz="1500" dirty="0" err="1">
                          <a:effectLst/>
                        </a:rPr>
                        <a:t>hoặc</a:t>
                      </a:r>
                      <a:r>
                        <a:rPr lang="en-US" sz="1500" baseline="0" dirty="0">
                          <a:effectLst/>
                        </a:rPr>
                        <a:t> Digital PCR)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145757798"/>
                  </a:ext>
                </a:extLst>
              </a:tr>
              <a:tr h="2762159">
                <a:tc>
                  <a:txBody>
                    <a:bodyPr/>
                    <a:lstStyle/>
                    <a:p>
                      <a:pPr algn="ctr">
                        <a:lnSpc>
                          <a:spcPct val="107000"/>
                        </a:lnSpc>
                        <a:spcAft>
                          <a:spcPts val="0"/>
                        </a:spcAft>
                      </a:pPr>
                      <a:r>
                        <a:rPr lang="en-US" sz="1500" dirty="0" err="1">
                          <a:effectLst/>
                        </a:rPr>
                        <a:t>Ưu</a:t>
                      </a:r>
                      <a:r>
                        <a:rPr lang="en-US" sz="1500" dirty="0">
                          <a:effectLst/>
                        </a:rPr>
                        <a:t> </a:t>
                      </a:r>
                      <a:r>
                        <a:rPr lang="en-US" sz="1500" dirty="0" err="1">
                          <a:effectLst/>
                        </a:rPr>
                        <a:t>điểm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342900" lvl="0" indent="-342900">
                        <a:lnSpc>
                          <a:spcPct val="107000"/>
                        </a:lnSpc>
                        <a:spcAft>
                          <a:spcPts val="0"/>
                        </a:spcAft>
                        <a:buFont typeface="Times New Roman" panose="02020603050405020304" pitchFamily="18" charset="0"/>
                        <a:buChar char="-"/>
                      </a:pPr>
                      <a:r>
                        <a:rPr lang="en-US" sz="1500" b="1" dirty="0" err="1">
                          <a:solidFill>
                            <a:srgbClr val="FF0000"/>
                          </a:solidFill>
                          <a:effectLst/>
                        </a:rPr>
                        <a:t>Có</a:t>
                      </a:r>
                      <a:r>
                        <a:rPr lang="en-US" sz="1500" b="1" dirty="0">
                          <a:solidFill>
                            <a:srgbClr val="FF0000"/>
                          </a:solidFill>
                          <a:effectLst/>
                        </a:rPr>
                        <a:t> </a:t>
                      </a:r>
                      <a:r>
                        <a:rPr lang="en-US" sz="1500" b="1" dirty="0" err="1">
                          <a:solidFill>
                            <a:srgbClr val="FF0000"/>
                          </a:solidFill>
                          <a:effectLst/>
                        </a:rPr>
                        <a:t>khả</a:t>
                      </a:r>
                      <a:r>
                        <a:rPr lang="en-US" sz="1500" b="1" dirty="0">
                          <a:solidFill>
                            <a:srgbClr val="FF0000"/>
                          </a:solidFill>
                          <a:effectLst/>
                        </a:rPr>
                        <a:t> </a:t>
                      </a:r>
                      <a:r>
                        <a:rPr lang="en-US" sz="1500" b="1" dirty="0" err="1">
                          <a:solidFill>
                            <a:srgbClr val="FF0000"/>
                          </a:solidFill>
                          <a:effectLst/>
                        </a:rPr>
                        <a:t>năng</a:t>
                      </a:r>
                      <a:r>
                        <a:rPr lang="en-US" sz="1500" b="1" dirty="0">
                          <a:solidFill>
                            <a:srgbClr val="FF0000"/>
                          </a:solidFill>
                          <a:effectLst/>
                        </a:rPr>
                        <a:t> </a:t>
                      </a:r>
                      <a:r>
                        <a:rPr lang="en-US" sz="1500" b="1" dirty="0" err="1">
                          <a:solidFill>
                            <a:srgbClr val="FF0000"/>
                          </a:solidFill>
                          <a:effectLst/>
                        </a:rPr>
                        <a:t>đánh</a:t>
                      </a:r>
                      <a:r>
                        <a:rPr lang="en-US" sz="1500" b="1" dirty="0">
                          <a:solidFill>
                            <a:srgbClr val="FF0000"/>
                          </a:solidFill>
                          <a:effectLst/>
                        </a:rPr>
                        <a:t> </a:t>
                      </a:r>
                      <a:r>
                        <a:rPr lang="en-US" sz="1500" b="1" dirty="0" err="1">
                          <a:solidFill>
                            <a:srgbClr val="FF0000"/>
                          </a:solidFill>
                          <a:effectLst/>
                        </a:rPr>
                        <a:t>giá</a:t>
                      </a:r>
                      <a:r>
                        <a:rPr lang="en-US" sz="1500" b="1" dirty="0">
                          <a:solidFill>
                            <a:srgbClr val="FF0000"/>
                          </a:solidFill>
                          <a:effectLst/>
                        </a:rPr>
                        <a:t> </a:t>
                      </a:r>
                      <a:r>
                        <a:rPr lang="en-US" sz="1500" b="1" dirty="0" err="1">
                          <a:solidFill>
                            <a:srgbClr val="FF0000"/>
                          </a:solidFill>
                          <a:effectLst/>
                        </a:rPr>
                        <a:t>đồng</a:t>
                      </a:r>
                      <a:r>
                        <a:rPr lang="en-US" sz="1500" b="1" dirty="0">
                          <a:solidFill>
                            <a:srgbClr val="FF0000"/>
                          </a:solidFill>
                          <a:effectLst/>
                        </a:rPr>
                        <a:t> </a:t>
                      </a:r>
                      <a:r>
                        <a:rPr lang="en-US" sz="1500" b="1" dirty="0" err="1">
                          <a:solidFill>
                            <a:srgbClr val="FF0000"/>
                          </a:solidFill>
                          <a:effectLst/>
                        </a:rPr>
                        <a:t>thời</a:t>
                      </a:r>
                      <a:r>
                        <a:rPr lang="en-US" sz="1500" b="1" dirty="0">
                          <a:solidFill>
                            <a:srgbClr val="FF0000"/>
                          </a:solidFill>
                          <a:effectLst/>
                        </a:rPr>
                        <a:t> </a:t>
                      </a:r>
                      <a:r>
                        <a:rPr lang="en-US" sz="1500" b="1" dirty="0" err="1">
                          <a:solidFill>
                            <a:srgbClr val="FF0000"/>
                          </a:solidFill>
                          <a:effectLst/>
                        </a:rPr>
                        <a:t>nhiều</a:t>
                      </a:r>
                      <a:r>
                        <a:rPr lang="en-US" sz="1500" b="1" dirty="0">
                          <a:solidFill>
                            <a:srgbClr val="FF0000"/>
                          </a:solidFill>
                          <a:effectLst/>
                        </a:rPr>
                        <a:t> gen</a:t>
                      </a:r>
                      <a:endParaRPr lang="en-US" sz="1400" b="1" dirty="0">
                        <a:solidFill>
                          <a:srgbClr val="FF0000"/>
                        </a:solidFill>
                        <a:effectLst/>
                      </a:endParaRPr>
                    </a:p>
                    <a:p>
                      <a:pPr marL="342900" lvl="0" indent="-342900">
                        <a:lnSpc>
                          <a:spcPct val="107000"/>
                        </a:lnSpc>
                        <a:spcAft>
                          <a:spcPts val="0"/>
                        </a:spcAft>
                        <a:buFont typeface="Times New Roman" panose="02020603050405020304" pitchFamily="18" charset="0"/>
                        <a:buChar char="-"/>
                      </a:pPr>
                      <a:r>
                        <a:rPr lang="en-US" sz="1500" dirty="0" err="1">
                          <a:effectLst/>
                        </a:rPr>
                        <a:t>Phát</a:t>
                      </a:r>
                      <a:r>
                        <a:rPr lang="en-US" sz="1500" baseline="0" dirty="0">
                          <a:effectLst/>
                        </a:rPr>
                        <a:t> </a:t>
                      </a:r>
                      <a:r>
                        <a:rPr lang="en-US" sz="1500" baseline="0" dirty="0" err="1">
                          <a:effectLst/>
                        </a:rPr>
                        <a:t>hiện</a:t>
                      </a:r>
                      <a:r>
                        <a:rPr lang="en-US" sz="1500" baseline="0" dirty="0">
                          <a:effectLst/>
                        </a:rPr>
                        <a:t> </a:t>
                      </a:r>
                      <a:r>
                        <a:rPr lang="en-US" sz="1500" baseline="0" dirty="0" err="1">
                          <a:effectLst/>
                        </a:rPr>
                        <a:t>cả</a:t>
                      </a:r>
                      <a:r>
                        <a:rPr lang="en-US" sz="1500" baseline="0" dirty="0">
                          <a:effectLst/>
                        </a:rPr>
                        <a:t> </a:t>
                      </a:r>
                      <a:r>
                        <a:rPr lang="en-US" sz="1500" baseline="0" dirty="0" err="1">
                          <a:effectLst/>
                        </a:rPr>
                        <a:t>những</a:t>
                      </a:r>
                      <a:r>
                        <a:rPr lang="en-US" sz="1500" baseline="0" dirty="0">
                          <a:effectLst/>
                        </a:rPr>
                        <a:t> </a:t>
                      </a:r>
                      <a:r>
                        <a:rPr lang="en-US" sz="1500" baseline="0" dirty="0" err="1">
                          <a:effectLst/>
                        </a:rPr>
                        <a:t>biến</a:t>
                      </a:r>
                      <a:r>
                        <a:rPr lang="en-US" sz="1500" baseline="0" dirty="0">
                          <a:effectLst/>
                        </a:rPr>
                        <a:t> </a:t>
                      </a:r>
                      <a:r>
                        <a:rPr lang="en-US" sz="1500" baseline="0" dirty="0" err="1">
                          <a:effectLst/>
                        </a:rPr>
                        <a:t>thể</a:t>
                      </a:r>
                      <a:r>
                        <a:rPr lang="en-US" sz="1500" baseline="0" dirty="0">
                          <a:effectLst/>
                        </a:rPr>
                        <a:t> (</a:t>
                      </a:r>
                      <a:r>
                        <a:rPr lang="en-US" sz="1500" baseline="0" dirty="0" err="1">
                          <a:effectLst/>
                        </a:rPr>
                        <a:t>thay</a:t>
                      </a:r>
                      <a:r>
                        <a:rPr lang="en-US" sz="1500" baseline="0" dirty="0">
                          <a:effectLst/>
                        </a:rPr>
                        <a:t> </a:t>
                      </a:r>
                      <a:r>
                        <a:rPr lang="en-US" sz="1500" baseline="0" dirty="0" err="1">
                          <a:effectLst/>
                        </a:rPr>
                        <a:t>đổi</a:t>
                      </a:r>
                      <a:r>
                        <a:rPr lang="en-US" sz="1500" baseline="0" dirty="0">
                          <a:effectLst/>
                        </a:rPr>
                        <a:t> gen) </a:t>
                      </a:r>
                      <a:r>
                        <a:rPr lang="en-US" sz="1500" baseline="0" dirty="0" err="1">
                          <a:effectLst/>
                        </a:rPr>
                        <a:t>chưa</a:t>
                      </a:r>
                      <a:r>
                        <a:rPr lang="en-US" sz="1500" baseline="0" dirty="0">
                          <a:effectLst/>
                        </a:rPr>
                        <a:t> </a:t>
                      </a:r>
                      <a:r>
                        <a:rPr lang="en-US" sz="1500" baseline="0" dirty="0" err="1">
                          <a:effectLst/>
                        </a:rPr>
                        <a:t>được</a:t>
                      </a:r>
                      <a:r>
                        <a:rPr lang="en-US" sz="1500" baseline="0" dirty="0">
                          <a:effectLst/>
                        </a:rPr>
                        <a:t> </a:t>
                      </a:r>
                      <a:r>
                        <a:rPr lang="en-US" sz="1500" baseline="0" dirty="0" err="1">
                          <a:effectLst/>
                        </a:rPr>
                        <a:t>xđ</a:t>
                      </a:r>
                      <a:r>
                        <a:rPr lang="en-US" sz="1500" baseline="0" dirty="0">
                          <a:effectLst/>
                        </a:rPr>
                        <a:t> </a:t>
                      </a:r>
                      <a:r>
                        <a:rPr lang="en-US" sz="1500" baseline="0" dirty="0" err="1">
                          <a:effectLst/>
                        </a:rPr>
                        <a:t>trước</a:t>
                      </a:r>
                      <a:r>
                        <a:rPr lang="en-US" sz="1500" baseline="0" dirty="0">
                          <a:effectLst/>
                        </a:rPr>
                        <a:t> </a:t>
                      </a:r>
                      <a:r>
                        <a:rPr lang="en-US" sz="1500" baseline="0" dirty="0" err="1">
                          <a:effectLst/>
                        </a:rPr>
                        <a:t>đó</a:t>
                      </a:r>
                      <a:r>
                        <a:rPr lang="en-US" sz="1500" baseline="0" dirty="0">
                          <a:effectLst/>
                        </a:rPr>
                        <a:t>/</a:t>
                      </a:r>
                      <a:r>
                        <a:rPr lang="en-US" sz="1500" baseline="0" dirty="0" err="1">
                          <a:effectLst/>
                        </a:rPr>
                        <a:t>tần</a:t>
                      </a:r>
                      <a:r>
                        <a:rPr lang="en-US" sz="1500" baseline="0" dirty="0">
                          <a:effectLst/>
                        </a:rPr>
                        <a:t> </a:t>
                      </a:r>
                      <a:r>
                        <a:rPr lang="en-US" sz="1500" baseline="0" dirty="0" err="1">
                          <a:effectLst/>
                        </a:rPr>
                        <a:t>suất</a:t>
                      </a:r>
                      <a:r>
                        <a:rPr lang="en-US" sz="1500" baseline="0" dirty="0">
                          <a:effectLst/>
                        </a:rPr>
                        <a:t> </a:t>
                      </a:r>
                      <a:r>
                        <a:rPr lang="en-US" sz="1500" baseline="0" dirty="0" err="1">
                          <a:effectLst/>
                        </a:rPr>
                        <a:t>ít</a:t>
                      </a:r>
                      <a:r>
                        <a:rPr lang="en-US" sz="1500" baseline="0" dirty="0">
                          <a:effectLst/>
                        </a:rPr>
                        <a:t> </a:t>
                      </a:r>
                      <a:r>
                        <a:rPr lang="en-US" sz="1500" baseline="0" dirty="0" err="1">
                          <a:effectLst/>
                        </a:rPr>
                        <a:t>gặp</a:t>
                      </a:r>
                      <a:endParaRPr lang="en-US" sz="1500" dirty="0">
                        <a:effectLst/>
                      </a:endParaRPr>
                    </a:p>
                    <a:p>
                      <a:pPr marL="342900" lvl="0" indent="-342900">
                        <a:lnSpc>
                          <a:spcPct val="107000"/>
                        </a:lnSpc>
                        <a:spcAft>
                          <a:spcPts val="0"/>
                        </a:spcAft>
                        <a:buFont typeface="Times New Roman" panose="02020603050405020304" pitchFamily="18" charset="0"/>
                        <a:buChar char="-"/>
                      </a:pPr>
                      <a:r>
                        <a:rPr lang="en-US" sz="1500" dirty="0" err="1">
                          <a:effectLst/>
                        </a:rPr>
                        <a:t>Ngoài</a:t>
                      </a:r>
                      <a:r>
                        <a:rPr lang="en-US" sz="1500" dirty="0">
                          <a:effectLst/>
                        </a:rPr>
                        <a:t> </a:t>
                      </a:r>
                      <a:r>
                        <a:rPr lang="en-US" sz="1500" dirty="0" err="1">
                          <a:effectLst/>
                        </a:rPr>
                        <a:t>những</a:t>
                      </a:r>
                      <a:r>
                        <a:rPr lang="en-US" sz="1500" dirty="0">
                          <a:effectLst/>
                        </a:rPr>
                        <a:t> </a:t>
                      </a:r>
                      <a:r>
                        <a:rPr lang="en-US" sz="1500" dirty="0" err="1">
                          <a:effectLst/>
                        </a:rPr>
                        <a:t>đột</a:t>
                      </a:r>
                      <a:r>
                        <a:rPr lang="en-US" sz="1500" dirty="0">
                          <a:effectLst/>
                        </a:rPr>
                        <a:t> </a:t>
                      </a:r>
                      <a:r>
                        <a:rPr lang="en-US" sz="1500" dirty="0" err="1">
                          <a:effectLst/>
                        </a:rPr>
                        <a:t>biến</a:t>
                      </a:r>
                      <a:r>
                        <a:rPr lang="en-US" sz="1500" dirty="0">
                          <a:effectLst/>
                        </a:rPr>
                        <a:t> </a:t>
                      </a:r>
                      <a:r>
                        <a:rPr lang="en-US" sz="1500" dirty="0" err="1">
                          <a:effectLst/>
                        </a:rPr>
                        <a:t>điểm</a:t>
                      </a:r>
                      <a:r>
                        <a:rPr lang="en-US" sz="1500" dirty="0">
                          <a:effectLst/>
                        </a:rPr>
                        <a:t>, NGS </a:t>
                      </a:r>
                      <a:r>
                        <a:rPr lang="en-US" sz="1500" dirty="0" err="1">
                          <a:effectLst/>
                        </a:rPr>
                        <a:t>còn</a:t>
                      </a:r>
                      <a:r>
                        <a:rPr lang="en-US" sz="1500" dirty="0">
                          <a:effectLst/>
                        </a:rPr>
                        <a:t> </a:t>
                      </a:r>
                      <a:r>
                        <a:rPr lang="en-US" sz="1500" dirty="0" err="1">
                          <a:effectLst/>
                        </a:rPr>
                        <a:t>phát</a:t>
                      </a:r>
                      <a:r>
                        <a:rPr lang="en-US" sz="1500" dirty="0">
                          <a:effectLst/>
                        </a:rPr>
                        <a:t> </a:t>
                      </a:r>
                      <a:r>
                        <a:rPr lang="en-US" sz="1500" dirty="0" err="1">
                          <a:effectLst/>
                        </a:rPr>
                        <a:t>hiện</a:t>
                      </a:r>
                      <a:r>
                        <a:rPr lang="en-US" sz="1500" dirty="0">
                          <a:effectLst/>
                        </a:rPr>
                        <a:t> </a:t>
                      </a:r>
                      <a:r>
                        <a:rPr lang="en-US" sz="1500" dirty="0" err="1">
                          <a:effectLst/>
                        </a:rPr>
                        <a:t>những</a:t>
                      </a:r>
                      <a:r>
                        <a:rPr lang="en-US" sz="1500" dirty="0">
                          <a:effectLst/>
                        </a:rPr>
                        <a:t> </a:t>
                      </a:r>
                      <a:r>
                        <a:rPr lang="en-US" sz="1500" dirty="0" err="1">
                          <a:effectLst/>
                        </a:rPr>
                        <a:t>thay</a:t>
                      </a:r>
                      <a:r>
                        <a:rPr lang="en-US" sz="1500" dirty="0">
                          <a:effectLst/>
                        </a:rPr>
                        <a:t> </a:t>
                      </a:r>
                      <a:r>
                        <a:rPr lang="en-US" sz="1500" dirty="0" err="1">
                          <a:effectLst/>
                        </a:rPr>
                        <a:t>đổi</a:t>
                      </a:r>
                      <a:r>
                        <a:rPr lang="en-US" sz="1500" dirty="0">
                          <a:effectLst/>
                        </a:rPr>
                        <a:t> </a:t>
                      </a:r>
                      <a:r>
                        <a:rPr lang="en-US" sz="1500" dirty="0" err="1">
                          <a:effectLst/>
                        </a:rPr>
                        <a:t>cấu</a:t>
                      </a:r>
                      <a:r>
                        <a:rPr lang="en-US" sz="1500" dirty="0">
                          <a:effectLst/>
                        </a:rPr>
                        <a:t> </a:t>
                      </a:r>
                      <a:r>
                        <a:rPr lang="en-US" sz="1500" dirty="0" err="1">
                          <a:effectLst/>
                        </a:rPr>
                        <a:t>trúc</a:t>
                      </a:r>
                      <a:r>
                        <a:rPr lang="en-US" sz="1500" dirty="0">
                          <a:effectLst/>
                        </a:rPr>
                        <a:t> </a:t>
                      </a:r>
                      <a:r>
                        <a:rPr lang="en-US" sz="1500" dirty="0" err="1">
                          <a:effectLst/>
                        </a:rPr>
                        <a:t>và</a:t>
                      </a:r>
                      <a:r>
                        <a:rPr lang="en-US" sz="1500" dirty="0">
                          <a:effectLst/>
                        </a:rPr>
                        <a:t> </a:t>
                      </a:r>
                      <a:r>
                        <a:rPr lang="en-US" sz="1500" dirty="0" err="1">
                          <a:effectLst/>
                        </a:rPr>
                        <a:t>biến</a:t>
                      </a:r>
                      <a:r>
                        <a:rPr lang="en-US" sz="1500" dirty="0">
                          <a:effectLst/>
                        </a:rPr>
                        <a:t> </a:t>
                      </a:r>
                      <a:r>
                        <a:rPr lang="en-US" sz="1500" dirty="0" err="1">
                          <a:effectLst/>
                        </a:rPr>
                        <a:t>đổi</a:t>
                      </a:r>
                      <a:r>
                        <a:rPr lang="en-US" sz="1500" dirty="0">
                          <a:effectLst/>
                        </a:rPr>
                        <a:t> </a:t>
                      </a:r>
                      <a:r>
                        <a:rPr lang="en-US" sz="1500" dirty="0" err="1">
                          <a:effectLst/>
                        </a:rPr>
                        <a:t>số</a:t>
                      </a:r>
                      <a:r>
                        <a:rPr lang="en-US" sz="1500" dirty="0">
                          <a:effectLst/>
                        </a:rPr>
                        <a:t> </a:t>
                      </a:r>
                      <a:r>
                        <a:rPr lang="en-US" sz="1500" dirty="0" err="1">
                          <a:effectLst/>
                        </a:rPr>
                        <a:t>lượng</a:t>
                      </a:r>
                      <a:r>
                        <a:rPr lang="en-US" sz="1500" dirty="0">
                          <a:effectLst/>
                        </a:rPr>
                        <a:t> </a:t>
                      </a:r>
                      <a:r>
                        <a:rPr lang="en-US" sz="1500" dirty="0" err="1">
                          <a:effectLst/>
                        </a:rPr>
                        <a:t>bản</a:t>
                      </a:r>
                      <a:r>
                        <a:rPr lang="en-US" sz="1500" dirty="0">
                          <a:effectLst/>
                        </a:rPr>
                        <a:t> </a:t>
                      </a:r>
                      <a:r>
                        <a:rPr lang="en-US" sz="1500" dirty="0" err="1">
                          <a:effectLst/>
                        </a:rPr>
                        <a:t>sao</a:t>
                      </a:r>
                      <a:r>
                        <a:rPr lang="en-US" sz="1500" dirty="0">
                          <a:effectLst/>
                        </a:rPr>
                        <a:t> ở </a:t>
                      </a:r>
                      <a:r>
                        <a:rPr lang="en-US" sz="1500" dirty="0" err="1">
                          <a:effectLst/>
                        </a:rPr>
                        <a:t>các</a:t>
                      </a:r>
                      <a:r>
                        <a:rPr lang="en-US" sz="1500" dirty="0">
                          <a:effectLst/>
                        </a:rPr>
                        <a:t> gen </a:t>
                      </a:r>
                      <a:r>
                        <a:rPr lang="en-US" sz="1500" dirty="0" err="1">
                          <a:effectLst/>
                        </a:rPr>
                        <a:t>đích</a:t>
                      </a:r>
                      <a:endParaRPr lang="en-US" sz="1400" dirty="0">
                        <a:effectLst/>
                      </a:endParaRPr>
                    </a:p>
                    <a:p>
                      <a:pPr marL="342900" lvl="0" indent="-342900">
                        <a:lnSpc>
                          <a:spcPct val="107000"/>
                        </a:lnSpc>
                        <a:spcAft>
                          <a:spcPts val="0"/>
                        </a:spcAft>
                        <a:buFont typeface="Times New Roman" panose="02020603050405020304" pitchFamily="18" charset="0"/>
                        <a:buChar char="-"/>
                      </a:pPr>
                      <a:r>
                        <a:rPr lang="en-US" sz="1500" dirty="0" err="1">
                          <a:effectLst/>
                        </a:rPr>
                        <a:t>Nồng</a:t>
                      </a:r>
                      <a:r>
                        <a:rPr lang="en-US" sz="1500" dirty="0">
                          <a:effectLst/>
                        </a:rPr>
                        <a:t> </a:t>
                      </a:r>
                      <a:r>
                        <a:rPr lang="en-US" sz="1500" dirty="0" err="1">
                          <a:effectLst/>
                        </a:rPr>
                        <a:t>độ</a:t>
                      </a:r>
                      <a:r>
                        <a:rPr lang="en-US" sz="1500" dirty="0">
                          <a:effectLst/>
                        </a:rPr>
                        <a:t> DNA </a:t>
                      </a:r>
                      <a:r>
                        <a:rPr lang="en-US" sz="1500" dirty="0" err="1">
                          <a:effectLst/>
                        </a:rPr>
                        <a:t>đưa</a:t>
                      </a:r>
                      <a:r>
                        <a:rPr lang="en-US" sz="1500" dirty="0">
                          <a:effectLst/>
                        </a:rPr>
                        <a:t> </a:t>
                      </a:r>
                      <a:r>
                        <a:rPr lang="en-US" sz="1500" dirty="0" err="1">
                          <a:effectLst/>
                        </a:rPr>
                        <a:t>vào</a:t>
                      </a:r>
                      <a:r>
                        <a:rPr lang="en-US" sz="1500" dirty="0">
                          <a:effectLst/>
                        </a:rPr>
                        <a:t> </a:t>
                      </a:r>
                      <a:r>
                        <a:rPr lang="en-US" sz="1500" dirty="0" err="1">
                          <a:effectLst/>
                        </a:rPr>
                        <a:t>cần</a:t>
                      </a:r>
                      <a:r>
                        <a:rPr lang="en-US" sz="1500" dirty="0">
                          <a:effectLst/>
                        </a:rPr>
                        <a:t> </a:t>
                      </a:r>
                      <a:r>
                        <a:rPr lang="en-US" sz="1500" dirty="0" err="1">
                          <a:effectLst/>
                        </a:rPr>
                        <a:t>thấp</a:t>
                      </a:r>
                      <a:r>
                        <a:rPr lang="en-US" sz="1500" dirty="0">
                          <a:effectLst/>
                        </a:rPr>
                        <a:t> </a:t>
                      </a:r>
                      <a:r>
                        <a:rPr lang="en-US" sz="1500" dirty="0" err="1">
                          <a:effectLst/>
                        </a:rPr>
                        <a:t>nên</a:t>
                      </a:r>
                      <a:r>
                        <a:rPr lang="en-US" sz="1500" dirty="0">
                          <a:effectLst/>
                        </a:rPr>
                        <a:t> </a:t>
                      </a:r>
                      <a:r>
                        <a:rPr lang="en-US" sz="1500" dirty="0" err="1">
                          <a:effectLst/>
                        </a:rPr>
                        <a:t>cần</a:t>
                      </a:r>
                      <a:r>
                        <a:rPr lang="en-US" sz="1500" dirty="0">
                          <a:effectLst/>
                        </a:rPr>
                        <a:t> </a:t>
                      </a:r>
                      <a:r>
                        <a:rPr lang="en-US" sz="1500" dirty="0" err="1">
                          <a:effectLst/>
                        </a:rPr>
                        <a:t>ít</a:t>
                      </a:r>
                      <a:r>
                        <a:rPr lang="en-US" sz="1500" dirty="0">
                          <a:effectLst/>
                        </a:rPr>
                        <a:t> </a:t>
                      </a:r>
                      <a:r>
                        <a:rPr lang="en-US" sz="1500" dirty="0" err="1">
                          <a:effectLst/>
                        </a:rPr>
                        <a:t>lượng</a:t>
                      </a:r>
                      <a:r>
                        <a:rPr lang="en-US" sz="1500" dirty="0">
                          <a:effectLst/>
                        </a:rPr>
                        <a:t> </a:t>
                      </a:r>
                      <a:r>
                        <a:rPr lang="en-US" sz="1500" dirty="0" err="1">
                          <a:effectLst/>
                        </a:rPr>
                        <a:t>mẫu</a:t>
                      </a:r>
                      <a:r>
                        <a:rPr lang="en-US" sz="1500" dirty="0">
                          <a:effectLst/>
                        </a:rPr>
                        <a:t> </a:t>
                      </a:r>
                      <a:r>
                        <a:rPr lang="en-US" sz="1500" dirty="0" err="1">
                          <a:effectLst/>
                        </a:rPr>
                        <a:t>bệnh</a:t>
                      </a:r>
                      <a:r>
                        <a:rPr lang="en-US" sz="1500" dirty="0">
                          <a:effectLst/>
                        </a:rPr>
                        <a:t> </a:t>
                      </a:r>
                      <a:r>
                        <a:rPr lang="en-US" sz="1500" dirty="0" err="1">
                          <a:effectLst/>
                        </a:rPr>
                        <a:t>phẩm</a:t>
                      </a:r>
                      <a:r>
                        <a:rPr lang="en-US" sz="1500" dirty="0">
                          <a:effectLst/>
                        </a:rPr>
                        <a:t> </a:t>
                      </a:r>
                      <a:r>
                        <a:rPr lang="en-US" sz="1500" dirty="0" err="1">
                          <a:effectLst/>
                        </a:rPr>
                        <a:t>hơn</a:t>
                      </a:r>
                      <a:r>
                        <a:rPr lang="en-US" sz="1500" dirty="0">
                          <a:effectLst/>
                        </a:rPr>
                        <a:t> </a:t>
                      </a:r>
                      <a:r>
                        <a:rPr lang="en-US" sz="1500" dirty="0" err="1">
                          <a:effectLst/>
                        </a:rPr>
                        <a:t>với</a:t>
                      </a:r>
                      <a:r>
                        <a:rPr lang="en-US" sz="1500" dirty="0">
                          <a:effectLst/>
                        </a:rPr>
                        <a:t> </a:t>
                      </a:r>
                      <a:r>
                        <a:rPr lang="en-US" sz="1500" dirty="0" err="1">
                          <a:effectLst/>
                        </a:rPr>
                        <a:t>nồng</a:t>
                      </a:r>
                      <a:r>
                        <a:rPr lang="en-US" sz="1500" dirty="0">
                          <a:effectLst/>
                        </a:rPr>
                        <a:t> </a:t>
                      </a:r>
                      <a:r>
                        <a:rPr lang="en-US" sz="1500" dirty="0" err="1">
                          <a:effectLst/>
                        </a:rPr>
                        <a:t>độ</a:t>
                      </a:r>
                      <a:r>
                        <a:rPr lang="en-US" sz="1500" dirty="0">
                          <a:effectLst/>
                        </a:rPr>
                        <a:t> </a:t>
                      </a:r>
                      <a:r>
                        <a:rPr lang="en-US" sz="1500" dirty="0" err="1">
                          <a:effectLst/>
                        </a:rPr>
                        <a:t>thấp</a:t>
                      </a:r>
                      <a:r>
                        <a:rPr lang="en-US" sz="1500" dirty="0">
                          <a:effectLst/>
                        </a:rPr>
                        <a:t> </a:t>
                      </a:r>
                      <a:r>
                        <a:rPr lang="en-US" sz="1500" dirty="0" err="1">
                          <a:effectLst/>
                        </a:rPr>
                        <a:t>hơn</a:t>
                      </a:r>
                      <a:r>
                        <a:rPr lang="en-US" sz="1500" dirty="0">
                          <a:effectLst/>
                        </a:rPr>
                        <a:t> </a:t>
                      </a:r>
                      <a:r>
                        <a:rPr lang="en-US" sz="1500" dirty="0" err="1">
                          <a:effectLst/>
                        </a:rPr>
                        <a:t>của</a:t>
                      </a:r>
                      <a:r>
                        <a:rPr lang="en-US" sz="1500" dirty="0">
                          <a:effectLst/>
                        </a:rPr>
                        <a:t> </a:t>
                      </a:r>
                      <a:r>
                        <a:rPr lang="en-US" sz="1500" dirty="0" err="1">
                          <a:effectLst/>
                        </a:rPr>
                        <a:t>tế</a:t>
                      </a:r>
                      <a:r>
                        <a:rPr lang="en-US" sz="1500" dirty="0">
                          <a:effectLst/>
                        </a:rPr>
                        <a:t> </a:t>
                      </a:r>
                      <a:r>
                        <a:rPr lang="en-US" sz="1500" dirty="0" err="1">
                          <a:effectLst/>
                        </a:rPr>
                        <a:t>bào</a:t>
                      </a:r>
                      <a:r>
                        <a:rPr lang="en-US" sz="1500" dirty="0">
                          <a:effectLst/>
                        </a:rPr>
                        <a:t> </a:t>
                      </a:r>
                      <a:r>
                        <a:rPr lang="en-US" sz="1500" dirty="0" err="1">
                          <a:effectLst/>
                        </a:rPr>
                        <a:t>ác</a:t>
                      </a:r>
                      <a:r>
                        <a:rPr lang="en-US" sz="1500" dirty="0">
                          <a:effectLst/>
                        </a:rPr>
                        <a:t> </a:t>
                      </a:r>
                      <a:r>
                        <a:rPr lang="en-US" sz="1500" dirty="0" err="1">
                          <a:effectLst/>
                        </a:rPr>
                        <a:t>tính</a:t>
                      </a:r>
                      <a:endParaRPr lang="en-US" sz="1400" dirty="0">
                        <a:effectLst/>
                      </a:endParaRPr>
                    </a:p>
                    <a:p>
                      <a:pPr marL="457200">
                        <a:lnSpc>
                          <a:spcPct val="107000"/>
                        </a:lnSpc>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342900" lvl="0" indent="-342900">
                        <a:lnSpc>
                          <a:spcPct val="107000"/>
                        </a:lnSpc>
                        <a:spcAft>
                          <a:spcPts val="0"/>
                        </a:spcAft>
                        <a:buFont typeface="Times New Roman" panose="02020603050405020304" pitchFamily="18" charset="0"/>
                        <a:buChar char="-"/>
                      </a:pPr>
                      <a:r>
                        <a:rPr lang="en-US" sz="1500" dirty="0" err="1">
                          <a:effectLst/>
                        </a:rPr>
                        <a:t>Đơn</a:t>
                      </a:r>
                      <a:r>
                        <a:rPr lang="en-US" sz="1500" dirty="0">
                          <a:effectLst/>
                        </a:rPr>
                        <a:t> </a:t>
                      </a:r>
                      <a:r>
                        <a:rPr lang="en-US" sz="1500" dirty="0" err="1">
                          <a:effectLst/>
                        </a:rPr>
                        <a:t>giản</a:t>
                      </a:r>
                      <a:endParaRPr lang="en-US" sz="1400" dirty="0">
                        <a:effectLst/>
                      </a:endParaRPr>
                    </a:p>
                    <a:p>
                      <a:pPr marL="342900" lvl="0" indent="-342900">
                        <a:lnSpc>
                          <a:spcPct val="107000"/>
                        </a:lnSpc>
                        <a:spcAft>
                          <a:spcPts val="0"/>
                        </a:spcAft>
                        <a:buFont typeface="Times New Roman" panose="02020603050405020304" pitchFamily="18" charset="0"/>
                        <a:buChar char="-"/>
                      </a:pPr>
                      <a:r>
                        <a:rPr lang="en-US" sz="1500" dirty="0" err="1">
                          <a:effectLst/>
                        </a:rPr>
                        <a:t>Giá</a:t>
                      </a:r>
                      <a:r>
                        <a:rPr lang="en-US" sz="1500" dirty="0">
                          <a:effectLst/>
                        </a:rPr>
                        <a:t> </a:t>
                      </a:r>
                      <a:r>
                        <a:rPr lang="en-US" sz="1500" dirty="0" err="1">
                          <a:effectLst/>
                        </a:rPr>
                        <a:t>thành</a:t>
                      </a:r>
                      <a:r>
                        <a:rPr lang="en-US" sz="1500" dirty="0">
                          <a:effectLst/>
                        </a:rPr>
                        <a:t> ban</a:t>
                      </a:r>
                      <a:r>
                        <a:rPr lang="en-US" sz="1500" baseline="0" dirty="0">
                          <a:effectLst/>
                        </a:rPr>
                        <a:t> </a:t>
                      </a:r>
                      <a:r>
                        <a:rPr lang="en-US" sz="1500" baseline="0" dirty="0" err="1">
                          <a:effectLst/>
                        </a:rPr>
                        <a:t>đầu</a:t>
                      </a:r>
                      <a:r>
                        <a:rPr lang="en-US" sz="1500" baseline="0" dirty="0">
                          <a:effectLst/>
                        </a:rPr>
                        <a:t> </a:t>
                      </a:r>
                      <a:r>
                        <a:rPr lang="en-US" sz="1500" baseline="0" dirty="0" err="1">
                          <a:effectLst/>
                        </a:rPr>
                        <a:t>có</a:t>
                      </a:r>
                      <a:r>
                        <a:rPr lang="en-US" sz="1500" baseline="0" dirty="0">
                          <a:effectLst/>
                        </a:rPr>
                        <a:t> </a:t>
                      </a:r>
                      <a:r>
                        <a:rPr lang="en-US" sz="1500" baseline="0" dirty="0" err="1">
                          <a:effectLst/>
                        </a:rPr>
                        <a:t>thể</a:t>
                      </a:r>
                      <a:r>
                        <a:rPr lang="en-US" sz="1500" baseline="0" dirty="0">
                          <a:effectLst/>
                        </a:rPr>
                        <a:t> </a:t>
                      </a:r>
                      <a:r>
                        <a:rPr lang="en-US" sz="1500" dirty="0" err="1">
                          <a:effectLst/>
                        </a:rPr>
                        <a:t>rẻ</a:t>
                      </a:r>
                      <a:r>
                        <a:rPr lang="en-US" sz="1500" dirty="0">
                          <a:effectLst/>
                        </a:rPr>
                        <a:t> </a:t>
                      </a:r>
                      <a:r>
                        <a:rPr lang="en-US" sz="1500" dirty="0" err="1">
                          <a:effectLst/>
                        </a:rPr>
                        <a:t>hơn</a:t>
                      </a:r>
                      <a:endParaRPr lang="en-US" sz="1400" dirty="0">
                        <a:effectLst/>
                      </a:endParaRPr>
                    </a:p>
                    <a:p>
                      <a:pPr marL="342900" lvl="0" indent="-342900">
                        <a:lnSpc>
                          <a:spcPct val="107000"/>
                        </a:lnSpc>
                        <a:spcAft>
                          <a:spcPts val="0"/>
                        </a:spcAft>
                        <a:buFont typeface="Times New Roman" panose="02020603050405020304" pitchFamily="18" charset="0"/>
                        <a:buChar char="-"/>
                      </a:pPr>
                      <a:r>
                        <a:rPr lang="en-US" sz="1500" b="1" dirty="0" err="1">
                          <a:solidFill>
                            <a:srgbClr val="FF0000"/>
                          </a:solidFill>
                          <a:effectLst/>
                        </a:rPr>
                        <a:t>Nhạy</a:t>
                      </a:r>
                      <a:r>
                        <a:rPr lang="en-US" sz="1500" b="1" baseline="0" dirty="0">
                          <a:solidFill>
                            <a:srgbClr val="FF0000"/>
                          </a:solidFill>
                          <a:effectLst/>
                        </a:rPr>
                        <a:t> </a:t>
                      </a:r>
                      <a:r>
                        <a:rPr lang="en-US" sz="1500" b="1" baseline="0" dirty="0" err="1">
                          <a:solidFill>
                            <a:srgbClr val="FF0000"/>
                          </a:solidFill>
                          <a:effectLst/>
                        </a:rPr>
                        <a:t>với</a:t>
                      </a:r>
                      <a:r>
                        <a:rPr lang="en-US" sz="1500" b="1" baseline="0" dirty="0">
                          <a:solidFill>
                            <a:srgbClr val="FF0000"/>
                          </a:solidFill>
                          <a:effectLst/>
                        </a:rPr>
                        <a:t> </a:t>
                      </a:r>
                      <a:r>
                        <a:rPr lang="en-US" sz="1500" b="1" baseline="0" dirty="0" err="1">
                          <a:solidFill>
                            <a:srgbClr val="FF0000"/>
                          </a:solidFill>
                          <a:effectLst/>
                        </a:rPr>
                        <a:t>những</a:t>
                      </a:r>
                      <a:r>
                        <a:rPr lang="en-US" sz="1500" b="1" baseline="0" dirty="0">
                          <a:solidFill>
                            <a:srgbClr val="FF0000"/>
                          </a:solidFill>
                          <a:effectLst/>
                        </a:rPr>
                        <a:t> </a:t>
                      </a:r>
                      <a:r>
                        <a:rPr lang="en-US" sz="1500" b="1" baseline="0" dirty="0" err="1">
                          <a:solidFill>
                            <a:srgbClr val="FF0000"/>
                          </a:solidFill>
                          <a:effectLst/>
                        </a:rPr>
                        <a:t>đột</a:t>
                      </a:r>
                      <a:r>
                        <a:rPr lang="en-US" sz="1500" b="1" baseline="0" dirty="0">
                          <a:solidFill>
                            <a:srgbClr val="FF0000"/>
                          </a:solidFill>
                          <a:effectLst/>
                        </a:rPr>
                        <a:t> </a:t>
                      </a:r>
                      <a:r>
                        <a:rPr lang="en-US" sz="1500" b="1" baseline="0" dirty="0" err="1">
                          <a:solidFill>
                            <a:srgbClr val="FF0000"/>
                          </a:solidFill>
                          <a:effectLst/>
                        </a:rPr>
                        <a:t>biến</a:t>
                      </a:r>
                      <a:r>
                        <a:rPr lang="en-US" sz="1500" b="1" baseline="0" dirty="0">
                          <a:solidFill>
                            <a:srgbClr val="FF0000"/>
                          </a:solidFill>
                          <a:effectLst/>
                        </a:rPr>
                        <a:t> </a:t>
                      </a:r>
                      <a:r>
                        <a:rPr lang="en-US" sz="1500" b="1" baseline="0" dirty="0" err="1">
                          <a:solidFill>
                            <a:srgbClr val="FF0000"/>
                          </a:solidFill>
                          <a:effectLst/>
                        </a:rPr>
                        <a:t>được</a:t>
                      </a:r>
                      <a:r>
                        <a:rPr lang="en-US" sz="1500" b="1" baseline="0" dirty="0">
                          <a:solidFill>
                            <a:srgbClr val="FF0000"/>
                          </a:solidFill>
                          <a:effectLst/>
                        </a:rPr>
                        <a:t> </a:t>
                      </a:r>
                      <a:r>
                        <a:rPr lang="en-US" sz="1500" b="1" baseline="0" dirty="0" err="1">
                          <a:solidFill>
                            <a:srgbClr val="FF0000"/>
                          </a:solidFill>
                          <a:effectLst/>
                        </a:rPr>
                        <a:t>xác</a:t>
                      </a:r>
                      <a:r>
                        <a:rPr lang="en-US" sz="1500" b="1" baseline="0" dirty="0">
                          <a:solidFill>
                            <a:srgbClr val="FF0000"/>
                          </a:solidFill>
                          <a:effectLst/>
                        </a:rPr>
                        <a:t> </a:t>
                      </a:r>
                      <a:r>
                        <a:rPr lang="en-US" sz="1500" b="1" baseline="0" dirty="0" err="1">
                          <a:solidFill>
                            <a:srgbClr val="FF0000"/>
                          </a:solidFill>
                          <a:effectLst/>
                        </a:rPr>
                        <a:t>định</a:t>
                      </a:r>
                      <a:r>
                        <a:rPr lang="en-US" sz="1500" b="1" baseline="0" dirty="0">
                          <a:solidFill>
                            <a:srgbClr val="FF0000"/>
                          </a:solidFill>
                          <a:effectLst/>
                        </a:rPr>
                        <a:t> </a:t>
                      </a:r>
                      <a:r>
                        <a:rPr lang="en-US" sz="1500" b="1" baseline="0" dirty="0" err="1">
                          <a:solidFill>
                            <a:srgbClr val="FF0000"/>
                          </a:solidFill>
                          <a:effectLst/>
                        </a:rPr>
                        <a:t>trong</a:t>
                      </a:r>
                      <a:r>
                        <a:rPr lang="en-US" sz="1500" b="1" baseline="0" dirty="0">
                          <a:solidFill>
                            <a:srgbClr val="FF0000"/>
                          </a:solidFill>
                          <a:effectLst/>
                        </a:rPr>
                        <a:t> </a:t>
                      </a:r>
                      <a:r>
                        <a:rPr lang="en-US" sz="1500" b="1" baseline="0" dirty="0" err="1">
                          <a:solidFill>
                            <a:srgbClr val="FF0000"/>
                          </a:solidFill>
                          <a:effectLst/>
                        </a:rPr>
                        <a:t>phạm</a:t>
                      </a:r>
                      <a:r>
                        <a:rPr lang="en-US" sz="1500" b="1" baseline="0" dirty="0">
                          <a:solidFill>
                            <a:srgbClr val="FF0000"/>
                          </a:solidFill>
                          <a:effectLst/>
                        </a:rPr>
                        <a:t> vi </a:t>
                      </a:r>
                      <a:r>
                        <a:rPr lang="en-US" sz="1500" b="1" baseline="0" dirty="0" err="1">
                          <a:solidFill>
                            <a:srgbClr val="FF0000"/>
                          </a:solidFill>
                          <a:effectLst/>
                        </a:rPr>
                        <a:t>khảo</a:t>
                      </a:r>
                      <a:r>
                        <a:rPr lang="en-US" sz="1500" b="1" baseline="0" dirty="0">
                          <a:solidFill>
                            <a:srgbClr val="FF0000"/>
                          </a:solidFill>
                          <a:effectLst/>
                        </a:rPr>
                        <a:t> </a:t>
                      </a:r>
                      <a:r>
                        <a:rPr lang="en-US" sz="1500" b="1" baseline="0" dirty="0" err="1">
                          <a:solidFill>
                            <a:srgbClr val="FF0000"/>
                          </a:solidFill>
                          <a:effectLst/>
                        </a:rPr>
                        <a:t>sát</a:t>
                      </a:r>
                      <a:endParaRPr lang="en-US" sz="1500" b="1" baseline="0" dirty="0">
                        <a:solidFill>
                          <a:srgbClr val="FF0000"/>
                        </a:solidFill>
                        <a:effectLst/>
                      </a:endParaRPr>
                    </a:p>
                    <a:p>
                      <a:pPr marL="342900" lvl="0" indent="-342900">
                        <a:lnSpc>
                          <a:spcPct val="107000"/>
                        </a:lnSpc>
                        <a:spcAft>
                          <a:spcPts val="0"/>
                        </a:spcAft>
                        <a:buFont typeface="Times New Roman" panose="02020603050405020304" pitchFamily="18" charset="0"/>
                        <a:buChar char="-"/>
                      </a:pPr>
                      <a:r>
                        <a:rPr lang="en-US" sz="1500" dirty="0" err="1">
                          <a:effectLst/>
                        </a:rPr>
                        <a:t>Đôi</a:t>
                      </a:r>
                      <a:r>
                        <a:rPr lang="en-US" sz="1500" dirty="0">
                          <a:effectLst/>
                        </a:rPr>
                        <a:t> </a:t>
                      </a:r>
                      <a:r>
                        <a:rPr lang="en-US" sz="1500" dirty="0" err="1">
                          <a:effectLst/>
                        </a:rPr>
                        <a:t>khi</a:t>
                      </a:r>
                      <a:r>
                        <a:rPr lang="en-US" sz="1500" baseline="0" dirty="0">
                          <a:effectLst/>
                        </a:rPr>
                        <a:t> </a:t>
                      </a:r>
                      <a:r>
                        <a:rPr lang="en-US" sz="1500" baseline="0" dirty="0" err="1">
                          <a:effectLst/>
                        </a:rPr>
                        <a:t>kết</a:t>
                      </a:r>
                      <a:r>
                        <a:rPr lang="en-US" sz="1500" baseline="0" dirty="0">
                          <a:effectLst/>
                        </a:rPr>
                        <a:t> </a:t>
                      </a:r>
                      <a:r>
                        <a:rPr lang="en-US" sz="1500" baseline="0" dirty="0" err="1">
                          <a:effectLst/>
                        </a:rPr>
                        <a:t>hợp</a:t>
                      </a:r>
                      <a:r>
                        <a:rPr lang="en-US" sz="1500" baseline="0" dirty="0">
                          <a:effectLst/>
                        </a:rPr>
                        <a:t> </a:t>
                      </a:r>
                      <a:r>
                        <a:rPr lang="en-US" sz="1500" baseline="0" dirty="0" err="1">
                          <a:effectLst/>
                        </a:rPr>
                        <a:t>với</a:t>
                      </a:r>
                      <a:r>
                        <a:rPr lang="en-US" sz="1500" baseline="0" dirty="0">
                          <a:effectLst/>
                        </a:rPr>
                        <a:t> NGS</a:t>
                      </a:r>
                      <a:r>
                        <a:rPr lang="en-US" sz="1500" dirty="0">
                          <a:effectLst/>
                        </a:rPr>
                        <a:t> </a:t>
                      </a:r>
                      <a:r>
                        <a:rPr lang="en-US" sz="1500" dirty="0" err="1">
                          <a:effectLst/>
                        </a:rPr>
                        <a:t>là</a:t>
                      </a:r>
                      <a:r>
                        <a:rPr lang="en-US" sz="1500" dirty="0">
                          <a:effectLst/>
                        </a:rPr>
                        <a:t> </a:t>
                      </a:r>
                      <a:r>
                        <a:rPr lang="en-US" sz="1500" dirty="0" err="1">
                          <a:effectLst/>
                        </a:rPr>
                        <a:t>phương</a:t>
                      </a:r>
                      <a:r>
                        <a:rPr lang="en-US" sz="1500" dirty="0">
                          <a:effectLst/>
                        </a:rPr>
                        <a:t> </a:t>
                      </a:r>
                      <a:r>
                        <a:rPr lang="en-US" sz="1500" dirty="0" err="1">
                          <a:effectLst/>
                        </a:rPr>
                        <a:t>pháp</a:t>
                      </a:r>
                      <a:r>
                        <a:rPr lang="en-US" sz="1500" dirty="0">
                          <a:effectLst/>
                        </a:rPr>
                        <a:t> </a:t>
                      </a:r>
                      <a:r>
                        <a:rPr lang="en-US" sz="1500" dirty="0" err="1">
                          <a:effectLst/>
                        </a:rPr>
                        <a:t>để</a:t>
                      </a:r>
                      <a:r>
                        <a:rPr lang="en-US" sz="1500" dirty="0">
                          <a:effectLst/>
                        </a:rPr>
                        <a:t> </a:t>
                      </a:r>
                      <a:r>
                        <a:rPr lang="en-US" sz="1500" dirty="0" err="1">
                          <a:effectLst/>
                        </a:rPr>
                        <a:t>khẳng</a:t>
                      </a:r>
                      <a:r>
                        <a:rPr lang="en-US" sz="1500" dirty="0">
                          <a:effectLst/>
                        </a:rPr>
                        <a:t> </a:t>
                      </a:r>
                      <a:r>
                        <a:rPr lang="en-US" sz="1500" dirty="0" err="1">
                          <a:effectLst/>
                        </a:rPr>
                        <a:t>định</a:t>
                      </a:r>
                      <a:r>
                        <a:rPr lang="en-US" sz="1500" dirty="0">
                          <a:effectLst/>
                        </a:rPr>
                        <a:t> </a:t>
                      </a:r>
                      <a:r>
                        <a:rPr lang="en-US" sz="1500" dirty="0" err="1">
                          <a:effectLst/>
                        </a:rPr>
                        <a:t>lại</a:t>
                      </a:r>
                      <a:r>
                        <a:rPr lang="en-US" sz="1500" dirty="0">
                          <a:effectLst/>
                        </a:rPr>
                        <a:t> </a:t>
                      </a:r>
                      <a:r>
                        <a:rPr lang="en-US" sz="1500" dirty="0" err="1">
                          <a:effectLst/>
                        </a:rPr>
                        <a:t>kết</a:t>
                      </a:r>
                      <a:r>
                        <a:rPr lang="en-US" sz="1500" dirty="0">
                          <a:effectLst/>
                        </a:rPr>
                        <a:t> </a:t>
                      </a:r>
                      <a:r>
                        <a:rPr lang="en-US" sz="1500" dirty="0" err="1">
                          <a:effectLst/>
                        </a:rPr>
                        <a:t>quả</a:t>
                      </a:r>
                      <a:r>
                        <a:rPr lang="en-US" sz="1500" dirty="0">
                          <a:effectLst/>
                        </a:rPr>
                        <a:t> NGS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531530575"/>
                  </a:ext>
                </a:extLst>
              </a:tr>
              <a:tr h="1104531">
                <a:tc>
                  <a:txBody>
                    <a:bodyPr/>
                    <a:lstStyle/>
                    <a:p>
                      <a:pPr algn="ctr">
                        <a:lnSpc>
                          <a:spcPct val="107000"/>
                        </a:lnSpc>
                        <a:spcAft>
                          <a:spcPts val="0"/>
                        </a:spcAft>
                      </a:pPr>
                      <a:r>
                        <a:rPr lang="en-US" sz="1500" dirty="0" err="1">
                          <a:effectLst/>
                        </a:rPr>
                        <a:t>Nhược</a:t>
                      </a:r>
                      <a:r>
                        <a:rPr lang="en-US" sz="1500" dirty="0">
                          <a:effectLst/>
                        </a:rPr>
                        <a:t> </a:t>
                      </a:r>
                      <a:r>
                        <a:rPr lang="en-US" sz="1500" dirty="0" err="1">
                          <a:effectLst/>
                        </a:rPr>
                        <a:t>điểm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342900" lvl="0" indent="-342900">
                        <a:lnSpc>
                          <a:spcPct val="107000"/>
                        </a:lnSpc>
                        <a:spcAft>
                          <a:spcPts val="0"/>
                        </a:spcAft>
                        <a:buFont typeface="Times New Roman" panose="02020603050405020304" pitchFamily="18" charset="0"/>
                        <a:buChar char="-"/>
                      </a:pPr>
                      <a:r>
                        <a:rPr lang="en-US" sz="1500" dirty="0" err="1">
                          <a:effectLst/>
                        </a:rPr>
                        <a:t>Giá</a:t>
                      </a:r>
                      <a:r>
                        <a:rPr lang="en-US" sz="1500" dirty="0">
                          <a:effectLst/>
                        </a:rPr>
                        <a:t> </a:t>
                      </a:r>
                      <a:r>
                        <a:rPr lang="en-US" sz="1500" dirty="0" err="1">
                          <a:effectLst/>
                        </a:rPr>
                        <a:t>thành</a:t>
                      </a:r>
                      <a:r>
                        <a:rPr lang="en-US" sz="1500" dirty="0">
                          <a:effectLst/>
                        </a:rPr>
                        <a:t> </a:t>
                      </a:r>
                      <a:r>
                        <a:rPr lang="en-US" sz="1500" dirty="0" err="1">
                          <a:effectLst/>
                        </a:rPr>
                        <a:t>cao</a:t>
                      </a:r>
                      <a:endParaRPr lang="en-US" sz="1400" dirty="0">
                        <a:effectLst/>
                      </a:endParaRPr>
                    </a:p>
                    <a:p>
                      <a:pPr marL="342900" lvl="0" indent="-342900">
                        <a:lnSpc>
                          <a:spcPct val="107000"/>
                        </a:lnSpc>
                        <a:spcAft>
                          <a:spcPts val="0"/>
                        </a:spcAft>
                        <a:buFont typeface="Times New Roman" panose="02020603050405020304" pitchFamily="18" charset="0"/>
                        <a:buChar char="-"/>
                      </a:pPr>
                      <a:r>
                        <a:rPr lang="en-US" sz="1500" dirty="0" err="1">
                          <a:effectLst/>
                        </a:rPr>
                        <a:t>Quy</a:t>
                      </a:r>
                      <a:r>
                        <a:rPr lang="en-US" sz="1500" dirty="0">
                          <a:effectLst/>
                        </a:rPr>
                        <a:t> </a:t>
                      </a:r>
                      <a:r>
                        <a:rPr lang="en-US" sz="1500" dirty="0" err="1">
                          <a:effectLst/>
                        </a:rPr>
                        <a:t>trình</a:t>
                      </a:r>
                      <a:r>
                        <a:rPr lang="en-US" sz="1500" dirty="0">
                          <a:effectLst/>
                        </a:rPr>
                        <a:t> </a:t>
                      </a:r>
                      <a:r>
                        <a:rPr lang="en-US" sz="1500" dirty="0" err="1">
                          <a:effectLst/>
                        </a:rPr>
                        <a:t>phức</a:t>
                      </a:r>
                      <a:r>
                        <a:rPr lang="en-US" sz="1500" dirty="0">
                          <a:effectLst/>
                        </a:rPr>
                        <a:t> </a:t>
                      </a:r>
                      <a:r>
                        <a:rPr lang="en-US" sz="1500" dirty="0" err="1">
                          <a:effectLst/>
                        </a:rPr>
                        <a:t>tạp</a:t>
                      </a:r>
                      <a:r>
                        <a:rPr lang="en-US" sz="1500" dirty="0">
                          <a:effectLst/>
                        </a:rPr>
                        <a:t>, </a:t>
                      </a:r>
                      <a:r>
                        <a:rPr lang="en-US" sz="1500" dirty="0" err="1">
                          <a:effectLst/>
                        </a:rPr>
                        <a:t>đòi</a:t>
                      </a:r>
                      <a:r>
                        <a:rPr lang="en-US" sz="1500" dirty="0">
                          <a:effectLst/>
                        </a:rPr>
                        <a:t> </a:t>
                      </a:r>
                      <a:r>
                        <a:rPr lang="en-US" sz="1500" dirty="0" err="1">
                          <a:effectLst/>
                        </a:rPr>
                        <a:t>hỏi</a:t>
                      </a:r>
                      <a:r>
                        <a:rPr lang="en-US" sz="1500" dirty="0">
                          <a:effectLst/>
                        </a:rPr>
                        <a:t> </a:t>
                      </a:r>
                      <a:r>
                        <a:rPr lang="en-US" sz="1500" dirty="0" err="1">
                          <a:effectLst/>
                        </a:rPr>
                        <a:t>sự</a:t>
                      </a:r>
                      <a:r>
                        <a:rPr lang="en-US" sz="1500" dirty="0">
                          <a:effectLst/>
                        </a:rPr>
                        <a:t> </a:t>
                      </a:r>
                      <a:r>
                        <a:rPr lang="en-US" sz="1500" dirty="0" err="1">
                          <a:effectLst/>
                        </a:rPr>
                        <a:t>chính</a:t>
                      </a:r>
                      <a:r>
                        <a:rPr lang="en-US" sz="1500" dirty="0">
                          <a:effectLst/>
                        </a:rPr>
                        <a:t> </a:t>
                      </a:r>
                      <a:r>
                        <a:rPr lang="en-US" sz="1500" dirty="0" err="1">
                          <a:effectLst/>
                        </a:rPr>
                        <a:t>xác</a:t>
                      </a:r>
                      <a:r>
                        <a:rPr lang="en-US" sz="1500" dirty="0">
                          <a:effectLst/>
                        </a:rPr>
                        <a:t> </a:t>
                      </a:r>
                      <a:r>
                        <a:rPr lang="en-US" sz="1500" dirty="0" err="1">
                          <a:effectLst/>
                        </a:rPr>
                        <a:t>cao</a:t>
                      </a:r>
                      <a:r>
                        <a:rPr lang="en-US" sz="1500" dirty="0">
                          <a:effectLst/>
                        </a:rPr>
                        <a:t> </a:t>
                      </a:r>
                      <a:r>
                        <a:rPr lang="en-US" sz="1500" dirty="0" err="1">
                          <a:effectLst/>
                        </a:rPr>
                        <a:t>vì</a:t>
                      </a:r>
                      <a:r>
                        <a:rPr lang="en-US" sz="1500" dirty="0">
                          <a:effectLst/>
                        </a:rPr>
                        <a:t> </a:t>
                      </a:r>
                      <a:r>
                        <a:rPr lang="en-US" sz="1500" dirty="0" err="1">
                          <a:effectLst/>
                        </a:rPr>
                        <a:t>có</a:t>
                      </a:r>
                      <a:r>
                        <a:rPr lang="en-US" sz="1500" dirty="0">
                          <a:effectLst/>
                        </a:rPr>
                        <a:t> </a:t>
                      </a:r>
                      <a:r>
                        <a:rPr lang="en-US" sz="1500" dirty="0" err="1">
                          <a:effectLst/>
                        </a:rPr>
                        <a:t>khả</a:t>
                      </a:r>
                      <a:r>
                        <a:rPr lang="en-US" sz="1500" dirty="0">
                          <a:effectLst/>
                        </a:rPr>
                        <a:t> </a:t>
                      </a:r>
                      <a:r>
                        <a:rPr lang="en-US" sz="1500" dirty="0" err="1">
                          <a:effectLst/>
                        </a:rPr>
                        <a:t>năng</a:t>
                      </a:r>
                      <a:r>
                        <a:rPr lang="en-US" sz="1500" dirty="0">
                          <a:effectLst/>
                        </a:rPr>
                        <a:t> </a:t>
                      </a:r>
                      <a:r>
                        <a:rPr lang="en-US" sz="1500" dirty="0" err="1">
                          <a:effectLst/>
                        </a:rPr>
                        <a:t>gây</a:t>
                      </a:r>
                      <a:r>
                        <a:rPr lang="en-US" sz="1500" dirty="0">
                          <a:effectLst/>
                        </a:rPr>
                        <a:t> </a:t>
                      </a:r>
                      <a:r>
                        <a:rPr lang="en-US" sz="1500" dirty="0" err="1">
                          <a:effectLst/>
                        </a:rPr>
                        <a:t>âm</a:t>
                      </a:r>
                      <a:r>
                        <a:rPr lang="en-US" sz="1500" dirty="0">
                          <a:effectLst/>
                        </a:rPr>
                        <a:t> </a:t>
                      </a:r>
                      <a:r>
                        <a:rPr lang="en-US" sz="1500" dirty="0" err="1">
                          <a:effectLst/>
                        </a:rPr>
                        <a:t>tính</a:t>
                      </a:r>
                      <a:r>
                        <a:rPr lang="en-US" sz="1500" dirty="0">
                          <a:effectLst/>
                        </a:rPr>
                        <a:t> </a:t>
                      </a:r>
                      <a:r>
                        <a:rPr lang="en-US" sz="1500" dirty="0" err="1">
                          <a:effectLst/>
                        </a:rPr>
                        <a:t>giả</a:t>
                      </a:r>
                      <a:endParaRPr lang="en-US" sz="1400" dirty="0">
                        <a:effectLst/>
                      </a:endParaRPr>
                    </a:p>
                    <a:p>
                      <a:pPr marL="457200">
                        <a:lnSpc>
                          <a:spcPct val="107000"/>
                        </a:lnSpc>
                        <a:spcAft>
                          <a:spcPts val="0"/>
                        </a:spcAft>
                      </a:pPr>
                      <a:r>
                        <a:rPr lang="en-US" sz="15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342900" lvl="0" indent="-342900">
                        <a:lnSpc>
                          <a:spcPct val="107000"/>
                        </a:lnSpc>
                        <a:spcAft>
                          <a:spcPts val="0"/>
                        </a:spcAft>
                        <a:buFont typeface="Times New Roman" panose="02020603050405020304" pitchFamily="18" charset="0"/>
                        <a:buChar char="-"/>
                      </a:pPr>
                      <a:r>
                        <a:rPr lang="en-US" sz="1500" dirty="0" err="1">
                          <a:effectLst/>
                        </a:rPr>
                        <a:t>Với</a:t>
                      </a:r>
                      <a:r>
                        <a:rPr lang="en-US" sz="1500" dirty="0">
                          <a:effectLst/>
                        </a:rPr>
                        <a:t> </a:t>
                      </a:r>
                      <a:r>
                        <a:rPr lang="en-US" sz="1500" dirty="0" err="1">
                          <a:effectLst/>
                        </a:rPr>
                        <a:t>mẫu</a:t>
                      </a:r>
                      <a:r>
                        <a:rPr lang="en-US" sz="1500" dirty="0">
                          <a:effectLst/>
                        </a:rPr>
                        <a:t> </a:t>
                      </a:r>
                      <a:r>
                        <a:rPr lang="en-US" sz="1500" dirty="0" err="1">
                          <a:effectLst/>
                        </a:rPr>
                        <a:t>bệnh</a:t>
                      </a:r>
                      <a:r>
                        <a:rPr lang="en-US" sz="1500" dirty="0">
                          <a:effectLst/>
                        </a:rPr>
                        <a:t> </a:t>
                      </a:r>
                      <a:r>
                        <a:rPr lang="en-US" sz="1500" dirty="0" err="1">
                          <a:effectLst/>
                        </a:rPr>
                        <a:t>phẩm</a:t>
                      </a:r>
                      <a:r>
                        <a:rPr lang="en-US" sz="1500" dirty="0">
                          <a:effectLst/>
                        </a:rPr>
                        <a:t> </a:t>
                      </a:r>
                      <a:r>
                        <a:rPr lang="en-US" sz="1500" dirty="0" err="1">
                          <a:effectLst/>
                        </a:rPr>
                        <a:t>ít</a:t>
                      </a:r>
                      <a:r>
                        <a:rPr lang="en-US" sz="1500" dirty="0">
                          <a:effectLst/>
                        </a:rPr>
                        <a:t> </a:t>
                      </a:r>
                      <a:r>
                        <a:rPr lang="en-US" sz="1500" dirty="0" err="1">
                          <a:effectLst/>
                        </a:rPr>
                        <a:t>thì</a:t>
                      </a:r>
                      <a:r>
                        <a:rPr lang="en-US" sz="1500" dirty="0">
                          <a:effectLst/>
                        </a:rPr>
                        <a:t> </a:t>
                      </a:r>
                      <a:r>
                        <a:rPr lang="en-US" sz="1500" dirty="0" err="1">
                          <a:effectLst/>
                        </a:rPr>
                        <a:t>cho</a:t>
                      </a:r>
                      <a:r>
                        <a:rPr lang="en-US" sz="1500" dirty="0">
                          <a:effectLst/>
                        </a:rPr>
                        <a:t> </a:t>
                      </a:r>
                      <a:r>
                        <a:rPr lang="en-US" sz="1500" dirty="0" err="1">
                          <a:effectLst/>
                        </a:rPr>
                        <a:t>độ</a:t>
                      </a:r>
                      <a:r>
                        <a:rPr lang="en-US" sz="1500" dirty="0">
                          <a:effectLst/>
                        </a:rPr>
                        <a:t> </a:t>
                      </a:r>
                      <a:r>
                        <a:rPr lang="en-US" sz="1500" dirty="0" err="1">
                          <a:effectLst/>
                        </a:rPr>
                        <a:t>nhạy</a:t>
                      </a:r>
                      <a:r>
                        <a:rPr lang="en-US" sz="1500" dirty="0">
                          <a:effectLst/>
                        </a:rPr>
                        <a:t> </a:t>
                      </a:r>
                      <a:r>
                        <a:rPr lang="en-US" sz="1500" dirty="0" err="1">
                          <a:effectLst/>
                        </a:rPr>
                        <a:t>thấp</a:t>
                      </a:r>
                      <a:r>
                        <a:rPr lang="en-US" sz="1500" dirty="0">
                          <a:effectLst/>
                        </a:rPr>
                        <a:t> </a:t>
                      </a:r>
                      <a:r>
                        <a:rPr lang="en-US" sz="1500" dirty="0" err="1">
                          <a:effectLst/>
                        </a:rPr>
                        <a:t>hơn</a:t>
                      </a:r>
                      <a:endParaRPr lang="en-US" sz="1400" dirty="0">
                        <a:effectLst/>
                      </a:endParaRPr>
                    </a:p>
                    <a:p>
                      <a:pPr marL="342900" lvl="0" indent="-342900">
                        <a:lnSpc>
                          <a:spcPct val="107000"/>
                        </a:lnSpc>
                        <a:spcAft>
                          <a:spcPts val="0"/>
                        </a:spcAft>
                        <a:buFont typeface="Times New Roman" panose="02020603050405020304" pitchFamily="18" charset="0"/>
                        <a:buChar char="-"/>
                      </a:pPr>
                      <a:r>
                        <a:rPr lang="en-US" sz="1500" b="1" dirty="0" err="1">
                          <a:solidFill>
                            <a:srgbClr val="FF0000"/>
                          </a:solidFill>
                          <a:effectLst/>
                        </a:rPr>
                        <a:t>Khảo</a:t>
                      </a:r>
                      <a:r>
                        <a:rPr lang="en-US" sz="1500" b="1" dirty="0">
                          <a:solidFill>
                            <a:srgbClr val="FF0000"/>
                          </a:solidFill>
                          <a:effectLst/>
                        </a:rPr>
                        <a:t> </a:t>
                      </a:r>
                      <a:r>
                        <a:rPr lang="en-US" sz="1500" b="1" dirty="0" err="1">
                          <a:solidFill>
                            <a:srgbClr val="FF0000"/>
                          </a:solidFill>
                          <a:effectLst/>
                        </a:rPr>
                        <a:t>sát</a:t>
                      </a:r>
                      <a:r>
                        <a:rPr lang="en-US" sz="1500" b="1" dirty="0">
                          <a:solidFill>
                            <a:srgbClr val="FF0000"/>
                          </a:solidFill>
                          <a:effectLst/>
                        </a:rPr>
                        <a:t> </a:t>
                      </a:r>
                      <a:r>
                        <a:rPr lang="en-US" sz="1500" b="1" dirty="0" err="1">
                          <a:solidFill>
                            <a:srgbClr val="FF0000"/>
                          </a:solidFill>
                          <a:effectLst/>
                        </a:rPr>
                        <a:t>giới</a:t>
                      </a:r>
                      <a:r>
                        <a:rPr lang="en-US" sz="1500" b="1" dirty="0">
                          <a:solidFill>
                            <a:srgbClr val="FF0000"/>
                          </a:solidFill>
                          <a:effectLst/>
                        </a:rPr>
                        <a:t> </a:t>
                      </a:r>
                      <a:r>
                        <a:rPr lang="en-US" sz="1500" b="1" dirty="0" err="1">
                          <a:solidFill>
                            <a:srgbClr val="FF0000"/>
                          </a:solidFill>
                          <a:effectLst/>
                        </a:rPr>
                        <a:t>hạn</a:t>
                      </a:r>
                      <a:r>
                        <a:rPr lang="en-US" sz="1500" b="1" dirty="0">
                          <a:solidFill>
                            <a:srgbClr val="FF0000"/>
                          </a:solidFill>
                          <a:effectLst/>
                        </a:rPr>
                        <a:t> </a:t>
                      </a:r>
                      <a:r>
                        <a:rPr lang="en-US" sz="1500" b="1" dirty="0" err="1">
                          <a:solidFill>
                            <a:srgbClr val="FF0000"/>
                          </a:solidFill>
                          <a:effectLst/>
                        </a:rPr>
                        <a:t>số</a:t>
                      </a:r>
                      <a:r>
                        <a:rPr lang="en-US" sz="1500" b="1" dirty="0">
                          <a:solidFill>
                            <a:srgbClr val="FF0000"/>
                          </a:solidFill>
                          <a:effectLst/>
                        </a:rPr>
                        <a:t> gen, </a:t>
                      </a:r>
                      <a:r>
                        <a:rPr lang="en-US" sz="1500" b="1" dirty="0" err="1">
                          <a:solidFill>
                            <a:srgbClr val="FF0000"/>
                          </a:solidFill>
                          <a:effectLst/>
                        </a:rPr>
                        <a:t>số</a:t>
                      </a:r>
                      <a:r>
                        <a:rPr lang="en-US" sz="1500" b="1" baseline="0" dirty="0">
                          <a:solidFill>
                            <a:srgbClr val="FF0000"/>
                          </a:solidFill>
                          <a:effectLst/>
                        </a:rPr>
                        <a:t> </a:t>
                      </a:r>
                      <a:r>
                        <a:rPr lang="en-US" sz="1500" b="1" baseline="0" dirty="0" err="1">
                          <a:solidFill>
                            <a:srgbClr val="FF0000"/>
                          </a:solidFill>
                          <a:effectLst/>
                        </a:rPr>
                        <a:t>đột</a:t>
                      </a:r>
                      <a:r>
                        <a:rPr lang="en-US" sz="1500" b="1" baseline="0" dirty="0">
                          <a:solidFill>
                            <a:srgbClr val="FF0000"/>
                          </a:solidFill>
                          <a:effectLst/>
                        </a:rPr>
                        <a:t> </a:t>
                      </a:r>
                      <a:r>
                        <a:rPr lang="en-US" sz="1500" b="1" baseline="0" dirty="0" err="1">
                          <a:solidFill>
                            <a:srgbClr val="FF0000"/>
                          </a:solidFill>
                          <a:effectLst/>
                        </a:rPr>
                        <a:t>biến</a:t>
                      </a:r>
                      <a:endParaRPr lang="en-US" sz="1400" b="1" dirty="0">
                        <a:solidFill>
                          <a:srgbClr val="FF0000"/>
                        </a:solidFill>
                        <a:effectLst/>
                      </a:endParaRPr>
                    </a:p>
                  </a:txBody>
                  <a:tcPr marL="51435" marR="51435" marT="0" marB="0"/>
                </a:tc>
                <a:extLst>
                  <a:ext uri="{0D108BD9-81ED-4DB2-BD59-A6C34878D82A}">
                    <a16:rowId xmlns:a16="http://schemas.microsoft.com/office/drawing/2014/main" val="3778689348"/>
                  </a:ext>
                </a:extLst>
              </a:tr>
            </a:tbl>
          </a:graphicData>
        </a:graphic>
      </p:graphicFrame>
    </p:spTree>
    <p:extLst>
      <p:ext uri="{BB962C8B-B14F-4D97-AF65-F5344CB8AC3E}">
        <p14:creationId xmlns:p14="http://schemas.microsoft.com/office/powerpoint/2010/main" val="300590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E212F6-361D-15C4-103C-7F1554C345C1}"/>
              </a:ext>
            </a:extLst>
          </p:cNvPr>
          <p:cNvSpPr>
            <a:spLocks noGrp="1"/>
          </p:cNvSpPr>
          <p:nvPr>
            <p:ph idx="1"/>
          </p:nvPr>
        </p:nvSpPr>
        <p:spPr/>
        <p:txBody>
          <a:bodyPr>
            <a:normAutofit lnSpcReduction="10000"/>
          </a:bodyPr>
          <a:lstStyle/>
          <a:p>
            <a:pPr algn="just">
              <a:lnSpc>
                <a:spcPct val="150000"/>
              </a:lnSpc>
            </a:pPr>
            <a:r>
              <a:rPr lang="en-US" dirty="0" err="1"/>
              <a:t>Mẫu</a:t>
            </a:r>
            <a:r>
              <a:rPr lang="en-US" dirty="0"/>
              <a:t> </a:t>
            </a:r>
            <a:r>
              <a:rPr lang="en-US" dirty="0" err="1"/>
              <a:t>mô</a:t>
            </a:r>
            <a:r>
              <a:rPr lang="en-US" dirty="0"/>
              <a:t> FFPE </a:t>
            </a:r>
            <a:r>
              <a:rPr lang="vi-VN" dirty="0"/>
              <a:t>hoặc DNA/RNA khối u lưu hành trong máu (ctDNA/RNA</a:t>
            </a:r>
            <a:r>
              <a:rPr lang="en-US" dirty="0"/>
              <a:t>)</a:t>
            </a:r>
            <a:r>
              <a:rPr lang="vi-VN" dirty="0"/>
              <a:t>. </a:t>
            </a:r>
            <a:endParaRPr lang="en-US" dirty="0"/>
          </a:p>
          <a:p>
            <a:pPr algn="just">
              <a:lnSpc>
                <a:spcPct val="150000"/>
              </a:lnSpc>
            </a:pPr>
            <a:r>
              <a:rPr lang="vi-VN" dirty="0"/>
              <a:t> Không nên thực hiện lại xét nghiệm phân tử sau khi điều trị hóa trị liệu tiêu chuẩn. </a:t>
            </a:r>
            <a:r>
              <a:rPr lang="en-US" dirty="0"/>
              <a:t>(</a:t>
            </a:r>
            <a:r>
              <a:rPr lang="vi-VN" dirty="0"/>
              <a:t>Những thay đổi trong hồ sơ phân tử thường được thấy hơn sau các liệu pháp nhắm đích, và việc xét nghiệm lại có thể được xem xét để hướng dẫn các quyết định điều trị nhắm đích trong tương lai</a:t>
            </a:r>
            <a:r>
              <a:rPr lang="en-US" dirty="0"/>
              <a:t>).</a:t>
            </a:r>
          </a:p>
        </p:txBody>
      </p:sp>
      <p:sp>
        <p:nvSpPr>
          <p:cNvPr id="3" name="Title 2">
            <a:extLst>
              <a:ext uri="{FF2B5EF4-FFF2-40B4-BE49-F238E27FC236}">
                <a16:creationId xmlns:a16="http://schemas.microsoft.com/office/drawing/2014/main" id="{50FCBBF4-725E-D316-A873-1D4EB0ECB54D}"/>
              </a:ext>
            </a:extLst>
          </p:cNvPr>
          <p:cNvSpPr>
            <a:spLocks noGrp="1"/>
          </p:cNvSpPr>
          <p:nvPr>
            <p:ph type="title"/>
          </p:nvPr>
        </p:nvSpPr>
        <p:spPr/>
        <p:txBody>
          <a:bodyPr/>
          <a:lstStyle/>
          <a:p>
            <a:r>
              <a:rPr lang="en-US" dirty="0" err="1"/>
              <a:t>Mẫu</a:t>
            </a:r>
            <a:r>
              <a:rPr lang="en-US" dirty="0"/>
              <a:t> </a:t>
            </a:r>
            <a:r>
              <a:rPr lang="en-US" dirty="0" err="1"/>
              <a:t>xét</a:t>
            </a:r>
            <a:r>
              <a:rPr lang="en-US" dirty="0"/>
              <a:t> </a:t>
            </a:r>
            <a:r>
              <a:rPr lang="en-US" dirty="0" err="1"/>
              <a:t>nghiệm</a:t>
            </a:r>
            <a:endParaRPr lang="en-US" dirty="0"/>
          </a:p>
        </p:txBody>
      </p:sp>
    </p:spTree>
    <p:extLst>
      <p:ext uri="{BB962C8B-B14F-4D97-AF65-F5344CB8AC3E}">
        <p14:creationId xmlns:p14="http://schemas.microsoft.com/office/powerpoint/2010/main" val="1463447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60D1B3-8778-6E7F-0F09-DAC62B4CDFAF}"/>
              </a:ext>
            </a:extLst>
          </p:cNvPr>
          <p:cNvSpPr>
            <a:spLocks noGrp="1"/>
          </p:cNvSpPr>
          <p:nvPr>
            <p:ph idx="1"/>
          </p:nvPr>
        </p:nvSpPr>
        <p:spPr/>
        <p:txBody>
          <a:bodyPr>
            <a:normAutofit/>
          </a:bodyPr>
          <a:lstStyle/>
          <a:p>
            <a:pPr marL="0" indent="0" algn="just">
              <a:lnSpc>
                <a:spcPct val="150000"/>
              </a:lnSpc>
              <a:buNone/>
            </a:pPr>
            <a:r>
              <a:rPr lang="en-US" sz="2400" b="1" dirty="0"/>
              <a:t>- </a:t>
            </a:r>
            <a:r>
              <a:rPr lang="en-US" sz="2400" b="1" dirty="0" err="1"/>
              <a:t>Điều</a:t>
            </a:r>
            <a:r>
              <a:rPr lang="en-US" sz="2400" b="1" dirty="0"/>
              <a:t> </a:t>
            </a:r>
            <a:r>
              <a:rPr lang="en-US" sz="2400" b="1" dirty="0" err="1"/>
              <a:t>trị</a:t>
            </a:r>
            <a:r>
              <a:rPr lang="en-US" sz="2400" b="1" dirty="0"/>
              <a:t> </a:t>
            </a:r>
            <a:r>
              <a:rPr lang="en-US" sz="2400" b="1" dirty="0" err="1"/>
              <a:t>ung</a:t>
            </a:r>
            <a:r>
              <a:rPr lang="en-US" sz="2400" b="1" dirty="0"/>
              <a:t> </a:t>
            </a:r>
            <a:r>
              <a:rPr lang="en-US" sz="2400" b="1" dirty="0" err="1"/>
              <a:t>thư</a:t>
            </a:r>
            <a:r>
              <a:rPr lang="en-US" sz="2400" b="1" dirty="0"/>
              <a:t> </a:t>
            </a:r>
            <a:r>
              <a:rPr lang="en-US" sz="2400" b="1" dirty="0" err="1"/>
              <a:t>đại</a:t>
            </a:r>
            <a:r>
              <a:rPr lang="en-US" sz="2400" b="1" dirty="0"/>
              <a:t> </a:t>
            </a:r>
            <a:r>
              <a:rPr lang="en-US" sz="2400" b="1" dirty="0" err="1"/>
              <a:t>trực</a:t>
            </a:r>
            <a:r>
              <a:rPr lang="en-US" sz="2400" b="1" dirty="0"/>
              <a:t> </a:t>
            </a:r>
            <a:r>
              <a:rPr lang="en-US" sz="2400" b="1" dirty="0" err="1"/>
              <a:t>tràng</a:t>
            </a:r>
            <a:r>
              <a:rPr lang="en-US" sz="2400" b="1" dirty="0"/>
              <a:t> </a:t>
            </a:r>
            <a:r>
              <a:rPr lang="en-US" sz="2400" b="1" dirty="0" err="1"/>
              <a:t>kết</a:t>
            </a:r>
            <a:r>
              <a:rPr lang="en-US" sz="2400" b="1" dirty="0"/>
              <a:t> </a:t>
            </a:r>
            <a:r>
              <a:rPr lang="en-US" sz="2400" b="1" dirty="0" err="1"/>
              <a:t>hợp</a:t>
            </a:r>
            <a:r>
              <a:rPr lang="en-US" sz="2400" b="1" dirty="0"/>
              <a:t> </a:t>
            </a:r>
            <a:r>
              <a:rPr lang="en-US" sz="2400" b="1" dirty="0" err="1"/>
              <a:t>đa</a:t>
            </a:r>
            <a:r>
              <a:rPr lang="en-US" sz="2400" b="1" dirty="0"/>
              <a:t> </a:t>
            </a:r>
            <a:r>
              <a:rPr lang="en-US" sz="2400" b="1" dirty="0" err="1"/>
              <a:t>mô</a:t>
            </a:r>
            <a:r>
              <a:rPr lang="en-US" sz="2400" b="1" dirty="0"/>
              <a:t> </a:t>
            </a:r>
            <a:r>
              <a:rPr lang="en-US" sz="2400" b="1" dirty="0" err="1"/>
              <a:t>thức</a:t>
            </a:r>
            <a:r>
              <a:rPr lang="en-US" sz="2400" b="1" dirty="0"/>
              <a:t>: </a:t>
            </a:r>
            <a:r>
              <a:rPr lang="en-US" sz="2400" b="1" dirty="0" err="1"/>
              <a:t>phẫu</a:t>
            </a:r>
            <a:r>
              <a:rPr lang="en-US" sz="2400" b="1" dirty="0"/>
              <a:t> </a:t>
            </a:r>
            <a:r>
              <a:rPr lang="en-US" sz="2400" b="1" dirty="0" err="1"/>
              <a:t>thuật</a:t>
            </a:r>
            <a:r>
              <a:rPr lang="en-US" sz="2400" b="1" dirty="0"/>
              <a:t>, </a:t>
            </a:r>
            <a:r>
              <a:rPr lang="en-US" sz="2400" b="1" dirty="0" err="1"/>
              <a:t>hóa</a:t>
            </a:r>
            <a:r>
              <a:rPr lang="en-US" sz="2400" b="1" dirty="0"/>
              <a:t> </a:t>
            </a:r>
            <a:r>
              <a:rPr lang="en-US" sz="2400" b="1" dirty="0" err="1"/>
              <a:t>trị</a:t>
            </a:r>
            <a:r>
              <a:rPr lang="en-US" sz="2400" b="1" dirty="0"/>
              <a:t>, </a:t>
            </a:r>
            <a:r>
              <a:rPr lang="en-US" sz="2400" b="1" dirty="0" err="1"/>
              <a:t>xạ</a:t>
            </a:r>
            <a:r>
              <a:rPr lang="en-US" sz="2400" b="1" dirty="0"/>
              <a:t> </a:t>
            </a:r>
            <a:r>
              <a:rPr lang="en-US" sz="2400" b="1" dirty="0" err="1"/>
              <a:t>trị</a:t>
            </a:r>
            <a:r>
              <a:rPr lang="en-US" sz="2400" b="1" dirty="0"/>
              <a:t> </a:t>
            </a:r>
            <a:r>
              <a:rPr lang="en-US" sz="2400" b="1" dirty="0" err="1"/>
              <a:t>và</a:t>
            </a:r>
            <a:r>
              <a:rPr lang="en-US" sz="2400" b="1" dirty="0"/>
              <a:t> </a:t>
            </a:r>
            <a:r>
              <a:rPr lang="en-US" sz="2400" b="1" dirty="0" err="1"/>
              <a:t>các</a:t>
            </a:r>
            <a:r>
              <a:rPr lang="en-US" sz="2400" b="1" dirty="0"/>
              <a:t> </a:t>
            </a:r>
            <a:r>
              <a:rPr lang="en-US" sz="2400" b="1" dirty="0" err="1"/>
              <a:t>liệu</a:t>
            </a:r>
            <a:r>
              <a:rPr lang="en-US" sz="2400" b="1" dirty="0"/>
              <a:t> </a:t>
            </a:r>
            <a:r>
              <a:rPr lang="en-US" sz="2400" b="1" dirty="0" err="1"/>
              <a:t>pháp</a:t>
            </a:r>
            <a:r>
              <a:rPr lang="en-US" sz="2400" b="1" dirty="0"/>
              <a:t> </a:t>
            </a:r>
            <a:r>
              <a:rPr lang="en-US" sz="2400" b="1" dirty="0" err="1"/>
              <a:t>miễn</a:t>
            </a:r>
            <a:r>
              <a:rPr lang="en-US" sz="2400" b="1" dirty="0"/>
              <a:t> </a:t>
            </a:r>
            <a:r>
              <a:rPr lang="en-US" sz="2400" b="1" dirty="0" err="1"/>
              <a:t>dịch</a:t>
            </a:r>
            <a:r>
              <a:rPr lang="en-US" sz="2400" b="1" dirty="0"/>
              <a:t>.</a:t>
            </a:r>
          </a:p>
          <a:p>
            <a:pPr marL="0" indent="0" algn="just">
              <a:lnSpc>
                <a:spcPct val="150000"/>
              </a:lnSpc>
              <a:buNone/>
            </a:pPr>
            <a:r>
              <a:rPr lang="en-US" sz="2400" b="1" dirty="0"/>
              <a:t>- </a:t>
            </a:r>
            <a:r>
              <a:rPr lang="vi-VN" sz="2400" b="1" dirty="0"/>
              <a:t>Việc xét nghiệm định quy các chỉ dấu phân tử là bắt buộc để cá thể hóa phác đồ, tối ưu hóa hiệu quả điều trị và tránh các độc tính không cần thiết từ các liệu pháp không phù hợp</a:t>
            </a:r>
            <a:endParaRPr lang="en-US" sz="2400" b="1" dirty="0"/>
          </a:p>
        </p:txBody>
      </p:sp>
      <p:sp>
        <p:nvSpPr>
          <p:cNvPr id="3" name="Title 2">
            <a:extLst>
              <a:ext uri="{FF2B5EF4-FFF2-40B4-BE49-F238E27FC236}">
                <a16:creationId xmlns:a16="http://schemas.microsoft.com/office/drawing/2014/main" id="{52E378A5-EB1F-2ECB-BD0F-B70492F6D006}"/>
              </a:ext>
            </a:extLst>
          </p:cNvPr>
          <p:cNvSpPr>
            <a:spLocks noGrp="1"/>
          </p:cNvSpPr>
          <p:nvPr>
            <p:ph type="title"/>
          </p:nvPr>
        </p:nvSpPr>
        <p:spPr/>
        <p:txBody>
          <a:bodyPr/>
          <a:lstStyle/>
          <a:p>
            <a:r>
              <a:rPr lang="en-US" dirty="0" err="1"/>
              <a:t>Kết</a:t>
            </a:r>
            <a:r>
              <a:rPr lang="en-US" dirty="0"/>
              <a:t> </a:t>
            </a:r>
            <a:r>
              <a:rPr lang="en-US" dirty="0" err="1"/>
              <a:t>luận</a:t>
            </a:r>
            <a:endParaRPr lang="en-US" dirty="0"/>
          </a:p>
        </p:txBody>
      </p:sp>
    </p:spTree>
    <p:extLst>
      <p:ext uri="{BB962C8B-B14F-4D97-AF65-F5344CB8AC3E}">
        <p14:creationId xmlns:p14="http://schemas.microsoft.com/office/powerpoint/2010/main" val="4235333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05E6987D-AF14-04C6-AA32-8AE873CDD778}"/>
              </a:ext>
            </a:extLst>
          </p:cNvPr>
          <p:cNvSpPr>
            <a:spLocks noGrp="1"/>
          </p:cNvSpPr>
          <p:nvPr>
            <p:ph type="subTitle" idx="1"/>
          </p:nvPr>
        </p:nvSpPr>
        <p:spPr>
          <a:xfrm>
            <a:off x="1491916" y="1395663"/>
            <a:ext cx="9270352" cy="2033337"/>
          </a:xfrm>
        </p:spPr>
        <p:txBody>
          <a:bodyPr>
            <a:normAutofit/>
          </a:bodyPr>
          <a:lstStyle/>
          <a:p>
            <a:r>
              <a:rPr lang="vi-VN" sz="4000" dirty="0"/>
              <a:t>Giới thiệu PXN</a:t>
            </a:r>
            <a:br>
              <a:rPr lang="vi-VN" sz="4000" dirty="0"/>
            </a:br>
            <a:r>
              <a:rPr lang="vi-VN" sz="4000" dirty="0"/>
              <a:t>Di truyền - Sinh học phân tử</a:t>
            </a:r>
            <a:endParaRPr lang="en-US" sz="4000" dirty="0"/>
          </a:p>
        </p:txBody>
      </p:sp>
    </p:spTree>
    <p:extLst>
      <p:ext uri="{BB962C8B-B14F-4D97-AF65-F5344CB8AC3E}">
        <p14:creationId xmlns:p14="http://schemas.microsoft.com/office/powerpoint/2010/main" val="4939925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579B6A-F206-7907-FEBC-ECC62FBE6141}"/>
              </a:ext>
            </a:extLst>
          </p:cNvPr>
          <p:cNvSpPr>
            <a:spLocks noGrp="1"/>
          </p:cNvSpPr>
          <p:nvPr>
            <p:ph type="body" sz="quarter" idx="10"/>
          </p:nvPr>
        </p:nvSpPr>
        <p:spPr>
          <a:xfrm>
            <a:off x="705920" y="1206796"/>
            <a:ext cx="5390079" cy="3930650"/>
          </a:xfrm>
        </p:spPr>
        <p:txBody>
          <a:bodyPr/>
          <a:lstStyle/>
          <a:p>
            <a:r>
              <a:rPr lang="vi-VN" dirty="0"/>
              <a:t>Hệ thống máy giải trình tự gen </a:t>
            </a:r>
            <a:r>
              <a:rPr lang="en-US" dirty="0" err="1"/>
              <a:t>Miseq</a:t>
            </a:r>
            <a:r>
              <a:rPr lang="en-US" dirty="0"/>
              <a:t> Dx – Illumina (</a:t>
            </a:r>
            <a:r>
              <a:rPr lang="en-US" dirty="0" err="1"/>
              <a:t>Mỹ</a:t>
            </a:r>
            <a:r>
              <a:rPr lang="en-US" dirty="0"/>
              <a:t>)</a:t>
            </a:r>
          </a:p>
          <a:p>
            <a:r>
              <a:rPr lang="en-US" dirty="0" err="1"/>
              <a:t>Chứng</a:t>
            </a:r>
            <a:r>
              <a:rPr lang="en-US" dirty="0"/>
              <a:t> </a:t>
            </a:r>
            <a:r>
              <a:rPr lang="en-US" dirty="0" err="1"/>
              <a:t>nhận</a:t>
            </a:r>
            <a:r>
              <a:rPr lang="en-US" dirty="0"/>
              <a:t> FDA – CE-IVD </a:t>
            </a:r>
            <a:r>
              <a:rPr lang="en-US" dirty="0" err="1"/>
              <a:t>trong</a:t>
            </a:r>
            <a:r>
              <a:rPr lang="en-US" dirty="0"/>
              <a:t> </a:t>
            </a:r>
            <a:r>
              <a:rPr lang="en-US" dirty="0" err="1"/>
              <a:t>chẩn</a:t>
            </a:r>
            <a:r>
              <a:rPr lang="en-US" dirty="0"/>
              <a:t> </a:t>
            </a:r>
            <a:r>
              <a:rPr lang="en-US" dirty="0" err="1"/>
              <a:t>đoán</a:t>
            </a:r>
            <a:endParaRPr lang="vi-VN" dirty="0"/>
          </a:p>
        </p:txBody>
      </p:sp>
      <p:sp>
        <p:nvSpPr>
          <p:cNvPr id="3" name="Title 2">
            <a:extLst>
              <a:ext uri="{FF2B5EF4-FFF2-40B4-BE49-F238E27FC236}">
                <a16:creationId xmlns:a16="http://schemas.microsoft.com/office/drawing/2014/main" id="{9E15D3AE-32B8-70C6-213B-5A0080D42303}"/>
              </a:ext>
            </a:extLst>
          </p:cNvPr>
          <p:cNvSpPr>
            <a:spLocks noGrp="1"/>
          </p:cNvSpPr>
          <p:nvPr>
            <p:ph type="title"/>
          </p:nvPr>
        </p:nvSpPr>
        <p:spPr/>
        <p:txBody>
          <a:bodyPr/>
          <a:lstStyle/>
          <a:p>
            <a:r>
              <a:rPr lang="vi-VN" dirty="0"/>
              <a:t>Trang thiết bị - Cơ sở vật chất</a:t>
            </a:r>
            <a:endParaRPr lang="en-US" dirty="0"/>
          </a:p>
        </p:txBody>
      </p:sp>
      <p:pic>
        <p:nvPicPr>
          <p:cNvPr id="5" name="Picture 4">
            <a:extLst>
              <a:ext uri="{FF2B5EF4-FFF2-40B4-BE49-F238E27FC236}">
                <a16:creationId xmlns:a16="http://schemas.microsoft.com/office/drawing/2014/main" id="{51006B96-8560-AC84-1329-0EA1C7D4D1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446" y="1206796"/>
            <a:ext cx="5238307" cy="3928730"/>
          </a:xfrm>
          <a:prstGeom prst="rect">
            <a:avLst/>
          </a:prstGeom>
        </p:spPr>
      </p:pic>
    </p:spTree>
    <p:extLst>
      <p:ext uri="{BB962C8B-B14F-4D97-AF65-F5344CB8AC3E}">
        <p14:creationId xmlns:p14="http://schemas.microsoft.com/office/powerpoint/2010/main" val="3725234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9DFAE-E80C-2AE1-73FB-094F033AA3A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80435F-73FC-E6B4-FAEC-87B5327E0448}"/>
              </a:ext>
            </a:extLst>
          </p:cNvPr>
          <p:cNvSpPr>
            <a:spLocks noGrp="1"/>
          </p:cNvSpPr>
          <p:nvPr>
            <p:ph type="body" sz="quarter" idx="10"/>
          </p:nvPr>
        </p:nvSpPr>
        <p:spPr>
          <a:xfrm>
            <a:off x="705921" y="1206796"/>
            <a:ext cx="4950600" cy="3930650"/>
          </a:xfrm>
        </p:spPr>
        <p:txBody>
          <a:bodyPr/>
          <a:lstStyle/>
          <a:p>
            <a:r>
              <a:rPr lang="vi-VN" dirty="0"/>
              <a:t>Các xét nghiệm thực hiện trên máy Miseq Dx: </a:t>
            </a:r>
          </a:p>
          <a:p>
            <a:pPr>
              <a:buFontTx/>
              <a:buChar char="-"/>
            </a:pPr>
            <a:r>
              <a:rPr lang="vi-VN" dirty="0"/>
              <a:t>Sàng lọc lệch bội NST phôi PGT-A, PGT-SR</a:t>
            </a:r>
            <a:r>
              <a:rPr lang="en-US" dirty="0"/>
              <a:t> </a:t>
            </a:r>
            <a:r>
              <a:rPr lang="en-US" dirty="0" err="1"/>
              <a:t>tích</a:t>
            </a:r>
            <a:r>
              <a:rPr lang="en-US" dirty="0"/>
              <a:t> </a:t>
            </a:r>
            <a:r>
              <a:rPr lang="en-US" dirty="0" err="1"/>
              <a:t>hợp</a:t>
            </a:r>
            <a:r>
              <a:rPr lang="en-US" dirty="0"/>
              <a:t> </a:t>
            </a:r>
            <a:r>
              <a:rPr lang="en-US" dirty="0" err="1"/>
              <a:t>phần</a:t>
            </a:r>
            <a:r>
              <a:rPr lang="en-US" dirty="0"/>
              <a:t> </a:t>
            </a:r>
            <a:r>
              <a:rPr lang="en-US" dirty="0" err="1"/>
              <a:t>mềm</a:t>
            </a:r>
            <a:r>
              <a:rPr lang="en-US" dirty="0"/>
              <a:t> </a:t>
            </a:r>
            <a:r>
              <a:rPr lang="en-US" dirty="0" err="1"/>
              <a:t>phân</a:t>
            </a:r>
            <a:r>
              <a:rPr lang="en-US" dirty="0"/>
              <a:t> </a:t>
            </a:r>
            <a:r>
              <a:rPr lang="en-US" dirty="0" err="1"/>
              <a:t>tích</a:t>
            </a:r>
            <a:r>
              <a:rPr lang="en-US" dirty="0"/>
              <a:t> </a:t>
            </a:r>
            <a:r>
              <a:rPr lang="en-US" dirty="0" err="1"/>
              <a:t>eMap</a:t>
            </a:r>
            <a:endParaRPr lang="en-US" dirty="0"/>
          </a:p>
          <a:p>
            <a:pPr>
              <a:buFontTx/>
              <a:buChar char="-"/>
            </a:pPr>
            <a:r>
              <a:rPr lang="vi-VN" dirty="0"/>
              <a:t>Xét nghiệm gen điều trị đích ung thư</a:t>
            </a:r>
            <a:endParaRPr lang="en-US" dirty="0"/>
          </a:p>
          <a:p>
            <a:pPr>
              <a:buFontTx/>
              <a:buChar char="-"/>
            </a:pPr>
            <a:endParaRPr lang="en-US" dirty="0"/>
          </a:p>
        </p:txBody>
      </p:sp>
      <p:sp>
        <p:nvSpPr>
          <p:cNvPr id="3" name="Title 2">
            <a:extLst>
              <a:ext uri="{FF2B5EF4-FFF2-40B4-BE49-F238E27FC236}">
                <a16:creationId xmlns:a16="http://schemas.microsoft.com/office/drawing/2014/main" id="{D148144D-89A8-7AA6-4590-72DE782E14F0}"/>
              </a:ext>
            </a:extLst>
          </p:cNvPr>
          <p:cNvSpPr>
            <a:spLocks noGrp="1"/>
          </p:cNvSpPr>
          <p:nvPr>
            <p:ph type="title"/>
          </p:nvPr>
        </p:nvSpPr>
        <p:spPr/>
        <p:txBody>
          <a:bodyPr/>
          <a:lstStyle/>
          <a:p>
            <a:r>
              <a:rPr lang="vi-VN" dirty="0"/>
              <a:t>Trang thiết bị - Cơ sở vật chất</a:t>
            </a:r>
            <a:endParaRPr lang="en-US" dirty="0"/>
          </a:p>
        </p:txBody>
      </p:sp>
      <p:pic>
        <p:nvPicPr>
          <p:cNvPr id="5" name="Picture 4">
            <a:extLst>
              <a:ext uri="{FF2B5EF4-FFF2-40B4-BE49-F238E27FC236}">
                <a16:creationId xmlns:a16="http://schemas.microsoft.com/office/drawing/2014/main" id="{02E8E9F6-B2A0-4058-D863-A3D071493890}"/>
              </a:ext>
            </a:extLst>
          </p:cNvPr>
          <p:cNvPicPr>
            <a:picLocks noChangeAspect="1"/>
          </p:cNvPicPr>
          <p:nvPr/>
        </p:nvPicPr>
        <p:blipFill>
          <a:blip r:embed="rId2"/>
          <a:stretch>
            <a:fillRect/>
          </a:stretch>
        </p:blipFill>
        <p:spPr>
          <a:xfrm>
            <a:off x="5656521" y="1206796"/>
            <a:ext cx="6096000" cy="2191424"/>
          </a:xfrm>
          <a:prstGeom prst="rect">
            <a:avLst/>
          </a:prstGeom>
        </p:spPr>
      </p:pic>
      <p:pic>
        <p:nvPicPr>
          <p:cNvPr id="7" name="Picture 6">
            <a:extLst>
              <a:ext uri="{FF2B5EF4-FFF2-40B4-BE49-F238E27FC236}">
                <a16:creationId xmlns:a16="http://schemas.microsoft.com/office/drawing/2014/main" id="{A4097EF5-EB9C-F149-4BB0-14AB54606F7D}"/>
              </a:ext>
            </a:extLst>
          </p:cNvPr>
          <p:cNvPicPr>
            <a:picLocks noChangeAspect="1"/>
          </p:cNvPicPr>
          <p:nvPr/>
        </p:nvPicPr>
        <p:blipFill>
          <a:blip r:embed="rId3"/>
          <a:stretch>
            <a:fillRect/>
          </a:stretch>
        </p:blipFill>
        <p:spPr>
          <a:xfrm>
            <a:off x="5656520" y="3497125"/>
            <a:ext cx="6096000" cy="2154078"/>
          </a:xfrm>
          <a:prstGeom prst="rect">
            <a:avLst/>
          </a:prstGeom>
        </p:spPr>
      </p:pic>
    </p:spTree>
    <p:extLst>
      <p:ext uri="{BB962C8B-B14F-4D97-AF65-F5344CB8AC3E}">
        <p14:creationId xmlns:p14="http://schemas.microsoft.com/office/powerpoint/2010/main" val="78129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E40606-9EE4-2AAF-F6D6-2ADEB2FA323F}"/>
              </a:ext>
            </a:extLst>
          </p:cNvPr>
          <p:cNvSpPr>
            <a:spLocks noGrp="1"/>
          </p:cNvSpPr>
          <p:nvPr>
            <p:ph type="body" sz="quarter" idx="10"/>
          </p:nvPr>
        </p:nvSpPr>
        <p:spPr/>
        <p:txBody>
          <a:bodyPr/>
          <a:lstStyle/>
          <a:p>
            <a:r>
              <a:rPr lang="vi-VN" dirty="0"/>
              <a:t>Máy điện di Seq-studio 4</a:t>
            </a:r>
          </a:p>
          <a:p>
            <a:pPr>
              <a:buFontTx/>
              <a:buChar char="-"/>
            </a:pPr>
            <a:r>
              <a:rPr lang="vi-VN" dirty="0"/>
              <a:t>Xét nghiệm huyết thống</a:t>
            </a:r>
          </a:p>
          <a:p>
            <a:pPr>
              <a:buFontTx/>
              <a:buChar char="-"/>
            </a:pPr>
            <a:r>
              <a:rPr lang="vi-VN" dirty="0"/>
              <a:t>QF-PCR</a:t>
            </a:r>
          </a:p>
          <a:p>
            <a:pPr>
              <a:buFontTx/>
              <a:buChar char="-"/>
            </a:pPr>
            <a:r>
              <a:rPr lang="vi-VN" dirty="0"/>
              <a:t>Giải trình tự sanger</a:t>
            </a:r>
            <a:endParaRPr lang="en-US" dirty="0"/>
          </a:p>
        </p:txBody>
      </p:sp>
      <p:sp>
        <p:nvSpPr>
          <p:cNvPr id="3" name="Title 2">
            <a:extLst>
              <a:ext uri="{FF2B5EF4-FFF2-40B4-BE49-F238E27FC236}">
                <a16:creationId xmlns:a16="http://schemas.microsoft.com/office/drawing/2014/main" id="{98C5066B-AB67-555F-EC81-DC90102DEA5D}"/>
              </a:ext>
            </a:extLst>
          </p:cNvPr>
          <p:cNvSpPr>
            <a:spLocks noGrp="1"/>
          </p:cNvSpPr>
          <p:nvPr>
            <p:ph type="title"/>
          </p:nvPr>
        </p:nvSpPr>
        <p:spPr/>
        <p:txBody>
          <a:bodyPr/>
          <a:lstStyle/>
          <a:p>
            <a:r>
              <a:rPr lang="vi-VN" dirty="0"/>
              <a:t>Trang thiết bị - Cơ sở vật chất</a:t>
            </a:r>
            <a:endParaRPr lang="en-US" dirty="0"/>
          </a:p>
        </p:txBody>
      </p:sp>
      <p:pic>
        <p:nvPicPr>
          <p:cNvPr id="11266" name="Picture 2" descr="SeqStudio™ Genetic Analyzer System with SmartStart | Request for Quote">
            <a:extLst>
              <a:ext uri="{FF2B5EF4-FFF2-40B4-BE49-F238E27FC236}">
                <a16:creationId xmlns:a16="http://schemas.microsoft.com/office/drawing/2014/main" id="{7AFC4D08-8209-345D-9E34-4461459542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333" y="1210937"/>
            <a:ext cx="4801002" cy="4436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298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6CE4C-3418-A445-22CF-991A8C70F61D}"/>
              </a:ext>
            </a:extLst>
          </p:cNvPr>
          <p:cNvSpPr>
            <a:spLocks noGrp="1"/>
          </p:cNvSpPr>
          <p:nvPr>
            <p:ph type="body" sz="quarter" idx="10"/>
          </p:nvPr>
        </p:nvSpPr>
        <p:spPr>
          <a:xfrm>
            <a:off x="1046163" y="1225468"/>
            <a:ext cx="10407404" cy="3930650"/>
          </a:xfrm>
        </p:spPr>
        <p:txBody>
          <a:bodyPr/>
          <a:lstStyle/>
          <a:p>
            <a:r>
              <a:rPr lang="vi-VN" dirty="0"/>
              <a:t>Máy realtime PCR:</a:t>
            </a:r>
          </a:p>
          <a:p>
            <a:pPr>
              <a:buFontTx/>
              <a:buChar char="-"/>
            </a:pPr>
            <a:r>
              <a:rPr lang="vi-VN" dirty="0"/>
              <a:t>Xét nghiệm đo tải lượng virus viêm gan B, C.</a:t>
            </a:r>
          </a:p>
          <a:p>
            <a:pPr>
              <a:buFontTx/>
              <a:buChar char="-"/>
            </a:pPr>
            <a:r>
              <a:rPr lang="vi-VN" dirty="0"/>
              <a:t>Xét nghiệm định tuyp HPV.</a:t>
            </a:r>
          </a:p>
          <a:p>
            <a:pPr>
              <a:buFontTx/>
              <a:buChar char="-"/>
            </a:pPr>
            <a:r>
              <a:rPr lang="vi-VN" dirty="0"/>
              <a:t>Xét nghiệm các tác nhân đường sinh dục.</a:t>
            </a:r>
          </a:p>
          <a:p>
            <a:pPr>
              <a:buFontTx/>
              <a:buChar char="-"/>
            </a:pPr>
            <a:r>
              <a:rPr lang="vi-VN" dirty="0"/>
              <a:t>Xét nghiệm realtime PCR đb gen đích KRAS, NRAS, BRAF, EGFR.</a:t>
            </a:r>
          </a:p>
          <a:p>
            <a:pPr marL="0" indent="0">
              <a:buNone/>
            </a:pPr>
            <a:endParaRPr lang="en-US" dirty="0"/>
          </a:p>
        </p:txBody>
      </p:sp>
      <p:sp>
        <p:nvSpPr>
          <p:cNvPr id="3" name="Title 2">
            <a:extLst>
              <a:ext uri="{FF2B5EF4-FFF2-40B4-BE49-F238E27FC236}">
                <a16:creationId xmlns:a16="http://schemas.microsoft.com/office/drawing/2014/main" id="{B307FEEC-E722-1F6A-E46B-FA321883F0A4}"/>
              </a:ext>
            </a:extLst>
          </p:cNvPr>
          <p:cNvSpPr>
            <a:spLocks noGrp="1"/>
          </p:cNvSpPr>
          <p:nvPr>
            <p:ph type="title"/>
          </p:nvPr>
        </p:nvSpPr>
        <p:spPr>
          <a:xfrm>
            <a:off x="2141455" y="30736"/>
            <a:ext cx="9706377" cy="777875"/>
          </a:xfrm>
        </p:spPr>
        <p:txBody>
          <a:bodyPr/>
          <a:lstStyle/>
          <a:p>
            <a:r>
              <a:rPr lang="vi-VN" dirty="0"/>
              <a:t>Trang thiết bị - Cơ sở vật chất</a:t>
            </a:r>
            <a:endParaRPr lang="en-US" dirty="0"/>
          </a:p>
        </p:txBody>
      </p:sp>
      <p:pic>
        <p:nvPicPr>
          <p:cNvPr id="12290" name="Picture 2" descr="Assurance GDS Rotor-Gene Q Thermocycler">
            <a:extLst>
              <a:ext uri="{FF2B5EF4-FFF2-40B4-BE49-F238E27FC236}">
                <a16:creationId xmlns:a16="http://schemas.microsoft.com/office/drawing/2014/main" id="{EED64327-E44B-56BF-3AE6-E4E8AC03D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080" y="4264875"/>
            <a:ext cx="2190750" cy="208597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QuantStudio™ 5 Real-Time PCR System, 96-well, 0.2 mL, laptop - BIOMEDIC JSC  - Reliable value">
            <a:extLst>
              <a:ext uri="{FF2B5EF4-FFF2-40B4-BE49-F238E27FC236}">
                <a16:creationId xmlns:a16="http://schemas.microsoft.com/office/drawing/2014/main" id="{84DAAF39-8CC6-3B32-2312-E8A1B933E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3879" y="4091349"/>
            <a:ext cx="2209800" cy="2076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C570454-D4FE-198F-59A3-71C0B5277424}"/>
              </a:ext>
            </a:extLst>
          </p:cNvPr>
          <p:cNvPicPr>
            <a:picLocks noChangeAspect="1"/>
          </p:cNvPicPr>
          <p:nvPr/>
        </p:nvPicPr>
        <p:blipFill>
          <a:blip r:embed="rId4"/>
          <a:stretch>
            <a:fillRect/>
          </a:stretch>
        </p:blipFill>
        <p:spPr>
          <a:xfrm>
            <a:off x="6500728" y="4117893"/>
            <a:ext cx="2536747" cy="2076450"/>
          </a:xfrm>
          <a:prstGeom prst="rect">
            <a:avLst/>
          </a:prstGeom>
        </p:spPr>
      </p:pic>
      <p:pic>
        <p:nvPicPr>
          <p:cNvPr id="7" name="Picture 6">
            <a:extLst>
              <a:ext uri="{FF2B5EF4-FFF2-40B4-BE49-F238E27FC236}">
                <a16:creationId xmlns:a16="http://schemas.microsoft.com/office/drawing/2014/main" id="{557DC691-5E44-B3AF-25B9-CEBA4DE979F3}"/>
              </a:ext>
            </a:extLst>
          </p:cNvPr>
          <p:cNvPicPr>
            <a:picLocks noChangeAspect="1"/>
          </p:cNvPicPr>
          <p:nvPr/>
        </p:nvPicPr>
        <p:blipFill>
          <a:blip r:embed="rId5"/>
          <a:stretch>
            <a:fillRect/>
          </a:stretch>
        </p:blipFill>
        <p:spPr>
          <a:xfrm>
            <a:off x="9446925" y="4051218"/>
            <a:ext cx="2143125" cy="2143125"/>
          </a:xfrm>
          <a:prstGeom prst="rect">
            <a:avLst/>
          </a:prstGeom>
        </p:spPr>
      </p:pic>
    </p:spTree>
    <p:extLst>
      <p:ext uri="{BB962C8B-B14F-4D97-AF65-F5344CB8AC3E}">
        <p14:creationId xmlns:p14="http://schemas.microsoft.com/office/powerpoint/2010/main" val="3353950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ACABF4-D56F-49FE-B195-345A853C90FA}"/>
              </a:ext>
            </a:extLst>
          </p:cNvPr>
          <p:cNvSpPr>
            <a:spLocks noGrp="1"/>
          </p:cNvSpPr>
          <p:nvPr>
            <p:ph type="title"/>
          </p:nvPr>
        </p:nvSpPr>
        <p:spPr/>
        <p:txBody>
          <a:bodyPr/>
          <a:lstStyle/>
          <a:p>
            <a:r>
              <a:rPr lang="en-US" dirty="0" err="1"/>
              <a:t>Gánh</a:t>
            </a:r>
            <a:r>
              <a:rPr lang="en-US" dirty="0"/>
              <a:t> </a:t>
            </a:r>
            <a:r>
              <a:rPr lang="en-US" dirty="0" err="1"/>
              <a:t>nặng</a:t>
            </a:r>
            <a:r>
              <a:rPr lang="en-US" dirty="0"/>
              <a:t> </a:t>
            </a:r>
            <a:r>
              <a:rPr lang="en-US" dirty="0" err="1"/>
              <a:t>bệnh</a:t>
            </a:r>
            <a:r>
              <a:rPr lang="en-US" dirty="0"/>
              <a:t> </a:t>
            </a:r>
            <a:r>
              <a:rPr lang="en-US" dirty="0" err="1"/>
              <a:t>tật</a:t>
            </a:r>
            <a:r>
              <a:rPr lang="en-US" dirty="0"/>
              <a:t> </a:t>
            </a:r>
            <a:r>
              <a:rPr lang="en-US" dirty="0" err="1"/>
              <a:t>tại</a:t>
            </a:r>
            <a:r>
              <a:rPr lang="en-US" dirty="0"/>
              <a:t> Việt Nam</a:t>
            </a:r>
          </a:p>
        </p:txBody>
      </p:sp>
      <p:pic>
        <p:nvPicPr>
          <p:cNvPr id="5" name="Picture 4">
            <a:extLst>
              <a:ext uri="{FF2B5EF4-FFF2-40B4-BE49-F238E27FC236}">
                <a16:creationId xmlns:a16="http://schemas.microsoft.com/office/drawing/2014/main" id="{0E0C84A3-2CB5-F626-2532-BBC741975F87}"/>
              </a:ext>
            </a:extLst>
          </p:cNvPr>
          <p:cNvPicPr>
            <a:picLocks noChangeAspect="1"/>
          </p:cNvPicPr>
          <p:nvPr/>
        </p:nvPicPr>
        <p:blipFill>
          <a:blip r:embed="rId3"/>
          <a:stretch>
            <a:fillRect/>
          </a:stretch>
        </p:blipFill>
        <p:spPr>
          <a:xfrm>
            <a:off x="642176" y="1164410"/>
            <a:ext cx="10907647" cy="5125165"/>
          </a:xfrm>
          <a:prstGeom prst="rect">
            <a:avLst/>
          </a:prstGeom>
        </p:spPr>
      </p:pic>
    </p:spTree>
    <p:extLst>
      <p:ext uri="{BB962C8B-B14F-4D97-AF65-F5344CB8AC3E}">
        <p14:creationId xmlns:p14="http://schemas.microsoft.com/office/powerpoint/2010/main" val="525818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122CD5-43CC-D5CA-2806-75EBD6D2DEF2}"/>
              </a:ext>
            </a:extLst>
          </p:cNvPr>
          <p:cNvSpPr>
            <a:spLocks noGrp="1"/>
          </p:cNvSpPr>
          <p:nvPr>
            <p:ph type="body" sz="quarter" idx="10"/>
          </p:nvPr>
        </p:nvSpPr>
        <p:spPr/>
        <p:txBody>
          <a:bodyPr/>
          <a:lstStyle/>
          <a:p>
            <a:r>
              <a:rPr lang="vi-VN" dirty="0"/>
              <a:t>Hệ thống máy phụ trợ</a:t>
            </a:r>
          </a:p>
          <a:p>
            <a:r>
              <a:rPr lang="vi-VN" dirty="0"/>
              <a:t>Máy tách chiết DNA, RNA</a:t>
            </a:r>
          </a:p>
          <a:p>
            <a:r>
              <a:rPr lang="vi-VN" dirty="0"/>
              <a:t>Máy PCR</a:t>
            </a:r>
          </a:p>
          <a:p>
            <a:r>
              <a:rPr lang="vi-VN" dirty="0"/>
              <a:t>Tủ an toàn sinh học cấp 2.</a:t>
            </a:r>
          </a:p>
          <a:p>
            <a:r>
              <a:rPr lang="vi-VN"/>
              <a:t>Máy ly tâm, máy vortex,..</a:t>
            </a:r>
            <a:endParaRPr lang="en-US"/>
          </a:p>
        </p:txBody>
      </p:sp>
      <p:sp>
        <p:nvSpPr>
          <p:cNvPr id="3" name="Title 2">
            <a:extLst>
              <a:ext uri="{FF2B5EF4-FFF2-40B4-BE49-F238E27FC236}">
                <a16:creationId xmlns:a16="http://schemas.microsoft.com/office/drawing/2014/main" id="{FA6C9527-7B6A-9869-D283-889867EF968F}"/>
              </a:ext>
            </a:extLst>
          </p:cNvPr>
          <p:cNvSpPr>
            <a:spLocks noGrp="1"/>
          </p:cNvSpPr>
          <p:nvPr>
            <p:ph type="title"/>
          </p:nvPr>
        </p:nvSpPr>
        <p:spPr/>
        <p:txBody>
          <a:bodyPr/>
          <a:lstStyle/>
          <a:p>
            <a:r>
              <a:rPr lang="vi-VN" dirty="0"/>
              <a:t>Trang thiết bị - Cơ sở vật chất</a:t>
            </a:r>
            <a:endParaRPr lang="en-US" dirty="0"/>
          </a:p>
        </p:txBody>
      </p:sp>
    </p:spTree>
    <p:extLst>
      <p:ext uri="{BB962C8B-B14F-4D97-AF65-F5344CB8AC3E}">
        <p14:creationId xmlns:p14="http://schemas.microsoft.com/office/powerpoint/2010/main" val="747975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A3D6A26-CB72-5E77-20DE-4CFE3A0FCB48}"/>
              </a:ext>
            </a:extLst>
          </p:cNvPr>
          <p:cNvSpPr>
            <a:spLocks noGrp="1"/>
          </p:cNvSpPr>
          <p:nvPr>
            <p:ph type="subTitle" idx="1"/>
          </p:nvPr>
        </p:nvSpPr>
        <p:spPr/>
        <p:txBody>
          <a:bodyPr/>
          <a:lstStyle/>
          <a:p>
            <a:r>
              <a:rPr lang="en-US" dirty="0" err="1"/>
              <a:t>Chân</a:t>
            </a:r>
            <a:r>
              <a:rPr lang="en-US" dirty="0"/>
              <a:t> </a:t>
            </a:r>
            <a:r>
              <a:rPr lang="en-US" dirty="0" err="1"/>
              <a:t>thành</a:t>
            </a:r>
            <a:r>
              <a:rPr lang="en-US" dirty="0"/>
              <a:t> </a:t>
            </a:r>
            <a:r>
              <a:rPr lang="en-US" dirty="0" err="1"/>
              <a:t>cảm</a:t>
            </a:r>
            <a:r>
              <a:rPr lang="en-US" dirty="0"/>
              <a:t> </a:t>
            </a:r>
            <a:r>
              <a:rPr lang="en-US" dirty="0" err="1"/>
              <a:t>ơn</a:t>
            </a:r>
            <a:r>
              <a:rPr lang="en-US" dirty="0"/>
              <a:t>!</a:t>
            </a:r>
          </a:p>
        </p:txBody>
      </p:sp>
    </p:spTree>
    <p:extLst>
      <p:ext uri="{BB962C8B-B14F-4D97-AF65-F5344CB8AC3E}">
        <p14:creationId xmlns:p14="http://schemas.microsoft.com/office/powerpoint/2010/main" val="3810772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41EBA1-EC6E-AA50-1BB6-0D804A96B9C6}"/>
              </a:ext>
            </a:extLst>
          </p:cNvPr>
          <p:cNvSpPr>
            <a:spLocks noGrp="1"/>
          </p:cNvSpPr>
          <p:nvPr>
            <p:ph type="title"/>
          </p:nvPr>
        </p:nvSpPr>
        <p:spPr/>
        <p:txBody>
          <a:bodyPr>
            <a:normAutofit fontScale="90000"/>
          </a:bodyPr>
          <a:lstStyle/>
          <a:p>
            <a:r>
              <a:rPr lang="en-US" dirty="0"/>
              <a:t>Các con </a:t>
            </a:r>
            <a:r>
              <a:rPr lang="en-US" dirty="0" err="1"/>
              <a:t>đường</a:t>
            </a:r>
            <a:r>
              <a:rPr lang="en-US" dirty="0"/>
              <a:t> </a:t>
            </a:r>
            <a:r>
              <a:rPr lang="en-US" dirty="0" err="1"/>
              <a:t>sinh</a:t>
            </a:r>
            <a:r>
              <a:rPr lang="en-US" dirty="0"/>
              <a:t> </a:t>
            </a:r>
            <a:r>
              <a:rPr lang="en-US" dirty="0" err="1"/>
              <a:t>ung</a:t>
            </a:r>
            <a:r>
              <a:rPr lang="en-US" dirty="0"/>
              <a:t> </a:t>
            </a:r>
            <a:r>
              <a:rPr lang="en-US" dirty="0" err="1"/>
              <a:t>thư</a:t>
            </a:r>
            <a:r>
              <a:rPr lang="en-US" dirty="0"/>
              <a:t> </a:t>
            </a:r>
            <a:r>
              <a:rPr lang="en-US" dirty="0" err="1"/>
              <a:t>đại</a:t>
            </a:r>
            <a:r>
              <a:rPr lang="en-US" dirty="0"/>
              <a:t> </a:t>
            </a:r>
            <a:r>
              <a:rPr lang="en-US" dirty="0" err="1"/>
              <a:t>trực</a:t>
            </a:r>
            <a:r>
              <a:rPr lang="en-US" dirty="0"/>
              <a:t> </a:t>
            </a:r>
            <a:r>
              <a:rPr lang="en-US" dirty="0" err="1"/>
              <a:t>tràng</a:t>
            </a:r>
            <a:endParaRPr lang="en-US" dirty="0"/>
          </a:p>
        </p:txBody>
      </p:sp>
      <p:pic>
        <p:nvPicPr>
          <p:cNvPr id="1026" name="Picture 2" descr="Hình 1.">
            <a:extLst>
              <a:ext uri="{FF2B5EF4-FFF2-40B4-BE49-F238E27FC236}">
                <a16:creationId xmlns:a16="http://schemas.microsoft.com/office/drawing/2014/main" id="{AF8149D9-2599-68E7-8432-8D82BA0CAA0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1120861"/>
            <a:ext cx="10122569" cy="4150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838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89B13FA-5A91-DBFB-A291-1781AD0B8E4D}"/>
              </a:ext>
            </a:extLst>
          </p:cNvPr>
          <p:cNvGraphicFramePr>
            <a:graphicFrameLocks noGrp="1"/>
          </p:cNvGraphicFramePr>
          <p:nvPr>
            <p:ph idx="1"/>
            <p:extLst>
              <p:ext uri="{D42A27DB-BD31-4B8C-83A1-F6EECF244321}">
                <p14:modId xmlns:p14="http://schemas.microsoft.com/office/powerpoint/2010/main" val="2357521132"/>
              </p:ext>
            </p:extLst>
          </p:nvPr>
        </p:nvGraphicFramePr>
        <p:xfrm>
          <a:off x="850900" y="1344613"/>
          <a:ext cx="10515597" cy="4640912"/>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944078320"/>
                    </a:ext>
                  </a:extLst>
                </a:gridCol>
                <a:gridCol w="3505199">
                  <a:extLst>
                    <a:ext uri="{9D8B030D-6E8A-4147-A177-3AD203B41FA5}">
                      <a16:colId xmlns:a16="http://schemas.microsoft.com/office/drawing/2014/main" val="3540541148"/>
                    </a:ext>
                  </a:extLst>
                </a:gridCol>
                <a:gridCol w="3505199">
                  <a:extLst>
                    <a:ext uri="{9D8B030D-6E8A-4147-A177-3AD203B41FA5}">
                      <a16:colId xmlns:a16="http://schemas.microsoft.com/office/drawing/2014/main" val="3747806354"/>
                    </a:ext>
                  </a:extLst>
                </a:gridCol>
              </a:tblGrid>
              <a:tr h="370840">
                <a:tc>
                  <a:txBody>
                    <a:bodyPr/>
                    <a:lstStyle/>
                    <a:p>
                      <a:r>
                        <a:rPr lang="en-US" dirty="0"/>
                        <a:t>CIN (</a:t>
                      </a:r>
                      <a:r>
                        <a:rPr lang="en-US" dirty="0" err="1"/>
                        <a:t>Bất</a:t>
                      </a:r>
                      <a:r>
                        <a:rPr lang="en-US" dirty="0"/>
                        <a:t> </a:t>
                      </a:r>
                      <a:r>
                        <a:rPr lang="en-US" dirty="0" err="1"/>
                        <a:t>ổn</a:t>
                      </a:r>
                      <a:r>
                        <a:rPr lang="en-US" dirty="0"/>
                        <a:t> </a:t>
                      </a:r>
                      <a:r>
                        <a:rPr lang="en-US" dirty="0" err="1"/>
                        <a:t>định</a:t>
                      </a:r>
                      <a:r>
                        <a:rPr lang="en-US" dirty="0"/>
                        <a:t> </a:t>
                      </a:r>
                      <a:r>
                        <a:rPr lang="en-US" dirty="0" err="1"/>
                        <a:t>nhiễm</a:t>
                      </a:r>
                      <a:r>
                        <a:rPr lang="en-US" dirty="0"/>
                        <a:t> </a:t>
                      </a:r>
                      <a:r>
                        <a:rPr lang="en-US" dirty="0" err="1"/>
                        <a:t>sắc</a:t>
                      </a:r>
                      <a:r>
                        <a:rPr lang="en-US" dirty="0"/>
                        <a:t> </a:t>
                      </a:r>
                      <a:r>
                        <a:rPr lang="en-US" dirty="0" err="1"/>
                        <a:t>thể</a:t>
                      </a:r>
                      <a:r>
                        <a:rPr lang="en-US" dirty="0"/>
                        <a:t>)</a:t>
                      </a:r>
                    </a:p>
                  </a:txBody>
                  <a:tcPr/>
                </a:tc>
                <a:tc>
                  <a:txBody>
                    <a:bodyPr/>
                    <a:lstStyle/>
                    <a:p>
                      <a:r>
                        <a:rPr lang="en-US" dirty="0"/>
                        <a:t>MSI (</a:t>
                      </a:r>
                      <a:r>
                        <a:rPr lang="en-US" dirty="0" err="1"/>
                        <a:t>Bất</a:t>
                      </a:r>
                      <a:r>
                        <a:rPr lang="en-US" dirty="0"/>
                        <a:t> </a:t>
                      </a:r>
                      <a:r>
                        <a:rPr lang="en-US" dirty="0" err="1"/>
                        <a:t>ổn</a:t>
                      </a:r>
                      <a:r>
                        <a:rPr lang="en-US" dirty="0"/>
                        <a:t> </a:t>
                      </a:r>
                      <a:r>
                        <a:rPr lang="en-US" dirty="0" err="1"/>
                        <a:t>định</a:t>
                      </a:r>
                      <a:r>
                        <a:rPr lang="en-US" dirty="0"/>
                        <a:t> </a:t>
                      </a:r>
                      <a:r>
                        <a:rPr lang="en-US" dirty="0" err="1"/>
                        <a:t>vệ</a:t>
                      </a:r>
                      <a:r>
                        <a:rPr lang="en-US" dirty="0"/>
                        <a:t> </a:t>
                      </a:r>
                      <a:r>
                        <a:rPr lang="en-US" dirty="0" err="1"/>
                        <a:t>tinh</a:t>
                      </a:r>
                      <a:r>
                        <a:rPr lang="en-US" dirty="0"/>
                        <a:t>)</a:t>
                      </a:r>
                    </a:p>
                  </a:txBody>
                  <a:tcPr/>
                </a:tc>
                <a:tc>
                  <a:txBody>
                    <a:bodyPr/>
                    <a:lstStyle/>
                    <a:p>
                      <a:r>
                        <a:rPr lang="en-US" dirty="0"/>
                        <a:t>Serrated (Con </a:t>
                      </a:r>
                      <a:r>
                        <a:rPr lang="en-US" dirty="0" err="1"/>
                        <a:t>dudownfgf</a:t>
                      </a:r>
                      <a:r>
                        <a:rPr lang="en-US" dirty="0"/>
                        <a:t> rang </a:t>
                      </a:r>
                      <a:r>
                        <a:rPr lang="en-US" dirty="0" err="1"/>
                        <a:t>cưa</a:t>
                      </a:r>
                      <a:r>
                        <a:rPr lang="en-US" dirty="0"/>
                        <a:t>)</a:t>
                      </a:r>
                    </a:p>
                  </a:txBody>
                  <a:tcPr/>
                </a:tc>
                <a:extLst>
                  <a:ext uri="{0D108BD9-81ED-4DB2-BD59-A6C34878D82A}">
                    <a16:rowId xmlns:a16="http://schemas.microsoft.com/office/drawing/2014/main" val="986052353"/>
                  </a:ext>
                </a:extLst>
              </a:tr>
              <a:tr h="826151">
                <a:tc>
                  <a:txBody>
                    <a:bodyPr/>
                    <a:lstStyle/>
                    <a:p>
                      <a:r>
                        <a:rPr lang="en-US" dirty="0" err="1"/>
                        <a:t>Chiếm</a:t>
                      </a:r>
                      <a:r>
                        <a:rPr lang="en-US" dirty="0"/>
                        <a:t> 65-70% </a:t>
                      </a:r>
                      <a:r>
                        <a:rPr lang="en-US" dirty="0" err="1"/>
                        <a:t>tổng</a:t>
                      </a:r>
                      <a:r>
                        <a:rPr lang="en-US" dirty="0"/>
                        <a:t> </a:t>
                      </a:r>
                      <a:r>
                        <a:rPr lang="en-US" dirty="0" err="1"/>
                        <a:t>số</a:t>
                      </a:r>
                      <a:r>
                        <a:rPr lang="en-US" dirty="0"/>
                        <a:t> ca</a:t>
                      </a:r>
                    </a:p>
                  </a:txBody>
                  <a:tcPr/>
                </a:tc>
                <a:tc>
                  <a:txBody>
                    <a:bodyPr/>
                    <a:lstStyle/>
                    <a:p>
                      <a:r>
                        <a:rPr lang="en-US" dirty="0" err="1"/>
                        <a:t>Chiếm</a:t>
                      </a:r>
                      <a:r>
                        <a:rPr lang="en-US" dirty="0"/>
                        <a:t> ~ 15% </a:t>
                      </a:r>
                      <a:r>
                        <a:rPr lang="en-US" dirty="0" err="1"/>
                        <a:t>tổng</a:t>
                      </a:r>
                      <a:r>
                        <a:rPr lang="en-US" dirty="0"/>
                        <a:t> </a:t>
                      </a:r>
                      <a:r>
                        <a:rPr lang="en-US" dirty="0" err="1"/>
                        <a:t>số</a:t>
                      </a:r>
                      <a:r>
                        <a:rPr lang="en-US" dirty="0"/>
                        <a:t> ca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Chiếm</a:t>
                      </a:r>
                      <a:r>
                        <a:rPr lang="en-US" dirty="0"/>
                        <a:t> ~ 15% </a:t>
                      </a:r>
                      <a:r>
                        <a:rPr lang="en-US" dirty="0" err="1"/>
                        <a:t>tổng</a:t>
                      </a:r>
                      <a:r>
                        <a:rPr lang="en-US" dirty="0"/>
                        <a:t> </a:t>
                      </a:r>
                      <a:r>
                        <a:rPr lang="en-US" dirty="0" err="1"/>
                        <a:t>số</a:t>
                      </a:r>
                      <a:r>
                        <a:rPr lang="en-US" dirty="0"/>
                        <a:t> ca</a:t>
                      </a:r>
                    </a:p>
                    <a:p>
                      <a:endParaRPr lang="en-US" dirty="0"/>
                    </a:p>
                  </a:txBody>
                  <a:tcPr/>
                </a:tc>
                <a:extLst>
                  <a:ext uri="{0D108BD9-81ED-4DB2-BD59-A6C34878D82A}">
                    <a16:rowId xmlns:a16="http://schemas.microsoft.com/office/drawing/2014/main" val="2136046704"/>
                  </a:ext>
                </a:extLst>
              </a:tr>
              <a:tr h="843798">
                <a:tc>
                  <a:txBody>
                    <a:bodyPr/>
                    <a:lstStyle/>
                    <a:p>
                      <a:r>
                        <a:rPr lang="en-US" dirty="0"/>
                        <a:t>Tiến </a:t>
                      </a:r>
                      <a:r>
                        <a:rPr lang="en-US" dirty="0" err="1"/>
                        <a:t>triển</a:t>
                      </a:r>
                      <a:r>
                        <a:rPr lang="en-US" dirty="0"/>
                        <a:t> </a:t>
                      </a:r>
                      <a:r>
                        <a:rPr lang="en-US" dirty="0" err="1"/>
                        <a:t>rất</a:t>
                      </a:r>
                      <a:r>
                        <a:rPr lang="en-US" dirty="0"/>
                        <a:t> </a:t>
                      </a:r>
                      <a:r>
                        <a:rPr lang="en-US" dirty="0" err="1"/>
                        <a:t>chậm</a:t>
                      </a:r>
                      <a:r>
                        <a:rPr lang="en-US" dirty="0"/>
                        <a:t> (</a:t>
                      </a:r>
                      <a:r>
                        <a:rPr lang="en-US" dirty="0" err="1"/>
                        <a:t>hàng</a:t>
                      </a:r>
                      <a:r>
                        <a:rPr lang="en-US" dirty="0"/>
                        <a:t> </a:t>
                      </a:r>
                      <a:r>
                        <a:rPr lang="en-US" dirty="0" err="1"/>
                        <a:t>thập</a:t>
                      </a:r>
                      <a:r>
                        <a:rPr lang="en-US" dirty="0"/>
                        <a:t> </a:t>
                      </a:r>
                      <a:r>
                        <a:rPr lang="en-US" dirty="0" err="1"/>
                        <a:t>kỷ</a:t>
                      </a:r>
                      <a:r>
                        <a:rPr lang="en-US" dirty="0"/>
                        <a:t>)</a:t>
                      </a:r>
                    </a:p>
                  </a:txBody>
                  <a:tcPr/>
                </a:tc>
                <a:tc>
                  <a:txBody>
                    <a:bodyPr/>
                    <a:lstStyle/>
                    <a:p>
                      <a:r>
                        <a:rPr lang="en-US" dirty="0"/>
                        <a:t>Tiến </a:t>
                      </a:r>
                      <a:r>
                        <a:rPr lang="en-US" dirty="0" err="1"/>
                        <a:t>triển</a:t>
                      </a:r>
                      <a:r>
                        <a:rPr lang="en-US" dirty="0"/>
                        <a:t> </a:t>
                      </a:r>
                      <a:r>
                        <a:rPr lang="en-US" dirty="0" err="1"/>
                        <a:t>cực</a:t>
                      </a:r>
                      <a:r>
                        <a:rPr lang="en-US" dirty="0"/>
                        <a:t> </a:t>
                      </a:r>
                      <a:r>
                        <a:rPr lang="en-US" dirty="0" err="1"/>
                        <a:t>nhanh</a:t>
                      </a:r>
                      <a:r>
                        <a:rPr lang="en-US" dirty="0"/>
                        <a:t> (1-3 </a:t>
                      </a:r>
                      <a:r>
                        <a:rPr lang="en-US" dirty="0" err="1"/>
                        <a:t>năm</a:t>
                      </a:r>
                      <a:r>
                        <a:rPr lang="en-US" dirty="0"/>
                        <a:t>)</a:t>
                      </a:r>
                    </a:p>
                  </a:txBody>
                  <a:tcPr/>
                </a:tc>
                <a:tc>
                  <a:txBody>
                    <a:bodyPr/>
                    <a:lstStyle/>
                    <a:p>
                      <a:r>
                        <a:rPr lang="en-US" dirty="0" err="1"/>
                        <a:t>Xuất</a:t>
                      </a:r>
                      <a:r>
                        <a:rPr lang="en-US" dirty="0"/>
                        <a:t> </a:t>
                      </a:r>
                      <a:r>
                        <a:rPr lang="en-US" dirty="0" err="1"/>
                        <a:t>phát</a:t>
                      </a:r>
                      <a:r>
                        <a:rPr lang="en-US" dirty="0"/>
                        <a:t> </a:t>
                      </a:r>
                      <a:r>
                        <a:rPr lang="en-US" dirty="0" err="1"/>
                        <a:t>từ</a:t>
                      </a:r>
                      <a:r>
                        <a:rPr lang="en-US" dirty="0"/>
                        <a:t> polyp </a:t>
                      </a:r>
                      <a:r>
                        <a:rPr lang="en-US" dirty="0" err="1"/>
                        <a:t>răng</a:t>
                      </a:r>
                      <a:r>
                        <a:rPr lang="en-US" dirty="0"/>
                        <a:t> </a:t>
                      </a:r>
                      <a:r>
                        <a:rPr lang="en-US" dirty="0" err="1"/>
                        <a:t>cưa</a:t>
                      </a:r>
                      <a:endParaRPr lang="en-US" dirty="0"/>
                    </a:p>
                  </a:txBody>
                  <a:tcPr/>
                </a:tc>
                <a:extLst>
                  <a:ext uri="{0D108BD9-81ED-4DB2-BD59-A6C34878D82A}">
                    <a16:rowId xmlns:a16="http://schemas.microsoft.com/office/drawing/2014/main" val="4093502055"/>
                  </a:ext>
                </a:extLst>
              </a:tr>
              <a:tr h="1084429">
                <a:tc>
                  <a:txBody>
                    <a:bodyPr/>
                    <a:lstStyle/>
                    <a:p>
                      <a:r>
                        <a:rPr lang="en-US" dirty="0" err="1"/>
                        <a:t>Đặc</a:t>
                      </a:r>
                      <a:r>
                        <a:rPr lang="en-US" dirty="0"/>
                        <a:t> </a:t>
                      </a:r>
                      <a:r>
                        <a:rPr lang="en-US" dirty="0" err="1"/>
                        <a:t>trưng</a:t>
                      </a:r>
                      <a:r>
                        <a:rPr lang="en-US" dirty="0"/>
                        <a:t> : </a:t>
                      </a:r>
                      <a:r>
                        <a:rPr lang="en-US" dirty="0" err="1"/>
                        <a:t>Mất</a:t>
                      </a:r>
                      <a:r>
                        <a:rPr lang="en-US" dirty="0"/>
                        <a:t> </a:t>
                      </a:r>
                      <a:r>
                        <a:rPr lang="en-US" dirty="0" err="1"/>
                        <a:t>tính</a:t>
                      </a:r>
                      <a:r>
                        <a:rPr lang="en-US" dirty="0"/>
                        <a:t> </a:t>
                      </a:r>
                      <a:r>
                        <a:rPr lang="en-US" dirty="0" err="1"/>
                        <a:t>dị</a:t>
                      </a:r>
                      <a:r>
                        <a:rPr lang="en-US" dirty="0"/>
                        <a:t> </a:t>
                      </a:r>
                      <a:r>
                        <a:rPr lang="en-US" dirty="0" err="1"/>
                        <a:t>hợp</a:t>
                      </a:r>
                      <a:r>
                        <a:rPr lang="en-US" dirty="0"/>
                        <a:t> </a:t>
                      </a:r>
                      <a:r>
                        <a:rPr lang="en-US" dirty="0" err="1"/>
                        <a:t>tử</a:t>
                      </a:r>
                      <a:r>
                        <a:rPr lang="en-US" dirty="0"/>
                        <a:t> (LOH), </a:t>
                      </a:r>
                      <a:r>
                        <a:rPr lang="en-US" dirty="0" err="1"/>
                        <a:t>đa</a:t>
                      </a:r>
                      <a:r>
                        <a:rPr lang="en-US" dirty="0"/>
                        <a:t> </a:t>
                      </a:r>
                      <a:r>
                        <a:rPr lang="en-US" dirty="0" err="1"/>
                        <a:t>bội</a:t>
                      </a:r>
                      <a:endParaRPr lang="en-US" dirty="0"/>
                    </a:p>
                  </a:txBody>
                  <a:tcPr/>
                </a:tc>
                <a:tc>
                  <a:txBody>
                    <a:bodyPr/>
                    <a:lstStyle/>
                    <a:p>
                      <a:r>
                        <a:rPr lang="en-US" dirty="0" err="1"/>
                        <a:t>Đặc</a:t>
                      </a:r>
                      <a:r>
                        <a:rPr lang="en-US" dirty="0"/>
                        <a:t> </a:t>
                      </a:r>
                      <a:r>
                        <a:rPr lang="en-US" dirty="0" err="1"/>
                        <a:t>trưng</a:t>
                      </a:r>
                      <a:r>
                        <a:rPr lang="en-US" dirty="0"/>
                        <a:t>: </a:t>
                      </a:r>
                      <a:r>
                        <a:rPr lang="en-US" dirty="0" err="1"/>
                        <a:t>Kiểu</a:t>
                      </a:r>
                      <a:r>
                        <a:rPr lang="en-US" dirty="0"/>
                        <a:t> </a:t>
                      </a:r>
                      <a:r>
                        <a:rPr lang="en-US" dirty="0" err="1"/>
                        <a:t>hình</a:t>
                      </a:r>
                      <a:r>
                        <a:rPr lang="en-US" dirty="0"/>
                        <a:t> </a:t>
                      </a:r>
                      <a:r>
                        <a:rPr lang="en-US" dirty="0" err="1"/>
                        <a:t>tăng</a:t>
                      </a:r>
                      <a:r>
                        <a:rPr lang="en-US" dirty="0"/>
                        <a:t> </a:t>
                      </a:r>
                      <a:r>
                        <a:rPr lang="en-US" dirty="0" err="1"/>
                        <a:t>đột</a:t>
                      </a:r>
                      <a:r>
                        <a:rPr lang="en-US" dirty="0"/>
                        <a:t> </a:t>
                      </a:r>
                      <a:r>
                        <a:rPr lang="en-US" dirty="0" err="1"/>
                        <a:t>biến</a:t>
                      </a:r>
                      <a:r>
                        <a:rPr lang="en-US" dirty="0"/>
                        <a:t> (hypermutated), </a:t>
                      </a:r>
                      <a:r>
                        <a:rPr lang="en-US" dirty="0" err="1"/>
                        <a:t>lỗi</a:t>
                      </a:r>
                      <a:r>
                        <a:rPr lang="en-US" dirty="0"/>
                        <a:t> </a:t>
                      </a:r>
                      <a:r>
                        <a:rPr lang="en-US" dirty="0" err="1"/>
                        <a:t>hệ</a:t>
                      </a:r>
                      <a:r>
                        <a:rPr lang="en-US" dirty="0"/>
                        <a:t> </a:t>
                      </a:r>
                      <a:r>
                        <a:rPr lang="en-US" dirty="0" err="1"/>
                        <a:t>thống</a:t>
                      </a:r>
                      <a:r>
                        <a:rPr lang="en-US" dirty="0"/>
                        <a:t> MMR</a:t>
                      </a:r>
                    </a:p>
                  </a:txBody>
                  <a:tcPr/>
                </a:tc>
                <a:tc>
                  <a:txBody>
                    <a:bodyPr/>
                    <a:lstStyle/>
                    <a:p>
                      <a:r>
                        <a:rPr lang="en-US" dirty="0" err="1"/>
                        <a:t>Đjwc</a:t>
                      </a:r>
                      <a:r>
                        <a:rPr lang="en-US" dirty="0"/>
                        <a:t> </a:t>
                      </a:r>
                      <a:r>
                        <a:rPr lang="en-US" dirty="0" err="1"/>
                        <a:t>trưng</a:t>
                      </a:r>
                      <a:r>
                        <a:rPr lang="en-US" dirty="0"/>
                        <a:t>: Methyl </a:t>
                      </a:r>
                      <a:r>
                        <a:rPr lang="en-US" dirty="0" err="1"/>
                        <a:t>hóa</a:t>
                      </a:r>
                      <a:r>
                        <a:rPr lang="en-US" dirty="0"/>
                        <a:t> </a:t>
                      </a:r>
                      <a:r>
                        <a:rPr lang="en-US" dirty="0" err="1"/>
                        <a:t>đảo</a:t>
                      </a:r>
                      <a:r>
                        <a:rPr lang="en-US" dirty="0"/>
                        <a:t> CpG</a:t>
                      </a:r>
                    </a:p>
                  </a:txBody>
                  <a:tcPr/>
                </a:tc>
                <a:extLst>
                  <a:ext uri="{0D108BD9-81ED-4DB2-BD59-A6C34878D82A}">
                    <a16:rowId xmlns:a16="http://schemas.microsoft.com/office/drawing/2014/main" val="1714313712"/>
                  </a:ext>
                </a:extLst>
              </a:tr>
              <a:tr h="1246454">
                <a:tc>
                  <a:txBody>
                    <a:bodyPr/>
                    <a:lstStyle/>
                    <a:p>
                      <a:r>
                        <a:rPr lang="en-US" dirty="0"/>
                        <a:t>Gen </a:t>
                      </a:r>
                      <a:r>
                        <a:rPr lang="en-US" dirty="0" err="1"/>
                        <a:t>dẫn</a:t>
                      </a:r>
                      <a:r>
                        <a:rPr lang="en-US" dirty="0"/>
                        <a:t> </a:t>
                      </a:r>
                      <a:r>
                        <a:rPr lang="en-US" dirty="0" err="1"/>
                        <a:t>dắt</a:t>
                      </a:r>
                      <a:r>
                        <a:rPr lang="en-US" dirty="0"/>
                        <a:t>: APC/</a:t>
                      </a:r>
                      <a:r>
                        <a:rPr lang="en-US" dirty="0" err="1"/>
                        <a:t>Wnt</a:t>
                      </a:r>
                      <a:endParaRPr lang="en-US" dirty="0"/>
                    </a:p>
                  </a:txBody>
                  <a:tcPr/>
                </a:tc>
                <a:tc>
                  <a:txBody>
                    <a:bodyPr/>
                    <a:lstStyle/>
                    <a:p>
                      <a:r>
                        <a:rPr lang="en-US" dirty="0"/>
                        <a:t>Gen </a:t>
                      </a:r>
                      <a:r>
                        <a:rPr lang="en-US" dirty="0" err="1"/>
                        <a:t>dẫn</a:t>
                      </a:r>
                      <a:r>
                        <a:rPr lang="en-US" dirty="0"/>
                        <a:t> </a:t>
                      </a:r>
                      <a:r>
                        <a:rPr lang="en-US" dirty="0" err="1"/>
                        <a:t>dắt</a:t>
                      </a:r>
                      <a:r>
                        <a:rPr lang="en-US" dirty="0"/>
                        <a:t>: MLH1, MSH2</a:t>
                      </a:r>
                    </a:p>
                  </a:txBody>
                  <a:tcPr/>
                </a:tc>
                <a:tc>
                  <a:txBody>
                    <a:bodyPr/>
                    <a:lstStyle/>
                    <a:p>
                      <a:r>
                        <a:rPr lang="en-US" dirty="0"/>
                        <a:t>Gen </a:t>
                      </a:r>
                      <a:r>
                        <a:rPr lang="en-US" dirty="0" err="1"/>
                        <a:t>dẫn</a:t>
                      </a:r>
                      <a:r>
                        <a:rPr lang="en-US" dirty="0"/>
                        <a:t> </a:t>
                      </a:r>
                      <a:r>
                        <a:rPr lang="en-US" dirty="0" err="1"/>
                        <a:t>dắt</a:t>
                      </a:r>
                      <a:r>
                        <a:rPr lang="en-US" dirty="0"/>
                        <a:t> BRAF V600E (</a:t>
                      </a:r>
                      <a:r>
                        <a:rPr lang="en-US" dirty="0" err="1"/>
                        <a:t>xuất</a:t>
                      </a:r>
                      <a:r>
                        <a:rPr lang="en-US" dirty="0"/>
                        <a:t> </a:t>
                      </a:r>
                      <a:r>
                        <a:rPr lang="en-US" dirty="0" err="1"/>
                        <a:t>hiện</a:t>
                      </a:r>
                      <a:r>
                        <a:rPr lang="en-US" dirty="0"/>
                        <a:t> </a:t>
                      </a:r>
                      <a:r>
                        <a:rPr lang="en-US" dirty="0" err="1"/>
                        <a:t>sớm</a:t>
                      </a:r>
                      <a:r>
                        <a:rPr lang="en-US" dirty="0"/>
                        <a:t>)</a:t>
                      </a:r>
                    </a:p>
                  </a:txBody>
                  <a:tcPr/>
                </a:tc>
                <a:extLst>
                  <a:ext uri="{0D108BD9-81ED-4DB2-BD59-A6C34878D82A}">
                    <a16:rowId xmlns:a16="http://schemas.microsoft.com/office/drawing/2014/main" val="1341640140"/>
                  </a:ext>
                </a:extLst>
              </a:tr>
            </a:tbl>
          </a:graphicData>
        </a:graphic>
      </p:graphicFrame>
      <p:sp>
        <p:nvSpPr>
          <p:cNvPr id="5" name="Title 2">
            <a:extLst>
              <a:ext uri="{FF2B5EF4-FFF2-40B4-BE49-F238E27FC236}">
                <a16:creationId xmlns:a16="http://schemas.microsoft.com/office/drawing/2014/main" id="{FC96AD63-4681-B3CF-6BFF-DEFDF1B08E51}"/>
              </a:ext>
            </a:extLst>
          </p:cNvPr>
          <p:cNvSpPr>
            <a:spLocks noGrp="1"/>
          </p:cNvSpPr>
          <p:nvPr>
            <p:ph type="title"/>
          </p:nvPr>
        </p:nvSpPr>
        <p:spPr>
          <a:xfrm>
            <a:off x="2692400" y="85725"/>
            <a:ext cx="9272588" cy="777875"/>
          </a:xfrm>
        </p:spPr>
        <p:txBody>
          <a:bodyPr>
            <a:normAutofit fontScale="90000"/>
          </a:bodyPr>
          <a:lstStyle/>
          <a:p>
            <a:r>
              <a:rPr lang="en-US" dirty="0"/>
              <a:t>Các con </a:t>
            </a:r>
            <a:r>
              <a:rPr lang="en-US" dirty="0" err="1"/>
              <a:t>đường</a:t>
            </a:r>
            <a:r>
              <a:rPr lang="en-US" dirty="0"/>
              <a:t> </a:t>
            </a:r>
            <a:r>
              <a:rPr lang="en-US" dirty="0" err="1"/>
              <a:t>sinh</a:t>
            </a:r>
            <a:r>
              <a:rPr lang="en-US" dirty="0"/>
              <a:t> </a:t>
            </a:r>
            <a:r>
              <a:rPr lang="en-US" dirty="0" err="1"/>
              <a:t>ung</a:t>
            </a:r>
            <a:r>
              <a:rPr lang="en-US" dirty="0"/>
              <a:t> </a:t>
            </a:r>
            <a:r>
              <a:rPr lang="en-US" dirty="0" err="1"/>
              <a:t>thư</a:t>
            </a:r>
            <a:r>
              <a:rPr lang="en-US" dirty="0"/>
              <a:t> </a:t>
            </a:r>
            <a:r>
              <a:rPr lang="en-US" dirty="0" err="1"/>
              <a:t>đại</a:t>
            </a:r>
            <a:r>
              <a:rPr lang="en-US" dirty="0"/>
              <a:t> </a:t>
            </a:r>
            <a:r>
              <a:rPr lang="en-US" dirty="0" err="1"/>
              <a:t>trực</a:t>
            </a:r>
            <a:r>
              <a:rPr lang="en-US" dirty="0"/>
              <a:t> </a:t>
            </a:r>
            <a:r>
              <a:rPr lang="en-US" dirty="0" err="1"/>
              <a:t>tràng</a:t>
            </a:r>
            <a:endParaRPr lang="en-US" dirty="0"/>
          </a:p>
        </p:txBody>
      </p:sp>
    </p:spTree>
    <p:extLst>
      <p:ext uri="{BB962C8B-B14F-4D97-AF65-F5344CB8AC3E}">
        <p14:creationId xmlns:p14="http://schemas.microsoft.com/office/powerpoint/2010/main" val="3158329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FD111B9-26AC-912E-A0EB-8EF59186AC3C}"/>
              </a:ext>
            </a:extLst>
          </p:cNvPr>
          <p:cNvSpPr>
            <a:spLocks noGrp="1"/>
          </p:cNvSpPr>
          <p:nvPr>
            <p:ph idx="1"/>
          </p:nvPr>
        </p:nvSpPr>
        <p:spPr>
          <a:xfrm>
            <a:off x="641685" y="3681824"/>
            <a:ext cx="11550315" cy="2743899"/>
          </a:xfrm>
        </p:spPr>
        <p:txBody>
          <a:bodyPr>
            <a:normAutofit fontScale="85000" lnSpcReduction="10000"/>
          </a:bodyPr>
          <a:lstStyle/>
          <a:p>
            <a:r>
              <a:rPr lang="en-US" b="1" dirty="0" err="1"/>
              <a:t>Hướng</a:t>
            </a:r>
            <a:r>
              <a:rPr lang="en-US" b="1" dirty="0"/>
              <a:t> </a:t>
            </a:r>
            <a:r>
              <a:rPr lang="en-US" b="1" dirty="0" err="1"/>
              <a:t>dẫn</a:t>
            </a:r>
            <a:r>
              <a:rPr lang="en-US" b="1" dirty="0"/>
              <a:t> </a:t>
            </a:r>
            <a:r>
              <a:rPr lang="en-US" b="1" dirty="0" err="1"/>
              <a:t>của</a:t>
            </a:r>
            <a:r>
              <a:rPr lang="en-US" b="1" dirty="0"/>
              <a:t> </a:t>
            </a:r>
            <a:r>
              <a:rPr lang="en-US" b="1" dirty="0" err="1"/>
              <a:t>bộ</a:t>
            </a:r>
            <a:r>
              <a:rPr lang="en-US" b="1" dirty="0"/>
              <a:t> y </a:t>
            </a:r>
            <a:r>
              <a:rPr lang="en-US" b="1" dirty="0" err="1"/>
              <a:t>tế</a:t>
            </a:r>
            <a:r>
              <a:rPr lang="en-US" b="1" dirty="0"/>
              <a:t> </a:t>
            </a:r>
            <a:r>
              <a:rPr lang="en-US" b="1" dirty="0" err="1"/>
              <a:t>về</a:t>
            </a:r>
            <a:r>
              <a:rPr lang="en-US" b="1" dirty="0"/>
              <a:t> </a:t>
            </a:r>
            <a:r>
              <a:rPr lang="en-US" b="1" dirty="0" err="1"/>
              <a:t>chỉ</a:t>
            </a:r>
            <a:r>
              <a:rPr lang="en-US" b="1" dirty="0"/>
              <a:t> </a:t>
            </a:r>
            <a:r>
              <a:rPr lang="en-US" b="1" dirty="0" err="1"/>
              <a:t>định</a:t>
            </a:r>
            <a:r>
              <a:rPr lang="en-US" b="1" dirty="0"/>
              <a:t> </a:t>
            </a:r>
            <a:r>
              <a:rPr lang="en-US" b="1" dirty="0" err="1"/>
              <a:t>xn</a:t>
            </a:r>
            <a:r>
              <a:rPr lang="en-US" b="1" dirty="0"/>
              <a:t> gen</a:t>
            </a:r>
          </a:p>
          <a:p>
            <a:pPr>
              <a:buFontTx/>
              <a:buChar char="-"/>
            </a:pPr>
            <a:r>
              <a:rPr lang="vi-VN" dirty="0"/>
              <a:t>Đối với bệnh nhân ung thư đại tràng giai đoạn II để quyết định điều trị bổ trợ ở giai đoạn này hay không cần xét nghiệm MSI (PCR) hoặc MMR (phương pháp hóa mô miễn dịch). Với những bệnh nhân này nếu dMMR hoặc MSI-H có tiên lượng tốt và không được hưởng lợi khi hóa trị bổ trợ với 5-FU</a:t>
            </a:r>
            <a:r>
              <a:rPr lang="en-US" dirty="0"/>
              <a:t>. =&gt; </a:t>
            </a:r>
            <a:r>
              <a:rPr lang="en-US" b="1" dirty="0" err="1"/>
              <a:t>phân</a:t>
            </a:r>
            <a:r>
              <a:rPr lang="en-US" b="1" dirty="0"/>
              <a:t> </a:t>
            </a:r>
            <a:r>
              <a:rPr lang="en-US" b="1" dirty="0" err="1"/>
              <a:t>tầng</a:t>
            </a:r>
            <a:r>
              <a:rPr lang="en-US" b="1" dirty="0"/>
              <a:t> </a:t>
            </a:r>
            <a:r>
              <a:rPr lang="en-US" b="1" dirty="0" err="1"/>
              <a:t>nguy</a:t>
            </a:r>
            <a:r>
              <a:rPr lang="en-US" b="1" dirty="0"/>
              <a:t> </a:t>
            </a:r>
            <a:r>
              <a:rPr lang="en-US" b="1" dirty="0" err="1"/>
              <a:t>cơ</a:t>
            </a:r>
            <a:endParaRPr lang="en-US" b="1" dirty="0"/>
          </a:p>
          <a:p>
            <a:pPr>
              <a:buFontTx/>
              <a:buChar char="-"/>
            </a:pPr>
            <a:r>
              <a:rPr lang="vi-VN" b="1" dirty="0"/>
              <a:t>Phân tích gene:</a:t>
            </a:r>
            <a:r>
              <a:rPr lang="vi-VN" dirty="0"/>
              <a:t> Đối với ung thư đại tràng di căn, nên được xét nghiệm đột biến gen KRAS, NRAS và BRAF nhằm mục đích tiên lượng và sử dụng điều trị đích.</a:t>
            </a:r>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sp>
        <p:nvSpPr>
          <p:cNvPr id="4" name="Title 3">
            <a:extLst>
              <a:ext uri="{FF2B5EF4-FFF2-40B4-BE49-F238E27FC236}">
                <a16:creationId xmlns:a16="http://schemas.microsoft.com/office/drawing/2014/main" id="{95E90D2B-4076-6C2F-B244-5505B2607867}"/>
              </a:ext>
            </a:extLst>
          </p:cNvPr>
          <p:cNvSpPr>
            <a:spLocks noGrp="1"/>
          </p:cNvSpPr>
          <p:nvPr>
            <p:ph type="title"/>
          </p:nvPr>
        </p:nvSpPr>
        <p:spPr/>
        <p:txBody>
          <a:bodyPr/>
          <a:lstStyle/>
          <a:p>
            <a:r>
              <a:rPr lang="en-US" dirty="0"/>
              <a:t>XN DT-SHPT </a:t>
            </a:r>
            <a:r>
              <a:rPr lang="en-US" dirty="0" err="1"/>
              <a:t>trong</a:t>
            </a:r>
            <a:r>
              <a:rPr lang="en-US" dirty="0"/>
              <a:t> </a:t>
            </a:r>
            <a:r>
              <a:rPr lang="en-US" dirty="0" err="1"/>
              <a:t>điều</a:t>
            </a:r>
            <a:r>
              <a:rPr lang="en-US" dirty="0"/>
              <a:t> </a:t>
            </a:r>
            <a:r>
              <a:rPr lang="en-US" dirty="0" err="1"/>
              <a:t>trị</a:t>
            </a:r>
            <a:r>
              <a:rPr lang="en-US" dirty="0"/>
              <a:t> UT ĐTT</a:t>
            </a:r>
          </a:p>
        </p:txBody>
      </p:sp>
      <p:pic>
        <p:nvPicPr>
          <p:cNvPr id="7" name="Picture 6">
            <a:extLst>
              <a:ext uri="{FF2B5EF4-FFF2-40B4-BE49-F238E27FC236}">
                <a16:creationId xmlns:a16="http://schemas.microsoft.com/office/drawing/2014/main" id="{695E84B1-4EE2-BEC1-C1D7-FDD995637034}"/>
              </a:ext>
            </a:extLst>
          </p:cNvPr>
          <p:cNvPicPr>
            <a:picLocks noChangeAspect="1"/>
          </p:cNvPicPr>
          <p:nvPr/>
        </p:nvPicPr>
        <p:blipFill>
          <a:blip r:embed="rId3"/>
          <a:srcRect b="38423"/>
          <a:stretch>
            <a:fillRect/>
          </a:stretch>
        </p:blipFill>
        <p:spPr>
          <a:xfrm>
            <a:off x="2350799" y="982334"/>
            <a:ext cx="7830643" cy="2581066"/>
          </a:xfrm>
          <a:prstGeom prst="rect">
            <a:avLst/>
          </a:prstGeom>
        </p:spPr>
      </p:pic>
    </p:spTree>
    <p:extLst>
      <p:ext uri="{BB962C8B-B14F-4D97-AF65-F5344CB8AC3E}">
        <p14:creationId xmlns:p14="http://schemas.microsoft.com/office/powerpoint/2010/main" val="3376033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8B6A3C-D5CF-1607-66AC-079AF4BF5D58}"/>
              </a:ext>
            </a:extLst>
          </p:cNvPr>
          <p:cNvSpPr>
            <a:spLocks noGrp="1"/>
          </p:cNvSpPr>
          <p:nvPr>
            <p:ph idx="1"/>
          </p:nvPr>
        </p:nvSpPr>
        <p:spPr>
          <a:xfrm>
            <a:off x="838200" y="1253331"/>
            <a:ext cx="10515600" cy="4351338"/>
          </a:xfrm>
        </p:spPr>
        <p:txBody>
          <a:bodyPr/>
          <a:lstStyle/>
          <a:p>
            <a:endParaRPr lang="en-US" dirty="0"/>
          </a:p>
        </p:txBody>
      </p:sp>
      <p:sp>
        <p:nvSpPr>
          <p:cNvPr id="3" name="Title 2">
            <a:extLst>
              <a:ext uri="{FF2B5EF4-FFF2-40B4-BE49-F238E27FC236}">
                <a16:creationId xmlns:a16="http://schemas.microsoft.com/office/drawing/2014/main" id="{3B67B015-8F1E-ED3A-9EE6-F11F79B5C7AE}"/>
              </a:ext>
            </a:extLst>
          </p:cNvPr>
          <p:cNvSpPr>
            <a:spLocks noGrp="1"/>
          </p:cNvSpPr>
          <p:nvPr>
            <p:ph type="title"/>
          </p:nvPr>
        </p:nvSpPr>
        <p:spPr/>
        <p:txBody>
          <a:bodyPr/>
          <a:lstStyle/>
          <a:p>
            <a:r>
              <a:rPr lang="en-US" dirty="0"/>
              <a:t>XN DT-SHPT </a:t>
            </a:r>
            <a:r>
              <a:rPr lang="en-US" dirty="0" err="1"/>
              <a:t>trong</a:t>
            </a:r>
            <a:r>
              <a:rPr lang="en-US" dirty="0"/>
              <a:t> </a:t>
            </a:r>
            <a:r>
              <a:rPr lang="en-US" dirty="0" err="1"/>
              <a:t>điều</a:t>
            </a:r>
            <a:r>
              <a:rPr lang="en-US" dirty="0"/>
              <a:t> </a:t>
            </a:r>
            <a:r>
              <a:rPr lang="en-US" dirty="0" err="1"/>
              <a:t>trị</a:t>
            </a:r>
            <a:r>
              <a:rPr lang="en-US" dirty="0"/>
              <a:t> UT ĐTT</a:t>
            </a:r>
          </a:p>
        </p:txBody>
      </p:sp>
      <p:pic>
        <p:nvPicPr>
          <p:cNvPr id="5" name="Picture 4">
            <a:extLst>
              <a:ext uri="{FF2B5EF4-FFF2-40B4-BE49-F238E27FC236}">
                <a16:creationId xmlns:a16="http://schemas.microsoft.com/office/drawing/2014/main" id="{2256AE44-083D-D7CC-6092-BB6CD2689E21}"/>
              </a:ext>
            </a:extLst>
          </p:cNvPr>
          <p:cNvPicPr>
            <a:picLocks noChangeAspect="1"/>
          </p:cNvPicPr>
          <p:nvPr/>
        </p:nvPicPr>
        <p:blipFill>
          <a:blip r:embed="rId3"/>
          <a:stretch>
            <a:fillRect/>
          </a:stretch>
        </p:blipFill>
        <p:spPr>
          <a:xfrm>
            <a:off x="1158942" y="1306493"/>
            <a:ext cx="9874116" cy="4245014"/>
          </a:xfrm>
          <a:prstGeom prst="rect">
            <a:avLst/>
          </a:prstGeom>
        </p:spPr>
      </p:pic>
      <p:sp>
        <p:nvSpPr>
          <p:cNvPr id="7" name="TextBox 6">
            <a:extLst>
              <a:ext uri="{FF2B5EF4-FFF2-40B4-BE49-F238E27FC236}">
                <a16:creationId xmlns:a16="http://schemas.microsoft.com/office/drawing/2014/main" id="{043E0C92-17A6-EB91-79BE-5B25A9AF3DEF}"/>
              </a:ext>
            </a:extLst>
          </p:cNvPr>
          <p:cNvSpPr txBox="1"/>
          <p:nvPr/>
        </p:nvSpPr>
        <p:spPr>
          <a:xfrm>
            <a:off x="5870478" y="5994090"/>
            <a:ext cx="6093994" cy="369332"/>
          </a:xfrm>
          <a:prstGeom prst="rect">
            <a:avLst/>
          </a:prstGeom>
          <a:noFill/>
        </p:spPr>
        <p:txBody>
          <a:bodyPr wrap="square">
            <a:spAutoFit/>
          </a:bodyPr>
          <a:lstStyle/>
          <a:p>
            <a:r>
              <a:rPr lang="en-US" i="1" dirty="0" err="1"/>
              <a:t>Hướng</a:t>
            </a:r>
            <a:r>
              <a:rPr lang="en-US" i="1" dirty="0"/>
              <a:t> </a:t>
            </a:r>
            <a:r>
              <a:rPr lang="en-US" i="1" dirty="0" err="1"/>
              <a:t>dẫn</a:t>
            </a:r>
            <a:r>
              <a:rPr lang="en-US" i="1" dirty="0"/>
              <a:t> NCCN </a:t>
            </a:r>
            <a:r>
              <a:rPr lang="en-US" i="1" dirty="0" err="1"/>
              <a:t>phiên</a:t>
            </a:r>
            <a:r>
              <a:rPr lang="en-US" i="1" dirty="0"/>
              <a:t> </a:t>
            </a:r>
            <a:r>
              <a:rPr lang="en-US" i="1" dirty="0" err="1"/>
              <a:t>bản</a:t>
            </a:r>
            <a:r>
              <a:rPr lang="en-US" i="1" dirty="0"/>
              <a:t> 1.2026 </a:t>
            </a:r>
            <a:r>
              <a:rPr lang="en-US" i="1" dirty="0" err="1"/>
              <a:t>về</a:t>
            </a:r>
            <a:r>
              <a:rPr lang="en-US" i="1" dirty="0"/>
              <a:t> </a:t>
            </a:r>
            <a:r>
              <a:rPr lang="en-US" i="1" dirty="0" err="1"/>
              <a:t>ung</a:t>
            </a:r>
            <a:r>
              <a:rPr lang="en-US" i="1" dirty="0"/>
              <a:t> </a:t>
            </a:r>
            <a:r>
              <a:rPr lang="en-US" i="1" dirty="0" err="1"/>
              <a:t>thư</a:t>
            </a:r>
            <a:r>
              <a:rPr lang="en-US" i="1" dirty="0"/>
              <a:t> </a:t>
            </a:r>
            <a:r>
              <a:rPr lang="en-US" i="1" dirty="0" err="1"/>
              <a:t>đại</a:t>
            </a:r>
            <a:r>
              <a:rPr lang="en-US" i="1" dirty="0"/>
              <a:t> </a:t>
            </a:r>
            <a:r>
              <a:rPr lang="en-US" i="1" dirty="0" err="1"/>
              <a:t>tràng</a:t>
            </a:r>
            <a:endParaRPr lang="en-US" i="1" dirty="0"/>
          </a:p>
        </p:txBody>
      </p:sp>
    </p:spTree>
    <p:extLst>
      <p:ext uri="{BB962C8B-B14F-4D97-AF65-F5344CB8AC3E}">
        <p14:creationId xmlns:p14="http://schemas.microsoft.com/office/powerpoint/2010/main" val="73707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A3BF14-895F-9A8A-C51F-559A76336E5D}"/>
              </a:ext>
            </a:extLst>
          </p:cNvPr>
          <p:cNvSpPr>
            <a:spLocks noGrp="1"/>
          </p:cNvSpPr>
          <p:nvPr>
            <p:ph type="title"/>
          </p:nvPr>
        </p:nvSpPr>
        <p:spPr/>
        <p:txBody>
          <a:bodyPr/>
          <a:lstStyle/>
          <a:p>
            <a:r>
              <a:rPr lang="en-US" dirty="0"/>
              <a:t>MSS/MSH</a:t>
            </a:r>
          </a:p>
        </p:txBody>
      </p:sp>
      <p:sp>
        <p:nvSpPr>
          <p:cNvPr id="6" name="Content Placeholder 5">
            <a:extLst>
              <a:ext uri="{FF2B5EF4-FFF2-40B4-BE49-F238E27FC236}">
                <a16:creationId xmlns:a16="http://schemas.microsoft.com/office/drawing/2014/main" id="{88CBE117-68DC-2423-D121-4CEAAD85DB3C}"/>
              </a:ext>
            </a:extLst>
          </p:cNvPr>
          <p:cNvSpPr>
            <a:spLocks noGrp="1"/>
          </p:cNvSpPr>
          <p:nvPr>
            <p:ph idx="1"/>
          </p:nvPr>
        </p:nvSpPr>
        <p:spPr>
          <a:xfrm>
            <a:off x="851079" y="1344308"/>
            <a:ext cx="10470637" cy="4351338"/>
          </a:xfrm>
        </p:spPr>
        <p:txBody>
          <a:bodyPr>
            <a:normAutofit fontScale="92500"/>
          </a:bodyPr>
          <a:lstStyle/>
          <a:p>
            <a:pPr algn="just"/>
            <a:r>
              <a:rPr lang="en-US" b="1" dirty="0"/>
              <a:t>MSI (Microsatellite Instability- </a:t>
            </a:r>
            <a:r>
              <a:rPr lang="en-US" b="1" dirty="0" err="1"/>
              <a:t>Bất</a:t>
            </a:r>
            <a:r>
              <a:rPr lang="en-US" b="1" dirty="0"/>
              <a:t> </a:t>
            </a:r>
            <a:r>
              <a:rPr lang="en-US" b="1" dirty="0" err="1"/>
              <a:t>ổn</a:t>
            </a:r>
            <a:r>
              <a:rPr lang="en-US" b="1" dirty="0"/>
              <a:t> </a:t>
            </a:r>
            <a:r>
              <a:rPr lang="en-US" b="1" dirty="0" err="1"/>
              <a:t>định</a:t>
            </a:r>
            <a:r>
              <a:rPr lang="en-US" b="1" dirty="0"/>
              <a:t> vi </a:t>
            </a:r>
            <a:r>
              <a:rPr lang="en-US" b="1" dirty="0" err="1"/>
              <a:t>vệ</a:t>
            </a:r>
            <a:r>
              <a:rPr lang="en-US" b="1" dirty="0"/>
              <a:t> </a:t>
            </a:r>
            <a:r>
              <a:rPr lang="en-US" b="1" dirty="0" err="1"/>
              <a:t>tinh</a:t>
            </a:r>
            <a:r>
              <a:rPr lang="en-US" b="1" dirty="0"/>
              <a:t>):</a:t>
            </a:r>
            <a:r>
              <a:rPr lang="en-US" dirty="0"/>
              <a:t> </a:t>
            </a:r>
            <a:r>
              <a:rPr lang="en-US" dirty="0" err="1"/>
              <a:t>Là</a:t>
            </a:r>
            <a:r>
              <a:rPr lang="en-US" dirty="0"/>
              <a:t> </a:t>
            </a:r>
            <a:r>
              <a:rPr lang="en-US" dirty="0" err="1"/>
              <a:t>kiểu</a:t>
            </a:r>
            <a:r>
              <a:rPr lang="en-US" dirty="0"/>
              <a:t> </a:t>
            </a:r>
            <a:r>
              <a:rPr lang="en-US" dirty="0" err="1"/>
              <a:t>hình</a:t>
            </a:r>
            <a:r>
              <a:rPr lang="en-US" dirty="0"/>
              <a:t> </a:t>
            </a:r>
            <a:r>
              <a:rPr lang="en-US" dirty="0" err="1"/>
              <a:t>đột</a:t>
            </a:r>
            <a:r>
              <a:rPr lang="en-US" dirty="0"/>
              <a:t> </a:t>
            </a:r>
            <a:r>
              <a:rPr lang="en-US" dirty="0" err="1"/>
              <a:t>biến</a:t>
            </a:r>
            <a:r>
              <a:rPr lang="en-US" dirty="0"/>
              <a:t> </a:t>
            </a:r>
            <a:r>
              <a:rPr lang="en-US" dirty="0" err="1"/>
              <a:t>cao</a:t>
            </a:r>
            <a:r>
              <a:rPr lang="en-US" dirty="0"/>
              <a:t> (hypermutable) do </a:t>
            </a:r>
            <a:r>
              <a:rPr lang="en-US" dirty="0" err="1"/>
              <a:t>khiếm</a:t>
            </a:r>
            <a:r>
              <a:rPr lang="en-US" dirty="0"/>
              <a:t> </a:t>
            </a:r>
            <a:r>
              <a:rPr lang="en-US" dirty="0" err="1"/>
              <a:t>khuyết</a:t>
            </a:r>
            <a:r>
              <a:rPr lang="en-US" dirty="0"/>
              <a:t> </a:t>
            </a:r>
            <a:r>
              <a:rPr lang="en-US" dirty="0" err="1"/>
              <a:t>trong</a:t>
            </a:r>
            <a:r>
              <a:rPr lang="en-US" dirty="0"/>
              <a:t> </a:t>
            </a:r>
            <a:r>
              <a:rPr lang="en-US" dirty="0" err="1"/>
              <a:t>hệ</a:t>
            </a:r>
            <a:r>
              <a:rPr lang="en-US" dirty="0"/>
              <a:t> </a:t>
            </a:r>
            <a:r>
              <a:rPr lang="en-US" dirty="0" err="1"/>
              <a:t>thống</a:t>
            </a:r>
            <a:r>
              <a:rPr lang="en-US" dirty="0"/>
              <a:t> </a:t>
            </a:r>
            <a:r>
              <a:rPr lang="en-US" dirty="0" err="1"/>
              <a:t>sửa</a:t>
            </a:r>
            <a:r>
              <a:rPr lang="en-US" dirty="0"/>
              <a:t> </a:t>
            </a:r>
            <a:r>
              <a:rPr lang="en-US" dirty="0" err="1"/>
              <a:t>chữa</a:t>
            </a:r>
            <a:r>
              <a:rPr lang="en-US" dirty="0"/>
              <a:t> DNA </a:t>
            </a:r>
            <a:r>
              <a:rPr lang="en-US" dirty="0" err="1"/>
              <a:t>không</a:t>
            </a:r>
            <a:r>
              <a:rPr lang="en-US" dirty="0"/>
              <a:t> </a:t>
            </a:r>
            <a:r>
              <a:rPr lang="en-US" dirty="0" err="1"/>
              <a:t>khớp</a:t>
            </a:r>
            <a:r>
              <a:rPr lang="en-US" dirty="0"/>
              <a:t> (MMR) bao </a:t>
            </a:r>
            <a:r>
              <a:rPr lang="en-US" dirty="0" err="1"/>
              <a:t>gồm</a:t>
            </a:r>
            <a:r>
              <a:rPr lang="en-US" dirty="0"/>
              <a:t> </a:t>
            </a:r>
            <a:r>
              <a:rPr lang="en-US" dirty="0" err="1"/>
              <a:t>các</a:t>
            </a:r>
            <a:r>
              <a:rPr lang="en-US" dirty="0"/>
              <a:t> gen: </a:t>
            </a:r>
            <a:r>
              <a:rPr lang="en-US" b="1" i="1" dirty="0"/>
              <a:t>MLH1, MSH2, MSH6, PMS2 </a:t>
            </a:r>
            <a:r>
              <a:rPr lang="en-US" dirty="0"/>
              <a:t>. </a:t>
            </a:r>
            <a:r>
              <a:rPr lang="en-US" dirty="0" err="1"/>
              <a:t>Xảy</a:t>
            </a:r>
            <a:r>
              <a:rPr lang="en-US" dirty="0"/>
              <a:t> </a:t>
            </a:r>
            <a:r>
              <a:rPr lang="en-US" dirty="0" err="1"/>
              <a:t>ra</a:t>
            </a:r>
            <a:r>
              <a:rPr lang="en-US" dirty="0"/>
              <a:t> </a:t>
            </a:r>
            <a:r>
              <a:rPr lang="en-US" dirty="0" err="1"/>
              <a:t>khi</a:t>
            </a:r>
            <a:r>
              <a:rPr lang="en-US" dirty="0"/>
              <a:t> DNA polymerase </a:t>
            </a:r>
            <a:r>
              <a:rPr lang="en-US" dirty="0" err="1"/>
              <a:t>mắc</a:t>
            </a:r>
            <a:r>
              <a:rPr lang="en-US" dirty="0"/>
              <a:t> </a:t>
            </a:r>
            <a:r>
              <a:rPr lang="en-US" dirty="0" err="1"/>
              <a:t>lỗi</a:t>
            </a:r>
            <a:r>
              <a:rPr lang="en-US" dirty="0"/>
              <a:t> </a:t>
            </a:r>
            <a:r>
              <a:rPr lang="en-US" dirty="0" err="1"/>
              <a:t>tại</a:t>
            </a:r>
            <a:r>
              <a:rPr lang="en-US" dirty="0"/>
              <a:t> </a:t>
            </a:r>
            <a:r>
              <a:rPr lang="en-US" dirty="0" err="1"/>
              <a:t>các</a:t>
            </a:r>
            <a:r>
              <a:rPr lang="en-US" dirty="0"/>
              <a:t> </a:t>
            </a:r>
            <a:r>
              <a:rPr lang="en-US" dirty="0" err="1"/>
              <a:t>vùng</a:t>
            </a:r>
            <a:r>
              <a:rPr lang="en-US" dirty="0"/>
              <a:t> </a:t>
            </a:r>
            <a:r>
              <a:rPr lang="en-US" dirty="0" err="1"/>
              <a:t>trình</a:t>
            </a:r>
            <a:r>
              <a:rPr lang="en-US" dirty="0"/>
              <a:t> </a:t>
            </a:r>
            <a:r>
              <a:rPr lang="en-US" dirty="0" err="1"/>
              <a:t>tự</a:t>
            </a:r>
            <a:r>
              <a:rPr lang="en-US" dirty="0"/>
              <a:t> </a:t>
            </a:r>
            <a:r>
              <a:rPr lang="en-US" dirty="0" err="1"/>
              <a:t>lặp</a:t>
            </a:r>
            <a:r>
              <a:rPr lang="en-US" dirty="0"/>
              <a:t> </a:t>
            </a:r>
            <a:r>
              <a:rPr lang="en-US" dirty="0" err="1"/>
              <a:t>lại</a:t>
            </a:r>
            <a:r>
              <a:rPr lang="en-US" dirty="0"/>
              <a:t> (vi </a:t>
            </a:r>
            <a:r>
              <a:rPr lang="en-US" dirty="0" err="1"/>
              <a:t>vệ</a:t>
            </a:r>
            <a:r>
              <a:rPr lang="en-US" dirty="0"/>
              <a:t> </a:t>
            </a:r>
            <a:r>
              <a:rPr lang="en-US" dirty="0" err="1"/>
              <a:t>tinh</a:t>
            </a:r>
            <a:r>
              <a:rPr lang="en-US" dirty="0"/>
              <a:t>), </a:t>
            </a:r>
            <a:r>
              <a:rPr lang="en-US" dirty="0" err="1"/>
              <a:t>tạo</a:t>
            </a:r>
            <a:r>
              <a:rPr lang="en-US" dirty="0"/>
              <a:t> </a:t>
            </a:r>
            <a:r>
              <a:rPr lang="en-US" dirty="0" err="1"/>
              <a:t>ra</a:t>
            </a:r>
            <a:r>
              <a:rPr lang="en-US" dirty="0"/>
              <a:t> </a:t>
            </a:r>
            <a:r>
              <a:rPr lang="en-US" dirty="0" err="1"/>
              <a:t>các</a:t>
            </a:r>
            <a:r>
              <a:rPr lang="en-US" dirty="0"/>
              <a:t> </a:t>
            </a:r>
            <a:r>
              <a:rPr lang="en-US" dirty="0" err="1"/>
              <a:t>đột</a:t>
            </a:r>
            <a:r>
              <a:rPr lang="en-US" dirty="0"/>
              <a:t> </a:t>
            </a:r>
            <a:r>
              <a:rPr lang="en-US" dirty="0" err="1"/>
              <a:t>biến</a:t>
            </a:r>
            <a:r>
              <a:rPr lang="en-US" dirty="0"/>
              <a:t> </a:t>
            </a:r>
            <a:r>
              <a:rPr lang="en-US" dirty="0" err="1"/>
              <a:t>dịch</a:t>
            </a:r>
            <a:r>
              <a:rPr lang="en-US" dirty="0"/>
              <a:t> </a:t>
            </a:r>
            <a:r>
              <a:rPr lang="en-US" dirty="0" err="1"/>
              <a:t>khung</a:t>
            </a:r>
            <a:r>
              <a:rPr lang="en-US" dirty="0"/>
              <a:t>.</a:t>
            </a:r>
          </a:p>
          <a:p>
            <a:pPr algn="just"/>
            <a:r>
              <a:rPr lang="vi-VN" dirty="0"/>
              <a:t>Gặp trong </a:t>
            </a:r>
            <a:r>
              <a:rPr lang="vi-VN" b="1" dirty="0"/>
              <a:t>15%</a:t>
            </a:r>
            <a:r>
              <a:rPr lang="vi-VN" dirty="0"/>
              <a:t> các trường hợp ung thư đại trực tràng (CRC) lẻ tẻ và hầu hết các trường hợp hội chứng Lynch . </a:t>
            </a:r>
            <a:endParaRPr lang="en-US" dirty="0"/>
          </a:p>
          <a:p>
            <a:pPr algn="just"/>
            <a:r>
              <a:rPr lang="vi-VN" b="1" dirty="0"/>
              <a:t>MSS</a:t>
            </a:r>
            <a:r>
              <a:rPr lang="vi-VN" dirty="0"/>
              <a:t> (Microsatellite Stable Ổn định vi vệ tinh): Các vùng vi vệ tinh không có sự bất ổn định . Chiếm đa số các trường hợp CRC, thường phát triển qua con đường bất ổn định nhiễm sắc thể (CIN</a:t>
            </a:r>
            <a:r>
              <a:rPr lang="en-US" dirty="0"/>
              <a:t>)</a:t>
            </a:r>
          </a:p>
        </p:txBody>
      </p:sp>
    </p:spTree>
    <p:extLst>
      <p:ext uri="{BB962C8B-B14F-4D97-AF65-F5344CB8AC3E}">
        <p14:creationId xmlns:p14="http://schemas.microsoft.com/office/powerpoint/2010/main" val="169058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D51698-7692-FEEC-DEA7-171ED7CF5C3A}"/>
              </a:ext>
            </a:extLst>
          </p:cNvPr>
          <p:cNvSpPr>
            <a:spLocks noGrp="1"/>
          </p:cNvSpPr>
          <p:nvPr>
            <p:ph idx="1"/>
          </p:nvPr>
        </p:nvSpPr>
        <p:spPr>
          <a:xfrm>
            <a:off x="851079" y="1344308"/>
            <a:ext cx="10771426" cy="4351338"/>
          </a:xfrm>
        </p:spPr>
        <p:txBody>
          <a:bodyPr>
            <a:normAutofit fontScale="92500" lnSpcReduction="20000"/>
          </a:bodyPr>
          <a:lstStyle/>
          <a:p>
            <a:pPr lvl="0" algn="just" fontAlgn="base">
              <a:spcAft>
                <a:spcPct val="0"/>
              </a:spcAft>
            </a:pPr>
            <a:r>
              <a:rPr lang="en-US" altLang="en-US" b="1" dirty="0">
                <a:solidFill>
                  <a:srgbClr val="303030"/>
                </a:solidFill>
                <a:latin typeface="+mj-lt"/>
              </a:rPr>
              <a:t>MSI-high (MSI-H):</a:t>
            </a:r>
            <a:r>
              <a:rPr lang="en-US" altLang="en-US" dirty="0" err="1">
                <a:latin typeface="+mj-lt"/>
              </a:rPr>
              <a:t>có</a:t>
            </a:r>
            <a:r>
              <a:rPr lang="en-US" altLang="en-US" dirty="0">
                <a:latin typeface="+mj-lt"/>
              </a:rPr>
              <a:t> </a:t>
            </a:r>
            <a:r>
              <a:rPr lang="en-US" altLang="en-US" dirty="0" err="1">
                <a:latin typeface="+mj-lt"/>
              </a:rPr>
              <a:t>sự</a:t>
            </a:r>
            <a:r>
              <a:rPr lang="en-US" altLang="en-US" dirty="0">
                <a:latin typeface="+mj-lt"/>
              </a:rPr>
              <a:t> </a:t>
            </a:r>
            <a:r>
              <a:rPr lang="en-US" altLang="en-US" dirty="0" err="1">
                <a:latin typeface="+mj-lt"/>
              </a:rPr>
              <a:t>dịch</a:t>
            </a:r>
            <a:r>
              <a:rPr lang="en-US" altLang="en-US" dirty="0">
                <a:latin typeface="+mj-lt"/>
              </a:rPr>
              <a:t> </a:t>
            </a:r>
            <a:r>
              <a:rPr lang="en-US" altLang="en-US" dirty="0" err="1">
                <a:latin typeface="+mj-lt"/>
              </a:rPr>
              <a:t>khung</a:t>
            </a:r>
            <a:r>
              <a:rPr lang="en-US" altLang="en-US" dirty="0">
                <a:latin typeface="+mj-lt"/>
              </a:rPr>
              <a:t> ở ≥30% </a:t>
            </a:r>
            <a:r>
              <a:rPr lang="en-US" altLang="en-US" dirty="0" err="1">
                <a:latin typeface="+mj-lt"/>
              </a:rPr>
              <a:t>các</a:t>
            </a:r>
            <a:r>
              <a:rPr lang="en-US" altLang="en-US" dirty="0">
                <a:latin typeface="+mj-lt"/>
              </a:rPr>
              <a:t> </a:t>
            </a:r>
            <a:r>
              <a:rPr lang="en-US" altLang="en-US" dirty="0" err="1">
                <a:latin typeface="+mj-lt"/>
              </a:rPr>
              <a:t>dấu</a:t>
            </a:r>
            <a:r>
              <a:rPr lang="en-US" altLang="en-US" dirty="0">
                <a:latin typeface="+mj-lt"/>
              </a:rPr>
              <a:t> </a:t>
            </a:r>
            <a:r>
              <a:rPr lang="en-US" altLang="en-US" dirty="0" err="1">
                <a:latin typeface="+mj-lt"/>
              </a:rPr>
              <a:t>ấn</a:t>
            </a:r>
            <a:r>
              <a:rPr lang="en-US" altLang="en-US" dirty="0">
                <a:latin typeface="+mj-lt"/>
              </a:rPr>
              <a:t> vi </a:t>
            </a:r>
            <a:r>
              <a:rPr lang="en-US" altLang="en-US" dirty="0" err="1">
                <a:latin typeface="+mj-lt"/>
              </a:rPr>
              <a:t>vệ</a:t>
            </a:r>
            <a:r>
              <a:rPr lang="en-US" altLang="en-US" dirty="0">
                <a:latin typeface="+mj-lt"/>
              </a:rPr>
              <a:t> </a:t>
            </a:r>
            <a:r>
              <a:rPr lang="en-US" altLang="en-US" dirty="0" err="1">
                <a:latin typeface="+mj-lt"/>
              </a:rPr>
              <a:t>tinh</a:t>
            </a:r>
            <a:r>
              <a:rPr lang="en-US" altLang="en-US" dirty="0">
                <a:latin typeface="+mj-lt"/>
              </a:rPr>
              <a:t>. Thường do </a:t>
            </a:r>
            <a:r>
              <a:rPr lang="en-US" altLang="en-US" dirty="0" err="1">
                <a:latin typeface="+mj-lt"/>
              </a:rPr>
              <a:t>thiếu</a:t>
            </a:r>
            <a:r>
              <a:rPr lang="en-US" altLang="en-US" dirty="0">
                <a:latin typeface="+mj-lt"/>
              </a:rPr>
              <a:t> </a:t>
            </a:r>
            <a:r>
              <a:rPr lang="en-US" altLang="en-US" dirty="0" err="1">
                <a:latin typeface="+mj-lt"/>
              </a:rPr>
              <a:t>hụt</a:t>
            </a:r>
            <a:r>
              <a:rPr lang="en-US" altLang="en-US" dirty="0">
                <a:latin typeface="+mj-lt"/>
              </a:rPr>
              <a:t> protein MMR (</a:t>
            </a:r>
            <a:r>
              <a:rPr lang="en-US" altLang="en-US" dirty="0" err="1">
                <a:latin typeface="+mj-lt"/>
              </a:rPr>
              <a:t>dMMR</a:t>
            </a:r>
            <a:r>
              <a:rPr lang="en-US" altLang="en-US" dirty="0">
                <a:latin typeface="+mj-lt"/>
              </a:rPr>
              <a:t>).</a:t>
            </a:r>
          </a:p>
          <a:p>
            <a:pPr lvl="0" algn="just" fontAlgn="base">
              <a:spcAft>
                <a:spcPct val="0"/>
              </a:spcAft>
            </a:pPr>
            <a:r>
              <a:rPr lang="en-US" altLang="en-US" b="1" dirty="0">
                <a:latin typeface="+mj-lt"/>
              </a:rPr>
              <a:t>MSI-low (MSI-L): </a:t>
            </a:r>
            <a:r>
              <a:rPr lang="en-US" altLang="en-US" dirty="0" err="1">
                <a:latin typeface="+mj-lt"/>
              </a:rPr>
              <a:t>Bất</a:t>
            </a:r>
            <a:r>
              <a:rPr lang="en-US" altLang="en-US" dirty="0">
                <a:latin typeface="+mj-lt"/>
              </a:rPr>
              <a:t> </a:t>
            </a:r>
            <a:r>
              <a:rPr lang="en-US" altLang="en-US" dirty="0" err="1">
                <a:latin typeface="+mj-lt"/>
              </a:rPr>
              <a:t>ổn</a:t>
            </a:r>
            <a:r>
              <a:rPr lang="en-US" altLang="en-US" dirty="0">
                <a:latin typeface="+mj-lt"/>
              </a:rPr>
              <a:t> </a:t>
            </a:r>
            <a:r>
              <a:rPr lang="en-US" altLang="en-US" dirty="0" err="1">
                <a:latin typeface="+mj-lt"/>
              </a:rPr>
              <a:t>định</a:t>
            </a:r>
            <a:r>
              <a:rPr lang="en-US" altLang="en-US" dirty="0">
                <a:latin typeface="+mj-lt"/>
              </a:rPr>
              <a:t> ở &lt;30% </a:t>
            </a:r>
            <a:r>
              <a:rPr lang="en-US" altLang="en-US" dirty="0" err="1">
                <a:latin typeface="+mj-lt"/>
              </a:rPr>
              <a:t>dấu</a:t>
            </a:r>
            <a:r>
              <a:rPr lang="en-US" altLang="en-US" dirty="0">
                <a:latin typeface="+mj-lt"/>
              </a:rPr>
              <a:t> </a:t>
            </a:r>
            <a:r>
              <a:rPr lang="en-US" altLang="en-US" dirty="0" err="1">
                <a:latin typeface="+mj-lt"/>
              </a:rPr>
              <a:t>ấn</a:t>
            </a:r>
            <a:r>
              <a:rPr lang="en-US" altLang="en-US" dirty="0">
                <a:latin typeface="+mj-lt"/>
              </a:rPr>
              <a:t>.</a:t>
            </a:r>
          </a:p>
          <a:p>
            <a:pPr lvl="0" algn="just" fontAlgn="base">
              <a:spcAft>
                <a:spcPct val="0"/>
              </a:spcAft>
            </a:pPr>
            <a:r>
              <a:rPr lang="en-US" altLang="en-US" b="1" dirty="0">
                <a:latin typeface="+mj-lt"/>
              </a:rPr>
              <a:t>MSS (</a:t>
            </a:r>
            <a:r>
              <a:rPr lang="en-US" altLang="en-US" b="1" dirty="0" err="1">
                <a:latin typeface="+mj-lt"/>
              </a:rPr>
              <a:t>Ổn</a:t>
            </a:r>
            <a:r>
              <a:rPr lang="en-US" altLang="en-US" b="1" dirty="0">
                <a:latin typeface="+mj-lt"/>
              </a:rPr>
              <a:t> </a:t>
            </a:r>
            <a:r>
              <a:rPr lang="en-US" altLang="en-US" b="1" dirty="0" err="1">
                <a:latin typeface="+mj-lt"/>
              </a:rPr>
              <a:t>định</a:t>
            </a:r>
            <a:r>
              <a:rPr lang="en-US" altLang="en-US" b="1" dirty="0">
                <a:latin typeface="+mj-lt"/>
              </a:rPr>
              <a:t> vi </a:t>
            </a:r>
            <a:r>
              <a:rPr lang="en-US" altLang="en-US" b="1" dirty="0" err="1">
                <a:latin typeface="+mj-lt"/>
              </a:rPr>
              <a:t>vệ</a:t>
            </a:r>
            <a:r>
              <a:rPr lang="en-US" altLang="en-US" b="1" dirty="0">
                <a:latin typeface="+mj-lt"/>
              </a:rPr>
              <a:t> </a:t>
            </a:r>
            <a:r>
              <a:rPr lang="en-US" altLang="en-US" b="1" dirty="0" err="1">
                <a:latin typeface="+mj-lt"/>
              </a:rPr>
              <a:t>tinh</a:t>
            </a:r>
            <a:r>
              <a:rPr lang="en-US" altLang="en-US" b="1" dirty="0">
                <a:latin typeface="+mj-lt"/>
              </a:rPr>
              <a:t>):</a:t>
            </a:r>
            <a:r>
              <a:rPr lang="en-US" altLang="en-US" dirty="0">
                <a:latin typeface="+mj-lt"/>
              </a:rPr>
              <a:t> </a:t>
            </a:r>
            <a:r>
              <a:rPr lang="en-US" altLang="en-US" dirty="0" err="1">
                <a:latin typeface="+mj-lt"/>
              </a:rPr>
              <a:t>Không</a:t>
            </a:r>
            <a:r>
              <a:rPr lang="en-US" altLang="en-US" dirty="0">
                <a:latin typeface="+mj-lt"/>
              </a:rPr>
              <a:t> </a:t>
            </a:r>
            <a:r>
              <a:rPr lang="en-US" altLang="en-US" dirty="0" err="1">
                <a:latin typeface="+mj-lt"/>
              </a:rPr>
              <a:t>có</a:t>
            </a:r>
            <a:r>
              <a:rPr lang="en-US" altLang="en-US" dirty="0">
                <a:latin typeface="+mj-lt"/>
              </a:rPr>
              <a:t> </a:t>
            </a:r>
            <a:r>
              <a:rPr lang="en-US" altLang="en-US" dirty="0" err="1">
                <a:latin typeface="+mj-lt"/>
              </a:rPr>
              <a:t>bất</a:t>
            </a:r>
            <a:r>
              <a:rPr lang="en-US" altLang="en-US" dirty="0">
                <a:latin typeface="+mj-lt"/>
              </a:rPr>
              <a:t> </a:t>
            </a:r>
            <a:r>
              <a:rPr lang="en-US" altLang="en-US" dirty="0" err="1">
                <a:latin typeface="+mj-lt"/>
              </a:rPr>
              <a:t>ổn</a:t>
            </a:r>
            <a:r>
              <a:rPr lang="en-US" altLang="en-US" dirty="0">
                <a:latin typeface="+mj-lt"/>
              </a:rPr>
              <a:t> </a:t>
            </a:r>
            <a:r>
              <a:rPr lang="en-US" altLang="en-US" dirty="0" err="1">
                <a:latin typeface="+mj-lt"/>
              </a:rPr>
              <a:t>định</a:t>
            </a:r>
            <a:r>
              <a:rPr lang="en-US" altLang="en-US" dirty="0">
                <a:latin typeface="+mj-lt"/>
              </a:rPr>
              <a:t> vi </a:t>
            </a:r>
            <a:r>
              <a:rPr lang="en-US" altLang="en-US" dirty="0" err="1">
                <a:latin typeface="+mj-lt"/>
              </a:rPr>
              <a:t>vệ</a:t>
            </a:r>
            <a:r>
              <a:rPr lang="en-US" altLang="en-US" dirty="0">
                <a:latin typeface="+mj-lt"/>
              </a:rPr>
              <a:t> </a:t>
            </a:r>
            <a:r>
              <a:rPr lang="en-US" altLang="en-US" dirty="0" err="1">
                <a:latin typeface="+mj-lt"/>
              </a:rPr>
              <a:t>tinh</a:t>
            </a:r>
            <a:r>
              <a:rPr lang="en-US" altLang="en-US" dirty="0">
                <a:latin typeface="+mj-lt"/>
              </a:rPr>
              <a:t>; </a:t>
            </a:r>
            <a:r>
              <a:rPr lang="en-US" altLang="en-US" dirty="0" err="1">
                <a:latin typeface="+mj-lt"/>
              </a:rPr>
              <a:t>thuộc</a:t>
            </a:r>
            <a:r>
              <a:rPr lang="en-US" altLang="en-US" dirty="0">
                <a:latin typeface="+mj-lt"/>
              </a:rPr>
              <a:t> </a:t>
            </a:r>
            <a:r>
              <a:rPr lang="en-US" altLang="en-US" dirty="0" err="1">
                <a:latin typeface="+mj-lt"/>
              </a:rPr>
              <a:t>nhóm</a:t>
            </a:r>
            <a:r>
              <a:rPr lang="en-US" altLang="en-US" dirty="0">
                <a:latin typeface="+mj-lt"/>
              </a:rPr>
              <a:t> </a:t>
            </a:r>
            <a:r>
              <a:rPr lang="en-US" altLang="en-US" dirty="0" err="1">
                <a:latin typeface="+mj-lt"/>
              </a:rPr>
              <a:t>bộ</a:t>
            </a:r>
            <a:r>
              <a:rPr lang="en-US" altLang="en-US" dirty="0">
                <a:latin typeface="+mj-lt"/>
              </a:rPr>
              <a:t> gen </a:t>
            </a:r>
            <a:r>
              <a:rPr lang="en-US" altLang="en-US" dirty="0" err="1">
                <a:latin typeface="+mj-lt"/>
              </a:rPr>
              <a:t>ổn</a:t>
            </a:r>
            <a:r>
              <a:rPr lang="en-US" altLang="en-US" dirty="0">
                <a:latin typeface="+mj-lt"/>
              </a:rPr>
              <a:t> </a:t>
            </a:r>
            <a:r>
              <a:rPr lang="en-US" altLang="en-US" dirty="0" err="1">
                <a:latin typeface="+mj-lt"/>
              </a:rPr>
              <a:t>định</a:t>
            </a:r>
            <a:r>
              <a:rPr lang="en-US" altLang="en-US" dirty="0">
                <a:latin typeface="+mj-lt"/>
              </a:rPr>
              <a:t> </a:t>
            </a:r>
            <a:r>
              <a:rPr lang="en-US" altLang="en-US" dirty="0" err="1">
                <a:latin typeface="+mj-lt"/>
              </a:rPr>
              <a:t>hoặc</a:t>
            </a:r>
            <a:r>
              <a:rPr lang="en-US" altLang="en-US" dirty="0">
                <a:latin typeface="+mj-lt"/>
              </a:rPr>
              <a:t> con </a:t>
            </a:r>
            <a:r>
              <a:rPr lang="en-US" altLang="en-US" dirty="0" err="1">
                <a:solidFill>
                  <a:srgbClr val="303030"/>
                </a:solidFill>
                <a:latin typeface="+mj-lt"/>
              </a:rPr>
              <a:t>đường</a:t>
            </a:r>
            <a:r>
              <a:rPr lang="en-US" altLang="en-US" dirty="0">
                <a:solidFill>
                  <a:srgbClr val="303030"/>
                </a:solidFill>
                <a:latin typeface="+mj-lt"/>
              </a:rPr>
              <a:t> CIN</a:t>
            </a:r>
          </a:p>
          <a:p>
            <a:pPr lvl="0" algn="just" fontAlgn="base">
              <a:spcAft>
                <a:spcPct val="0"/>
              </a:spcAft>
            </a:pPr>
            <a:endParaRPr lang="en-US" altLang="en-US" dirty="0">
              <a:solidFill>
                <a:srgbClr val="303030"/>
              </a:solidFill>
              <a:latin typeface="+mj-lt"/>
            </a:endParaRPr>
          </a:p>
          <a:p>
            <a:pPr marL="0" indent="0">
              <a:buNone/>
            </a:pPr>
            <a:r>
              <a:rPr lang="vi-VN" b="1" dirty="0">
                <a:latin typeface="+mj-lt"/>
              </a:rPr>
              <a:t>Phương pháp xét nghiệm phổ biến : </a:t>
            </a:r>
            <a:endParaRPr lang="en-US" b="1" dirty="0">
              <a:latin typeface="+mj-lt"/>
            </a:endParaRPr>
          </a:p>
          <a:p>
            <a:pPr algn="just"/>
            <a:r>
              <a:rPr lang="vi-VN" dirty="0">
                <a:latin typeface="+mj-lt"/>
              </a:rPr>
              <a:t>Hóa mô miễn dịch (IH): Kiểm tra sự thiếu hụt các protein MMR (phương pháp phổ biến nhất). </a:t>
            </a:r>
            <a:endParaRPr lang="en-US" dirty="0">
              <a:latin typeface="+mj-lt"/>
            </a:endParaRPr>
          </a:p>
          <a:p>
            <a:pPr algn="just"/>
            <a:r>
              <a:rPr lang="vi-VN" dirty="0">
                <a:latin typeface="+mj-lt"/>
              </a:rPr>
              <a:t>Phản ứng chuỗi Polymerase (PCR): Phát hiện trực tiếp sự bất ổn định của các đoạn vi vệ tinh. </a:t>
            </a:r>
            <a:endParaRPr lang="en-US" dirty="0">
              <a:latin typeface="+mj-lt"/>
            </a:endParaRPr>
          </a:p>
          <a:p>
            <a:pPr algn="just"/>
            <a:r>
              <a:rPr lang="vi-VN" dirty="0">
                <a:latin typeface="+mj-lt"/>
              </a:rPr>
              <a:t>Giải trình tự DNA: Xác định tình trạng MSI thông qua phân tích bộ gen</a:t>
            </a:r>
            <a:endParaRPr lang="en-US" dirty="0">
              <a:latin typeface="+mj-lt"/>
            </a:endParaRPr>
          </a:p>
        </p:txBody>
      </p:sp>
      <p:sp>
        <p:nvSpPr>
          <p:cNvPr id="3" name="Title 2">
            <a:extLst>
              <a:ext uri="{FF2B5EF4-FFF2-40B4-BE49-F238E27FC236}">
                <a16:creationId xmlns:a16="http://schemas.microsoft.com/office/drawing/2014/main" id="{81D1AF9F-C43D-DBA3-19BA-87F29FA78ACE}"/>
              </a:ext>
            </a:extLst>
          </p:cNvPr>
          <p:cNvSpPr>
            <a:spLocks noGrp="1"/>
          </p:cNvSpPr>
          <p:nvPr>
            <p:ph type="title"/>
          </p:nvPr>
        </p:nvSpPr>
        <p:spPr/>
        <p:txBody>
          <a:bodyPr/>
          <a:lstStyle/>
          <a:p>
            <a:r>
              <a:rPr lang="en-US" dirty="0" err="1"/>
              <a:t>Phân</a:t>
            </a:r>
            <a:r>
              <a:rPr lang="en-US" dirty="0"/>
              <a:t> </a:t>
            </a:r>
            <a:r>
              <a:rPr lang="en-US" dirty="0" err="1"/>
              <a:t>loại</a:t>
            </a:r>
            <a:r>
              <a:rPr lang="en-US" dirty="0"/>
              <a:t> </a:t>
            </a:r>
            <a:r>
              <a:rPr lang="en-US" dirty="0" err="1"/>
              <a:t>và</a:t>
            </a:r>
            <a:r>
              <a:rPr lang="en-US" dirty="0"/>
              <a:t> </a:t>
            </a:r>
            <a:r>
              <a:rPr lang="en-US" dirty="0" err="1"/>
              <a:t>Chẩn</a:t>
            </a:r>
            <a:r>
              <a:rPr lang="en-US" dirty="0"/>
              <a:t> </a:t>
            </a:r>
            <a:r>
              <a:rPr lang="en-US" dirty="0" err="1"/>
              <a:t>đoán</a:t>
            </a:r>
            <a:endParaRPr lang="en-US" dirty="0"/>
          </a:p>
        </p:txBody>
      </p:sp>
    </p:spTree>
    <p:extLst>
      <p:ext uri="{BB962C8B-B14F-4D97-AF65-F5344CB8AC3E}">
        <p14:creationId xmlns:p14="http://schemas.microsoft.com/office/powerpoint/2010/main" val="106822855"/>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16C603E-1CF2-4C15-BFD8-0EBA576AD2CD}" vid="{9BAFFD94-1B65-49F4-A084-0B776721894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 (1)</Template>
  <TotalTime>12725</TotalTime>
  <Words>3204</Words>
  <Application>Microsoft Office PowerPoint</Application>
  <PresentationFormat>Widescreen</PresentationFormat>
  <Paragraphs>192</Paragraphs>
  <Slides>31</Slides>
  <Notes>6</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Courier New</vt:lpstr>
      <vt:lpstr>Google Sans Text</vt:lpstr>
      <vt:lpstr>Times New Roman</vt:lpstr>
      <vt:lpstr>Theme1</vt:lpstr>
      <vt:lpstr>PowerPoint Presentation</vt:lpstr>
      <vt:lpstr>Nội dung trình bày</vt:lpstr>
      <vt:lpstr>Gánh nặng bệnh tật tại Việt Nam</vt:lpstr>
      <vt:lpstr>Các con đường sinh ung thư đại trực tràng</vt:lpstr>
      <vt:lpstr>Các con đường sinh ung thư đại trực tràng</vt:lpstr>
      <vt:lpstr>XN DT-SHPT trong điều trị UT ĐTT</vt:lpstr>
      <vt:lpstr>XN DT-SHPT trong điều trị UT ĐTT</vt:lpstr>
      <vt:lpstr>MSS/MSH</vt:lpstr>
      <vt:lpstr>Phân loại và Chẩn đoán</vt:lpstr>
      <vt:lpstr>Ý nghĩa trong Điều trị và Tiên lượng</vt:lpstr>
      <vt:lpstr>Ý nghĩa trong Điều trị và Tiên lượng</vt:lpstr>
      <vt:lpstr>Phương pháp xét nghiệm MSI/dMMR</vt:lpstr>
      <vt:lpstr>KRAS, NRAS</vt:lpstr>
      <vt:lpstr>KRAS, NRAS, BRAF</vt:lpstr>
      <vt:lpstr>BRAF V600E</vt:lpstr>
      <vt:lpstr>Ý nghĩa lâm sàng BRAF V600E</vt:lpstr>
      <vt:lpstr>Đột biến POLE/POLD1 – Một con đường phân tử mới </vt:lpstr>
      <vt:lpstr>Đặc điểm sinh học phân tử đặc trưng</vt:lpstr>
      <vt:lpstr>Ý nghĩa trong điều trị và Tiên lượng</vt:lpstr>
      <vt:lpstr>Một số chỉ dấu khác</vt:lpstr>
      <vt:lpstr>Một số chỉ dấu khác</vt:lpstr>
      <vt:lpstr>So sánh NGS với qPCR</vt:lpstr>
      <vt:lpstr>Mẫu xét nghiệm</vt:lpstr>
      <vt:lpstr>Kết luận</vt:lpstr>
      <vt:lpstr>PowerPoint Presentation</vt:lpstr>
      <vt:lpstr>Trang thiết bị - Cơ sở vật chất</vt:lpstr>
      <vt:lpstr>Trang thiết bị - Cơ sở vật chất</vt:lpstr>
      <vt:lpstr>Trang thiết bị - Cơ sở vật chất</vt:lpstr>
      <vt:lpstr>Trang thiết bị - Cơ sở vật chất</vt:lpstr>
      <vt:lpstr>Trang thiết bị - Cơ sở vật chất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MY LAPTOP</dc:creator>
  <cp:lastModifiedBy>TA THI LAN ANH</cp:lastModifiedBy>
  <cp:revision>10</cp:revision>
  <dcterms:created xsi:type="dcterms:W3CDTF">2025-11-25T08:58:23Z</dcterms:created>
  <dcterms:modified xsi:type="dcterms:W3CDTF">2026-04-08T03:19:49Z</dcterms:modified>
</cp:coreProperties>
</file>