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32"/>
  </p:notesMasterIdLst>
  <p:handoutMasterIdLst>
    <p:handoutMasterId r:id="rId33"/>
  </p:handoutMasterIdLst>
  <p:sldIdLst>
    <p:sldId id="1105" r:id="rId2"/>
    <p:sldId id="1108" r:id="rId3"/>
    <p:sldId id="1106" r:id="rId4"/>
    <p:sldId id="1101" r:id="rId5"/>
    <p:sldId id="1107" r:id="rId6"/>
    <p:sldId id="1109" r:id="rId7"/>
    <p:sldId id="1112" r:id="rId8"/>
    <p:sldId id="1113" r:id="rId9"/>
    <p:sldId id="1115" r:id="rId10"/>
    <p:sldId id="1116" r:id="rId11"/>
    <p:sldId id="1117" r:id="rId12"/>
    <p:sldId id="1114" r:id="rId13"/>
    <p:sldId id="1119" r:id="rId14"/>
    <p:sldId id="1122" r:id="rId15"/>
    <p:sldId id="1120" r:id="rId16"/>
    <p:sldId id="1121" r:id="rId17"/>
    <p:sldId id="1123" r:id="rId18"/>
    <p:sldId id="1124" r:id="rId19"/>
    <p:sldId id="1126" r:id="rId20"/>
    <p:sldId id="1125" r:id="rId21"/>
    <p:sldId id="1110" r:id="rId22"/>
    <p:sldId id="1127" r:id="rId23"/>
    <p:sldId id="1129" r:id="rId24"/>
    <p:sldId id="1128" r:id="rId25"/>
    <p:sldId id="1130" r:id="rId26"/>
    <p:sldId id="1132" r:id="rId27"/>
    <p:sldId id="1133" r:id="rId28"/>
    <p:sldId id="1134" r:id="rId29"/>
    <p:sldId id="1135" r:id="rId30"/>
    <p:sldId id="1104" r:id="rId31"/>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58A1D5"/>
    <a:srgbClr val="FCFDFD"/>
    <a:srgbClr val="28659C"/>
    <a:srgbClr val="B8B8B8"/>
    <a:srgbClr val="B7B8B8"/>
    <a:srgbClr val="FD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0" autoAdjust="0"/>
    <p:restoredTop sz="96283" autoAdjust="0"/>
  </p:normalViewPr>
  <p:slideViewPr>
    <p:cSldViewPr snapToGrid="0">
      <p:cViewPr varScale="1">
        <p:scale>
          <a:sx n="97" d="100"/>
          <a:sy n="97" d="100"/>
        </p:scale>
        <p:origin x="114" y="408"/>
      </p:cViewPr>
      <p:guideLst>
        <p:guide orient="horz" pos="2184"/>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2AAF83-D105-4951-8363-A3C607558616}" type="doc">
      <dgm:prSet loTypeId="urn:microsoft.com/office/officeart/2005/8/layout/cycle3" loCatId="cycle" qsTypeId="urn:microsoft.com/office/officeart/2005/8/quickstyle/simple2" qsCatId="simple" csTypeId="urn:microsoft.com/office/officeart/2005/8/colors/accent6_2" csCatId="accent6" phldr="1"/>
      <dgm:spPr/>
      <dgm:t>
        <a:bodyPr/>
        <a:lstStyle/>
        <a:p>
          <a:endParaRPr lang="en-US"/>
        </a:p>
      </dgm:t>
    </dgm:pt>
    <dgm:pt modelId="{EB2145B9-5E4F-4CB5-9C80-D9299C4850BA}">
      <dgm:prSet phldrT="[Text]" custT="1"/>
      <dgm:spPr/>
      <dgm:t>
        <a:bodyPr/>
        <a:lstStyle/>
        <a:p>
          <a:r>
            <a:rPr lang="en-US" sz="2400" dirty="0" err="1"/>
            <a:t>Chuẩn</a:t>
          </a:r>
          <a:r>
            <a:rPr lang="en-US" sz="2400" dirty="0"/>
            <a:t> </a:t>
          </a:r>
          <a:r>
            <a:rPr lang="en-US" sz="2400" dirty="0" err="1"/>
            <a:t>bị</a:t>
          </a:r>
          <a:r>
            <a:rPr lang="en-US" sz="2400" dirty="0"/>
            <a:t> </a:t>
          </a:r>
          <a:r>
            <a:rPr lang="en-US" sz="2400" dirty="0" err="1"/>
            <a:t>trước</a:t>
          </a:r>
          <a:r>
            <a:rPr lang="en-US" sz="2400" dirty="0"/>
            <a:t> </a:t>
          </a:r>
          <a:r>
            <a:rPr lang="en-US" sz="2400" dirty="0" err="1"/>
            <a:t>thủ</a:t>
          </a:r>
          <a:r>
            <a:rPr lang="en-US" sz="2400" dirty="0"/>
            <a:t> </a:t>
          </a:r>
          <a:r>
            <a:rPr lang="en-US" sz="2400" dirty="0" err="1"/>
            <a:t>thuật</a:t>
          </a:r>
          <a:endParaRPr lang="en-US" sz="2400" dirty="0"/>
        </a:p>
      </dgm:t>
    </dgm:pt>
    <dgm:pt modelId="{3BA264E0-AF65-46CE-8DD1-FAF997D39D9E}" type="parTrans" cxnId="{E4095F76-00AD-4E0F-B55E-F2751058B981}">
      <dgm:prSet/>
      <dgm:spPr/>
      <dgm:t>
        <a:bodyPr/>
        <a:lstStyle/>
        <a:p>
          <a:endParaRPr lang="en-US" sz="2000"/>
        </a:p>
      </dgm:t>
    </dgm:pt>
    <dgm:pt modelId="{5DD1FABA-4938-4F98-8709-C648534B1D4E}" type="sibTrans" cxnId="{E4095F76-00AD-4E0F-B55E-F2751058B981}">
      <dgm:prSet/>
      <dgm:spPr/>
      <dgm:t>
        <a:bodyPr/>
        <a:lstStyle/>
        <a:p>
          <a:endParaRPr lang="en-US" sz="2000"/>
        </a:p>
      </dgm:t>
    </dgm:pt>
    <dgm:pt modelId="{9D908027-6FA6-4BB6-BF5A-0798E8E9AE21}">
      <dgm:prSet phldrT="[Text]" custT="1"/>
      <dgm:spPr/>
      <dgm:t>
        <a:bodyPr/>
        <a:lstStyle/>
        <a:p>
          <a:r>
            <a:rPr lang="en-US" sz="2400" dirty="0" err="1"/>
            <a:t>Nội</a:t>
          </a:r>
          <a:r>
            <a:rPr lang="en-US" sz="2400" dirty="0"/>
            <a:t> </a:t>
          </a:r>
          <a:r>
            <a:rPr lang="en-US" sz="2400" dirty="0" err="1"/>
            <a:t>soi</a:t>
          </a:r>
          <a:r>
            <a:rPr lang="en-US" sz="2400" dirty="0"/>
            <a:t> </a:t>
          </a:r>
          <a:r>
            <a:rPr lang="en-US" sz="2400" dirty="0" err="1"/>
            <a:t>phát</a:t>
          </a:r>
          <a:r>
            <a:rPr lang="en-US" sz="2400" dirty="0"/>
            <a:t> </a:t>
          </a:r>
          <a:r>
            <a:rPr lang="en-US" sz="2400" dirty="0" err="1"/>
            <a:t>hiện</a:t>
          </a:r>
          <a:r>
            <a:rPr lang="en-US" sz="2400" dirty="0"/>
            <a:t> </a:t>
          </a:r>
          <a:r>
            <a:rPr lang="en-US" sz="2400" dirty="0" err="1"/>
            <a:t>và</a:t>
          </a:r>
          <a:r>
            <a:rPr lang="en-US" sz="2400" dirty="0"/>
            <a:t> </a:t>
          </a:r>
          <a:r>
            <a:rPr lang="en-US" sz="2400" dirty="0" err="1"/>
            <a:t>chẩn</a:t>
          </a:r>
          <a:r>
            <a:rPr lang="en-US" sz="2400" dirty="0"/>
            <a:t> </a:t>
          </a:r>
          <a:r>
            <a:rPr lang="en-US" sz="2400" dirty="0" err="1"/>
            <a:t>đoán</a:t>
          </a:r>
          <a:endParaRPr lang="en-US" sz="2400" dirty="0"/>
        </a:p>
      </dgm:t>
    </dgm:pt>
    <dgm:pt modelId="{A79349D3-0213-4DF2-B129-280E73E37A34}" type="parTrans" cxnId="{9DC5BA71-6D7E-4014-A903-1ED76A1D5169}">
      <dgm:prSet/>
      <dgm:spPr/>
      <dgm:t>
        <a:bodyPr/>
        <a:lstStyle/>
        <a:p>
          <a:endParaRPr lang="en-US" sz="2000"/>
        </a:p>
      </dgm:t>
    </dgm:pt>
    <dgm:pt modelId="{6F88B9A0-928E-4CC0-96F9-E7F77933450C}" type="sibTrans" cxnId="{9DC5BA71-6D7E-4014-A903-1ED76A1D5169}">
      <dgm:prSet/>
      <dgm:spPr/>
      <dgm:t>
        <a:bodyPr/>
        <a:lstStyle/>
        <a:p>
          <a:endParaRPr lang="en-US" sz="2000"/>
        </a:p>
      </dgm:t>
    </dgm:pt>
    <dgm:pt modelId="{0EEFE27C-A1E4-41D6-883F-E6B70B641ABA}">
      <dgm:prSet phldrT="[Text]" custT="1"/>
      <dgm:spPr/>
      <dgm:t>
        <a:bodyPr/>
        <a:lstStyle/>
        <a:p>
          <a:r>
            <a:rPr lang="en-US" sz="2400" dirty="0" err="1"/>
            <a:t>Chẩn</a:t>
          </a:r>
          <a:r>
            <a:rPr lang="en-US" sz="2400" dirty="0"/>
            <a:t> </a:t>
          </a:r>
          <a:r>
            <a:rPr lang="en-US" sz="2400" dirty="0" err="1"/>
            <a:t>đoán</a:t>
          </a:r>
          <a:r>
            <a:rPr lang="en-US" sz="2400" dirty="0"/>
            <a:t> </a:t>
          </a:r>
          <a:r>
            <a:rPr lang="en-US" sz="2400" dirty="0" err="1"/>
            <a:t>nhiễm</a:t>
          </a:r>
          <a:r>
            <a:rPr lang="en-US" sz="2400" dirty="0"/>
            <a:t> </a:t>
          </a:r>
          <a:r>
            <a:rPr lang="en-US" sz="2400" dirty="0" err="1"/>
            <a:t>H.p</a:t>
          </a:r>
          <a:r>
            <a:rPr lang="en-US" sz="2400" dirty="0"/>
            <a:t> qua </a:t>
          </a:r>
          <a:r>
            <a:rPr lang="en-US" sz="2400" dirty="0" err="1"/>
            <a:t>nội</a:t>
          </a:r>
          <a:r>
            <a:rPr lang="en-US" sz="2400" dirty="0"/>
            <a:t> </a:t>
          </a:r>
          <a:r>
            <a:rPr lang="en-US" sz="2400" dirty="0" err="1"/>
            <a:t>soi</a:t>
          </a:r>
          <a:r>
            <a:rPr lang="en-US" sz="2400" dirty="0"/>
            <a:t> </a:t>
          </a:r>
          <a:r>
            <a:rPr lang="en-US" sz="2400" dirty="0" err="1"/>
            <a:t>và</a:t>
          </a:r>
          <a:r>
            <a:rPr lang="en-US" sz="2400" dirty="0"/>
            <a:t> </a:t>
          </a:r>
          <a:r>
            <a:rPr lang="en-US" sz="2400" dirty="0" err="1"/>
            <a:t>phân</a:t>
          </a:r>
          <a:r>
            <a:rPr lang="en-US" sz="2400" dirty="0"/>
            <a:t> </a:t>
          </a:r>
          <a:r>
            <a:rPr lang="en-US" sz="2400" dirty="0" err="1"/>
            <a:t>tầng</a:t>
          </a:r>
          <a:r>
            <a:rPr lang="en-US" sz="2400" dirty="0"/>
            <a:t> </a:t>
          </a:r>
          <a:r>
            <a:rPr lang="en-US" sz="2400" dirty="0" err="1"/>
            <a:t>nguy</a:t>
          </a:r>
          <a:r>
            <a:rPr lang="en-US" sz="2400" dirty="0"/>
            <a:t> </a:t>
          </a:r>
          <a:r>
            <a:rPr lang="en-US" sz="2400" dirty="0" err="1"/>
            <a:t>cơ</a:t>
          </a:r>
          <a:r>
            <a:rPr lang="en-US" sz="2400" dirty="0"/>
            <a:t> </a:t>
          </a:r>
          <a:r>
            <a:rPr lang="en-US" sz="2400" dirty="0" err="1"/>
            <a:t>ung</a:t>
          </a:r>
          <a:r>
            <a:rPr lang="en-US" sz="2400" dirty="0"/>
            <a:t> </a:t>
          </a:r>
          <a:r>
            <a:rPr lang="en-US" sz="2400" dirty="0" err="1"/>
            <a:t>thư</a:t>
          </a:r>
          <a:r>
            <a:rPr lang="en-US" sz="2400" dirty="0"/>
            <a:t> </a:t>
          </a:r>
          <a:r>
            <a:rPr lang="en-US" sz="2400" dirty="0" err="1"/>
            <a:t>dạ</a:t>
          </a:r>
          <a:r>
            <a:rPr lang="en-US" sz="2400" dirty="0"/>
            <a:t> </a:t>
          </a:r>
          <a:r>
            <a:rPr lang="en-US" sz="2400" dirty="0" err="1"/>
            <a:t>dày</a:t>
          </a:r>
          <a:r>
            <a:rPr lang="en-US" sz="2400" dirty="0"/>
            <a:t> </a:t>
          </a:r>
          <a:r>
            <a:rPr lang="en-US" sz="2400" dirty="0" err="1"/>
            <a:t>sau</a:t>
          </a:r>
          <a:r>
            <a:rPr lang="en-US" sz="2400" dirty="0"/>
            <a:t> </a:t>
          </a:r>
          <a:r>
            <a:rPr lang="en-US" sz="2400" dirty="0" err="1"/>
            <a:t>nội</a:t>
          </a:r>
          <a:r>
            <a:rPr lang="en-US" sz="2400" dirty="0"/>
            <a:t> </a:t>
          </a:r>
          <a:r>
            <a:rPr lang="en-US" sz="2400" dirty="0" err="1"/>
            <a:t>soi</a:t>
          </a:r>
          <a:endParaRPr lang="en-US" sz="2400" dirty="0"/>
        </a:p>
      </dgm:t>
    </dgm:pt>
    <dgm:pt modelId="{A875DD03-DD7D-44E9-916B-DE6EB0B3F401}" type="parTrans" cxnId="{83A833D1-A88A-48EF-A14D-88B0C7C48941}">
      <dgm:prSet/>
      <dgm:spPr/>
      <dgm:t>
        <a:bodyPr/>
        <a:lstStyle/>
        <a:p>
          <a:endParaRPr lang="en-US" sz="2000"/>
        </a:p>
      </dgm:t>
    </dgm:pt>
    <dgm:pt modelId="{FBCB3E2E-8590-4BDD-92BE-73685A4D231D}" type="sibTrans" cxnId="{83A833D1-A88A-48EF-A14D-88B0C7C48941}">
      <dgm:prSet/>
      <dgm:spPr/>
      <dgm:t>
        <a:bodyPr/>
        <a:lstStyle/>
        <a:p>
          <a:endParaRPr lang="en-US" sz="2000"/>
        </a:p>
      </dgm:t>
    </dgm:pt>
    <dgm:pt modelId="{9CD007E7-9A5A-479E-A491-F92A4D6BAF3F}">
      <dgm:prSet phldrT="[Text]" custT="1"/>
      <dgm:spPr/>
      <dgm:t>
        <a:bodyPr/>
        <a:lstStyle/>
        <a:p>
          <a:r>
            <a:rPr lang="en-US" sz="2400" dirty="0" err="1"/>
            <a:t>Tầm</a:t>
          </a:r>
          <a:r>
            <a:rPr lang="en-US" sz="2400" dirty="0"/>
            <a:t> </a:t>
          </a:r>
          <a:r>
            <a:rPr lang="en-US" sz="2400" dirty="0" err="1"/>
            <a:t>soát</a:t>
          </a:r>
          <a:r>
            <a:rPr lang="en-US" sz="2400" dirty="0"/>
            <a:t> </a:t>
          </a:r>
          <a:r>
            <a:rPr lang="en-US" sz="2400" dirty="0" err="1"/>
            <a:t>ung</a:t>
          </a:r>
          <a:r>
            <a:rPr lang="en-US" sz="2400" dirty="0"/>
            <a:t> </a:t>
          </a:r>
          <a:r>
            <a:rPr lang="en-US" sz="2400" dirty="0" err="1"/>
            <a:t>thư</a:t>
          </a:r>
          <a:r>
            <a:rPr lang="en-US" sz="2400" dirty="0"/>
            <a:t> </a:t>
          </a:r>
          <a:r>
            <a:rPr lang="en-US" sz="2400" dirty="0" err="1"/>
            <a:t>dạ</a:t>
          </a:r>
          <a:r>
            <a:rPr lang="en-US" sz="2400" dirty="0"/>
            <a:t> </a:t>
          </a:r>
          <a:r>
            <a:rPr lang="en-US" sz="2400" dirty="0" err="1"/>
            <a:t>dày</a:t>
          </a:r>
          <a:endParaRPr lang="en-US" sz="2400" dirty="0"/>
        </a:p>
      </dgm:t>
    </dgm:pt>
    <dgm:pt modelId="{3FB4E705-518D-4731-A20C-5E49E538BD78}" type="parTrans" cxnId="{4F0BABE1-196F-40E6-830D-97F11557FD28}">
      <dgm:prSet/>
      <dgm:spPr/>
      <dgm:t>
        <a:bodyPr/>
        <a:lstStyle/>
        <a:p>
          <a:endParaRPr lang="en-US" sz="2000"/>
        </a:p>
      </dgm:t>
    </dgm:pt>
    <dgm:pt modelId="{D415FDCE-4662-41C5-87E7-DA63F7A498BC}" type="sibTrans" cxnId="{4F0BABE1-196F-40E6-830D-97F11557FD28}">
      <dgm:prSet/>
      <dgm:spPr/>
      <dgm:t>
        <a:bodyPr/>
        <a:lstStyle/>
        <a:p>
          <a:endParaRPr lang="en-US" sz="2000"/>
        </a:p>
      </dgm:t>
    </dgm:pt>
    <dgm:pt modelId="{05B69446-233E-4669-8BE7-68737C5C0578}" type="pres">
      <dgm:prSet presAssocID="{662AAF83-D105-4951-8363-A3C607558616}" presName="Name0" presStyleCnt="0">
        <dgm:presLayoutVars>
          <dgm:dir/>
          <dgm:resizeHandles val="exact"/>
        </dgm:presLayoutVars>
      </dgm:prSet>
      <dgm:spPr/>
    </dgm:pt>
    <dgm:pt modelId="{F73991B3-CC1C-4525-A2E6-AB93139D7259}" type="pres">
      <dgm:prSet presAssocID="{662AAF83-D105-4951-8363-A3C607558616}" presName="cycle" presStyleCnt="0"/>
      <dgm:spPr/>
    </dgm:pt>
    <dgm:pt modelId="{A3547197-116C-461C-AC81-2D0DDC4B350D}" type="pres">
      <dgm:prSet presAssocID="{EB2145B9-5E4F-4CB5-9C80-D9299C4850BA}" presName="nodeFirstNode" presStyleLbl="node1" presStyleIdx="0" presStyleCnt="4" custScaleX="74329" custScaleY="94678" custRadScaleRad="114432" custRadScaleInc="-12849">
        <dgm:presLayoutVars>
          <dgm:bulletEnabled val="1"/>
        </dgm:presLayoutVars>
      </dgm:prSet>
      <dgm:spPr/>
    </dgm:pt>
    <dgm:pt modelId="{6921FDD7-AC42-408B-BBF3-BA14F194C0BE}" type="pres">
      <dgm:prSet presAssocID="{5DD1FABA-4938-4F98-8709-C648534B1D4E}" presName="sibTransFirstNode" presStyleLbl="bgShp" presStyleIdx="0" presStyleCnt="1"/>
      <dgm:spPr/>
    </dgm:pt>
    <dgm:pt modelId="{8AE10A73-ED44-4229-A509-6855DD791256}" type="pres">
      <dgm:prSet presAssocID="{9D908027-6FA6-4BB6-BF5A-0798E8E9AE21}" presName="nodeFollowingNodes" presStyleLbl="node1" presStyleIdx="1" presStyleCnt="4" custScaleX="103186" custScaleY="114534" custRadScaleRad="146633" custRadScaleInc="-3573">
        <dgm:presLayoutVars>
          <dgm:bulletEnabled val="1"/>
        </dgm:presLayoutVars>
      </dgm:prSet>
      <dgm:spPr/>
    </dgm:pt>
    <dgm:pt modelId="{B2BAE777-5B58-41CF-85B1-28E38A05C933}" type="pres">
      <dgm:prSet presAssocID="{0EEFE27C-A1E4-41D6-883F-E6B70B641ABA}" presName="nodeFollowingNodes" presStyleLbl="node1" presStyleIdx="2" presStyleCnt="4" custScaleX="174567" custScaleY="89587" custRadScaleRad="106803" custRadScaleInc="7591">
        <dgm:presLayoutVars>
          <dgm:bulletEnabled val="1"/>
        </dgm:presLayoutVars>
      </dgm:prSet>
      <dgm:spPr/>
    </dgm:pt>
    <dgm:pt modelId="{BC02F8E5-D64D-42FE-83D7-B75F43419E30}" type="pres">
      <dgm:prSet presAssocID="{9CD007E7-9A5A-479E-A491-F92A4D6BAF3F}" presName="nodeFollowingNodes" presStyleLbl="node1" presStyleIdx="3" presStyleCnt="4" custScaleX="96931" custScaleY="87988" custRadScaleRad="137649" custRadScaleInc="4361">
        <dgm:presLayoutVars>
          <dgm:bulletEnabled val="1"/>
        </dgm:presLayoutVars>
      </dgm:prSet>
      <dgm:spPr/>
    </dgm:pt>
  </dgm:ptLst>
  <dgm:cxnLst>
    <dgm:cxn modelId="{BB050702-DAE3-4956-9BAB-666A12BB93C1}" type="presOf" srcId="{EB2145B9-5E4F-4CB5-9C80-D9299C4850BA}" destId="{A3547197-116C-461C-AC81-2D0DDC4B350D}" srcOrd="0" destOrd="0" presId="urn:microsoft.com/office/officeart/2005/8/layout/cycle3"/>
    <dgm:cxn modelId="{CD86750B-13B6-438D-A68E-5754B5C01315}" type="presOf" srcId="{0EEFE27C-A1E4-41D6-883F-E6B70B641ABA}" destId="{B2BAE777-5B58-41CF-85B1-28E38A05C933}" srcOrd="0" destOrd="0" presId="urn:microsoft.com/office/officeart/2005/8/layout/cycle3"/>
    <dgm:cxn modelId="{1F68856D-B0A6-46B8-9328-EC9168F35C83}" type="presOf" srcId="{662AAF83-D105-4951-8363-A3C607558616}" destId="{05B69446-233E-4669-8BE7-68737C5C0578}" srcOrd="0" destOrd="0" presId="urn:microsoft.com/office/officeart/2005/8/layout/cycle3"/>
    <dgm:cxn modelId="{9DC5BA71-6D7E-4014-A903-1ED76A1D5169}" srcId="{662AAF83-D105-4951-8363-A3C607558616}" destId="{9D908027-6FA6-4BB6-BF5A-0798E8E9AE21}" srcOrd="1" destOrd="0" parTransId="{A79349D3-0213-4DF2-B129-280E73E37A34}" sibTransId="{6F88B9A0-928E-4CC0-96F9-E7F77933450C}"/>
    <dgm:cxn modelId="{E4095F76-00AD-4E0F-B55E-F2751058B981}" srcId="{662AAF83-D105-4951-8363-A3C607558616}" destId="{EB2145B9-5E4F-4CB5-9C80-D9299C4850BA}" srcOrd="0" destOrd="0" parTransId="{3BA264E0-AF65-46CE-8DD1-FAF997D39D9E}" sibTransId="{5DD1FABA-4938-4F98-8709-C648534B1D4E}"/>
    <dgm:cxn modelId="{E65183A2-C5BC-446B-AD59-A53BF0D78C38}" type="presOf" srcId="{5DD1FABA-4938-4F98-8709-C648534B1D4E}" destId="{6921FDD7-AC42-408B-BBF3-BA14F194C0BE}" srcOrd="0" destOrd="0" presId="urn:microsoft.com/office/officeart/2005/8/layout/cycle3"/>
    <dgm:cxn modelId="{DB0B67C3-3FF5-4B11-BCE9-18D0EDBD9075}" type="presOf" srcId="{9D908027-6FA6-4BB6-BF5A-0798E8E9AE21}" destId="{8AE10A73-ED44-4229-A509-6855DD791256}" srcOrd="0" destOrd="0" presId="urn:microsoft.com/office/officeart/2005/8/layout/cycle3"/>
    <dgm:cxn modelId="{83A833D1-A88A-48EF-A14D-88B0C7C48941}" srcId="{662AAF83-D105-4951-8363-A3C607558616}" destId="{0EEFE27C-A1E4-41D6-883F-E6B70B641ABA}" srcOrd="2" destOrd="0" parTransId="{A875DD03-DD7D-44E9-916B-DE6EB0B3F401}" sibTransId="{FBCB3E2E-8590-4BDD-92BE-73685A4D231D}"/>
    <dgm:cxn modelId="{3FA59CD4-7AC8-4E2A-BDE5-3A885E7BA848}" type="presOf" srcId="{9CD007E7-9A5A-479E-A491-F92A4D6BAF3F}" destId="{BC02F8E5-D64D-42FE-83D7-B75F43419E30}" srcOrd="0" destOrd="0" presId="urn:microsoft.com/office/officeart/2005/8/layout/cycle3"/>
    <dgm:cxn modelId="{4F0BABE1-196F-40E6-830D-97F11557FD28}" srcId="{662AAF83-D105-4951-8363-A3C607558616}" destId="{9CD007E7-9A5A-479E-A491-F92A4D6BAF3F}" srcOrd="3" destOrd="0" parTransId="{3FB4E705-518D-4731-A20C-5E49E538BD78}" sibTransId="{D415FDCE-4662-41C5-87E7-DA63F7A498BC}"/>
    <dgm:cxn modelId="{024D5145-83C0-4EC0-BBE9-A7097AC49AFE}" type="presParOf" srcId="{05B69446-233E-4669-8BE7-68737C5C0578}" destId="{F73991B3-CC1C-4525-A2E6-AB93139D7259}" srcOrd="0" destOrd="0" presId="urn:microsoft.com/office/officeart/2005/8/layout/cycle3"/>
    <dgm:cxn modelId="{9261C6B6-EB74-42FF-BD2A-2E4BF40BCA6A}" type="presParOf" srcId="{F73991B3-CC1C-4525-A2E6-AB93139D7259}" destId="{A3547197-116C-461C-AC81-2D0DDC4B350D}" srcOrd="0" destOrd="0" presId="urn:microsoft.com/office/officeart/2005/8/layout/cycle3"/>
    <dgm:cxn modelId="{410F15AD-C98F-48A3-80A0-D3F8B77BAA24}" type="presParOf" srcId="{F73991B3-CC1C-4525-A2E6-AB93139D7259}" destId="{6921FDD7-AC42-408B-BBF3-BA14F194C0BE}" srcOrd="1" destOrd="0" presId="urn:microsoft.com/office/officeart/2005/8/layout/cycle3"/>
    <dgm:cxn modelId="{5D2FC45D-5FAB-4D81-A15E-474896EA9BFB}" type="presParOf" srcId="{F73991B3-CC1C-4525-A2E6-AB93139D7259}" destId="{8AE10A73-ED44-4229-A509-6855DD791256}" srcOrd="2" destOrd="0" presId="urn:microsoft.com/office/officeart/2005/8/layout/cycle3"/>
    <dgm:cxn modelId="{60325A6D-4035-4E95-AAA7-0E5890CA72A2}" type="presParOf" srcId="{F73991B3-CC1C-4525-A2E6-AB93139D7259}" destId="{B2BAE777-5B58-41CF-85B1-28E38A05C933}" srcOrd="3" destOrd="0" presId="urn:microsoft.com/office/officeart/2005/8/layout/cycle3"/>
    <dgm:cxn modelId="{24FD5EA3-916B-4C1E-805C-805F9FEAFE8E}" type="presParOf" srcId="{F73991B3-CC1C-4525-A2E6-AB93139D7259}" destId="{BC02F8E5-D64D-42FE-83D7-B75F43419E30}"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21FDD7-AC42-408B-BBF3-BA14F194C0BE}">
      <dsp:nvSpPr>
        <dsp:cNvPr id="0" name=""/>
        <dsp:cNvSpPr/>
      </dsp:nvSpPr>
      <dsp:spPr>
        <a:xfrm>
          <a:off x="2338981" y="158671"/>
          <a:ext cx="4364101" cy="4364101"/>
        </a:xfrm>
        <a:prstGeom prst="circularArrow">
          <a:avLst>
            <a:gd name="adj1" fmla="val 4668"/>
            <a:gd name="adj2" fmla="val 272909"/>
            <a:gd name="adj3" fmla="val 13753208"/>
            <a:gd name="adj4" fmla="val 17435146"/>
            <a:gd name="adj5" fmla="val 4847"/>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547197-116C-461C-AC81-2D0DDC4B350D}">
      <dsp:nvSpPr>
        <dsp:cNvPr id="0" name=""/>
        <dsp:cNvSpPr/>
      </dsp:nvSpPr>
      <dsp:spPr>
        <a:xfrm>
          <a:off x="3442730" y="0"/>
          <a:ext cx="2156603" cy="1373507"/>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Chuẩn</a:t>
          </a:r>
          <a:r>
            <a:rPr lang="en-US" sz="2400" kern="1200" dirty="0"/>
            <a:t> </a:t>
          </a:r>
          <a:r>
            <a:rPr lang="en-US" sz="2400" kern="1200" dirty="0" err="1"/>
            <a:t>bị</a:t>
          </a:r>
          <a:r>
            <a:rPr lang="en-US" sz="2400" kern="1200" dirty="0"/>
            <a:t> </a:t>
          </a:r>
          <a:r>
            <a:rPr lang="en-US" sz="2400" kern="1200" dirty="0" err="1"/>
            <a:t>trước</a:t>
          </a:r>
          <a:r>
            <a:rPr lang="en-US" sz="2400" kern="1200" dirty="0"/>
            <a:t> </a:t>
          </a:r>
          <a:r>
            <a:rPr lang="en-US" sz="2400" kern="1200" dirty="0" err="1"/>
            <a:t>thủ</a:t>
          </a:r>
          <a:r>
            <a:rPr lang="en-US" sz="2400" kern="1200" dirty="0"/>
            <a:t> </a:t>
          </a:r>
          <a:r>
            <a:rPr lang="en-US" sz="2400" kern="1200" dirty="0" err="1"/>
            <a:t>thuật</a:t>
          </a:r>
          <a:endParaRPr lang="en-US" sz="2400" kern="1200" dirty="0"/>
        </a:p>
      </dsp:txBody>
      <dsp:txXfrm>
        <a:off x="3509779" y="67049"/>
        <a:ext cx="2022505" cy="1239409"/>
      </dsp:txXfrm>
    </dsp:sp>
    <dsp:sp modelId="{8AE10A73-ED44-4229-A509-6855DD791256}">
      <dsp:nvSpPr>
        <dsp:cNvPr id="0" name=""/>
        <dsp:cNvSpPr/>
      </dsp:nvSpPr>
      <dsp:spPr>
        <a:xfrm>
          <a:off x="5607800" y="1378291"/>
          <a:ext cx="2993868" cy="1661561"/>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Nội</a:t>
          </a:r>
          <a:r>
            <a:rPr lang="en-US" sz="2400" kern="1200" dirty="0"/>
            <a:t> </a:t>
          </a:r>
          <a:r>
            <a:rPr lang="en-US" sz="2400" kern="1200" dirty="0" err="1"/>
            <a:t>soi</a:t>
          </a:r>
          <a:r>
            <a:rPr lang="en-US" sz="2400" kern="1200" dirty="0"/>
            <a:t> </a:t>
          </a:r>
          <a:r>
            <a:rPr lang="en-US" sz="2400" kern="1200" dirty="0" err="1"/>
            <a:t>phát</a:t>
          </a:r>
          <a:r>
            <a:rPr lang="en-US" sz="2400" kern="1200" dirty="0"/>
            <a:t> </a:t>
          </a:r>
          <a:r>
            <a:rPr lang="en-US" sz="2400" kern="1200" dirty="0" err="1"/>
            <a:t>hiện</a:t>
          </a:r>
          <a:r>
            <a:rPr lang="en-US" sz="2400" kern="1200" dirty="0"/>
            <a:t> </a:t>
          </a:r>
          <a:r>
            <a:rPr lang="en-US" sz="2400" kern="1200" dirty="0" err="1"/>
            <a:t>và</a:t>
          </a:r>
          <a:r>
            <a:rPr lang="en-US" sz="2400" kern="1200" dirty="0"/>
            <a:t> </a:t>
          </a:r>
          <a:r>
            <a:rPr lang="en-US" sz="2400" kern="1200" dirty="0" err="1"/>
            <a:t>chẩn</a:t>
          </a:r>
          <a:r>
            <a:rPr lang="en-US" sz="2400" kern="1200" dirty="0"/>
            <a:t> </a:t>
          </a:r>
          <a:r>
            <a:rPr lang="en-US" sz="2400" kern="1200" dirty="0" err="1"/>
            <a:t>đoán</a:t>
          </a:r>
          <a:endParaRPr lang="en-US" sz="2400" kern="1200" dirty="0"/>
        </a:p>
      </dsp:txBody>
      <dsp:txXfrm>
        <a:off x="5688911" y="1459402"/>
        <a:ext cx="2831646" cy="1499339"/>
      </dsp:txXfrm>
    </dsp:sp>
    <dsp:sp modelId="{B2BAE777-5B58-41CF-85B1-28E38A05C933}">
      <dsp:nvSpPr>
        <dsp:cNvPr id="0" name=""/>
        <dsp:cNvSpPr/>
      </dsp:nvSpPr>
      <dsp:spPr>
        <a:xfrm>
          <a:off x="2117433" y="3287830"/>
          <a:ext cx="5064937" cy="1299651"/>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Chẩn</a:t>
          </a:r>
          <a:r>
            <a:rPr lang="en-US" sz="2400" kern="1200" dirty="0"/>
            <a:t> </a:t>
          </a:r>
          <a:r>
            <a:rPr lang="en-US" sz="2400" kern="1200" dirty="0" err="1"/>
            <a:t>đoán</a:t>
          </a:r>
          <a:r>
            <a:rPr lang="en-US" sz="2400" kern="1200" dirty="0"/>
            <a:t> </a:t>
          </a:r>
          <a:r>
            <a:rPr lang="en-US" sz="2400" kern="1200" dirty="0" err="1"/>
            <a:t>nhiễm</a:t>
          </a:r>
          <a:r>
            <a:rPr lang="en-US" sz="2400" kern="1200" dirty="0"/>
            <a:t> </a:t>
          </a:r>
          <a:r>
            <a:rPr lang="en-US" sz="2400" kern="1200" dirty="0" err="1"/>
            <a:t>H.p</a:t>
          </a:r>
          <a:r>
            <a:rPr lang="en-US" sz="2400" kern="1200" dirty="0"/>
            <a:t> qua </a:t>
          </a:r>
          <a:r>
            <a:rPr lang="en-US" sz="2400" kern="1200" dirty="0" err="1"/>
            <a:t>nội</a:t>
          </a:r>
          <a:r>
            <a:rPr lang="en-US" sz="2400" kern="1200" dirty="0"/>
            <a:t> </a:t>
          </a:r>
          <a:r>
            <a:rPr lang="en-US" sz="2400" kern="1200" dirty="0" err="1"/>
            <a:t>soi</a:t>
          </a:r>
          <a:r>
            <a:rPr lang="en-US" sz="2400" kern="1200" dirty="0"/>
            <a:t> </a:t>
          </a:r>
          <a:r>
            <a:rPr lang="en-US" sz="2400" kern="1200" dirty="0" err="1"/>
            <a:t>và</a:t>
          </a:r>
          <a:r>
            <a:rPr lang="en-US" sz="2400" kern="1200" dirty="0"/>
            <a:t> </a:t>
          </a:r>
          <a:r>
            <a:rPr lang="en-US" sz="2400" kern="1200" dirty="0" err="1"/>
            <a:t>phân</a:t>
          </a:r>
          <a:r>
            <a:rPr lang="en-US" sz="2400" kern="1200" dirty="0"/>
            <a:t> </a:t>
          </a:r>
          <a:r>
            <a:rPr lang="en-US" sz="2400" kern="1200" dirty="0" err="1"/>
            <a:t>tầng</a:t>
          </a:r>
          <a:r>
            <a:rPr lang="en-US" sz="2400" kern="1200" dirty="0"/>
            <a:t> </a:t>
          </a:r>
          <a:r>
            <a:rPr lang="en-US" sz="2400" kern="1200" dirty="0" err="1"/>
            <a:t>nguy</a:t>
          </a:r>
          <a:r>
            <a:rPr lang="en-US" sz="2400" kern="1200" dirty="0"/>
            <a:t> </a:t>
          </a:r>
          <a:r>
            <a:rPr lang="en-US" sz="2400" kern="1200" dirty="0" err="1"/>
            <a:t>cơ</a:t>
          </a:r>
          <a:r>
            <a:rPr lang="en-US" sz="2400" kern="1200" dirty="0"/>
            <a:t> </a:t>
          </a:r>
          <a:r>
            <a:rPr lang="en-US" sz="2400" kern="1200" dirty="0" err="1"/>
            <a:t>ung</a:t>
          </a:r>
          <a:r>
            <a:rPr lang="en-US" sz="2400" kern="1200" dirty="0"/>
            <a:t> </a:t>
          </a:r>
          <a:r>
            <a:rPr lang="en-US" sz="2400" kern="1200" dirty="0" err="1"/>
            <a:t>thư</a:t>
          </a:r>
          <a:r>
            <a:rPr lang="en-US" sz="2400" kern="1200" dirty="0"/>
            <a:t> </a:t>
          </a:r>
          <a:r>
            <a:rPr lang="en-US" sz="2400" kern="1200" dirty="0" err="1"/>
            <a:t>dạ</a:t>
          </a:r>
          <a:r>
            <a:rPr lang="en-US" sz="2400" kern="1200" dirty="0"/>
            <a:t> </a:t>
          </a:r>
          <a:r>
            <a:rPr lang="en-US" sz="2400" kern="1200" dirty="0" err="1"/>
            <a:t>dày</a:t>
          </a:r>
          <a:r>
            <a:rPr lang="en-US" sz="2400" kern="1200" dirty="0"/>
            <a:t> </a:t>
          </a:r>
          <a:r>
            <a:rPr lang="en-US" sz="2400" kern="1200" dirty="0" err="1"/>
            <a:t>sau</a:t>
          </a:r>
          <a:r>
            <a:rPr lang="en-US" sz="2400" kern="1200" dirty="0"/>
            <a:t> </a:t>
          </a:r>
          <a:r>
            <a:rPr lang="en-US" sz="2400" kern="1200" dirty="0" err="1"/>
            <a:t>nội</a:t>
          </a:r>
          <a:r>
            <a:rPr lang="en-US" sz="2400" kern="1200" dirty="0"/>
            <a:t> </a:t>
          </a:r>
          <a:r>
            <a:rPr lang="en-US" sz="2400" kern="1200" dirty="0" err="1"/>
            <a:t>soi</a:t>
          </a:r>
          <a:endParaRPr lang="en-US" sz="2400" kern="1200" dirty="0"/>
        </a:p>
      </dsp:txBody>
      <dsp:txXfrm>
        <a:off x="2180877" y="3351274"/>
        <a:ext cx="4938049" cy="1172763"/>
      </dsp:txXfrm>
    </dsp:sp>
    <dsp:sp modelId="{BC02F8E5-D64D-42FE-83D7-B75F43419E30}">
      <dsp:nvSpPr>
        <dsp:cNvPr id="0" name=""/>
        <dsp:cNvSpPr/>
      </dsp:nvSpPr>
      <dsp:spPr>
        <a:xfrm>
          <a:off x="1249390" y="1555830"/>
          <a:ext cx="2812384" cy="1276454"/>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Tầm</a:t>
          </a:r>
          <a:r>
            <a:rPr lang="en-US" sz="2400" kern="1200" dirty="0"/>
            <a:t> </a:t>
          </a:r>
          <a:r>
            <a:rPr lang="en-US" sz="2400" kern="1200" dirty="0" err="1"/>
            <a:t>soát</a:t>
          </a:r>
          <a:r>
            <a:rPr lang="en-US" sz="2400" kern="1200" dirty="0"/>
            <a:t> </a:t>
          </a:r>
          <a:r>
            <a:rPr lang="en-US" sz="2400" kern="1200" dirty="0" err="1"/>
            <a:t>ung</a:t>
          </a:r>
          <a:r>
            <a:rPr lang="en-US" sz="2400" kern="1200" dirty="0"/>
            <a:t> </a:t>
          </a:r>
          <a:r>
            <a:rPr lang="en-US" sz="2400" kern="1200" dirty="0" err="1"/>
            <a:t>thư</a:t>
          </a:r>
          <a:r>
            <a:rPr lang="en-US" sz="2400" kern="1200" dirty="0"/>
            <a:t> </a:t>
          </a:r>
          <a:r>
            <a:rPr lang="en-US" sz="2400" kern="1200" dirty="0" err="1"/>
            <a:t>dạ</a:t>
          </a:r>
          <a:r>
            <a:rPr lang="en-US" sz="2400" kern="1200" dirty="0"/>
            <a:t> </a:t>
          </a:r>
          <a:r>
            <a:rPr lang="en-US" sz="2400" kern="1200" dirty="0" err="1"/>
            <a:t>dày</a:t>
          </a:r>
          <a:endParaRPr lang="en-US" sz="2400" kern="1200" dirty="0"/>
        </a:p>
      </dsp:txBody>
      <dsp:txXfrm>
        <a:off x="1311701" y="1618141"/>
        <a:ext cx="2687762" cy="115183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BB8BD7-1D99-4E47-A148-9EEC32D3FB55}" type="datetimeFigureOut">
              <a:rPr lang="en-US" smtClean="0"/>
              <a:pPr/>
              <a:t>09/29/2025</a:t>
            </a:fld>
            <a:endParaRPr lang="en-US"/>
          </a:p>
        </p:txBody>
      </p:sp>
      <p:sp>
        <p:nvSpPr>
          <p:cNvPr id="4" name="Footer Placeholder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1F7650FD-4E43-404A-8EE5-469A29A165FA}"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8T07:23:52.882"/>
    </inkml:context>
    <inkml:brush xml:id="br0">
      <inkml:brushProperty name="width" value="0.1" units="cm"/>
      <inkml:brushProperty name="height" value="0.1" units="cm"/>
      <inkml:brushProperty name="color" value="#E71224"/>
    </inkml:brush>
  </inkml:definitions>
  <inkml:trace contextRef="#ctx0" brushRef="#br0">1 0 24575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8T07:23:58.769"/>
    </inkml:context>
    <inkml:brush xml:id="br0">
      <inkml:brushProperty name="width" value="0.1" units="cm"/>
      <inkml:brushProperty name="height" value="0.1" units="cm"/>
      <inkml:brushProperty name="color" value="#E71224"/>
    </inkml:brush>
  </inkml:definitions>
  <inkml:trace contextRef="#ctx0" brushRef="#br0">5 1 24575,'0'4'0,"-4"1"0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8T07:23:59.211"/>
    </inkml:context>
    <inkml:brush xml:id="br0">
      <inkml:brushProperty name="width" value="0.1" units="cm"/>
      <inkml:brushProperty name="height" value="0.1" units="cm"/>
      <inkml:brushProperty name="color" value="#E71224"/>
    </inkml:brush>
  </inkml:definitions>
  <inkml:trace contextRef="#ctx0" brushRef="#br0">13 0 24575,'-4'0'0,"-5"0"0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8T07:23:59.686"/>
    </inkml:context>
    <inkml:brush xml:id="br0">
      <inkml:brushProperty name="width" value="0.1" units="cm"/>
      <inkml:brushProperty name="height" value="0.1" units="cm"/>
      <inkml:brushProperty name="color" value="#E71224"/>
    </inkml:brush>
  </inkml:definitions>
  <inkml:trace contextRef="#ctx0" brushRef="#br0">4 5 24575,'-4'-4'0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8T07:24:00.668"/>
    </inkml:context>
    <inkml:brush xml:id="br0">
      <inkml:brushProperty name="width" value="0.1" units="cm"/>
      <inkml:brushProperty name="height" value="0.1" units="cm"/>
      <inkml:brushProperty name="color" value="#E71224"/>
    </inkml:brush>
  </inkml:definitions>
  <inkml:trace contextRef="#ctx0" brushRef="#br0">0 8 24575,'0'-8'0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8T07:24:01.141"/>
    </inkml:context>
    <inkml:brush xml:id="br0">
      <inkml:brushProperty name="width" value="0.1" units="cm"/>
      <inkml:brushProperty name="height" value="0.1" units="cm"/>
      <inkml:brushProperty name="color" value="#E71224"/>
    </inkml:brush>
  </inkml:definitions>
  <inkml:trace contextRef="#ctx0" brushRef="#br0">0 4 24575,'0'-4'0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8T07:24:02.087"/>
    </inkml:context>
    <inkml:brush xml:id="br0">
      <inkml:brushProperty name="width" value="0.1" units="cm"/>
      <inkml:brushProperty name="height" value="0.1" units="cm"/>
      <inkml:brushProperty name="color" value="#E71224"/>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8T07:23:53.294"/>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8T07:23:53.785"/>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8T07:23:54.278"/>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8T07:23:54.847"/>
    </inkml:context>
    <inkml:brush xml:id="br0">
      <inkml:brushProperty name="width" value="0.1" units="cm"/>
      <inkml:brushProperty name="height" value="0.1" units="cm"/>
      <inkml:brushProperty name="color" value="#E71224"/>
    </inkml:brush>
  </inkml:definitions>
  <inkml:trace contextRef="#ctx0" brushRef="#br0">1 1 24575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8T07:23:55.383"/>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8T07:23:55.892"/>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8T07:23:56.432"/>
    </inkml:context>
    <inkml:brush xml:id="br0">
      <inkml:brushProperty name="width" value="0.1" units="cm"/>
      <inkml:brushProperty name="height" value="0.1" units="cm"/>
      <inkml:brushProperty name="color" value="#E71224"/>
    </inkml:brush>
  </inkml:definitions>
  <inkml:trace contextRef="#ctx0" brushRef="#br0">1 1 24575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8T07:23:58.264"/>
    </inkml:context>
    <inkml:brush xml:id="br0">
      <inkml:brushProperty name="width" value="0.1" units="cm"/>
      <inkml:brushProperty name="height" value="0.1" units="cm"/>
      <inkml:brushProperty name="color" value="#E71224"/>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2F5FDF56-7B48-4FFA-B066-6E27F293B625}" type="datetimeFigureOut">
              <a:rPr lang="en-US" smtClean="0"/>
              <a:pPr/>
              <a:t>09/29/2025</a:t>
            </a:fld>
            <a:endParaRPr lang="en-US"/>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63FC2440-83B0-4C73-A546-764E2208C465}" type="slidenum">
              <a:rPr lang="en-US" smtClean="0"/>
              <a:pPr/>
              <a:t>‹#›</a:t>
            </a:fld>
            <a:endParaRPr lang="en-US"/>
          </a:p>
        </p:txBody>
      </p:sp>
    </p:spTree>
    <p:extLst>
      <p:ext uri="{BB962C8B-B14F-4D97-AF65-F5344CB8AC3E}">
        <p14:creationId xmlns:p14="http://schemas.microsoft.com/office/powerpoint/2010/main" val="16517591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err="1"/>
              <a:t>Hút</a:t>
            </a:r>
            <a:r>
              <a:rPr lang="en-US" sz="1000" baseline="0" dirty="0"/>
              <a:t> </a:t>
            </a:r>
            <a:r>
              <a:rPr lang="en-US" sz="1000" baseline="0" dirty="0" err="1"/>
              <a:t>thuốc</a:t>
            </a:r>
            <a:r>
              <a:rPr lang="en-US" sz="1000" baseline="0" dirty="0"/>
              <a:t> : </a:t>
            </a:r>
            <a:r>
              <a:rPr lang="en-US" sz="1000" baseline="0" dirty="0" err="1"/>
              <a:t>tăng</a:t>
            </a:r>
            <a:r>
              <a:rPr lang="en-US" sz="1000" baseline="0" dirty="0"/>
              <a:t> </a:t>
            </a:r>
            <a:r>
              <a:rPr lang="en-US" sz="1000" baseline="0" dirty="0" err="1"/>
              <a:t>gấp</a:t>
            </a:r>
            <a:r>
              <a:rPr lang="en-US" sz="1000" baseline="0" dirty="0"/>
              <a:t> 5 </a:t>
            </a:r>
            <a:r>
              <a:rPr lang="en-US" sz="1000" baseline="0" dirty="0" err="1"/>
              <a:t>lần</a:t>
            </a:r>
            <a:r>
              <a:rPr lang="en-US" sz="1000" baseline="0" dirty="0"/>
              <a:t> </a:t>
            </a:r>
            <a:r>
              <a:rPr lang="en-US" sz="1000" baseline="0" dirty="0" err="1"/>
              <a:t>nguy</a:t>
            </a:r>
            <a:r>
              <a:rPr lang="en-US" sz="1000" baseline="0" dirty="0"/>
              <a:t> </a:t>
            </a:r>
            <a:r>
              <a:rPr lang="en-US" sz="1000" baseline="0" dirty="0" err="1"/>
              <a:t>cơ</a:t>
            </a:r>
            <a:r>
              <a:rPr lang="en-US" sz="1000" baseline="0" dirty="0"/>
              <a:t> </a:t>
            </a:r>
            <a:r>
              <a:rPr lang="en-US" sz="1000" baseline="0" dirty="0" err="1"/>
              <a:t>gây</a:t>
            </a:r>
            <a:r>
              <a:rPr lang="en-US" sz="1000" baseline="0" dirty="0"/>
              <a:t> </a:t>
            </a:r>
            <a:r>
              <a:rPr lang="en-US" sz="1000" baseline="0" dirty="0" err="1"/>
              <a:t>ung</a:t>
            </a:r>
            <a:r>
              <a:rPr lang="en-US" sz="1000" baseline="0" dirty="0"/>
              <a:t> </a:t>
            </a:r>
            <a:r>
              <a:rPr lang="en-US" sz="1000" baseline="0" dirty="0" err="1"/>
              <a:t>thư</a:t>
            </a:r>
            <a:r>
              <a:rPr lang="en-US" sz="1000" baseline="0" dirty="0"/>
              <a:t> </a:t>
            </a:r>
            <a:r>
              <a:rPr lang="en-US" sz="1000" baseline="0" dirty="0" err="1"/>
              <a:t>thực</a:t>
            </a:r>
            <a:r>
              <a:rPr lang="en-US" sz="1000" baseline="0" dirty="0"/>
              <a:t> </a:t>
            </a:r>
            <a:r>
              <a:rPr lang="en-US" sz="1000" baseline="0" dirty="0" err="1"/>
              <a:t>quản</a:t>
            </a:r>
            <a:endParaRPr lang="en-US" sz="1000" baseline="0" dirty="0"/>
          </a:p>
          <a:p>
            <a:r>
              <a:rPr lang="en-US" sz="1000" baseline="0" dirty="0" err="1"/>
              <a:t>Rượu</a:t>
            </a:r>
            <a:r>
              <a:rPr lang="en-US" sz="1000" baseline="0" dirty="0"/>
              <a:t> </a:t>
            </a:r>
            <a:r>
              <a:rPr lang="en-US" sz="1000" baseline="0" dirty="0" err="1"/>
              <a:t>bia</a:t>
            </a:r>
            <a:r>
              <a:rPr lang="en-US" sz="1000" baseline="0" dirty="0"/>
              <a:t> : Acetaldehyde ( </a:t>
            </a:r>
            <a:r>
              <a:rPr lang="en-US" sz="1000" baseline="0" dirty="0" err="1"/>
              <a:t>gây</a:t>
            </a:r>
            <a:r>
              <a:rPr lang="en-US" sz="1000" baseline="0" dirty="0"/>
              <a:t> </a:t>
            </a:r>
            <a:r>
              <a:rPr lang="en-US" sz="1000" baseline="0" dirty="0" err="1"/>
              <a:t>đỏ</a:t>
            </a:r>
            <a:r>
              <a:rPr lang="en-US" sz="1000" baseline="0" dirty="0"/>
              <a:t> </a:t>
            </a:r>
            <a:r>
              <a:rPr lang="en-US" sz="1000" baseline="0" dirty="0" err="1"/>
              <a:t>mặt</a:t>
            </a:r>
            <a:r>
              <a:rPr lang="en-US" sz="1000" baseline="0" dirty="0"/>
              <a:t> </a:t>
            </a:r>
            <a:r>
              <a:rPr lang="en-US" sz="1000" baseline="0" dirty="0" err="1"/>
              <a:t>khi</a:t>
            </a:r>
            <a:r>
              <a:rPr lang="en-US" sz="1000" baseline="0" dirty="0"/>
              <a:t> </a:t>
            </a:r>
            <a:r>
              <a:rPr lang="en-US" sz="1000" baseline="0" dirty="0" err="1"/>
              <a:t>uống</a:t>
            </a:r>
            <a:r>
              <a:rPr lang="en-US" sz="1000" baseline="0" dirty="0"/>
              <a:t> </a:t>
            </a:r>
            <a:r>
              <a:rPr lang="en-US" sz="1000" baseline="0" dirty="0" err="1"/>
              <a:t>rượu</a:t>
            </a:r>
            <a:r>
              <a:rPr lang="en-US" sz="1000" baseline="0" dirty="0"/>
              <a:t> – flushing ) , </a:t>
            </a:r>
            <a:r>
              <a:rPr lang="en-US" sz="1000" baseline="0" dirty="0" err="1"/>
              <a:t>người</a:t>
            </a:r>
            <a:r>
              <a:rPr lang="en-US" sz="1000" baseline="0" dirty="0"/>
              <a:t> </a:t>
            </a:r>
            <a:r>
              <a:rPr lang="en-US" sz="1000" baseline="0" dirty="0" err="1"/>
              <a:t>có</a:t>
            </a:r>
            <a:r>
              <a:rPr lang="en-US" sz="1000" baseline="0" dirty="0"/>
              <a:t> men ALDH2 </a:t>
            </a:r>
            <a:r>
              <a:rPr lang="en-US" sz="1000" baseline="0" dirty="0" err="1"/>
              <a:t>kém</a:t>
            </a:r>
            <a:r>
              <a:rPr lang="en-US" sz="1000" baseline="0" dirty="0"/>
              <a:t> </a:t>
            </a:r>
            <a:r>
              <a:rPr lang="en-US" sz="1000" baseline="0" dirty="0" err="1"/>
              <a:t>gây</a:t>
            </a:r>
            <a:r>
              <a:rPr lang="en-US" sz="1000" baseline="0" dirty="0"/>
              <a:t> </a:t>
            </a:r>
            <a:r>
              <a:rPr lang="en-US" sz="1000" baseline="0" dirty="0" err="1"/>
              <a:t>tích</a:t>
            </a:r>
            <a:r>
              <a:rPr lang="en-US" sz="1000" baseline="0" dirty="0"/>
              <a:t> </a:t>
            </a:r>
            <a:r>
              <a:rPr lang="en-US" sz="1000" baseline="0" dirty="0" err="1"/>
              <a:t>tụ</a:t>
            </a:r>
            <a:r>
              <a:rPr lang="en-US" sz="1000" baseline="0" dirty="0"/>
              <a:t> </a:t>
            </a:r>
            <a:r>
              <a:rPr lang="en-US" sz="1000" baseline="0" dirty="0" err="1"/>
              <a:t>nhiều</a:t>
            </a:r>
            <a:r>
              <a:rPr lang="en-US" sz="1000" baseline="0" dirty="0"/>
              <a:t> Acetaldehyde </a:t>
            </a:r>
            <a:r>
              <a:rPr lang="en-US" sz="1000" baseline="0" dirty="0" err="1"/>
              <a:t>hơn</a:t>
            </a:r>
            <a:r>
              <a:rPr lang="en-US" sz="1000" baseline="0" dirty="0"/>
              <a:t> </a:t>
            </a:r>
            <a:r>
              <a:rPr lang="en-US" sz="1000" baseline="0" dirty="0">
                <a:sym typeface="Wingdings" pitchFamily="2" charset="2"/>
              </a:rPr>
              <a:t></a:t>
            </a:r>
            <a:r>
              <a:rPr lang="en-US" sz="1000" baseline="0" dirty="0"/>
              <a:t> </a:t>
            </a:r>
            <a:r>
              <a:rPr lang="en-US" sz="1000" baseline="0" dirty="0" err="1"/>
              <a:t>đầu</a:t>
            </a:r>
            <a:r>
              <a:rPr lang="en-US" sz="1000" baseline="0" dirty="0"/>
              <a:t> </a:t>
            </a:r>
            <a:r>
              <a:rPr lang="en-US" sz="1000" baseline="0" dirty="0" err="1"/>
              <a:t>độc</a:t>
            </a:r>
            <a:r>
              <a:rPr lang="en-US" sz="1000" baseline="0" dirty="0"/>
              <a:t> </a:t>
            </a:r>
            <a:r>
              <a:rPr lang="en-US" sz="1000" baseline="0" dirty="0" err="1"/>
              <a:t>tế</a:t>
            </a:r>
            <a:r>
              <a:rPr lang="en-US" sz="1000" baseline="0" dirty="0"/>
              <a:t> </a:t>
            </a:r>
            <a:r>
              <a:rPr lang="en-US" sz="1000" baseline="0" dirty="0" err="1"/>
              <a:t>bào</a:t>
            </a:r>
            <a:r>
              <a:rPr lang="en-US" sz="1000" baseline="0" dirty="0"/>
              <a:t> </a:t>
            </a:r>
            <a:r>
              <a:rPr lang="en-US" sz="1000" baseline="0" dirty="0">
                <a:sym typeface="Wingdings" pitchFamily="2" charset="2"/>
              </a:rPr>
              <a:t> </a:t>
            </a:r>
            <a:r>
              <a:rPr lang="en-US" sz="1000" baseline="0" dirty="0" err="1">
                <a:sym typeface="Wingdings" pitchFamily="2" charset="2"/>
              </a:rPr>
              <a:t>tăng</a:t>
            </a:r>
            <a:r>
              <a:rPr lang="en-US" sz="1000" baseline="0" dirty="0">
                <a:sym typeface="Wingdings" pitchFamily="2" charset="2"/>
              </a:rPr>
              <a:t> </a:t>
            </a:r>
            <a:r>
              <a:rPr lang="en-US" sz="1000" baseline="0" dirty="0" err="1">
                <a:sym typeface="Wingdings" pitchFamily="2" charset="2"/>
              </a:rPr>
              <a:t>nguy</a:t>
            </a:r>
            <a:r>
              <a:rPr lang="en-US" sz="1000" baseline="0" dirty="0">
                <a:sym typeface="Wingdings" pitchFamily="2" charset="2"/>
              </a:rPr>
              <a:t> </a:t>
            </a:r>
            <a:r>
              <a:rPr lang="en-US" sz="1000" baseline="0" dirty="0" err="1">
                <a:sym typeface="Wingdings" pitchFamily="2" charset="2"/>
              </a:rPr>
              <a:t>cơ</a:t>
            </a:r>
            <a:r>
              <a:rPr lang="en-US" sz="1000" baseline="0" dirty="0">
                <a:sym typeface="Wingdings" pitchFamily="2" charset="2"/>
              </a:rPr>
              <a:t> K</a:t>
            </a:r>
            <a:endParaRPr lang="en-US" dirty="0"/>
          </a:p>
        </p:txBody>
      </p:sp>
    </p:spTree>
    <p:extLst>
      <p:ext uri="{BB962C8B-B14F-4D97-AF65-F5344CB8AC3E}">
        <p14:creationId xmlns:p14="http://schemas.microsoft.com/office/powerpoint/2010/main" val="2971776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err="1"/>
              <a:t>Hút</a:t>
            </a:r>
            <a:r>
              <a:rPr lang="en-US" sz="1000" baseline="0" dirty="0"/>
              <a:t> </a:t>
            </a:r>
            <a:r>
              <a:rPr lang="en-US" sz="1000" baseline="0" dirty="0" err="1"/>
              <a:t>thuốc</a:t>
            </a:r>
            <a:r>
              <a:rPr lang="en-US" sz="1000" baseline="0" dirty="0"/>
              <a:t> : </a:t>
            </a:r>
            <a:r>
              <a:rPr lang="en-US" sz="1000" baseline="0" dirty="0" err="1"/>
              <a:t>tăng</a:t>
            </a:r>
            <a:r>
              <a:rPr lang="en-US" sz="1000" baseline="0" dirty="0"/>
              <a:t> </a:t>
            </a:r>
            <a:r>
              <a:rPr lang="en-US" sz="1000" baseline="0" dirty="0" err="1"/>
              <a:t>gấp</a:t>
            </a:r>
            <a:r>
              <a:rPr lang="en-US" sz="1000" baseline="0" dirty="0"/>
              <a:t> 5 </a:t>
            </a:r>
            <a:r>
              <a:rPr lang="en-US" sz="1000" baseline="0" dirty="0" err="1"/>
              <a:t>lần</a:t>
            </a:r>
            <a:r>
              <a:rPr lang="en-US" sz="1000" baseline="0" dirty="0"/>
              <a:t> </a:t>
            </a:r>
            <a:r>
              <a:rPr lang="en-US" sz="1000" baseline="0" dirty="0" err="1"/>
              <a:t>nguy</a:t>
            </a:r>
            <a:r>
              <a:rPr lang="en-US" sz="1000" baseline="0" dirty="0"/>
              <a:t> </a:t>
            </a:r>
            <a:r>
              <a:rPr lang="en-US" sz="1000" baseline="0" dirty="0" err="1"/>
              <a:t>cơ</a:t>
            </a:r>
            <a:r>
              <a:rPr lang="en-US" sz="1000" baseline="0" dirty="0"/>
              <a:t> </a:t>
            </a:r>
            <a:r>
              <a:rPr lang="en-US" sz="1000" baseline="0" dirty="0" err="1"/>
              <a:t>gây</a:t>
            </a:r>
            <a:r>
              <a:rPr lang="en-US" sz="1000" baseline="0" dirty="0"/>
              <a:t> </a:t>
            </a:r>
            <a:r>
              <a:rPr lang="en-US" sz="1000" baseline="0" dirty="0" err="1"/>
              <a:t>ung</a:t>
            </a:r>
            <a:r>
              <a:rPr lang="en-US" sz="1000" baseline="0" dirty="0"/>
              <a:t> </a:t>
            </a:r>
            <a:r>
              <a:rPr lang="en-US" sz="1000" baseline="0" dirty="0" err="1"/>
              <a:t>thư</a:t>
            </a:r>
            <a:r>
              <a:rPr lang="en-US" sz="1000" baseline="0" dirty="0"/>
              <a:t> </a:t>
            </a:r>
            <a:r>
              <a:rPr lang="en-US" sz="1000" baseline="0" dirty="0" err="1"/>
              <a:t>thực</a:t>
            </a:r>
            <a:r>
              <a:rPr lang="en-US" sz="1000" baseline="0" dirty="0"/>
              <a:t> </a:t>
            </a:r>
            <a:r>
              <a:rPr lang="en-US" sz="1000" baseline="0" dirty="0" err="1"/>
              <a:t>quản</a:t>
            </a:r>
            <a:endParaRPr lang="en-US" sz="1000" baseline="0" dirty="0"/>
          </a:p>
          <a:p>
            <a:r>
              <a:rPr lang="en-US" sz="1000" baseline="0" dirty="0" err="1"/>
              <a:t>Rượu</a:t>
            </a:r>
            <a:r>
              <a:rPr lang="en-US" sz="1000" baseline="0" dirty="0"/>
              <a:t> </a:t>
            </a:r>
            <a:r>
              <a:rPr lang="en-US" sz="1000" baseline="0" dirty="0" err="1"/>
              <a:t>bia</a:t>
            </a:r>
            <a:r>
              <a:rPr lang="en-US" sz="1000" baseline="0" dirty="0"/>
              <a:t> : Acetaldehyde ( </a:t>
            </a:r>
            <a:r>
              <a:rPr lang="en-US" sz="1000" baseline="0" dirty="0" err="1"/>
              <a:t>gây</a:t>
            </a:r>
            <a:r>
              <a:rPr lang="en-US" sz="1000" baseline="0" dirty="0"/>
              <a:t> </a:t>
            </a:r>
            <a:r>
              <a:rPr lang="en-US" sz="1000" baseline="0" dirty="0" err="1"/>
              <a:t>đỏ</a:t>
            </a:r>
            <a:r>
              <a:rPr lang="en-US" sz="1000" baseline="0" dirty="0"/>
              <a:t> </a:t>
            </a:r>
            <a:r>
              <a:rPr lang="en-US" sz="1000" baseline="0" dirty="0" err="1"/>
              <a:t>mặt</a:t>
            </a:r>
            <a:r>
              <a:rPr lang="en-US" sz="1000" baseline="0" dirty="0"/>
              <a:t> </a:t>
            </a:r>
            <a:r>
              <a:rPr lang="en-US" sz="1000" baseline="0" dirty="0" err="1"/>
              <a:t>khi</a:t>
            </a:r>
            <a:r>
              <a:rPr lang="en-US" sz="1000" baseline="0" dirty="0"/>
              <a:t> </a:t>
            </a:r>
            <a:r>
              <a:rPr lang="en-US" sz="1000" baseline="0" dirty="0" err="1"/>
              <a:t>uống</a:t>
            </a:r>
            <a:r>
              <a:rPr lang="en-US" sz="1000" baseline="0" dirty="0"/>
              <a:t> </a:t>
            </a:r>
            <a:r>
              <a:rPr lang="en-US" sz="1000" baseline="0" dirty="0" err="1"/>
              <a:t>rượu</a:t>
            </a:r>
            <a:r>
              <a:rPr lang="en-US" sz="1000" baseline="0" dirty="0"/>
              <a:t> – flushing ) , </a:t>
            </a:r>
            <a:r>
              <a:rPr lang="en-US" sz="1000" baseline="0" dirty="0" err="1"/>
              <a:t>người</a:t>
            </a:r>
            <a:r>
              <a:rPr lang="en-US" sz="1000" baseline="0" dirty="0"/>
              <a:t> </a:t>
            </a:r>
            <a:r>
              <a:rPr lang="en-US" sz="1000" baseline="0" dirty="0" err="1"/>
              <a:t>có</a:t>
            </a:r>
            <a:r>
              <a:rPr lang="en-US" sz="1000" baseline="0" dirty="0"/>
              <a:t> men ALDH2 </a:t>
            </a:r>
            <a:r>
              <a:rPr lang="en-US" sz="1000" baseline="0" dirty="0" err="1"/>
              <a:t>kém</a:t>
            </a:r>
            <a:r>
              <a:rPr lang="en-US" sz="1000" baseline="0" dirty="0"/>
              <a:t> </a:t>
            </a:r>
            <a:r>
              <a:rPr lang="en-US" sz="1000" baseline="0" dirty="0" err="1"/>
              <a:t>gây</a:t>
            </a:r>
            <a:r>
              <a:rPr lang="en-US" sz="1000" baseline="0" dirty="0"/>
              <a:t> </a:t>
            </a:r>
            <a:r>
              <a:rPr lang="en-US" sz="1000" baseline="0" dirty="0" err="1"/>
              <a:t>tích</a:t>
            </a:r>
            <a:r>
              <a:rPr lang="en-US" sz="1000" baseline="0" dirty="0"/>
              <a:t> </a:t>
            </a:r>
            <a:r>
              <a:rPr lang="en-US" sz="1000" baseline="0" dirty="0" err="1"/>
              <a:t>tụ</a:t>
            </a:r>
            <a:r>
              <a:rPr lang="en-US" sz="1000" baseline="0" dirty="0"/>
              <a:t> </a:t>
            </a:r>
            <a:r>
              <a:rPr lang="en-US" sz="1000" baseline="0" dirty="0" err="1"/>
              <a:t>nhiều</a:t>
            </a:r>
            <a:r>
              <a:rPr lang="en-US" sz="1000" baseline="0" dirty="0"/>
              <a:t> Acetaldehyde </a:t>
            </a:r>
            <a:r>
              <a:rPr lang="en-US" sz="1000" baseline="0" dirty="0" err="1"/>
              <a:t>hơn</a:t>
            </a:r>
            <a:r>
              <a:rPr lang="en-US" sz="1000" baseline="0" dirty="0"/>
              <a:t> </a:t>
            </a:r>
            <a:r>
              <a:rPr lang="en-US" sz="1000" baseline="0" dirty="0">
                <a:sym typeface="Wingdings" pitchFamily="2" charset="2"/>
              </a:rPr>
              <a:t></a:t>
            </a:r>
            <a:r>
              <a:rPr lang="en-US" sz="1000" baseline="0" dirty="0"/>
              <a:t> </a:t>
            </a:r>
            <a:r>
              <a:rPr lang="en-US" sz="1000" baseline="0" dirty="0" err="1"/>
              <a:t>đầu</a:t>
            </a:r>
            <a:r>
              <a:rPr lang="en-US" sz="1000" baseline="0" dirty="0"/>
              <a:t> </a:t>
            </a:r>
            <a:r>
              <a:rPr lang="en-US" sz="1000" baseline="0" dirty="0" err="1"/>
              <a:t>độc</a:t>
            </a:r>
            <a:r>
              <a:rPr lang="en-US" sz="1000" baseline="0" dirty="0"/>
              <a:t> </a:t>
            </a:r>
            <a:r>
              <a:rPr lang="en-US" sz="1000" baseline="0" dirty="0" err="1"/>
              <a:t>tế</a:t>
            </a:r>
            <a:r>
              <a:rPr lang="en-US" sz="1000" baseline="0" dirty="0"/>
              <a:t> </a:t>
            </a:r>
            <a:r>
              <a:rPr lang="en-US" sz="1000" baseline="0" dirty="0" err="1"/>
              <a:t>bào</a:t>
            </a:r>
            <a:r>
              <a:rPr lang="en-US" sz="1000" baseline="0" dirty="0"/>
              <a:t> </a:t>
            </a:r>
            <a:r>
              <a:rPr lang="en-US" sz="1000" baseline="0" dirty="0">
                <a:sym typeface="Wingdings" pitchFamily="2" charset="2"/>
              </a:rPr>
              <a:t> </a:t>
            </a:r>
            <a:r>
              <a:rPr lang="en-US" sz="1000" baseline="0" dirty="0" err="1">
                <a:sym typeface="Wingdings" pitchFamily="2" charset="2"/>
              </a:rPr>
              <a:t>tăng</a:t>
            </a:r>
            <a:r>
              <a:rPr lang="en-US" sz="1000" baseline="0" dirty="0">
                <a:sym typeface="Wingdings" pitchFamily="2" charset="2"/>
              </a:rPr>
              <a:t> </a:t>
            </a:r>
            <a:r>
              <a:rPr lang="en-US" sz="1000" baseline="0" dirty="0" err="1">
                <a:sym typeface="Wingdings" pitchFamily="2" charset="2"/>
              </a:rPr>
              <a:t>nguy</a:t>
            </a:r>
            <a:r>
              <a:rPr lang="en-US" sz="1000" baseline="0" dirty="0">
                <a:sym typeface="Wingdings" pitchFamily="2" charset="2"/>
              </a:rPr>
              <a:t> </a:t>
            </a:r>
            <a:r>
              <a:rPr lang="en-US" sz="1000" baseline="0" dirty="0" err="1">
                <a:sym typeface="Wingdings" pitchFamily="2" charset="2"/>
              </a:rPr>
              <a:t>cơ</a:t>
            </a:r>
            <a:r>
              <a:rPr lang="en-US" sz="1000" baseline="0" dirty="0">
                <a:sym typeface="Wingdings" pitchFamily="2" charset="2"/>
              </a:rPr>
              <a:t> K</a:t>
            </a:r>
          </a:p>
          <a:p>
            <a:r>
              <a:rPr lang="en-US" sz="1000" baseline="0" dirty="0" err="1">
                <a:sym typeface="Wingdings" pitchFamily="2" charset="2"/>
              </a:rPr>
              <a:t>Hội</a:t>
            </a:r>
            <a:r>
              <a:rPr lang="en-US" sz="1000" baseline="0" dirty="0">
                <a:sym typeface="Wingdings" pitchFamily="2" charset="2"/>
              </a:rPr>
              <a:t> </a:t>
            </a:r>
            <a:r>
              <a:rPr lang="en-US" sz="1000" baseline="0" dirty="0" err="1">
                <a:sym typeface="Wingdings" pitchFamily="2" charset="2"/>
              </a:rPr>
              <a:t>chứng</a:t>
            </a:r>
            <a:r>
              <a:rPr lang="en-US" sz="1000" baseline="0" dirty="0">
                <a:sym typeface="Wingdings" pitchFamily="2" charset="2"/>
              </a:rPr>
              <a:t> Lynch : </a:t>
            </a:r>
            <a:r>
              <a:rPr lang="en-US" sz="1000" baseline="0" dirty="0" err="1">
                <a:sym typeface="Wingdings" pitchFamily="2" charset="2"/>
              </a:rPr>
              <a:t>đột</a:t>
            </a:r>
            <a:r>
              <a:rPr lang="en-US" sz="1000" baseline="0" dirty="0">
                <a:sym typeface="Wingdings" pitchFamily="2" charset="2"/>
              </a:rPr>
              <a:t> </a:t>
            </a:r>
            <a:r>
              <a:rPr lang="en-US" sz="1000" baseline="0" dirty="0" err="1">
                <a:sym typeface="Wingdings" pitchFamily="2" charset="2"/>
              </a:rPr>
              <a:t>biến</a:t>
            </a:r>
            <a:r>
              <a:rPr lang="en-US" sz="1000" baseline="0" dirty="0">
                <a:sym typeface="Wingdings" pitchFamily="2" charset="2"/>
              </a:rPr>
              <a:t> gen </a:t>
            </a:r>
            <a:r>
              <a:rPr lang="en-US" sz="1000" baseline="0" dirty="0" err="1">
                <a:sym typeface="Wingdings" pitchFamily="2" charset="2"/>
              </a:rPr>
              <a:t>sửa</a:t>
            </a:r>
            <a:r>
              <a:rPr lang="en-US" sz="1000" baseline="0" dirty="0">
                <a:sym typeface="Wingdings" pitchFamily="2" charset="2"/>
              </a:rPr>
              <a:t> </a:t>
            </a:r>
            <a:r>
              <a:rPr lang="en-US" sz="1000" baseline="0" dirty="0" err="1">
                <a:sym typeface="Wingdings" pitchFamily="2" charset="2"/>
              </a:rPr>
              <a:t>chữa</a:t>
            </a:r>
            <a:r>
              <a:rPr lang="en-US" sz="1000" baseline="0" dirty="0">
                <a:sym typeface="Wingdings" pitchFamily="2" charset="2"/>
              </a:rPr>
              <a:t> DNA</a:t>
            </a:r>
            <a:endParaRPr lang="en-US" dirty="0"/>
          </a:p>
        </p:txBody>
      </p:sp>
    </p:spTree>
    <p:extLst>
      <p:ext uri="{BB962C8B-B14F-4D97-AF65-F5344CB8AC3E}">
        <p14:creationId xmlns:p14="http://schemas.microsoft.com/office/powerpoint/2010/main" val="2971776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err="1"/>
              <a:t>Hút</a:t>
            </a:r>
            <a:r>
              <a:rPr lang="en-US" sz="1000" baseline="0" dirty="0"/>
              <a:t> </a:t>
            </a:r>
            <a:r>
              <a:rPr lang="en-US" sz="1000" baseline="0" dirty="0" err="1"/>
              <a:t>thuốc</a:t>
            </a:r>
            <a:r>
              <a:rPr lang="en-US" sz="1000" baseline="0" dirty="0"/>
              <a:t> : </a:t>
            </a:r>
            <a:r>
              <a:rPr lang="en-US" sz="1000" baseline="0" dirty="0" err="1"/>
              <a:t>tăng</a:t>
            </a:r>
            <a:r>
              <a:rPr lang="en-US" sz="1000" baseline="0" dirty="0"/>
              <a:t> </a:t>
            </a:r>
            <a:r>
              <a:rPr lang="en-US" sz="1000" baseline="0" dirty="0" err="1"/>
              <a:t>gấp</a:t>
            </a:r>
            <a:r>
              <a:rPr lang="en-US" sz="1000" baseline="0" dirty="0"/>
              <a:t> 5 </a:t>
            </a:r>
            <a:r>
              <a:rPr lang="en-US" sz="1000" baseline="0" dirty="0" err="1"/>
              <a:t>lần</a:t>
            </a:r>
            <a:r>
              <a:rPr lang="en-US" sz="1000" baseline="0" dirty="0"/>
              <a:t> </a:t>
            </a:r>
            <a:r>
              <a:rPr lang="en-US" sz="1000" baseline="0" dirty="0" err="1"/>
              <a:t>nguy</a:t>
            </a:r>
            <a:r>
              <a:rPr lang="en-US" sz="1000" baseline="0" dirty="0"/>
              <a:t> </a:t>
            </a:r>
            <a:r>
              <a:rPr lang="en-US" sz="1000" baseline="0" dirty="0" err="1"/>
              <a:t>cơ</a:t>
            </a:r>
            <a:r>
              <a:rPr lang="en-US" sz="1000" baseline="0" dirty="0"/>
              <a:t> </a:t>
            </a:r>
            <a:r>
              <a:rPr lang="en-US" sz="1000" baseline="0" dirty="0" err="1"/>
              <a:t>gây</a:t>
            </a:r>
            <a:r>
              <a:rPr lang="en-US" sz="1000" baseline="0" dirty="0"/>
              <a:t> </a:t>
            </a:r>
            <a:r>
              <a:rPr lang="en-US" sz="1000" baseline="0" dirty="0" err="1"/>
              <a:t>ung</a:t>
            </a:r>
            <a:r>
              <a:rPr lang="en-US" sz="1000" baseline="0" dirty="0"/>
              <a:t> </a:t>
            </a:r>
            <a:r>
              <a:rPr lang="en-US" sz="1000" baseline="0" dirty="0" err="1"/>
              <a:t>thư</a:t>
            </a:r>
            <a:r>
              <a:rPr lang="en-US" sz="1000" baseline="0" dirty="0"/>
              <a:t> </a:t>
            </a:r>
            <a:r>
              <a:rPr lang="en-US" sz="1000" baseline="0" dirty="0" err="1"/>
              <a:t>thực</a:t>
            </a:r>
            <a:r>
              <a:rPr lang="en-US" sz="1000" baseline="0" dirty="0"/>
              <a:t> </a:t>
            </a:r>
            <a:r>
              <a:rPr lang="en-US" sz="1000" baseline="0" dirty="0" err="1"/>
              <a:t>quản</a:t>
            </a:r>
            <a:endParaRPr lang="en-US" sz="1000" baseline="0" dirty="0"/>
          </a:p>
          <a:p>
            <a:r>
              <a:rPr lang="en-US" sz="1000" baseline="0" dirty="0" err="1"/>
              <a:t>Rượu</a:t>
            </a:r>
            <a:r>
              <a:rPr lang="en-US" sz="1000" baseline="0" dirty="0"/>
              <a:t> </a:t>
            </a:r>
            <a:r>
              <a:rPr lang="en-US" sz="1000" baseline="0" dirty="0" err="1"/>
              <a:t>bia</a:t>
            </a:r>
            <a:r>
              <a:rPr lang="en-US" sz="1000" baseline="0" dirty="0"/>
              <a:t> : Acetaldehyde ( </a:t>
            </a:r>
            <a:r>
              <a:rPr lang="en-US" sz="1000" baseline="0" dirty="0" err="1"/>
              <a:t>gây</a:t>
            </a:r>
            <a:r>
              <a:rPr lang="en-US" sz="1000" baseline="0" dirty="0"/>
              <a:t> </a:t>
            </a:r>
            <a:r>
              <a:rPr lang="en-US" sz="1000" baseline="0" dirty="0" err="1"/>
              <a:t>đỏ</a:t>
            </a:r>
            <a:r>
              <a:rPr lang="en-US" sz="1000" baseline="0" dirty="0"/>
              <a:t> </a:t>
            </a:r>
            <a:r>
              <a:rPr lang="en-US" sz="1000" baseline="0" dirty="0" err="1"/>
              <a:t>mặt</a:t>
            </a:r>
            <a:r>
              <a:rPr lang="en-US" sz="1000" baseline="0" dirty="0"/>
              <a:t> </a:t>
            </a:r>
            <a:r>
              <a:rPr lang="en-US" sz="1000" baseline="0" dirty="0" err="1"/>
              <a:t>khi</a:t>
            </a:r>
            <a:r>
              <a:rPr lang="en-US" sz="1000" baseline="0" dirty="0"/>
              <a:t> </a:t>
            </a:r>
            <a:r>
              <a:rPr lang="en-US" sz="1000" baseline="0" dirty="0" err="1"/>
              <a:t>uống</a:t>
            </a:r>
            <a:r>
              <a:rPr lang="en-US" sz="1000" baseline="0" dirty="0"/>
              <a:t> </a:t>
            </a:r>
            <a:r>
              <a:rPr lang="en-US" sz="1000" baseline="0" dirty="0" err="1"/>
              <a:t>rượu</a:t>
            </a:r>
            <a:r>
              <a:rPr lang="en-US" sz="1000" baseline="0" dirty="0"/>
              <a:t> – flushing ) , </a:t>
            </a:r>
            <a:r>
              <a:rPr lang="en-US" sz="1000" baseline="0" dirty="0" err="1"/>
              <a:t>người</a:t>
            </a:r>
            <a:r>
              <a:rPr lang="en-US" sz="1000" baseline="0" dirty="0"/>
              <a:t> </a:t>
            </a:r>
            <a:r>
              <a:rPr lang="en-US" sz="1000" baseline="0" dirty="0" err="1"/>
              <a:t>có</a:t>
            </a:r>
            <a:r>
              <a:rPr lang="en-US" sz="1000" baseline="0" dirty="0"/>
              <a:t> men ALDH2 </a:t>
            </a:r>
            <a:r>
              <a:rPr lang="en-US" sz="1000" baseline="0" dirty="0" err="1"/>
              <a:t>kém</a:t>
            </a:r>
            <a:r>
              <a:rPr lang="en-US" sz="1000" baseline="0" dirty="0"/>
              <a:t> </a:t>
            </a:r>
            <a:r>
              <a:rPr lang="en-US" sz="1000" baseline="0" dirty="0" err="1"/>
              <a:t>gây</a:t>
            </a:r>
            <a:r>
              <a:rPr lang="en-US" sz="1000" baseline="0" dirty="0"/>
              <a:t> </a:t>
            </a:r>
            <a:r>
              <a:rPr lang="en-US" sz="1000" baseline="0" dirty="0" err="1"/>
              <a:t>tích</a:t>
            </a:r>
            <a:r>
              <a:rPr lang="en-US" sz="1000" baseline="0" dirty="0"/>
              <a:t> </a:t>
            </a:r>
            <a:r>
              <a:rPr lang="en-US" sz="1000" baseline="0" dirty="0" err="1"/>
              <a:t>tụ</a:t>
            </a:r>
            <a:r>
              <a:rPr lang="en-US" sz="1000" baseline="0" dirty="0"/>
              <a:t> </a:t>
            </a:r>
            <a:r>
              <a:rPr lang="en-US" sz="1000" baseline="0" dirty="0" err="1"/>
              <a:t>nhiều</a:t>
            </a:r>
            <a:r>
              <a:rPr lang="en-US" sz="1000" baseline="0" dirty="0"/>
              <a:t> Acetaldehyde </a:t>
            </a:r>
            <a:r>
              <a:rPr lang="en-US" sz="1000" baseline="0" dirty="0" err="1"/>
              <a:t>hơn</a:t>
            </a:r>
            <a:r>
              <a:rPr lang="en-US" sz="1000" baseline="0" dirty="0"/>
              <a:t> </a:t>
            </a:r>
            <a:r>
              <a:rPr lang="en-US" sz="1000" baseline="0" dirty="0">
                <a:sym typeface="Wingdings" pitchFamily="2" charset="2"/>
              </a:rPr>
              <a:t></a:t>
            </a:r>
            <a:r>
              <a:rPr lang="en-US" sz="1000" baseline="0" dirty="0"/>
              <a:t> </a:t>
            </a:r>
            <a:r>
              <a:rPr lang="en-US" sz="1000" baseline="0" dirty="0" err="1"/>
              <a:t>đầu</a:t>
            </a:r>
            <a:r>
              <a:rPr lang="en-US" sz="1000" baseline="0" dirty="0"/>
              <a:t> </a:t>
            </a:r>
            <a:r>
              <a:rPr lang="en-US" sz="1000" baseline="0" dirty="0" err="1"/>
              <a:t>độc</a:t>
            </a:r>
            <a:r>
              <a:rPr lang="en-US" sz="1000" baseline="0" dirty="0"/>
              <a:t> </a:t>
            </a:r>
            <a:r>
              <a:rPr lang="en-US" sz="1000" baseline="0" dirty="0" err="1"/>
              <a:t>tế</a:t>
            </a:r>
            <a:r>
              <a:rPr lang="en-US" sz="1000" baseline="0" dirty="0"/>
              <a:t> </a:t>
            </a:r>
            <a:r>
              <a:rPr lang="en-US" sz="1000" baseline="0" dirty="0" err="1"/>
              <a:t>bào</a:t>
            </a:r>
            <a:r>
              <a:rPr lang="en-US" sz="1000" baseline="0" dirty="0"/>
              <a:t> </a:t>
            </a:r>
            <a:r>
              <a:rPr lang="en-US" sz="1000" baseline="0" dirty="0">
                <a:sym typeface="Wingdings" pitchFamily="2" charset="2"/>
              </a:rPr>
              <a:t> </a:t>
            </a:r>
            <a:r>
              <a:rPr lang="en-US" sz="1000" baseline="0" dirty="0" err="1">
                <a:sym typeface="Wingdings" pitchFamily="2" charset="2"/>
              </a:rPr>
              <a:t>tăng</a:t>
            </a:r>
            <a:r>
              <a:rPr lang="en-US" sz="1000" baseline="0" dirty="0">
                <a:sym typeface="Wingdings" pitchFamily="2" charset="2"/>
              </a:rPr>
              <a:t> </a:t>
            </a:r>
            <a:r>
              <a:rPr lang="en-US" sz="1000" baseline="0" dirty="0" err="1">
                <a:sym typeface="Wingdings" pitchFamily="2" charset="2"/>
              </a:rPr>
              <a:t>nguy</a:t>
            </a:r>
            <a:r>
              <a:rPr lang="en-US" sz="1000" baseline="0" dirty="0">
                <a:sym typeface="Wingdings" pitchFamily="2" charset="2"/>
              </a:rPr>
              <a:t> </a:t>
            </a:r>
            <a:r>
              <a:rPr lang="en-US" sz="1000" baseline="0" dirty="0" err="1">
                <a:sym typeface="Wingdings" pitchFamily="2" charset="2"/>
              </a:rPr>
              <a:t>cơ</a:t>
            </a:r>
            <a:r>
              <a:rPr lang="en-US" sz="1000" baseline="0" dirty="0">
                <a:sym typeface="Wingdings" pitchFamily="2" charset="2"/>
              </a:rPr>
              <a:t> K</a:t>
            </a:r>
          </a:p>
          <a:p>
            <a:r>
              <a:rPr lang="en-US" sz="1000" baseline="0" dirty="0" err="1">
                <a:sym typeface="Wingdings" pitchFamily="2" charset="2"/>
              </a:rPr>
              <a:t>Hội</a:t>
            </a:r>
            <a:r>
              <a:rPr lang="en-US" sz="1000" baseline="0" dirty="0">
                <a:sym typeface="Wingdings" pitchFamily="2" charset="2"/>
              </a:rPr>
              <a:t> </a:t>
            </a:r>
            <a:r>
              <a:rPr lang="en-US" sz="1000" baseline="0" dirty="0" err="1">
                <a:sym typeface="Wingdings" pitchFamily="2" charset="2"/>
              </a:rPr>
              <a:t>chứng</a:t>
            </a:r>
            <a:r>
              <a:rPr lang="en-US" sz="1000" baseline="0" dirty="0">
                <a:sym typeface="Wingdings" pitchFamily="2" charset="2"/>
              </a:rPr>
              <a:t> Lynch : </a:t>
            </a:r>
            <a:r>
              <a:rPr lang="en-US" sz="1000" baseline="0" dirty="0" err="1">
                <a:sym typeface="Wingdings" pitchFamily="2" charset="2"/>
              </a:rPr>
              <a:t>đột</a:t>
            </a:r>
            <a:r>
              <a:rPr lang="en-US" sz="1000" baseline="0" dirty="0">
                <a:sym typeface="Wingdings" pitchFamily="2" charset="2"/>
              </a:rPr>
              <a:t> </a:t>
            </a:r>
            <a:r>
              <a:rPr lang="en-US" sz="1000" baseline="0" dirty="0" err="1">
                <a:sym typeface="Wingdings" pitchFamily="2" charset="2"/>
              </a:rPr>
              <a:t>biến</a:t>
            </a:r>
            <a:r>
              <a:rPr lang="en-US" sz="1000" baseline="0" dirty="0">
                <a:sym typeface="Wingdings" pitchFamily="2" charset="2"/>
              </a:rPr>
              <a:t> gen </a:t>
            </a:r>
            <a:r>
              <a:rPr lang="en-US" sz="1000" baseline="0" dirty="0" err="1">
                <a:sym typeface="Wingdings" pitchFamily="2" charset="2"/>
              </a:rPr>
              <a:t>sửa</a:t>
            </a:r>
            <a:r>
              <a:rPr lang="en-US" sz="1000" baseline="0" dirty="0">
                <a:sym typeface="Wingdings" pitchFamily="2" charset="2"/>
              </a:rPr>
              <a:t> </a:t>
            </a:r>
            <a:r>
              <a:rPr lang="en-US" sz="1000" baseline="0" dirty="0" err="1">
                <a:sym typeface="Wingdings" pitchFamily="2" charset="2"/>
              </a:rPr>
              <a:t>chữa</a:t>
            </a:r>
            <a:r>
              <a:rPr lang="en-US" sz="1000" baseline="0" dirty="0">
                <a:sym typeface="Wingdings" pitchFamily="2" charset="2"/>
              </a:rPr>
              <a:t> DNA</a:t>
            </a:r>
            <a:endParaRPr lang="en-US" dirty="0"/>
          </a:p>
        </p:txBody>
      </p:sp>
    </p:spTree>
    <p:extLst>
      <p:ext uri="{BB962C8B-B14F-4D97-AF65-F5344CB8AC3E}">
        <p14:creationId xmlns:p14="http://schemas.microsoft.com/office/powerpoint/2010/main" val="2971776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1776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ĐƯA  RA CHỈ ĐỊNH BẤM ST ĐÃ QUAN TRỌNG, NHƯNG VIỆC ST ĐÚNG VỊ TRÍ TỔN THƯƠNG CÒN QUAN TRỌNG HƠN NHIỀU LẦN</a:t>
            </a:r>
          </a:p>
        </p:txBody>
      </p:sp>
    </p:spTree>
    <p:extLst>
      <p:ext uri="{BB962C8B-B14F-4D97-AF65-F5344CB8AC3E}">
        <p14:creationId xmlns:p14="http://schemas.microsoft.com/office/powerpoint/2010/main" val="192859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C1: Bờ teo niêm mạc đi ngang góc bờ cong nhỏ. Dấu hiệu teo niêm mạc chỉ có ở vùng hang vị .</a:t>
            </a:r>
          </a:p>
          <a:p>
            <a:r>
              <a:rPr lang="vi-VN" sz="1200" b="0" i="0" kern="1200" dirty="0">
                <a:solidFill>
                  <a:schemeClr val="tx1"/>
                </a:solidFill>
                <a:effectLst/>
                <a:latin typeface="+mn-lt"/>
                <a:ea typeface="+mn-ea"/>
                <a:cs typeface="+mn-cs"/>
              </a:rPr>
              <a:t>C2: Bắt đầu từ phía bờ cong lớn của hang vị, bờ teo niêm mạc dạ dày tiến đến phía mặt trước dạ dày và băng ngang qua phía bờ cong nhỏ tạo ra hình ảnh khép kín gần như đối xứng. Các dấu hiệu teo niêm mạc xuất hiện theo hình parabol phía trên góc bờ cong nhỏ nhưng chưa vượt qua ½ dưới thân vị.</a:t>
            </a:r>
          </a:p>
          <a:p>
            <a:r>
              <a:rPr lang="vi-VN" sz="1200" b="0" i="0" kern="1200" dirty="0">
                <a:solidFill>
                  <a:schemeClr val="tx1"/>
                </a:solidFill>
                <a:effectLst/>
                <a:latin typeface="+mn-lt"/>
                <a:ea typeface="+mn-ea"/>
                <a:cs typeface="+mn-cs"/>
              </a:rPr>
              <a:t>C3: Bờ teo niêm mạc nằm trên bờ cong nhỏ tương tự như ở C2 nhưng đã qua ½ dưới của thân vị.</a:t>
            </a:r>
          </a:p>
          <a:p>
            <a:r>
              <a:rPr lang="vi-VN" sz="1200" b="0" i="0" kern="1200" dirty="0">
                <a:solidFill>
                  <a:schemeClr val="tx1"/>
                </a:solidFill>
                <a:effectLst/>
                <a:latin typeface="+mn-lt"/>
                <a:ea typeface="+mn-ea"/>
                <a:cs typeface="+mn-cs"/>
              </a:rPr>
              <a:t>O1: Bờ teo niêm mạc nằm giữa bờ cong nhỏ và thành trước dạ dày, song song với trục dọc của dạ dày trên bờ cong nhỏ.</a:t>
            </a:r>
          </a:p>
          <a:p>
            <a:r>
              <a:rPr lang="vi-VN" sz="1200" b="0" i="0" kern="1200" dirty="0">
                <a:solidFill>
                  <a:schemeClr val="tx1"/>
                </a:solidFill>
                <a:effectLst/>
                <a:latin typeface="+mn-lt"/>
                <a:ea typeface="+mn-ea"/>
                <a:cs typeface="+mn-cs"/>
              </a:rPr>
              <a:t>O2: Bờ teo niêm mạc nằm ở giữa thành trước dạ dày .</a:t>
            </a:r>
          </a:p>
          <a:p>
            <a:r>
              <a:rPr lang="vi-VN" sz="1200" b="0" i="0" kern="1200" dirty="0">
                <a:solidFill>
                  <a:schemeClr val="tx1"/>
                </a:solidFill>
                <a:effectLst/>
                <a:latin typeface="+mn-lt"/>
                <a:ea typeface="+mn-ea"/>
                <a:cs typeface="+mn-cs"/>
              </a:rPr>
              <a:t>O3: Bờ teo nằm giữa thành trước và bờ cong lớn.</a:t>
            </a:r>
          </a:p>
          <a:p>
            <a:endParaRPr lang="en-US" dirty="0"/>
          </a:p>
        </p:txBody>
      </p:sp>
    </p:spTree>
    <p:extLst>
      <p:ext uri="{BB962C8B-B14F-4D97-AF65-F5344CB8AC3E}">
        <p14:creationId xmlns:p14="http://schemas.microsoft.com/office/powerpoint/2010/main" val="3720574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 </a:t>
            </a:r>
            <a:r>
              <a:rPr lang="en-US" dirty="0" err="1"/>
              <a:t>em</a:t>
            </a:r>
            <a:r>
              <a:rPr lang="en-US" dirty="0"/>
              <a:t> </a:t>
            </a:r>
            <a:r>
              <a:rPr lang="en-US" dirty="0" err="1"/>
              <a:t>thì</a:t>
            </a:r>
            <a:r>
              <a:rPr lang="en-US" dirty="0"/>
              <a:t> </a:t>
            </a:r>
            <a:r>
              <a:rPr lang="en-US" dirty="0" err="1"/>
              <a:t>hiện</a:t>
            </a:r>
            <a:r>
              <a:rPr lang="en-US" dirty="0"/>
              <a:t> </a:t>
            </a:r>
            <a:r>
              <a:rPr lang="en-US" dirty="0" err="1"/>
              <a:t>tại</a:t>
            </a:r>
            <a:r>
              <a:rPr lang="en-US" dirty="0"/>
              <a:t> ở VN </a:t>
            </a:r>
            <a:r>
              <a:rPr lang="en-US" dirty="0" err="1"/>
              <a:t>chưa</a:t>
            </a:r>
            <a:r>
              <a:rPr lang="en-US" dirty="0"/>
              <a:t> </a:t>
            </a:r>
            <a:r>
              <a:rPr lang="en-US" dirty="0" err="1"/>
              <a:t>thể</a:t>
            </a:r>
            <a:r>
              <a:rPr lang="en-US" dirty="0"/>
              <a:t> </a:t>
            </a:r>
            <a:r>
              <a:rPr lang="en-US" dirty="0" err="1"/>
              <a:t>áp</a:t>
            </a:r>
            <a:r>
              <a:rPr lang="en-US" dirty="0"/>
              <a:t> </a:t>
            </a:r>
            <a:r>
              <a:rPr lang="en-US" dirty="0" err="1"/>
              <a:t>dụng</a:t>
            </a:r>
            <a:r>
              <a:rPr lang="en-US" dirty="0"/>
              <a:t> </a:t>
            </a:r>
            <a:r>
              <a:rPr lang="en-US" dirty="0" err="1"/>
              <a:t>mốc</a:t>
            </a:r>
            <a:r>
              <a:rPr lang="en-US" dirty="0"/>
              <a:t> </a:t>
            </a:r>
            <a:r>
              <a:rPr lang="en-US" dirty="0" err="1"/>
              <a:t>thời</a:t>
            </a:r>
            <a:r>
              <a:rPr lang="en-US" dirty="0"/>
              <a:t> </a:t>
            </a:r>
            <a:r>
              <a:rPr lang="en-US" dirty="0" err="1"/>
              <a:t>gian</a:t>
            </a:r>
            <a:r>
              <a:rPr lang="en-US" dirty="0"/>
              <a:t> </a:t>
            </a:r>
            <a:r>
              <a:rPr lang="en-US" dirty="0" err="1"/>
              <a:t>này</a:t>
            </a:r>
            <a:r>
              <a:rPr lang="en-US" dirty="0"/>
              <a:t> do:</a:t>
            </a:r>
          </a:p>
          <a:p>
            <a:pPr marL="171450" indent="-171450">
              <a:buFontTx/>
              <a:buChar char="-"/>
            </a:pPr>
            <a:r>
              <a:rPr lang="en-US" dirty="0" err="1"/>
              <a:t>Chưa</a:t>
            </a:r>
            <a:r>
              <a:rPr lang="en-US" dirty="0"/>
              <a:t> </a:t>
            </a:r>
            <a:r>
              <a:rPr lang="en-US" dirty="0" err="1"/>
              <a:t>chú</a:t>
            </a:r>
            <a:r>
              <a:rPr lang="en-US" dirty="0"/>
              <a:t> </a:t>
            </a:r>
            <a:r>
              <a:rPr lang="en-US" dirty="0" err="1"/>
              <a:t>trọng</a:t>
            </a:r>
            <a:r>
              <a:rPr lang="en-US" dirty="0"/>
              <a:t> </a:t>
            </a:r>
            <a:r>
              <a:rPr lang="en-US" dirty="0" err="1"/>
              <a:t>thật</a:t>
            </a:r>
            <a:r>
              <a:rPr lang="en-US" dirty="0"/>
              <a:t> </a:t>
            </a:r>
            <a:r>
              <a:rPr lang="en-US" dirty="0" err="1"/>
              <a:t>sự</a:t>
            </a:r>
            <a:r>
              <a:rPr lang="en-US" dirty="0"/>
              <a:t> </a:t>
            </a:r>
            <a:r>
              <a:rPr lang="en-US" dirty="0" err="1"/>
              <a:t>vào</a:t>
            </a:r>
            <a:r>
              <a:rPr lang="en-US" dirty="0"/>
              <a:t> </a:t>
            </a:r>
            <a:r>
              <a:rPr lang="en-US" dirty="0" err="1"/>
              <a:t>vấn</a:t>
            </a:r>
            <a:r>
              <a:rPr lang="en-US" dirty="0"/>
              <a:t> </a:t>
            </a:r>
            <a:r>
              <a:rPr lang="en-US" dirty="0" err="1"/>
              <a:t>đề</a:t>
            </a:r>
            <a:r>
              <a:rPr lang="en-US" dirty="0"/>
              <a:t> </a:t>
            </a:r>
            <a:r>
              <a:rPr lang="en-US" dirty="0" err="1"/>
              <a:t>tầm</a:t>
            </a:r>
            <a:r>
              <a:rPr lang="en-US" dirty="0"/>
              <a:t> </a:t>
            </a:r>
            <a:r>
              <a:rPr lang="en-US" dirty="0" err="1"/>
              <a:t>soát</a:t>
            </a:r>
            <a:r>
              <a:rPr lang="en-US" dirty="0"/>
              <a:t>. Trong </a:t>
            </a:r>
            <a:r>
              <a:rPr lang="en-US" dirty="0" err="1"/>
              <a:t>khi</a:t>
            </a:r>
            <a:r>
              <a:rPr lang="en-US" dirty="0"/>
              <a:t> ở </a:t>
            </a:r>
            <a:r>
              <a:rPr lang="en-US" dirty="0" err="1"/>
              <a:t>Hàn</a:t>
            </a:r>
            <a:r>
              <a:rPr lang="en-US" dirty="0"/>
              <a:t>, ở Nhật </a:t>
            </a:r>
            <a:r>
              <a:rPr lang="en-US" dirty="0" err="1"/>
              <a:t>họ</a:t>
            </a:r>
            <a:r>
              <a:rPr lang="en-US" dirty="0"/>
              <a:t> </a:t>
            </a:r>
            <a:r>
              <a:rPr lang="en-US" dirty="0" err="1"/>
              <a:t>đưa</a:t>
            </a:r>
            <a:r>
              <a:rPr lang="en-US" dirty="0"/>
              <a:t> </a:t>
            </a:r>
            <a:r>
              <a:rPr lang="en-US" dirty="0" err="1"/>
              <a:t>nội</a:t>
            </a:r>
            <a:r>
              <a:rPr lang="en-US" dirty="0"/>
              <a:t> soi </a:t>
            </a:r>
            <a:r>
              <a:rPr lang="en-US" dirty="0" err="1"/>
              <a:t>tiêu</a:t>
            </a:r>
            <a:r>
              <a:rPr lang="en-US" dirty="0"/>
              <a:t> </a:t>
            </a:r>
            <a:r>
              <a:rPr lang="en-US" dirty="0" err="1"/>
              <a:t>hoá</a:t>
            </a:r>
            <a:r>
              <a:rPr lang="en-US" dirty="0"/>
              <a:t> </a:t>
            </a:r>
            <a:r>
              <a:rPr lang="en-US" dirty="0" err="1"/>
              <a:t>vào</a:t>
            </a:r>
            <a:r>
              <a:rPr lang="en-US" dirty="0"/>
              <a:t> </a:t>
            </a:r>
            <a:r>
              <a:rPr lang="en-US" dirty="0" err="1"/>
              <a:t>các</a:t>
            </a:r>
            <a:r>
              <a:rPr lang="en-US" dirty="0"/>
              <a:t> </a:t>
            </a:r>
            <a:r>
              <a:rPr lang="en-US" dirty="0" err="1"/>
              <a:t>trường</a:t>
            </a:r>
            <a:r>
              <a:rPr lang="en-US" dirty="0"/>
              <a:t> </a:t>
            </a:r>
            <a:r>
              <a:rPr lang="en-US" dirty="0" err="1"/>
              <a:t>trình</a:t>
            </a:r>
            <a:r>
              <a:rPr lang="en-US" dirty="0"/>
              <a:t> </a:t>
            </a:r>
            <a:r>
              <a:rPr lang="en-US" dirty="0" err="1"/>
              <a:t>tầm</a:t>
            </a:r>
            <a:r>
              <a:rPr lang="en-US" dirty="0"/>
              <a:t> </a:t>
            </a:r>
            <a:r>
              <a:rPr lang="en-US" dirty="0" err="1"/>
              <a:t>soát</a:t>
            </a:r>
            <a:r>
              <a:rPr lang="en-US" dirty="0"/>
              <a:t> </a:t>
            </a:r>
            <a:r>
              <a:rPr lang="en-US" dirty="0" err="1"/>
              <a:t>sức</a:t>
            </a:r>
            <a:r>
              <a:rPr lang="en-US" dirty="0"/>
              <a:t> </a:t>
            </a:r>
            <a:r>
              <a:rPr lang="en-US" dirty="0" err="1"/>
              <a:t>khoẻ</a:t>
            </a:r>
            <a:r>
              <a:rPr lang="en-US" dirty="0"/>
              <a:t> </a:t>
            </a:r>
            <a:r>
              <a:rPr lang="en-US" dirty="0" err="1"/>
              <a:t>hàng</a:t>
            </a:r>
            <a:r>
              <a:rPr lang="en-US" dirty="0"/>
              <a:t> </a:t>
            </a:r>
            <a:r>
              <a:rPr lang="en-US" dirty="0" err="1"/>
              <a:t>năm</a:t>
            </a:r>
            <a:r>
              <a:rPr lang="en-US" dirty="0"/>
              <a:t> </a:t>
            </a:r>
            <a:r>
              <a:rPr lang="en-US" dirty="0" err="1"/>
              <a:t>cấp</a:t>
            </a:r>
            <a:r>
              <a:rPr lang="en-US" dirty="0"/>
              <a:t> Quốc </a:t>
            </a:r>
            <a:r>
              <a:rPr lang="en-US" dirty="0" err="1"/>
              <a:t>gia</a:t>
            </a:r>
            <a:r>
              <a:rPr lang="en-US" dirty="0"/>
              <a:t>, </a:t>
            </a:r>
            <a:r>
              <a:rPr lang="en-US" dirty="0" err="1"/>
              <a:t>bắt</a:t>
            </a:r>
            <a:r>
              <a:rPr lang="en-US" dirty="0"/>
              <a:t> </a:t>
            </a:r>
            <a:r>
              <a:rPr lang="en-US" dirty="0" err="1"/>
              <a:t>buộc</a:t>
            </a:r>
            <a:r>
              <a:rPr lang="en-US" dirty="0"/>
              <a:t> </a:t>
            </a:r>
            <a:r>
              <a:rPr lang="en-US" dirty="0" err="1"/>
              <a:t>người</a:t>
            </a:r>
            <a:r>
              <a:rPr lang="en-US" dirty="0"/>
              <a:t> </a:t>
            </a:r>
            <a:r>
              <a:rPr lang="en-US" dirty="0" err="1"/>
              <a:t>dân</a:t>
            </a:r>
            <a:r>
              <a:rPr lang="en-US" dirty="0"/>
              <a:t> </a:t>
            </a:r>
            <a:r>
              <a:rPr lang="en-US" dirty="0" err="1"/>
              <a:t>phải</a:t>
            </a:r>
            <a:r>
              <a:rPr lang="en-US" dirty="0"/>
              <a:t> </a:t>
            </a:r>
            <a:r>
              <a:rPr lang="en-US" dirty="0" err="1"/>
              <a:t>tham</a:t>
            </a:r>
            <a:r>
              <a:rPr lang="en-US" dirty="0"/>
              <a:t> </a:t>
            </a:r>
            <a:r>
              <a:rPr lang="en-US" dirty="0" err="1"/>
              <a:t>gia</a:t>
            </a:r>
            <a:r>
              <a:rPr lang="en-US" dirty="0"/>
              <a:t> </a:t>
            </a:r>
            <a:r>
              <a:rPr lang="en-US" dirty="0" err="1"/>
              <a:t>thì</a:t>
            </a:r>
            <a:r>
              <a:rPr lang="en-US" dirty="0"/>
              <a:t> ở Việt Nam </a:t>
            </a:r>
            <a:r>
              <a:rPr lang="en-US" dirty="0" err="1"/>
              <a:t>tỉ</a:t>
            </a:r>
            <a:r>
              <a:rPr lang="en-US" dirty="0"/>
              <a:t> </a:t>
            </a:r>
            <a:r>
              <a:rPr lang="en-US" dirty="0" err="1"/>
              <a:t>lệ</a:t>
            </a:r>
            <a:r>
              <a:rPr lang="en-US" dirty="0"/>
              <a:t> </a:t>
            </a:r>
            <a:r>
              <a:rPr lang="en-US" dirty="0" err="1"/>
              <a:t>bệnh</a:t>
            </a:r>
            <a:r>
              <a:rPr lang="en-US" dirty="0"/>
              <a:t> </a:t>
            </a:r>
            <a:r>
              <a:rPr lang="en-US" dirty="0" err="1"/>
              <a:t>nhân</a:t>
            </a:r>
            <a:r>
              <a:rPr lang="en-US" dirty="0"/>
              <a:t> </a:t>
            </a:r>
            <a:r>
              <a:rPr lang="en-US" dirty="0" err="1"/>
              <a:t>tầm</a:t>
            </a:r>
            <a:r>
              <a:rPr lang="en-US" dirty="0"/>
              <a:t> </a:t>
            </a:r>
            <a:r>
              <a:rPr lang="en-US" dirty="0" err="1"/>
              <a:t>soát</a:t>
            </a:r>
            <a:r>
              <a:rPr lang="en-US" dirty="0"/>
              <a:t> hang </a:t>
            </a:r>
            <a:r>
              <a:rPr lang="en-US" dirty="0" err="1"/>
              <a:t>năm</a:t>
            </a:r>
            <a:r>
              <a:rPr lang="en-US" dirty="0"/>
              <a:t> </a:t>
            </a:r>
            <a:r>
              <a:rPr lang="en-US" dirty="0" err="1"/>
              <a:t>là</a:t>
            </a:r>
            <a:r>
              <a:rPr lang="en-US" dirty="0"/>
              <a:t> </a:t>
            </a:r>
            <a:r>
              <a:rPr lang="en-US" dirty="0" err="1"/>
              <a:t>rất</a:t>
            </a:r>
            <a:r>
              <a:rPr lang="en-US" dirty="0"/>
              <a:t> </a:t>
            </a:r>
            <a:r>
              <a:rPr lang="en-US" dirty="0" err="1"/>
              <a:t>ít</a:t>
            </a:r>
            <a:endParaRPr lang="en-US" dirty="0"/>
          </a:p>
          <a:p>
            <a:pPr marL="171450" indent="-171450">
              <a:buFontTx/>
              <a:buChar char="-"/>
            </a:pPr>
            <a:r>
              <a:rPr lang="en-US" dirty="0" err="1"/>
              <a:t>Chất</a:t>
            </a:r>
            <a:r>
              <a:rPr lang="en-US" dirty="0"/>
              <a:t> </a:t>
            </a:r>
            <a:r>
              <a:rPr lang="en-US" dirty="0" err="1"/>
              <a:t>lượng</a:t>
            </a:r>
            <a:r>
              <a:rPr lang="en-US" dirty="0"/>
              <a:t> </a:t>
            </a:r>
            <a:r>
              <a:rPr lang="en-US" dirty="0" err="1"/>
              <a:t>dịch</a:t>
            </a:r>
            <a:r>
              <a:rPr lang="en-US" dirty="0"/>
              <a:t> </a:t>
            </a:r>
            <a:r>
              <a:rPr lang="en-US" dirty="0" err="1"/>
              <a:t>vụ</a:t>
            </a:r>
            <a:r>
              <a:rPr lang="en-US" dirty="0"/>
              <a:t> y </a:t>
            </a:r>
            <a:r>
              <a:rPr lang="en-US" dirty="0" err="1"/>
              <a:t>tế</a:t>
            </a:r>
            <a:r>
              <a:rPr lang="en-US" dirty="0"/>
              <a:t>, </a:t>
            </a:r>
            <a:r>
              <a:rPr lang="en-US" dirty="0" err="1"/>
              <a:t>trình</a:t>
            </a:r>
            <a:r>
              <a:rPr lang="en-US" dirty="0"/>
              <a:t> </a:t>
            </a:r>
            <a:r>
              <a:rPr lang="en-US" dirty="0" err="1"/>
              <a:t>độ</a:t>
            </a:r>
            <a:r>
              <a:rPr lang="en-US" dirty="0"/>
              <a:t> </a:t>
            </a:r>
            <a:r>
              <a:rPr lang="en-US" dirty="0" err="1"/>
              <a:t>chuyên</a:t>
            </a:r>
            <a:r>
              <a:rPr lang="en-US" dirty="0"/>
              <a:t> </a:t>
            </a:r>
            <a:r>
              <a:rPr lang="en-US" dirty="0" err="1"/>
              <a:t>môn</a:t>
            </a:r>
            <a:r>
              <a:rPr lang="en-US" dirty="0"/>
              <a:t> </a:t>
            </a:r>
            <a:r>
              <a:rPr lang="en-US" dirty="0" err="1"/>
              <a:t>và</a:t>
            </a:r>
            <a:r>
              <a:rPr lang="en-US" dirty="0"/>
              <a:t> </a:t>
            </a:r>
            <a:r>
              <a:rPr lang="en-US" dirty="0" err="1"/>
              <a:t>cơ</a:t>
            </a:r>
            <a:r>
              <a:rPr lang="en-US" dirty="0"/>
              <a:t> </a:t>
            </a:r>
            <a:r>
              <a:rPr lang="en-US" dirty="0" err="1"/>
              <a:t>sở</a:t>
            </a:r>
            <a:r>
              <a:rPr lang="en-US" dirty="0"/>
              <a:t> </a:t>
            </a:r>
            <a:r>
              <a:rPr lang="en-US" dirty="0" err="1"/>
              <a:t>vật</a:t>
            </a:r>
            <a:r>
              <a:rPr lang="en-US" dirty="0"/>
              <a:t> </a:t>
            </a:r>
            <a:r>
              <a:rPr lang="en-US" dirty="0" err="1"/>
              <a:t>chất</a:t>
            </a:r>
            <a:r>
              <a:rPr lang="en-US" dirty="0"/>
              <a:t> </a:t>
            </a:r>
            <a:r>
              <a:rPr lang="en-US" dirty="0" err="1"/>
              <a:t>máy</a:t>
            </a:r>
            <a:r>
              <a:rPr lang="en-US" dirty="0"/>
              <a:t> </a:t>
            </a:r>
            <a:r>
              <a:rPr lang="en-US" dirty="0" err="1"/>
              <a:t>móc</a:t>
            </a:r>
            <a:r>
              <a:rPr lang="en-US" dirty="0"/>
              <a:t> </a:t>
            </a:r>
            <a:r>
              <a:rPr lang="en-US" dirty="0" err="1"/>
              <a:t>tại</a:t>
            </a:r>
            <a:r>
              <a:rPr lang="en-US" dirty="0"/>
              <a:t> </a:t>
            </a:r>
            <a:r>
              <a:rPr lang="en-US" dirty="0" err="1"/>
              <a:t>các</a:t>
            </a:r>
            <a:r>
              <a:rPr lang="en-US" dirty="0"/>
              <a:t> </a:t>
            </a:r>
            <a:r>
              <a:rPr lang="en-US" dirty="0" err="1"/>
              <a:t>cơ</a:t>
            </a:r>
            <a:r>
              <a:rPr lang="en-US" dirty="0"/>
              <a:t> </a:t>
            </a:r>
            <a:r>
              <a:rPr lang="en-US" dirty="0" err="1"/>
              <a:t>sở</a:t>
            </a:r>
            <a:r>
              <a:rPr lang="en-US" dirty="0"/>
              <a:t> y </a:t>
            </a:r>
            <a:r>
              <a:rPr lang="en-US" dirty="0" err="1"/>
              <a:t>tế</a:t>
            </a:r>
            <a:r>
              <a:rPr lang="en-US" dirty="0"/>
              <a:t> </a:t>
            </a:r>
            <a:r>
              <a:rPr lang="en-US" dirty="0" err="1"/>
              <a:t>chênh</a:t>
            </a:r>
            <a:r>
              <a:rPr lang="en-US" dirty="0"/>
              <a:t> </a:t>
            </a:r>
            <a:r>
              <a:rPr lang="en-US" dirty="0" err="1"/>
              <a:t>lệch</a:t>
            </a:r>
            <a:r>
              <a:rPr lang="en-US" dirty="0"/>
              <a:t> </a:t>
            </a:r>
            <a:r>
              <a:rPr lang="en-US" dirty="0" err="1"/>
              <a:t>nhau</a:t>
            </a:r>
            <a:r>
              <a:rPr lang="en-US" dirty="0"/>
              <a:t> </a:t>
            </a:r>
            <a:r>
              <a:rPr lang="en-US" dirty="0" err="1"/>
              <a:t>nhiều</a:t>
            </a:r>
            <a:r>
              <a:rPr lang="en-US" dirty="0"/>
              <a:t>, </a:t>
            </a:r>
            <a:r>
              <a:rPr lang="en-US" dirty="0" err="1"/>
              <a:t>chưa</a:t>
            </a:r>
            <a:r>
              <a:rPr lang="en-US" dirty="0"/>
              <a:t> </a:t>
            </a:r>
            <a:r>
              <a:rPr lang="en-US" dirty="0" err="1"/>
              <a:t>có</a:t>
            </a:r>
            <a:r>
              <a:rPr lang="en-US" dirty="0"/>
              <a:t> </a:t>
            </a:r>
            <a:r>
              <a:rPr lang="en-US" dirty="0" err="1"/>
              <a:t>sự</a:t>
            </a:r>
            <a:r>
              <a:rPr lang="en-US" dirty="0"/>
              <a:t> </a:t>
            </a:r>
            <a:r>
              <a:rPr lang="en-US" dirty="0" err="1"/>
              <a:t>đồng</a:t>
            </a:r>
            <a:r>
              <a:rPr lang="en-US" dirty="0"/>
              <a:t> </a:t>
            </a:r>
            <a:r>
              <a:rPr lang="en-US" dirty="0" err="1"/>
              <a:t>bộ</a:t>
            </a:r>
            <a:endParaRPr lang="en-US" dirty="0"/>
          </a:p>
          <a:p>
            <a:pPr marL="171450" indent="-171450">
              <a:buFontTx/>
              <a:buChar char="-"/>
            </a:pPr>
            <a:r>
              <a:rPr lang="en-US" dirty="0" err="1"/>
              <a:t>Tốt</a:t>
            </a:r>
            <a:r>
              <a:rPr lang="en-US" dirty="0"/>
              <a:t> </a:t>
            </a:r>
            <a:r>
              <a:rPr lang="en-US" dirty="0" err="1"/>
              <a:t>nhất</a:t>
            </a:r>
            <a:r>
              <a:rPr lang="en-US" dirty="0"/>
              <a:t> </a:t>
            </a:r>
            <a:r>
              <a:rPr lang="en-US" dirty="0" err="1"/>
              <a:t>vẫn</a:t>
            </a:r>
            <a:r>
              <a:rPr lang="en-US" dirty="0"/>
              <a:t> </a:t>
            </a:r>
            <a:r>
              <a:rPr lang="en-US" dirty="0" err="1"/>
              <a:t>là</a:t>
            </a:r>
            <a:r>
              <a:rPr lang="en-US" dirty="0"/>
              <a:t> 1 </a:t>
            </a:r>
            <a:r>
              <a:rPr lang="en-US" dirty="0" err="1"/>
              <a:t>năm</a:t>
            </a:r>
            <a:r>
              <a:rPr lang="en-US" dirty="0"/>
              <a:t> / </a:t>
            </a:r>
            <a:r>
              <a:rPr lang="en-US" dirty="0" err="1"/>
              <a:t>lần</a:t>
            </a:r>
            <a:r>
              <a:rPr lang="en-US" dirty="0"/>
              <a:t> </a:t>
            </a:r>
            <a:r>
              <a:rPr lang="en-US" dirty="0" err="1"/>
              <a:t>và</a:t>
            </a:r>
            <a:r>
              <a:rPr lang="en-US" dirty="0"/>
              <a:t> </a:t>
            </a:r>
            <a:r>
              <a:rPr lang="en-US" dirty="0" err="1"/>
              <a:t>lựa</a:t>
            </a:r>
            <a:r>
              <a:rPr lang="en-US" dirty="0"/>
              <a:t> </a:t>
            </a:r>
            <a:r>
              <a:rPr lang="en-US" dirty="0" err="1"/>
              <a:t>chọn</a:t>
            </a:r>
            <a:r>
              <a:rPr lang="en-US" dirty="0"/>
              <a:t> </a:t>
            </a:r>
            <a:r>
              <a:rPr lang="en-US" dirty="0" err="1"/>
              <a:t>cơ</a:t>
            </a:r>
            <a:r>
              <a:rPr lang="en-US" dirty="0"/>
              <a:t> </a:t>
            </a:r>
            <a:r>
              <a:rPr lang="en-US" dirty="0" err="1"/>
              <a:t>sở</a:t>
            </a:r>
            <a:r>
              <a:rPr lang="en-US" dirty="0"/>
              <a:t> y </a:t>
            </a:r>
            <a:r>
              <a:rPr lang="en-US" dirty="0" err="1"/>
              <a:t>tế</a:t>
            </a:r>
            <a:r>
              <a:rPr lang="en-US" dirty="0"/>
              <a:t> </a:t>
            </a:r>
            <a:r>
              <a:rPr lang="en-US" dirty="0" err="1"/>
              <a:t>chất</a:t>
            </a:r>
            <a:r>
              <a:rPr lang="en-US" dirty="0"/>
              <a:t> </a:t>
            </a:r>
            <a:r>
              <a:rPr lang="en-US" dirty="0" err="1"/>
              <a:t>lượng</a:t>
            </a:r>
            <a:r>
              <a:rPr lang="en-US" dirty="0"/>
              <a:t> .</a:t>
            </a:r>
          </a:p>
        </p:txBody>
      </p:sp>
    </p:spTree>
    <p:extLst>
      <p:ext uri="{BB962C8B-B14F-4D97-AF65-F5344CB8AC3E}">
        <p14:creationId xmlns:p14="http://schemas.microsoft.com/office/powerpoint/2010/main" val="3926512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DA060-AC2F-E89A-F3C5-EE05844AD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2FF43-C1A3-6159-F2FF-41F92DCC34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3FD51-9E41-5B88-BA71-AB6F4C7A6FE3}"/>
              </a:ext>
            </a:extLst>
          </p:cNvPr>
          <p:cNvSpPr>
            <a:spLocks noGrp="1"/>
          </p:cNvSpPr>
          <p:nvPr>
            <p:ph type="body" idx="1"/>
          </p:nvPr>
        </p:nvSpPr>
        <p:spPr/>
        <p:txBody>
          <a:bodyPr/>
          <a:lstStyle/>
          <a:p>
            <a:r>
              <a:rPr lang="en-US" dirty="0"/>
              <a:t>.</a:t>
            </a:r>
          </a:p>
        </p:txBody>
      </p:sp>
    </p:spTree>
    <p:extLst>
      <p:ext uri="{BB962C8B-B14F-4D97-AF65-F5344CB8AC3E}">
        <p14:creationId xmlns:p14="http://schemas.microsoft.com/office/powerpoint/2010/main" val="3169824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82D49C-ED4D-49AA-899B-8D3C496BB476}"/>
              </a:ext>
            </a:extLst>
          </p:cNvPr>
          <p:cNvSpPr>
            <a:spLocks noGrp="1"/>
          </p:cNvSpPr>
          <p:nvPr>
            <p:ph type="subTitle" idx="1" hasCustomPrompt="1"/>
          </p:nvPr>
        </p:nvSpPr>
        <p:spPr>
          <a:xfrm>
            <a:off x="1618268" y="1999481"/>
            <a:ext cx="9144000" cy="951109"/>
          </a:xfrm>
        </p:spPr>
        <p:txBody>
          <a:bodyPr>
            <a:normAutofit/>
          </a:bodyPr>
          <a:lstStyle>
            <a:lvl1pPr marL="0" indent="0" algn="ctr">
              <a:lnSpc>
                <a:spcPct val="100000"/>
              </a:lnSpc>
              <a:spcBef>
                <a:spcPts val="0"/>
              </a:spcBef>
              <a:buNone/>
              <a:defRPr sz="3600" b="1">
                <a:solidFill>
                  <a:srgbClr val="0070C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title</a:t>
            </a:r>
          </a:p>
        </p:txBody>
      </p:sp>
    </p:spTree>
    <p:extLst>
      <p:ext uri="{BB962C8B-B14F-4D97-AF65-F5344CB8AC3E}">
        <p14:creationId xmlns:p14="http://schemas.microsoft.com/office/powerpoint/2010/main" val="1092413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687084-1F31-43C1-9DA4-3B1A800F34DD}"/>
              </a:ext>
            </a:extLst>
          </p:cNvPr>
          <p:cNvSpPr>
            <a:spLocks noGrp="1"/>
          </p:cNvSpPr>
          <p:nvPr>
            <p:ph idx="1"/>
          </p:nvPr>
        </p:nvSpPr>
        <p:spPr>
          <a:xfrm>
            <a:off x="851079" y="134430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F11AE0AE-1B2F-49DC-B0A1-7120014576C8}"/>
              </a:ext>
            </a:extLst>
          </p:cNvPr>
          <p:cNvSpPr>
            <a:spLocks noGrp="1"/>
          </p:cNvSpPr>
          <p:nvPr>
            <p:ph type="title"/>
          </p:nvPr>
        </p:nvSpPr>
        <p:spPr>
          <a:xfrm>
            <a:off x="2691685" y="86035"/>
            <a:ext cx="9272787" cy="777875"/>
          </a:xfrm>
          <a:prstGeom prst="rect">
            <a:avLst/>
          </a:prstGeom>
        </p:spPr>
        <p:txBody>
          <a:bodyPr>
            <a:normAutofit/>
          </a:bodyPr>
          <a:lstStyle>
            <a:lvl1pPr algn="ctr">
              <a:lnSpc>
                <a:spcPct val="100000"/>
              </a:lnSpc>
              <a:defRPr sz="3600" b="1">
                <a:solidFill>
                  <a:srgbClr val="0070C0"/>
                </a:solidFill>
              </a:defRPr>
            </a:lvl1pPr>
          </a:lstStyle>
          <a:p>
            <a:r>
              <a:rPr lang="en-US" dirty="0"/>
              <a:t>Click to edit Master title style</a:t>
            </a:r>
          </a:p>
        </p:txBody>
      </p:sp>
      <p:sp>
        <p:nvSpPr>
          <p:cNvPr id="4" name="Slide Number Placeholder 3"/>
          <p:cNvSpPr>
            <a:spLocks noGrp="1"/>
          </p:cNvSpPr>
          <p:nvPr>
            <p:ph type="sldNum" sz="quarter" idx="4"/>
          </p:nvPr>
        </p:nvSpPr>
        <p:spPr>
          <a:xfrm>
            <a:off x="11616933" y="6032326"/>
            <a:ext cx="502276" cy="360608"/>
          </a:xfrm>
          <a:prstGeom prst="rect">
            <a:avLst/>
          </a:prstGeom>
        </p:spPr>
        <p:txBody>
          <a:bodyPr vert="horz" lIns="91440" tIns="45720" rIns="91440" bIns="45720" rtlCol="0" anchor="ctr"/>
          <a:lstStyle>
            <a:lvl1pPr algn="ctr">
              <a:defRPr sz="1500">
                <a:solidFill>
                  <a:srgbClr val="0070C0"/>
                </a:solidFill>
              </a:defRPr>
            </a:lvl1pPr>
          </a:lstStyle>
          <a:p>
            <a:fld id="{DBEF1338-33B8-4F02-A6AD-5EC26488AF37}" type="slidenum">
              <a:rPr lang="en-US" smtClean="0"/>
              <a:pPr/>
              <a:t>‹#›</a:t>
            </a:fld>
            <a:endParaRPr lang="en-US" dirty="0"/>
          </a:p>
        </p:txBody>
      </p:sp>
    </p:spTree>
    <p:extLst>
      <p:ext uri="{BB962C8B-B14F-4D97-AF65-F5344CB8AC3E}">
        <p14:creationId xmlns:p14="http://schemas.microsoft.com/office/powerpoint/2010/main" val="1734155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C3A546F-0A33-41C7-9A36-8712BEA4B5AB}"/>
              </a:ext>
            </a:extLst>
          </p:cNvPr>
          <p:cNvSpPr>
            <a:spLocks noGrp="1"/>
          </p:cNvSpPr>
          <p:nvPr>
            <p:ph type="body" sz="quarter" idx="10"/>
          </p:nvPr>
        </p:nvSpPr>
        <p:spPr>
          <a:xfrm>
            <a:off x="1046163" y="1526257"/>
            <a:ext cx="10407404" cy="3930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8F87CEB5-2086-4D20-A19E-D7DA1F8ADB92}"/>
              </a:ext>
            </a:extLst>
          </p:cNvPr>
          <p:cNvSpPr>
            <a:spLocks noGrp="1"/>
          </p:cNvSpPr>
          <p:nvPr>
            <p:ph type="title"/>
          </p:nvPr>
        </p:nvSpPr>
        <p:spPr>
          <a:xfrm>
            <a:off x="2485623" y="86035"/>
            <a:ext cx="9706377" cy="777875"/>
          </a:xfrm>
          <a:prstGeom prst="rect">
            <a:avLst/>
          </a:prstGeom>
        </p:spPr>
        <p:txBody>
          <a:bodyPr>
            <a:normAutofit/>
          </a:bodyPr>
          <a:lstStyle>
            <a:lvl1pPr algn="ctr">
              <a:lnSpc>
                <a:spcPct val="100000"/>
              </a:lnSpc>
              <a:defRPr sz="3600" b="1">
                <a:solidFill>
                  <a:srgbClr val="0070C0"/>
                </a:solidFill>
              </a:defRPr>
            </a:lvl1pPr>
          </a:lstStyle>
          <a:p>
            <a:r>
              <a:rPr lang="en-US" dirty="0"/>
              <a:t>Click to edit Master title style</a:t>
            </a:r>
          </a:p>
        </p:txBody>
      </p:sp>
      <p:sp>
        <p:nvSpPr>
          <p:cNvPr id="5" name="Slide Number Placeholder 3"/>
          <p:cNvSpPr txBox="1">
            <a:spLocks/>
          </p:cNvSpPr>
          <p:nvPr userDrawn="1"/>
        </p:nvSpPr>
        <p:spPr>
          <a:xfrm>
            <a:off x="11689724" y="6034739"/>
            <a:ext cx="502276" cy="360608"/>
          </a:xfrm>
          <a:prstGeom prst="rect">
            <a:avLst/>
          </a:prstGeom>
        </p:spPr>
        <p:txBody>
          <a:bodyPr vert="horz" lIns="91440" tIns="45720" rIns="91440" bIns="45720" rtlCol="0" anchor="ctr"/>
          <a:lstStyle>
            <a:lvl1pPr algn="ctr">
              <a:defRPr sz="1200">
                <a:solidFill>
                  <a:srgbClr val="0070C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BEF1338-33B8-4F02-A6AD-5EC26488AF37}" type="slidenum">
              <a:rPr kumimoji="0" lang="en-US" sz="1500" b="0" i="0" u="none" strike="noStrike" kern="1200" cap="none" spc="0" normalizeH="0" baseline="0" noProof="0" smtClean="0">
                <a:ln>
                  <a:noFill/>
                </a:ln>
                <a:solidFill>
                  <a:srgbClr val="0070C0"/>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500" b="0" i="0" u="none" strike="noStrike" kern="1200" cap="none" spc="0" normalizeH="0" baseline="0" noProof="0" dirty="0">
              <a:ln>
                <a:noFill/>
              </a:ln>
              <a:solidFill>
                <a:srgbClr val="0070C0"/>
              </a:solidFill>
              <a:effectLst/>
              <a:uLnTx/>
              <a:uFillTx/>
              <a:latin typeface="+mn-lt"/>
              <a:ea typeface="+mn-ea"/>
              <a:cs typeface="+mn-cs"/>
            </a:endParaRPr>
          </a:p>
        </p:txBody>
      </p:sp>
    </p:spTree>
    <p:extLst>
      <p:ext uri="{BB962C8B-B14F-4D97-AF65-F5344CB8AC3E}">
        <p14:creationId xmlns:p14="http://schemas.microsoft.com/office/powerpoint/2010/main" val="1821852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07537E-7031-46E3-8BAF-DB170420A4AD}"/>
              </a:ext>
            </a:extLst>
          </p:cNvPr>
          <p:cNvSpPr>
            <a:spLocks noGrp="1"/>
          </p:cNvSpPr>
          <p:nvPr>
            <p:ph sz="half" idx="1"/>
          </p:nvPr>
        </p:nvSpPr>
        <p:spPr>
          <a:xfrm>
            <a:off x="696531" y="1400618"/>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68ED14E-8B1D-470A-9D58-F27D4F45C265}"/>
              </a:ext>
            </a:extLst>
          </p:cNvPr>
          <p:cNvSpPr>
            <a:spLocks noGrp="1"/>
          </p:cNvSpPr>
          <p:nvPr>
            <p:ph sz="half" idx="2"/>
          </p:nvPr>
        </p:nvSpPr>
        <p:spPr>
          <a:xfrm>
            <a:off x="6455538" y="140061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19B0E43-95E5-4467-B6EA-F4854F52350C}"/>
              </a:ext>
            </a:extLst>
          </p:cNvPr>
          <p:cNvSpPr>
            <a:spLocks noGrp="1"/>
          </p:cNvSpPr>
          <p:nvPr>
            <p:ph type="title"/>
          </p:nvPr>
        </p:nvSpPr>
        <p:spPr>
          <a:xfrm>
            <a:off x="2434108" y="98914"/>
            <a:ext cx="9757892" cy="777875"/>
          </a:xfrm>
          <a:prstGeom prst="rect">
            <a:avLst/>
          </a:prstGeom>
        </p:spPr>
        <p:txBody>
          <a:bodyPr>
            <a:normAutofit/>
          </a:bodyPr>
          <a:lstStyle>
            <a:lvl1pPr algn="ctr">
              <a:lnSpc>
                <a:spcPct val="100000"/>
              </a:lnSpc>
              <a:defRPr sz="3600" b="1">
                <a:solidFill>
                  <a:srgbClr val="0070C0"/>
                </a:solidFill>
              </a:defRPr>
            </a:lvl1pPr>
          </a:lstStyle>
          <a:p>
            <a:r>
              <a:rPr lang="en-US" dirty="0"/>
              <a:t>Click to edit Master title style</a:t>
            </a:r>
          </a:p>
        </p:txBody>
      </p:sp>
      <p:sp>
        <p:nvSpPr>
          <p:cNvPr id="6" name="Slide Number Placeholder 3"/>
          <p:cNvSpPr txBox="1">
            <a:spLocks/>
          </p:cNvSpPr>
          <p:nvPr userDrawn="1"/>
        </p:nvSpPr>
        <p:spPr>
          <a:xfrm>
            <a:off x="11689724" y="6013854"/>
            <a:ext cx="502276" cy="360608"/>
          </a:xfrm>
          <a:prstGeom prst="rect">
            <a:avLst/>
          </a:prstGeom>
        </p:spPr>
        <p:txBody>
          <a:bodyPr vert="horz" lIns="91440" tIns="45720" rIns="91440" bIns="45720" rtlCol="0" anchor="ctr"/>
          <a:lstStyle>
            <a:lvl1pPr algn="ctr">
              <a:defRPr sz="1200">
                <a:solidFill>
                  <a:srgbClr val="0070C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BEF1338-33B8-4F02-A6AD-5EC26488AF37}" type="slidenum">
              <a:rPr kumimoji="0" lang="en-US" sz="1500" b="0" i="0" u="none" strike="noStrike" kern="1200" cap="none" spc="0" normalizeH="0" baseline="0" noProof="0" smtClean="0">
                <a:ln>
                  <a:noFill/>
                </a:ln>
                <a:solidFill>
                  <a:srgbClr val="0070C0"/>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500" b="0" i="0" u="none" strike="noStrike" kern="1200" cap="none" spc="0" normalizeH="0" baseline="0" noProof="0" dirty="0">
              <a:ln>
                <a:noFill/>
              </a:ln>
              <a:solidFill>
                <a:srgbClr val="0070C0"/>
              </a:solidFill>
              <a:effectLst/>
              <a:uLnTx/>
              <a:uFillTx/>
              <a:latin typeface="+mn-lt"/>
              <a:ea typeface="+mn-ea"/>
              <a:cs typeface="+mn-cs"/>
            </a:endParaRPr>
          </a:p>
        </p:txBody>
      </p:sp>
    </p:spTree>
    <p:extLst>
      <p:ext uri="{BB962C8B-B14F-4D97-AF65-F5344CB8AC3E}">
        <p14:creationId xmlns:p14="http://schemas.microsoft.com/office/powerpoint/2010/main" val="3989979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8B82D49C-ED4D-49AA-899B-8D3C496BB476}"/>
              </a:ext>
            </a:extLst>
          </p:cNvPr>
          <p:cNvSpPr>
            <a:spLocks noGrp="1"/>
          </p:cNvSpPr>
          <p:nvPr>
            <p:ph type="subTitle" idx="1" hasCustomPrompt="1"/>
          </p:nvPr>
        </p:nvSpPr>
        <p:spPr>
          <a:xfrm>
            <a:off x="1618268" y="1999481"/>
            <a:ext cx="9144000" cy="951109"/>
          </a:xfrm>
        </p:spPr>
        <p:txBody>
          <a:bodyPr>
            <a:normAutofit/>
          </a:bodyPr>
          <a:lstStyle>
            <a:lvl1pPr marL="0" indent="0" algn="ctr">
              <a:lnSpc>
                <a:spcPct val="100000"/>
              </a:lnSpc>
              <a:spcBef>
                <a:spcPts val="0"/>
              </a:spcBef>
              <a:buNone/>
              <a:defRPr sz="3600" b="1">
                <a:solidFill>
                  <a:srgbClr val="0070C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title</a:t>
            </a:r>
          </a:p>
        </p:txBody>
      </p:sp>
    </p:spTree>
    <p:extLst>
      <p:ext uri="{BB962C8B-B14F-4D97-AF65-F5344CB8AC3E}">
        <p14:creationId xmlns:p14="http://schemas.microsoft.com/office/powerpoint/2010/main" val="2761056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5EDF5D-0802-4857-BC6E-69469795FB79}"/>
              </a:ext>
            </a:extLst>
          </p:cNvPr>
          <p:cNvSpPr>
            <a:spLocks noGrp="1"/>
          </p:cNvSpPr>
          <p:nvPr>
            <p:ph type="body" idx="1"/>
          </p:nvPr>
        </p:nvSpPr>
        <p:spPr>
          <a:xfrm>
            <a:off x="915475" y="1323349"/>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11663967" y="5948379"/>
            <a:ext cx="528033" cy="534472"/>
          </a:xfrm>
          <a:prstGeom prst="rect">
            <a:avLst/>
          </a:prstGeom>
          <a:ln>
            <a:solidFill>
              <a:schemeClr val="accent1"/>
            </a:solidFill>
          </a:ln>
        </p:spPr>
        <p:txBody>
          <a:bodyPr vert="horz" lIns="91440" tIns="45720" rIns="91440" bIns="45720" rtlCol="0" anchor="ctr"/>
          <a:lstStyle>
            <a:lvl1pPr algn="ctr">
              <a:defRPr sz="1600">
                <a:solidFill>
                  <a:srgbClr val="0070C0"/>
                </a:solidFill>
              </a:defRPr>
            </a:lvl1pPr>
          </a:lstStyle>
          <a:p>
            <a:fld id="{DBEF1338-33B8-4F02-A6AD-5EC26488AF37}" type="slidenum">
              <a:rPr lang="en-US" smtClean="0"/>
              <a:pPr/>
              <a:t>‹#›</a:t>
            </a:fld>
            <a:endParaRPr lang="en-US" dirty="0"/>
          </a:p>
        </p:txBody>
      </p:sp>
    </p:spTree>
    <p:extLst>
      <p:ext uri="{BB962C8B-B14F-4D97-AF65-F5344CB8AC3E}">
        <p14:creationId xmlns:p14="http://schemas.microsoft.com/office/powerpoint/2010/main" val="596348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52" r:id="rId4"/>
    <p:sldLayoutId id="214748365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customXml" Target="../ink/ink10.xml"/><Relationship Id="rId18" Type="http://schemas.openxmlformats.org/officeDocument/2006/relationships/image" Target="../media/image30.png"/><Relationship Id="rId3" Type="http://schemas.openxmlformats.org/officeDocument/2006/relationships/customXml" Target="../ink/ink1.xml"/><Relationship Id="rId21" Type="http://schemas.openxmlformats.org/officeDocument/2006/relationships/customXml" Target="../ink/ink14.xml"/><Relationship Id="rId7" Type="http://schemas.openxmlformats.org/officeDocument/2006/relationships/customXml" Target="../ink/ink4.xml"/><Relationship Id="rId12" Type="http://schemas.openxmlformats.org/officeDocument/2006/relationships/customXml" Target="../ink/ink9.xml"/><Relationship Id="rId17" Type="http://schemas.openxmlformats.org/officeDocument/2006/relationships/customXml" Target="../ink/ink12.xml"/><Relationship Id="rId2" Type="http://schemas.openxmlformats.org/officeDocument/2006/relationships/image" Target="../media/image26.png"/><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customXml" Target="../ink/ink3.xml"/><Relationship Id="rId11" Type="http://schemas.openxmlformats.org/officeDocument/2006/relationships/customXml" Target="../ink/ink8.xml"/><Relationship Id="rId5" Type="http://schemas.openxmlformats.org/officeDocument/2006/relationships/customXml" Target="../ink/ink2.xml"/><Relationship Id="rId15" Type="http://schemas.openxmlformats.org/officeDocument/2006/relationships/customXml" Target="../ink/ink11.xml"/><Relationship Id="rId23" Type="http://schemas.openxmlformats.org/officeDocument/2006/relationships/customXml" Target="../ink/ink15.xml"/><Relationship Id="rId10" Type="http://schemas.openxmlformats.org/officeDocument/2006/relationships/customXml" Target="../ink/ink7.xml"/><Relationship Id="rId19" Type="http://schemas.openxmlformats.org/officeDocument/2006/relationships/customXml" Target="../ink/ink13.xml"/><Relationship Id="rId4" Type="http://schemas.openxmlformats.org/officeDocument/2006/relationships/image" Target="../media/image27.png"/><Relationship Id="rId9" Type="http://schemas.openxmlformats.org/officeDocument/2006/relationships/customXml" Target="../ink/ink6.xml"/><Relationship Id="rId14" Type="http://schemas.openxmlformats.org/officeDocument/2006/relationships/image" Target="../media/image28.png"/><Relationship Id="rId22"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C008A-592A-A6C9-EF1F-DC13176526CB}"/>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90080534-7103-BD6C-C228-86A27EE0E70D}"/>
              </a:ext>
            </a:extLst>
          </p:cNvPr>
          <p:cNvSpPr>
            <a:spLocks noGrp="1"/>
          </p:cNvSpPr>
          <p:nvPr>
            <p:ph type="subTitle" idx="1"/>
          </p:nvPr>
        </p:nvSpPr>
        <p:spPr>
          <a:xfrm>
            <a:off x="963168" y="2023872"/>
            <a:ext cx="9973056" cy="1728043"/>
          </a:xfrm>
        </p:spPr>
        <p:txBody>
          <a:bodyPr>
            <a:normAutofit/>
          </a:bodyPr>
          <a:lstStyle/>
          <a:p>
            <a:r>
              <a:rPr lang="en-US" dirty="0"/>
              <a:t>TỐI ƯU HOÁ TIẾP CẬN VÀ CHẨN ĐOÁN UNG THƯ SỚM DẠ DÀY</a:t>
            </a:r>
          </a:p>
        </p:txBody>
      </p:sp>
      <p:sp>
        <p:nvSpPr>
          <p:cNvPr id="4" name="Slide Number Placeholder 3">
            <a:extLst>
              <a:ext uri="{FF2B5EF4-FFF2-40B4-BE49-F238E27FC236}">
                <a16:creationId xmlns:a16="http://schemas.microsoft.com/office/drawing/2014/main" id="{E7EEEE25-C92E-5B70-D262-260F95D16A3C}"/>
              </a:ext>
            </a:extLst>
          </p:cNvPr>
          <p:cNvSpPr>
            <a:spLocks noGrp="1"/>
          </p:cNvSpPr>
          <p:nvPr>
            <p:ph type="sldNum" sz="quarter" idx="4294967295"/>
          </p:nvPr>
        </p:nvSpPr>
        <p:spPr>
          <a:xfrm>
            <a:off x="11690350" y="6032500"/>
            <a:ext cx="501650" cy="360363"/>
          </a:xfrm>
        </p:spPr>
        <p:txBody>
          <a:bodyPr/>
          <a:lstStyle/>
          <a:p>
            <a:fld id="{DBEF1338-33B8-4F02-A6AD-5EC26488AF37}" type="slidenum">
              <a:rPr lang="en-US" smtClean="0"/>
              <a:pPr/>
              <a:t>0</a:t>
            </a:fld>
            <a:endParaRPr lang="en-US" dirty="0"/>
          </a:p>
        </p:txBody>
      </p:sp>
    </p:spTree>
    <p:extLst>
      <p:ext uri="{BB962C8B-B14F-4D97-AF65-F5344CB8AC3E}">
        <p14:creationId xmlns:p14="http://schemas.microsoft.com/office/powerpoint/2010/main" val="4171992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2952" y="985346"/>
            <a:ext cx="7357736" cy="5659821"/>
          </a:xfrm>
        </p:spPr>
        <p:txBody>
          <a:bodyPr>
            <a:noAutofit/>
          </a:bodyPr>
          <a:lstStyle/>
          <a:p>
            <a:pPr marL="0" indent="0">
              <a:buNone/>
            </a:pPr>
            <a:r>
              <a:rPr lang="en-US" sz="2400" b="1" dirty="0"/>
              <a:t>2. </a:t>
            </a:r>
            <a:r>
              <a:rPr lang="en-US" sz="2400" b="1" dirty="0" err="1"/>
              <a:t>Sử</a:t>
            </a:r>
            <a:r>
              <a:rPr lang="en-US" sz="2400" b="1" dirty="0"/>
              <a:t> </a:t>
            </a:r>
            <a:r>
              <a:rPr lang="en-US" sz="2400" b="1" dirty="0" err="1"/>
              <a:t>dụng</a:t>
            </a:r>
            <a:r>
              <a:rPr lang="en-US" sz="2400" b="1" dirty="0"/>
              <a:t> </a:t>
            </a:r>
            <a:r>
              <a:rPr lang="en-US" sz="2400" b="1" dirty="0" err="1"/>
              <a:t>thuốc</a:t>
            </a:r>
            <a:r>
              <a:rPr lang="en-US" sz="2400" b="1" dirty="0"/>
              <a:t> tan </a:t>
            </a:r>
            <a:r>
              <a:rPr lang="en-US" sz="2400" b="1" dirty="0" err="1"/>
              <a:t>bọt</a:t>
            </a:r>
            <a:r>
              <a:rPr lang="en-US" sz="2400" b="1" dirty="0"/>
              <a:t> / </a:t>
            </a:r>
            <a:r>
              <a:rPr lang="en-US" sz="2400" b="1" dirty="0" err="1"/>
              <a:t>hoặc</a:t>
            </a:r>
            <a:r>
              <a:rPr lang="en-US" sz="2400" b="1" dirty="0"/>
              <a:t> </a:t>
            </a:r>
            <a:r>
              <a:rPr lang="en-US" sz="2400" b="1" dirty="0" err="1"/>
              <a:t>thuốc</a:t>
            </a:r>
            <a:r>
              <a:rPr lang="en-US" sz="2400" b="1" dirty="0"/>
              <a:t> tan </a:t>
            </a:r>
            <a:r>
              <a:rPr lang="en-US" sz="2400" b="1" dirty="0" err="1"/>
              <a:t>nhầy</a:t>
            </a:r>
            <a:r>
              <a:rPr lang="en-US" sz="2400" b="1" dirty="0"/>
              <a:t> </a:t>
            </a:r>
            <a:r>
              <a:rPr lang="en-US" sz="2400" b="1" dirty="0" err="1"/>
              <a:t>trước</a:t>
            </a:r>
            <a:r>
              <a:rPr lang="en-US" sz="2400" b="1" dirty="0"/>
              <a:t> </a:t>
            </a:r>
            <a:r>
              <a:rPr lang="en-US" sz="2400" b="1" dirty="0" err="1"/>
              <a:t>khi</a:t>
            </a:r>
            <a:r>
              <a:rPr lang="en-US" sz="2400" b="1" dirty="0"/>
              <a:t> </a:t>
            </a:r>
            <a:r>
              <a:rPr lang="en-US" sz="2400" b="1" dirty="0" err="1"/>
              <a:t>nội</a:t>
            </a:r>
            <a:r>
              <a:rPr lang="en-US" sz="2400" b="1" dirty="0"/>
              <a:t> </a:t>
            </a:r>
            <a:r>
              <a:rPr lang="en-US" sz="2400" b="1" dirty="0" err="1"/>
              <a:t>soi</a:t>
            </a:r>
            <a:r>
              <a:rPr lang="en-US" sz="2400" b="1" dirty="0"/>
              <a:t> </a:t>
            </a:r>
            <a:r>
              <a:rPr lang="en-US" sz="2400" b="1" dirty="0" err="1"/>
              <a:t>và</a:t>
            </a:r>
            <a:r>
              <a:rPr lang="en-US" sz="2400" b="1" dirty="0"/>
              <a:t> </a:t>
            </a:r>
            <a:r>
              <a:rPr lang="en-US" sz="2400" b="1" dirty="0" err="1"/>
              <a:t>trong</a:t>
            </a:r>
            <a:r>
              <a:rPr lang="en-US" sz="2400" b="1" dirty="0"/>
              <a:t> </a:t>
            </a:r>
            <a:r>
              <a:rPr lang="en-US" sz="2400" b="1" dirty="0" err="1"/>
              <a:t>khi</a:t>
            </a:r>
            <a:r>
              <a:rPr lang="en-US" sz="2400" b="1" dirty="0"/>
              <a:t> </a:t>
            </a:r>
            <a:r>
              <a:rPr lang="en-US" sz="2400" b="1" dirty="0" err="1"/>
              <a:t>nội</a:t>
            </a:r>
            <a:r>
              <a:rPr lang="en-US" sz="2400" b="1" dirty="0"/>
              <a:t> </a:t>
            </a:r>
            <a:r>
              <a:rPr lang="en-US" sz="2400" b="1" dirty="0" err="1"/>
              <a:t>soi</a:t>
            </a:r>
            <a:r>
              <a:rPr lang="en-US" sz="2400" b="1" dirty="0"/>
              <a:t> </a:t>
            </a:r>
            <a:r>
              <a:rPr lang="en-US" sz="2400" b="1" dirty="0" err="1"/>
              <a:t>giúp</a:t>
            </a:r>
            <a:r>
              <a:rPr lang="en-US" sz="2400" b="1" dirty="0"/>
              <a:t> </a:t>
            </a:r>
            <a:r>
              <a:rPr lang="en-US" sz="2400" b="1" dirty="0" err="1"/>
              <a:t>cải</a:t>
            </a:r>
            <a:r>
              <a:rPr lang="en-US" sz="2400" b="1" dirty="0"/>
              <a:t> </a:t>
            </a:r>
            <a:r>
              <a:rPr lang="en-US" sz="2400" b="1" dirty="0" err="1"/>
              <a:t>thiện</a:t>
            </a:r>
            <a:r>
              <a:rPr lang="en-US" sz="2400" b="1" dirty="0"/>
              <a:t> </a:t>
            </a:r>
            <a:r>
              <a:rPr lang="en-US" sz="2400" b="1" dirty="0" err="1"/>
              <a:t>khả</a:t>
            </a:r>
            <a:r>
              <a:rPr lang="en-US" sz="2400" b="1" dirty="0"/>
              <a:t> </a:t>
            </a:r>
            <a:r>
              <a:rPr lang="en-US" sz="2400" b="1" dirty="0" err="1"/>
              <a:t>năng</a:t>
            </a:r>
            <a:r>
              <a:rPr lang="en-US" sz="2400" b="1" dirty="0"/>
              <a:t> </a:t>
            </a:r>
            <a:r>
              <a:rPr lang="en-US" sz="2400" b="1" dirty="0" err="1"/>
              <a:t>quan</a:t>
            </a:r>
            <a:r>
              <a:rPr lang="en-US" sz="2400" b="1" dirty="0"/>
              <a:t> </a:t>
            </a:r>
            <a:r>
              <a:rPr lang="en-US" sz="2400" b="1" dirty="0" err="1"/>
              <a:t>sát</a:t>
            </a:r>
            <a:r>
              <a:rPr lang="en-US" sz="2400" b="1" dirty="0"/>
              <a:t> </a:t>
            </a:r>
            <a:r>
              <a:rPr lang="en-US" sz="2400" b="1" dirty="0" err="1"/>
              <a:t>niêm</a:t>
            </a:r>
            <a:r>
              <a:rPr lang="en-US" sz="2400" b="1" dirty="0"/>
              <a:t> </a:t>
            </a:r>
            <a:r>
              <a:rPr lang="en-US" sz="2400" b="1" dirty="0" err="1"/>
              <a:t>mạc</a:t>
            </a:r>
            <a:r>
              <a:rPr lang="en-US" sz="2400" b="1" dirty="0"/>
              <a:t> </a:t>
            </a:r>
            <a:r>
              <a:rPr lang="en-US" sz="2400" b="1" dirty="0" err="1"/>
              <a:t>đường</a:t>
            </a:r>
            <a:r>
              <a:rPr lang="en-US" sz="2400" b="1" dirty="0"/>
              <a:t> </a:t>
            </a:r>
            <a:r>
              <a:rPr lang="en-US" sz="2400" b="1" dirty="0" err="1"/>
              <a:t>tiêu</a:t>
            </a:r>
            <a:r>
              <a:rPr lang="en-US" sz="2400" b="1" dirty="0"/>
              <a:t> </a:t>
            </a:r>
            <a:r>
              <a:rPr lang="en-US" sz="2400" b="1" dirty="0" err="1"/>
              <a:t>hoá</a:t>
            </a:r>
            <a:r>
              <a:rPr lang="en-US" sz="2400" b="1" dirty="0"/>
              <a:t> </a:t>
            </a:r>
            <a:r>
              <a:rPr lang="en-US" sz="2400" b="1" dirty="0" err="1"/>
              <a:t>trên</a:t>
            </a:r>
            <a:r>
              <a:rPr lang="en-US" sz="2400" dirty="0"/>
              <a:t>.</a:t>
            </a:r>
          </a:p>
          <a:p>
            <a:pPr>
              <a:buFontTx/>
              <a:buChar char="-"/>
            </a:pPr>
            <a:r>
              <a:rPr lang="en-US" sz="2400" dirty="0" err="1"/>
              <a:t>Lợi</a:t>
            </a:r>
            <a:r>
              <a:rPr lang="en-US" sz="2400" dirty="0"/>
              <a:t> </a:t>
            </a:r>
            <a:r>
              <a:rPr lang="en-US" sz="2400" dirty="0" err="1"/>
              <a:t>ích</a:t>
            </a:r>
            <a:r>
              <a:rPr lang="en-US" sz="2400" dirty="0"/>
              <a:t> :  + </a:t>
            </a:r>
            <a:r>
              <a:rPr lang="en-US" sz="2400" dirty="0" err="1"/>
              <a:t>Giảm</a:t>
            </a:r>
            <a:r>
              <a:rPr lang="en-US" sz="2400" dirty="0"/>
              <a:t> </a:t>
            </a:r>
            <a:r>
              <a:rPr lang="en-US" sz="2400" dirty="0" err="1"/>
              <a:t>thời</a:t>
            </a:r>
            <a:r>
              <a:rPr lang="en-US" sz="2400" dirty="0"/>
              <a:t> </a:t>
            </a:r>
            <a:r>
              <a:rPr lang="en-US" sz="2400" dirty="0" err="1"/>
              <a:t>gian</a:t>
            </a:r>
            <a:r>
              <a:rPr lang="en-US" sz="2400" dirty="0"/>
              <a:t> </a:t>
            </a:r>
            <a:r>
              <a:rPr lang="en-US" sz="2400" dirty="0" err="1"/>
              <a:t>thực</a:t>
            </a:r>
            <a:r>
              <a:rPr lang="en-US" sz="2400" dirty="0"/>
              <a:t> </a:t>
            </a:r>
            <a:r>
              <a:rPr lang="en-US" sz="2400" dirty="0" err="1"/>
              <a:t>hiện</a:t>
            </a:r>
            <a:r>
              <a:rPr lang="en-US" sz="2400" dirty="0"/>
              <a:t> </a:t>
            </a:r>
            <a:r>
              <a:rPr lang="en-US" sz="2400" dirty="0" err="1"/>
              <a:t>thủ</a:t>
            </a:r>
            <a:r>
              <a:rPr lang="en-US" sz="2400" dirty="0"/>
              <a:t> </a:t>
            </a:r>
            <a:r>
              <a:rPr lang="en-US" sz="2400" dirty="0" err="1"/>
              <a:t>thuật</a:t>
            </a:r>
            <a:endParaRPr lang="en-US" sz="2400" dirty="0"/>
          </a:p>
          <a:p>
            <a:pPr marL="1371600" lvl="3" indent="0">
              <a:buNone/>
            </a:pPr>
            <a:r>
              <a:rPr lang="en-US" sz="2400" dirty="0"/>
              <a:t> +  </a:t>
            </a:r>
            <a:r>
              <a:rPr lang="en-US" sz="2400" dirty="0" err="1"/>
              <a:t>Hạn</a:t>
            </a:r>
            <a:r>
              <a:rPr lang="en-US" sz="2400" dirty="0"/>
              <a:t> </a:t>
            </a:r>
            <a:r>
              <a:rPr lang="en-US" sz="2400" dirty="0" err="1"/>
              <a:t>chế</a:t>
            </a:r>
            <a:r>
              <a:rPr lang="en-US" sz="2400" dirty="0"/>
              <a:t> </a:t>
            </a:r>
            <a:r>
              <a:rPr lang="en-US" sz="2400" dirty="0" err="1"/>
              <a:t>bỏ</a:t>
            </a:r>
            <a:r>
              <a:rPr lang="en-US" sz="2400" dirty="0"/>
              <a:t> </a:t>
            </a:r>
            <a:r>
              <a:rPr lang="en-US" sz="2400" dirty="0" err="1"/>
              <a:t>sót</a:t>
            </a:r>
            <a:r>
              <a:rPr lang="en-US" sz="2400" dirty="0"/>
              <a:t> </a:t>
            </a:r>
            <a:r>
              <a:rPr lang="en-US" sz="2400" dirty="0" err="1"/>
              <a:t>tổn</a:t>
            </a:r>
            <a:r>
              <a:rPr lang="en-US" sz="2400" dirty="0"/>
              <a:t> </a:t>
            </a:r>
            <a:r>
              <a:rPr lang="en-US" sz="2400" dirty="0" err="1"/>
              <a:t>thương</a:t>
            </a:r>
            <a:r>
              <a:rPr lang="en-US" sz="2400" dirty="0"/>
              <a:t> do </a:t>
            </a:r>
            <a:r>
              <a:rPr lang="en-US" sz="2400" dirty="0" err="1"/>
              <a:t>bị</a:t>
            </a:r>
            <a:r>
              <a:rPr lang="en-US" sz="2400" dirty="0"/>
              <a:t> </a:t>
            </a:r>
            <a:r>
              <a:rPr lang="en-US" sz="2400" dirty="0" err="1"/>
              <a:t>bọt</a:t>
            </a:r>
            <a:r>
              <a:rPr lang="en-US" sz="2400" dirty="0"/>
              <a:t> </a:t>
            </a:r>
            <a:r>
              <a:rPr lang="en-US" sz="2400" dirty="0" err="1"/>
              <a:t>và</a:t>
            </a:r>
            <a:r>
              <a:rPr lang="en-US" sz="2400" dirty="0"/>
              <a:t> </a:t>
            </a:r>
            <a:r>
              <a:rPr lang="en-US" sz="2400" dirty="0" err="1"/>
              <a:t>nhầy</a:t>
            </a:r>
            <a:r>
              <a:rPr lang="en-US" sz="2400" dirty="0"/>
              <a:t> </a:t>
            </a:r>
            <a:r>
              <a:rPr lang="en-US" sz="2400" dirty="0" err="1"/>
              <a:t>che</a:t>
            </a:r>
            <a:r>
              <a:rPr lang="en-US" sz="2400" dirty="0"/>
              <a:t> </a:t>
            </a:r>
            <a:r>
              <a:rPr lang="en-US" sz="2400" dirty="0" err="1"/>
              <a:t>lấp</a:t>
            </a:r>
            <a:endParaRPr lang="en-US" sz="2400" dirty="0"/>
          </a:p>
          <a:p>
            <a:pPr>
              <a:buFontTx/>
              <a:buChar char="-"/>
            </a:pPr>
            <a:r>
              <a:rPr lang="en-US" sz="2400" dirty="0" err="1"/>
              <a:t>Thuốc</a:t>
            </a:r>
            <a:r>
              <a:rPr lang="en-US" sz="2400" dirty="0"/>
              <a:t> </a:t>
            </a:r>
            <a:r>
              <a:rPr lang="en-US" sz="2400" dirty="0" err="1"/>
              <a:t>sử</a:t>
            </a:r>
            <a:r>
              <a:rPr lang="en-US" sz="2400" dirty="0"/>
              <a:t> </a:t>
            </a:r>
            <a:r>
              <a:rPr lang="en-US" sz="2400" dirty="0" err="1"/>
              <a:t>dụng</a:t>
            </a:r>
            <a:r>
              <a:rPr lang="en-US" sz="2400" dirty="0"/>
              <a:t> : </a:t>
            </a:r>
            <a:r>
              <a:rPr lang="en-US" sz="2400" dirty="0" err="1"/>
              <a:t>Simethicone</a:t>
            </a:r>
            <a:r>
              <a:rPr lang="en-US" sz="2400" dirty="0"/>
              <a:t> </a:t>
            </a:r>
            <a:r>
              <a:rPr lang="en-US" sz="2400" dirty="0" err="1"/>
              <a:t>đơn</a:t>
            </a:r>
            <a:r>
              <a:rPr lang="en-US" sz="2400" dirty="0"/>
              <a:t> </a:t>
            </a:r>
            <a:r>
              <a:rPr lang="en-US" sz="2400" dirty="0" err="1"/>
              <a:t>thuần</a:t>
            </a:r>
            <a:r>
              <a:rPr lang="en-US" sz="2400" dirty="0"/>
              <a:t> </a:t>
            </a:r>
            <a:r>
              <a:rPr lang="en-US" sz="2400" dirty="0" err="1"/>
              <a:t>hoặc</a:t>
            </a:r>
            <a:r>
              <a:rPr lang="en-US" sz="2400" dirty="0"/>
              <a:t> </a:t>
            </a:r>
            <a:r>
              <a:rPr lang="en-US" sz="2400" dirty="0" err="1"/>
              <a:t>kết</a:t>
            </a:r>
            <a:r>
              <a:rPr lang="en-US" sz="2400" dirty="0"/>
              <a:t> </a:t>
            </a:r>
            <a:r>
              <a:rPr lang="en-US" sz="2400" dirty="0" err="1"/>
              <a:t>hợp</a:t>
            </a:r>
            <a:r>
              <a:rPr lang="en-US" sz="2400" dirty="0"/>
              <a:t> </a:t>
            </a:r>
            <a:r>
              <a:rPr lang="en-US" sz="2400" dirty="0" err="1"/>
              <a:t>Simethicon</a:t>
            </a:r>
            <a:r>
              <a:rPr lang="en-US" sz="2400" dirty="0"/>
              <a:t> </a:t>
            </a:r>
            <a:r>
              <a:rPr lang="en-US" sz="2400" dirty="0" err="1"/>
              <a:t>và</a:t>
            </a:r>
            <a:r>
              <a:rPr lang="en-US" sz="2400" dirty="0"/>
              <a:t> N- </a:t>
            </a:r>
            <a:r>
              <a:rPr lang="en-US" sz="2400" dirty="0" err="1"/>
              <a:t>acetylcysteine</a:t>
            </a:r>
            <a:r>
              <a:rPr lang="en-US" sz="2400" dirty="0"/>
              <a:t> </a:t>
            </a:r>
          </a:p>
          <a:p>
            <a:pPr marL="0" indent="0">
              <a:buNone/>
            </a:pPr>
            <a:r>
              <a:rPr lang="en-US" sz="2400" dirty="0"/>
              <a:t>- </a:t>
            </a:r>
            <a:r>
              <a:rPr lang="en-US" sz="2400" dirty="0" err="1"/>
              <a:t>Liều</a:t>
            </a:r>
            <a:r>
              <a:rPr lang="en-US" sz="2400" dirty="0"/>
              <a:t> </a:t>
            </a:r>
            <a:r>
              <a:rPr lang="en-US" sz="2400" dirty="0" err="1"/>
              <a:t>sử</a:t>
            </a:r>
            <a:r>
              <a:rPr lang="en-US" sz="2400" dirty="0"/>
              <a:t> </a:t>
            </a:r>
            <a:r>
              <a:rPr lang="en-US" sz="2400" dirty="0" err="1"/>
              <a:t>dụng</a:t>
            </a:r>
            <a:r>
              <a:rPr lang="en-US" sz="2400" dirty="0"/>
              <a:t> :100-200 mg </a:t>
            </a:r>
            <a:r>
              <a:rPr lang="en-US" sz="2400" dirty="0" err="1"/>
              <a:t>pha</a:t>
            </a:r>
            <a:r>
              <a:rPr lang="en-US" sz="2400" dirty="0"/>
              <a:t> </a:t>
            </a:r>
            <a:r>
              <a:rPr lang="en-US" sz="2400" dirty="0" err="1"/>
              <a:t>trong</a:t>
            </a:r>
            <a:r>
              <a:rPr lang="en-US" sz="2400" dirty="0"/>
              <a:t> 100ml </a:t>
            </a:r>
            <a:r>
              <a:rPr lang="en-US" sz="2400" dirty="0" err="1"/>
              <a:t>nước</a:t>
            </a:r>
            <a:r>
              <a:rPr lang="en-US" sz="2400" dirty="0"/>
              <a:t>, </a:t>
            </a:r>
            <a:r>
              <a:rPr lang="en-US" sz="2400" dirty="0" err="1"/>
              <a:t>uống</a:t>
            </a:r>
            <a:r>
              <a:rPr lang="en-US" sz="2400" dirty="0"/>
              <a:t> </a:t>
            </a:r>
            <a:r>
              <a:rPr lang="en-US" sz="2400" dirty="0" err="1"/>
              <a:t>trước</a:t>
            </a:r>
            <a:r>
              <a:rPr lang="en-US" sz="2400" dirty="0"/>
              <a:t> </a:t>
            </a:r>
            <a:r>
              <a:rPr lang="en-US" sz="2400" dirty="0" err="1"/>
              <a:t>nội</a:t>
            </a:r>
            <a:r>
              <a:rPr lang="en-US" sz="2400" dirty="0"/>
              <a:t> </a:t>
            </a:r>
            <a:r>
              <a:rPr lang="en-US" sz="2400" dirty="0" err="1"/>
              <a:t>soi</a:t>
            </a:r>
            <a:r>
              <a:rPr lang="en-US" sz="2400" dirty="0"/>
              <a:t> 15 </a:t>
            </a:r>
            <a:r>
              <a:rPr lang="en-US" sz="2400" dirty="0" err="1"/>
              <a:t>phút</a:t>
            </a:r>
            <a:r>
              <a:rPr lang="en-US" sz="3400" dirty="0"/>
              <a:t> </a:t>
            </a:r>
          </a:p>
        </p:txBody>
      </p:sp>
      <p:sp>
        <p:nvSpPr>
          <p:cNvPr id="3" name="Title 2"/>
          <p:cNvSpPr>
            <a:spLocks noGrp="1"/>
          </p:cNvSpPr>
          <p:nvPr>
            <p:ph type="title"/>
          </p:nvPr>
        </p:nvSpPr>
        <p:spPr>
          <a:xfrm>
            <a:off x="1379464" y="112295"/>
            <a:ext cx="9706377" cy="777875"/>
          </a:xfrm>
        </p:spPr>
        <p:txBody>
          <a:bodyPr>
            <a:normAutofit/>
          </a:bodyPr>
          <a:lstStyle/>
          <a:p>
            <a:r>
              <a:rPr lang="en-US" sz="4000" dirty="0"/>
              <a:t>CHUẨN BỊ TRƯỚC THỦ THUẬT </a:t>
            </a:r>
          </a:p>
        </p:txBody>
      </p:sp>
      <p:pic>
        <p:nvPicPr>
          <p:cNvPr id="5122" name="Picture 2" descr="D:\AnhNS\AnhNS 97352.jpg"/>
          <p:cNvPicPr>
            <a:picLocks noChangeAspect="1" noChangeArrowheads="1"/>
          </p:cNvPicPr>
          <p:nvPr/>
        </p:nvPicPr>
        <p:blipFill rotWithShape="1">
          <a:blip r:embed="rId3">
            <a:extLst>
              <a:ext uri="{28A0092B-C50C-407E-A947-70E740481C1C}">
                <a14:useLocalDpi xmlns:a14="http://schemas.microsoft.com/office/drawing/2010/main" val="0"/>
              </a:ext>
            </a:extLst>
          </a:blip>
          <a:srcRect l="6398" r="5785"/>
          <a:stretch/>
        </p:blipFill>
        <p:spPr bwMode="auto">
          <a:xfrm>
            <a:off x="8074628" y="985346"/>
            <a:ext cx="301121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AnhNS\AnhNS 97400.jpg"/>
          <p:cNvPicPr>
            <a:picLocks noChangeAspect="1" noChangeArrowheads="1"/>
          </p:cNvPicPr>
          <p:nvPr/>
        </p:nvPicPr>
        <p:blipFill rotWithShape="1">
          <a:blip r:embed="rId4">
            <a:extLst>
              <a:ext uri="{28A0092B-C50C-407E-A947-70E740481C1C}">
                <a14:useLocalDpi xmlns:a14="http://schemas.microsoft.com/office/drawing/2010/main" val="0"/>
              </a:ext>
            </a:extLst>
          </a:blip>
          <a:srcRect l="7548" t="3018" r="6705" b="3592"/>
          <a:stretch/>
        </p:blipFill>
        <p:spPr bwMode="auto">
          <a:xfrm>
            <a:off x="8623736" y="3546714"/>
            <a:ext cx="2979683" cy="2596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04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barn(inVertical)">
                                      <p:cBhvr>
                                        <p:cTn id="29" dur="500"/>
                                        <p:tgtEl>
                                          <p:spTgt spid="51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123"/>
                                        </p:tgtEl>
                                        <p:attrNameLst>
                                          <p:attrName>style.visibility</p:attrName>
                                        </p:attrNameLst>
                                      </p:cBhvr>
                                      <p:to>
                                        <p:strVal val="visible"/>
                                      </p:to>
                                    </p:set>
                                    <p:animEffect transition="in" filter="barn(inVertical)">
                                      <p:cBhvr>
                                        <p:cTn id="34"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4951" y="1174532"/>
            <a:ext cx="7457090" cy="5659821"/>
          </a:xfrm>
        </p:spPr>
        <p:txBody>
          <a:bodyPr>
            <a:noAutofit/>
          </a:bodyPr>
          <a:lstStyle/>
          <a:p>
            <a:pPr marL="457200" indent="-457200">
              <a:buAutoNum type="arabicPeriod" startAt="3"/>
            </a:pPr>
            <a:r>
              <a:rPr lang="en-US" sz="2400" b="1" dirty="0" err="1"/>
              <a:t>Nội</a:t>
            </a:r>
            <a:r>
              <a:rPr lang="en-US" sz="2400" b="1" dirty="0"/>
              <a:t> </a:t>
            </a:r>
            <a:r>
              <a:rPr lang="en-US" sz="2400" b="1" dirty="0" err="1"/>
              <a:t>soi</a:t>
            </a:r>
            <a:r>
              <a:rPr lang="en-US" sz="2400" b="1" dirty="0"/>
              <a:t> </a:t>
            </a:r>
            <a:r>
              <a:rPr lang="en-US" sz="2400" b="1" dirty="0" err="1"/>
              <a:t>có</a:t>
            </a:r>
            <a:r>
              <a:rPr lang="en-US" sz="2400" b="1" dirty="0"/>
              <a:t> an </a:t>
            </a:r>
            <a:r>
              <a:rPr lang="en-US" sz="2400" b="1" dirty="0" err="1"/>
              <a:t>thần</a:t>
            </a:r>
            <a:r>
              <a:rPr lang="en-US" sz="2400" b="1" dirty="0"/>
              <a:t> </a:t>
            </a:r>
            <a:r>
              <a:rPr lang="en-US" sz="2400" b="1" dirty="0" err="1"/>
              <a:t>giúp</a:t>
            </a:r>
            <a:r>
              <a:rPr lang="en-US" sz="2400" b="1" dirty="0"/>
              <a:t> </a:t>
            </a:r>
            <a:r>
              <a:rPr lang="en-US" sz="2400" b="1" dirty="0" err="1"/>
              <a:t>cải</a:t>
            </a:r>
            <a:r>
              <a:rPr lang="en-US" sz="2400" b="1" dirty="0"/>
              <a:t> </a:t>
            </a:r>
            <a:r>
              <a:rPr lang="en-US" sz="2400" b="1" dirty="0" err="1"/>
              <a:t>thiện</a:t>
            </a:r>
            <a:r>
              <a:rPr lang="en-US" sz="2400" b="1" dirty="0"/>
              <a:t> </a:t>
            </a:r>
            <a:r>
              <a:rPr lang="en-US" sz="2400" b="1" dirty="0" err="1"/>
              <a:t>chất</a:t>
            </a:r>
            <a:r>
              <a:rPr lang="en-US" sz="2400" b="1" dirty="0"/>
              <a:t> </a:t>
            </a:r>
            <a:r>
              <a:rPr lang="en-US" sz="2400" b="1" dirty="0" err="1"/>
              <a:t>lượng</a:t>
            </a:r>
            <a:r>
              <a:rPr lang="en-US" sz="2400" b="1" dirty="0"/>
              <a:t> </a:t>
            </a:r>
            <a:r>
              <a:rPr lang="en-US" sz="2400" b="1" dirty="0" err="1"/>
              <a:t>cuộc</a:t>
            </a:r>
            <a:r>
              <a:rPr lang="en-US" sz="2400" b="1" dirty="0"/>
              <a:t> </a:t>
            </a:r>
            <a:r>
              <a:rPr lang="en-US" sz="2400" b="1" dirty="0" err="1"/>
              <a:t>nội</a:t>
            </a:r>
            <a:r>
              <a:rPr lang="en-US" sz="2400" b="1" dirty="0"/>
              <a:t> </a:t>
            </a:r>
            <a:r>
              <a:rPr lang="en-US" sz="2400" b="1" dirty="0" err="1"/>
              <a:t>soi</a:t>
            </a:r>
            <a:r>
              <a:rPr lang="en-US" sz="2400" b="1" dirty="0"/>
              <a:t> </a:t>
            </a:r>
            <a:r>
              <a:rPr lang="en-US" sz="2400" b="1" dirty="0" err="1"/>
              <a:t>và</a:t>
            </a:r>
            <a:r>
              <a:rPr lang="en-US" sz="2400" b="1" dirty="0"/>
              <a:t> </a:t>
            </a:r>
            <a:r>
              <a:rPr lang="en-US" sz="2400" b="1" dirty="0" err="1"/>
              <a:t>tăng</a:t>
            </a:r>
            <a:r>
              <a:rPr lang="en-US" sz="2400" b="1" dirty="0"/>
              <a:t> </a:t>
            </a:r>
            <a:r>
              <a:rPr lang="en-US" sz="2400" b="1" dirty="0" err="1"/>
              <a:t>tỷ</a:t>
            </a:r>
            <a:r>
              <a:rPr lang="en-US" sz="2400" b="1" dirty="0"/>
              <a:t> </a:t>
            </a:r>
            <a:r>
              <a:rPr lang="en-US" sz="2400" b="1" dirty="0" err="1"/>
              <a:t>lệ</a:t>
            </a:r>
            <a:r>
              <a:rPr lang="en-US" sz="2400" b="1" dirty="0"/>
              <a:t> </a:t>
            </a:r>
            <a:r>
              <a:rPr lang="en-US" sz="2400" b="1" dirty="0" err="1"/>
              <a:t>phát</a:t>
            </a:r>
            <a:r>
              <a:rPr lang="en-US" sz="2400" b="1" dirty="0"/>
              <a:t> </a:t>
            </a:r>
            <a:r>
              <a:rPr lang="en-US" sz="2400" b="1" dirty="0" err="1"/>
              <a:t>hiện</a:t>
            </a:r>
            <a:r>
              <a:rPr lang="en-US" sz="2400" b="1" dirty="0"/>
              <a:t> </a:t>
            </a:r>
            <a:r>
              <a:rPr lang="en-US" sz="2400" b="1" dirty="0" err="1"/>
              <a:t>tổn</a:t>
            </a:r>
            <a:r>
              <a:rPr lang="en-US" sz="2400" b="1" dirty="0"/>
              <a:t> </a:t>
            </a:r>
            <a:r>
              <a:rPr lang="en-US" sz="2400" b="1" dirty="0" err="1"/>
              <a:t>thương</a:t>
            </a:r>
            <a:r>
              <a:rPr lang="en-US" sz="2400" b="1" dirty="0"/>
              <a:t> </a:t>
            </a:r>
            <a:r>
              <a:rPr lang="en-US" sz="2400" b="1" dirty="0" err="1"/>
              <a:t>bề</a:t>
            </a:r>
            <a:r>
              <a:rPr lang="en-US" sz="2400" b="1" dirty="0"/>
              <a:t> </a:t>
            </a:r>
            <a:r>
              <a:rPr lang="en-US" sz="2400" b="1" dirty="0" err="1"/>
              <a:t>mặt</a:t>
            </a:r>
            <a:r>
              <a:rPr lang="en-US" sz="2400" b="1" dirty="0"/>
              <a:t> </a:t>
            </a:r>
            <a:r>
              <a:rPr lang="en-US" sz="2400" b="1" dirty="0" err="1"/>
              <a:t>niêm</a:t>
            </a:r>
            <a:r>
              <a:rPr lang="en-US" sz="2400" b="1" dirty="0"/>
              <a:t> </a:t>
            </a:r>
            <a:r>
              <a:rPr lang="en-US" sz="2400" b="1" dirty="0" err="1"/>
              <a:t>mạc</a:t>
            </a:r>
            <a:endParaRPr lang="en-US" sz="3400" dirty="0"/>
          </a:p>
          <a:p>
            <a:pPr>
              <a:buFontTx/>
              <a:buChar char="-"/>
            </a:pPr>
            <a:r>
              <a:rPr lang="en-US" sz="2400" dirty="0" err="1"/>
              <a:t>Giảm</a:t>
            </a:r>
            <a:r>
              <a:rPr lang="en-US" sz="2400" dirty="0"/>
              <a:t> </a:t>
            </a:r>
            <a:r>
              <a:rPr lang="en-US" sz="2400" dirty="0" err="1"/>
              <a:t>sự</a:t>
            </a:r>
            <a:r>
              <a:rPr lang="en-US" sz="2400" dirty="0"/>
              <a:t> lo </a:t>
            </a:r>
            <a:r>
              <a:rPr lang="en-US" sz="2400" dirty="0" err="1"/>
              <a:t>lắng</a:t>
            </a:r>
            <a:r>
              <a:rPr lang="en-US" sz="2400" dirty="0"/>
              <a:t>, </a:t>
            </a:r>
            <a:r>
              <a:rPr lang="en-US" sz="2400" dirty="0" err="1"/>
              <a:t>khó</a:t>
            </a:r>
            <a:r>
              <a:rPr lang="en-US" sz="2400" dirty="0"/>
              <a:t> </a:t>
            </a:r>
            <a:r>
              <a:rPr lang="en-US" sz="2400" dirty="0" err="1"/>
              <a:t>chịu</a:t>
            </a:r>
            <a:r>
              <a:rPr lang="en-US" sz="2400" dirty="0"/>
              <a:t> </a:t>
            </a:r>
            <a:r>
              <a:rPr lang="en-US" sz="2400" dirty="0" err="1"/>
              <a:t>khiến</a:t>
            </a:r>
            <a:r>
              <a:rPr lang="en-US" sz="2400" dirty="0"/>
              <a:t> </a:t>
            </a:r>
            <a:r>
              <a:rPr lang="en-US" sz="2400" dirty="0" err="1"/>
              <a:t>bệnh</a:t>
            </a:r>
            <a:r>
              <a:rPr lang="en-US" sz="2400" dirty="0"/>
              <a:t> </a:t>
            </a:r>
            <a:r>
              <a:rPr lang="en-US" sz="2400" dirty="0" err="1"/>
              <a:t>nhân</a:t>
            </a:r>
            <a:r>
              <a:rPr lang="en-US" sz="2400" dirty="0"/>
              <a:t> </a:t>
            </a:r>
            <a:r>
              <a:rPr lang="en-US" sz="2400" dirty="0" err="1"/>
              <a:t>tự</a:t>
            </a:r>
            <a:r>
              <a:rPr lang="en-US" sz="2400" dirty="0"/>
              <a:t> tin </a:t>
            </a:r>
            <a:r>
              <a:rPr lang="en-US" sz="2400" dirty="0" err="1"/>
              <a:t>và</a:t>
            </a:r>
            <a:r>
              <a:rPr lang="en-US" sz="2400" dirty="0"/>
              <a:t> </a:t>
            </a:r>
            <a:r>
              <a:rPr lang="en-US" sz="2400" dirty="0" err="1"/>
              <a:t>sẵn</a:t>
            </a:r>
            <a:r>
              <a:rPr lang="en-US" sz="2400" dirty="0"/>
              <a:t> </a:t>
            </a:r>
            <a:r>
              <a:rPr lang="en-US" sz="2400" dirty="0" err="1"/>
              <a:t>sàng</a:t>
            </a:r>
            <a:r>
              <a:rPr lang="en-US" sz="2400" dirty="0"/>
              <a:t> </a:t>
            </a:r>
            <a:r>
              <a:rPr lang="en-US" sz="2400" dirty="0" err="1"/>
              <a:t>thực</a:t>
            </a:r>
            <a:r>
              <a:rPr lang="en-US" sz="2400" dirty="0"/>
              <a:t> </a:t>
            </a:r>
            <a:r>
              <a:rPr lang="en-US" sz="2400" dirty="0" err="1"/>
              <a:t>hiện</a:t>
            </a:r>
            <a:r>
              <a:rPr lang="en-US" sz="2400" dirty="0"/>
              <a:t> </a:t>
            </a:r>
            <a:r>
              <a:rPr lang="en-US" sz="2400" dirty="0" err="1"/>
              <a:t>các</a:t>
            </a:r>
            <a:r>
              <a:rPr lang="en-US" sz="2400" dirty="0"/>
              <a:t> </a:t>
            </a:r>
            <a:r>
              <a:rPr lang="en-US" sz="2400" dirty="0" err="1"/>
              <a:t>lần</a:t>
            </a:r>
            <a:r>
              <a:rPr lang="en-US" sz="2400" dirty="0"/>
              <a:t> </a:t>
            </a:r>
            <a:r>
              <a:rPr lang="en-US" sz="2400" dirty="0" err="1"/>
              <a:t>nội</a:t>
            </a:r>
            <a:r>
              <a:rPr lang="en-US" sz="2400" dirty="0"/>
              <a:t> </a:t>
            </a:r>
            <a:r>
              <a:rPr lang="en-US" sz="2400" dirty="0" err="1"/>
              <a:t>soi</a:t>
            </a:r>
            <a:r>
              <a:rPr lang="en-US" sz="2400" dirty="0"/>
              <a:t> </a:t>
            </a:r>
            <a:r>
              <a:rPr lang="en-US" sz="2400" dirty="0" err="1"/>
              <a:t>tiếp</a:t>
            </a:r>
            <a:r>
              <a:rPr lang="en-US" sz="2400" dirty="0"/>
              <a:t> </a:t>
            </a:r>
            <a:r>
              <a:rPr lang="en-US" sz="2400" dirty="0" err="1"/>
              <a:t>theo.</a:t>
            </a:r>
            <a:endParaRPr lang="en-US" sz="2400" dirty="0"/>
          </a:p>
          <a:p>
            <a:pPr>
              <a:buFontTx/>
              <a:buChar char="-"/>
            </a:pPr>
            <a:r>
              <a:rPr lang="en-US" sz="2400" dirty="0" err="1"/>
              <a:t>Khi</a:t>
            </a:r>
            <a:r>
              <a:rPr lang="en-US" sz="2400" dirty="0"/>
              <a:t> </a:t>
            </a:r>
            <a:r>
              <a:rPr lang="en-US" sz="2400" dirty="0" err="1"/>
              <a:t>bệnh</a:t>
            </a:r>
            <a:r>
              <a:rPr lang="en-US" sz="2400" dirty="0"/>
              <a:t> </a:t>
            </a:r>
            <a:r>
              <a:rPr lang="en-US" sz="2400" dirty="0" err="1"/>
              <a:t>nhân</a:t>
            </a:r>
            <a:r>
              <a:rPr lang="en-US" sz="2400" dirty="0"/>
              <a:t> </a:t>
            </a:r>
            <a:r>
              <a:rPr lang="en-US" sz="2400" dirty="0" err="1"/>
              <a:t>hợp</a:t>
            </a:r>
            <a:r>
              <a:rPr lang="en-US" sz="2400" dirty="0"/>
              <a:t> </a:t>
            </a:r>
            <a:r>
              <a:rPr lang="en-US" sz="2400" dirty="0" err="1"/>
              <a:t>tác</a:t>
            </a:r>
            <a:r>
              <a:rPr lang="en-US" sz="2400" dirty="0"/>
              <a:t>, BS </a:t>
            </a:r>
            <a:r>
              <a:rPr lang="en-US" sz="2400" dirty="0" err="1"/>
              <a:t>có</a:t>
            </a:r>
            <a:r>
              <a:rPr lang="en-US" sz="2400" dirty="0"/>
              <a:t> </a:t>
            </a:r>
            <a:r>
              <a:rPr lang="en-US" sz="2400" dirty="0" err="1"/>
              <a:t>thể</a:t>
            </a:r>
            <a:r>
              <a:rPr lang="en-US" sz="2400" dirty="0"/>
              <a:t> </a:t>
            </a:r>
            <a:r>
              <a:rPr lang="en-US" sz="2400" dirty="0" err="1"/>
              <a:t>thao</a:t>
            </a:r>
            <a:r>
              <a:rPr lang="en-US" sz="2400" dirty="0"/>
              <a:t> </a:t>
            </a:r>
            <a:r>
              <a:rPr lang="en-US" sz="2400" dirty="0" err="1"/>
              <a:t>tác</a:t>
            </a:r>
            <a:r>
              <a:rPr lang="en-US" sz="2400" dirty="0"/>
              <a:t> </a:t>
            </a:r>
            <a:r>
              <a:rPr lang="en-US" sz="2400" dirty="0" err="1"/>
              <a:t>dễ</a:t>
            </a:r>
            <a:r>
              <a:rPr lang="en-US" sz="2400" dirty="0"/>
              <a:t> </a:t>
            </a:r>
            <a:r>
              <a:rPr lang="en-US" sz="2400" dirty="0" err="1"/>
              <a:t>dàng</a:t>
            </a:r>
            <a:r>
              <a:rPr lang="en-US" sz="2400" dirty="0"/>
              <a:t>, </a:t>
            </a:r>
            <a:r>
              <a:rPr lang="en-US" sz="2400" dirty="0" err="1"/>
              <a:t>sự</a:t>
            </a:r>
            <a:r>
              <a:rPr lang="en-US" sz="2400" dirty="0"/>
              <a:t> </a:t>
            </a:r>
            <a:r>
              <a:rPr lang="en-US" sz="2400" dirty="0" err="1"/>
              <a:t>dụng</a:t>
            </a:r>
            <a:r>
              <a:rPr lang="en-US" sz="2400" dirty="0"/>
              <a:t> </a:t>
            </a:r>
            <a:r>
              <a:rPr lang="en-US" sz="2400" dirty="0" err="1"/>
              <a:t>các</a:t>
            </a:r>
            <a:r>
              <a:rPr lang="en-US" sz="2400" dirty="0"/>
              <a:t> </a:t>
            </a:r>
            <a:r>
              <a:rPr lang="en-US" sz="2400" dirty="0" err="1"/>
              <a:t>kỹ</a:t>
            </a:r>
            <a:r>
              <a:rPr lang="en-US" sz="2400" dirty="0"/>
              <a:t> </a:t>
            </a:r>
            <a:r>
              <a:rPr lang="en-US" sz="2400" dirty="0" err="1"/>
              <a:t>thuật</a:t>
            </a:r>
            <a:r>
              <a:rPr lang="en-US" sz="2400" dirty="0"/>
              <a:t> </a:t>
            </a:r>
            <a:r>
              <a:rPr lang="en-US" sz="2400" dirty="0" err="1"/>
              <a:t>nội</a:t>
            </a:r>
            <a:r>
              <a:rPr lang="en-US" sz="2400" dirty="0"/>
              <a:t> </a:t>
            </a:r>
            <a:r>
              <a:rPr lang="en-US" sz="2400" dirty="0" err="1"/>
              <a:t>soi</a:t>
            </a:r>
            <a:r>
              <a:rPr lang="en-US" sz="2400" dirty="0"/>
              <a:t> </a:t>
            </a:r>
            <a:r>
              <a:rPr lang="en-US" sz="2400" dirty="0" err="1"/>
              <a:t>hỗ</a:t>
            </a:r>
            <a:r>
              <a:rPr lang="en-US" sz="2400" dirty="0"/>
              <a:t> </a:t>
            </a:r>
            <a:r>
              <a:rPr lang="en-US" sz="2400" dirty="0" err="1"/>
              <a:t>trợ</a:t>
            </a:r>
            <a:r>
              <a:rPr lang="en-US" sz="2400" dirty="0"/>
              <a:t>, </a:t>
            </a:r>
            <a:r>
              <a:rPr lang="en-US" sz="2400" dirty="0" err="1"/>
              <a:t>quan</a:t>
            </a:r>
            <a:r>
              <a:rPr lang="en-US" sz="2400" dirty="0"/>
              <a:t> </a:t>
            </a:r>
            <a:r>
              <a:rPr lang="en-US" sz="2400" dirty="0" err="1"/>
              <a:t>sát</a:t>
            </a:r>
            <a:r>
              <a:rPr lang="en-US" sz="2400" dirty="0"/>
              <a:t> </a:t>
            </a:r>
            <a:r>
              <a:rPr lang="en-US" sz="2400" dirty="0" err="1"/>
              <a:t>tỉ</a:t>
            </a:r>
            <a:r>
              <a:rPr lang="en-US" sz="2400" dirty="0"/>
              <a:t> </a:t>
            </a:r>
            <a:r>
              <a:rPr lang="en-US" sz="2400" dirty="0" err="1"/>
              <a:t>mỉ</a:t>
            </a:r>
            <a:r>
              <a:rPr lang="en-US" sz="2400" dirty="0"/>
              <a:t> </a:t>
            </a:r>
            <a:r>
              <a:rPr lang="en-US" sz="2400" dirty="0" err="1"/>
              <a:t>hạn</a:t>
            </a:r>
            <a:r>
              <a:rPr lang="en-US" sz="2400" dirty="0"/>
              <a:t> </a:t>
            </a:r>
            <a:r>
              <a:rPr lang="en-US" sz="2400" dirty="0" err="1"/>
              <a:t>chế</a:t>
            </a:r>
            <a:r>
              <a:rPr lang="en-US" sz="2400" dirty="0"/>
              <a:t> </a:t>
            </a:r>
            <a:r>
              <a:rPr lang="en-US" sz="2400" dirty="0" err="1"/>
              <a:t>sự</a:t>
            </a:r>
            <a:r>
              <a:rPr lang="en-US" sz="2400" dirty="0"/>
              <a:t> </a:t>
            </a:r>
            <a:r>
              <a:rPr lang="en-US" sz="2400" dirty="0" err="1"/>
              <a:t>che</a:t>
            </a:r>
            <a:r>
              <a:rPr lang="en-US" sz="2400" dirty="0"/>
              <a:t> </a:t>
            </a:r>
            <a:r>
              <a:rPr lang="en-US" sz="2400" dirty="0" err="1"/>
              <a:t>lấp</a:t>
            </a:r>
            <a:r>
              <a:rPr lang="en-US" sz="2400" dirty="0"/>
              <a:t>, co </a:t>
            </a:r>
            <a:r>
              <a:rPr lang="en-US" sz="2400" dirty="0" err="1"/>
              <a:t>kéo</a:t>
            </a:r>
            <a:r>
              <a:rPr lang="en-US" sz="2400" dirty="0"/>
              <a:t>, </a:t>
            </a:r>
            <a:r>
              <a:rPr lang="en-US" sz="2400" dirty="0" err="1"/>
              <a:t>tăng</a:t>
            </a:r>
            <a:r>
              <a:rPr lang="en-US" sz="2400" dirty="0"/>
              <a:t> </a:t>
            </a:r>
            <a:r>
              <a:rPr lang="en-US" sz="2400" dirty="0" err="1"/>
              <a:t>khả</a:t>
            </a:r>
            <a:r>
              <a:rPr lang="en-US" sz="2400" dirty="0"/>
              <a:t> </a:t>
            </a:r>
            <a:r>
              <a:rPr lang="en-US" sz="2400" dirty="0" err="1"/>
              <a:t>năng</a:t>
            </a:r>
            <a:r>
              <a:rPr lang="en-US" sz="2400" dirty="0"/>
              <a:t> </a:t>
            </a:r>
            <a:r>
              <a:rPr lang="en-US" sz="2400" dirty="0" err="1"/>
              <a:t>sinh</a:t>
            </a:r>
            <a:r>
              <a:rPr lang="en-US" sz="2400" dirty="0"/>
              <a:t> </a:t>
            </a:r>
            <a:r>
              <a:rPr lang="en-US" sz="2400" dirty="0" err="1"/>
              <a:t>thiết</a:t>
            </a:r>
            <a:r>
              <a:rPr lang="en-US" sz="2400" dirty="0"/>
              <a:t> </a:t>
            </a:r>
            <a:r>
              <a:rPr lang="en-US" sz="2400" dirty="0" err="1"/>
              <a:t>nhiều</a:t>
            </a:r>
            <a:r>
              <a:rPr lang="en-US" sz="2400" dirty="0"/>
              <a:t> </a:t>
            </a:r>
            <a:r>
              <a:rPr lang="en-US" sz="2400" dirty="0" err="1"/>
              <a:t>vị</a:t>
            </a:r>
            <a:r>
              <a:rPr lang="en-US" sz="2400" dirty="0"/>
              <a:t> </a:t>
            </a:r>
            <a:r>
              <a:rPr lang="en-US" sz="2400" dirty="0" err="1"/>
              <a:t>trí</a:t>
            </a:r>
            <a:r>
              <a:rPr lang="en-US" sz="2400" dirty="0"/>
              <a:t> </a:t>
            </a:r>
            <a:r>
              <a:rPr lang="en-US" sz="2400" dirty="0" err="1"/>
              <a:t>khác</a:t>
            </a:r>
            <a:r>
              <a:rPr lang="en-US" sz="2400" dirty="0"/>
              <a:t> </a:t>
            </a:r>
            <a:r>
              <a:rPr lang="en-US" sz="2400" dirty="0" err="1"/>
              <a:t>nhau</a:t>
            </a:r>
            <a:endParaRPr lang="en-US" sz="2400" dirty="0"/>
          </a:p>
        </p:txBody>
      </p:sp>
      <p:sp>
        <p:nvSpPr>
          <p:cNvPr id="3" name="Title 2"/>
          <p:cNvSpPr>
            <a:spLocks noGrp="1"/>
          </p:cNvSpPr>
          <p:nvPr>
            <p:ph type="title"/>
          </p:nvPr>
        </p:nvSpPr>
        <p:spPr>
          <a:xfrm>
            <a:off x="1379464" y="112295"/>
            <a:ext cx="9706377" cy="777875"/>
          </a:xfrm>
        </p:spPr>
        <p:txBody>
          <a:bodyPr>
            <a:normAutofit/>
          </a:bodyPr>
          <a:lstStyle/>
          <a:p>
            <a:r>
              <a:rPr lang="en-US" sz="4000" dirty="0"/>
              <a:t>CHUẨN BỊ TRƯỚC THỦ THUẬT </a:t>
            </a:r>
          </a:p>
        </p:txBody>
      </p:sp>
      <p:pic>
        <p:nvPicPr>
          <p:cNvPr id="6146" name="Picture 2" descr="Thuốc Propofol Abbott - tác dụng gây mê, cách dù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542" y="2902167"/>
            <a:ext cx="4355554" cy="297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28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barn(inVertic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7211" y="1009934"/>
            <a:ext cx="11603037" cy="5111026"/>
          </a:xfrm>
        </p:spPr>
        <p:txBody>
          <a:bodyPr>
            <a:normAutofit/>
          </a:bodyPr>
          <a:lstStyle/>
          <a:p>
            <a:pPr marL="514350" indent="-514350">
              <a:buFont typeface="+mj-lt"/>
              <a:buAutoNum type="arabicPeriod"/>
            </a:pPr>
            <a:r>
              <a:rPr lang="en-US" sz="2400" b="1" dirty="0" err="1"/>
              <a:t>Trong</a:t>
            </a:r>
            <a:r>
              <a:rPr lang="en-US" sz="2400" b="1" dirty="0"/>
              <a:t> </a:t>
            </a:r>
            <a:r>
              <a:rPr lang="en-US" sz="2400" b="1" dirty="0" err="1"/>
              <a:t>quá</a:t>
            </a:r>
            <a:r>
              <a:rPr lang="en-US" sz="2400" b="1" dirty="0"/>
              <a:t> </a:t>
            </a:r>
            <a:r>
              <a:rPr lang="en-US" sz="2400" b="1" dirty="0" err="1"/>
              <a:t>trình</a:t>
            </a:r>
            <a:r>
              <a:rPr lang="en-US" sz="2400" b="1" dirty="0"/>
              <a:t> </a:t>
            </a:r>
            <a:r>
              <a:rPr lang="en-US" sz="2400" b="1" dirty="0" err="1"/>
              <a:t>nội</a:t>
            </a:r>
            <a:r>
              <a:rPr lang="en-US" sz="2400" b="1" dirty="0"/>
              <a:t> </a:t>
            </a:r>
            <a:r>
              <a:rPr lang="en-US" sz="2400" b="1" dirty="0" err="1"/>
              <a:t>soi</a:t>
            </a:r>
            <a:r>
              <a:rPr lang="en-US" sz="2400" b="1" dirty="0"/>
              <a:t>, </a:t>
            </a:r>
            <a:r>
              <a:rPr lang="en-US" sz="2400" b="1" dirty="0" err="1"/>
              <a:t>nên</a:t>
            </a:r>
            <a:r>
              <a:rPr lang="en-US" sz="2400" b="1" dirty="0"/>
              <a:t> </a:t>
            </a:r>
            <a:r>
              <a:rPr lang="en-US" sz="2400" b="1" dirty="0" err="1"/>
              <a:t>quan</a:t>
            </a:r>
            <a:r>
              <a:rPr lang="en-US" sz="2400" b="1" dirty="0"/>
              <a:t> </a:t>
            </a:r>
            <a:r>
              <a:rPr lang="en-US" sz="2400" b="1" dirty="0" err="1"/>
              <a:t>sát</a:t>
            </a:r>
            <a:r>
              <a:rPr lang="en-US" sz="2400" b="1" dirty="0"/>
              <a:t> </a:t>
            </a:r>
            <a:r>
              <a:rPr lang="en-US" sz="2400" b="1" dirty="0" err="1"/>
              <a:t>và</a:t>
            </a:r>
            <a:r>
              <a:rPr lang="en-US" sz="2400" b="1" dirty="0"/>
              <a:t> </a:t>
            </a:r>
            <a:r>
              <a:rPr lang="en-US" sz="2400" b="1" dirty="0" err="1"/>
              <a:t>chụp</a:t>
            </a:r>
            <a:r>
              <a:rPr lang="en-US" sz="2400" b="1" dirty="0"/>
              <a:t> </a:t>
            </a:r>
            <a:r>
              <a:rPr lang="en-US" sz="2400" b="1" dirty="0" err="1"/>
              <a:t>hình</a:t>
            </a:r>
            <a:r>
              <a:rPr lang="en-US" sz="2400" b="1" dirty="0"/>
              <a:t> </a:t>
            </a:r>
            <a:r>
              <a:rPr lang="en-US" sz="2400" b="1" dirty="0" err="1"/>
              <a:t>lại</a:t>
            </a:r>
            <a:r>
              <a:rPr lang="en-US" sz="2400" b="1" dirty="0"/>
              <a:t> </a:t>
            </a:r>
            <a:r>
              <a:rPr lang="en-US" sz="2400" b="1" dirty="0" err="1"/>
              <a:t>toàn</a:t>
            </a:r>
            <a:r>
              <a:rPr lang="en-US" sz="2400" b="1" dirty="0"/>
              <a:t> </a:t>
            </a:r>
            <a:r>
              <a:rPr lang="en-US" sz="2400" b="1" dirty="0" err="1"/>
              <a:t>bộ</a:t>
            </a:r>
            <a:r>
              <a:rPr lang="en-US" sz="2400" b="1" dirty="0"/>
              <a:t> </a:t>
            </a:r>
            <a:r>
              <a:rPr lang="en-US" sz="2400" b="1" dirty="0" err="1"/>
              <a:t>niêm</a:t>
            </a:r>
            <a:r>
              <a:rPr lang="en-US" sz="2400" b="1" dirty="0"/>
              <a:t> </a:t>
            </a:r>
            <a:r>
              <a:rPr lang="en-US" sz="2400" b="1" dirty="0" err="1"/>
              <a:t>mạc</a:t>
            </a:r>
            <a:r>
              <a:rPr lang="en-US" sz="2400" b="1" dirty="0"/>
              <a:t> </a:t>
            </a:r>
            <a:r>
              <a:rPr lang="en-US" sz="2400" b="1" dirty="0" err="1"/>
              <a:t>thực</a:t>
            </a:r>
            <a:r>
              <a:rPr lang="en-US" sz="2400" b="1" dirty="0"/>
              <a:t> </a:t>
            </a:r>
            <a:r>
              <a:rPr lang="en-US" sz="2400" b="1" dirty="0" err="1"/>
              <a:t>quản</a:t>
            </a:r>
            <a:r>
              <a:rPr lang="en-US" sz="2400" b="1" dirty="0"/>
              <a:t>, </a:t>
            </a:r>
            <a:r>
              <a:rPr lang="en-US" sz="2400" b="1" dirty="0" err="1"/>
              <a:t>dạ</a:t>
            </a:r>
            <a:r>
              <a:rPr lang="en-US" sz="2400" b="1" dirty="0"/>
              <a:t> </a:t>
            </a:r>
            <a:r>
              <a:rPr lang="en-US" sz="2400" b="1" dirty="0" err="1"/>
              <a:t>dày</a:t>
            </a:r>
            <a:r>
              <a:rPr lang="en-US" sz="2400" b="1" dirty="0"/>
              <a:t> </a:t>
            </a:r>
            <a:r>
              <a:rPr lang="en-US" sz="2400" b="1" dirty="0" err="1"/>
              <a:t>và</a:t>
            </a:r>
            <a:r>
              <a:rPr lang="en-US" sz="2400" b="1" dirty="0"/>
              <a:t> </a:t>
            </a:r>
            <a:r>
              <a:rPr lang="en-US" sz="2400" b="1" dirty="0" err="1"/>
              <a:t>tá</a:t>
            </a:r>
            <a:r>
              <a:rPr lang="en-US" sz="2400" b="1" dirty="0"/>
              <a:t> </a:t>
            </a:r>
            <a:r>
              <a:rPr lang="en-US" sz="2400" b="1" dirty="0" err="1"/>
              <a:t>tràng</a:t>
            </a:r>
            <a:endParaRPr lang="en-US" sz="2400" b="1" dirty="0"/>
          </a:p>
          <a:p>
            <a:pPr>
              <a:buFontTx/>
              <a:buChar char="-"/>
            </a:pPr>
            <a:r>
              <a:rPr lang="en-US" sz="2400" dirty="0" err="1"/>
              <a:t>Nguyên</a:t>
            </a:r>
            <a:r>
              <a:rPr lang="en-US" sz="2400" dirty="0"/>
              <a:t> </a:t>
            </a:r>
            <a:r>
              <a:rPr lang="en-US" sz="2400" dirty="0" err="1"/>
              <a:t>nhân</a:t>
            </a:r>
            <a:r>
              <a:rPr lang="en-US" sz="2400" dirty="0"/>
              <a:t> : </a:t>
            </a:r>
            <a:r>
              <a:rPr lang="en-US" sz="2400" dirty="0" err="1"/>
              <a:t>Kinh</a:t>
            </a:r>
            <a:r>
              <a:rPr lang="en-US" sz="2400" dirty="0"/>
              <a:t> </a:t>
            </a:r>
            <a:r>
              <a:rPr lang="en-US" sz="2400" dirty="0" err="1"/>
              <a:t>nghiệm</a:t>
            </a:r>
            <a:r>
              <a:rPr lang="en-US" sz="2400" dirty="0"/>
              <a:t> </a:t>
            </a:r>
            <a:r>
              <a:rPr lang="en-US" sz="2400" dirty="0" err="1"/>
              <a:t>của</a:t>
            </a:r>
            <a:r>
              <a:rPr lang="en-US" sz="2400" dirty="0"/>
              <a:t> BS </a:t>
            </a:r>
            <a:r>
              <a:rPr lang="en-US" sz="2400" dirty="0" err="1"/>
              <a:t>nội</a:t>
            </a:r>
            <a:r>
              <a:rPr lang="en-US" sz="2400" dirty="0"/>
              <a:t> </a:t>
            </a:r>
            <a:r>
              <a:rPr lang="en-US" sz="2400" dirty="0" err="1"/>
              <a:t>soi</a:t>
            </a:r>
            <a:r>
              <a:rPr lang="en-US" sz="2400" dirty="0"/>
              <a:t> : </a:t>
            </a:r>
            <a:r>
              <a:rPr lang="en-US" sz="2400" dirty="0" err="1"/>
              <a:t>không</a:t>
            </a:r>
            <a:r>
              <a:rPr lang="en-US" sz="2400" dirty="0"/>
              <a:t> </a:t>
            </a:r>
            <a:r>
              <a:rPr lang="en-US" sz="2400" dirty="0" err="1"/>
              <a:t>quan</a:t>
            </a:r>
            <a:r>
              <a:rPr lang="en-US" sz="2400" dirty="0"/>
              <a:t> </a:t>
            </a:r>
            <a:r>
              <a:rPr lang="en-US" sz="2400" dirty="0" err="1"/>
              <a:t>sát</a:t>
            </a:r>
            <a:r>
              <a:rPr lang="en-US" sz="2400" dirty="0"/>
              <a:t> </a:t>
            </a:r>
            <a:r>
              <a:rPr lang="en-US" sz="2400" dirty="0" err="1"/>
              <a:t>kỹ</a:t>
            </a:r>
            <a:r>
              <a:rPr lang="en-US" sz="2400" dirty="0"/>
              <a:t>, </a:t>
            </a:r>
            <a:r>
              <a:rPr lang="en-US" sz="2400" dirty="0" err="1"/>
              <a:t>không</a:t>
            </a:r>
            <a:r>
              <a:rPr lang="en-US" sz="2400" dirty="0"/>
              <a:t> </a:t>
            </a:r>
            <a:r>
              <a:rPr lang="en-US" sz="2400" dirty="0" err="1"/>
              <a:t>đưa</a:t>
            </a:r>
            <a:r>
              <a:rPr lang="en-US" sz="2400" dirty="0"/>
              <a:t> </a:t>
            </a:r>
            <a:r>
              <a:rPr lang="en-US" sz="2400" dirty="0" err="1"/>
              <a:t>đủ</a:t>
            </a:r>
            <a:r>
              <a:rPr lang="en-US" sz="2400" dirty="0"/>
              <a:t> </a:t>
            </a:r>
            <a:r>
              <a:rPr lang="en-US" sz="2400" dirty="0" err="1"/>
              <a:t>hơi</a:t>
            </a:r>
            <a:endParaRPr lang="en-US" sz="2400" dirty="0"/>
          </a:p>
          <a:p>
            <a:pPr marL="0" indent="0">
              <a:buNone/>
            </a:pPr>
            <a:r>
              <a:rPr lang="en-US" sz="2400" dirty="0"/>
              <a:t>                           </a:t>
            </a:r>
            <a:r>
              <a:rPr lang="en-US" sz="2400" dirty="0" err="1"/>
              <a:t>Điểm</a:t>
            </a:r>
            <a:r>
              <a:rPr lang="en-US" sz="2400" dirty="0"/>
              <a:t> </a:t>
            </a:r>
            <a:r>
              <a:rPr lang="en-US" sz="2400" dirty="0" err="1"/>
              <a:t>mù</a:t>
            </a:r>
            <a:r>
              <a:rPr lang="en-US" sz="2400" dirty="0"/>
              <a:t> </a:t>
            </a:r>
            <a:r>
              <a:rPr lang="en-US" sz="2400" dirty="0" err="1"/>
              <a:t>trong</a:t>
            </a:r>
            <a:r>
              <a:rPr lang="en-US" sz="2400" dirty="0"/>
              <a:t> </a:t>
            </a:r>
            <a:r>
              <a:rPr lang="en-US" sz="2400" dirty="0" err="1"/>
              <a:t>quá</a:t>
            </a:r>
            <a:r>
              <a:rPr lang="en-US" sz="2400" dirty="0"/>
              <a:t> </a:t>
            </a:r>
            <a:r>
              <a:rPr lang="en-US" sz="2400" dirty="0" err="1"/>
              <a:t>trình</a:t>
            </a:r>
            <a:r>
              <a:rPr lang="en-US" sz="2400" dirty="0"/>
              <a:t> </a:t>
            </a:r>
            <a:r>
              <a:rPr lang="en-US" sz="2400" dirty="0" err="1"/>
              <a:t>nội</a:t>
            </a:r>
            <a:r>
              <a:rPr lang="en-US" sz="2400" dirty="0"/>
              <a:t> </a:t>
            </a:r>
            <a:r>
              <a:rPr lang="en-US" sz="2400" dirty="0" err="1"/>
              <a:t>soi</a:t>
            </a:r>
            <a:r>
              <a:rPr lang="en-US" sz="2400" dirty="0"/>
              <a:t> </a:t>
            </a:r>
          </a:p>
          <a:p>
            <a:pPr marL="0" indent="0">
              <a:buNone/>
            </a:pPr>
            <a:r>
              <a:rPr lang="en-US" sz="2400" dirty="0"/>
              <a:t>                           </a:t>
            </a:r>
            <a:r>
              <a:rPr lang="en-US" sz="2400" dirty="0" err="1"/>
              <a:t>Hạn</a:t>
            </a:r>
            <a:r>
              <a:rPr lang="en-US" sz="2400" dirty="0"/>
              <a:t> </a:t>
            </a:r>
            <a:r>
              <a:rPr lang="en-US" sz="2400" dirty="0" err="1"/>
              <a:t>chế</a:t>
            </a:r>
            <a:r>
              <a:rPr lang="en-US" sz="2400" dirty="0"/>
              <a:t> </a:t>
            </a:r>
            <a:r>
              <a:rPr lang="en-US" sz="2400" dirty="0" err="1"/>
              <a:t>của</a:t>
            </a:r>
            <a:r>
              <a:rPr lang="en-US" sz="2400" dirty="0"/>
              <a:t> </a:t>
            </a:r>
            <a:r>
              <a:rPr lang="en-US" sz="2400" dirty="0" err="1"/>
              <a:t>trang</a:t>
            </a:r>
            <a:r>
              <a:rPr lang="en-US" sz="2400" dirty="0"/>
              <a:t> </a:t>
            </a:r>
            <a:r>
              <a:rPr lang="en-US" sz="2400" dirty="0" err="1"/>
              <a:t>thiết</a:t>
            </a:r>
            <a:r>
              <a:rPr lang="en-US" sz="2400" dirty="0"/>
              <a:t> </a:t>
            </a:r>
            <a:r>
              <a:rPr lang="en-US" sz="2400" dirty="0" err="1"/>
              <a:t>bị</a:t>
            </a:r>
            <a:r>
              <a:rPr lang="en-US" sz="2400" dirty="0"/>
              <a:t>, </a:t>
            </a:r>
            <a:r>
              <a:rPr lang="en-US" sz="2400" dirty="0" err="1"/>
              <a:t>vật</a:t>
            </a:r>
            <a:r>
              <a:rPr lang="en-US" sz="2400" dirty="0"/>
              <a:t> </a:t>
            </a:r>
            <a:r>
              <a:rPr lang="en-US" sz="2400" dirty="0" err="1"/>
              <a:t>tư</a:t>
            </a:r>
            <a:endParaRPr lang="en-US" sz="2400" dirty="0"/>
          </a:p>
          <a:p>
            <a:pPr marL="0" indent="0">
              <a:buNone/>
            </a:pPr>
            <a:r>
              <a:rPr lang="en-US" sz="2400" dirty="0"/>
              <a:t>                </a:t>
            </a:r>
          </a:p>
        </p:txBody>
      </p:sp>
      <p:sp>
        <p:nvSpPr>
          <p:cNvPr id="3" name="Title 2"/>
          <p:cNvSpPr>
            <a:spLocks noGrp="1"/>
          </p:cNvSpPr>
          <p:nvPr>
            <p:ph type="title"/>
          </p:nvPr>
        </p:nvSpPr>
        <p:spPr>
          <a:xfrm>
            <a:off x="1240147" y="133331"/>
            <a:ext cx="9706377" cy="777875"/>
          </a:xfrm>
        </p:spPr>
        <p:txBody>
          <a:bodyPr/>
          <a:lstStyle/>
          <a:p>
            <a:r>
              <a:rPr lang="en-US" dirty="0"/>
              <a:t>NỘI SOI PHÁT HIỆN VÀ CHẨN ĐOÁN</a:t>
            </a:r>
          </a:p>
        </p:txBody>
      </p:sp>
      <p:pic>
        <p:nvPicPr>
          <p:cNvPr id="7170" name="Picture 2" descr="D:\AnhNS\AnhNS 974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47" y="3405350"/>
            <a:ext cx="3478269" cy="2782615"/>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rot="19868037">
            <a:off x="2001564" y="4307674"/>
            <a:ext cx="788276" cy="39413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descr="D:\AnhNS\AnhNS 974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999" y="3410607"/>
            <a:ext cx="3471698" cy="2777358"/>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rot="9755180">
            <a:off x="5600908" y="4212937"/>
            <a:ext cx="656243" cy="32297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D:\AnhNS\AnhNS 973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7710" y="3405350"/>
            <a:ext cx="3394513" cy="271561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rot="4147259">
            <a:off x="10042636" y="5322023"/>
            <a:ext cx="630620" cy="4414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09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170"/>
                                        </p:tgtEl>
                                        <p:attrNameLst>
                                          <p:attrName>style.visibility</p:attrName>
                                        </p:attrNameLst>
                                      </p:cBhvr>
                                      <p:to>
                                        <p:strVal val="visible"/>
                                      </p:to>
                                    </p:set>
                                    <p:animEffect transition="in" filter="barn(inVertical)">
                                      <p:cBhvr>
                                        <p:cTn id="24" dur="500"/>
                                        <p:tgtEl>
                                          <p:spTgt spid="7170"/>
                                        </p:tgtEl>
                                      </p:cBhvr>
                                    </p:animEffect>
                                  </p:childTnLst>
                                </p:cTn>
                              </p:par>
                              <p:par>
                                <p:cTn id="25" presetID="16" presetClass="entr" presetSubtype="21" fill="hold" nodeType="withEffect">
                                  <p:stCondLst>
                                    <p:cond delay="0"/>
                                  </p:stCondLst>
                                  <p:childTnLst>
                                    <p:set>
                                      <p:cBhvr>
                                        <p:cTn id="26" dur="1" fill="hold">
                                          <p:stCondLst>
                                            <p:cond delay="0"/>
                                          </p:stCondLst>
                                        </p:cTn>
                                        <p:tgtEl>
                                          <p:spTgt spid="7171"/>
                                        </p:tgtEl>
                                        <p:attrNameLst>
                                          <p:attrName>style.visibility</p:attrName>
                                        </p:attrNameLst>
                                      </p:cBhvr>
                                      <p:to>
                                        <p:strVal val="visible"/>
                                      </p:to>
                                    </p:set>
                                    <p:animEffect transition="in" filter="barn(inVertical)">
                                      <p:cBhvr>
                                        <p:cTn id="27" dur="500"/>
                                        <p:tgtEl>
                                          <p:spTgt spid="7171"/>
                                        </p:tgtEl>
                                      </p:cBhvr>
                                    </p:animEffect>
                                  </p:childTnLst>
                                </p:cTn>
                              </p:par>
                              <p:par>
                                <p:cTn id="28" presetID="16" presetClass="entr" presetSubtype="21" fill="hold" nodeType="withEffect">
                                  <p:stCondLst>
                                    <p:cond delay="0"/>
                                  </p:stCondLst>
                                  <p:childTnLst>
                                    <p:set>
                                      <p:cBhvr>
                                        <p:cTn id="29" dur="1" fill="hold">
                                          <p:stCondLst>
                                            <p:cond delay="0"/>
                                          </p:stCondLst>
                                        </p:cTn>
                                        <p:tgtEl>
                                          <p:spTgt spid="7172"/>
                                        </p:tgtEl>
                                        <p:attrNameLst>
                                          <p:attrName>style.visibility</p:attrName>
                                        </p:attrNameLst>
                                      </p:cBhvr>
                                      <p:to>
                                        <p:strVal val="visible"/>
                                      </p:to>
                                    </p:set>
                                    <p:animEffect transition="in" filter="barn(inVertical)">
                                      <p:cBhvr>
                                        <p:cTn id="30" dur="500"/>
                                        <p:tgtEl>
                                          <p:spTgt spid="717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34896" y="1035672"/>
            <a:ext cx="11172111" cy="2273232"/>
          </a:xfrm>
        </p:spPr>
        <p:txBody>
          <a:bodyPr>
            <a:normAutofit/>
          </a:bodyPr>
          <a:lstStyle/>
          <a:p>
            <a:pPr marL="0" indent="0">
              <a:buNone/>
            </a:pPr>
            <a:r>
              <a:rPr lang="en-US" sz="2400" dirty="0"/>
              <a:t>YÊU CẦU ĐỐI VỚI MỘT CUỘC NỘI SOI ĐẠT CHUẨN ĐỂ HẠN CHẾ BỎ SÓT TỔN THƯƠNG THEO TỔ CHỨC NỘI SOI THẾ GIỚI ( WEO )</a:t>
            </a:r>
          </a:p>
          <a:p>
            <a:pPr marL="0" indent="0">
              <a:buNone/>
            </a:pPr>
            <a:r>
              <a:rPr lang="en-US" sz="2400" dirty="0"/>
              <a:t>01 </a:t>
            </a:r>
            <a:r>
              <a:rPr lang="en-US" sz="2400" dirty="0" err="1"/>
              <a:t>hình</a:t>
            </a:r>
            <a:r>
              <a:rPr lang="en-US" sz="2400" dirty="0"/>
              <a:t> </a:t>
            </a:r>
            <a:r>
              <a:rPr lang="en-US" sz="2400" dirty="0" err="1"/>
              <a:t>hầu</a:t>
            </a:r>
            <a:r>
              <a:rPr lang="en-US" sz="2400" dirty="0"/>
              <a:t> </a:t>
            </a:r>
            <a:r>
              <a:rPr lang="en-US" sz="2400" dirty="0" err="1"/>
              <a:t>họng</a:t>
            </a:r>
            <a:r>
              <a:rPr lang="en-US" sz="2400" dirty="0"/>
              <a:t>, 04 </a:t>
            </a:r>
            <a:r>
              <a:rPr lang="en-US" sz="2400" dirty="0" err="1"/>
              <a:t>hình</a:t>
            </a:r>
            <a:r>
              <a:rPr lang="en-US" sz="2400" dirty="0"/>
              <a:t> </a:t>
            </a:r>
            <a:r>
              <a:rPr lang="en-US" sz="2400" dirty="0" err="1"/>
              <a:t>thực</a:t>
            </a:r>
            <a:r>
              <a:rPr lang="en-US" sz="2400" dirty="0"/>
              <a:t> </a:t>
            </a:r>
            <a:r>
              <a:rPr lang="en-US" sz="2400" dirty="0" err="1"/>
              <a:t>quản</a:t>
            </a:r>
            <a:r>
              <a:rPr lang="en-US" sz="2400" dirty="0"/>
              <a:t>, 21 </a:t>
            </a:r>
            <a:r>
              <a:rPr lang="en-US" sz="2400" dirty="0" err="1"/>
              <a:t>hình</a:t>
            </a:r>
            <a:r>
              <a:rPr lang="en-US" sz="2400" dirty="0"/>
              <a:t> </a:t>
            </a:r>
            <a:r>
              <a:rPr lang="en-US" sz="2400" dirty="0" err="1"/>
              <a:t>dạ</a:t>
            </a:r>
            <a:r>
              <a:rPr lang="en-US" sz="2400" dirty="0"/>
              <a:t> </a:t>
            </a:r>
            <a:r>
              <a:rPr lang="en-US" sz="2400" dirty="0" err="1"/>
              <a:t>dày</a:t>
            </a:r>
            <a:r>
              <a:rPr lang="en-US" sz="2400" dirty="0"/>
              <a:t>, 02 </a:t>
            </a:r>
            <a:r>
              <a:rPr lang="en-US" sz="2400" dirty="0" err="1"/>
              <a:t>hình</a:t>
            </a:r>
            <a:r>
              <a:rPr lang="en-US" sz="2400" dirty="0"/>
              <a:t> </a:t>
            </a:r>
            <a:r>
              <a:rPr lang="en-US" sz="2400" dirty="0" err="1"/>
              <a:t>tá</a:t>
            </a:r>
            <a:r>
              <a:rPr lang="en-US" sz="2400" dirty="0"/>
              <a:t> </a:t>
            </a:r>
            <a:r>
              <a:rPr lang="en-US" sz="2400" dirty="0" err="1"/>
              <a:t>tràng</a:t>
            </a:r>
            <a:r>
              <a:rPr lang="en-US" sz="2400" dirty="0"/>
              <a:t> </a:t>
            </a:r>
          </a:p>
          <a:p>
            <a:pPr marL="0" indent="0">
              <a:buNone/>
            </a:pPr>
            <a:r>
              <a:rPr lang="en-US" sz="2400" dirty="0" err="1"/>
              <a:t>Thời</a:t>
            </a:r>
            <a:r>
              <a:rPr lang="en-US" sz="2400" dirty="0"/>
              <a:t> </a:t>
            </a:r>
            <a:r>
              <a:rPr lang="en-US" sz="2400" dirty="0" err="1"/>
              <a:t>gian</a:t>
            </a:r>
            <a:r>
              <a:rPr lang="en-US" sz="2400" dirty="0"/>
              <a:t> : </a:t>
            </a:r>
            <a:r>
              <a:rPr lang="en-US" sz="2400" dirty="0" err="1"/>
              <a:t>tối</a:t>
            </a:r>
            <a:r>
              <a:rPr lang="en-US" sz="2400" dirty="0"/>
              <a:t> </a:t>
            </a:r>
            <a:r>
              <a:rPr lang="en-US" sz="2400" dirty="0" err="1"/>
              <a:t>thiểu</a:t>
            </a:r>
            <a:r>
              <a:rPr lang="en-US" sz="2400" dirty="0"/>
              <a:t> 8 </a:t>
            </a:r>
            <a:r>
              <a:rPr lang="en-US" sz="2400" dirty="0" err="1"/>
              <a:t>phút</a:t>
            </a:r>
            <a:endParaRPr lang="en-US" sz="2400" dirty="0"/>
          </a:p>
          <a:p>
            <a:pPr marL="0" indent="0">
              <a:buNone/>
            </a:pPr>
            <a:r>
              <a:rPr lang="en-US" sz="2400" dirty="0"/>
              <a:t>                </a:t>
            </a:r>
          </a:p>
        </p:txBody>
      </p:sp>
      <p:sp>
        <p:nvSpPr>
          <p:cNvPr id="3" name="Title 2"/>
          <p:cNvSpPr>
            <a:spLocks noGrp="1"/>
          </p:cNvSpPr>
          <p:nvPr>
            <p:ph type="title"/>
          </p:nvPr>
        </p:nvSpPr>
        <p:spPr>
          <a:xfrm>
            <a:off x="1240147" y="133331"/>
            <a:ext cx="9706377" cy="777875"/>
          </a:xfrm>
        </p:spPr>
        <p:txBody>
          <a:bodyPr/>
          <a:lstStyle/>
          <a:p>
            <a:r>
              <a:rPr lang="en-US" dirty="0"/>
              <a:t>NỘI SOI PHÁT HIỆN VÀ CHẨN ĐOÁN</a:t>
            </a:r>
          </a:p>
        </p:txBody>
      </p:sp>
      <p:pic>
        <p:nvPicPr>
          <p:cNvPr id="8194" name="Picture 2" descr="D:\AnhNS\AnhNS 99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516" y="2957937"/>
            <a:ext cx="3728045" cy="298243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AnhNS\AnhNS 995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527" y="2957938"/>
            <a:ext cx="3733884" cy="29871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AnhNS\AnhNS 995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354" y="2957939"/>
            <a:ext cx="3733885" cy="2987107"/>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AnhNS\AnhNS 995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0304" y="2981128"/>
            <a:ext cx="3704898" cy="296391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AnhNS\AnhNS 995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098" y="2958859"/>
            <a:ext cx="3726896" cy="2981516"/>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D:\AnhNS\AnhNS 995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0184" y="2979286"/>
            <a:ext cx="3668110" cy="293448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D:\AnhNS\AnhNS 9951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1711" y="3010490"/>
            <a:ext cx="3668110" cy="2934488"/>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D:\AnhNS\AnhNS 9935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4239" y="2980534"/>
            <a:ext cx="3705554" cy="296444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D:\AnhNS\AnhNS 9935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88993" y="2957939"/>
            <a:ext cx="3668111" cy="293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75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 calcmode="lin" valueType="num">
                                      <p:cBhvr additive="base">
                                        <p:cTn id="14" dur="500" fill="hold"/>
                                        <p:tgtEl>
                                          <p:spTgt spid="8194"/>
                                        </p:tgtEl>
                                        <p:attrNameLst>
                                          <p:attrName>ppt_x</p:attrName>
                                        </p:attrNameLst>
                                      </p:cBhvr>
                                      <p:tavLst>
                                        <p:tav tm="0">
                                          <p:val>
                                            <p:strVal val="#ppt_x"/>
                                          </p:val>
                                        </p:tav>
                                        <p:tav tm="100000">
                                          <p:val>
                                            <p:strVal val="#ppt_x"/>
                                          </p:val>
                                        </p:tav>
                                      </p:tavLst>
                                    </p:anim>
                                    <p:anim calcmode="lin" valueType="num">
                                      <p:cBhvr additive="base">
                                        <p:cTn id="15"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195"/>
                                        </p:tgtEl>
                                        <p:attrNameLst>
                                          <p:attrName>style.visibility</p:attrName>
                                        </p:attrNameLst>
                                      </p:cBhvr>
                                      <p:to>
                                        <p:strVal val="visible"/>
                                      </p:to>
                                    </p:set>
                                    <p:anim calcmode="lin" valueType="num">
                                      <p:cBhvr additive="base">
                                        <p:cTn id="20" dur="500" fill="hold"/>
                                        <p:tgtEl>
                                          <p:spTgt spid="8195"/>
                                        </p:tgtEl>
                                        <p:attrNameLst>
                                          <p:attrName>ppt_x</p:attrName>
                                        </p:attrNameLst>
                                      </p:cBhvr>
                                      <p:tavLst>
                                        <p:tav tm="0">
                                          <p:val>
                                            <p:strVal val="#ppt_x"/>
                                          </p:val>
                                        </p:tav>
                                        <p:tav tm="100000">
                                          <p:val>
                                            <p:strVal val="#ppt_x"/>
                                          </p:val>
                                        </p:tav>
                                      </p:tavLst>
                                    </p:anim>
                                    <p:anim calcmode="lin" valueType="num">
                                      <p:cBhvr additive="base">
                                        <p:cTn id="21"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ppt_x"/>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ppt_x"/>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198"/>
                                        </p:tgtEl>
                                        <p:attrNameLst>
                                          <p:attrName>style.visibility</p:attrName>
                                        </p:attrNameLst>
                                      </p:cBhvr>
                                      <p:to>
                                        <p:strVal val="visible"/>
                                      </p:to>
                                    </p:set>
                                    <p:anim calcmode="lin" valueType="num">
                                      <p:cBhvr additive="base">
                                        <p:cTn id="38" dur="500" fill="hold"/>
                                        <p:tgtEl>
                                          <p:spTgt spid="8198"/>
                                        </p:tgtEl>
                                        <p:attrNameLst>
                                          <p:attrName>ppt_x</p:attrName>
                                        </p:attrNameLst>
                                      </p:cBhvr>
                                      <p:tavLst>
                                        <p:tav tm="0">
                                          <p:val>
                                            <p:strVal val="#ppt_x"/>
                                          </p:val>
                                        </p:tav>
                                        <p:tav tm="100000">
                                          <p:val>
                                            <p:strVal val="#ppt_x"/>
                                          </p:val>
                                        </p:tav>
                                      </p:tavLst>
                                    </p:anim>
                                    <p:anim calcmode="lin" valueType="num">
                                      <p:cBhvr additive="base">
                                        <p:cTn id="39"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199"/>
                                        </p:tgtEl>
                                        <p:attrNameLst>
                                          <p:attrName>style.visibility</p:attrName>
                                        </p:attrNameLst>
                                      </p:cBhvr>
                                      <p:to>
                                        <p:strVal val="visible"/>
                                      </p:to>
                                    </p:set>
                                    <p:anim calcmode="lin" valueType="num">
                                      <p:cBhvr additive="base">
                                        <p:cTn id="44" dur="500" fill="hold"/>
                                        <p:tgtEl>
                                          <p:spTgt spid="8199"/>
                                        </p:tgtEl>
                                        <p:attrNameLst>
                                          <p:attrName>ppt_x</p:attrName>
                                        </p:attrNameLst>
                                      </p:cBhvr>
                                      <p:tavLst>
                                        <p:tav tm="0">
                                          <p:val>
                                            <p:strVal val="#ppt_x"/>
                                          </p:val>
                                        </p:tav>
                                        <p:tav tm="100000">
                                          <p:val>
                                            <p:strVal val="#ppt_x"/>
                                          </p:val>
                                        </p:tav>
                                      </p:tavLst>
                                    </p:anim>
                                    <p:anim calcmode="lin" valueType="num">
                                      <p:cBhvr additive="base">
                                        <p:cTn id="45"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200"/>
                                        </p:tgtEl>
                                        <p:attrNameLst>
                                          <p:attrName>style.visibility</p:attrName>
                                        </p:attrNameLst>
                                      </p:cBhvr>
                                      <p:to>
                                        <p:strVal val="visible"/>
                                      </p:to>
                                    </p:set>
                                    <p:anim calcmode="lin" valueType="num">
                                      <p:cBhvr additive="base">
                                        <p:cTn id="50" dur="500" fill="hold"/>
                                        <p:tgtEl>
                                          <p:spTgt spid="8200"/>
                                        </p:tgtEl>
                                        <p:attrNameLst>
                                          <p:attrName>ppt_x</p:attrName>
                                        </p:attrNameLst>
                                      </p:cBhvr>
                                      <p:tavLst>
                                        <p:tav tm="0">
                                          <p:val>
                                            <p:strVal val="#ppt_x"/>
                                          </p:val>
                                        </p:tav>
                                        <p:tav tm="100000">
                                          <p:val>
                                            <p:strVal val="#ppt_x"/>
                                          </p:val>
                                        </p:tav>
                                      </p:tavLst>
                                    </p:anim>
                                    <p:anim calcmode="lin" valueType="num">
                                      <p:cBhvr additive="base">
                                        <p:cTn id="51"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201"/>
                                        </p:tgtEl>
                                        <p:attrNameLst>
                                          <p:attrName>style.visibility</p:attrName>
                                        </p:attrNameLst>
                                      </p:cBhvr>
                                      <p:to>
                                        <p:strVal val="visible"/>
                                      </p:to>
                                    </p:set>
                                    <p:anim calcmode="lin" valueType="num">
                                      <p:cBhvr additive="base">
                                        <p:cTn id="56" dur="500" fill="hold"/>
                                        <p:tgtEl>
                                          <p:spTgt spid="8201"/>
                                        </p:tgtEl>
                                        <p:attrNameLst>
                                          <p:attrName>ppt_x</p:attrName>
                                        </p:attrNameLst>
                                      </p:cBhvr>
                                      <p:tavLst>
                                        <p:tav tm="0">
                                          <p:val>
                                            <p:strVal val="#ppt_x"/>
                                          </p:val>
                                        </p:tav>
                                        <p:tav tm="100000">
                                          <p:val>
                                            <p:strVal val="#ppt_x"/>
                                          </p:val>
                                        </p:tav>
                                      </p:tavLst>
                                    </p:anim>
                                    <p:anim calcmode="lin" valueType="num">
                                      <p:cBhvr additive="base">
                                        <p:cTn id="57" dur="500" fill="hold"/>
                                        <p:tgtEl>
                                          <p:spTgt spid="820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8202"/>
                                        </p:tgtEl>
                                        <p:attrNameLst>
                                          <p:attrName>style.visibility</p:attrName>
                                        </p:attrNameLst>
                                      </p:cBhvr>
                                      <p:to>
                                        <p:strVal val="visible"/>
                                      </p:to>
                                    </p:set>
                                    <p:anim calcmode="lin" valueType="num">
                                      <p:cBhvr additive="base">
                                        <p:cTn id="62" dur="500" fill="hold"/>
                                        <p:tgtEl>
                                          <p:spTgt spid="8202"/>
                                        </p:tgtEl>
                                        <p:attrNameLst>
                                          <p:attrName>ppt_x</p:attrName>
                                        </p:attrNameLst>
                                      </p:cBhvr>
                                      <p:tavLst>
                                        <p:tav tm="0">
                                          <p:val>
                                            <p:strVal val="#ppt_x"/>
                                          </p:val>
                                        </p:tav>
                                        <p:tav tm="100000">
                                          <p:val>
                                            <p:strVal val="#ppt_x"/>
                                          </p:val>
                                        </p:tav>
                                      </p:tavLst>
                                    </p:anim>
                                    <p:anim calcmode="lin" valueType="num">
                                      <p:cBhvr additive="base">
                                        <p:cTn id="63" dur="500" fill="hold"/>
                                        <p:tgtEl>
                                          <p:spTgt spid="8202"/>
                                        </p:tgtEl>
                                        <p:attrNameLst>
                                          <p:attrName>ppt_y</p:attrName>
                                        </p:attrNameLst>
                                      </p:cBhvr>
                                      <p:tavLst>
                                        <p:tav tm="0">
                                          <p:val>
                                            <p:strVal val="1+#ppt_h/2"/>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
                                            <p:txEl>
                                              <p:pRg st="1" end="1"/>
                                            </p:txEl>
                                          </p:spTgt>
                                        </p:tgtEl>
                                        <p:attrNameLst>
                                          <p:attrName>style.visibility</p:attrName>
                                        </p:attrNameLst>
                                      </p:cBhvr>
                                      <p:to>
                                        <p:strVal val="visible"/>
                                      </p:to>
                                    </p:set>
                                    <p:animEffect transition="in" filter="fade">
                                      <p:cBhvr>
                                        <p:cTn id="66" dur="1000"/>
                                        <p:tgtEl>
                                          <p:spTgt spid="2">
                                            <p:txEl>
                                              <p:pRg st="1" end="1"/>
                                            </p:txEl>
                                          </p:spTgt>
                                        </p:tgtEl>
                                      </p:cBhvr>
                                    </p:animEffect>
                                    <p:anim calcmode="lin" valueType="num">
                                      <p:cBhvr>
                                        <p:cTn id="6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68" dur="1000" fill="hold"/>
                                        <p:tgtEl>
                                          <p:spTgt spid="2">
                                            <p:txEl>
                                              <p:pRg st="1" end="1"/>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fade">
                                      <p:cBhvr>
                                        <p:cTn id="71" dur="1000"/>
                                        <p:tgtEl>
                                          <p:spTgt spid="2">
                                            <p:txEl>
                                              <p:pRg st="2" end="2"/>
                                            </p:txEl>
                                          </p:spTgt>
                                        </p:tgtEl>
                                      </p:cBhvr>
                                    </p:animEffect>
                                    <p:anim calcmode="lin" valueType="num">
                                      <p:cBhvr>
                                        <p:cTn id="7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73" dur="1000" fill="hold"/>
                                        <p:tgtEl>
                                          <p:spTgt spid="2">
                                            <p:txEl>
                                              <p:pRg st="2" end="2"/>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fade">
                                      <p:cBhvr>
                                        <p:cTn id="76" dur="1000"/>
                                        <p:tgtEl>
                                          <p:spTgt spid="2">
                                            <p:txEl>
                                              <p:pRg st="3" end="3"/>
                                            </p:txEl>
                                          </p:spTgt>
                                        </p:tgtEl>
                                      </p:cBhvr>
                                    </p:animEffect>
                                    <p:anim calcmode="lin" valueType="num">
                                      <p:cBhvr>
                                        <p:cTn id="7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7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3218" y="996493"/>
            <a:ext cx="8003659" cy="5331939"/>
          </a:xfrm>
        </p:spPr>
        <p:txBody>
          <a:bodyPr>
            <a:noAutofit/>
          </a:bodyPr>
          <a:lstStyle/>
          <a:p>
            <a:pPr marL="0" indent="0">
              <a:buNone/>
            </a:pPr>
            <a:r>
              <a:rPr lang="en-US" sz="2200" b="1" dirty="0"/>
              <a:t>2. </a:t>
            </a:r>
            <a:r>
              <a:rPr lang="vi-VN" sz="2200" b="1" dirty="0"/>
              <a:t>Trườ</a:t>
            </a:r>
            <a:r>
              <a:rPr lang="en-US" sz="2200" b="1" dirty="0" err="1"/>
              <a:t>ng</a:t>
            </a:r>
            <a:r>
              <a:rPr lang="en-US" sz="2200" b="1" dirty="0"/>
              <a:t> </a:t>
            </a:r>
            <a:r>
              <a:rPr lang="en-US" sz="2200" b="1" dirty="0" err="1"/>
              <a:t>hợp</a:t>
            </a:r>
            <a:r>
              <a:rPr lang="en-US" sz="2200" b="1" dirty="0"/>
              <a:t> </a:t>
            </a:r>
            <a:r>
              <a:rPr lang="en-US" sz="2200" b="1" dirty="0" err="1"/>
              <a:t>nội</a:t>
            </a:r>
            <a:r>
              <a:rPr lang="en-US" sz="2200" b="1" dirty="0"/>
              <a:t> </a:t>
            </a:r>
            <a:r>
              <a:rPr lang="en-US" sz="2200" b="1" dirty="0" err="1"/>
              <a:t>soi</a:t>
            </a:r>
            <a:r>
              <a:rPr lang="en-US" sz="2200" b="1" dirty="0"/>
              <a:t> </a:t>
            </a:r>
            <a:r>
              <a:rPr lang="en-US" sz="2200" b="1" dirty="0" err="1"/>
              <a:t>bằng</a:t>
            </a:r>
            <a:r>
              <a:rPr lang="en-US" sz="2200" b="1" dirty="0"/>
              <a:t> </a:t>
            </a:r>
            <a:r>
              <a:rPr lang="en-US" sz="2200" b="1" dirty="0" err="1"/>
              <a:t>ánh</a:t>
            </a:r>
            <a:r>
              <a:rPr lang="en-US" sz="2200" b="1" dirty="0"/>
              <a:t> </a:t>
            </a:r>
            <a:r>
              <a:rPr lang="en-US" sz="2200" b="1" dirty="0" err="1"/>
              <a:t>sáng</a:t>
            </a:r>
            <a:r>
              <a:rPr lang="en-US" sz="2200" b="1" dirty="0"/>
              <a:t> </a:t>
            </a:r>
            <a:r>
              <a:rPr lang="en-US" sz="2200" b="1" dirty="0" err="1"/>
              <a:t>trắng</a:t>
            </a:r>
            <a:r>
              <a:rPr lang="en-US" sz="2200" b="1" dirty="0"/>
              <a:t>, </a:t>
            </a:r>
            <a:r>
              <a:rPr lang="en-US" sz="2200" b="1" dirty="0" err="1"/>
              <a:t>cần</a:t>
            </a:r>
            <a:r>
              <a:rPr lang="en-US" sz="2200" b="1" dirty="0"/>
              <a:t> </a:t>
            </a:r>
            <a:r>
              <a:rPr lang="en-US" sz="2200" b="1" dirty="0" err="1"/>
              <a:t>quan</a:t>
            </a:r>
            <a:r>
              <a:rPr lang="en-US" sz="2200" b="1" dirty="0"/>
              <a:t> </a:t>
            </a:r>
            <a:r>
              <a:rPr lang="en-US" sz="2200" b="1" dirty="0" err="1"/>
              <a:t>sát</a:t>
            </a:r>
            <a:r>
              <a:rPr lang="en-US" sz="2200" b="1" dirty="0"/>
              <a:t> </a:t>
            </a:r>
            <a:r>
              <a:rPr lang="en-US" sz="2200" b="1" dirty="0" err="1"/>
              <a:t>cẩn</a:t>
            </a:r>
            <a:r>
              <a:rPr lang="en-US" sz="2200" b="1" dirty="0"/>
              <a:t> </a:t>
            </a:r>
            <a:r>
              <a:rPr lang="en-US" sz="2200" b="1" dirty="0" err="1"/>
              <a:t>thận</a:t>
            </a:r>
            <a:r>
              <a:rPr lang="en-US" sz="2200" b="1" dirty="0"/>
              <a:t> </a:t>
            </a:r>
            <a:r>
              <a:rPr lang="en-US" sz="2200" b="1" dirty="0" err="1"/>
              <a:t>các</a:t>
            </a:r>
            <a:r>
              <a:rPr lang="en-US" sz="2200" b="1" dirty="0"/>
              <a:t> </a:t>
            </a:r>
            <a:r>
              <a:rPr lang="en-US" sz="2200" b="1" dirty="0" err="1"/>
              <a:t>bất</a:t>
            </a:r>
            <a:r>
              <a:rPr lang="en-US" sz="2200" b="1" dirty="0"/>
              <a:t> </a:t>
            </a:r>
            <a:r>
              <a:rPr lang="en-US" sz="2200" b="1" dirty="0" err="1"/>
              <a:t>thường</a:t>
            </a:r>
            <a:r>
              <a:rPr lang="en-US" sz="2200" b="1" dirty="0"/>
              <a:t> </a:t>
            </a:r>
            <a:r>
              <a:rPr lang="en-US" sz="2200" b="1" dirty="0" err="1"/>
              <a:t>trên</a:t>
            </a:r>
            <a:r>
              <a:rPr lang="en-US" sz="2200" b="1" dirty="0"/>
              <a:t> </a:t>
            </a:r>
            <a:r>
              <a:rPr lang="en-US" sz="2200" b="1" dirty="0" err="1"/>
              <a:t>bề</a:t>
            </a:r>
            <a:r>
              <a:rPr lang="en-US" sz="2200" b="1" dirty="0"/>
              <a:t> </a:t>
            </a:r>
            <a:r>
              <a:rPr lang="en-US" sz="2200" b="1" dirty="0" err="1"/>
              <a:t>mặt</a:t>
            </a:r>
            <a:r>
              <a:rPr lang="en-US" sz="2200" b="1" dirty="0"/>
              <a:t> </a:t>
            </a:r>
            <a:r>
              <a:rPr lang="en-US" sz="2200" b="1" dirty="0" err="1"/>
              <a:t>niêm</a:t>
            </a:r>
            <a:r>
              <a:rPr lang="en-US" sz="2200" b="1" dirty="0"/>
              <a:t> </a:t>
            </a:r>
            <a:r>
              <a:rPr lang="en-US" sz="2200" b="1" dirty="0" err="1"/>
              <a:t>mạc</a:t>
            </a:r>
            <a:r>
              <a:rPr lang="en-US" sz="2200" b="1" dirty="0"/>
              <a:t>:</a:t>
            </a:r>
          </a:p>
          <a:p>
            <a:pPr>
              <a:buFontTx/>
              <a:buChar char="-"/>
            </a:pPr>
            <a:r>
              <a:rPr lang="en-US" sz="2200" dirty="0" err="1"/>
              <a:t>Đây</a:t>
            </a:r>
            <a:r>
              <a:rPr lang="en-US" sz="2200" dirty="0"/>
              <a:t> </a:t>
            </a:r>
            <a:r>
              <a:rPr lang="en-US" sz="2200" dirty="0" err="1"/>
              <a:t>là</a:t>
            </a:r>
            <a:r>
              <a:rPr lang="en-US" sz="2200" dirty="0"/>
              <a:t> </a:t>
            </a:r>
            <a:r>
              <a:rPr lang="en-US" sz="2200" dirty="0" err="1"/>
              <a:t>bước</a:t>
            </a:r>
            <a:r>
              <a:rPr lang="en-US" sz="2200" dirty="0"/>
              <a:t> </a:t>
            </a:r>
            <a:r>
              <a:rPr lang="en-US" sz="2200" dirty="0" err="1"/>
              <a:t>đầu</a:t>
            </a:r>
            <a:r>
              <a:rPr lang="en-US" sz="2200" dirty="0"/>
              <a:t> </a:t>
            </a:r>
            <a:r>
              <a:rPr lang="en-US" sz="2200" dirty="0" err="1"/>
              <a:t>tiên</a:t>
            </a:r>
            <a:r>
              <a:rPr lang="en-US" sz="2200" dirty="0"/>
              <a:t> </a:t>
            </a:r>
            <a:r>
              <a:rPr lang="en-US" sz="2200" dirty="0" err="1"/>
              <a:t>trong</a:t>
            </a:r>
            <a:r>
              <a:rPr lang="en-US" sz="2200" dirty="0"/>
              <a:t> </a:t>
            </a:r>
            <a:r>
              <a:rPr lang="en-US" sz="2200" dirty="0" err="1"/>
              <a:t>việc</a:t>
            </a:r>
            <a:r>
              <a:rPr lang="en-US" sz="2200" dirty="0"/>
              <a:t> </a:t>
            </a:r>
            <a:r>
              <a:rPr lang="en-US" sz="2200" dirty="0" err="1"/>
              <a:t>phát</a:t>
            </a:r>
            <a:r>
              <a:rPr lang="en-US" sz="2200" dirty="0"/>
              <a:t> </a:t>
            </a:r>
            <a:r>
              <a:rPr lang="en-US" sz="2200" dirty="0" err="1"/>
              <a:t>hiện</a:t>
            </a:r>
            <a:r>
              <a:rPr lang="en-US" sz="2200" dirty="0"/>
              <a:t> </a:t>
            </a:r>
            <a:r>
              <a:rPr lang="en-US" sz="2200" dirty="0" err="1"/>
              <a:t>tổn</a:t>
            </a:r>
            <a:r>
              <a:rPr lang="en-US" sz="2200" dirty="0"/>
              <a:t> </a:t>
            </a:r>
            <a:r>
              <a:rPr lang="en-US" sz="2200" dirty="0" err="1"/>
              <a:t>thương</a:t>
            </a:r>
            <a:r>
              <a:rPr lang="en-US" sz="2200" dirty="0"/>
              <a:t> </a:t>
            </a:r>
            <a:r>
              <a:rPr lang="en-US" sz="2200" dirty="0" err="1"/>
              <a:t>nghi</a:t>
            </a:r>
            <a:r>
              <a:rPr lang="en-US" sz="2200" dirty="0"/>
              <a:t> </a:t>
            </a:r>
            <a:r>
              <a:rPr lang="en-US" sz="2200" dirty="0" err="1"/>
              <a:t>ngờ</a:t>
            </a:r>
            <a:r>
              <a:rPr lang="en-US" sz="2200" dirty="0"/>
              <a:t> </a:t>
            </a:r>
            <a:r>
              <a:rPr lang="en-US" sz="2200" dirty="0" err="1"/>
              <a:t>ung</a:t>
            </a:r>
            <a:r>
              <a:rPr lang="en-US" sz="2200" dirty="0"/>
              <a:t> </a:t>
            </a:r>
            <a:r>
              <a:rPr lang="en-US" sz="2200" dirty="0" err="1"/>
              <a:t>thư</a:t>
            </a:r>
            <a:r>
              <a:rPr lang="en-US" sz="2200" dirty="0"/>
              <a:t> </a:t>
            </a:r>
            <a:r>
              <a:rPr lang="en-US" sz="2200" dirty="0" err="1"/>
              <a:t>sớm</a:t>
            </a:r>
            <a:endParaRPr lang="en-US" sz="2200" dirty="0"/>
          </a:p>
          <a:p>
            <a:pPr>
              <a:buFontTx/>
              <a:buChar char="-"/>
            </a:pPr>
            <a:r>
              <a:rPr lang="en-US" sz="2200" dirty="0" err="1"/>
              <a:t>Là</a:t>
            </a:r>
            <a:r>
              <a:rPr lang="en-US" sz="2200" dirty="0"/>
              <a:t> </a:t>
            </a:r>
            <a:r>
              <a:rPr lang="en-US" sz="2200" dirty="0" err="1"/>
              <a:t>tiền</a:t>
            </a:r>
            <a:r>
              <a:rPr lang="en-US" sz="2200" dirty="0"/>
              <a:t> </a:t>
            </a:r>
            <a:r>
              <a:rPr lang="en-US" sz="2200" dirty="0" err="1"/>
              <a:t>đề</a:t>
            </a:r>
            <a:r>
              <a:rPr lang="en-US" sz="2200" dirty="0"/>
              <a:t> </a:t>
            </a:r>
            <a:r>
              <a:rPr lang="en-US" sz="2200" dirty="0" err="1"/>
              <a:t>cho</a:t>
            </a:r>
            <a:r>
              <a:rPr lang="en-US" sz="2200" dirty="0"/>
              <a:t> </a:t>
            </a:r>
            <a:r>
              <a:rPr lang="en-US" sz="2200" dirty="0" err="1"/>
              <a:t>các</a:t>
            </a:r>
            <a:r>
              <a:rPr lang="en-US" sz="2200" dirty="0"/>
              <a:t> </a:t>
            </a:r>
            <a:r>
              <a:rPr lang="en-US" sz="2200" dirty="0" err="1"/>
              <a:t>kỹ</a:t>
            </a:r>
            <a:r>
              <a:rPr lang="en-US" sz="2200" dirty="0"/>
              <a:t> </a:t>
            </a:r>
            <a:r>
              <a:rPr lang="en-US" sz="2200" dirty="0" err="1"/>
              <a:t>thuật</a:t>
            </a:r>
            <a:r>
              <a:rPr lang="en-US" sz="2200" dirty="0"/>
              <a:t> </a:t>
            </a:r>
            <a:r>
              <a:rPr lang="en-US" sz="2200" dirty="0" err="1"/>
              <a:t>nội</a:t>
            </a:r>
            <a:r>
              <a:rPr lang="en-US" sz="2200" dirty="0"/>
              <a:t> soi </a:t>
            </a:r>
            <a:r>
              <a:rPr lang="en-US" sz="2200" dirty="0" err="1"/>
              <a:t>hộ</a:t>
            </a:r>
            <a:r>
              <a:rPr lang="en-US" sz="2200" dirty="0"/>
              <a:t> </a:t>
            </a:r>
            <a:r>
              <a:rPr lang="en-US" sz="2200" dirty="0" err="1"/>
              <a:t>trợ</a:t>
            </a:r>
            <a:r>
              <a:rPr lang="en-US" sz="2200" dirty="0"/>
              <a:t> </a:t>
            </a:r>
            <a:r>
              <a:rPr lang="en-US" sz="2200" dirty="0" err="1"/>
              <a:t>củng</a:t>
            </a:r>
            <a:r>
              <a:rPr lang="en-US" sz="2200" dirty="0"/>
              <a:t> </a:t>
            </a:r>
            <a:r>
              <a:rPr lang="en-US" sz="2200" dirty="0" err="1"/>
              <a:t>cố</a:t>
            </a:r>
            <a:r>
              <a:rPr lang="en-US" sz="2200" dirty="0"/>
              <a:t> </a:t>
            </a:r>
            <a:r>
              <a:rPr lang="en-US" sz="2200" dirty="0" err="1"/>
              <a:t>chẩn</a:t>
            </a:r>
            <a:r>
              <a:rPr lang="en-US" sz="2200" dirty="0"/>
              <a:t> </a:t>
            </a:r>
            <a:r>
              <a:rPr lang="en-US" sz="2200" dirty="0" err="1"/>
              <a:t>đoán</a:t>
            </a:r>
            <a:endParaRPr lang="en-US" sz="2200" dirty="0"/>
          </a:p>
          <a:p>
            <a:pPr>
              <a:buFontTx/>
              <a:buChar char="-"/>
            </a:pPr>
            <a:r>
              <a:rPr lang="en-US" sz="2200" dirty="0"/>
              <a:t>Các </a:t>
            </a:r>
            <a:r>
              <a:rPr lang="en-US" sz="2200" dirty="0" err="1"/>
              <a:t>nội</a:t>
            </a:r>
            <a:r>
              <a:rPr lang="en-US" sz="2200" dirty="0"/>
              <a:t> dung </a:t>
            </a:r>
            <a:r>
              <a:rPr lang="en-US" sz="2200" dirty="0" err="1"/>
              <a:t>cần</a:t>
            </a:r>
            <a:r>
              <a:rPr lang="en-US" sz="2200" dirty="0"/>
              <a:t> </a:t>
            </a:r>
            <a:r>
              <a:rPr lang="en-US" sz="2200" dirty="0" err="1"/>
              <a:t>cần</a:t>
            </a:r>
            <a:r>
              <a:rPr lang="en-US" sz="2200" dirty="0"/>
              <a:t> </a:t>
            </a:r>
            <a:r>
              <a:rPr lang="en-US" sz="2200" dirty="0" err="1"/>
              <a:t>đánh</a:t>
            </a:r>
            <a:r>
              <a:rPr lang="en-US" sz="2200" dirty="0"/>
              <a:t> </a:t>
            </a:r>
            <a:r>
              <a:rPr lang="en-US" sz="2200" dirty="0" err="1"/>
              <a:t>giá</a:t>
            </a:r>
            <a:r>
              <a:rPr lang="en-US" sz="2200" dirty="0"/>
              <a:t> </a:t>
            </a:r>
            <a:r>
              <a:rPr lang="en-US" sz="2200" dirty="0" err="1"/>
              <a:t>một</a:t>
            </a:r>
            <a:r>
              <a:rPr lang="en-US" sz="2200" dirty="0"/>
              <a:t> </a:t>
            </a:r>
            <a:r>
              <a:rPr lang="en-US" sz="2200" dirty="0" err="1"/>
              <a:t>cách</a:t>
            </a:r>
            <a:r>
              <a:rPr lang="en-US" sz="2200" dirty="0"/>
              <a:t> </a:t>
            </a:r>
            <a:r>
              <a:rPr lang="en-US" sz="2200" dirty="0" err="1"/>
              <a:t>tỉ</a:t>
            </a:r>
            <a:r>
              <a:rPr lang="en-US" sz="2200" dirty="0"/>
              <a:t> </a:t>
            </a:r>
            <a:r>
              <a:rPr lang="en-US" sz="2200" dirty="0" err="1"/>
              <a:t>mỉ</a:t>
            </a:r>
            <a:r>
              <a:rPr lang="en-US" sz="2200" dirty="0"/>
              <a:t> : </a:t>
            </a:r>
          </a:p>
          <a:p>
            <a:pPr marL="914400" lvl="2" indent="0">
              <a:buNone/>
            </a:pPr>
            <a:r>
              <a:rPr lang="en-US" sz="2200" dirty="0"/>
              <a:t>+ Thay </a:t>
            </a:r>
            <a:r>
              <a:rPr lang="en-US" sz="2200" dirty="0" err="1"/>
              <a:t>đổi</a:t>
            </a:r>
            <a:r>
              <a:rPr lang="en-US" sz="2200" dirty="0"/>
              <a:t> </a:t>
            </a:r>
            <a:r>
              <a:rPr lang="en-US" sz="2200" dirty="0" err="1"/>
              <a:t>về</a:t>
            </a:r>
            <a:r>
              <a:rPr lang="en-US" sz="2200" dirty="0"/>
              <a:t> </a:t>
            </a:r>
            <a:r>
              <a:rPr lang="en-US" sz="2200" dirty="0" err="1"/>
              <a:t>màu</a:t>
            </a:r>
            <a:r>
              <a:rPr lang="en-US" sz="2200" dirty="0"/>
              <a:t> </a:t>
            </a:r>
            <a:r>
              <a:rPr lang="en-US" sz="2200" dirty="0" err="1"/>
              <a:t>sắc</a:t>
            </a:r>
            <a:r>
              <a:rPr lang="en-US" sz="2200" dirty="0"/>
              <a:t> : </a:t>
            </a:r>
            <a:r>
              <a:rPr lang="en-US" sz="2200" dirty="0" err="1"/>
              <a:t>trắng</a:t>
            </a:r>
            <a:r>
              <a:rPr lang="en-US" sz="2200" dirty="0"/>
              <a:t> </a:t>
            </a:r>
            <a:r>
              <a:rPr lang="en-US" sz="2200" dirty="0" err="1"/>
              <a:t>hoặc</a:t>
            </a:r>
            <a:r>
              <a:rPr lang="en-US" sz="2200" dirty="0"/>
              <a:t> </a:t>
            </a:r>
            <a:r>
              <a:rPr lang="en-US" sz="2200" dirty="0" err="1"/>
              <a:t>đỏ</a:t>
            </a:r>
            <a:endParaRPr lang="en-US" sz="2200" dirty="0"/>
          </a:p>
          <a:p>
            <a:pPr marL="914400" lvl="2" indent="0">
              <a:buNone/>
            </a:pPr>
            <a:r>
              <a:rPr lang="en-US" sz="2200" dirty="0"/>
              <a:t>+ </a:t>
            </a:r>
            <a:r>
              <a:rPr lang="en-US" sz="2200" dirty="0" err="1"/>
              <a:t>Bất</a:t>
            </a:r>
            <a:r>
              <a:rPr lang="en-US" sz="2200" dirty="0"/>
              <a:t> </a:t>
            </a:r>
            <a:r>
              <a:rPr lang="en-US" sz="2200" dirty="0" err="1"/>
              <a:t>thường</a:t>
            </a:r>
            <a:r>
              <a:rPr lang="en-US" sz="2200" dirty="0"/>
              <a:t> </a:t>
            </a:r>
            <a:r>
              <a:rPr lang="en-US" sz="2200" dirty="0" err="1"/>
              <a:t>về</a:t>
            </a:r>
            <a:r>
              <a:rPr lang="en-US" sz="2200" dirty="0"/>
              <a:t> </a:t>
            </a:r>
            <a:r>
              <a:rPr lang="en-US" sz="2200" dirty="0" err="1"/>
              <a:t>mặt</a:t>
            </a:r>
            <a:r>
              <a:rPr lang="en-US" sz="2200" dirty="0"/>
              <a:t> </a:t>
            </a:r>
            <a:r>
              <a:rPr lang="en-US" sz="2200" dirty="0" err="1"/>
              <a:t>hình</a:t>
            </a:r>
            <a:r>
              <a:rPr lang="en-US" sz="2200" dirty="0"/>
              <a:t> </a:t>
            </a:r>
            <a:r>
              <a:rPr lang="en-US" sz="2200" dirty="0" err="1"/>
              <a:t>thái</a:t>
            </a:r>
            <a:r>
              <a:rPr lang="en-US" sz="2200" dirty="0"/>
              <a:t> : </a:t>
            </a:r>
            <a:r>
              <a:rPr lang="en-US" sz="2200" dirty="0" err="1"/>
              <a:t>nhô</a:t>
            </a:r>
            <a:r>
              <a:rPr lang="en-US" sz="2200" dirty="0"/>
              <a:t> </a:t>
            </a:r>
            <a:r>
              <a:rPr lang="en-US" sz="2200" dirty="0" err="1"/>
              <a:t>cao</a:t>
            </a:r>
            <a:r>
              <a:rPr lang="en-US" sz="2200" dirty="0"/>
              <a:t>, </a:t>
            </a:r>
            <a:r>
              <a:rPr lang="en-US" sz="2200" dirty="0" err="1"/>
              <a:t>phẳng</a:t>
            </a:r>
            <a:r>
              <a:rPr lang="en-US" sz="2200" dirty="0"/>
              <a:t> </a:t>
            </a:r>
            <a:r>
              <a:rPr lang="en-US" sz="2200" dirty="0" err="1"/>
              <a:t>hoặc</a:t>
            </a:r>
            <a:r>
              <a:rPr lang="en-US" sz="2200" dirty="0"/>
              <a:t> </a:t>
            </a:r>
            <a:r>
              <a:rPr lang="en-US" sz="2200" dirty="0" err="1"/>
              <a:t>lõm</a:t>
            </a:r>
            <a:endParaRPr lang="en-US" sz="2200" dirty="0"/>
          </a:p>
          <a:p>
            <a:pPr marL="914400" lvl="2" indent="0">
              <a:buNone/>
            </a:pPr>
            <a:r>
              <a:rPr lang="en-US" sz="2200" dirty="0"/>
              <a:t>+ </a:t>
            </a:r>
            <a:r>
              <a:rPr lang="en-US" sz="2200" dirty="0" err="1"/>
              <a:t>Mạng</a:t>
            </a:r>
            <a:r>
              <a:rPr lang="en-US" sz="2200" dirty="0"/>
              <a:t> </a:t>
            </a:r>
            <a:r>
              <a:rPr lang="en-US" sz="2200" dirty="0" err="1"/>
              <a:t>lưới</a:t>
            </a:r>
            <a:r>
              <a:rPr lang="en-US" sz="2200" dirty="0"/>
              <a:t> </a:t>
            </a:r>
            <a:r>
              <a:rPr lang="en-US" sz="2200" dirty="0" err="1"/>
              <a:t>mạch</a:t>
            </a:r>
            <a:r>
              <a:rPr lang="en-US" sz="2200" dirty="0"/>
              <a:t> </a:t>
            </a:r>
            <a:r>
              <a:rPr lang="en-US" sz="2200" dirty="0" err="1"/>
              <a:t>máu</a:t>
            </a:r>
            <a:r>
              <a:rPr lang="en-US" sz="2200" dirty="0"/>
              <a:t> : </a:t>
            </a:r>
            <a:r>
              <a:rPr lang="en-US" sz="2200" dirty="0" err="1"/>
              <a:t>mất</a:t>
            </a:r>
            <a:r>
              <a:rPr lang="en-US" sz="2200" dirty="0"/>
              <a:t> </a:t>
            </a:r>
            <a:r>
              <a:rPr lang="en-US" sz="2200" dirty="0" err="1"/>
              <a:t>liên</a:t>
            </a:r>
            <a:r>
              <a:rPr lang="en-US" sz="2200" dirty="0"/>
              <a:t> </a:t>
            </a:r>
            <a:r>
              <a:rPr lang="en-US" sz="2200" dirty="0" err="1"/>
              <a:t>tục</a:t>
            </a:r>
            <a:r>
              <a:rPr lang="en-US" sz="2200" dirty="0"/>
              <a:t>, </a:t>
            </a:r>
            <a:r>
              <a:rPr lang="en-US" sz="2200" dirty="0" err="1"/>
              <a:t>chảy</a:t>
            </a:r>
            <a:r>
              <a:rPr lang="en-US" sz="2200" dirty="0"/>
              <a:t> </a:t>
            </a:r>
            <a:r>
              <a:rPr lang="en-US" sz="2200" dirty="0" err="1"/>
              <a:t>tự</a:t>
            </a:r>
            <a:r>
              <a:rPr lang="en-US" sz="2200" dirty="0"/>
              <a:t> </a:t>
            </a:r>
            <a:r>
              <a:rPr lang="en-US" sz="2200" dirty="0" err="1"/>
              <a:t>nhiên</a:t>
            </a:r>
            <a:r>
              <a:rPr lang="en-US" sz="2200" dirty="0"/>
              <a:t>, </a:t>
            </a:r>
            <a:r>
              <a:rPr lang="en-US" sz="2200" dirty="0" err="1"/>
              <a:t>mất</a:t>
            </a:r>
            <a:r>
              <a:rPr lang="en-US" sz="2200" dirty="0"/>
              <a:t> </a:t>
            </a:r>
            <a:r>
              <a:rPr lang="en-US" sz="2200" dirty="0" err="1"/>
              <a:t>phản</a:t>
            </a:r>
            <a:r>
              <a:rPr lang="en-US" sz="2200" dirty="0"/>
              <a:t> </a:t>
            </a:r>
            <a:r>
              <a:rPr lang="en-US" sz="2200" dirty="0" err="1"/>
              <a:t>xạ</a:t>
            </a:r>
            <a:r>
              <a:rPr lang="en-US" sz="2200" dirty="0"/>
              <a:t> </a:t>
            </a:r>
            <a:r>
              <a:rPr lang="en-US" sz="2200" dirty="0" err="1"/>
              <a:t>ánh</a:t>
            </a:r>
            <a:r>
              <a:rPr lang="en-US" sz="2200" dirty="0"/>
              <a:t> </a:t>
            </a:r>
            <a:r>
              <a:rPr lang="en-US" sz="2200" dirty="0" err="1"/>
              <a:t>sáng</a:t>
            </a:r>
            <a:r>
              <a:rPr lang="en-US" sz="2200" dirty="0"/>
              <a:t> </a:t>
            </a:r>
            <a:r>
              <a:rPr lang="en-US" sz="2200" dirty="0" err="1"/>
              <a:t>tự</a:t>
            </a:r>
            <a:r>
              <a:rPr lang="en-US" sz="2200" dirty="0"/>
              <a:t> </a:t>
            </a:r>
            <a:r>
              <a:rPr lang="en-US" sz="2200" dirty="0" err="1"/>
              <a:t>nhiên</a:t>
            </a:r>
            <a:endParaRPr lang="en-US" sz="2200" dirty="0"/>
          </a:p>
          <a:p>
            <a:pPr lvl="2">
              <a:buFont typeface="Wingdings" panose="05000000000000000000" pitchFamily="2" charset="2"/>
              <a:buChar char="à"/>
            </a:pPr>
            <a:r>
              <a:rPr lang="en-US" sz="2200" dirty="0" err="1">
                <a:sym typeface="Wingdings" panose="05000000000000000000" pitchFamily="2" charset="2"/>
              </a:rPr>
              <a:t>Cần</a:t>
            </a:r>
            <a:r>
              <a:rPr lang="en-US" sz="2200" dirty="0">
                <a:sym typeface="Wingdings" panose="05000000000000000000" pitchFamily="2" charset="2"/>
              </a:rPr>
              <a:t> </a:t>
            </a:r>
            <a:r>
              <a:rPr lang="en-US" sz="2200" dirty="0" err="1">
                <a:sym typeface="Wingdings" panose="05000000000000000000" pitchFamily="2" charset="2"/>
              </a:rPr>
              <a:t>lưu</a:t>
            </a:r>
            <a:r>
              <a:rPr lang="en-US" sz="2200" dirty="0">
                <a:sym typeface="Wingdings" panose="05000000000000000000" pitchFamily="2" charset="2"/>
              </a:rPr>
              <a:t> ý </a:t>
            </a:r>
            <a:r>
              <a:rPr lang="en-US" sz="2200" dirty="0" err="1">
                <a:sym typeface="Wingdings" panose="05000000000000000000" pitchFamily="2" charset="2"/>
              </a:rPr>
              <a:t>đặc</a:t>
            </a:r>
            <a:r>
              <a:rPr lang="en-US" sz="2200" dirty="0">
                <a:sym typeface="Wingdings" panose="05000000000000000000" pitchFamily="2" charset="2"/>
              </a:rPr>
              <a:t> </a:t>
            </a:r>
            <a:r>
              <a:rPr lang="en-US" sz="2200" dirty="0" err="1">
                <a:sym typeface="Wingdings" panose="05000000000000000000" pitchFamily="2" charset="2"/>
              </a:rPr>
              <a:t>biệt</a:t>
            </a:r>
            <a:r>
              <a:rPr lang="en-US" sz="2200" dirty="0">
                <a:sym typeface="Wingdings" panose="05000000000000000000" pitchFamily="2" charset="2"/>
              </a:rPr>
              <a:t> </a:t>
            </a:r>
            <a:r>
              <a:rPr lang="en-US" sz="2200" dirty="0" err="1">
                <a:sym typeface="Wingdings" panose="05000000000000000000" pitchFamily="2" charset="2"/>
              </a:rPr>
              <a:t>với</a:t>
            </a:r>
            <a:r>
              <a:rPr lang="en-US" sz="2200" dirty="0">
                <a:sym typeface="Wingdings" panose="05000000000000000000" pitchFamily="2" charset="2"/>
              </a:rPr>
              <a:t> </a:t>
            </a:r>
            <a:r>
              <a:rPr lang="en-US" sz="2200" dirty="0" err="1">
                <a:sym typeface="Wingdings" panose="05000000000000000000" pitchFamily="2" charset="2"/>
              </a:rPr>
              <a:t>các</a:t>
            </a:r>
            <a:r>
              <a:rPr lang="en-US" sz="2200" dirty="0">
                <a:sym typeface="Wingdings" panose="05000000000000000000" pitchFamily="2" charset="2"/>
              </a:rPr>
              <a:t> </a:t>
            </a:r>
            <a:r>
              <a:rPr lang="en-US" sz="2200" dirty="0" err="1">
                <a:sym typeface="Wingdings" panose="05000000000000000000" pitchFamily="2" charset="2"/>
              </a:rPr>
              <a:t>vùng</a:t>
            </a:r>
            <a:r>
              <a:rPr lang="en-US" sz="2200" dirty="0">
                <a:sym typeface="Wingdings" panose="05000000000000000000" pitchFamily="2" charset="2"/>
              </a:rPr>
              <a:t> </a:t>
            </a:r>
            <a:r>
              <a:rPr lang="en-US" sz="2200" dirty="0" err="1">
                <a:sym typeface="Wingdings" panose="05000000000000000000" pitchFamily="2" charset="2"/>
              </a:rPr>
              <a:t>niêm</a:t>
            </a:r>
            <a:r>
              <a:rPr lang="en-US" sz="2200" dirty="0">
                <a:sym typeface="Wingdings" panose="05000000000000000000" pitchFamily="2" charset="2"/>
              </a:rPr>
              <a:t> </a:t>
            </a:r>
            <a:r>
              <a:rPr lang="en-US" sz="2200" dirty="0" err="1">
                <a:sym typeface="Wingdings" panose="05000000000000000000" pitchFamily="2" charset="2"/>
              </a:rPr>
              <a:t>mạc</a:t>
            </a:r>
            <a:r>
              <a:rPr lang="en-US" sz="2200" dirty="0">
                <a:sym typeface="Wingdings" panose="05000000000000000000" pitchFamily="2" charset="2"/>
              </a:rPr>
              <a:t> </a:t>
            </a:r>
            <a:r>
              <a:rPr lang="en-US" sz="2200" dirty="0" err="1">
                <a:sym typeface="Wingdings" panose="05000000000000000000" pitchFamily="2" charset="2"/>
              </a:rPr>
              <a:t>có</a:t>
            </a:r>
            <a:r>
              <a:rPr lang="en-US" sz="2200" dirty="0">
                <a:sym typeface="Wingdings" panose="05000000000000000000" pitchFamily="2" charset="2"/>
              </a:rPr>
              <a:t> </a:t>
            </a:r>
            <a:r>
              <a:rPr lang="en-US" sz="2200" dirty="0" err="1">
                <a:sym typeface="Wingdings" panose="05000000000000000000" pitchFamily="2" charset="2"/>
              </a:rPr>
              <a:t>cấu</a:t>
            </a:r>
            <a:r>
              <a:rPr lang="en-US" sz="2200" dirty="0">
                <a:sym typeface="Wingdings" panose="05000000000000000000" pitchFamily="2" charset="2"/>
              </a:rPr>
              <a:t> </a:t>
            </a:r>
          </a:p>
          <a:p>
            <a:pPr marL="914400" lvl="2" indent="0">
              <a:buNone/>
            </a:pPr>
            <a:r>
              <a:rPr lang="en-US" sz="2200" dirty="0" err="1">
                <a:sym typeface="Wingdings" panose="05000000000000000000" pitchFamily="2" charset="2"/>
              </a:rPr>
              <a:t>trúc</a:t>
            </a:r>
            <a:r>
              <a:rPr lang="en-US" sz="2200" dirty="0">
                <a:sym typeface="Wingdings" panose="05000000000000000000" pitchFamily="2" charset="2"/>
              </a:rPr>
              <a:t> </a:t>
            </a:r>
            <a:r>
              <a:rPr lang="en-US" sz="2200" dirty="0" err="1">
                <a:sym typeface="Wingdings" panose="05000000000000000000" pitchFamily="2" charset="2"/>
              </a:rPr>
              <a:t>bất</a:t>
            </a:r>
            <a:r>
              <a:rPr lang="en-US" sz="2200" dirty="0">
                <a:sym typeface="Wingdings" panose="05000000000000000000" pitchFamily="2" charset="2"/>
              </a:rPr>
              <a:t> </a:t>
            </a:r>
            <a:r>
              <a:rPr lang="en-US" sz="2200" dirty="0" err="1">
                <a:sym typeface="Wingdings" panose="05000000000000000000" pitchFamily="2" charset="2"/>
              </a:rPr>
              <a:t>thường</a:t>
            </a:r>
            <a:r>
              <a:rPr lang="en-US" sz="2200" dirty="0">
                <a:sym typeface="Wingdings" panose="05000000000000000000" pitchFamily="2" charset="2"/>
              </a:rPr>
              <a:t> </a:t>
            </a:r>
            <a:r>
              <a:rPr lang="en-US" sz="2200" dirty="0" err="1">
                <a:sym typeface="Wingdings" panose="05000000000000000000" pitchFamily="2" charset="2"/>
              </a:rPr>
              <a:t>kèm</a:t>
            </a:r>
            <a:r>
              <a:rPr lang="en-US" sz="2200" dirty="0">
                <a:sym typeface="Wingdings" panose="05000000000000000000" pitchFamily="2" charset="2"/>
              </a:rPr>
              <a:t> </a:t>
            </a:r>
            <a:r>
              <a:rPr lang="en-US" sz="2200" dirty="0" err="1">
                <a:sym typeface="Wingdings" panose="05000000000000000000" pitchFamily="2" charset="2"/>
              </a:rPr>
              <a:t>có</a:t>
            </a:r>
            <a:r>
              <a:rPr lang="en-US" sz="2200" dirty="0">
                <a:sym typeface="Wingdings" panose="05000000000000000000" pitchFamily="2" charset="2"/>
              </a:rPr>
              <a:t> </a:t>
            </a:r>
            <a:r>
              <a:rPr lang="en-US" sz="2200" dirty="0" err="1">
                <a:sym typeface="Wingdings" panose="05000000000000000000" pitchFamily="2" charset="2"/>
              </a:rPr>
              <a:t>ranh</a:t>
            </a:r>
            <a:r>
              <a:rPr lang="en-US" sz="2200" dirty="0">
                <a:sym typeface="Wingdings" panose="05000000000000000000" pitchFamily="2" charset="2"/>
              </a:rPr>
              <a:t> </a:t>
            </a:r>
            <a:r>
              <a:rPr lang="en-US" sz="2200" dirty="0" err="1">
                <a:sym typeface="Wingdings" panose="05000000000000000000" pitchFamily="2" charset="2"/>
              </a:rPr>
              <a:t>giới</a:t>
            </a:r>
            <a:r>
              <a:rPr lang="en-US" sz="2200" dirty="0">
                <a:sym typeface="Wingdings" panose="05000000000000000000" pitchFamily="2" charset="2"/>
              </a:rPr>
              <a:t> </a:t>
            </a:r>
            <a:r>
              <a:rPr lang="en-US" sz="2200" dirty="0" err="1">
                <a:sym typeface="Wingdings" panose="05000000000000000000" pitchFamily="2" charset="2"/>
              </a:rPr>
              <a:t>rõ</a:t>
            </a:r>
            <a:r>
              <a:rPr lang="en-US" sz="2200" dirty="0">
                <a:sym typeface="Wingdings" panose="05000000000000000000" pitchFamily="2" charset="2"/>
              </a:rPr>
              <a:t> </a:t>
            </a:r>
            <a:r>
              <a:rPr lang="en-US" sz="2200" dirty="0" err="1">
                <a:sym typeface="Wingdings" panose="05000000000000000000" pitchFamily="2" charset="2"/>
              </a:rPr>
              <a:t>dưới</a:t>
            </a:r>
            <a:r>
              <a:rPr lang="en-US" sz="2200" dirty="0">
                <a:sym typeface="Wingdings" panose="05000000000000000000" pitchFamily="2" charset="2"/>
              </a:rPr>
              <a:t> </a:t>
            </a:r>
            <a:r>
              <a:rPr lang="en-US" sz="2200" dirty="0" err="1">
                <a:sym typeface="Wingdings" panose="05000000000000000000" pitchFamily="2" charset="2"/>
              </a:rPr>
              <a:t>ánh</a:t>
            </a:r>
            <a:r>
              <a:rPr lang="en-US" sz="2200" dirty="0">
                <a:sym typeface="Wingdings" panose="05000000000000000000" pitchFamily="2" charset="2"/>
              </a:rPr>
              <a:t> </a:t>
            </a:r>
            <a:r>
              <a:rPr lang="en-US" sz="2200" dirty="0" err="1">
                <a:sym typeface="Wingdings" panose="05000000000000000000" pitchFamily="2" charset="2"/>
              </a:rPr>
              <a:t>sáng</a:t>
            </a:r>
            <a:r>
              <a:rPr lang="en-US" sz="2200" dirty="0">
                <a:sym typeface="Wingdings" panose="05000000000000000000" pitchFamily="2" charset="2"/>
              </a:rPr>
              <a:t> </a:t>
            </a:r>
            <a:r>
              <a:rPr lang="en-US" sz="2200" dirty="0" err="1">
                <a:sym typeface="Wingdings" panose="05000000000000000000" pitchFamily="2" charset="2"/>
              </a:rPr>
              <a:t>trắng</a:t>
            </a:r>
            <a:r>
              <a:rPr lang="en-US" sz="2200" dirty="0">
                <a:sym typeface="Wingdings" panose="05000000000000000000" pitchFamily="2" charset="2"/>
              </a:rPr>
              <a:t> </a:t>
            </a:r>
            <a:r>
              <a:rPr lang="en-US" sz="2200" dirty="0"/>
              <a:t> </a:t>
            </a:r>
          </a:p>
          <a:p>
            <a:pPr marL="0" indent="0">
              <a:buNone/>
            </a:pPr>
            <a:endParaRPr lang="en-US" sz="2200" dirty="0"/>
          </a:p>
        </p:txBody>
      </p:sp>
      <p:sp>
        <p:nvSpPr>
          <p:cNvPr id="3" name="Title 2"/>
          <p:cNvSpPr>
            <a:spLocks noGrp="1"/>
          </p:cNvSpPr>
          <p:nvPr>
            <p:ph type="title"/>
          </p:nvPr>
        </p:nvSpPr>
        <p:spPr>
          <a:xfrm>
            <a:off x="1240147" y="133331"/>
            <a:ext cx="9706377" cy="777875"/>
          </a:xfrm>
        </p:spPr>
        <p:txBody>
          <a:bodyPr/>
          <a:lstStyle/>
          <a:p>
            <a:r>
              <a:rPr lang="en-US" dirty="0"/>
              <a:t>NỘI SOI PHÁT HIỆN VÀ CHẨN ĐOÁN</a:t>
            </a:r>
          </a:p>
        </p:txBody>
      </p:sp>
      <p:pic>
        <p:nvPicPr>
          <p:cNvPr id="4" name="Picture 3">
            <a:extLst>
              <a:ext uri="{FF2B5EF4-FFF2-40B4-BE49-F238E27FC236}">
                <a16:creationId xmlns:a16="http://schemas.microsoft.com/office/drawing/2014/main" id="{837095D1-1643-51A1-CA4A-E4B787298F62}"/>
              </a:ext>
            </a:extLst>
          </p:cNvPr>
          <p:cNvPicPr>
            <a:picLocks noChangeAspect="1"/>
          </p:cNvPicPr>
          <p:nvPr/>
        </p:nvPicPr>
        <p:blipFill>
          <a:blip r:embed="rId2"/>
          <a:srcRect l="5617" t="2997" r="5364" b="3112"/>
          <a:stretch>
            <a:fillRect/>
          </a:stretch>
        </p:blipFill>
        <p:spPr>
          <a:xfrm>
            <a:off x="8537276" y="1013603"/>
            <a:ext cx="3311683" cy="5144361"/>
          </a:xfrm>
          <a:prstGeom prst="rect">
            <a:avLst/>
          </a:prstGeom>
          <a:ln w="12700">
            <a:solidFill>
              <a:srgbClr val="FF0000"/>
            </a:solidFill>
          </a:ln>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21F5FAE2-C5C1-7EEC-4377-15EE79BEC8C3}"/>
                  </a:ext>
                </a:extLst>
              </p14:cNvPr>
              <p14:cNvContentPartPr/>
              <p14:nvPr/>
            </p14:nvContentPartPr>
            <p14:xfrm>
              <a:off x="9819438" y="5088757"/>
              <a:ext cx="360" cy="360"/>
            </p14:xfrm>
          </p:contentPart>
        </mc:Choice>
        <mc:Fallback xmlns="">
          <p:pic>
            <p:nvPicPr>
              <p:cNvPr id="5" name="Ink 4">
                <a:extLst>
                  <a:ext uri="{FF2B5EF4-FFF2-40B4-BE49-F238E27FC236}">
                    <a16:creationId xmlns:a16="http://schemas.microsoft.com/office/drawing/2014/main" id="{21F5FAE2-C5C1-7EEC-4377-15EE79BEC8C3}"/>
                  </a:ext>
                </a:extLst>
              </p:cNvPr>
              <p:cNvPicPr/>
              <p:nvPr/>
            </p:nvPicPr>
            <p:blipFill>
              <a:blip r:embed="rId4"/>
              <a:stretch>
                <a:fillRect/>
              </a:stretch>
            </p:blipFill>
            <p:spPr>
              <a:xfrm>
                <a:off x="9801798" y="507075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B3DF363-AEE2-3B69-0031-64D4A5B6AF54}"/>
                  </a:ext>
                </a:extLst>
              </p14:cNvPr>
              <p14:cNvContentPartPr/>
              <p14:nvPr/>
            </p14:nvContentPartPr>
            <p14:xfrm>
              <a:off x="9931038" y="4977157"/>
              <a:ext cx="360" cy="360"/>
            </p14:xfrm>
          </p:contentPart>
        </mc:Choice>
        <mc:Fallback xmlns="">
          <p:pic>
            <p:nvPicPr>
              <p:cNvPr id="6" name="Ink 5">
                <a:extLst>
                  <a:ext uri="{FF2B5EF4-FFF2-40B4-BE49-F238E27FC236}">
                    <a16:creationId xmlns:a16="http://schemas.microsoft.com/office/drawing/2014/main" id="{7B3DF363-AEE2-3B69-0031-64D4A5B6AF54}"/>
                  </a:ext>
                </a:extLst>
              </p:cNvPr>
              <p:cNvPicPr/>
              <p:nvPr/>
            </p:nvPicPr>
            <p:blipFill>
              <a:blip r:embed="rId4"/>
              <a:stretch>
                <a:fillRect/>
              </a:stretch>
            </p:blipFill>
            <p:spPr>
              <a:xfrm>
                <a:off x="9913038" y="49595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F0F18CF2-E0EC-6934-79C3-CDE09D64875E}"/>
                  </a:ext>
                </a:extLst>
              </p14:cNvPr>
              <p14:cNvContentPartPr/>
              <p14:nvPr/>
            </p14:nvContentPartPr>
            <p14:xfrm>
              <a:off x="10018518" y="4841797"/>
              <a:ext cx="360" cy="360"/>
            </p14:xfrm>
          </p:contentPart>
        </mc:Choice>
        <mc:Fallback xmlns="">
          <p:pic>
            <p:nvPicPr>
              <p:cNvPr id="7" name="Ink 6">
                <a:extLst>
                  <a:ext uri="{FF2B5EF4-FFF2-40B4-BE49-F238E27FC236}">
                    <a16:creationId xmlns:a16="http://schemas.microsoft.com/office/drawing/2014/main" id="{F0F18CF2-E0EC-6934-79C3-CDE09D64875E}"/>
                  </a:ext>
                </a:extLst>
              </p:cNvPr>
              <p:cNvPicPr/>
              <p:nvPr/>
            </p:nvPicPr>
            <p:blipFill>
              <a:blip r:embed="rId4"/>
              <a:stretch>
                <a:fillRect/>
              </a:stretch>
            </p:blipFill>
            <p:spPr>
              <a:xfrm>
                <a:off x="10000518" y="482415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9E7529D5-C729-4DFE-83E7-B298933502A6}"/>
                  </a:ext>
                </a:extLst>
              </p14:cNvPr>
              <p14:cNvContentPartPr/>
              <p14:nvPr/>
            </p14:nvContentPartPr>
            <p14:xfrm>
              <a:off x="10169358" y="4714717"/>
              <a:ext cx="360" cy="360"/>
            </p14:xfrm>
          </p:contentPart>
        </mc:Choice>
        <mc:Fallback xmlns="">
          <p:pic>
            <p:nvPicPr>
              <p:cNvPr id="8" name="Ink 7">
                <a:extLst>
                  <a:ext uri="{FF2B5EF4-FFF2-40B4-BE49-F238E27FC236}">
                    <a16:creationId xmlns:a16="http://schemas.microsoft.com/office/drawing/2014/main" id="{9E7529D5-C729-4DFE-83E7-B298933502A6}"/>
                  </a:ext>
                </a:extLst>
              </p:cNvPr>
              <p:cNvPicPr/>
              <p:nvPr/>
            </p:nvPicPr>
            <p:blipFill>
              <a:blip r:embed="rId4"/>
              <a:stretch>
                <a:fillRect/>
              </a:stretch>
            </p:blipFill>
            <p:spPr>
              <a:xfrm>
                <a:off x="10151358" y="469707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1E5BD5D1-6207-FD9C-2BF7-0F6DF1C703DC}"/>
                  </a:ext>
                </a:extLst>
              </p14:cNvPr>
              <p14:cNvContentPartPr/>
              <p14:nvPr/>
            </p14:nvContentPartPr>
            <p14:xfrm>
              <a:off x="10375998" y="4611397"/>
              <a:ext cx="360" cy="360"/>
            </p14:xfrm>
          </p:contentPart>
        </mc:Choice>
        <mc:Fallback xmlns="">
          <p:pic>
            <p:nvPicPr>
              <p:cNvPr id="9" name="Ink 8">
                <a:extLst>
                  <a:ext uri="{FF2B5EF4-FFF2-40B4-BE49-F238E27FC236}">
                    <a16:creationId xmlns:a16="http://schemas.microsoft.com/office/drawing/2014/main" id="{1E5BD5D1-6207-FD9C-2BF7-0F6DF1C703DC}"/>
                  </a:ext>
                </a:extLst>
              </p:cNvPr>
              <p:cNvPicPr/>
              <p:nvPr/>
            </p:nvPicPr>
            <p:blipFill>
              <a:blip r:embed="rId4"/>
              <a:stretch>
                <a:fillRect/>
              </a:stretch>
            </p:blipFill>
            <p:spPr>
              <a:xfrm>
                <a:off x="10358358" y="459375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29B36341-FD46-CA6D-7FB4-B3ECD6BBEEC3}"/>
                  </a:ext>
                </a:extLst>
              </p14:cNvPr>
              <p14:cNvContentPartPr/>
              <p14:nvPr/>
            </p14:nvContentPartPr>
            <p14:xfrm>
              <a:off x="10511358" y="4810117"/>
              <a:ext cx="360" cy="360"/>
            </p14:xfrm>
          </p:contentPart>
        </mc:Choice>
        <mc:Fallback xmlns="">
          <p:pic>
            <p:nvPicPr>
              <p:cNvPr id="10" name="Ink 9">
                <a:extLst>
                  <a:ext uri="{FF2B5EF4-FFF2-40B4-BE49-F238E27FC236}">
                    <a16:creationId xmlns:a16="http://schemas.microsoft.com/office/drawing/2014/main" id="{29B36341-FD46-CA6D-7FB4-B3ECD6BBEEC3}"/>
                  </a:ext>
                </a:extLst>
              </p:cNvPr>
              <p:cNvPicPr/>
              <p:nvPr/>
            </p:nvPicPr>
            <p:blipFill>
              <a:blip r:embed="rId4"/>
              <a:stretch>
                <a:fillRect/>
              </a:stretch>
            </p:blipFill>
            <p:spPr>
              <a:xfrm>
                <a:off x="10493358" y="47921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D0E0D945-9909-F879-35A7-298E61E3F125}"/>
                  </a:ext>
                </a:extLst>
              </p14:cNvPr>
              <p14:cNvContentPartPr/>
              <p14:nvPr/>
            </p14:nvContentPartPr>
            <p14:xfrm>
              <a:off x="10503438" y="5104237"/>
              <a:ext cx="360" cy="360"/>
            </p14:xfrm>
          </p:contentPart>
        </mc:Choice>
        <mc:Fallback xmlns="">
          <p:pic>
            <p:nvPicPr>
              <p:cNvPr id="11" name="Ink 10">
                <a:extLst>
                  <a:ext uri="{FF2B5EF4-FFF2-40B4-BE49-F238E27FC236}">
                    <a16:creationId xmlns:a16="http://schemas.microsoft.com/office/drawing/2014/main" id="{D0E0D945-9909-F879-35A7-298E61E3F125}"/>
                  </a:ext>
                </a:extLst>
              </p:cNvPr>
              <p:cNvPicPr/>
              <p:nvPr/>
            </p:nvPicPr>
            <p:blipFill>
              <a:blip r:embed="rId4"/>
              <a:stretch>
                <a:fillRect/>
              </a:stretch>
            </p:blipFill>
            <p:spPr>
              <a:xfrm>
                <a:off x="10485438" y="508659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5A75BDDF-60FC-5A14-2D8A-823BB38EF4D0}"/>
                  </a:ext>
                </a:extLst>
              </p14:cNvPr>
              <p14:cNvContentPartPr/>
              <p14:nvPr/>
            </p14:nvContentPartPr>
            <p14:xfrm>
              <a:off x="10328478" y="5382517"/>
              <a:ext cx="360" cy="360"/>
            </p14:xfrm>
          </p:contentPart>
        </mc:Choice>
        <mc:Fallback xmlns="">
          <p:pic>
            <p:nvPicPr>
              <p:cNvPr id="12" name="Ink 11">
                <a:extLst>
                  <a:ext uri="{FF2B5EF4-FFF2-40B4-BE49-F238E27FC236}">
                    <a16:creationId xmlns:a16="http://schemas.microsoft.com/office/drawing/2014/main" id="{5A75BDDF-60FC-5A14-2D8A-823BB38EF4D0}"/>
                  </a:ext>
                </a:extLst>
              </p:cNvPr>
              <p:cNvPicPr/>
              <p:nvPr/>
            </p:nvPicPr>
            <p:blipFill>
              <a:blip r:embed="rId4"/>
              <a:stretch>
                <a:fillRect/>
              </a:stretch>
            </p:blipFill>
            <p:spPr>
              <a:xfrm>
                <a:off x="10310838" y="536487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BC1C935B-B8B6-129E-0D1A-18E6D331DC01}"/>
                  </a:ext>
                </a:extLst>
              </p14:cNvPr>
              <p14:cNvContentPartPr/>
              <p14:nvPr/>
            </p14:nvContentPartPr>
            <p14:xfrm>
              <a:off x="10193118" y="5557837"/>
              <a:ext cx="360" cy="360"/>
            </p14:xfrm>
          </p:contentPart>
        </mc:Choice>
        <mc:Fallback xmlns="">
          <p:pic>
            <p:nvPicPr>
              <p:cNvPr id="13" name="Ink 12">
                <a:extLst>
                  <a:ext uri="{FF2B5EF4-FFF2-40B4-BE49-F238E27FC236}">
                    <a16:creationId xmlns:a16="http://schemas.microsoft.com/office/drawing/2014/main" id="{BC1C935B-B8B6-129E-0D1A-18E6D331DC01}"/>
                  </a:ext>
                </a:extLst>
              </p:cNvPr>
              <p:cNvPicPr/>
              <p:nvPr/>
            </p:nvPicPr>
            <p:blipFill>
              <a:blip r:embed="rId4"/>
              <a:stretch>
                <a:fillRect/>
              </a:stretch>
            </p:blipFill>
            <p:spPr>
              <a:xfrm>
                <a:off x="10175478" y="55398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2210D98D-0F75-D246-C9E4-A0A42F6D59AE}"/>
                  </a:ext>
                </a:extLst>
              </p14:cNvPr>
              <p14:cNvContentPartPr/>
              <p14:nvPr/>
            </p14:nvContentPartPr>
            <p14:xfrm>
              <a:off x="10152078" y="5764117"/>
              <a:ext cx="1800" cy="3600"/>
            </p14:xfrm>
          </p:contentPart>
        </mc:Choice>
        <mc:Fallback xmlns="">
          <p:pic>
            <p:nvPicPr>
              <p:cNvPr id="14" name="Ink 13">
                <a:extLst>
                  <a:ext uri="{FF2B5EF4-FFF2-40B4-BE49-F238E27FC236}">
                    <a16:creationId xmlns:a16="http://schemas.microsoft.com/office/drawing/2014/main" id="{2210D98D-0F75-D246-C9E4-A0A42F6D59AE}"/>
                  </a:ext>
                </a:extLst>
              </p:cNvPr>
              <p:cNvPicPr/>
              <p:nvPr/>
            </p:nvPicPr>
            <p:blipFill>
              <a:blip r:embed="rId14"/>
              <a:stretch>
                <a:fillRect/>
              </a:stretch>
            </p:blipFill>
            <p:spPr>
              <a:xfrm>
                <a:off x="10134438" y="5746477"/>
                <a:ext cx="3744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D19303D6-2179-E9C9-0F2C-22E53412B3F6}"/>
                  </a:ext>
                </a:extLst>
              </p14:cNvPr>
              <p14:cNvContentPartPr/>
              <p14:nvPr/>
            </p14:nvContentPartPr>
            <p14:xfrm>
              <a:off x="9918438" y="5844037"/>
              <a:ext cx="4680" cy="360"/>
            </p14:xfrm>
          </p:contentPart>
        </mc:Choice>
        <mc:Fallback xmlns="">
          <p:pic>
            <p:nvPicPr>
              <p:cNvPr id="15" name="Ink 14">
                <a:extLst>
                  <a:ext uri="{FF2B5EF4-FFF2-40B4-BE49-F238E27FC236}">
                    <a16:creationId xmlns:a16="http://schemas.microsoft.com/office/drawing/2014/main" id="{D19303D6-2179-E9C9-0F2C-22E53412B3F6}"/>
                  </a:ext>
                </a:extLst>
              </p:cNvPr>
              <p:cNvPicPr/>
              <p:nvPr/>
            </p:nvPicPr>
            <p:blipFill>
              <a:blip r:embed="rId16"/>
              <a:stretch>
                <a:fillRect/>
              </a:stretch>
            </p:blipFill>
            <p:spPr>
              <a:xfrm>
                <a:off x="9900438" y="5826037"/>
                <a:ext cx="403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C2FEA702-26EA-2491-F991-3265DB13CE0E}"/>
                  </a:ext>
                </a:extLst>
              </p14:cNvPr>
              <p14:cNvContentPartPr/>
              <p14:nvPr/>
            </p14:nvContentPartPr>
            <p14:xfrm>
              <a:off x="9563838" y="5850517"/>
              <a:ext cx="1800" cy="1800"/>
            </p14:xfrm>
          </p:contentPart>
        </mc:Choice>
        <mc:Fallback xmlns="">
          <p:pic>
            <p:nvPicPr>
              <p:cNvPr id="16" name="Ink 15">
                <a:extLst>
                  <a:ext uri="{FF2B5EF4-FFF2-40B4-BE49-F238E27FC236}">
                    <a16:creationId xmlns:a16="http://schemas.microsoft.com/office/drawing/2014/main" id="{C2FEA702-26EA-2491-F991-3265DB13CE0E}"/>
                  </a:ext>
                </a:extLst>
              </p:cNvPr>
              <p:cNvPicPr/>
              <p:nvPr/>
            </p:nvPicPr>
            <p:blipFill>
              <a:blip r:embed="rId18"/>
              <a:stretch>
                <a:fillRect/>
              </a:stretch>
            </p:blipFill>
            <p:spPr>
              <a:xfrm>
                <a:off x="9545838" y="5832877"/>
                <a:ext cx="3744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6362C9DD-C33A-66D8-B56F-E12A1C0ED398}"/>
                  </a:ext>
                </a:extLst>
              </p14:cNvPr>
              <p14:cNvContentPartPr/>
              <p14:nvPr/>
            </p14:nvContentPartPr>
            <p14:xfrm>
              <a:off x="9525318" y="5626597"/>
              <a:ext cx="360" cy="3240"/>
            </p14:xfrm>
          </p:contentPart>
        </mc:Choice>
        <mc:Fallback xmlns="">
          <p:pic>
            <p:nvPicPr>
              <p:cNvPr id="17" name="Ink 16">
                <a:extLst>
                  <a:ext uri="{FF2B5EF4-FFF2-40B4-BE49-F238E27FC236}">
                    <a16:creationId xmlns:a16="http://schemas.microsoft.com/office/drawing/2014/main" id="{6362C9DD-C33A-66D8-B56F-E12A1C0ED398}"/>
                  </a:ext>
                </a:extLst>
              </p:cNvPr>
              <p:cNvPicPr/>
              <p:nvPr/>
            </p:nvPicPr>
            <p:blipFill>
              <a:blip r:embed="rId20"/>
              <a:stretch>
                <a:fillRect/>
              </a:stretch>
            </p:blipFill>
            <p:spPr>
              <a:xfrm>
                <a:off x="9507318" y="5608597"/>
                <a:ext cx="3600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6AD663D2-496E-C01D-2402-78A6CD8849BA}"/>
                  </a:ext>
                </a:extLst>
              </p14:cNvPr>
              <p14:cNvContentPartPr/>
              <p14:nvPr/>
            </p14:nvContentPartPr>
            <p14:xfrm>
              <a:off x="9604878" y="5453077"/>
              <a:ext cx="360" cy="1800"/>
            </p14:xfrm>
          </p:contentPart>
        </mc:Choice>
        <mc:Fallback xmlns="">
          <p:pic>
            <p:nvPicPr>
              <p:cNvPr id="18" name="Ink 17">
                <a:extLst>
                  <a:ext uri="{FF2B5EF4-FFF2-40B4-BE49-F238E27FC236}">
                    <a16:creationId xmlns:a16="http://schemas.microsoft.com/office/drawing/2014/main" id="{6AD663D2-496E-C01D-2402-78A6CD8849BA}"/>
                  </a:ext>
                </a:extLst>
              </p:cNvPr>
              <p:cNvPicPr/>
              <p:nvPr/>
            </p:nvPicPr>
            <p:blipFill>
              <a:blip r:embed="rId22"/>
              <a:stretch>
                <a:fillRect/>
              </a:stretch>
            </p:blipFill>
            <p:spPr>
              <a:xfrm>
                <a:off x="9586878" y="5435077"/>
                <a:ext cx="3600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331C9AF4-8294-A06E-4197-EDCF8055E8DA}"/>
                  </a:ext>
                </a:extLst>
              </p14:cNvPr>
              <p14:cNvContentPartPr/>
              <p14:nvPr/>
            </p14:nvContentPartPr>
            <p14:xfrm>
              <a:off x="9660318" y="5319157"/>
              <a:ext cx="360" cy="360"/>
            </p14:xfrm>
          </p:contentPart>
        </mc:Choice>
        <mc:Fallback xmlns="">
          <p:pic>
            <p:nvPicPr>
              <p:cNvPr id="19" name="Ink 18">
                <a:extLst>
                  <a:ext uri="{FF2B5EF4-FFF2-40B4-BE49-F238E27FC236}">
                    <a16:creationId xmlns:a16="http://schemas.microsoft.com/office/drawing/2014/main" id="{331C9AF4-8294-A06E-4197-EDCF8055E8DA}"/>
                  </a:ext>
                </a:extLst>
              </p:cNvPr>
              <p:cNvPicPr/>
              <p:nvPr/>
            </p:nvPicPr>
            <p:blipFill>
              <a:blip r:embed="rId4"/>
              <a:stretch>
                <a:fillRect/>
              </a:stretch>
            </p:blipFill>
            <p:spPr>
              <a:xfrm>
                <a:off x="9642678" y="5301157"/>
                <a:ext cx="36000" cy="36000"/>
              </a:xfrm>
              <a:prstGeom prst="rect">
                <a:avLst/>
              </a:prstGeom>
            </p:spPr>
          </p:pic>
        </mc:Fallback>
      </mc:AlternateContent>
    </p:spTree>
    <p:extLst>
      <p:ext uri="{BB962C8B-B14F-4D97-AF65-F5344CB8AC3E}">
        <p14:creationId xmlns:p14="http://schemas.microsoft.com/office/powerpoint/2010/main" val="62000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fade">
                                      <p:cBhvr>
                                        <p:cTn id="31" dur="500"/>
                                        <p:tgtEl>
                                          <p:spTgt spid="2">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par>
                                <p:cTn id="42" presetID="6" presetClass="entr" presetSubtype="16"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ircle(in)">
                                      <p:cBhvr>
                                        <p:cTn id="44" dur="2000"/>
                                        <p:tgtEl>
                                          <p:spTgt spid="10"/>
                                        </p:tgtEl>
                                      </p:cBhvr>
                                    </p:animEffect>
                                  </p:childTnLst>
                                </p:cTn>
                              </p:par>
                              <p:par>
                                <p:cTn id="45" presetID="6" presetClass="entr" presetSubtype="16"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par>
                                <p:cTn id="48" presetID="6" presetClass="entr" presetSubtype="16"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ircle(in)">
                                      <p:cBhvr>
                                        <p:cTn id="50" dur="2000"/>
                                        <p:tgtEl>
                                          <p:spTgt spid="6"/>
                                        </p:tgtEl>
                                      </p:cBhvr>
                                    </p:animEffect>
                                  </p:childTnLst>
                                </p:cTn>
                              </p:par>
                              <p:par>
                                <p:cTn id="51" presetID="6"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ircle(in)">
                                      <p:cBhvr>
                                        <p:cTn id="53" dur="2000"/>
                                        <p:tgtEl>
                                          <p:spTgt spid="7"/>
                                        </p:tgtEl>
                                      </p:cBhvr>
                                    </p:animEffect>
                                  </p:childTnLst>
                                </p:cTn>
                              </p:par>
                              <p:par>
                                <p:cTn id="54" presetID="6" presetClass="entr" presetSubtype="16" fill="hold"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circle(in)">
                                      <p:cBhvr>
                                        <p:cTn id="56" dur="2000"/>
                                        <p:tgtEl>
                                          <p:spTgt spid="5"/>
                                        </p:tgtEl>
                                      </p:cBhvr>
                                    </p:animEffect>
                                  </p:childTnLst>
                                </p:cTn>
                              </p:par>
                              <p:par>
                                <p:cTn id="57" presetID="6" presetClass="entr" presetSubtype="16"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circle(in)">
                                      <p:cBhvr>
                                        <p:cTn id="59" dur="2000"/>
                                        <p:tgtEl>
                                          <p:spTgt spid="19"/>
                                        </p:tgtEl>
                                      </p:cBhvr>
                                    </p:animEffect>
                                  </p:childTnLst>
                                </p:cTn>
                              </p:par>
                              <p:par>
                                <p:cTn id="60" presetID="6" presetClass="entr" presetSubtype="16"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circle(in)">
                                      <p:cBhvr>
                                        <p:cTn id="62" dur="2000"/>
                                        <p:tgtEl>
                                          <p:spTgt spid="18"/>
                                        </p:tgtEl>
                                      </p:cBhvr>
                                    </p:animEffect>
                                  </p:childTnLst>
                                </p:cTn>
                              </p:par>
                              <p:par>
                                <p:cTn id="63" presetID="6" presetClass="entr" presetSubtype="16"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circle(in)">
                                      <p:cBhvr>
                                        <p:cTn id="65" dur="2000"/>
                                        <p:tgtEl>
                                          <p:spTgt spid="16"/>
                                        </p:tgtEl>
                                      </p:cBhvr>
                                    </p:animEffect>
                                  </p:childTnLst>
                                </p:cTn>
                              </p:par>
                              <p:par>
                                <p:cTn id="66" presetID="6" presetClass="entr" presetSubtype="16"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circle(in)">
                                      <p:cBhvr>
                                        <p:cTn id="68" dur="2000"/>
                                        <p:tgtEl>
                                          <p:spTgt spid="17"/>
                                        </p:tgtEl>
                                      </p:cBhvr>
                                    </p:animEffect>
                                  </p:childTnLst>
                                </p:cTn>
                              </p:par>
                              <p:par>
                                <p:cTn id="69" presetID="6" presetClass="entr" presetSubtype="16"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circle(in)">
                                      <p:cBhvr>
                                        <p:cTn id="71" dur="2000"/>
                                        <p:tgtEl>
                                          <p:spTgt spid="15"/>
                                        </p:tgtEl>
                                      </p:cBhvr>
                                    </p:animEffect>
                                  </p:childTnLst>
                                </p:cTn>
                              </p:par>
                              <p:par>
                                <p:cTn id="72" presetID="6" presetClass="entr" presetSubtype="16"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circle(in)">
                                      <p:cBhvr>
                                        <p:cTn id="74" dur="2000"/>
                                        <p:tgtEl>
                                          <p:spTgt spid="14"/>
                                        </p:tgtEl>
                                      </p:cBhvr>
                                    </p:animEffect>
                                  </p:childTnLst>
                                </p:cTn>
                              </p:par>
                              <p:par>
                                <p:cTn id="75" presetID="6" presetClass="entr" presetSubtype="16"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circle(in)">
                                      <p:cBhvr>
                                        <p:cTn id="77" dur="2000"/>
                                        <p:tgtEl>
                                          <p:spTgt spid="13"/>
                                        </p:tgtEl>
                                      </p:cBhvr>
                                    </p:animEffect>
                                  </p:childTnLst>
                                </p:cTn>
                              </p:par>
                              <p:par>
                                <p:cTn id="78" presetID="6" presetClass="entr" presetSubtype="16" fill="hold"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circle(in)">
                                      <p:cBhvr>
                                        <p:cTn id="80" dur="2000"/>
                                        <p:tgtEl>
                                          <p:spTgt spid="12"/>
                                        </p:tgtEl>
                                      </p:cBhvr>
                                    </p:animEffect>
                                  </p:childTnLst>
                                </p:cTn>
                              </p:par>
                              <p:par>
                                <p:cTn id="81" presetID="6" presetClass="entr" presetSubtype="16" fill="hold"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circle(in)">
                                      <p:cBhvr>
                                        <p:cTn id="8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40147" y="133331"/>
            <a:ext cx="9706377" cy="777875"/>
          </a:xfrm>
        </p:spPr>
        <p:txBody>
          <a:bodyPr/>
          <a:lstStyle/>
          <a:p>
            <a:r>
              <a:rPr lang="en-US" dirty="0"/>
              <a:t>NỘI SOI PHÁT HIỆN VÀ CHẨN ĐOÁN</a:t>
            </a: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962" y="911206"/>
            <a:ext cx="7374746" cy="533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433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42811" y="117289"/>
            <a:ext cx="9706377" cy="777875"/>
          </a:xfrm>
        </p:spPr>
        <p:txBody>
          <a:bodyPr/>
          <a:lstStyle/>
          <a:p>
            <a:r>
              <a:rPr lang="en-US" dirty="0"/>
              <a:t>NỘI SOI PHÁT HIỆN VÀ CHẨN ĐOÁN</a:t>
            </a:r>
          </a:p>
        </p:txBody>
      </p:sp>
      <p:sp>
        <p:nvSpPr>
          <p:cNvPr id="8" name="Text Placeholder 7">
            <a:extLst>
              <a:ext uri="{FF2B5EF4-FFF2-40B4-BE49-F238E27FC236}">
                <a16:creationId xmlns:a16="http://schemas.microsoft.com/office/drawing/2014/main" id="{E8AB0FFB-BDD3-4272-0A87-58AC75BDF7A0}"/>
              </a:ext>
            </a:extLst>
          </p:cNvPr>
          <p:cNvSpPr>
            <a:spLocks noGrp="1"/>
          </p:cNvSpPr>
          <p:nvPr>
            <p:ph type="body" sz="quarter" idx="10"/>
          </p:nvPr>
        </p:nvSpPr>
        <p:spPr>
          <a:xfrm>
            <a:off x="283534" y="1068101"/>
            <a:ext cx="5457828" cy="5134070"/>
          </a:xfrm>
        </p:spPr>
        <p:txBody>
          <a:bodyPr>
            <a:normAutofit/>
          </a:bodyPr>
          <a:lstStyle/>
          <a:p>
            <a:pPr marL="0" indent="0">
              <a:buNone/>
            </a:pPr>
            <a:r>
              <a:rPr lang="en-US" sz="2400" b="1" dirty="0"/>
              <a:t>3. </a:t>
            </a:r>
            <a:r>
              <a:rPr lang="en-US" sz="2400" b="1" dirty="0" err="1"/>
              <a:t>Sử</a:t>
            </a:r>
            <a:r>
              <a:rPr lang="en-US" sz="2400" b="1" dirty="0"/>
              <a:t> </a:t>
            </a:r>
            <a:r>
              <a:rPr lang="en-US" sz="2400" b="1" dirty="0" err="1"/>
              <a:t>dụng</a:t>
            </a:r>
            <a:r>
              <a:rPr lang="en-US" sz="2400" b="1" dirty="0"/>
              <a:t> </a:t>
            </a:r>
            <a:r>
              <a:rPr lang="en-US" sz="2400" b="1" dirty="0" err="1"/>
              <a:t>nội</a:t>
            </a:r>
            <a:r>
              <a:rPr lang="en-US" sz="2400" b="1" dirty="0"/>
              <a:t> soi </a:t>
            </a:r>
            <a:r>
              <a:rPr lang="en-US" sz="2400" b="1" dirty="0" err="1"/>
              <a:t>hình</a:t>
            </a:r>
            <a:r>
              <a:rPr lang="en-US" sz="2400" b="1" dirty="0"/>
              <a:t> </a:t>
            </a:r>
            <a:r>
              <a:rPr lang="en-US" sz="2400" b="1" dirty="0" err="1"/>
              <a:t>ảnh</a:t>
            </a:r>
            <a:r>
              <a:rPr lang="en-US" sz="2400" b="1" dirty="0"/>
              <a:t> </a:t>
            </a:r>
            <a:r>
              <a:rPr lang="en-US" sz="2400" b="1" dirty="0" err="1"/>
              <a:t>tăng</a:t>
            </a:r>
            <a:r>
              <a:rPr lang="en-US" sz="2400" b="1" dirty="0"/>
              <a:t> </a:t>
            </a:r>
            <a:r>
              <a:rPr lang="en-US" sz="2400" b="1" dirty="0" err="1"/>
              <a:t>cường</a:t>
            </a:r>
            <a:r>
              <a:rPr lang="en-US" sz="2400" b="1" dirty="0"/>
              <a:t> (IEE) </a:t>
            </a:r>
            <a:r>
              <a:rPr lang="en-US" sz="2400" b="1" dirty="0" err="1"/>
              <a:t>giúp</a:t>
            </a:r>
            <a:r>
              <a:rPr lang="en-US" sz="2400" b="1" dirty="0"/>
              <a:t> </a:t>
            </a:r>
            <a:r>
              <a:rPr lang="en-US" sz="2400" b="1" dirty="0" err="1"/>
              <a:t>tăng</a:t>
            </a:r>
            <a:r>
              <a:rPr lang="en-US" sz="2400" b="1" dirty="0"/>
              <a:t> </a:t>
            </a:r>
            <a:r>
              <a:rPr lang="en-US" sz="2400" b="1" dirty="0" err="1"/>
              <a:t>khả</a:t>
            </a:r>
            <a:r>
              <a:rPr lang="en-US" sz="2400" b="1" dirty="0"/>
              <a:t> </a:t>
            </a:r>
            <a:r>
              <a:rPr lang="en-US" sz="2400" b="1" dirty="0" err="1"/>
              <a:t>năng</a:t>
            </a:r>
            <a:r>
              <a:rPr lang="en-US" sz="2400" b="1" dirty="0"/>
              <a:t> </a:t>
            </a:r>
            <a:r>
              <a:rPr lang="en-US" sz="2400" b="1" dirty="0" err="1"/>
              <a:t>phát</a:t>
            </a:r>
            <a:r>
              <a:rPr lang="en-US" sz="2400" b="1" dirty="0"/>
              <a:t> </a:t>
            </a:r>
            <a:r>
              <a:rPr lang="en-US" sz="2400" b="1" dirty="0" err="1"/>
              <a:t>hiện</a:t>
            </a:r>
            <a:r>
              <a:rPr lang="en-US" sz="2400" b="1" dirty="0"/>
              <a:t> </a:t>
            </a:r>
            <a:r>
              <a:rPr lang="en-US" sz="2400" b="1" dirty="0" err="1"/>
              <a:t>tổn</a:t>
            </a:r>
            <a:r>
              <a:rPr lang="en-US" sz="2400" b="1" dirty="0"/>
              <a:t> </a:t>
            </a:r>
            <a:r>
              <a:rPr lang="en-US" sz="2400" b="1" dirty="0" err="1"/>
              <a:t>thương</a:t>
            </a:r>
            <a:r>
              <a:rPr lang="en-US" sz="2400" b="1" dirty="0"/>
              <a:t> </a:t>
            </a:r>
            <a:r>
              <a:rPr lang="en-US" sz="2400" b="1" dirty="0" err="1"/>
              <a:t>ung</a:t>
            </a:r>
            <a:r>
              <a:rPr lang="en-US" sz="2400" b="1" dirty="0"/>
              <a:t> </a:t>
            </a:r>
            <a:r>
              <a:rPr lang="en-US" sz="2400" b="1" dirty="0" err="1"/>
              <a:t>thư</a:t>
            </a:r>
            <a:r>
              <a:rPr lang="en-US" sz="2400" b="1" dirty="0"/>
              <a:t> </a:t>
            </a:r>
            <a:r>
              <a:rPr lang="en-US" sz="2400" b="1" dirty="0" err="1"/>
              <a:t>sớm</a:t>
            </a:r>
            <a:r>
              <a:rPr lang="en-US" sz="2400" b="1" dirty="0"/>
              <a:t>:</a:t>
            </a:r>
          </a:p>
          <a:p>
            <a:pPr>
              <a:buFontTx/>
              <a:buChar char="-"/>
            </a:pPr>
            <a:r>
              <a:rPr lang="en-US" sz="2000" dirty="0"/>
              <a:t>Lugol , </a:t>
            </a:r>
            <a:r>
              <a:rPr lang="en-US" sz="2000" dirty="0" err="1"/>
              <a:t>xanh</a:t>
            </a:r>
            <a:r>
              <a:rPr lang="en-US" sz="2000" dirty="0"/>
              <a:t> methylene, AA… </a:t>
            </a:r>
            <a:r>
              <a:rPr lang="en-US" sz="2000" dirty="0" err="1"/>
              <a:t>có</a:t>
            </a:r>
            <a:r>
              <a:rPr lang="en-US" sz="2000" dirty="0"/>
              <a:t> </a:t>
            </a:r>
            <a:r>
              <a:rPr lang="en-US" sz="2000" dirty="0" err="1"/>
              <a:t>khả</a:t>
            </a:r>
            <a:r>
              <a:rPr lang="en-US" sz="2000" dirty="0"/>
              <a:t> </a:t>
            </a:r>
            <a:r>
              <a:rPr lang="en-US" sz="2000" dirty="0" err="1"/>
              <a:t>năng</a:t>
            </a:r>
            <a:r>
              <a:rPr lang="en-US" sz="2000" dirty="0"/>
              <a:t> </a:t>
            </a:r>
            <a:r>
              <a:rPr lang="en-US" sz="2000" dirty="0" err="1"/>
              <a:t>hấp</a:t>
            </a:r>
            <a:r>
              <a:rPr lang="en-US" sz="2000" dirty="0"/>
              <a:t> </a:t>
            </a:r>
            <a:r>
              <a:rPr lang="en-US" sz="2000" dirty="0" err="1"/>
              <a:t>thu</a:t>
            </a:r>
            <a:r>
              <a:rPr lang="en-US" sz="2000" dirty="0"/>
              <a:t> </a:t>
            </a:r>
            <a:r>
              <a:rPr lang="en-US" sz="2000" dirty="0" err="1"/>
              <a:t>vào</a:t>
            </a:r>
            <a:r>
              <a:rPr lang="en-US" sz="2000" dirty="0"/>
              <a:t> </a:t>
            </a:r>
            <a:r>
              <a:rPr lang="en-US" sz="2000" dirty="0" err="1"/>
              <a:t>các</a:t>
            </a:r>
            <a:r>
              <a:rPr lang="en-US" sz="2000" dirty="0"/>
              <a:t> </a:t>
            </a:r>
            <a:r>
              <a:rPr lang="en-US" sz="2000" dirty="0" err="1"/>
              <a:t>tế</a:t>
            </a:r>
            <a:r>
              <a:rPr lang="en-US" sz="2000" dirty="0"/>
              <a:t> </a:t>
            </a:r>
            <a:r>
              <a:rPr lang="en-US" sz="2000" dirty="0" err="1"/>
              <a:t>bào</a:t>
            </a:r>
            <a:r>
              <a:rPr lang="en-US" sz="2000" dirty="0"/>
              <a:t> </a:t>
            </a:r>
            <a:r>
              <a:rPr lang="en-US" sz="2000" dirty="0" err="1"/>
              <a:t>đặc</a:t>
            </a:r>
            <a:r>
              <a:rPr lang="en-US" sz="2000" dirty="0"/>
              <a:t> </a:t>
            </a:r>
            <a:r>
              <a:rPr lang="en-US" sz="2000" dirty="0" err="1"/>
              <a:t>biệt</a:t>
            </a:r>
            <a:r>
              <a:rPr lang="en-US" sz="2000" dirty="0"/>
              <a:t> </a:t>
            </a:r>
            <a:r>
              <a:rPr lang="en-US" sz="2000" dirty="0" err="1"/>
              <a:t>làm</a:t>
            </a:r>
            <a:r>
              <a:rPr lang="en-US" sz="2000" dirty="0"/>
              <a:t> </a:t>
            </a:r>
            <a:r>
              <a:rPr lang="en-US" sz="2000" dirty="0" err="1"/>
              <a:t>nổi</a:t>
            </a:r>
            <a:r>
              <a:rPr lang="en-US" sz="2000" dirty="0"/>
              <a:t> </a:t>
            </a:r>
            <a:r>
              <a:rPr lang="en-US" sz="2000" dirty="0" err="1"/>
              <a:t>bật</a:t>
            </a:r>
            <a:r>
              <a:rPr lang="en-US" sz="2000" dirty="0"/>
              <a:t> </a:t>
            </a:r>
            <a:r>
              <a:rPr lang="en-US" sz="2000" dirty="0" err="1"/>
              <a:t>bề</a:t>
            </a:r>
            <a:r>
              <a:rPr lang="en-US" sz="2000" dirty="0"/>
              <a:t> </a:t>
            </a:r>
            <a:r>
              <a:rPr lang="en-US" sz="2000" dirty="0" err="1"/>
              <a:t>mặt</a:t>
            </a:r>
            <a:r>
              <a:rPr lang="en-US" sz="2000" dirty="0"/>
              <a:t> </a:t>
            </a:r>
            <a:r>
              <a:rPr lang="en-US" sz="2000" dirty="0" err="1"/>
              <a:t>tế</a:t>
            </a:r>
            <a:r>
              <a:rPr lang="en-US" sz="2000" dirty="0"/>
              <a:t> </a:t>
            </a:r>
            <a:r>
              <a:rPr lang="en-US" sz="2000" dirty="0" err="1"/>
              <a:t>bào</a:t>
            </a:r>
            <a:endParaRPr lang="en-US" sz="2000" dirty="0"/>
          </a:p>
          <a:p>
            <a:pPr>
              <a:buFontTx/>
              <a:buChar char="-"/>
            </a:pPr>
            <a:r>
              <a:rPr lang="en-US" sz="2000" dirty="0"/>
              <a:t>Indigo-carmine : </a:t>
            </a:r>
            <a:r>
              <a:rPr lang="en-US" sz="2000" dirty="0" err="1"/>
              <a:t>tích</a:t>
            </a:r>
            <a:r>
              <a:rPr lang="en-US" sz="2000" dirty="0"/>
              <a:t> </a:t>
            </a:r>
            <a:r>
              <a:rPr lang="en-US" sz="2000" dirty="0" err="1"/>
              <a:t>tụ</a:t>
            </a:r>
            <a:r>
              <a:rPr lang="en-US" sz="2000" dirty="0"/>
              <a:t> ở </a:t>
            </a:r>
            <a:r>
              <a:rPr lang="en-US" sz="2000" dirty="0" err="1"/>
              <a:t>khe</a:t>
            </a:r>
            <a:r>
              <a:rPr lang="en-US" sz="2000" dirty="0"/>
              <a:t> </a:t>
            </a:r>
            <a:r>
              <a:rPr lang="en-US" sz="2000" dirty="0" err="1"/>
              <a:t>niêm</a:t>
            </a:r>
            <a:r>
              <a:rPr lang="en-US" sz="2000" dirty="0"/>
              <a:t> </a:t>
            </a:r>
            <a:r>
              <a:rPr lang="en-US" sz="2000" dirty="0" err="1"/>
              <a:t>mạc</a:t>
            </a:r>
            <a:r>
              <a:rPr lang="en-US" sz="2000" dirty="0"/>
              <a:t> -&gt; </a:t>
            </a:r>
            <a:r>
              <a:rPr lang="en-US" sz="2000" dirty="0" err="1"/>
              <a:t>tăng</a:t>
            </a:r>
            <a:r>
              <a:rPr lang="en-US" sz="2000" dirty="0"/>
              <a:t> </a:t>
            </a:r>
            <a:r>
              <a:rPr lang="en-US" sz="2000" dirty="0" err="1"/>
              <a:t>sự</a:t>
            </a:r>
            <a:r>
              <a:rPr lang="en-US" sz="2000" dirty="0"/>
              <a:t> </a:t>
            </a:r>
            <a:r>
              <a:rPr lang="en-US" sz="2000" dirty="0" err="1"/>
              <a:t>khác</a:t>
            </a:r>
            <a:r>
              <a:rPr lang="en-US" sz="2000" dirty="0"/>
              <a:t> </a:t>
            </a:r>
            <a:r>
              <a:rPr lang="en-US" sz="2000" dirty="0" err="1"/>
              <a:t>biệt</a:t>
            </a:r>
            <a:r>
              <a:rPr lang="en-US" sz="2000" dirty="0"/>
              <a:t> </a:t>
            </a:r>
            <a:r>
              <a:rPr lang="en-US" sz="2000" dirty="0" err="1"/>
              <a:t>của</a:t>
            </a:r>
            <a:r>
              <a:rPr lang="en-US" sz="2000" dirty="0"/>
              <a:t> </a:t>
            </a:r>
            <a:r>
              <a:rPr lang="en-US" sz="2000" dirty="0" err="1"/>
              <a:t>các</a:t>
            </a:r>
            <a:r>
              <a:rPr lang="en-US" sz="2000" dirty="0"/>
              <a:t> </a:t>
            </a:r>
            <a:r>
              <a:rPr lang="en-US" sz="2000" dirty="0" err="1"/>
              <a:t>vùng</a:t>
            </a:r>
            <a:r>
              <a:rPr lang="en-US" sz="2000" dirty="0"/>
              <a:t> </a:t>
            </a:r>
            <a:r>
              <a:rPr lang="en-US" sz="2000" dirty="0" err="1"/>
              <a:t>có</a:t>
            </a:r>
            <a:r>
              <a:rPr lang="en-US" sz="2000" dirty="0"/>
              <a:t> </a:t>
            </a:r>
            <a:r>
              <a:rPr lang="en-US" sz="2000" dirty="0" err="1"/>
              <a:t>cấu</a:t>
            </a:r>
            <a:r>
              <a:rPr lang="en-US" sz="2000" dirty="0"/>
              <a:t> </a:t>
            </a:r>
            <a:r>
              <a:rPr lang="en-US" sz="2000" dirty="0" err="1"/>
              <a:t>trúc</a:t>
            </a:r>
            <a:r>
              <a:rPr lang="en-US" sz="2000" dirty="0"/>
              <a:t> </a:t>
            </a:r>
            <a:r>
              <a:rPr lang="en-US" sz="2000" dirty="0" err="1"/>
              <a:t>niêm</a:t>
            </a:r>
            <a:r>
              <a:rPr lang="en-US" sz="2000" dirty="0"/>
              <a:t> </a:t>
            </a:r>
            <a:r>
              <a:rPr lang="en-US" sz="2000" dirty="0" err="1"/>
              <a:t>mạc</a:t>
            </a:r>
            <a:r>
              <a:rPr lang="en-US" sz="2000" dirty="0"/>
              <a:t> </a:t>
            </a:r>
            <a:r>
              <a:rPr lang="en-US" sz="2000" dirty="0" err="1"/>
              <a:t>khác</a:t>
            </a:r>
            <a:r>
              <a:rPr lang="en-US" sz="2000" dirty="0"/>
              <a:t> </a:t>
            </a:r>
            <a:r>
              <a:rPr lang="en-US" sz="2000" dirty="0" err="1"/>
              <a:t>nhau</a:t>
            </a:r>
            <a:endParaRPr lang="en-US" sz="2000" dirty="0"/>
          </a:p>
          <a:p>
            <a:pPr>
              <a:buFontTx/>
              <a:buChar char="-"/>
            </a:pPr>
            <a:r>
              <a:rPr lang="en-US" sz="2000" dirty="0" err="1"/>
              <a:t>Đỏ</a:t>
            </a:r>
            <a:r>
              <a:rPr lang="en-US" sz="2000" dirty="0"/>
              <a:t> Congo, Phenol: </a:t>
            </a:r>
            <a:r>
              <a:rPr lang="en-US" sz="2000" dirty="0" err="1"/>
              <a:t>thay</a:t>
            </a:r>
            <a:r>
              <a:rPr lang="en-US" sz="2000" dirty="0"/>
              <a:t> </a:t>
            </a:r>
            <a:r>
              <a:rPr lang="en-US" sz="2000" dirty="0" err="1"/>
              <a:t>đổi</a:t>
            </a:r>
            <a:r>
              <a:rPr lang="en-US" sz="2000" dirty="0"/>
              <a:t> </a:t>
            </a:r>
            <a:r>
              <a:rPr lang="en-US" sz="2000" dirty="0" err="1"/>
              <a:t>màu</a:t>
            </a:r>
            <a:r>
              <a:rPr lang="en-US" sz="2000" dirty="0"/>
              <a:t> </a:t>
            </a:r>
            <a:r>
              <a:rPr lang="en-US" sz="2000" dirty="0" err="1"/>
              <a:t>sắc</a:t>
            </a:r>
            <a:r>
              <a:rPr lang="en-US" sz="2000" dirty="0"/>
              <a:t> </a:t>
            </a:r>
            <a:r>
              <a:rPr lang="en-US" sz="2000" dirty="0" err="1"/>
              <a:t>tế</a:t>
            </a:r>
            <a:r>
              <a:rPr lang="en-US" sz="2000" dirty="0"/>
              <a:t> </a:t>
            </a:r>
            <a:r>
              <a:rPr lang="en-US" sz="2000" dirty="0" err="1"/>
              <a:t>bào</a:t>
            </a:r>
            <a:r>
              <a:rPr lang="en-US" sz="2000" dirty="0"/>
              <a:t>, </a:t>
            </a:r>
            <a:r>
              <a:rPr lang="en-US" sz="2000" dirty="0" err="1"/>
              <a:t>ít</a:t>
            </a:r>
            <a:r>
              <a:rPr lang="en-US" sz="2000" dirty="0"/>
              <a:t> </a:t>
            </a:r>
            <a:r>
              <a:rPr lang="en-US" sz="2000" dirty="0" err="1"/>
              <a:t>sử</a:t>
            </a:r>
            <a:r>
              <a:rPr lang="en-US" sz="2000" dirty="0"/>
              <a:t> </a:t>
            </a:r>
            <a:r>
              <a:rPr lang="en-US" sz="2000" dirty="0" err="1"/>
              <a:t>dụng</a:t>
            </a:r>
            <a:endParaRPr lang="en-US" sz="2000" dirty="0"/>
          </a:p>
          <a:p>
            <a:pPr marL="0" indent="0">
              <a:buNone/>
            </a:pPr>
            <a:endParaRPr lang="en-US" sz="2400" b="1" dirty="0"/>
          </a:p>
        </p:txBody>
      </p:sp>
      <p:pic>
        <p:nvPicPr>
          <p:cNvPr id="10" name="Picture 9">
            <a:extLst>
              <a:ext uri="{FF2B5EF4-FFF2-40B4-BE49-F238E27FC236}">
                <a16:creationId xmlns:a16="http://schemas.microsoft.com/office/drawing/2014/main" id="{434F874E-2505-3ED5-8D19-90A0003B83F3}"/>
              </a:ext>
            </a:extLst>
          </p:cNvPr>
          <p:cNvPicPr>
            <a:picLocks noChangeAspect="1"/>
          </p:cNvPicPr>
          <p:nvPr/>
        </p:nvPicPr>
        <p:blipFill>
          <a:blip r:embed="rId2"/>
          <a:srcRect l="1176" t="4355" r="240" b="2060"/>
          <a:stretch>
            <a:fillRect/>
          </a:stretch>
        </p:blipFill>
        <p:spPr>
          <a:xfrm>
            <a:off x="5592726" y="895164"/>
            <a:ext cx="6315740" cy="5479944"/>
          </a:xfrm>
          <a:prstGeom prst="rect">
            <a:avLst/>
          </a:prstGeom>
        </p:spPr>
      </p:pic>
    </p:spTree>
    <p:extLst>
      <p:ext uri="{BB962C8B-B14F-4D97-AF65-F5344CB8AC3E}">
        <p14:creationId xmlns:p14="http://schemas.microsoft.com/office/powerpoint/2010/main" val="123428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E36E1-154E-6A69-0AB4-C5B0154059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E2E853-4334-43B1-1CAF-5A7BBF89BDDA}"/>
              </a:ext>
            </a:extLst>
          </p:cNvPr>
          <p:cNvSpPr>
            <a:spLocks noGrp="1"/>
          </p:cNvSpPr>
          <p:nvPr>
            <p:ph type="title"/>
          </p:nvPr>
        </p:nvSpPr>
        <p:spPr>
          <a:xfrm>
            <a:off x="1242811" y="117289"/>
            <a:ext cx="9706377" cy="777875"/>
          </a:xfrm>
        </p:spPr>
        <p:txBody>
          <a:bodyPr/>
          <a:lstStyle/>
          <a:p>
            <a:r>
              <a:rPr lang="en-US" dirty="0"/>
              <a:t>NỘI SOI PHÁT HIỆN VÀ CHẨN ĐOÁN</a:t>
            </a:r>
          </a:p>
        </p:txBody>
      </p:sp>
      <p:sp>
        <p:nvSpPr>
          <p:cNvPr id="8" name="Text Placeholder 7">
            <a:extLst>
              <a:ext uri="{FF2B5EF4-FFF2-40B4-BE49-F238E27FC236}">
                <a16:creationId xmlns:a16="http://schemas.microsoft.com/office/drawing/2014/main" id="{E370A88A-1ABA-42FD-9A0A-425B870E6163}"/>
              </a:ext>
            </a:extLst>
          </p:cNvPr>
          <p:cNvSpPr>
            <a:spLocks noGrp="1"/>
          </p:cNvSpPr>
          <p:nvPr>
            <p:ph type="body" sz="quarter" idx="10"/>
          </p:nvPr>
        </p:nvSpPr>
        <p:spPr>
          <a:xfrm>
            <a:off x="283534" y="1064710"/>
            <a:ext cx="11358006" cy="1050693"/>
          </a:xfrm>
        </p:spPr>
        <p:txBody>
          <a:bodyPr>
            <a:normAutofit/>
          </a:bodyPr>
          <a:lstStyle/>
          <a:p>
            <a:pPr marL="0" indent="0">
              <a:buNone/>
            </a:pPr>
            <a:r>
              <a:rPr lang="en-US" sz="2400" b="1" dirty="0"/>
              <a:t>3. </a:t>
            </a:r>
            <a:r>
              <a:rPr lang="en-US" sz="2400" b="1" dirty="0" err="1"/>
              <a:t>Sử</a:t>
            </a:r>
            <a:r>
              <a:rPr lang="en-US" sz="2400" b="1" dirty="0"/>
              <a:t> </a:t>
            </a:r>
            <a:r>
              <a:rPr lang="en-US" sz="2400" b="1" dirty="0" err="1"/>
              <a:t>dụng</a:t>
            </a:r>
            <a:r>
              <a:rPr lang="en-US" sz="2400" b="1" dirty="0"/>
              <a:t> </a:t>
            </a:r>
            <a:r>
              <a:rPr lang="en-US" sz="2400" b="1" dirty="0" err="1"/>
              <a:t>nội</a:t>
            </a:r>
            <a:r>
              <a:rPr lang="en-US" sz="2400" b="1" dirty="0"/>
              <a:t> soi </a:t>
            </a:r>
            <a:r>
              <a:rPr lang="en-US" sz="2400" b="1" dirty="0" err="1"/>
              <a:t>hình</a:t>
            </a:r>
            <a:r>
              <a:rPr lang="en-US" sz="2400" b="1" dirty="0"/>
              <a:t> </a:t>
            </a:r>
            <a:r>
              <a:rPr lang="en-US" sz="2400" b="1" dirty="0" err="1"/>
              <a:t>ảnh</a:t>
            </a:r>
            <a:r>
              <a:rPr lang="en-US" sz="2400" b="1" dirty="0"/>
              <a:t> </a:t>
            </a:r>
            <a:r>
              <a:rPr lang="en-US" sz="2400" b="1" dirty="0" err="1"/>
              <a:t>tăng</a:t>
            </a:r>
            <a:r>
              <a:rPr lang="en-US" sz="2400" b="1" dirty="0"/>
              <a:t> </a:t>
            </a:r>
            <a:r>
              <a:rPr lang="en-US" sz="2400" b="1" dirty="0" err="1"/>
              <a:t>cường</a:t>
            </a:r>
            <a:r>
              <a:rPr lang="en-US" sz="2400" b="1" dirty="0"/>
              <a:t> (IEE) </a:t>
            </a:r>
            <a:r>
              <a:rPr lang="en-US" sz="2400" b="1" dirty="0" err="1"/>
              <a:t>giúp</a:t>
            </a:r>
            <a:r>
              <a:rPr lang="en-US" sz="2400" b="1" dirty="0"/>
              <a:t> </a:t>
            </a:r>
            <a:r>
              <a:rPr lang="en-US" sz="2400" b="1" dirty="0" err="1"/>
              <a:t>tăng</a:t>
            </a:r>
            <a:r>
              <a:rPr lang="en-US" sz="2400" b="1" dirty="0"/>
              <a:t> </a:t>
            </a:r>
            <a:r>
              <a:rPr lang="en-US" sz="2400" b="1" dirty="0" err="1"/>
              <a:t>khả</a:t>
            </a:r>
            <a:r>
              <a:rPr lang="en-US" sz="2400" b="1" dirty="0"/>
              <a:t> </a:t>
            </a:r>
            <a:r>
              <a:rPr lang="en-US" sz="2400" b="1" dirty="0" err="1"/>
              <a:t>năng</a:t>
            </a:r>
            <a:r>
              <a:rPr lang="en-US" sz="2400" b="1" dirty="0"/>
              <a:t> </a:t>
            </a:r>
            <a:r>
              <a:rPr lang="en-US" sz="2400" b="1" dirty="0" err="1"/>
              <a:t>phát</a:t>
            </a:r>
            <a:r>
              <a:rPr lang="en-US" sz="2400" b="1" dirty="0"/>
              <a:t> </a:t>
            </a:r>
            <a:r>
              <a:rPr lang="en-US" sz="2400" b="1" dirty="0" err="1"/>
              <a:t>hiện</a:t>
            </a:r>
            <a:r>
              <a:rPr lang="en-US" sz="2400" b="1" dirty="0"/>
              <a:t> </a:t>
            </a:r>
            <a:r>
              <a:rPr lang="en-US" sz="2400" b="1" dirty="0" err="1"/>
              <a:t>tổn</a:t>
            </a:r>
            <a:r>
              <a:rPr lang="en-US" sz="2400" b="1" dirty="0"/>
              <a:t> </a:t>
            </a:r>
            <a:r>
              <a:rPr lang="en-US" sz="2400" b="1" dirty="0" err="1"/>
              <a:t>thương</a:t>
            </a:r>
            <a:r>
              <a:rPr lang="en-US" sz="2400" b="1" dirty="0"/>
              <a:t> </a:t>
            </a:r>
            <a:r>
              <a:rPr lang="en-US" sz="2400" b="1" dirty="0" err="1"/>
              <a:t>ung</a:t>
            </a:r>
            <a:r>
              <a:rPr lang="en-US" sz="2400" b="1" dirty="0"/>
              <a:t> </a:t>
            </a:r>
            <a:r>
              <a:rPr lang="en-US" sz="2400" b="1" dirty="0" err="1"/>
              <a:t>thư</a:t>
            </a:r>
            <a:r>
              <a:rPr lang="en-US" sz="2400" b="1" dirty="0"/>
              <a:t> </a:t>
            </a:r>
            <a:r>
              <a:rPr lang="en-US" sz="2400" b="1" dirty="0" err="1"/>
              <a:t>sớm</a:t>
            </a:r>
            <a:r>
              <a:rPr lang="en-US" sz="2400" b="1" dirty="0"/>
              <a:t>:</a:t>
            </a:r>
          </a:p>
          <a:p>
            <a:pPr marL="0" indent="0">
              <a:buNone/>
            </a:pPr>
            <a:endParaRPr lang="en-US" sz="2400" b="1" dirty="0"/>
          </a:p>
        </p:txBody>
      </p:sp>
      <p:pic>
        <p:nvPicPr>
          <p:cNvPr id="4" name="Picture 3">
            <a:extLst>
              <a:ext uri="{FF2B5EF4-FFF2-40B4-BE49-F238E27FC236}">
                <a16:creationId xmlns:a16="http://schemas.microsoft.com/office/drawing/2014/main" id="{57F73ED2-C3DA-13E0-61BF-1BCA3D42FF73}"/>
              </a:ext>
            </a:extLst>
          </p:cNvPr>
          <p:cNvPicPr>
            <a:picLocks noChangeAspect="1"/>
          </p:cNvPicPr>
          <p:nvPr/>
        </p:nvPicPr>
        <p:blipFill>
          <a:blip r:embed="rId2"/>
          <a:stretch>
            <a:fillRect/>
          </a:stretch>
        </p:blipFill>
        <p:spPr>
          <a:xfrm>
            <a:off x="550461" y="1924520"/>
            <a:ext cx="3928189" cy="3398107"/>
          </a:xfrm>
          <a:prstGeom prst="rect">
            <a:avLst/>
          </a:prstGeom>
        </p:spPr>
      </p:pic>
      <p:sp>
        <p:nvSpPr>
          <p:cNvPr id="5" name="TextBox 4">
            <a:extLst>
              <a:ext uri="{FF2B5EF4-FFF2-40B4-BE49-F238E27FC236}">
                <a16:creationId xmlns:a16="http://schemas.microsoft.com/office/drawing/2014/main" id="{8054B91E-3921-48B0-C7AE-FB71EEA4E511}"/>
              </a:ext>
            </a:extLst>
          </p:cNvPr>
          <p:cNvSpPr txBox="1"/>
          <p:nvPr/>
        </p:nvSpPr>
        <p:spPr>
          <a:xfrm>
            <a:off x="550461" y="5423958"/>
            <a:ext cx="2634018" cy="369332"/>
          </a:xfrm>
          <a:prstGeom prst="rect">
            <a:avLst/>
          </a:prstGeom>
          <a:noFill/>
        </p:spPr>
        <p:txBody>
          <a:bodyPr wrap="square" rtlCol="0">
            <a:spAutoFit/>
          </a:bodyPr>
          <a:lstStyle/>
          <a:p>
            <a:r>
              <a:rPr lang="en-US" dirty="0" err="1"/>
              <a:t>Nhuộm</a:t>
            </a:r>
            <a:r>
              <a:rPr lang="en-US" dirty="0"/>
              <a:t> Lugol </a:t>
            </a:r>
            <a:r>
              <a:rPr lang="en-US" dirty="0" err="1"/>
              <a:t>và</a:t>
            </a:r>
            <a:r>
              <a:rPr lang="en-US" dirty="0"/>
              <a:t> NBI</a:t>
            </a:r>
          </a:p>
        </p:txBody>
      </p:sp>
      <p:pic>
        <p:nvPicPr>
          <p:cNvPr id="7" name="Picture 6">
            <a:extLst>
              <a:ext uri="{FF2B5EF4-FFF2-40B4-BE49-F238E27FC236}">
                <a16:creationId xmlns:a16="http://schemas.microsoft.com/office/drawing/2014/main" id="{47CB0444-BFEB-3988-02DF-37035BC6953C}"/>
              </a:ext>
            </a:extLst>
          </p:cNvPr>
          <p:cNvPicPr>
            <a:picLocks noChangeAspect="1"/>
          </p:cNvPicPr>
          <p:nvPr/>
        </p:nvPicPr>
        <p:blipFill>
          <a:blip r:embed="rId3"/>
          <a:srcRect t="9451" r="943"/>
          <a:stretch>
            <a:fillRect/>
          </a:stretch>
        </p:blipFill>
        <p:spPr>
          <a:xfrm>
            <a:off x="4695971" y="1891313"/>
            <a:ext cx="6728247" cy="3901977"/>
          </a:xfrm>
          <a:prstGeom prst="rect">
            <a:avLst/>
          </a:prstGeom>
        </p:spPr>
      </p:pic>
    </p:spTree>
    <p:extLst>
      <p:ext uri="{BB962C8B-B14F-4D97-AF65-F5344CB8AC3E}">
        <p14:creationId xmlns:p14="http://schemas.microsoft.com/office/powerpoint/2010/main" val="251380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9E255-B9D2-7A85-FBC6-930291D843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885A08-8F83-E74A-6FC9-3FE7AB505E04}"/>
              </a:ext>
            </a:extLst>
          </p:cNvPr>
          <p:cNvSpPr>
            <a:spLocks noGrp="1"/>
          </p:cNvSpPr>
          <p:nvPr>
            <p:ph type="title"/>
          </p:nvPr>
        </p:nvSpPr>
        <p:spPr>
          <a:xfrm>
            <a:off x="1242811" y="117289"/>
            <a:ext cx="9706377" cy="777875"/>
          </a:xfrm>
        </p:spPr>
        <p:txBody>
          <a:bodyPr/>
          <a:lstStyle/>
          <a:p>
            <a:r>
              <a:rPr lang="en-US" dirty="0"/>
              <a:t>NỘI SOI PHÁT HIỆN VÀ CHẨN ĐOÁN</a:t>
            </a:r>
          </a:p>
        </p:txBody>
      </p:sp>
      <p:sp>
        <p:nvSpPr>
          <p:cNvPr id="8" name="Text Placeholder 7">
            <a:extLst>
              <a:ext uri="{FF2B5EF4-FFF2-40B4-BE49-F238E27FC236}">
                <a16:creationId xmlns:a16="http://schemas.microsoft.com/office/drawing/2014/main" id="{DE7D65F5-6515-818F-7C8D-3C941CB69D0D}"/>
              </a:ext>
            </a:extLst>
          </p:cNvPr>
          <p:cNvSpPr>
            <a:spLocks noGrp="1"/>
          </p:cNvSpPr>
          <p:nvPr>
            <p:ph type="body" sz="quarter" idx="10"/>
          </p:nvPr>
        </p:nvSpPr>
        <p:spPr>
          <a:xfrm>
            <a:off x="401145" y="939552"/>
            <a:ext cx="11358006" cy="1050693"/>
          </a:xfrm>
        </p:spPr>
        <p:txBody>
          <a:bodyPr>
            <a:normAutofit/>
          </a:bodyPr>
          <a:lstStyle/>
          <a:p>
            <a:pPr marL="0" indent="0">
              <a:buNone/>
            </a:pPr>
            <a:r>
              <a:rPr lang="en-US" sz="2400" b="1" dirty="0"/>
              <a:t>3. </a:t>
            </a:r>
            <a:r>
              <a:rPr lang="en-US" sz="2400" b="1" dirty="0" err="1"/>
              <a:t>Sử</a:t>
            </a:r>
            <a:r>
              <a:rPr lang="en-US" sz="2400" b="1" dirty="0"/>
              <a:t> </a:t>
            </a:r>
            <a:r>
              <a:rPr lang="en-US" sz="2400" b="1" dirty="0" err="1"/>
              <a:t>dụng</a:t>
            </a:r>
            <a:r>
              <a:rPr lang="en-US" sz="2400" b="1" dirty="0"/>
              <a:t> </a:t>
            </a:r>
            <a:r>
              <a:rPr lang="en-US" sz="2400" b="1" dirty="0" err="1"/>
              <a:t>nội</a:t>
            </a:r>
            <a:r>
              <a:rPr lang="en-US" sz="2400" b="1" dirty="0"/>
              <a:t> soi </a:t>
            </a:r>
            <a:r>
              <a:rPr lang="en-US" sz="2400" b="1" dirty="0" err="1"/>
              <a:t>hình</a:t>
            </a:r>
            <a:r>
              <a:rPr lang="en-US" sz="2400" b="1" dirty="0"/>
              <a:t> </a:t>
            </a:r>
            <a:r>
              <a:rPr lang="en-US" sz="2400" b="1" dirty="0" err="1"/>
              <a:t>ảnh</a:t>
            </a:r>
            <a:r>
              <a:rPr lang="en-US" sz="2400" b="1" dirty="0"/>
              <a:t> </a:t>
            </a:r>
            <a:r>
              <a:rPr lang="en-US" sz="2400" b="1" dirty="0" err="1"/>
              <a:t>tăng</a:t>
            </a:r>
            <a:r>
              <a:rPr lang="en-US" sz="2400" b="1" dirty="0"/>
              <a:t> </a:t>
            </a:r>
            <a:r>
              <a:rPr lang="en-US" sz="2400" b="1" dirty="0" err="1"/>
              <a:t>cường</a:t>
            </a:r>
            <a:r>
              <a:rPr lang="en-US" sz="2400" b="1" dirty="0"/>
              <a:t> (IEE) </a:t>
            </a:r>
            <a:r>
              <a:rPr lang="en-US" sz="2400" b="1" dirty="0" err="1"/>
              <a:t>giúp</a:t>
            </a:r>
            <a:r>
              <a:rPr lang="en-US" sz="2400" b="1" dirty="0"/>
              <a:t> </a:t>
            </a:r>
            <a:r>
              <a:rPr lang="en-US" sz="2400" b="1" dirty="0" err="1"/>
              <a:t>tăng</a:t>
            </a:r>
            <a:r>
              <a:rPr lang="en-US" sz="2400" b="1" dirty="0"/>
              <a:t> </a:t>
            </a:r>
            <a:r>
              <a:rPr lang="en-US" sz="2400" b="1" dirty="0" err="1"/>
              <a:t>khả</a:t>
            </a:r>
            <a:r>
              <a:rPr lang="en-US" sz="2400" b="1" dirty="0"/>
              <a:t> </a:t>
            </a:r>
            <a:r>
              <a:rPr lang="en-US" sz="2400" b="1" dirty="0" err="1"/>
              <a:t>năng</a:t>
            </a:r>
            <a:r>
              <a:rPr lang="en-US" sz="2400" b="1" dirty="0"/>
              <a:t> </a:t>
            </a:r>
            <a:r>
              <a:rPr lang="en-US" sz="2400" b="1" dirty="0" err="1"/>
              <a:t>phát</a:t>
            </a:r>
            <a:r>
              <a:rPr lang="en-US" sz="2400" b="1" dirty="0"/>
              <a:t> </a:t>
            </a:r>
            <a:r>
              <a:rPr lang="en-US" sz="2400" b="1" dirty="0" err="1"/>
              <a:t>hiện</a:t>
            </a:r>
            <a:r>
              <a:rPr lang="en-US" sz="2400" b="1" dirty="0"/>
              <a:t> </a:t>
            </a:r>
            <a:r>
              <a:rPr lang="en-US" sz="2400" b="1" dirty="0" err="1"/>
              <a:t>tổn</a:t>
            </a:r>
            <a:r>
              <a:rPr lang="en-US" sz="2400" b="1" dirty="0"/>
              <a:t> </a:t>
            </a:r>
            <a:r>
              <a:rPr lang="en-US" sz="2400" b="1" dirty="0" err="1"/>
              <a:t>thương</a:t>
            </a:r>
            <a:r>
              <a:rPr lang="en-US" sz="2400" b="1" dirty="0"/>
              <a:t> </a:t>
            </a:r>
            <a:r>
              <a:rPr lang="en-US" sz="2400" b="1" dirty="0" err="1"/>
              <a:t>ung</a:t>
            </a:r>
            <a:r>
              <a:rPr lang="en-US" sz="2400" b="1" dirty="0"/>
              <a:t> </a:t>
            </a:r>
            <a:r>
              <a:rPr lang="en-US" sz="2400" b="1" dirty="0" err="1"/>
              <a:t>thư</a:t>
            </a:r>
            <a:r>
              <a:rPr lang="en-US" sz="2400" b="1" dirty="0"/>
              <a:t> </a:t>
            </a:r>
            <a:r>
              <a:rPr lang="en-US" sz="2400" b="1" dirty="0" err="1"/>
              <a:t>sớm</a:t>
            </a:r>
            <a:r>
              <a:rPr lang="en-US" sz="2400" b="1" dirty="0"/>
              <a:t>:</a:t>
            </a:r>
          </a:p>
          <a:p>
            <a:pPr marL="0" indent="0">
              <a:buNone/>
            </a:pPr>
            <a:endParaRPr lang="en-US" sz="2400" b="1" dirty="0"/>
          </a:p>
        </p:txBody>
      </p:sp>
      <p:pic>
        <p:nvPicPr>
          <p:cNvPr id="10" name="Picture 9">
            <a:extLst>
              <a:ext uri="{FF2B5EF4-FFF2-40B4-BE49-F238E27FC236}">
                <a16:creationId xmlns:a16="http://schemas.microsoft.com/office/drawing/2014/main" id="{4CAF5933-4BA9-20AB-1837-03425B918627}"/>
              </a:ext>
            </a:extLst>
          </p:cNvPr>
          <p:cNvPicPr>
            <a:picLocks noChangeAspect="1"/>
          </p:cNvPicPr>
          <p:nvPr/>
        </p:nvPicPr>
        <p:blipFill>
          <a:blip r:embed="rId2"/>
          <a:srcRect t="2901" b="5880"/>
          <a:stretch>
            <a:fillRect/>
          </a:stretch>
        </p:blipFill>
        <p:spPr>
          <a:xfrm>
            <a:off x="432849" y="1840004"/>
            <a:ext cx="6178226" cy="4342504"/>
          </a:xfrm>
          <a:prstGeom prst="rect">
            <a:avLst/>
          </a:prstGeom>
        </p:spPr>
      </p:pic>
      <p:sp>
        <p:nvSpPr>
          <p:cNvPr id="11" name="TextBox 10">
            <a:extLst>
              <a:ext uri="{FF2B5EF4-FFF2-40B4-BE49-F238E27FC236}">
                <a16:creationId xmlns:a16="http://schemas.microsoft.com/office/drawing/2014/main" id="{1CE6C2DB-3E96-7EC3-843D-1916B616E3E1}"/>
              </a:ext>
            </a:extLst>
          </p:cNvPr>
          <p:cNvSpPr txBox="1"/>
          <p:nvPr/>
        </p:nvSpPr>
        <p:spPr>
          <a:xfrm>
            <a:off x="6753580" y="1764487"/>
            <a:ext cx="5395075" cy="2246769"/>
          </a:xfrm>
          <a:prstGeom prst="rect">
            <a:avLst/>
          </a:prstGeom>
          <a:noFill/>
        </p:spPr>
        <p:txBody>
          <a:bodyPr wrap="square" rtlCol="0">
            <a:spAutoFit/>
          </a:bodyPr>
          <a:lstStyle/>
          <a:p>
            <a:r>
              <a:rPr lang="en-US" sz="2000" dirty="0" err="1"/>
              <a:t>Phân</a:t>
            </a:r>
            <a:r>
              <a:rPr lang="en-US" sz="2000" dirty="0"/>
              <a:t> </a:t>
            </a:r>
            <a:r>
              <a:rPr lang="en-US" sz="2000" dirty="0" err="1"/>
              <a:t>độ</a:t>
            </a:r>
            <a:r>
              <a:rPr lang="en-US" sz="2000" dirty="0"/>
              <a:t> VS </a:t>
            </a:r>
            <a:r>
              <a:rPr lang="en-US" sz="2000" dirty="0" err="1"/>
              <a:t>trong</a:t>
            </a:r>
            <a:r>
              <a:rPr lang="en-US" sz="2000" dirty="0"/>
              <a:t> </a:t>
            </a:r>
            <a:r>
              <a:rPr lang="en-US" sz="2000" dirty="0" err="1"/>
              <a:t>nội</a:t>
            </a:r>
            <a:r>
              <a:rPr lang="en-US" sz="2000" dirty="0"/>
              <a:t> soi </a:t>
            </a:r>
            <a:r>
              <a:rPr lang="en-US" sz="2000" dirty="0" err="1"/>
              <a:t>phóng</a:t>
            </a:r>
            <a:r>
              <a:rPr lang="en-US" sz="2000" dirty="0"/>
              <a:t> </a:t>
            </a:r>
            <a:r>
              <a:rPr lang="en-US" sz="2000" dirty="0" err="1"/>
              <a:t>đại</a:t>
            </a:r>
            <a:r>
              <a:rPr lang="en-US" sz="2000" dirty="0"/>
              <a:t>:</a:t>
            </a:r>
          </a:p>
          <a:p>
            <a:pPr marL="342900" indent="-342900">
              <a:buFontTx/>
              <a:buChar char="-"/>
            </a:pPr>
            <a:r>
              <a:rPr lang="en-US" sz="2000" dirty="0"/>
              <a:t>V : </a:t>
            </a:r>
            <a:r>
              <a:rPr lang="en-US" sz="2000" dirty="0" err="1"/>
              <a:t>Mạch</a:t>
            </a:r>
            <a:r>
              <a:rPr lang="en-US" sz="2000" dirty="0"/>
              <a:t> </a:t>
            </a:r>
            <a:r>
              <a:rPr lang="en-US" sz="2000" dirty="0" err="1"/>
              <a:t>máu</a:t>
            </a:r>
            <a:r>
              <a:rPr lang="en-US" sz="2000" dirty="0"/>
              <a:t> </a:t>
            </a:r>
            <a:r>
              <a:rPr lang="en-US" sz="2000" dirty="0" err="1"/>
              <a:t>cấu</a:t>
            </a:r>
            <a:r>
              <a:rPr lang="en-US" sz="2000" dirty="0"/>
              <a:t> </a:t>
            </a:r>
            <a:r>
              <a:rPr lang="en-US" sz="2000" dirty="0" err="1"/>
              <a:t>trúc</a:t>
            </a:r>
            <a:endParaRPr lang="en-US" sz="2000" dirty="0"/>
          </a:p>
          <a:p>
            <a:pPr marL="342900" indent="-342900">
              <a:buFontTx/>
              <a:buChar char="-"/>
            </a:pPr>
            <a:r>
              <a:rPr lang="en-US" sz="2000" dirty="0"/>
              <a:t>S : </a:t>
            </a:r>
            <a:r>
              <a:rPr lang="en-US" sz="2000" dirty="0" err="1"/>
              <a:t>Bề</a:t>
            </a:r>
            <a:r>
              <a:rPr lang="en-US" sz="2000" dirty="0"/>
              <a:t> </a:t>
            </a:r>
            <a:r>
              <a:rPr lang="en-US" sz="2000" dirty="0" err="1"/>
              <a:t>mặt</a:t>
            </a:r>
            <a:r>
              <a:rPr lang="en-US" sz="2000" dirty="0"/>
              <a:t> </a:t>
            </a:r>
            <a:r>
              <a:rPr lang="en-US" sz="2000" dirty="0" err="1"/>
              <a:t>cấu</a:t>
            </a:r>
            <a:r>
              <a:rPr lang="en-US" sz="2000" dirty="0"/>
              <a:t> </a:t>
            </a:r>
            <a:r>
              <a:rPr lang="en-US" sz="2000" dirty="0" err="1"/>
              <a:t>trúc</a:t>
            </a:r>
            <a:endParaRPr lang="en-US" sz="2000" dirty="0"/>
          </a:p>
          <a:p>
            <a:r>
              <a:rPr lang="en-US" sz="2000" dirty="0">
                <a:sym typeface="Wingdings" panose="05000000000000000000" pitchFamily="2" charset="2"/>
              </a:rPr>
              <a:t> </a:t>
            </a:r>
            <a:r>
              <a:rPr lang="en-US" sz="2000" dirty="0"/>
              <a:t>Bình </a:t>
            </a:r>
            <a:r>
              <a:rPr lang="en-US" sz="2000" dirty="0" err="1"/>
              <a:t>thường</a:t>
            </a:r>
            <a:r>
              <a:rPr lang="en-US" sz="2000" dirty="0"/>
              <a:t> / </a:t>
            </a:r>
            <a:r>
              <a:rPr lang="en-US" sz="2000" dirty="0" err="1"/>
              <a:t>Bất</a:t>
            </a:r>
            <a:r>
              <a:rPr lang="en-US" sz="2000" dirty="0"/>
              <a:t> </a:t>
            </a:r>
            <a:r>
              <a:rPr lang="en-US" sz="2000" dirty="0" err="1"/>
              <a:t>thường</a:t>
            </a:r>
            <a:r>
              <a:rPr lang="en-US" sz="2000" dirty="0"/>
              <a:t> / </a:t>
            </a:r>
            <a:r>
              <a:rPr lang="en-US" sz="2000" dirty="0" err="1"/>
              <a:t>Biến</a:t>
            </a:r>
            <a:r>
              <a:rPr lang="en-US" sz="2000" dirty="0"/>
              <a:t> </a:t>
            </a:r>
            <a:r>
              <a:rPr lang="en-US" sz="2000" dirty="0" err="1"/>
              <a:t>mất</a:t>
            </a:r>
            <a:endParaRPr lang="en-US" sz="2000" dirty="0"/>
          </a:p>
          <a:p>
            <a:r>
              <a:rPr lang="en-US" sz="2000" dirty="0" err="1"/>
              <a:t>Đường</a:t>
            </a:r>
            <a:r>
              <a:rPr lang="en-US" sz="2000" dirty="0"/>
              <a:t> </a:t>
            </a:r>
            <a:r>
              <a:rPr lang="en-US" sz="2000" dirty="0" err="1"/>
              <a:t>giới</a:t>
            </a:r>
            <a:r>
              <a:rPr lang="en-US" sz="2000" dirty="0"/>
              <a:t> </a:t>
            </a:r>
            <a:r>
              <a:rPr lang="en-US" sz="2000" dirty="0" err="1"/>
              <a:t>hạn</a:t>
            </a:r>
            <a:r>
              <a:rPr lang="en-US" sz="2000" dirty="0"/>
              <a:t> ???</a:t>
            </a:r>
          </a:p>
          <a:p>
            <a:endParaRPr lang="en-US" sz="2000" dirty="0"/>
          </a:p>
          <a:p>
            <a:endParaRPr lang="en-US" sz="2000" dirty="0"/>
          </a:p>
        </p:txBody>
      </p:sp>
      <p:pic>
        <p:nvPicPr>
          <p:cNvPr id="13" name="Picture 12">
            <a:extLst>
              <a:ext uri="{FF2B5EF4-FFF2-40B4-BE49-F238E27FC236}">
                <a16:creationId xmlns:a16="http://schemas.microsoft.com/office/drawing/2014/main" id="{B62FF0AB-7319-7292-3E19-69E93ACD68CF}"/>
              </a:ext>
            </a:extLst>
          </p:cNvPr>
          <p:cNvPicPr>
            <a:picLocks noChangeAspect="1"/>
          </p:cNvPicPr>
          <p:nvPr/>
        </p:nvPicPr>
        <p:blipFill>
          <a:blip r:embed="rId3"/>
          <a:stretch>
            <a:fillRect/>
          </a:stretch>
        </p:blipFill>
        <p:spPr>
          <a:xfrm>
            <a:off x="7451978" y="3484820"/>
            <a:ext cx="3665242" cy="2765872"/>
          </a:xfrm>
          <a:prstGeom prst="rect">
            <a:avLst/>
          </a:prstGeom>
        </p:spPr>
      </p:pic>
    </p:spTree>
    <p:extLst>
      <p:ext uri="{BB962C8B-B14F-4D97-AF65-F5344CB8AC3E}">
        <p14:creationId xmlns:p14="http://schemas.microsoft.com/office/powerpoint/2010/main" val="367410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75F28-AE64-D72D-0B08-4B2CA1942D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4E78B4-5626-D273-FF4E-354109F47A88}"/>
              </a:ext>
            </a:extLst>
          </p:cNvPr>
          <p:cNvSpPr>
            <a:spLocks noGrp="1"/>
          </p:cNvSpPr>
          <p:nvPr>
            <p:ph type="title"/>
          </p:nvPr>
        </p:nvSpPr>
        <p:spPr>
          <a:xfrm>
            <a:off x="1242811" y="117289"/>
            <a:ext cx="9706377" cy="777875"/>
          </a:xfrm>
        </p:spPr>
        <p:txBody>
          <a:bodyPr/>
          <a:lstStyle/>
          <a:p>
            <a:r>
              <a:rPr lang="en-US" dirty="0"/>
              <a:t>NỘI SOI PHÁT HIỆN VÀ CHẨN ĐOÁN</a:t>
            </a:r>
          </a:p>
        </p:txBody>
      </p:sp>
      <p:sp>
        <p:nvSpPr>
          <p:cNvPr id="8" name="Text Placeholder 7">
            <a:extLst>
              <a:ext uri="{FF2B5EF4-FFF2-40B4-BE49-F238E27FC236}">
                <a16:creationId xmlns:a16="http://schemas.microsoft.com/office/drawing/2014/main" id="{A79D9AE3-6EAA-187D-2483-5D97EA2B6EC6}"/>
              </a:ext>
            </a:extLst>
          </p:cNvPr>
          <p:cNvSpPr>
            <a:spLocks noGrp="1"/>
          </p:cNvSpPr>
          <p:nvPr>
            <p:ph type="body" sz="quarter" idx="10"/>
          </p:nvPr>
        </p:nvSpPr>
        <p:spPr>
          <a:xfrm>
            <a:off x="188000" y="1023767"/>
            <a:ext cx="11358006" cy="5254202"/>
          </a:xfrm>
        </p:spPr>
        <p:txBody>
          <a:bodyPr>
            <a:normAutofit lnSpcReduction="10000"/>
          </a:bodyPr>
          <a:lstStyle/>
          <a:p>
            <a:pPr marL="0" indent="0">
              <a:buNone/>
            </a:pPr>
            <a:r>
              <a:rPr lang="en-US" sz="2400" b="1" dirty="0"/>
              <a:t>4. </a:t>
            </a:r>
            <a:r>
              <a:rPr lang="en-US" sz="2400" b="1" dirty="0" err="1"/>
              <a:t>Hình</a:t>
            </a:r>
            <a:r>
              <a:rPr lang="en-US" sz="2400" b="1" dirty="0"/>
              <a:t> </a:t>
            </a:r>
            <a:r>
              <a:rPr lang="en-US" sz="2400" b="1" dirty="0" err="1"/>
              <a:t>ảnh</a:t>
            </a:r>
            <a:r>
              <a:rPr lang="en-US" sz="2400" b="1" dirty="0"/>
              <a:t> </a:t>
            </a:r>
            <a:r>
              <a:rPr lang="en-US" sz="2400" b="1" dirty="0" err="1"/>
              <a:t>nội</a:t>
            </a:r>
            <a:r>
              <a:rPr lang="en-US" sz="2400" b="1" dirty="0"/>
              <a:t> soi </a:t>
            </a:r>
            <a:r>
              <a:rPr lang="en-US" sz="2400" b="1" dirty="0" err="1"/>
              <a:t>giúp</a:t>
            </a:r>
            <a:r>
              <a:rPr lang="en-US" sz="2400" b="1" dirty="0"/>
              <a:t> </a:t>
            </a:r>
            <a:r>
              <a:rPr lang="en-US" sz="2400" b="1" dirty="0" err="1"/>
              <a:t>dự</a:t>
            </a:r>
            <a:r>
              <a:rPr lang="en-US" sz="2400" b="1" dirty="0"/>
              <a:t> </a:t>
            </a:r>
            <a:r>
              <a:rPr lang="en-US" sz="2400" b="1" dirty="0" err="1"/>
              <a:t>đoán</a:t>
            </a:r>
            <a:r>
              <a:rPr lang="en-US" sz="2400" b="1" dirty="0"/>
              <a:t> </a:t>
            </a:r>
            <a:r>
              <a:rPr lang="en-US" sz="2400" b="1" dirty="0" err="1"/>
              <a:t>mức</a:t>
            </a:r>
            <a:r>
              <a:rPr lang="en-US" sz="2400" b="1" dirty="0"/>
              <a:t> </a:t>
            </a:r>
            <a:r>
              <a:rPr lang="en-US" sz="2400" b="1" dirty="0" err="1"/>
              <a:t>độ</a:t>
            </a:r>
            <a:r>
              <a:rPr lang="en-US" sz="2400" b="1" dirty="0"/>
              <a:t> </a:t>
            </a:r>
            <a:r>
              <a:rPr lang="en-US" sz="2400" b="1" dirty="0" err="1"/>
              <a:t>xâm</a:t>
            </a:r>
            <a:r>
              <a:rPr lang="en-US" sz="2400" b="1" dirty="0"/>
              <a:t> </a:t>
            </a:r>
            <a:r>
              <a:rPr lang="en-US" sz="2400" b="1" dirty="0" err="1"/>
              <a:t>lấn</a:t>
            </a:r>
            <a:r>
              <a:rPr lang="en-US" sz="2400" b="1" dirty="0"/>
              <a:t> </a:t>
            </a:r>
            <a:r>
              <a:rPr lang="en-US" sz="2400" b="1" dirty="0" err="1"/>
              <a:t>của</a:t>
            </a:r>
            <a:r>
              <a:rPr lang="en-US" sz="2400" b="1" dirty="0"/>
              <a:t> </a:t>
            </a:r>
            <a:r>
              <a:rPr lang="en-US" sz="2400" b="1" dirty="0" err="1"/>
              <a:t>tổn</a:t>
            </a:r>
            <a:r>
              <a:rPr lang="en-US" sz="2400" b="1" dirty="0"/>
              <a:t> </a:t>
            </a:r>
            <a:r>
              <a:rPr lang="en-US" sz="2400" b="1" dirty="0" err="1"/>
              <a:t>thương</a:t>
            </a:r>
            <a:r>
              <a:rPr lang="en-US" sz="2400" b="1" dirty="0"/>
              <a:t> </a:t>
            </a:r>
            <a:r>
              <a:rPr lang="en-US" sz="2400" b="1" dirty="0" err="1"/>
              <a:t>ung</a:t>
            </a:r>
            <a:r>
              <a:rPr lang="en-US" sz="2400" b="1" dirty="0"/>
              <a:t> </a:t>
            </a:r>
            <a:r>
              <a:rPr lang="en-US" sz="2400" b="1" dirty="0" err="1"/>
              <a:t>thư</a:t>
            </a:r>
            <a:r>
              <a:rPr lang="en-US" sz="2400" b="1" dirty="0"/>
              <a:t> </a:t>
            </a:r>
            <a:r>
              <a:rPr lang="en-US" sz="2400" b="1" dirty="0" err="1"/>
              <a:t>sớm</a:t>
            </a:r>
            <a:r>
              <a:rPr lang="en-US" sz="2400" b="1" dirty="0"/>
              <a:t>, </a:t>
            </a:r>
            <a:r>
              <a:rPr lang="en-US" sz="2400" b="1" dirty="0" err="1"/>
              <a:t>trường</a:t>
            </a:r>
            <a:r>
              <a:rPr lang="en-US" sz="2400" b="1" dirty="0"/>
              <a:t> </a:t>
            </a:r>
            <a:r>
              <a:rPr lang="en-US" sz="2400" b="1" dirty="0" err="1"/>
              <a:t>hợp</a:t>
            </a:r>
            <a:r>
              <a:rPr lang="en-US" sz="2400" b="1" dirty="0"/>
              <a:t> </a:t>
            </a:r>
            <a:r>
              <a:rPr lang="en-US" sz="2400" b="1" dirty="0" err="1"/>
              <a:t>khó</a:t>
            </a:r>
            <a:r>
              <a:rPr lang="en-US" sz="2400" b="1" dirty="0"/>
              <a:t> </a:t>
            </a:r>
            <a:r>
              <a:rPr lang="en-US" sz="2400" b="1" dirty="0" err="1"/>
              <a:t>nên</a:t>
            </a:r>
            <a:r>
              <a:rPr lang="en-US" sz="2400" b="1" dirty="0"/>
              <a:t> </a:t>
            </a:r>
            <a:r>
              <a:rPr lang="en-US" sz="2400" b="1" dirty="0" err="1"/>
              <a:t>cân</a:t>
            </a:r>
            <a:r>
              <a:rPr lang="en-US" sz="2400" b="1" dirty="0"/>
              <a:t> </a:t>
            </a:r>
            <a:r>
              <a:rPr lang="en-US" sz="2400" b="1" dirty="0" err="1"/>
              <a:t>nhắc</a:t>
            </a:r>
            <a:r>
              <a:rPr lang="en-US" sz="2400" b="1" dirty="0"/>
              <a:t> </a:t>
            </a:r>
            <a:r>
              <a:rPr lang="en-US" sz="2400" b="1" dirty="0" err="1"/>
              <a:t>sử</a:t>
            </a:r>
            <a:r>
              <a:rPr lang="en-US" sz="2400" b="1" dirty="0"/>
              <a:t> </a:t>
            </a:r>
            <a:r>
              <a:rPr lang="en-US" sz="2400" b="1" dirty="0" err="1"/>
              <a:t>dụng</a:t>
            </a:r>
            <a:r>
              <a:rPr lang="en-US" sz="2400" b="1" dirty="0"/>
              <a:t> </a:t>
            </a:r>
            <a:r>
              <a:rPr lang="en-US" sz="2400" b="1" dirty="0" err="1"/>
              <a:t>nội</a:t>
            </a:r>
            <a:r>
              <a:rPr lang="en-US" sz="2400" b="1" dirty="0"/>
              <a:t> soi </a:t>
            </a:r>
            <a:r>
              <a:rPr lang="en-US" sz="2400" b="1" dirty="0" err="1"/>
              <a:t>siêu</a:t>
            </a:r>
            <a:r>
              <a:rPr lang="en-US" sz="2400" b="1" dirty="0"/>
              <a:t> </a:t>
            </a:r>
            <a:r>
              <a:rPr lang="en-US" sz="2400" b="1" dirty="0" err="1"/>
              <a:t>âm</a:t>
            </a:r>
            <a:r>
              <a:rPr lang="en-US" sz="2400" b="1" dirty="0"/>
              <a:t>: </a:t>
            </a:r>
          </a:p>
          <a:p>
            <a:pPr>
              <a:buFontTx/>
              <a:buChar char="-"/>
            </a:pPr>
            <a:r>
              <a:rPr lang="en-US" sz="2400" dirty="0" err="1"/>
              <a:t>Tổn</a:t>
            </a:r>
            <a:r>
              <a:rPr lang="en-US" sz="2400" dirty="0"/>
              <a:t> </a:t>
            </a:r>
            <a:r>
              <a:rPr lang="en-US" sz="2400" dirty="0" err="1"/>
              <a:t>thương</a:t>
            </a:r>
            <a:r>
              <a:rPr lang="en-US" sz="2400" dirty="0"/>
              <a:t> ở </a:t>
            </a:r>
            <a:r>
              <a:rPr lang="en-US" sz="2400" dirty="0" err="1"/>
              <a:t>lớp</a:t>
            </a:r>
            <a:r>
              <a:rPr lang="en-US" sz="2400" dirty="0"/>
              <a:t> </a:t>
            </a:r>
            <a:r>
              <a:rPr lang="en-US" sz="2400" dirty="0" err="1"/>
              <a:t>niêm</a:t>
            </a:r>
            <a:r>
              <a:rPr lang="en-US" sz="2400" dirty="0"/>
              <a:t> </a:t>
            </a:r>
            <a:r>
              <a:rPr lang="en-US" sz="2400" dirty="0" err="1"/>
              <a:t>mạc</a:t>
            </a:r>
            <a:r>
              <a:rPr lang="en-US" sz="2400" dirty="0"/>
              <a:t> ( T1a ) </a:t>
            </a:r>
            <a:r>
              <a:rPr lang="en-US" sz="2400" dirty="0" err="1"/>
              <a:t>là</a:t>
            </a:r>
            <a:r>
              <a:rPr lang="en-US" sz="2400" dirty="0"/>
              <a:t> </a:t>
            </a:r>
            <a:r>
              <a:rPr lang="en-US" sz="2400" dirty="0" err="1"/>
              <a:t>lựa</a:t>
            </a:r>
            <a:r>
              <a:rPr lang="en-US" sz="2400" dirty="0"/>
              <a:t> </a:t>
            </a:r>
            <a:r>
              <a:rPr lang="en-US" sz="2400" dirty="0" err="1"/>
              <a:t>chọn</a:t>
            </a:r>
            <a:r>
              <a:rPr lang="en-US" sz="2400" dirty="0"/>
              <a:t> </a:t>
            </a:r>
            <a:r>
              <a:rPr lang="en-US" sz="2400" dirty="0" err="1"/>
              <a:t>tối</a:t>
            </a:r>
            <a:r>
              <a:rPr lang="en-US" sz="2400" dirty="0"/>
              <a:t> </a:t>
            </a:r>
            <a:r>
              <a:rPr lang="en-US" sz="2400" dirty="0" err="1"/>
              <a:t>ưu</a:t>
            </a:r>
            <a:r>
              <a:rPr lang="en-US" sz="2400" dirty="0"/>
              <a:t> </a:t>
            </a:r>
            <a:r>
              <a:rPr lang="en-US" sz="2400" dirty="0" err="1"/>
              <a:t>nhất</a:t>
            </a:r>
            <a:r>
              <a:rPr lang="en-US" sz="2400" dirty="0"/>
              <a:t> </a:t>
            </a:r>
            <a:r>
              <a:rPr lang="en-US" sz="2400" dirty="0" err="1"/>
              <a:t>cho</a:t>
            </a:r>
            <a:r>
              <a:rPr lang="en-US" sz="2400" dirty="0"/>
              <a:t> </a:t>
            </a:r>
            <a:r>
              <a:rPr lang="en-US" sz="2400" dirty="0" err="1"/>
              <a:t>chỉ</a:t>
            </a:r>
            <a:r>
              <a:rPr lang="en-US" sz="2400" dirty="0"/>
              <a:t> </a:t>
            </a:r>
            <a:r>
              <a:rPr lang="en-US" sz="2400" dirty="0" err="1"/>
              <a:t>định</a:t>
            </a:r>
            <a:r>
              <a:rPr lang="en-US" sz="2400" dirty="0"/>
              <a:t> </a:t>
            </a:r>
            <a:r>
              <a:rPr lang="en-US" sz="2400" dirty="0" err="1"/>
              <a:t>điều</a:t>
            </a:r>
            <a:r>
              <a:rPr lang="en-US" sz="2400" dirty="0"/>
              <a:t> </a:t>
            </a:r>
            <a:r>
              <a:rPr lang="en-US" sz="2400" dirty="0" err="1"/>
              <a:t>trị</a:t>
            </a:r>
            <a:r>
              <a:rPr lang="en-US" sz="2400" dirty="0"/>
              <a:t> </a:t>
            </a:r>
            <a:r>
              <a:rPr lang="en-US" sz="2400" dirty="0" err="1"/>
              <a:t>ung</a:t>
            </a:r>
            <a:r>
              <a:rPr lang="en-US" sz="2400" dirty="0"/>
              <a:t> </a:t>
            </a:r>
            <a:r>
              <a:rPr lang="en-US" sz="2400" dirty="0" err="1"/>
              <a:t>thư</a:t>
            </a:r>
            <a:r>
              <a:rPr lang="en-US" sz="2400" dirty="0"/>
              <a:t> </a:t>
            </a:r>
            <a:r>
              <a:rPr lang="en-US" sz="2400" dirty="0" err="1"/>
              <a:t>sớm</a:t>
            </a:r>
            <a:r>
              <a:rPr lang="en-US" sz="2400" dirty="0"/>
              <a:t> qua </a:t>
            </a:r>
            <a:r>
              <a:rPr lang="en-US" sz="2400" dirty="0" err="1"/>
              <a:t>nội</a:t>
            </a:r>
            <a:r>
              <a:rPr lang="en-US" sz="2400" dirty="0"/>
              <a:t> soi, </a:t>
            </a:r>
            <a:r>
              <a:rPr lang="en-US" sz="2400" dirty="0" err="1"/>
              <a:t>tổn</a:t>
            </a:r>
            <a:r>
              <a:rPr lang="en-US" sz="2400" dirty="0"/>
              <a:t> </a:t>
            </a:r>
            <a:r>
              <a:rPr lang="en-US" sz="2400" dirty="0" err="1"/>
              <a:t>thương</a:t>
            </a:r>
            <a:r>
              <a:rPr lang="en-US" sz="2400" dirty="0"/>
              <a:t> </a:t>
            </a:r>
            <a:r>
              <a:rPr lang="en-US" sz="2400" dirty="0" err="1"/>
              <a:t>lớp</a:t>
            </a:r>
            <a:r>
              <a:rPr lang="en-US" sz="2400" dirty="0"/>
              <a:t> </a:t>
            </a:r>
            <a:r>
              <a:rPr lang="en-US" sz="2400" dirty="0" err="1"/>
              <a:t>dưới</a:t>
            </a:r>
            <a:r>
              <a:rPr lang="en-US" sz="2400" dirty="0"/>
              <a:t> </a:t>
            </a:r>
            <a:r>
              <a:rPr lang="en-US" sz="2400" dirty="0" err="1"/>
              <a:t>niêm</a:t>
            </a:r>
            <a:r>
              <a:rPr lang="en-US" sz="2400" dirty="0"/>
              <a:t> ( T1b ) </a:t>
            </a:r>
            <a:r>
              <a:rPr lang="en-US" sz="2400" dirty="0" err="1"/>
              <a:t>là</a:t>
            </a:r>
            <a:r>
              <a:rPr lang="en-US" sz="2400" dirty="0"/>
              <a:t> </a:t>
            </a:r>
            <a:r>
              <a:rPr lang="en-US" sz="2400" dirty="0" err="1"/>
              <a:t>chỉ</a:t>
            </a:r>
            <a:r>
              <a:rPr lang="en-US" sz="2400" dirty="0"/>
              <a:t> </a:t>
            </a:r>
            <a:r>
              <a:rPr lang="en-US" sz="2400" dirty="0" err="1"/>
              <a:t>định</a:t>
            </a:r>
            <a:r>
              <a:rPr lang="en-US" sz="2400" dirty="0"/>
              <a:t> </a:t>
            </a:r>
            <a:r>
              <a:rPr lang="en-US" sz="2400" dirty="0" err="1"/>
              <a:t>cân</a:t>
            </a:r>
            <a:r>
              <a:rPr lang="en-US" sz="2400" dirty="0"/>
              <a:t> </a:t>
            </a:r>
            <a:r>
              <a:rPr lang="en-US" sz="2400" dirty="0" err="1"/>
              <a:t>nhắc</a:t>
            </a:r>
            <a:r>
              <a:rPr lang="en-US" sz="2400" dirty="0"/>
              <a:t>.</a:t>
            </a:r>
          </a:p>
          <a:p>
            <a:pPr>
              <a:buFontTx/>
              <a:buChar char="-"/>
            </a:pPr>
            <a:r>
              <a:rPr lang="en-US" sz="2400" dirty="0" err="1"/>
              <a:t>Dự</a:t>
            </a:r>
            <a:r>
              <a:rPr lang="en-US" sz="2400" dirty="0"/>
              <a:t> </a:t>
            </a:r>
            <a:r>
              <a:rPr lang="en-US" sz="2400" dirty="0" err="1"/>
              <a:t>đoán</a:t>
            </a:r>
            <a:r>
              <a:rPr lang="en-US" sz="2400" dirty="0"/>
              <a:t> </a:t>
            </a:r>
            <a:r>
              <a:rPr lang="en-US" sz="2400" dirty="0" err="1"/>
              <a:t>mức</a:t>
            </a:r>
            <a:r>
              <a:rPr lang="en-US" sz="2400" dirty="0"/>
              <a:t> </a:t>
            </a:r>
            <a:r>
              <a:rPr lang="en-US" sz="2400" dirty="0" err="1"/>
              <a:t>độ</a:t>
            </a:r>
            <a:r>
              <a:rPr lang="en-US" sz="2400" dirty="0"/>
              <a:t> </a:t>
            </a:r>
            <a:r>
              <a:rPr lang="en-US" sz="2400" dirty="0" err="1"/>
              <a:t>xâm</a:t>
            </a:r>
            <a:r>
              <a:rPr lang="en-US" sz="2400" dirty="0"/>
              <a:t> </a:t>
            </a:r>
            <a:r>
              <a:rPr lang="en-US" sz="2400" dirty="0" err="1"/>
              <a:t>lấn</a:t>
            </a:r>
            <a:r>
              <a:rPr lang="en-US" sz="2400" dirty="0"/>
              <a:t> </a:t>
            </a:r>
            <a:r>
              <a:rPr lang="en-US" sz="2400" dirty="0" err="1"/>
              <a:t>dựa</a:t>
            </a:r>
            <a:r>
              <a:rPr lang="en-US" sz="2400" dirty="0"/>
              <a:t> </a:t>
            </a:r>
            <a:r>
              <a:rPr lang="en-US" sz="2400" dirty="0" err="1"/>
              <a:t>vào</a:t>
            </a:r>
            <a:r>
              <a:rPr lang="en-US" sz="2400" dirty="0"/>
              <a:t> : </a:t>
            </a:r>
          </a:p>
          <a:p>
            <a:pPr marL="457200" lvl="1" indent="0">
              <a:buNone/>
            </a:pPr>
            <a:r>
              <a:rPr lang="en-US" dirty="0"/>
              <a:t>+ </a:t>
            </a:r>
            <a:r>
              <a:rPr lang="en-US" dirty="0" err="1"/>
              <a:t>Hình</a:t>
            </a:r>
            <a:r>
              <a:rPr lang="en-US" dirty="0"/>
              <a:t> </a:t>
            </a:r>
            <a:r>
              <a:rPr lang="en-US" dirty="0" err="1"/>
              <a:t>ảnh</a:t>
            </a:r>
            <a:r>
              <a:rPr lang="en-US" dirty="0"/>
              <a:t> </a:t>
            </a:r>
            <a:r>
              <a:rPr lang="en-US" dirty="0" err="1"/>
              <a:t>phì</a:t>
            </a:r>
            <a:r>
              <a:rPr lang="en-US" dirty="0"/>
              <a:t> </a:t>
            </a:r>
            <a:r>
              <a:rPr lang="en-US" dirty="0" err="1"/>
              <a:t>đại</a:t>
            </a:r>
            <a:r>
              <a:rPr lang="en-US" dirty="0"/>
              <a:t> </a:t>
            </a:r>
            <a:r>
              <a:rPr lang="en-US" dirty="0" err="1"/>
              <a:t>các</a:t>
            </a:r>
            <a:r>
              <a:rPr lang="en-US" dirty="0"/>
              <a:t> </a:t>
            </a:r>
            <a:r>
              <a:rPr lang="en-US" dirty="0" err="1"/>
              <a:t>nếp</a:t>
            </a:r>
            <a:r>
              <a:rPr lang="en-US" dirty="0"/>
              <a:t> </a:t>
            </a:r>
            <a:r>
              <a:rPr lang="en-US" dirty="0" err="1"/>
              <a:t>niêm</a:t>
            </a:r>
            <a:r>
              <a:rPr lang="en-US" dirty="0"/>
              <a:t> </a:t>
            </a:r>
            <a:r>
              <a:rPr lang="en-US" dirty="0" err="1"/>
              <a:t>mạc</a:t>
            </a:r>
            <a:r>
              <a:rPr lang="en-US" dirty="0"/>
              <a:t> </a:t>
            </a:r>
            <a:r>
              <a:rPr lang="en-US" dirty="0" err="1"/>
              <a:t>hội</a:t>
            </a:r>
            <a:r>
              <a:rPr lang="en-US" dirty="0"/>
              <a:t> </a:t>
            </a:r>
            <a:r>
              <a:rPr lang="en-US" dirty="0" err="1"/>
              <a:t>tụ</a:t>
            </a:r>
            <a:endParaRPr lang="en-US" dirty="0"/>
          </a:p>
          <a:p>
            <a:pPr marL="457200" lvl="1" indent="0">
              <a:buNone/>
            </a:pPr>
            <a:r>
              <a:rPr lang="en-US" dirty="0"/>
              <a:t>+ </a:t>
            </a:r>
            <a:r>
              <a:rPr lang="en-US" dirty="0" err="1"/>
              <a:t>Kích</a:t>
            </a:r>
            <a:r>
              <a:rPr lang="en-US" dirty="0"/>
              <a:t> </a:t>
            </a:r>
            <a:r>
              <a:rPr lang="en-US" dirty="0" err="1"/>
              <a:t>thước</a:t>
            </a:r>
            <a:r>
              <a:rPr lang="en-US" dirty="0"/>
              <a:t> </a:t>
            </a:r>
            <a:r>
              <a:rPr lang="en-US" dirty="0" err="1"/>
              <a:t>tổn</a:t>
            </a:r>
            <a:r>
              <a:rPr lang="en-US" dirty="0"/>
              <a:t> </a:t>
            </a:r>
            <a:r>
              <a:rPr lang="en-US" dirty="0" err="1"/>
              <a:t>thương</a:t>
            </a:r>
            <a:r>
              <a:rPr lang="en-US" dirty="0"/>
              <a:t> &gt;30mm</a:t>
            </a:r>
          </a:p>
          <a:p>
            <a:pPr marL="457200" lvl="1" indent="0">
              <a:buNone/>
            </a:pPr>
            <a:r>
              <a:rPr lang="en-US" dirty="0"/>
              <a:t>+ </a:t>
            </a:r>
            <a:r>
              <a:rPr lang="en-US" dirty="0" err="1"/>
              <a:t>Có</a:t>
            </a:r>
            <a:r>
              <a:rPr lang="en-US" dirty="0"/>
              <a:t> </a:t>
            </a:r>
            <a:r>
              <a:rPr lang="en-US" dirty="0" err="1"/>
              <a:t>màu</a:t>
            </a:r>
            <a:r>
              <a:rPr lang="en-US" dirty="0"/>
              <a:t> </a:t>
            </a:r>
            <a:r>
              <a:rPr lang="en-US" dirty="0" err="1"/>
              <a:t>đỏ</a:t>
            </a:r>
            <a:r>
              <a:rPr lang="en-US" dirty="0"/>
              <a:t> </a:t>
            </a:r>
            <a:r>
              <a:rPr lang="en-US" dirty="0" err="1"/>
              <a:t>rõ</a:t>
            </a:r>
            <a:r>
              <a:rPr lang="en-US" dirty="0"/>
              <a:t> </a:t>
            </a:r>
            <a:r>
              <a:rPr lang="en-US" dirty="0" err="1"/>
              <a:t>rệt</a:t>
            </a:r>
            <a:endParaRPr lang="en-US" dirty="0"/>
          </a:p>
          <a:p>
            <a:pPr marL="457200" lvl="1" indent="0">
              <a:buNone/>
            </a:pPr>
            <a:r>
              <a:rPr lang="en-US" dirty="0"/>
              <a:t>+ </a:t>
            </a:r>
            <a:r>
              <a:rPr lang="en-US" dirty="0" err="1"/>
              <a:t>Bề</a:t>
            </a:r>
            <a:r>
              <a:rPr lang="en-US" dirty="0"/>
              <a:t> </a:t>
            </a:r>
            <a:r>
              <a:rPr lang="en-US" dirty="0" err="1"/>
              <a:t>mặt</a:t>
            </a:r>
            <a:r>
              <a:rPr lang="en-US" dirty="0"/>
              <a:t> </a:t>
            </a:r>
            <a:r>
              <a:rPr lang="en-US" dirty="0" err="1"/>
              <a:t>không</a:t>
            </a:r>
            <a:r>
              <a:rPr lang="en-US" dirty="0"/>
              <a:t> </a:t>
            </a:r>
            <a:r>
              <a:rPr lang="en-US" dirty="0" err="1"/>
              <a:t>đều</a:t>
            </a:r>
            <a:endParaRPr lang="en-US" dirty="0"/>
          </a:p>
          <a:p>
            <a:pPr marL="457200" lvl="1" indent="0">
              <a:buNone/>
            </a:pPr>
            <a:r>
              <a:rPr lang="en-US" dirty="0"/>
              <a:t>+ </a:t>
            </a:r>
            <a:r>
              <a:rPr lang="en-US" dirty="0" err="1"/>
              <a:t>Bờ</a:t>
            </a:r>
            <a:r>
              <a:rPr lang="en-US" dirty="0"/>
              <a:t> </a:t>
            </a:r>
            <a:r>
              <a:rPr lang="en-US" dirty="0" err="1"/>
              <a:t>nhô</a:t>
            </a:r>
            <a:r>
              <a:rPr lang="en-US" dirty="0"/>
              <a:t> </a:t>
            </a:r>
            <a:r>
              <a:rPr lang="en-US" dirty="0" err="1"/>
              <a:t>cao</a:t>
            </a:r>
            <a:endParaRPr lang="en-US" dirty="0"/>
          </a:p>
          <a:p>
            <a:pPr marL="457200" lvl="1" indent="0">
              <a:buNone/>
            </a:pPr>
            <a:r>
              <a:rPr lang="en-US" dirty="0"/>
              <a:t>+ </a:t>
            </a:r>
            <a:r>
              <a:rPr lang="en-US" dirty="0" err="1"/>
              <a:t>Không</a:t>
            </a:r>
            <a:r>
              <a:rPr lang="en-US" dirty="0"/>
              <a:t> </a:t>
            </a:r>
            <a:r>
              <a:rPr lang="en-US" dirty="0" err="1"/>
              <a:t>giãn</a:t>
            </a:r>
            <a:r>
              <a:rPr lang="en-US" dirty="0"/>
              <a:t> </a:t>
            </a:r>
            <a:r>
              <a:rPr lang="en-US" dirty="0" err="1"/>
              <a:t>khi</a:t>
            </a:r>
            <a:r>
              <a:rPr lang="en-US" dirty="0"/>
              <a:t> </a:t>
            </a:r>
            <a:r>
              <a:rPr lang="en-US" dirty="0" err="1"/>
              <a:t>bơm</a:t>
            </a:r>
            <a:r>
              <a:rPr lang="en-US" dirty="0"/>
              <a:t> </a:t>
            </a:r>
            <a:r>
              <a:rPr lang="en-US" dirty="0" err="1"/>
              <a:t>hơi</a:t>
            </a:r>
            <a:endParaRPr lang="en-US" dirty="0"/>
          </a:p>
          <a:p>
            <a:pPr>
              <a:buFont typeface="Wingdings" panose="05000000000000000000" pitchFamily="2" charset="2"/>
              <a:buChar char="à"/>
            </a:pPr>
            <a:r>
              <a:rPr lang="en-US" sz="2400" dirty="0" err="1">
                <a:sym typeface="Wingdings" panose="05000000000000000000" pitchFamily="2" charset="2"/>
              </a:rPr>
              <a:t>độ</a:t>
            </a:r>
            <a:r>
              <a:rPr lang="en-US" sz="2400" dirty="0">
                <a:sym typeface="Wingdings" panose="05000000000000000000" pitchFamily="2" charset="2"/>
              </a:rPr>
              <a:t> </a:t>
            </a:r>
            <a:r>
              <a:rPr lang="en-US" sz="2400" dirty="0" err="1">
                <a:sym typeface="Wingdings" panose="05000000000000000000" pitchFamily="2" charset="2"/>
              </a:rPr>
              <a:t>chính</a:t>
            </a:r>
            <a:r>
              <a:rPr lang="en-US" sz="2400" dirty="0">
                <a:sym typeface="Wingdings" panose="05000000000000000000" pitchFamily="2" charset="2"/>
              </a:rPr>
              <a:t> </a:t>
            </a:r>
            <a:r>
              <a:rPr lang="en-US" sz="2400" dirty="0" err="1">
                <a:sym typeface="Wingdings" panose="05000000000000000000" pitchFamily="2" charset="2"/>
              </a:rPr>
              <a:t>xác</a:t>
            </a:r>
            <a:r>
              <a:rPr lang="en-US" sz="2400" dirty="0">
                <a:sym typeface="Wingdings" panose="05000000000000000000" pitchFamily="2" charset="2"/>
              </a:rPr>
              <a:t> </a:t>
            </a:r>
            <a:r>
              <a:rPr lang="en-US" sz="2400" dirty="0" err="1">
                <a:sym typeface="Wingdings" panose="05000000000000000000" pitchFamily="2" charset="2"/>
              </a:rPr>
              <a:t>lên</a:t>
            </a:r>
            <a:r>
              <a:rPr lang="en-US" sz="2400" dirty="0">
                <a:sym typeface="Wingdings" panose="05000000000000000000" pitchFamily="2" charset="2"/>
              </a:rPr>
              <a:t> </a:t>
            </a:r>
            <a:r>
              <a:rPr lang="en-US" sz="2400" dirty="0" err="1">
                <a:sym typeface="Wingdings" panose="05000000000000000000" pitchFamily="2" charset="2"/>
              </a:rPr>
              <a:t>đến</a:t>
            </a:r>
            <a:r>
              <a:rPr lang="en-US" sz="2400" dirty="0">
                <a:sym typeface="Wingdings" panose="05000000000000000000" pitchFamily="2" charset="2"/>
              </a:rPr>
              <a:t> &gt;60%</a:t>
            </a:r>
          </a:p>
          <a:p>
            <a:pPr marL="0" indent="0">
              <a:buNone/>
            </a:pPr>
            <a:r>
              <a:rPr lang="en-US" sz="2400" dirty="0">
                <a:sym typeface="Wingdings" panose="05000000000000000000" pitchFamily="2" charset="2"/>
              </a:rPr>
              <a:t>-  </a:t>
            </a:r>
            <a:r>
              <a:rPr lang="en-US" sz="2400" dirty="0" err="1">
                <a:sym typeface="Wingdings" panose="05000000000000000000" pitchFamily="2" charset="2"/>
              </a:rPr>
              <a:t>Phối</a:t>
            </a:r>
            <a:r>
              <a:rPr lang="en-US" sz="2400" dirty="0">
                <a:sym typeface="Wingdings" panose="05000000000000000000" pitchFamily="2" charset="2"/>
              </a:rPr>
              <a:t> </a:t>
            </a:r>
            <a:r>
              <a:rPr lang="en-US" sz="2400" dirty="0" err="1">
                <a:sym typeface="Wingdings" panose="05000000000000000000" pitchFamily="2" charset="2"/>
              </a:rPr>
              <a:t>hợp</a:t>
            </a:r>
            <a:r>
              <a:rPr lang="en-US" sz="2400" dirty="0">
                <a:sym typeface="Wingdings" panose="05000000000000000000" pitchFamily="2" charset="2"/>
              </a:rPr>
              <a:t> </a:t>
            </a:r>
            <a:r>
              <a:rPr lang="en-US" sz="2400" dirty="0" err="1">
                <a:sym typeface="Wingdings" panose="05000000000000000000" pitchFamily="2" charset="2"/>
              </a:rPr>
              <a:t>với</a:t>
            </a:r>
            <a:r>
              <a:rPr lang="en-US" sz="2400" dirty="0">
                <a:sym typeface="Wingdings" panose="05000000000000000000" pitchFamily="2" charset="2"/>
              </a:rPr>
              <a:t> </a:t>
            </a:r>
            <a:r>
              <a:rPr lang="en-US" sz="2400" dirty="0" err="1">
                <a:sym typeface="Wingdings" panose="05000000000000000000" pitchFamily="2" charset="2"/>
              </a:rPr>
              <a:t>nội</a:t>
            </a:r>
            <a:r>
              <a:rPr lang="en-US" sz="2400" dirty="0">
                <a:sym typeface="Wingdings" panose="05000000000000000000" pitchFamily="2" charset="2"/>
              </a:rPr>
              <a:t> soi </a:t>
            </a:r>
            <a:r>
              <a:rPr lang="en-US" sz="2400" dirty="0" err="1">
                <a:sym typeface="Wingdings" panose="05000000000000000000" pitchFamily="2" charset="2"/>
              </a:rPr>
              <a:t>siêu</a:t>
            </a:r>
            <a:r>
              <a:rPr lang="en-US" sz="2400" dirty="0">
                <a:sym typeface="Wingdings" panose="05000000000000000000" pitchFamily="2" charset="2"/>
              </a:rPr>
              <a:t> </a:t>
            </a:r>
            <a:r>
              <a:rPr lang="en-US" sz="2400" dirty="0" err="1">
                <a:sym typeface="Wingdings" panose="05000000000000000000" pitchFamily="2" charset="2"/>
              </a:rPr>
              <a:t>âm</a:t>
            </a:r>
            <a:r>
              <a:rPr lang="en-US" sz="2400" dirty="0">
                <a:sym typeface="Wingdings" panose="05000000000000000000" pitchFamily="2" charset="2"/>
              </a:rPr>
              <a:t>.</a:t>
            </a:r>
            <a:endParaRPr lang="en-US" sz="2400" dirty="0"/>
          </a:p>
        </p:txBody>
      </p:sp>
      <p:pic>
        <p:nvPicPr>
          <p:cNvPr id="4" name="Picture 3">
            <a:extLst>
              <a:ext uri="{FF2B5EF4-FFF2-40B4-BE49-F238E27FC236}">
                <a16:creationId xmlns:a16="http://schemas.microsoft.com/office/drawing/2014/main" id="{F8E8CCC2-A827-486E-7042-EDB7E67B5CE7}"/>
              </a:ext>
            </a:extLst>
          </p:cNvPr>
          <p:cNvPicPr>
            <a:picLocks noChangeAspect="1"/>
          </p:cNvPicPr>
          <p:nvPr/>
        </p:nvPicPr>
        <p:blipFill>
          <a:blip r:embed="rId2"/>
          <a:stretch>
            <a:fillRect/>
          </a:stretch>
        </p:blipFill>
        <p:spPr>
          <a:xfrm>
            <a:off x="5117716" y="3571495"/>
            <a:ext cx="6631391" cy="2482648"/>
          </a:xfrm>
          <a:prstGeom prst="rect">
            <a:avLst/>
          </a:prstGeom>
        </p:spPr>
      </p:pic>
    </p:spTree>
    <p:extLst>
      <p:ext uri="{BB962C8B-B14F-4D97-AF65-F5344CB8AC3E}">
        <p14:creationId xmlns:p14="http://schemas.microsoft.com/office/powerpoint/2010/main" val="129014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500"/>
                                        <p:tgtEl>
                                          <p:spTgt spid="8">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fade">
                                      <p:cBhvr>
                                        <p:cTn id="28" dur="500"/>
                                        <p:tgtEl>
                                          <p:spTgt spid="8">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Effect transition="in" filter="fade">
                                      <p:cBhvr>
                                        <p:cTn id="31" dur="500"/>
                                        <p:tgtEl>
                                          <p:spTgt spid="8">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xEl>
                                              <p:pRg st="9" end="9"/>
                                            </p:txEl>
                                          </p:spTgt>
                                        </p:tgtEl>
                                        <p:attrNameLst>
                                          <p:attrName>style.visibility</p:attrName>
                                        </p:attrNameLst>
                                      </p:cBhvr>
                                      <p:to>
                                        <p:strVal val="visible"/>
                                      </p:to>
                                    </p:set>
                                    <p:animEffect transition="in" filter="fade">
                                      <p:cBhvr>
                                        <p:cTn id="34" dur="500"/>
                                        <p:tgtEl>
                                          <p:spTgt spid="8">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Effect transition="in" filter="fade">
                                      <p:cBhvr>
                                        <p:cTn id="37" dur="500"/>
                                        <p:tgtEl>
                                          <p:spTgt spid="8">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6FBC96-27E2-5797-1B73-3AF0D4AFEC48}"/>
              </a:ext>
            </a:extLst>
          </p:cNvPr>
          <p:cNvSpPr>
            <a:spLocks noGrp="1"/>
          </p:cNvSpPr>
          <p:nvPr>
            <p:ph type="body" sz="quarter" idx="10"/>
          </p:nvPr>
        </p:nvSpPr>
        <p:spPr/>
        <p:txBody>
          <a:bodyPr>
            <a:normAutofit/>
          </a:bodyPr>
          <a:lstStyle/>
          <a:p>
            <a:r>
              <a:rPr lang="en-US" sz="2400" dirty="0" err="1"/>
              <a:t>Bệnh</a:t>
            </a:r>
            <a:r>
              <a:rPr lang="en-US" sz="2400" dirty="0"/>
              <a:t> </a:t>
            </a:r>
            <a:r>
              <a:rPr lang="en-US" sz="2400" dirty="0" err="1"/>
              <a:t>nhân</a:t>
            </a:r>
            <a:r>
              <a:rPr lang="en-US" sz="2400" dirty="0"/>
              <a:t> </a:t>
            </a:r>
            <a:r>
              <a:rPr lang="en-US" sz="2400" dirty="0" err="1"/>
              <a:t>nữ</a:t>
            </a:r>
            <a:r>
              <a:rPr lang="en-US" sz="2400" dirty="0"/>
              <a:t> 83T </a:t>
            </a:r>
          </a:p>
          <a:p>
            <a:r>
              <a:rPr lang="en-US" sz="2400" dirty="0" err="1"/>
              <a:t>Địa</a:t>
            </a:r>
            <a:r>
              <a:rPr lang="en-US" sz="2400" dirty="0"/>
              <a:t> </a:t>
            </a:r>
            <a:r>
              <a:rPr lang="en-US" sz="2400" dirty="0" err="1"/>
              <a:t>chỉ</a:t>
            </a:r>
            <a:r>
              <a:rPr lang="en-US" sz="2400" dirty="0"/>
              <a:t>: </a:t>
            </a:r>
            <a:r>
              <a:rPr lang="en-US" sz="2400" dirty="0" err="1"/>
              <a:t>Xã</a:t>
            </a:r>
            <a:r>
              <a:rPr lang="en-US" sz="2400" dirty="0"/>
              <a:t> </a:t>
            </a:r>
            <a:r>
              <a:rPr lang="en-US" sz="2400" dirty="0" err="1"/>
              <a:t>Thọ</a:t>
            </a:r>
            <a:r>
              <a:rPr lang="en-US" sz="2400" dirty="0"/>
              <a:t> </a:t>
            </a:r>
            <a:r>
              <a:rPr lang="en-US" sz="2400" dirty="0" err="1"/>
              <a:t>Văn</a:t>
            </a:r>
            <a:r>
              <a:rPr lang="en-US" sz="2400" dirty="0"/>
              <a:t>, </a:t>
            </a:r>
            <a:r>
              <a:rPr lang="en-US" sz="2400" dirty="0" err="1"/>
              <a:t>tỉnh</a:t>
            </a:r>
            <a:r>
              <a:rPr lang="en-US" sz="2400" dirty="0"/>
              <a:t> </a:t>
            </a:r>
            <a:r>
              <a:rPr lang="en-US" sz="2400" dirty="0" err="1"/>
              <a:t>Phú</a:t>
            </a:r>
            <a:r>
              <a:rPr lang="en-US" sz="2400" dirty="0"/>
              <a:t> </a:t>
            </a:r>
            <a:r>
              <a:rPr lang="en-US" sz="2400" dirty="0" err="1"/>
              <a:t>Thọ</a:t>
            </a:r>
            <a:endParaRPr lang="en-US" sz="2400" dirty="0"/>
          </a:p>
          <a:p>
            <a:r>
              <a:rPr lang="en-US" sz="2400" dirty="0" err="1"/>
              <a:t>Bệnh</a:t>
            </a:r>
            <a:r>
              <a:rPr lang="en-US" sz="2400" dirty="0"/>
              <a:t> </a:t>
            </a:r>
            <a:r>
              <a:rPr lang="en-US" sz="2400" dirty="0" err="1"/>
              <a:t>sử</a:t>
            </a:r>
            <a:r>
              <a:rPr lang="en-US" sz="2400" dirty="0"/>
              <a:t>: </a:t>
            </a:r>
          </a:p>
          <a:p>
            <a:pPr>
              <a:buBlip>
                <a:blip r:embed="rId2"/>
              </a:buBlip>
            </a:pPr>
            <a:r>
              <a:rPr lang="en-US" sz="2400" dirty="0"/>
              <a:t> 09/05/2025 : </a:t>
            </a:r>
            <a:r>
              <a:rPr lang="en-US" sz="2400" dirty="0" err="1"/>
              <a:t>bệnh</a:t>
            </a:r>
            <a:r>
              <a:rPr lang="en-US" sz="2400" dirty="0"/>
              <a:t> </a:t>
            </a:r>
            <a:r>
              <a:rPr lang="en-US" sz="2400" dirty="0" err="1"/>
              <a:t>nhân</a:t>
            </a:r>
            <a:r>
              <a:rPr lang="en-US" sz="2400" dirty="0"/>
              <a:t> </a:t>
            </a:r>
            <a:r>
              <a:rPr lang="en-US" sz="2400" dirty="0" err="1"/>
              <a:t>tới</a:t>
            </a:r>
            <a:r>
              <a:rPr lang="en-US" sz="2400" dirty="0"/>
              <a:t> </a:t>
            </a:r>
            <a:r>
              <a:rPr lang="en-US" sz="2400" dirty="0" err="1"/>
              <a:t>thăm</a:t>
            </a:r>
            <a:r>
              <a:rPr lang="en-US" sz="2400" dirty="0"/>
              <a:t> </a:t>
            </a:r>
            <a:r>
              <a:rPr lang="en-US" sz="2400" dirty="0" err="1"/>
              <a:t>khám</a:t>
            </a:r>
            <a:r>
              <a:rPr lang="en-US" sz="2400" dirty="0"/>
              <a:t> </a:t>
            </a:r>
            <a:r>
              <a:rPr lang="en-US" sz="2400" dirty="0" err="1"/>
              <a:t>tại</a:t>
            </a:r>
            <a:r>
              <a:rPr lang="en-US" sz="2400" dirty="0"/>
              <a:t> BV </a:t>
            </a:r>
            <a:r>
              <a:rPr lang="en-US" sz="2400" dirty="0" err="1"/>
              <a:t>với</a:t>
            </a:r>
            <a:r>
              <a:rPr lang="en-US" sz="2400" dirty="0"/>
              <a:t> </a:t>
            </a:r>
            <a:r>
              <a:rPr lang="en-US" sz="2400" dirty="0" err="1"/>
              <a:t>triệu</a:t>
            </a:r>
            <a:r>
              <a:rPr lang="en-US" sz="2400" dirty="0"/>
              <a:t> </a:t>
            </a:r>
            <a:r>
              <a:rPr lang="en-US" sz="2400" dirty="0" err="1"/>
              <a:t>chứng</a:t>
            </a:r>
            <a:r>
              <a:rPr lang="en-US" sz="2400" dirty="0"/>
              <a:t> </a:t>
            </a:r>
            <a:r>
              <a:rPr lang="en-US" sz="2400" dirty="0" err="1"/>
              <a:t>đau</a:t>
            </a:r>
            <a:r>
              <a:rPr lang="en-US" sz="2400" dirty="0"/>
              <a:t> </a:t>
            </a:r>
            <a:r>
              <a:rPr lang="en-US" sz="2400" dirty="0" err="1"/>
              <a:t>bụng</a:t>
            </a:r>
            <a:r>
              <a:rPr lang="en-US" sz="2400" dirty="0"/>
              <a:t> </a:t>
            </a:r>
            <a:r>
              <a:rPr lang="en-US" sz="2400" dirty="0" err="1"/>
              <a:t>âm</a:t>
            </a:r>
            <a:r>
              <a:rPr lang="en-US" sz="2400" dirty="0"/>
              <a:t> ỉ, </a:t>
            </a:r>
            <a:r>
              <a:rPr lang="en-US" sz="2400" dirty="0" err="1"/>
              <a:t>đầy</a:t>
            </a:r>
            <a:r>
              <a:rPr lang="en-US" sz="2400" dirty="0"/>
              <a:t> </a:t>
            </a:r>
            <a:r>
              <a:rPr lang="en-US" sz="2400" dirty="0" err="1"/>
              <a:t>hơi</a:t>
            </a:r>
            <a:r>
              <a:rPr lang="en-US" sz="2400" dirty="0"/>
              <a:t> </a:t>
            </a:r>
            <a:r>
              <a:rPr lang="en-US" sz="2400" dirty="0" err="1"/>
              <a:t>nhiều</a:t>
            </a:r>
            <a:r>
              <a:rPr lang="en-US" sz="2400" dirty="0"/>
              <a:t>, </a:t>
            </a:r>
            <a:r>
              <a:rPr lang="en-US" sz="2400" dirty="0" err="1"/>
              <a:t>táo</a:t>
            </a:r>
            <a:r>
              <a:rPr lang="en-US" sz="2400" dirty="0"/>
              <a:t> </a:t>
            </a:r>
            <a:r>
              <a:rPr lang="en-US" sz="2400" dirty="0" err="1"/>
              <a:t>bón</a:t>
            </a:r>
            <a:r>
              <a:rPr lang="en-US" sz="2400" dirty="0"/>
              <a:t> </a:t>
            </a:r>
          </a:p>
          <a:p>
            <a:pPr>
              <a:buBlip>
                <a:blip r:embed="rId2"/>
              </a:buBlip>
            </a:pPr>
            <a:r>
              <a:rPr lang="en-US" sz="2400" dirty="0"/>
              <a:t> </a:t>
            </a:r>
            <a:r>
              <a:rPr lang="en-US" sz="2400" dirty="0" err="1"/>
              <a:t>Tiến</a:t>
            </a:r>
            <a:r>
              <a:rPr lang="en-US" sz="2400" dirty="0"/>
              <a:t> </a:t>
            </a:r>
            <a:r>
              <a:rPr lang="en-US" sz="2400" dirty="0" err="1"/>
              <a:t>hành</a:t>
            </a:r>
            <a:r>
              <a:rPr lang="en-US" sz="2400" dirty="0"/>
              <a:t>: </a:t>
            </a:r>
            <a:r>
              <a:rPr lang="en-US" sz="2400" dirty="0" err="1"/>
              <a:t>siêu</a:t>
            </a:r>
            <a:r>
              <a:rPr lang="en-US" sz="2400" dirty="0"/>
              <a:t> </a:t>
            </a:r>
            <a:r>
              <a:rPr lang="en-US" sz="2400" dirty="0" err="1"/>
              <a:t>âm</a:t>
            </a:r>
            <a:r>
              <a:rPr lang="en-US" sz="2400" dirty="0"/>
              <a:t>, </a:t>
            </a:r>
            <a:r>
              <a:rPr lang="en-US" sz="2400" dirty="0" err="1"/>
              <a:t>xét</a:t>
            </a:r>
            <a:r>
              <a:rPr lang="en-US" sz="2400" dirty="0"/>
              <a:t> </a:t>
            </a:r>
            <a:r>
              <a:rPr lang="en-US" sz="2400" dirty="0" err="1"/>
              <a:t>nghiệm</a:t>
            </a:r>
            <a:r>
              <a:rPr lang="en-US" sz="2400" dirty="0"/>
              <a:t> </a:t>
            </a:r>
            <a:r>
              <a:rPr lang="en-US" sz="2400" dirty="0" err="1"/>
              <a:t>cơ</a:t>
            </a:r>
            <a:r>
              <a:rPr lang="en-US" sz="2400" dirty="0"/>
              <a:t> </a:t>
            </a:r>
            <a:r>
              <a:rPr lang="en-US" sz="2400" dirty="0" err="1"/>
              <a:t>bản</a:t>
            </a:r>
            <a:r>
              <a:rPr lang="en-US" sz="2400" dirty="0"/>
              <a:t> </a:t>
            </a:r>
            <a:r>
              <a:rPr lang="en-US" sz="2400" dirty="0" err="1"/>
              <a:t>và</a:t>
            </a:r>
            <a:r>
              <a:rPr lang="en-US" sz="2400" dirty="0"/>
              <a:t> </a:t>
            </a:r>
            <a:r>
              <a:rPr lang="en-US" sz="2400" dirty="0" err="1"/>
              <a:t>nội</a:t>
            </a:r>
            <a:r>
              <a:rPr lang="en-US" sz="2400" dirty="0"/>
              <a:t> </a:t>
            </a:r>
            <a:r>
              <a:rPr lang="en-US" sz="2400" dirty="0" err="1"/>
              <a:t>soi</a:t>
            </a:r>
            <a:r>
              <a:rPr lang="en-US" sz="2400" dirty="0"/>
              <a:t> </a:t>
            </a:r>
            <a:r>
              <a:rPr lang="en-US" sz="2400" dirty="0" err="1"/>
              <a:t>dạ</a:t>
            </a:r>
            <a:r>
              <a:rPr lang="en-US" sz="2400" dirty="0"/>
              <a:t> </a:t>
            </a:r>
            <a:r>
              <a:rPr lang="en-US" sz="2400" dirty="0" err="1"/>
              <a:t>dày</a:t>
            </a:r>
            <a:r>
              <a:rPr lang="en-US" sz="2400" dirty="0"/>
              <a:t> </a:t>
            </a:r>
            <a:r>
              <a:rPr lang="en-US" sz="2400" dirty="0" err="1"/>
              <a:t>đại</a:t>
            </a:r>
            <a:r>
              <a:rPr lang="en-US" sz="2400" dirty="0"/>
              <a:t> </a:t>
            </a:r>
            <a:r>
              <a:rPr lang="en-US" sz="2400" dirty="0" err="1"/>
              <a:t>tràng</a:t>
            </a:r>
            <a:r>
              <a:rPr lang="en-US" sz="2400" dirty="0"/>
              <a:t>.</a:t>
            </a:r>
          </a:p>
          <a:p>
            <a:pPr marL="0" indent="0">
              <a:buNone/>
            </a:pPr>
            <a:endParaRPr lang="en-US" sz="2400" dirty="0"/>
          </a:p>
        </p:txBody>
      </p:sp>
      <p:sp>
        <p:nvSpPr>
          <p:cNvPr id="3" name="Title 2">
            <a:extLst>
              <a:ext uri="{FF2B5EF4-FFF2-40B4-BE49-F238E27FC236}">
                <a16:creationId xmlns:a16="http://schemas.microsoft.com/office/drawing/2014/main" id="{052C88C4-FC63-1FFE-D1AC-9DF5E2AC7A8F}"/>
              </a:ext>
            </a:extLst>
          </p:cNvPr>
          <p:cNvSpPr>
            <a:spLocks noGrp="1"/>
          </p:cNvSpPr>
          <p:nvPr>
            <p:ph type="title"/>
          </p:nvPr>
        </p:nvSpPr>
        <p:spPr>
          <a:xfrm>
            <a:off x="1273512" y="74428"/>
            <a:ext cx="9706377" cy="777875"/>
          </a:xfrm>
        </p:spPr>
        <p:txBody>
          <a:bodyPr/>
          <a:lstStyle/>
          <a:p>
            <a:r>
              <a:rPr lang="en-US" dirty="0"/>
              <a:t>CASE LÂM SÀNG</a:t>
            </a:r>
          </a:p>
        </p:txBody>
      </p:sp>
    </p:spTree>
    <p:extLst>
      <p:ext uri="{BB962C8B-B14F-4D97-AF65-F5344CB8AC3E}">
        <p14:creationId xmlns:p14="http://schemas.microsoft.com/office/powerpoint/2010/main" val="40730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D10C4-63AD-F1B8-DBD8-1A915A87C6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70DB4B-F0CC-1E34-9CE6-A3948F42ADBD}"/>
              </a:ext>
            </a:extLst>
          </p:cNvPr>
          <p:cNvSpPr>
            <a:spLocks noGrp="1"/>
          </p:cNvSpPr>
          <p:nvPr>
            <p:ph type="title"/>
          </p:nvPr>
        </p:nvSpPr>
        <p:spPr>
          <a:xfrm>
            <a:off x="1242811" y="117289"/>
            <a:ext cx="9706377" cy="777875"/>
          </a:xfrm>
        </p:spPr>
        <p:txBody>
          <a:bodyPr/>
          <a:lstStyle/>
          <a:p>
            <a:r>
              <a:rPr lang="en-US" dirty="0"/>
              <a:t>NỘI SOI PHÁT HIỆN VÀ CHẨN ĐOÁN</a:t>
            </a:r>
          </a:p>
        </p:txBody>
      </p:sp>
      <p:sp>
        <p:nvSpPr>
          <p:cNvPr id="8" name="Text Placeholder 7">
            <a:extLst>
              <a:ext uri="{FF2B5EF4-FFF2-40B4-BE49-F238E27FC236}">
                <a16:creationId xmlns:a16="http://schemas.microsoft.com/office/drawing/2014/main" id="{FD12652C-E138-5BDD-0418-492B5736F3FF}"/>
              </a:ext>
            </a:extLst>
          </p:cNvPr>
          <p:cNvSpPr>
            <a:spLocks noGrp="1"/>
          </p:cNvSpPr>
          <p:nvPr>
            <p:ph type="body" sz="quarter" idx="10"/>
          </p:nvPr>
        </p:nvSpPr>
        <p:spPr>
          <a:xfrm>
            <a:off x="416996" y="1092592"/>
            <a:ext cx="11358006" cy="5254202"/>
          </a:xfrm>
        </p:spPr>
        <p:txBody>
          <a:bodyPr>
            <a:normAutofit/>
          </a:bodyPr>
          <a:lstStyle/>
          <a:p>
            <a:pPr marL="0" indent="0">
              <a:buNone/>
            </a:pPr>
            <a:r>
              <a:rPr lang="en-US" sz="2400" b="1" dirty="0"/>
              <a:t>5. </a:t>
            </a:r>
            <a:r>
              <a:rPr lang="en-US" sz="2400" b="1" dirty="0" err="1"/>
              <a:t>Chẩn</a:t>
            </a:r>
            <a:r>
              <a:rPr lang="en-US" sz="2400" b="1" dirty="0"/>
              <a:t> </a:t>
            </a:r>
            <a:r>
              <a:rPr lang="en-US" sz="2400" b="1" dirty="0" err="1"/>
              <a:t>đoán</a:t>
            </a:r>
            <a:r>
              <a:rPr lang="en-US" sz="2400" b="1" dirty="0"/>
              <a:t> </a:t>
            </a:r>
            <a:r>
              <a:rPr lang="en-US" sz="2400" b="1" dirty="0" err="1"/>
              <a:t>ung</a:t>
            </a:r>
            <a:r>
              <a:rPr lang="en-US" sz="2400" b="1" dirty="0"/>
              <a:t> </a:t>
            </a:r>
            <a:r>
              <a:rPr lang="en-US" sz="2400" b="1" dirty="0" err="1"/>
              <a:t>thư</a:t>
            </a:r>
            <a:r>
              <a:rPr lang="en-US" sz="2400" b="1" dirty="0"/>
              <a:t> </a:t>
            </a:r>
            <a:r>
              <a:rPr lang="en-US" sz="2400" b="1" dirty="0" err="1"/>
              <a:t>sớm</a:t>
            </a:r>
            <a:r>
              <a:rPr lang="en-US" sz="2400" b="1" dirty="0"/>
              <a:t> </a:t>
            </a:r>
            <a:r>
              <a:rPr lang="en-US" sz="2400" b="1" dirty="0" err="1"/>
              <a:t>đường</a:t>
            </a:r>
            <a:r>
              <a:rPr lang="en-US" sz="2400" b="1" dirty="0"/>
              <a:t> </a:t>
            </a:r>
            <a:r>
              <a:rPr lang="en-US" sz="2400" b="1" dirty="0" err="1"/>
              <a:t>tiêu</a:t>
            </a:r>
            <a:r>
              <a:rPr lang="en-US" sz="2400" b="1" dirty="0"/>
              <a:t> </a:t>
            </a:r>
            <a:r>
              <a:rPr lang="en-US" sz="2400" b="1" dirty="0" err="1"/>
              <a:t>hoá</a:t>
            </a:r>
            <a:r>
              <a:rPr lang="en-US" sz="2400" b="1" dirty="0"/>
              <a:t> </a:t>
            </a:r>
            <a:r>
              <a:rPr lang="en-US" sz="2400" b="1" dirty="0" err="1"/>
              <a:t>trên</a:t>
            </a:r>
            <a:r>
              <a:rPr lang="en-US" sz="2400" b="1" dirty="0"/>
              <a:t> </a:t>
            </a:r>
            <a:r>
              <a:rPr lang="en-US" sz="2400" b="1" dirty="0" err="1"/>
              <a:t>nên</a:t>
            </a:r>
            <a:r>
              <a:rPr lang="en-US" sz="2400" b="1" dirty="0"/>
              <a:t> </a:t>
            </a:r>
            <a:r>
              <a:rPr lang="en-US" sz="2400" b="1" dirty="0" err="1"/>
              <a:t>được</a:t>
            </a:r>
            <a:r>
              <a:rPr lang="en-US" sz="2400" b="1" dirty="0"/>
              <a:t> </a:t>
            </a:r>
            <a:r>
              <a:rPr lang="en-US" sz="2400" b="1" dirty="0" err="1"/>
              <a:t>tập</a:t>
            </a:r>
            <a:r>
              <a:rPr lang="en-US" sz="2400" b="1" dirty="0"/>
              <a:t> </a:t>
            </a:r>
            <a:r>
              <a:rPr lang="en-US" sz="2400" b="1" dirty="0" err="1"/>
              <a:t>trung</a:t>
            </a:r>
            <a:r>
              <a:rPr lang="en-US" sz="2400" b="1" dirty="0"/>
              <a:t> </a:t>
            </a:r>
            <a:r>
              <a:rPr lang="en-US" sz="2400" b="1" dirty="0" err="1"/>
              <a:t>dựa</a:t>
            </a:r>
            <a:r>
              <a:rPr lang="en-US" sz="2400" b="1" dirty="0"/>
              <a:t> </a:t>
            </a:r>
            <a:r>
              <a:rPr lang="en-US" sz="2400" b="1" dirty="0" err="1"/>
              <a:t>vào</a:t>
            </a:r>
            <a:r>
              <a:rPr lang="en-US" sz="2400" b="1" dirty="0"/>
              <a:t> </a:t>
            </a:r>
            <a:r>
              <a:rPr lang="en-US" sz="2400" b="1" dirty="0" err="1"/>
              <a:t>hình</a:t>
            </a:r>
            <a:r>
              <a:rPr lang="en-US" sz="2400" b="1" dirty="0"/>
              <a:t> </a:t>
            </a:r>
            <a:r>
              <a:rPr lang="en-US" sz="2400" b="1" dirty="0" err="1"/>
              <a:t>ảnh</a:t>
            </a:r>
            <a:r>
              <a:rPr lang="en-US" sz="2400" b="1" dirty="0"/>
              <a:t> </a:t>
            </a:r>
            <a:r>
              <a:rPr lang="en-US" sz="2400" b="1" dirty="0" err="1"/>
              <a:t>nội</a:t>
            </a:r>
            <a:r>
              <a:rPr lang="en-US" sz="2400" b="1" dirty="0"/>
              <a:t> soi </a:t>
            </a:r>
            <a:r>
              <a:rPr lang="en-US" sz="2400" b="1" dirty="0" err="1"/>
              <a:t>và</a:t>
            </a:r>
            <a:r>
              <a:rPr lang="en-US" sz="2400" b="1" dirty="0"/>
              <a:t> </a:t>
            </a:r>
            <a:r>
              <a:rPr lang="en-US" sz="2400" b="1" dirty="0" err="1"/>
              <a:t>chẩn</a:t>
            </a:r>
            <a:r>
              <a:rPr lang="en-US" sz="2400" b="1" dirty="0"/>
              <a:t> </a:t>
            </a:r>
            <a:r>
              <a:rPr lang="en-US" sz="2400" b="1" dirty="0" err="1"/>
              <a:t>đoán</a:t>
            </a:r>
            <a:r>
              <a:rPr lang="en-US" sz="2400" b="1" dirty="0"/>
              <a:t> </a:t>
            </a:r>
            <a:r>
              <a:rPr lang="en-US" sz="2400" b="1" dirty="0" err="1"/>
              <a:t>mô</a:t>
            </a:r>
            <a:r>
              <a:rPr lang="en-US" sz="2400" b="1" dirty="0"/>
              <a:t> </a:t>
            </a:r>
            <a:r>
              <a:rPr lang="en-US" sz="2400" b="1" dirty="0" err="1"/>
              <a:t>bệnh</a:t>
            </a:r>
            <a:r>
              <a:rPr lang="en-US" sz="2400" b="1" dirty="0"/>
              <a:t> </a:t>
            </a:r>
            <a:r>
              <a:rPr lang="en-US" sz="2400" b="1" dirty="0" err="1"/>
              <a:t>học</a:t>
            </a:r>
            <a:r>
              <a:rPr lang="en-US" sz="2400" b="1" dirty="0"/>
              <a:t> </a:t>
            </a:r>
            <a:r>
              <a:rPr lang="en-US" sz="2400" b="1" dirty="0" err="1"/>
              <a:t>bằng</a:t>
            </a:r>
            <a:r>
              <a:rPr lang="en-US" sz="2400" b="1" dirty="0"/>
              <a:t> </a:t>
            </a:r>
            <a:r>
              <a:rPr lang="en-US" sz="2400" b="1" dirty="0" err="1"/>
              <a:t>mẫu</a:t>
            </a:r>
            <a:r>
              <a:rPr lang="en-US" sz="2400" b="1" dirty="0"/>
              <a:t> </a:t>
            </a:r>
            <a:r>
              <a:rPr lang="en-US" sz="2400" b="1" dirty="0" err="1"/>
              <a:t>sinh</a:t>
            </a:r>
            <a:r>
              <a:rPr lang="en-US" sz="2400" b="1" dirty="0"/>
              <a:t> </a:t>
            </a:r>
            <a:r>
              <a:rPr lang="en-US" sz="2400" b="1" dirty="0" err="1"/>
              <a:t>thiết</a:t>
            </a:r>
            <a:r>
              <a:rPr lang="en-US" sz="2400" b="1" dirty="0"/>
              <a:t>:</a:t>
            </a:r>
          </a:p>
          <a:p>
            <a:pPr>
              <a:buFontTx/>
              <a:buChar char="-"/>
            </a:pPr>
            <a:r>
              <a:rPr lang="en-US" sz="2400" dirty="0" err="1"/>
              <a:t>Hiện</a:t>
            </a:r>
            <a:r>
              <a:rPr lang="en-US" sz="2400" dirty="0"/>
              <a:t> nay </a:t>
            </a:r>
            <a:r>
              <a:rPr lang="en-US" sz="2400" dirty="0" err="1"/>
              <a:t>có</a:t>
            </a:r>
            <a:r>
              <a:rPr lang="en-US" sz="2400" dirty="0"/>
              <a:t> </a:t>
            </a:r>
            <a:r>
              <a:rPr lang="en-US" sz="2400" dirty="0" err="1"/>
              <a:t>rất</a:t>
            </a:r>
            <a:r>
              <a:rPr lang="en-US" sz="2400" dirty="0"/>
              <a:t> </a:t>
            </a:r>
            <a:r>
              <a:rPr lang="en-US" sz="2400" dirty="0" err="1"/>
              <a:t>nhiều</a:t>
            </a:r>
            <a:r>
              <a:rPr lang="en-US" sz="2400" dirty="0"/>
              <a:t> </a:t>
            </a:r>
            <a:r>
              <a:rPr lang="en-US" sz="2400" dirty="0" err="1"/>
              <a:t>phương</a:t>
            </a:r>
            <a:r>
              <a:rPr lang="en-US" sz="2400" dirty="0"/>
              <a:t> </a:t>
            </a:r>
            <a:r>
              <a:rPr lang="en-US" sz="2400" dirty="0" err="1"/>
              <a:t>pháp</a:t>
            </a:r>
            <a:r>
              <a:rPr lang="en-US" sz="2400" dirty="0"/>
              <a:t> CLS </a:t>
            </a:r>
            <a:r>
              <a:rPr lang="en-US" sz="2400" dirty="0" err="1"/>
              <a:t>có</a:t>
            </a:r>
            <a:r>
              <a:rPr lang="en-US" sz="2400" dirty="0"/>
              <a:t> </a:t>
            </a:r>
            <a:r>
              <a:rPr lang="en-US" sz="2400" dirty="0" err="1"/>
              <a:t>khả</a:t>
            </a:r>
            <a:r>
              <a:rPr lang="en-US" sz="2400" dirty="0"/>
              <a:t> </a:t>
            </a:r>
            <a:r>
              <a:rPr lang="en-US" sz="2400" dirty="0" err="1"/>
              <a:t>năng</a:t>
            </a:r>
            <a:r>
              <a:rPr lang="en-US" sz="2400" dirty="0"/>
              <a:t> </a:t>
            </a:r>
            <a:r>
              <a:rPr lang="en-US" sz="2400" dirty="0" err="1"/>
              <a:t>gợi</a:t>
            </a:r>
            <a:r>
              <a:rPr lang="en-US" sz="2400" dirty="0"/>
              <a:t> ý </a:t>
            </a:r>
            <a:r>
              <a:rPr lang="en-US" sz="2400" dirty="0" err="1"/>
              <a:t>về</a:t>
            </a:r>
            <a:r>
              <a:rPr lang="en-US" sz="2400" dirty="0"/>
              <a:t> </a:t>
            </a:r>
            <a:r>
              <a:rPr lang="en-US" sz="2400" dirty="0" err="1"/>
              <a:t>chẩn</a:t>
            </a:r>
            <a:r>
              <a:rPr lang="en-US" sz="2400" dirty="0"/>
              <a:t> </a:t>
            </a:r>
            <a:r>
              <a:rPr lang="en-US" sz="2400" dirty="0" err="1"/>
              <a:t>đoán</a:t>
            </a:r>
            <a:r>
              <a:rPr lang="en-US" sz="2400" dirty="0"/>
              <a:t> K </a:t>
            </a:r>
            <a:r>
              <a:rPr lang="en-US" sz="2400" dirty="0" err="1"/>
              <a:t>sớm</a:t>
            </a:r>
            <a:r>
              <a:rPr lang="en-US" sz="2400" dirty="0"/>
              <a:t>: </a:t>
            </a:r>
            <a:r>
              <a:rPr lang="en-US" sz="2400" dirty="0" err="1"/>
              <a:t>xét</a:t>
            </a:r>
            <a:r>
              <a:rPr lang="en-US" sz="2400" dirty="0"/>
              <a:t> </a:t>
            </a:r>
            <a:r>
              <a:rPr lang="en-US" sz="2400" dirty="0" err="1"/>
              <a:t>nghiệm</a:t>
            </a:r>
            <a:r>
              <a:rPr lang="en-US" sz="2400" dirty="0"/>
              <a:t> AND, Marker </a:t>
            </a:r>
            <a:r>
              <a:rPr lang="en-US" sz="2400" dirty="0" err="1"/>
              <a:t>ung</a:t>
            </a:r>
            <a:r>
              <a:rPr lang="en-US" sz="2400" dirty="0"/>
              <a:t> </a:t>
            </a:r>
            <a:r>
              <a:rPr lang="en-US" sz="2400" dirty="0" err="1"/>
              <a:t>thư</a:t>
            </a:r>
            <a:r>
              <a:rPr lang="en-US" sz="2400" dirty="0"/>
              <a:t> CEA, CA 19-9, CA 72-4 ,SCC… </a:t>
            </a:r>
            <a:r>
              <a:rPr lang="en-US" sz="2400" dirty="0" err="1"/>
              <a:t>nhưng</a:t>
            </a:r>
            <a:r>
              <a:rPr lang="en-US" sz="2400" dirty="0"/>
              <a:t> </a:t>
            </a:r>
            <a:r>
              <a:rPr lang="en-US" sz="2400" dirty="0" err="1"/>
              <a:t>độ</a:t>
            </a:r>
            <a:r>
              <a:rPr lang="en-US" sz="2400" dirty="0"/>
              <a:t> </a:t>
            </a:r>
            <a:r>
              <a:rPr lang="en-US" sz="2400" dirty="0" err="1"/>
              <a:t>nhạy</a:t>
            </a:r>
            <a:r>
              <a:rPr lang="en-US" sz="2400" dirty="0"/>
              <a:t> </a:t>
            </a:r>
            <a:r>
              <a:rPr lang="en-US" sz="2400" dirty="0" err="1"/>
              <a:t>và</a:t>
            </a:r>
            <a:r>
              <a:rPr lang="en-US" sz="2400" dirty="0"/>
              <a:t> </a:t>
            </a:r>
            <a:r>
              <a:rPr lang="en-US" sz="2400" dirty="0" err="1"/>
              <a:t>độ</a:t>
            </a:r>
            <a:r>
              <a:rPr lang="en-US" sz="2400" dirty="0"/>
              <a:t> </a:t>
            </a:r>
            <a:r>
              <a:rPr lang="en-US" sz="2400" dirty="0" err="1"/>
              <a:t>đặc</a:t>
            </a:r>
            <a:r>
              <a:rPr lang="en-US" sz="2400" dirty="0"/>
              <a:t> </a:t>
            </a:r>
            <a:r>
              <a:rPr lang="en-US" sz="2400" dirty="0" err="1"/>
              <a:t>hiệu</a:t>
            </a:r>
            <a:r>
              <a:rPr lang="en-US" sz="2400" dirty="0"/>
              <a:t> </a:t>
            </a:r>
            <a:r>
              <a:rPr lang="en-US" sz="2400" dirty="0" err="1"/>
              <a:t>vẫn</a:t>
            </a:r>
            <a:r>
              <a:rPr lang="en-US" sz="2400" dirty="0"/>
              <a:t> </a:t>
            </a:r>
            <a:r>
              <a:rPr lang="en-US" sz="2400" dirty="0" err="1"/>
              <a:t>chưa</a:t>
            </a:r>
            <a:r>
              <a:rPr lang="en-US" sz="2400" dirty="0"/>
              <a:t> </a:t>
            </a:r>
            <a:r>
              <a:rPr lang="en-US" sz="2400" dirty="0" err="1"/>
              <a:t>cao</a:t>
            </a:r>
            <a:r>
              <a:rPr lang="en-US" sz="2400" dirty="0"/>
              <a:t>, </a:t>
            </a:r>
            <a:r>
              <a:rPr lang="en-US" sz="2400" dirty="0" err="1"/>
              <a:t>chưa</a:t>
            </a:r>
            <a:r>
              <a:rPr lang="en-US" sz="2400" dirty="0"/>
              <a:t> </a:t>
            </a:r>
            <a:r>
              <a:rPr lang="en-US" sz="2400" dirty="0" err="1"/>
              <a:t>áp</a:t>
            </a:r>
            <a:r>
              <a:rPr lang="en-US" sz="2400" dirty="0"/>
              <a:t> </a:t>
            </a:r>
            <a:r>
              <a:rPr lang="en-US" sz="2400" dirty="0" err="1"/>
              <a:t>dụng</a:t>
            </a:r>
            <a:r>
              <a:rPr lang="en-US" sz="2400" dirty="0"/>
              <a:t> </a:t>
            </a:r>
            <a:r>
              <a:rPr lang="en-US" sz="2400" dirty="0" err="1"/>
              <a:t>thường</a:t>
            </a:r>
            <a:r>
              <a:rPr lang="en-US" sz="2400" dirty="0"/>
              <a:t> qui </a:t>
            </a:r>
            <a:r>
              <a:rPr lang="en-US" sz="2400" dirty="0" err="1"/>
              <a:t>được</a:t>
            </a:r>
            <a:r>
              <a:rPr lang="en-US" sz="2400" dirty="0"/>
              <a:t>..</a:t>
            </a:r>
          </a:p>
          <a:p>
            <a:pPr>
              <a:buFont typeface="Wingdings" panose="05000000000000000000" pitchFamily="2" charset="2"/>
              <a:buChar char="à"/>
            </a:pPr>
            <a:r>
              <a:rPr lang="en-US" sz="2400" dirty="0" err="1">
                <a:sym typeface="Wingdings" panose="05000000000000000000" pitchFamily="2" charset="2"/>
              </a:rPr>
              <a:t>Hình</a:t>
            </a:r>
            <a:r>
              <a:rPr lang="en-US" sz="2400" dirty="0">
                <a:sym typeface="Wingdings" panose="05000000000000000000" pitchFamily="2" charset="2"/>
              </a:rPr>
              <a:t> </a:t>
            </a:r>
            <a:r>
              <a:rPr lang="en-US" sz="2400" dirty="0" err="1">
                <a:sym typeface="Wingdings" panose="05000000000000000000" pitchFamily="2" charset="2"/>
              </a:rPr>
              <a:t>ảnh</a:t>
            </a:r>
            <a:r>
              <a:rPr lang="en-US" sz="2400" dirty="0">
                <a:sym typeface="Wingdings" panose="05000000000000000000" pitchFamily="2" charset="2"/>
              </a:rPr>
              <a:t> </a:t>
            </a:r>
            <a:r>
              <a:rPr lang="en-US" sz="2400" dirty="0" err="1">
                <a:sym typeface="Wingdings" panose="05000000000000000000" pitchFamily="2" charset="2"/>
              </a:rPr>
              <a:t>nội</a:t>
            </a:r>
            <a:r>
              <a:rPr lang="en-US" sz="2400" dirty="0">
                <a:sym typeface="Wingdings" panose="05000000000000000000" pitchFamily="2" charset="2"/>
              </a:rPr>
              <a:t> soi </a:t>
            </a:r>
            <a:r>
              <a:rPr lang="en-US" sz="2400" dirty="0" err="1">
                <a:sym typeface="Wingdings" panose="05000000000000000000" pitchFamily="2" charset="2"/>
              </a:rPr>
              <a:t>và</a:t>
            </a:r>
            <a:r>
              <a:rPr lang="en-US" sz="2400" dirty="0">
                <a:sym typeface="Wingdings" panose="05000000000000000000" pitchFamily="2" charset="2"/>
              </a:rPr>
              <a:t> </a:t>
            </a:r>
            <a:r>
              <a:rPr lang="en-US" sz="2400" dirty="0" err="1">
                <a:sym typeface="Wingdings" panose="05000000000000000000" pitchFamily="2" charset="2"/>
              </a:rPr>
              <a:t>mô</a:t>
            </a:r>
            <a:r>
              <a:rPr lang="en-US" sz="2400" dirty="0">
                <a:sym typeface="Wingdings" panose="05000000000000000000" pitchFamily="2" charset="2"/>
              </a:rPr>
              <a:t> </a:t>
            </a:r>
            <a:r>
              <a:rPr lang="en-US" sz="2400" dirty="0" err="1">
                <a:sym typeface="Wingdings" panose="05000000000000000000" pitchFamily="2" charset="2"/>
              </a:rPr>
              <a:t>bệnh</a:t>
            </a:r>
            <a:r>
              <a:rPr lang="en-US" sz="2400" dirty="0">
                <a:sym typeface="Wingdings" panose="05000000000000000000" pitchFamily="2" charset="2"/>
              </a:rPr>
              <a:t> </a:t>
            </a:r>
            <a:r>
              <a:rPr lang="en-US" sz="2400" dirty="0" err="1">
                <a:sym typeface="Wingdings" panose="05000000000000000000" pitchFamily="2" charset="2"/>
              </a:rPr>
              <a:t>học</a:t>
            </a:r>
            <a:r>
              <a:rPr lang="en-US" sz="2400" dirty="0">
                <a:sym typeface="Wingdings" panose="05000000000000000000" pitchFamily="2" charset="2"/>
              </a:rPr>
              <a:t> </a:t>
            </a:r>
            <a:r>
              <a:rPr lang="en-US" sz="2400" dirty="0" err="1">
                <a:sym typeface="Wingdings" panose="05000000000000000000" pitchFamily="2" charset="2"/>
              </a:rPr>
              <a:t>vẫn</a:t>
            </a:r>
            <a:r>
              <a:rPr lang="en-US" sz="2400" dirty="0">
                <a:sym typeface="Wingdings" panose="05000000000000000000" pitchFamily="2" charset="2"/>
              </a:rPr>
              <a:t> </a:t>
            </a:r>
            <a:r>
              <a:rPr lang="en-US" sz="2400" dirty="0" err="1">
                <a:sym typeface="Wingdings" panose="05000000000000000000" pitchFamily="2" charset="2"/>
              </a:rPr>
              <a:t>là</a:t>
            </a:r>
            <a:r>
              <a:rPr lang="en-US" sz="2400" dirty="0">
                <a:sym typeface="Wingdings" panose="05000000000000000000" pitchFamily="2" charset="2"/>
              </a:rPr>
              <a:t> </a:t>
            </a:r>
            <a:r>
              <a:rPr lang="en-US" sz="2400" dirty="0" err="1">
                <a:sym typeface="Wingdings" panose="05000000000000000000" pitchFamily="2" charset="2"/>
              </a:rPr>
              <a:t>tiêu</a:t>
            </a:r>
            <a:r>
              <a:rPr lang="en-US" sz="2400" dirty="0">
                <a:sym typeface="Wingdings" panose="05000000000000000000" pitchFamily="2" charset="2"/>
              </a:rPr>
              <a:t> </a:t>
            </a:r>
            <a:r>
              <a:rPr lang="en-US" sz="2400" dirty="0" err="1">
                <a:sym typeface="Wingdings" panose="05000000000000000000" pitchFamily="2" charset="2"/>
              </a:rPr>
              <a:t>chuẩn</a:t>
            </a:r>
            <a:r>
              <a:rPr lang="en-US" sz="2400" dirty="0">
                <a:sym typeface="Wingdings" panose="05000000000000000000" pitchFamily="2" charset="2"/>
              </a:rPr>
              <a:t> </a:t>
            </a:r>
            <a:r>
              <a:rPr lang="en-US" sz="2400" dirty="0" err="1">
                <a:sym typeface="Wingdings" panose="05000000000000000000" pitchFamily="2" charset="2"/>
              </a:rPr>
              <a:t>vàng</a:t>
            </a:r>
            <a:r>
              <a:rPr lang="en-US" sz="2400" dirty="0">
                <a:sym typeface="Wingdings" panose="05000000000000000000" pitchFamily="2" charset="2"/>
              </a:rPr>
              <a:t> </a:t>
            </a:r>
            <a:r>
              <a:rPr lang="en-US" sz="2400" dirty="0" err="1">
                <a:sym typeface="Wingdings" panose="05000000000000000000" pitchFamily="2" charset="2"/>
              </a:rPr>
              <a:t>để</a:t>
            </a:r>
            <a:r>
              <a:rPr lang="en-US" sz="2400" dirty="0">
                <a:sym typeface="Wingdings" panose="05000000000000000000" pitchFamily="2" charset="2"/>
              </a:rPr>
              <a:t> </a:t>
            </a:r>
            <a:r>
              <a:rPr lang="en-US" sz="2400" dirty="0" err="1">
                <a:sym typeface="Wingdings" panose="05000000000000000000" pitchFamily="2" charset="2"/>
              </a:rPr>
              <a:t>chẩn</a:t>
            </a:r>
            <a:r>
              <a:rPr lang="en-US" sz="2400" dirty="0">
                <a:sym typeface="Wingdings" panose="05000000000000000000" pitchFamily="2" charset="2"/>
              </a:rPr>
              <a:t> </a:t>
            </a:r>
            <a:r>
              <a:rPr lang="en-US" sz="2400" dirty="0" err="1">
                <a:sym typeface="Wingdings" panose="05000000000000000000" pitchFamily="2" charset="2"/>
              </a:rPr>
              <a:t>đoán</a:t>
            </a:r>
            <a:endParaRPr lang="en-US" sz="2400" dirty="0">
              <a:sym typeface="Wingdings" panose="05000000000000000000" pitchFamily="2" charset="2"/>
            </a:endParaRPr>
          </a:p>
          <a:p>
            <a:pPr>
              <a:buFontTx/>
              <a:buChar char="-"/>
            </a:pPr>
            <a:r>
              <a:rPr lang="en-US" sz="2400" dirty="0" err="1">
                <a:sym typeface="Wingdings" panose="05000000000000000000" pitchFamily="2" charset="2"/>
              </a:rPr>
              <a:t>Việc</a:t>
            </a:r>
            <a:r>
              <a:rPr lang="en-US" sz="2400" dirty="0">
                <a:sym typeface="Wingdings" panose="05000000000000000000" pitchFamily="2" charset="2"/>
              </a:rPr>
              <a:t> </a:t>
            </a:r>
            <a:r>
              <a:rPr lang="en-US" sz="2400" dirty="0" err="1">
                <a:sym typeface="Wingdings" panose="05000000000000000000" pitchFamily="2" charset="2"/>
              </a:rPr>
              <a:t>kết</a:t>
            </a:r>
            <a:r>
              <a:rPr lang="en-US" sz="2400" dirty="0">
                <a:sym typeface="Wingdings" panose="05000000000000000000" pitchFamily="2" charset="2"/>
              </a:rPr>
              <a:t> </a:t>
            </a:r>
            <a:r>
              <a:rPr lang="en-US" sz="2400" dirty="0" err="1">
                <a:sym typeface="Wingdings" panose="05000000000000000000" pitchFamily="2" charset="2"/>
              </a:rPr>
              <a:t>hợp</a:t>
            </a:r>
            <a:r>
              <a:rPr lang="en-US" sz="2400" dirty="0">
                <a:sym typeface="Wingdings" panose="05000000000000000000" pitchFamily="2" charset="2"/>
              </a:rPr>
              <a:t> </a:t>
            </a:r>
            <a:r>
              <a:rPr lang="en-US" sz="2400" dirty="0" err="1">
                <a:sym typeface="Wingdings" panose="05000000000000000000" pitchFamily="2" charset="2"/>
              </a:rPr>
              <a:t>giữa</a:t>
            </a:r>
            <a:r>
              <a:rPr lang="en-US" sz="2400" dirty="0">
                <a:sym typeface="Wingdings" panose="05000000000000000000" pitchFamily="2" charset="2"/>
              </a:rPr>
              <a:t> </a:t>
            </a:r>
            <a:r>
              <a:rPr lang="en-US" sz="2400" dirty="0" err="1">
                <a:sym typeface="Wingdings" panose="05000000000000000000" pitchFamily="2" charset="2"/>
              </a:rPr>
              <a:t>nội</a:t>
            </a:r>
            <a:r>
              <a:rPr lang="en-US" sz="2400" dirty="0">
                <a:sym typeface="Wingdings" panose="05000000000000000000" pitchFamily="2" charset="2"/>
              </a:rPr>
              <a:t> soi </a:t>
            </a:r>
            <a:r>
              <a:rPr lang="en-US" sz="2400" dirty="0" err="1">
                <a:sym typeface="Wingdings" panose="05000000000000000000" pitchFamily="2" charset="2"/>
              </a:rPr>
              <a:t>và</a:t>
            </a:r>
            <a:r>
              <a:rPr lang="en-US" sz="2400" dirty="0">
                <a:sym typeface="Wingdings" panose="05000000000000000000" pitchFamily="2" charset="2"/>
              </a:rPr>
              <a:t> </a:t>
            </a:r>
            <a:r>
              <a:rPr lang="en-US" sz="2400" dirty="0" err="1">
                <a:sym typeface="Wingdings" panose="05000000000000000000" pitchFamily="2" charset="2"/>
              </a:rPr>
              <a:t>sinh</a:t>
            </a:r>
            <a:r>
              <a:rPr lang="en-US" sz="2400" dirty="0">
                <a:sym typeface="Wingdings" panose="05000000000000000000" pitchFamily="2" charset="2"/>
              </a:rPr>
              <a:t> </a:t>
            </a:r>
            <a:r>
              <a:rPr lang="en-US" sz="2400" dirty="0" err="1">
                <a:sym typeface="Wingdings" panose="05000000000000000000" pitchFamily="2" charset="2"/>
              </a:rPr>
              <a:t>thiết</a:t>
            </a:r>
            <a:r>
              <a:rPr lang="en-US" sz="2400" dirty="0">
                <a:sym typeface="Wingdings" panose="05000000000000000000" pitchFamily="2" charset="2"/>
              </a:rPr>
              <a:t> </a:t>
            </a:r>
            <a:r>
              <a:rPr lang="en-US" sz="2400" dirty="0" err="1">
                <a:sym typeface="Wingdings" panose="05000000000000000000" pitchFamily="2" charset="2"/>
              </a:rPr>
              <a:t>nên</a:t>
            </a:r>
            <a:r>
              <a:rPr lang="en-US" sz="2400" dirty="0">
                <a:sym typeface="Wingdings" panose="05000000000000000000" pitchFamily="2" charset="2"/>
              </a:rPr>
              <a:t> </a:t>
            </a:r>
            <a:r>
              <a:rPr lang="en-US" sz="2400" dirty="0" err="1">
                <a:sym typeface="Wingdings" panose="05000000000000000000" pitchFamily="2" charset="2"/>
              </a:rPr>
              <a:t>được</a:t>
            </a:r>
            <a:r>
              <a:rPr lang="en-US" sz="2400" dirty="0">
                <a:sym typeface="Wingdings" panose="05000000000000000000" pitchFamily="2" charset="2"/>
              </a:rPr>
              <a:t> </a:t>
            </a:r>
            <a:r>
              <a:rPr lang="en-US" sz="2400" dirty="0" err="1">
                <a:sym typeface="Wingdings" panose="05000000000000000000" pitchFamily="2" charset="2"/>
              </a:rPr>
              <a:t>cân</a:t>
            </a:r>
            <a:r>
              <a:rPr lang="en-US" sz="2400" dirty="0">
                <a:sym typeface="Wingdings" panose="05000000000000000000" pitchFamily="2" charset="2"/>
              </a:rPr>
              <a:t> </a:t>
            </a:r>
            <a:r>
              <a:rPr lang="en-US" sz="2400" dirty="0" err="1">
                <a:sym typeface="Wingdings" panose="05000000000000000000" pitchFamily="2" charset="2"/>
              </a:rPr>
              <a:t>nhắc</a:t>
            </a:r>
            <a:endParaRPr lang="en-US" sz="2400" dirty="0">
              <a:sym typeface="Wingdings" panose="05000000000000000000" pitchFamily="2" charset="2"/>
            </a:endParaRPr>
          </a:p>
          <a:p>
            <a:pPr marL="0" indent="0">
              <a:buNone/>
            </a:pPr>
            <a:r>
              <a:rPr lang="en-US" sz="2400" dirty="0">
                <a:sym typeface="Wingdings" panose="05000000000000000000" pitchFamily="2" charset="2"/>
              </a:rPr>
              <a:t>+ </a:t>
            </a:r>
            <a:r>
              <a:rPr lang="en-US" sz="2400" dirty="0" err="1">
                <a:sym typeface="Wingdings" panose="05000000000000000000" pitchFamily="2" charset="2"/>
              </a:rPr>
              <a:t>Nội</a:t>
            </a:r>
            <a:r>
              <a:rPr lang="en-US" sz="2400" dirty="0">
                <a:sym typeface="Wingdings" panose="05000000000000000000" pitchFamily="2" charset="2"/>
              </a:rPr>
              <a:t> soi </a:t>
            </a:r>
            <a:r>
              <a:rPr lang="en-US" sz="2400" dirty="0" err="1">
                <a:sym typeface="Wingdings" panose="05000000000000000000" pitchFamily="2" charset="2"/>
              </a:rPr>
              <a:t>giúp</a:t>
            </a:r>
            <a:r>
              <a:rPr lang="en-US" sz="2400" dirty="0">
                <a:sym typeface="Wingdings" panose="05000000000000000000" pitchFamily="2" charset="2"/>
              </a:rPr>
              <a:t> </a:t>
            </a:r>
            <a:r>
              <a:rPr lang="en-US" sz="2400" dirty="0" err="1">
                <a:sym typeface="Wingdings" panose="05000000000000000000" pitchFamily="2" charset="2"/>
              </a:rPr>
              <a:t>phát</a:t>
            </a:r>
            <a:r>
              <a:rPr lang="en-US" sz="2400" dirty="0">
                <a:sym typeface="Wingdings" panose="05000000000000000000" pitchFamily="2" charset="2"/>
              </a:rPr>
              <a:t> </a:t>
            </a:r>
            <a:r>
              <a:rPr lang="en-US" sz="2400" dirty="0" err="1">
                <a:sym typeface="Wingdings" panose="05000000000000000000" pitchFamily="2" charset="2"/>
              </a:rPr>
              <a:t>hiện</a:t>
            </a:r>
            <a:r>
              <a:rPr lang="en-US" sz="2400" dirty="0">
                <a:sym typeface="Wingdings" panose="05000000000000000000" pitchFamily="2" charset="2"/>
              </a:rPr>
              <a:t> </a:t>
            </a:r>
            <a:r>
              <a:rPr lang="en-US" sz="2400" dirty="0" err="1">
                <a:sym typeface="Wingdings" panose="05000000000000000000" pitchFamily="2" charset="2"/>
              </a:rPr>
              <a:t>tổn</a:t>
            </a:r>
            <a:r>
              <a:rPr lang="en-US" sz="2400" dirty="0">
                <a:sym typeface="Wingdings" panose="05000000000000000000" pitchFamily="2" charset="2"/>
              </a:rPr>
              <a:t> </a:t>
            </a:r>
            <a:r>
              <a:rPr lang="en-US" sz="2400" dirty="0" err="1">
                <a:sym typeface="Wingdings" panose="05000000000000000000" pitchFamily="2" charset="2"/>
              </a:rPr>
              <a:t>thương</a:t>
            </a:r>
            <a:r>
              <a:rPr lang="en-US" sz="2400" dirty="0">
                <a:sym typeface="Wingdings" panose="05000000000000000000" pitchFamily="2" charset="2"/>
              </a:rPr>
              <a:t> </a:t>
            </a:r>
            <a:r>
              <a:rPr lang="en-US" sz="2400" dirty="0" err="1">
                <a:sym typeface="Wingdings" panose="05000000000000000000" pitchFamily="2" charset="2"/>
              </a:rPr>
              <a:t>nghi</a:t>
            </a:r>
            <a:r>
              <a:rPr lang="en-US" sz="2400" dirty="0">
                <a:sym typeface="Wingdings" panose="05000000000000000000" pitchFamily="2" charset="2"/>
              </a:rPr>
              <a:t> </a:t>
            </a:r>
            <a:r>
              <a:rPr lang="en-US" sz="2400" dirty="0" err="1">
                <a:sym typeface="Wingdings" panose="05000000000000000000" pitchFamily="2" charset="2"/>
              </a:rPr>
              <a:t>ngờ</a:t>
            </a:r>
            <a:r>
              <a:rPr lang="en-US" sz="2400" dirty="0">
                <a:sym typeface="Wingdings" panose="05000000000000000000" pitchFamily="2" charset="2"/>
              </a:rPr>
              <a:t>, </a:t>
            </a:r>
            <a:r>
              <a:rPr lang="en-US" sz="2400" dirty="0" err="1">
                <a:sym typeface="Wingdings" panose="05000000000000000000" pitchFamily="2" charset="2"/>
              </a:rPr>
              <a:t>đánh</a:t>
            </a:r>
            <a:r>
              <a:rPr lang="en-US" sz="2400" dirty="0">
                <a:sym typeface="Wingdings" panose="05000000000000000000" pitchFamily="2" charset="2"/>
              </a:rPr>
              <a:t> </a:t>
            </a:r>
            <a:r>
              <a:rPr lang="en-US" sz="2400" dirty="0" err="1">
                <a:sym typeface="Wingdings" panose="05000000000000000000" pitchFamily="2" charset="2"/>
              </a:rPr>
              <a:t>dấu</a:t>
            </a:r>
            <a:r>
              <a:rPr lang="en-US" sz="2400" dirty="0">
                <a:sym typeface="Wingdings" panose="05000000000000000000" pitchFamily="2" charset="2"/>
              </a:rPr>
              <a:t> </a:t>
            </a:r>
            <a:r>
              <a:rPr lang="en-US" sz="2400" dirty="0" err="1">
                <a:sym typeface="Wingdings" panose="05000000000000000000" pitchFamily="2" charset="2"/>
              </a:rPr>
              <a:t>vị</a:t>
            </a:r>
            <a:r>
              <a:rPr lang="en-US" sz="2400" dirty="0">
                <a:sym typeface="Wingdings" panose="05000000000000000000" pitchFamily="2" charset="2"/>
              </a:rPr>
              <a:t> </a:t>
            </a:r>
            <a:r>
              <a:rPr lang="en-US" sz="2400" dirty="0" err="1">
                <a:sym typeface="Wingdings" panose="05000000000000000000" pitchFamily="2" charset="2"/>
              </a:rPr>
              <a:t>trí</a:t>
            </a:r>
            <a:r>
              <a:rPr lang="en-US" sz="2400" dirty="0">
                <a:sym typeface="Wingdings" panose="05000000000000000000" pitchFamily="2" charset="2"/>
              </a:rPr>
              <a:t> </a:t>
            </a:r>
            <a:r>
              <a:rPr lang="en-US" sz="2400" dirty="0" err="1">
                <a:sym typeface="Wingdings" panose="05000000000000000000" pitchFamily="2" charset="2"/>
              </a:rPr>
              <a:t>có</a:t>
            </a:r>
            <a:r>
              <a:rPr lang="en-US" sz="2400" dirty="0">
                <a:sym typeface="Wingdings" panose="05000000000000000000" pitchFamily="2" charset="2"/>
              </a:rPr>
              <a:t> “ </a:t>
            </a:r>
            <a:r>
              <a:rPr lang="en-US" sz="2400" dirty="0" err="1">
                <a:sym typeface="Wingdings" panose="05000000000000000000" pitchFamily="2" charset="2"/>
              </a:rPr>
              <a:t>nguy</a:t>
            </a:r>
            <a:r>
              <a:rPr lang="en-US" sz="2400" dirty="0">
                <a:sym typeface="Wingdings" panose="05000000000000000000" pitchFamily="2" charset="2"/>
              </a:rPr>
              <a:t> </a:t>
            </a:r>
            <a:r>
              <a:rPr lang="en-US" sz="2400" dirty="0" err="1">
                <a:sym typeface="Wingdings" panose="05000000000000000000" pitchFamily="2" charset="2"/>
              </a:rPr>
              <a:t>cơ</a:t>
            </a:r>
            <a:r>
              <a:rPr lang="en-US" sz="2400" dirty="0">
                <a:sym typeface="Wingdings" panose="05000000000000000000" pitchFamily="2" charset="2"/>
              </a:rPr>
              <a:t> </a:t>
            </a:r>
            <a:r>
              <a:rPr lang="en-US" sz="2400" dirty="0" err="1">
                <a:sym typeface="Wingdings" panose="05000000000000000000" pitchFamily="2" charset="2"/>
              </a:rPr>
              <a:t>cao</a:t>
            </a:r>
            <a:r>
              <a:rPr lang="en-US" sz="2400" dirty="0">
                <a:sym typeface="Wingdings" panose="05000000000000000000" pitchFamily="2" charset="2"/>
              </a:rPr>
              <a:t>” </a:t>
            </a:r>
            <a:r>
              <a:rPr lang="en-US" sz="2400" dirty="0" err="1">
                <a:sym typeface="Wingdings" panose="05000000000000000000" pitchFamily="2" charset="2"/>
              </a:rPr>
              <a:t>và</a:t>
            </a:r>
            <a:r>
              <a:rPr lang="en-US" sz="2400" dirty="0">
                <a:sym typeface="Wingdings" panose="05000000000000000000" pitchFamily="2" charset="2"/>
              </a:rPr>
              <a:t> </a:t>
            </a:r>
            <a:r>
              <a:rPr lang="en-US" sz="2400" dirty="0" err="1">
                <a:sym typeface="Wingdings" panose="05000000000000000000" pitchFamily="2" charset="2"/>
              </a:rPr>
              <a:t>bấm</a:t>
            </a:r>
            <a:r>
              <a:rPr lang="en-US" sz="2400" dirty="0">
                <a:sym typeface="Wingdings" panose="05000000000000000000" pitchFamily="2" charset="2"/>
              </a:rPr>
              <a:t> </a:t>
            </a:r>
            <a:r>
              <a:rPr lang="en-US" sz="2400" dirty="0" err="1">
                <a:sym typeface="Wingdings" panose="05000000000000000000" pitchFamily="2" charset="2"/>
              </a:rPr>
              <a:t>sinh</a:t>
            </a:r>
            <a:r>
              <a:rPr lang="en-US" sz="2400" dirty="0">
                <a:sym typeface="Wingdings" panose="05000000000000000000" pitchFamily="2" charset="2"/>
              </a:rPr>
              <a:t> </a:t>
            </a:r>
            <a:r>
              <a:rPr lang="en-US" sz="2400" dirty="0" err="1">
                <a:sym typeface="Wingdings" panose="05000000000000000000" pitchFamily="2" charset="2"/>
              </a:rPr>
              <a:t>thiết</a:t>
            </a:r>
            <a:r>
              <a:rPr lang="en-US" sz="2400" dirty="0">
                <a:sym typeface="Wingdings" panose="05000000000000000000" pitchFamily="2" charset="2"/>
              </a:rPr>
              <a:t>, </a:t>
            </a:r>
            <a:r>
              <a:rPr lang="en-US" sz="2400" dirty="0" err="1">
                <a:sym typeface="Wingdings" panose="05000000000000000000" pitchFamily="2" charset="2"/>
              </a:rPr>
              <a:t>giảm</a:t>
            </a:r>
            <a:r>
              <a:rPr lang="en-US" sz="2400" dirty="0">
                <a:sym typeface="Wingdings" panose="05000000000000000000" pitchFamily="2" charset="2"/>
              </a:rPr>
              <a:t> </a:t>
            </a:r>
            <a:r>
              <a:rPr lang="en-US" sz="2400" dirty="0" err="1">
                <a:sym typeface="Wingdings" panose="05000000000000000000" pitchFamily="2" charset="2"/>
              </a:rPr>
              <a:t>tỷ</a:t>
            </a:r>
            <a:r>
              <a:rPr lang="en-US" sz="2400" dirty="0">
                <a:sym typeface="Wingdings" panose="05000000000000000000" pitchFamily="2" charset="2"/>
              </a:rPr>
              <a:t> </a:t>
            </a:r>
            <a:r>
              <a:rPr lang="en-US" sz="2400" dirty="0" err="1">
                <a:sym typeface="Wingdings" panose="05000000000000000000" pitchFamily="2" charset="2"/>
              </a:rPr>
              <a:t>lệ</a:t>
            </a:r>
            <a:r>
              <a:rPr lang="en-US" sz="2400" dirty="0">
                <a:sym typeface="Wingdings" panose="05000000000000000000" pitchFamily="2" charset="2"/>
              </a:rPr>
              <a:t> </a:t>
            </a:r>
            <a:r>
              <a:rPr lang="en-US" sz="2400" dirty="0" err="1">
                <a:sym typeface="Wingdings" panose="05000000000000000000" pitchFamily="2" charset="2"/>
              </a:rPr>
              <a:t>âm</a:t>
            </a:r>
            <a:r>
              <a:rPr lang="en-US" sz="2400" dirty="0">
                <a:sym typeface="Wingdings" panose="05000000000000000000" pitchFamily="2" charset="2"/>
              </a:rPr>
              <a:t> </a:t>
            </a:r>
            <a:r>
              <a:rPr lang="en-US" sz="2400" dirty="0" err="1">
                <a:sym typeface="Wingdings" panose="05000000000000000000" pitchFamily="2" charset="2"/>
              </a:rPr>
              <a:t>tính</a:t>
            </a:r>
            <a:r>
              <a:rPr lang="en-US" sz="2400" dirty="0">
                <a:sym typeface="Wingdings" panose="05000000000000000000" pitchFamily="2" charset="2"/>
              </a:rPr>
              <a:t> </a:t>
            </a:r>
            <a:r>
              <a:rPr lang="en-US" sz="2400" dirty="0" err="1">
                <a:sym typeface="Wingdings" panose="05000000000000000000" pitchFamily="2" charset="2"/>
              </a:rPr>
              <a:t>giả</a:t>
            </a:r>
            <a:endParaRPr lang="en-US" sz="2400" dirty="0">
              <a:sym typeface="Wingdings" panose="05000000000000000000" pitchFamily="2" charset="2"/>
            </a:endParaRPr>
          </a:p>
          <a:p>
            <a:pPr marL="0" indent="0">
              <a:buNone/>
            </a:pPr>
            <a:r>
              <a:rPr lang="en-US" sz="2400" dirty="0">
                <a:sym typeface="Wingdings" panose="05000000000000000000" pitchFamily="2" charset="2"/>
              </a:rPr>
              <a:t>+ Tuy </a:t>
            </a:r>
            <a:r>
              <a:rPr lang="en-US" sz="2400" dirty="0" err="1">
                <a:sym typeface="Wingdings" panose="05000000000000000000" pitchFamily="2" charset="2"/>
              </a:rPr>
              <a:t>nhiên</a:t>
            </a:r>
            <a:r>
              <a:rPr lang="en-US" sz="2400" dirty="0">
                <a:sym typeface="Wingdings" panose="05000000000000000000" pitchFamily="2" charset="2"/>
              </a:rPr>
              <a:t> </a:t>
            </a:r>
            <a:r>
              <a:rPr lang="en-US" sz="2400" dirty="0" err="1">
                <a:sym typeface="Wingdings" panose="05000000000000000000" pitchFamily="2" charset="2"/>
              </a:rPr>
              <a:t>đối</a:t>
            </a:r>
            <a:r>
              <a:rPr lang="en-US" sz="2400" dirty="0">
                <a:sym typeface="Wingdings" panose="05000000000000000000" pitchFamily="2" charset="2"/>
              </a:rPr>
              <a:t> </a:t>
            </a:r>
            <a:r>
              <a:rPr lang="en-US" sz="2400" dirty="0" err="1">
                <a:sym typeface="Wingdings" panose="05000000000000000000" pitchFamily="2" charset="2"/>
              </a:rPr>
              <a:t>với</a:t>
            </a:r>
            <a:r>
              <a:rPr lang="en-US" sz="2400" dirty="0">
                <a:sym typeface="Wingdings" panose="05000000000000000000" pitchFamily="2" charset="2"/>
              </a:rPr>
              <a:t> </a:t>
            </a:r>
            <a:r>
              <a:rPr lang="en-US" sz="2400" dirty="0" err="1">
                <a:sym typeface="Wingdings" panose="05000000000000000000" pitchFamily="2" charset="2"/>
              </a:rPr>
              <a:t>các</a:t>
            </a:r>
            <a:r>
              <a:rPr lang="en-US" sz="2400" dirty="0">
                <a:sym typeface="Wingdings" panose="05000000000000000000" pitchFamily="2" charset="2"/>
              </a:rPr>
              <a:t> </a:t>
            </a:r>
            <a:r>
              <a:rPr lang="en-US" sz="2400" dirty="0" err="1">
                <a:sym typeface="Wingdings" panose="05000000000000000000" pitchFamily="2" charset="2"/>
              </a:rPr>
              <a:t>tổn</a:t>
            </a:r>
            <a:r>
              <a:rPr lang="en-US" sz="2400" dirty="0">
                <a:sym typeface="Wingdings" panose="05000000000000000000" pitchFamily="2" charset="2"/>
              </a:rPr>
              <a:t> </a:t>
            </a:r>
            <a:r>
              <a:rPr lang="en-US" sz="2400" dirty="0" err="1">
                <a:sym typeface="Wingdings" panose="05000000000000000000" pitchFamily="2" charset="2"/>
              </a:rPr>
              <a:t>thương</a:t>
            </a:r>
            <a:r>
              <a:rPr lang="en-US" sz="2400" dirty="0">
                <a:sym typeface="Wingdings" panose="05000000000000000000" pitchFamily="2" charset="2"/>
              </a:rPr>
              <a:t> </a:t>
            </a:r>
            <a:r>
              <a:rPr lang="en-US" sz="2400" dirty="0" err="1">
                <a:sym typeface="Wingdings" panose="05000000000000000000" pitchFamily="2" charset="2"/>
              </a:rPr>
              <a:t>tại</a:t>
            </a:r>
            <a:r>
              <a:rPr lang="en-US" sz="2400" dirty="0">
                <a:sym typeface="Wingdings" panose="05000000000000000000" pitchFamily="2" charset="2"/>
              </a:rPr>
              <a:t> </a:t>
            </a:r>
            <a:r>
              <a:rPr lang="en-US" sz="2400" dirty="0" err="1">
                <a:sym typeface="Wingdings" panose="05000000000000000000" pitchFamily="2" charset="2"/>
              </a:rPr>
              <a:t>lớp</a:t>
            </a:r>
            <a:r>
              <a:rPr lang="en-US" sz="2400" dirty="0">
                <a:sym typeface="Wingdings" panose="05000000000000000000" pitchFamily="2" charset="2"/>
              </a:rPr>
              <a:t> </a:t>
            </a:r>
            <a:r>
              <a:rPr lang="en-US" sz="2400" dirty="0" err="1">
                <a:sym typeface="Wingdings" panose="05000000000000000000" pitchFamily="2" charset="2"/>
              </a:rPr>
              <a:t>hạ</a:t>
            </a:r>
            <a:r>
              <a:rPr lang="en-US" sz="2400" dirty="0">
                <a:sym typeface="Wingdings" panose="05000000000000000000" pitchFamily="2" charset="2"/>
              </a:rPr>
              <a:t> </a:t>
            </a:r>
            <a:r>
              <a:rPr lang="en-US" sz="2400" dirty="0" err="1">
                <a:sym typeface="Wingdings" panose="05000000000000000000" pitchFamily="2" charset="2"/>
              </a:rPr>
              <a:t>niêm</a:t>
            </a:r>
            <a:r>
              <a:rPr lang="en-US" sz="2400" dirty="0">
                <a:sym typeface="Wingdings" panose="05000000000000000000" pitchFamily="2" charset="2"/>
              </a:rPr>
              <a:t> </a:t>
            </a:r>
            <a:r>
              <a:rPr lang="en-US" sz="2400" dirty="0" err="1">
                <a:sym typeface="Wingdings" panose="05000000000000000000" pitchFamily="2" charset="2"/>
              </a:rPr>
              <a:t>mạc</a:t>
            </a:r>
            <a:r>
              <a:rPr lang="en-US" sz="2400" dirty="0">
                <a:sym typeface="Wingdings" panose="05000000000000000000" pitchFamily="2" charset="2"/>
              </a:rPr>
              <a:t>, </a:t>
            </a:r>
            <a:r>
              <a:rPr lang="en-US" sz="2400" dirty="0" err="1">
                <a:sym typeface="Wingdings" panose="05000000000000000000" pitchFamily="2" charset="2"/>
              </a:rPr>
              <a:t>việc</a:t>
            </a:r>
            <a:r>
              <a:rPr lang="en-US" sz="2400" dirty="0">
                <a:sym typeface="Wingdings" panose="05000000000000000000" pitchFamily="2" charset="2"/>
              </a:rPr>
              <a:t> </a:t>
            </a:r>
            <a:r>
              <a:rPr lang="en-US" sz="2400" dirty="0" err="1">
                <a:sym typeface="Wingdings" panose="05000000000000000000" pitchFamily="2" charset="2"/>
              </a:rPr>
              <a:t>bấm</a:t>
            </a:r>
            <a:r>
              <a:rPr lang="en-US" sz="2400" dirty="0">
                <a:sym typeface="Wingdings" panose="05000000000000000000" pitchFamily="2" charset="2"/>
              </a:rPr>
              <a:t> </a:t>
            </a:r>
            <a:r>
              <a:rPr lang="en-US" sz="2400" dirty="0" err="1">
                <a:sym typeface="Wingdings" panose="05000000000000000000" pitchFamily="2" charset="2"/>
              </a:rPr>
              <a:t>sinh</a:t>
            </a:r>
            <a:r>
              <a:rPr lang="en-US" sz="2400" dirty="0">
                <a:sym typeface="Wingdings" panose="05000000000000000000" pitchFamily="2" charset="2"/>
              </a:rPr>
              <a:t> </a:t>
            </a:r>
            <a:r>
              <a:rPr lang="en-US" sz="2400" dirty="0" err="1">
                <a:sym typeface="Wingdings" panose="05000000000000000000" pitchFamily="2" charset="2"/>
              </a:rPr>
              <a:t>thiết</a:t>
            </a:r>
            <a:r>
              <a:rPr lang="en-US" sz="2400" dirty="0">
                <a:sym typeface="Wingdings" panose="05000000000000000000" pitchFamily="2" charset="2"/>
              </a:rPr>
              <a:t> </a:t>
            </a:r>
            <a:r>
              <a:rPr lang="en-US" sz="2400" dirty="0" err="1">
                <a:sym typeface="Wingdings" panose="05000000000000000000" pitchFamily="2" charset="2"/>
              </a:rPr>
              <a:t>có</a:t>
            </a:r>
            <a:r>
              <a:rPr lang="en-US" sz="2400" dirty="0">
                <a:sym typeface="Wingdings" panose="05000000000000000000" pitchFamily="2" charset="2"/>
              </a:rPr>
              <a:t> </a:t>
            </a:r>
            <a:r>
              <a:rPr lang="en-US" sz="2400" dirty="0" err="1">
                <a:sym typeface="Wingdings" panose="05000000000000000000" pitchFamily="2" charset="2"/>
              </a:rPr>
              <a:t>thể</a:t>
            </a:r>
            <a:r>
              <a:rPr lang="en-US" sz="2400" dirty="0">
                <a:sym typeface="Wingdings" panose="05000000000000000000" pitchFamily="2" charset="2"/>
              </a:rPr>
              <a:t> </a:t>
            </a:r>
            <a:r>
              <a:rPr lang="en-US" sz="2400" dirty="0" err="1">
                <a:sym typeface="Wingdings" panose="05000000000000000000" pitchFamily="2" charset="2"/>
              </a:rPr>
              <a:t>tạo</a:t>
            </a:r>
            <a:r>
              <a:rPr lang="en-US" sz="2400" dirty="0">
                <a:sym typeface="Wingdings" panose="05000000000000000000" pitchFamily="2" charset="2"/>
              </a:rPr>
              <a:t> </a:t>
            </a:r>
            <a:r>
              <a:rPr lang="en-US" sz="2400" dirty="0" err="1">
                <a:sym typeface="Wingdings" panose="05000000000000000000" pitchFamily="2" charset="2"/>
              </a:rPr>
              <a:t>sẹo</a:t>
            </a:r>
            <a:r>
              <a:rPr lang="en-US" sz="2400" dirty="0">
                <a:sym typeface="Wingdings" panose="05000000000000000000" pitchFamily="2" charset="2"/>
              </a:rPr>
              <a:t> </a:t>
            </a:r>
            <a:r>
              <a:rPr lang="en-US" sz="2400" dirty="0" err="1">
                <a:sym typeface="Wingdings" panose="05000000000000000000" pitchFamily="2" charset="2"/>
              </a:rPr>
              <a:t>dẫn</a:t>
            </a:r>
            <a:r>
              <a:rPr lang="en-US" sz="2400" dirty="0">
                <a:sym typeface="Wingdings" panose="05000000000000000000" pitchFamily="2" charset="2"/>
              </a:rPr>
              <a:t> </a:t>
            </a:r>
            <a:r>
              <a:rPr lang="en-US" sz="2400" dirty="0" err="1">
                <a:sym typeface="Wingdings" panose="05000000000000000000" pitchFamily="2" charset="2"/>
              </a:rPr>
              <a:t>đến</a:t>
            </a:r>
            <a:r>
              <a:rPr lang="en-US" sz="2400" dirty="0">
                <a:sym typeface="Wingdings" panose="05000000000000000000" pitchFamily="2" charset="2"/>
              </a:rPr>
              <a:t> </a:t>
            </a:r>
            <a:r>
              <a:rPr lang="en-US" sz="2400" dirty="0" err="1">
                <a:sym typeface="Wingdings" panose="05000000000000000000" pitchFamily="2" charset="2"/>
              </a:rPr>
              <a:t>mất</a:t>
            </a:r>
            <a:r>
              <a:rPr lang="en-US" sz="2400" dirty="0">
                <a:sym typeface="Wingdings" panose="05000000000000000000" pitchFamily="2" charset="2"/>
              </a:rPr>
              <a:t> </a:t>
            </a:r>
            <a:r>
              <a:rPr lang="en-US" sz="2400" dirty="0" err="1">
                <a:sym typeface="Wingdings" panose="05000000000000000000" pitchFamily="2" charset="2"/>
              </a:rPr>
              <a:t>chỉ</a:t>
            </a:r>
            <a:r>
              <a:rPr lang="en-US" sz="2400" dirty="0">
                <a:sym typeface="Wingdings" panose="05000000000000000000" pitchFamily="2" charset="2"/>
              </a:rPr>
              <a:t> </a:t>
            </a:r>
            <a:r>
              <a:rPr lang="en-US" sz="2400" dirty="0" err="1">
                <a:sym typeface="Wingdings" panose="05000000000000000000" pitchFamily="2" charset="2"/>
              </a:rPr>
              <a:t>định</a:t>
            </a:r>
            <a:r>
              <a:rPr lang="en-US" sz="2400" dirty="0">
                <a:sym typeface="Wingdings" panose="05000000000000000000" pitchFamily="2" charset="2"/>
              </a:rPr>
              <a:t> can </a:t>
            </a:r>
            <a:r>
              <a:rPr lang="en-US" sz="2400" dirty="0" err="1">
                <a:sym typeface="Wingdings" panose="05000000000000000000" pitchFamily="2" charset="2"/>
              </a:rPr>
              <a:t>thiệp</a:t>
            </a:r>
            <a:r>
              <a:rPr lang="en-US" sz="2400" dirty="0">
                <a:sym typeface="Wingdings" panose="05000000000000000000" pitchFamily="2" charset="2"/>
              </a:rPr>
              <a:t> ESD, EMR </a:t>
            </a:r>
            <a:r>
              <a:rPr lang="en-US" sz="2400" dirty="0" err="1">
                <a:sym typeface="Wingdings" panose="05000000000000000000" pitchFamily="2" charset="2"/>
              </a:rPr>
              <a:t>cho</a:t>
            </a:r>
            <a:r>
              <a:rPr lang="en-US" sz="2400" dirty="0">
                <a:sym typeface="Wingdings" panose="05000000000000000000" pitchFamily="2" charset="2"/>
              </a:rPr>
              <a:t> </a:t>
            </a:r>
            <a:r>
              <a:rPr lang="en-US" sz="2400" dirty="0" err="1">
                <a:sym typeface="Wingdings" panose="05000000000000000000" pitchFamily="2" charset="2"/>
              </a:rPr>
              <a:t>tổn</a:t>
            </a:r>
            <a:r>
              <a:rPr lang="en-US" sz="2400" dirty="0">
                <a:sym typeface="Wingdings" panose="05000000000000000000" pitchFamily="2" charset="2"/>
              </a:rPr>
              <a:t> </a:t>
            </a:r>
            <a:r>
              <a:rPr lang="en-US" sz="2400" dirty="0" err="1">
                <a:sym typeface="Wingdings" panose="05000000000000000000" pitchFamily="2" charset="2"/>
              </a:rPr>
              <a:t>thương</a:t>
            </a:r>
            <a:r>
              <a:rPr lang="en-US" sz="2400" dirty="0">
                <a:sym typeface="Wingdings" panose="05000000000000000000" pitchFamily="2" charset="2"/>
              </a:rPr>
              <a:t> K </a:t>
            </a:r>
            <a:r>
              <a:rPr lang="en-US" sz="2400" dirty="0" err="1">
                <a:sym typeface="Wingdings" panose="05000000000000000000" pitchFamily="2" charset="2"/>
              </a:rPr>
              <a:t>sớm</a:t>
            </a:r>
            <a:endParaRPr lang="en-US" sz="2400" dirty="0">
              <a:sym typeface="Wingdings" panose="05000000000000000000" pitchFamily="2" charset="2"/>
            </a:endParaRPr>
          </a:p>
          <a:p>
            <a:pPr marL="0" indent="0">
              <a:buNone/>
            </a:pPr>
            <a:r>
              <a:rPr lang="en-US" sz="2400" dirty="0">
                <a:sym typeface="Wingdings" panose="05000000000000000000" pitchFamily="2" charset="2"/>
              </a:rPr>
              <a:t> BS </a:t>
            </a:r>
            <a:r>
              <a:rPr lang="en-US" sz="2400" dirty="0" err="1">
                <a:sym typeface="Wingdings" panose="05000000000000000000" pitchFamily="2" charset="2"/>
              </a:rPr>
              <a:t>cân</a:t>
            </a:r>
            <a:r>
              <a:rPr lang="en-US" sz="2400" dirty="0">
                <a:sym typeface="Wingdings" panose="05000000000000000000" pitchFamily="2" charset="2"/>
              </a:rPr>
              <a:t> </a:t>
            </a:r>
            <a:r>
              <a:rPr lang="en-US" sz="2400" dirty="0" err="1">
                <a:sym typeface="Wingdings" panose="05000000000000000000" pitchFamily="2" charset="2"/>
              </a:rPr>
              <a:t>nhắc</a:t>
            </a:r>
            <a:r>
              <a:rPr lang="en-US" sz="2400" dirty="0">
                <a:sym typeface="Wingdings" panose="05000000000000000000" pitchFamily="2" charset="2"/>
              </a:rPr>
              <a:t> </a:t>
            </a:r>
            <a:r>
              <a:rPr lang="en-US" sz="2400" dirty="0" err="1">
                <a:sym typeface="Wingdings" panose="05000000000000000000" pitchFamily="2" charset="2"/>
              </a:rPr>
              <a:t>và</a:t>
            </a:r>
            <a:r>
              <a:rPr lang="en-US" sz="2400" dirty="0">
                <a:sym typeface="Wingdings" panose="05000000000000000000" pitchFamily="2" charset="2"/>
              </a:rPr>
              <a:t> </a:t>
            </a:r>
            <a:r>
              <a:rPr lang="en-US" sz="2400" dirty="0" err="1">
                <a:sym typeface="Wingdings" panose="05000000000000000000" pitchFamily="2" charset="2"/>
              </a:rPr>
              <a:t>đặc</a:t>
            </a:r>
            <a:r>
              <a:rPr lang="en-US" sz="2400" dirty="0">
                <a:sym typeface="Wingdings" panose="05000000000000000000" pitchFamily="2" charset="2"/>
              </a:rPr>
              <a:t> </a:t>
            </a:r>
            <a:r>
              <a:rPr lang="en-US" sz="2400" dirty="0" err="1">
                <a:sym typeface="Wingdings" panose="05000000000000000000" pitchFamily="2" charset="2"/>
              </a:rPr>
              <a:t>biệt</a:t>
            </a:r>
            <a:r>
              <a:rPr lang="en-US" sz="2400" dirty="0">
                <a:sym typeface="Wingdings" panose="05000000000000000000" pitchFamily="2" charset="2"/>
              </a:rPr>
              <a:t> </a:t>
            </a:r>
            <a:r>
              <a:rPr lang="en-US" sz="2400" dirty="0" err="1">
                <a:sym typeface="Wingdings" panose="05000000000000000000" pitchFamily="2" charset="2"/>
              </a:rPr>
              <a:t>lưu</a:t>
            </a:r>
            <a:r>
              <a:rPr lang="en-US" sz="2400" dirty="0">
                <a:sym typeface="Wingdings" panose="05000000000000000000" pitchFamily="2" charset="2"/>
              </a:rPr>
              <a:t> ý</a:t>
            </a:r>
          </a:p>
        </p:txBody>
      </p:sp>
    </p:spTree>
    <p:extLst>
      <p:ext uri="{BB962C8B-B14F-4D97-AF65-F5344CB8AC3E}">
        <p14:creationId xmlns:p14="http://schemas.microsoft.com/office/powerpoint/2010/main" val="60195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4777" y="86035"/>
            <a:ext cx="9706377" cy="777875"/>
          </a:xfrm>
        </p:spPr>
        <p:txBody>
          <a:bodyPr/>
          <a:lstStyle/>
          <a:p>
            <a:r>
              <a:rPr lang="en-US" dirty="0"/>
              <a:t>NỘI SOI PHÁT HIỆN VÀ CHẨN ĐOÁN</a:t>
            </a:r>
          </a:p>
        </p:txBody>
      </p:sp>
      <p:pic>
        <p:nvPicPr>
          <p:cNvPr id="6" name="Picture 5">
            <a:extLst>
              <a:ext uri="{FF2B5EF4-FFF2-40B4-BE49-F238E27FC236}">
                <a16:creationId xmlns:a16="http://schemas.microsoft.com/office/drawing/2014/main" id="{93F21844-66FD-2AD6-5E39-417747CA09A9}"/>
              </a:ext>
            </a:extLst>
          </p:cNvPr>
          <p:cNvPicPr>
            <a:picLocks noChangeAspect="1"/>
          </p:cNvPicPr>
          <p:nvPr/>
        </p:nvPicPr>
        <p:blipFill>
          <a:blip r:embed="rId3"/>
          <a:stretch>
            <a:fillRect/>
          </a:stretch>
        </p:blipFill>
        <p:spPr>
          <a:xfrm>
            <a:off x="1407141" y="1049185"/>
            <a:ext cx="7054472" cy="4966208"/>
          </a:xfrm>
          <a:prstGeom prst="rect">
            <a:avLst/>
          </a:prstGeom>
        </p:spPr>
      </p:pic>
      <p:sp>
        <p:nvSpPr>
          <p:cNvPr id="10" name="Arrow: Right 9">
            <a:extLst>
              <a:ext uri="{FF2B5EF4-FFF2-40B4-BE49-F238E27FC236}">
                <a16:creationId xmlns:a16="http://schemas.microsoft.com/office/drawing/2014/main" id="{4B86C5DA-81C2-11DF-DD98-5DACF7B54572}"/>
              </a:ext>
            </a:extLst>
          </p:cNvPr>
          <p:cNvSpPr/>
          <p:nvPr/>
        </p:nvSpPr>
        <p:spPr>
          <a:xfrm rot="1902964">
            <a:off x="1796543" y="1808565"/>
            <a:ext cx="598687" cy="36801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890D4EDF-9F4E-7059-A867-4E11D1A02174}"/>
              </a:ext>
            </a:extLst>
          </p:cNvPr>
          <p:cNvSpPr/>
          <p:nvPr/>
        </p:nvSpPr>
        <p:spPr>
          <a:xfrm rot="1902964">
            <a:off x="5604267" y="2122463"/>
            <a:ext cx="598687" cy="36801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670326B-5024-0468-735B-F2E371E55461}"/>
              </a:ext>
            </a:extLst>
          </p:cNvPr>
          <p:cNvSpPr/>
          <p:nvPr/>
        </p:nvSpPr>
        <p:spPr>
          <a:xfrm rot="1902964">
            <a:off x="2765532" y="3964911"/>
            <a:ext cx="598687" cy="36801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2CA0C5B-0F83-5D50-B347-019BBA75DC59}"/>
              </a:ext>
            </a:extLst>
          </p:cNvPr>
          <p:cNvSpPr/>
          <p:nvPr/>
        </p:nvSpPr>
        <p:spPr>
          <a:xfrm rot="1902964">
            <a:off x="6307020" y="4772709"/>
            <a:ext cx="598687" cy="36801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33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05BC4-A0EF-BB8E-4A70-823C531D6DB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0E0B195-1A8A-F3D5-383A-9337B2CA2365}"/>
              </a:ext>
            </a:extLst>
          </p:cNvPr>
          <p:cNvSpPr>
            <a:spLocks noGrp="1"/>
          </p:cNvSpPr>
          <p:nvPr>
            <p:ph type="title"/>
          </p:nvPr>
        </p:nvSpPr>
        <p:spPr>
          <a:xfrm>
            <a:off x="600501" y="181569"/>
            <a:ext cx="11591499" cy="777875"/>
          </a:xfrm>
        </p:spPr>
        <p:txBody>
          <a:bodyPr>
            <a:noAutofit/>
          </a:bodyPr>
          <a:lstStyle/>
          <a:p>
            <a:r>
              <a:rPr lang="en-US" sz="3200" dirty="0"/>
              <a:t>VIÊM TEO NIÊM MẠC DẠ DÀY PHÂN TẦNG NGUY CƠ</a:t>
            </a:r>
          </a:p>
        </p:txBody>
      </p:sp>
      <p:sp>
        <p:nvSpPr>
          <p:cNvPr id="6" name="Text Placeholder 5">
            <a:extLst>
              <a:ext uri="{FF2B5EF4-FFF2-40B4-BE49-F238E27FC236}">
                <a16:creationId xmlns:a16="http://schemas.microsoft.com/office/drawing/2014/main" id="{EC55A3B7-DB41-781F-3677-C960170899E3}"/>
              </a:ext>
            </a:extLst>
          </p:cNvPr>
          <p:cNvSpPr>
            <a:spLocks noGrp="1"/>
          </p:cNvSpPr>
          <p:nvPr>
            <p:ph type="body" sz="quarter" idx="10"/>
          </p:nvPr>
        </p:nvSpPr>
        <p:spPr>
          <a:xfrm>
            <a:off x="600502" y="1205103"/>
            <a:ext cx="4558352" cy="4950038"/>
          </a:xfrm>
        </p:spPr>
        <p:txBody>
          <a:bodyPr>
            <a:normAutofit/>
          </a:bodyPr>
          <a:lstStyle/>
          <a:p>
            <a:r>
              <a:rPr lang="en-US" sz="2400" dirty="0" err="1"/>
              <a:t>Nhiễm</a:t>
            </a:r>
            <a:r>
              <a:rPr lang="en-US" sz="2400" dirty="0"/>
              <a:t> </a:t>
            </a:r>
            <a:r>
              <a:rPr lang="en-US" sz="2400" dirty="0" err="1"/>
              <a:t>H.pylori</a:t>
            </a:r>
            <a:r>
              <a:rPr lang="en-US" sz="2400" dirty="0"/>
              <a:t> </a:t>
            </a:r>
            <a:r>
              <a:rPr lang="en-US" sz="2400" dirty="0" err="1"/>
              <a:t>kéo</a:t>
            </a:r>
            <a:r>
              <a:rPr lang="en-US" sz="2400" dirty="0"/>
              <a:t> </a:t>
            </a:r>
            <a:r>
              <a:rPr lang="en-US" sz="2400" dirty="0" err="1"/>
              <a:t>dài</a:t>
            </a:r>
            <a:r>
              <a:rPr lang="en-US" sz="2400" dirty="0"/>
              <a:t> </a:t>
            </a:r>
            <a:r>
              <a:rPr lang="en-US" sz="2400" dirty="0">
                <a:sym typeface="Wingdings" panose="05000000000000000000" pitchFamily="2" charset="2"/>
              </a:rPr>
              <a:t> </a:t>
            </a:r>
            <a:r>
              <a:rPr lang="en-US" sz="2400" dirty="0" err="1">
                <a:sym typeface="Wingdings" panose="05000000000000000000" pitchFamily="2" charset="2"/>
              </a:rPr>
              <a:t>Viêm</a:t>
            </a:r>
            <a:r>
              <a:rPr lang="en-US" sz="2400" dirty="0">
                <a:sym typeface="Wingdings" panose="05000000000000000000" pitchFamily="2" charset="2"/>
              </a:rPr>
              <a:t> </a:t>
            </a:r>
            <a:r>
              <a:rPr lang="en-US" sz="2400" dirty="0" err="1">
                <a:sym typeface="Wingdings" panose="05000000000000000000" pitchFamily="2" charset="2"/>
              </a:rPr>
              <a:t>dạ</a:t>
            </a:r>
            <a:r>
              <a:rPr lang="en-US" sz="2400" dirty="0">
                <a:sym typeface="Wingdings" panose="05000000000000000000" pitchFamily="2" charset="2"/>
              </a:rPr>
              <a:t> </a:t>
            </a:r>
            <a:r>
              <a:rPr lang="en-US" sz="2400" dirty="0" err="1">
                <a:sym typeface="Wingdings" panose="05000000000000000000" pitchFamily="2" charset="2"/>
              </a:rPr>
              <a:t>dày</a:t>
            </a:r>
            <a:r>
              <a:rPr lang="en-US" sz="2400" dirty="0">
                <a:sym typeface="Wingdings" panose="05000000000000000000" pitchFamily="2" charset="2"/>
              </a:rPr>
              <a:t> </a:t>
            </a:r>
            <a:r>
              <a:rPr lang="en-US" sz="2400" dirty="0" err="1">
                <a:sym typeface="Wingdings" panose="05000000000000000000" pitchFamily="2" charset="2"/>
              </a:rPr>
              <a:t>mạn</a:t>
            </a:r>
            <a:r>
              <a:rPr lang="en-US" sz="2400" dirty="0">
                <a:sym typeface="Wingdings" panose="05000000000000000000" pitchFamily="2" charset="2"/>
              </a:rPr>
              <a:t> </a:t>
            </a:r>
            <a:r>
              <a:rPr lang="en-US" sz="2400" dirty="0" err="1">
                <a:sym typeface="Wingdings" panose="05000000000000000000" pitchFamily="2" charset="2"/>
              </a:rPr>
              <a:t>kéo</a:t>
            </a:r>
            <a:r>
              <a:rPr lang="en-US" sz="2400" dirty="0">
                <a:sym typeface="Wingdings" panose="05000000000000000000" pitchFamily="2" charset="2"/>
              </a:rPr>
              <a:t> </a:t>
            </a:r>
            <a:r>
              <a:rPr lang="en-US" sz="2400" dirty="0" err="1">
                <a:sym typeface="Wingdings" panose="05000000000000000000" pitchFamily="2" charset="2"/>
              </a:rPr>
              <a:t>dài</a:t>
            </a:r>
            <a:r>
              <a:rPr lang="en-US" sz="2400" dirty="0">
                <a:sym typeface="Wingdings" panose="05000000000000000000" pitchFamily="2" charset="2"/>
              </a:rPr>
              <a:t>      </a:t>
            </a:r>
            <a:r>
              <a:rPr lang="en-US" sz="2400" dirty="0" err="1">
                <a:sym typeface="Wingdings" panose="05000000000000000000" pitchFamily="2" charset="2"/>
              </a:rPr>
              <a:t>Viêm</a:t>
            </a:r>
            <a:r>
              <a:rPr lang="en-US" sz="2400" dirty="0">
                <a:sym typeface="Wingdings" panose="05000000000000000000" pitchFamily="2" charset="2"/>
              </a:rPr>
              <a:t> </a:t>
            </a:r>
            <a:r>
              <a:rPr lang="en-US" sz="2400" dirty="0" err="1">
                <a:sym typeface="Wingdings" panose="05000000000000000000" pitchFamily="2" charset="2"/>
              </a:rPr>
              <a:t>teo</a:t>
            </a:r>
            <a:r>
              <a:rPr lang="en-US" sz="2400" dirty="0">
                <a:sym typeface="Wingdings" panose="05000000000000000000" pitchFamily="2" charset="2"/>
              </a:rPr>
              <a:t> </a:t>
            </a:r>
            <a:r>
              <a:rPr lang="en-US" sz="2400" dirty="0" err="1">
                <a:sym typeface="Wingdings" panose="05000000000000000000" pitchFamily="2" charset="2"/>
              </a:rPr>
              <a:t>niêm</a:t>
            </a:r>
            <a:r>
              <a:rPr lang="en-US" sz="2400" dirty="0">
                <a:sym typeface="Wingdings" panose="05000000000000000000" pitchFamily="2" charset="2"/>
              </a:rPr>
              <a:t> </a:t>
            </a:r>
            <a:r>
              <a:rPr lang="en-US" sz="2400" dirty="0" err="1">
                <a:sym typeface="Wingdings" panose="05000000000000000000" pitchFamily="2" charset="2"/>
              </a:rPr>
              <a:t>mạc</a:t>
            </a:r>
            <a:r>
              <a:rPr lang="en-US" sz="2400" dirty="0">
                <a:sym typeface="Wingdings" panose="05000000000000000000" pitchFamily="2" charset="2"/>
              </a:rPr>
              <a:t>  </a:t>
            </a:r>
            <a:r>
              <a:rPr lang="en-US" sz="2400" dirty="0" err="1">
                <a:sym typeface="Wingdings" panose="05000000000000000000" pitchFamily="2" charset="2"/>
              </a:rPr>
              <a:t>Dị</a:t>
            </a:r>
            <a:r>
              <a:rPr lang="en-US" sz="2400" dirty="0">
                <a:sym typeface="Wingdings" panose="05000000000000000000" pitchFamily="2" charset="2"/>
              </a:rPr>
              <a:t> </a:t>
            </a:r>
            <a:r>
              <a:rPr lang="en-US" sz="2400" dirty="0" err="1">
                <a:sym typeface="Wingdings" panose="05000000000000000000" pitchFamily="2" charset="2"/>
              </a:rPr>
              <a:t>sản</a:t>
            </a:r>
            <a:r>
              <a:rPr lang="en-US" sz="2400" dirty="0">
                <a:sym typeface="Wingdings" panose="05000000000000000000" pitchFamily="2" charset="2"/>
              </a:rPr>
              <a:t> </a:t>
            </a:r>
            <a:r>
              <a:rPr lang="en-US" sz="2400" dirty="0" err="1">
                <a:sym typeface="Wingdings" panose="05000000000000000000" pitchFamily="2" charset="2"/>
              </a:rPr>
              <a:t>niêm</a:t>
            </a:r>
            <a:r>
              <a:rPr lang="en-US" sz="2400" dirty="0">
                <a:sym typeface="Wingdings" panose="05000000000000000000" pitchFamily="2" charset="2"/>
              </a:rPr>
              <a:t> </a:t>
            </a:r>
            <a:r>
              <a:rPr lang="en-US" sz="2400" dirty="0" err="1">
                <a:sym typeface="Wingdings" panose="05000000000000000000" pitchFamily="2" charset="2"/>
              </a:rPr>
              <a:t>mạc</a:t>
            </a:r>
            <a:r>
              <a:rPr lang="en-US" sz="2400" dirty="0">
                <a:sym typeface="Wingdings" panose="05000000000000000000" pitchFamily="2" charset="2"/>
              </a:rPr>
              <a:t>  </a:t>
            </a:r>
            <a:r>
              <a:rPr lang="en-US" sz="2400" dirty="0" err="1">
                <a:sym typeface="Wingdings" panose="05000000000000000000" pitchFamily="2" charset="2"/>
              </a:rPr>
              <a:t>Chuyển</a:t>
            </a:r>
            <a:r>
              <a:rPr lang="en-US" sz="2400" dirty="0">
                <a:sym typeface="Wingdings" panose="05000000000000000000" pitchFamily="2" charset="2"/>
              </a:rPr>
              <a:t> </a:t>
            </a:r>
            <a:r>
              <a:rPr lang="en-US" sz="2400" dirty="0" err="1">
                <a:sym typeface="Wingdings" panose="05000000000000000000" pitchFamily="2" charset="2"/>
              </a:rPr>
              <a:t>sản</a:t>
            </a:r>
            <a:r>
              <a:rPr lang="en-US" sz="2400" dirty="0">
                <a:sym typeface="Wingdings" panose="05000000000000000000" pitchFamily="2" charset="2"/>
              </a:rPr>
              <a:t> </a:t>
            </a:r>
            <a:r>
              <a:rPr lang="en-US" sz="2400" dirty="0" err="1">
                <a:sym typeface="Wingdings" panose="05000000000000000000" pitchFamily="2" charset="2"/>
              </a:rPr>
              <a:t>ruột</a:t>
            </a:r>
            <a:r>
              <a:rPr lang="en-US" sz="2400" dirty="0">
                <a:sym typeface="Wingdings" panose="05000000000000000000" pitchFamily="2" charset="2"/>
              </a:rPr>
              <a:t>  </a:t>
            </a:r>
            <a:r>
              <a:rPr lang="en-US" sz="2400" dirty="0" err="1">
                <a:sym typeface="Wingdings" panose="05000000000000000000" pitchFamily="2" charset="2"/>
              </a:rPr>
              <a:t>Loạn</a:t>
            </a:r>
            <a:r>
              <a:rPr lang="en-US" sz="2400" dirty="0">
                <a:sym typeface="Wingdings" panose="05000000000000000000" pitchFamily="2" charset="2"/>
              </a:rPr>
              <a:t> </a:t>
            </a:r>
            <a:r>
              <a:rPr lang="en-US" sz="2400" dirty="0" err="1">
                <a:sym typeface="Wingdings" panose="05000000000000000000" pitchFamily="2" charset="2"/>
              </a:rPr>
              <a:t>sản</a:t>
            </a:r>
            <a:r>
              <a:rPr lang="en-US" sz="2400" dirty="0">
                <a:sym typeface="Wingdings" panose="05000000000000000000" pitchFamily="2" charset="2"/>
              </a:rPr>
              <a:t>  Ung </a:t>
            </a:r>
            <a:r>
              <a:rPr lang="en-US" sz="2400" dirty="0" err="1">
                <a:sym typeface="Wingdings" panose="05000000000000000000" pitchFamily="2" charset="2"/>
              </a:rPr>
              <a:t>thư</a:t>
            </a:r>
            <a:r>
              <a:rPr lang="en-US" sz="2400" dirty="0">
                <a:sym typeface="Wingdings" panose="05000000000000000000" pitchFamily="2" charset="2"/>
              </a:rPr>
              <a:t> </a:t>
            </a:r>
            <a:r>
              <a:rPr lang="en-US" sz="2400" dirty="0" err="1">
                <a:sym typeface="Wingdings" panose="05000000000000000000" pitchFamily="2" charset="2"/>
              </a:rPr>
              <a:t>dạ</a:t>
            </a:r>
            <a:r>
              <a:rPr lang="en-US" sz="2400" dirty="0">
                <a:sym typeface="Wingdings" panose="05000000000000000000" pitchFamily="2" charset="2"/>
              </a:rPr>
              <a:t> </a:t>
            </a:r>
            <a:r>
              <a:rPr lang="en-US" sz="2400" dirty="0" err="1">
                <a:sym typeface="Wingdings" panose="05000000000000000000" pitchFamily="2" charset="2"/>
              </a:rPr>
              <a:t>dày</a:t>
            </a:r>
            <a:r>
              <a:rPr lang="en-US" sz="2400" dirty="0">
                <a:sym typeface="Wingdings" panose="05000000000000000000" pitchFamily="2" charset="2"/>
              </a:rPr>
              <a:t> </a:t>
            </a:r>
            <a:r>
              <a:rPr lang="en-US" sz="2400" dirty="0" err="1">
                <a:sym typeface="Wingdings" panose="05000000000000000000" pitchFamily="2" charset="2"/>
              </a:rPr>
              <a:t>sớm</a:t>
            </a:r>
            <a:endParaRPr lang="en-US" sz="2400" dirty="0"/>
          </a:p>
          <a:p>
            <a:r>
              <a:rPr lang="en-US" sz="2400" dirty="0" err="1"/>
              <a:t>Hiện</a:t>
            </a:r>
            <a:r>
              <a:rPr lang="en-US" sz="2400" dirty="0"/>
              <a:t> nay </a:t>
            </a:r>
            <a:r>
              <a:rPr lang="en-US" sz="2400" dirty="0" err="1"/>
              <a:t>phân</a:t>
            </a:r>
            <a:r>
              <a:rPr lang="en-US" sz="2400" dirty="0"/>
              <a:t> </a:t>
            </a:r>
            <a:r>
              <a:rPr lang="en-US" sz="2400" dirty="0" err="1"/>
              <a:t>loại</a:t>
            </a:r>
            <a:r>
              <a:rPr lang="en-US" sz="2400" dirty="0"/>
              <a:t> </a:t>
            </a:r>
            <a:r>
              <a:rPr lang="en-US" sz="2400" dirty="0" err="1"/>
              <a:t>Kiruma</a:t>
            </a:r>
            <a:r>
              <a:rPr lang="en-US" sz="2400" dirty="0"/>
              <a:t> </a:t>
            </a:r>
            <a:r>
              <a:rPr lang="en-US" sz="2400" dirty="0" err="1"/>
              <a:t>được</a:t>
            </a:r>
            <a:r>
              <a:rPr lang="en-US" sz="2400" dirty="0"/>
              <a:t> </a:t>
            </a:r>
            <a:r>
              <a:rPr lang="en-US" sz="2400" dirty="0" err="1"/>
              <a:t>sử</a:t>
            </a:r>
            <a:r>
              <a:rPr lang="en-US" sz="2400" dirty="0"/>
              <a:t> </a:t>
            </a:r>
            <a:r>
              <a:rPr lang="en-US" sz="2400" dirty="0" err="1"/>
              <a:t>dụng</a:t>
            </a:r>
            <a:r>
              <a:rPr lang="en-US" sz="2400" dirty="0"/>
              <a:t> </a:t>
            </a:r>
            <a:r>
              <a:rPr lang="en-US" sz="2400" dirty="0" err="1"/>
              <a:t>chủ</a:t>
            </a:r>
            <a:r>
              <a:rPr lang="en-US" sz="2400" dirty="0"/>
              <a:t> </a:t>
            </a:r>
            <a:r>
              <a:rPr lang="en-US" sz="2400" dirty="0" err="1"/>
              <a:t>yếu</a:t>
            </a:r>
            <a:r>
              <a:rPr lang="en-US" sz="2400" dirty="0"/>
              <a:t> </a:t>
            </a:r>
            <a:r>
              <a:rPr lang="en-US" sz="2400" dirty="0" err="1"/>
              <a:t>tại</a:t>
            </a:r>
            <a:r>
              <a:rPr lang="en-US" sz="2400" dirty="0"/>
              <a:t> Châu Á </a:t>
            </a:r>
            <a:r>
              <a:rPr lang="en-US" sz="2400" dirty="0" err="1"/>
              <a:t>có</a:t>
            </a:r>
            <a:r>
              <a:rPr lang="en-US" sz="2400" dirty="0"/>
              <a:t> </a:t>
            </a:r>
            <a:r>
              <a:rPr lang="en-US" sz="2400" dirty="0" err="1"/>
              <a:t>hiệu</a:t>
            </a:r>
            <a:r>
              <a:rPr lang="en-US" sz="2400" dirty="0"/>
              <a:t> </a:t>
            </a:r>
            <a:r>
              <a:rPr lang="en-US" sz="2400" dirty="0" err="1"/>
              <a:t>quả</a:t>
            </a:r>
            <a:r>
              <a:rPr lang="en-US" sz="2400" dirty="0"/>
              <a:t> </a:t>
            </a:r>
            <a:r>
              <a:rPr lang="en-US" sz="2400" dirty="0" err="1"/>
              <a:t>cao</a:t>
            </a:r>
            <a:r>
              <a:rPr lang="en-US" sz="2400" dirty="0"/>
              <a:t> </a:t>
            </a:r>
            <a:r>
              <a:rPr lang="en-US" sz="2400" dirty="0" err="1"/>
              <a:t>giúp</a:t>
            </a:r>
            <a:r>
              <a:rPr lang="en-US" sz="2400" dirty="0"/>
              <a:t> </a:t>
            </a:r>
            <a:r>
              <a:rPr lang="en-US" sz="2400" dirty="0" err="1"/>
              <a:t>phân</a:t>
            </a:r>
            <a:r>
              <a:rPr lang="en-US" sz="2400" dirty="0"/>
              <a:t> </a:t>
            </a:r>
            <a:r>
              <a:rPr lang="en-US" sz="2400" dirty="0" err="1"/>
              <a:t>tầng</a:t>
            </a:r>
            <a:r>
              <a:rPr lang="en-US" sz="2400" dirty="0"/>
              <a:t> </a:t>
            </a:r>
            <a:r>
              <a:rPr lang="en-US" sz="2400" dirty="0" err="1"/>
              <a:t>nguy</a:t>
            </a:r>
            <a:r>
              <a:rPr lang="en-US" sz="2400" dirty="0"/>
              <a:t> </a:t>
            </a:r>
            <a:r>
              <a:rPr lang="en-US" sz="2400" dirty="0" err="1"/>
              <a:t>cơ</a:t>
            </a:r>
            <a:r>
              <a:rPr lang="en-US" sz="2400" dirty="0"/>
              <a:t> </a:t>
            </a:r>
            <a:r>
              <a:rPr lang="en-US" sz="2400" dirty="0" err="1"/>
              <a:t>và</a:t>
            </a:r>
            <a:r>
              <a:rPr lang="en-US" sz="2400" dirty="0"/>
              <a:t> </a:t>
            </a:r>
            <a:r>
              <a:rPr lang="en-US" sz="2400" dirty="0" err="1"/>
              <a:t>lập</a:t>
            </a:r>
            <a:r>
              <a:rPr lang="en-US" sz="2400" dirty="0"/>
              <a:t> </a:t>
            </a:r>
            <a:r>
              <a:rPr lang="en-US" sz="2400" dirty="0" err="1"/>
              <a:t>kế</a:t>
            </a:r>
            <a:r>
              <a:rPr lang="en-US" sz="2400" dirty="0"/>
              <a:t> </a:t>
            </a:r>
            <a:r>
              <a:rPr lang="en-US" sz="2400" dirty="0" err="1"/>
              <a:t>hoạch</a:t>
            </a:r>
            <a:r>
              <a:rPr lang="en-US" sz="2400" dirty="0"/>
              <a:t> </a:t>
            </a:r>
            <a:r>
              <a:rPr lang="en-US" sz="2400" dirty="0" err="1"/>
              <a:t>theo</a:t>
            </a:r>
            <a:r>
              <a:rPr lang="en-US" sz="2400" dirty="0"/>
              <a:t> </a:t>
            </a:r>
            <a:r>
              <a:rPr lang="en-US" sz="2400" dirty="0" err="1"/>
              <a:t>dõi</a:t>
            </a:r>
            <a:r>
              <a:rPr lang="en-US" sz="2400" dirty="0"/>
              <a:t> </a:t>
            </a:r>
            <a:r>
              <a:rPr lang="en-US" sz="2400" dirty="0" err="1"/>
              <a:t>sau</a:t>
            </a:r>
            <a:r>
              <a:rPr lang="en-US" sz="2400" dirty="0"/>
              <a:t> </a:t>
            </a:r>
            <a:r>
              <a:rPr lang="en-US" sz="2400" dirty="0" err="1"/>
              <a:t>nội</a:t>
            </a:r>
            <a:r>
              <a:rPr lang="en-US" sz="2400" dirty="0"/>
              <a:t> soi</a:t>
            </a:r>
          </a:p>
          <a:p>
            <a:pPr marL="0" indent="0">
              <a:buNone/>
            </a:pPr>
            <a:endParaRPr lang="en-US" sz="2400" dirty="0"/>
          </a:p>
        </p:txBody>
      </p:sp>
      <p:pic>
        <p:nvPicPr>
          <p:cNvPr id="9" name="Picture 8">
            <a:extLst>
              <a:ext uri="{FF2B5EF4-FFF2-40B4-BE49-F238E27FC236}">
                <a16:creationId xmlns:a16="http://schemas.microsoft.com/office/drawing/2014/main" id="{55F5C764-D351-162F-7A4F-34AA5745B033}"/>
              </a:ext>
            </a:extLst>
          </p:cNvPr>
          <p:cNvPicPr>
            <a:picLocks noChangeAspect="1"/>
          </p:cNvPicPr>
          <p:nvPr/>
        </p:nvPicPr>
        <p:blipFill>
          <a:blip r:embed="rId2"/>
          <a:stretch>
            <a:fillRect/>
          </a:stretch>
        </p:blipFill>
        <p:spPr>
          <a:xfrm>
            <a:off x="5158854" y="1205103"/>
            <a:ext cx="6635832" cy="4655785"/>
          </a:xfrm>
          <a:prstGeom prst="rect">
            <a:avLst/>
          </a:prstGeom>
        </p:spPr>
      </p:pic>
    </p:spTree>
    <p:extLst>
      <p:ext uri="{BB962C8B-B14F-4D97-AF65-F5344CB8AC3E}">
        <p14:creationId xmlns:p14="http://schemas.microsoft.com/office/powerpoint/2010/main" val="398762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F831B-5BBE-219F-6A41-4CF051593D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EA18A77-49F5-DDCE-031E-A7057774B1DA}"/>
              </a:ext>
            </a:extLst>
          </p:cNvPr>
          <p:cNvSpPr>
            <a:spLocks noGrp="1"/>
          </p:cNvSpPr>
          <p:nvPr>
            <p:ph type="title"/>
          </p:nvPr>
        </p:nvSpPr>
        <p:spPr>
          <a:xfrm>
            <a:off x="600501" y="181569"/>
            <a:ext cx="11591499" cy="777875"/>
          </a:xfrm>
        </p:spPr>
        <p:txBody>
          <a:bodyPr>
            <a:noAutofit/>
          </a:bodyPr>
          <a:lstStyle/>
          <a:p>
            <a:r>
              <a:rPr lang="en-US" sz="3200" dirty="0"/>
              <a:t>VIÊM TEO NIÊM MẠC DẠ DÀY PHÂN TẦNG NGUY CƠ</a:t>
            </a:r>
          </a:p>
        </p:txBody>
      </p:sp>
      <p:pic>
        <p:nvPicPr>
          <p:cNvPr id="7" name="Picture 6">
            <a:extLst>
              <a:ext uri="{FF2B5EF4-FFF2-40B4-BE49-F238E27FC236}">
                <a16:creationId xmlns:a16="http://schemas.microsoft.com/office/drawing/2014/main" id="{EA4D241C-A70C-2DE6-F57F-9102823B2056}"/>
              </a:ext>
            </a:extLst>
          </p:cNvPr>
          <p:cNvPicPr>
            <a:picLocks noChangeAspect="1"/>
          </p:cNvPicPr>
          <p:nvPr/>
        </p:nvPicPr>
        <p:blipFill>
          <a:blip r:embed="rId3"/>
          <a:stretch>
            <a:fillRect/>
          </a:stretch>
        </p:blipFill>
        <p:spPr>
          <a:xfrm>
            <a:off x="600501" y="1118171"/>
            <a:ext cx="7090113" cy="5105208"/>
          </a:xfrm>
          <a:prstGeom prst="rect">
            <a:avLst/>
          </a:prstGeom>
        </p:spPr>
      </p:pic>
      <p:pic>
        <p:nvPicPr>
          <p:cNvPr id="10" name="Picture 9">
            <a:extLst>
              <a:ext uri="{FF2B5EF4-FFF2-40B4-BE49-F238E27FC236}">
                <a16:creationId xmlns:a16="http://schemas.microsoft.com/office/drawing/2014/main" id="{4F9F0823-F3AF-2CF5-844C-BE6B31F2E502}"/>
              </a:ext>
            </a:extLst>
          </p:cNvPr>
          <p:cNvPicPr>
            <a:picLocks noChangeAspect="1"/>
          </p:cNvPicPr>
          <p:nvPr/>
        </p:nvPicPr>
        <p:blipFill>
          <a:blip r:embed="rId4"/>
          <a:stretch>
            <a:fillRect/>
          </a:stretch>
        </p:blipFill>
        <p:spPr>
          <a:xfrm>
            <a:off x="7690614" y="1130986"/>
            <a:ext cx="4174932" cy="4608843"/>
          </a:xfrm>
          <a:prstGeom prst="rect">
            <a:avLst/>
          </a:prstGeom>
        </p:spPr>
      </p:pic>
    </p:spTree>
    <p:extLst>
      <p:ext uri="{BB962C8B-B14F-4D97-AF65-F5344CB8AC3E}">
        <p14:creationId xmlns:p14="http://schemas.microsoft.com/office/powerpoint/2010/main" val="1705452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658A9B-52BF-B283-4706-63932EAB2891}"/>
              </a:ext>
            </a:extLst>
          </p:cNvPr>
          <p:cNvSpPr>
            <a:spLocks noGrp="1"/>
          </p:cNvSpPr>
          <p:nvPr>
            <p:ph type="body" sz="quarter" idx="10"/>
          </p:nvPr>
        </p:nvSpPr>
        <p:spPr>
          <a:xfrm>
            <a:off x="594293" y="1073664"/>
            <a:ext cx="11144625" cy="4907005"/>
          </a:xfrm>
        </p:spPr>
        <p:txBody>
          <a:bodyPr>
            <a:normAutofit/>
          </a:bodyPr>
          <a:lstStyle/>
          <a:p>
            <a:r>
              <a:rPr lang="en-US" sz="2400" dirty="0"/>
              <a:t>Theo </a:t>
            </a:r>
            <a:r>
              <a:rPr lang="en-US" sz="2400" dirty="0" err="1"/>
              <a:t>nghiên</a:t>
            </a:r>
            <a:r>
              <a:rPr lang="en-US" sz="2400" dirty="0"/>
              <a:t> </a:t>
            </a:r>
            <a:r>
              <a:rPr lang="en-US" sz="2400" dirty="0" err="1"/>
              <a:t>cứu</a:t>
            </a:r>
            <a:r>
              <a:rPr lang="en-US" sz="2400" dirty="0"/>
              <a:t> </a:t>
            </a:r>
            <a:r>
              <a:rPr lang="en-US" sz="2400" dirty="0" err="1"/>
              <a:t>của</a:t>
            </a:r>
            <a:r>
              <a:rPr lang="en-US" sz="2400" dirty="0"/>
              <a:t> </a:t>
            </a:r>
            <a:r>
              <a:rPr lang="en-US" sz="2400" dirty="0" err="1"/>
              <a:t>hội</a:t>
            </a:r>
            <a:r>
              <a:rPr lang="en-US" sz="2400" dirty="0"/>
              <a:t> </a:t>
            </a:r>
            <a:r>
              <a:rPr lang="en-US" sz="2400" dirty="0" err="1"/>
              <a:t>Nội</a:t>
            </a:r>
            <a:r>
              <a:rPr lang="en-US" sz="2400" dirty="0"/>
              <a:t> soi </a:t>
            </a:r>
            <a:r>
              <a:rPr lang="en-US" sz="2400" dirty="0" err="1"/>
              <a:t>nhật</a:t>
            </a:r>
            <a:r>
              <a:rPr lang="en-US" sz="2400" dirty="0"/>
              <a:t> </a:t>
            </a:r>
            <a:r>
              <a:rPr lang="en-US" sz="2400" dirty="0" err="1"/>
              <a:t>bản</a:t>
            </a:r>
            <a:r>
              <a:rPr lang="en-US" sz="2400" dirty="0"/>
              <a:t> </a:t>
            </a:r>
            <a:r>
              <a:rPr lang="en-US" sz="2400" dirty="0" err="1"/>
              <a:t>thấy</a:t>
            </a:r>
            <a:r>
              <a:rPr lang="en-US" sz="2400" dirty="0"/>
              <a:t> </a:t>
            </a:r>
            <a:r>
              <a:rPr lang="en-US" sz="2400" dirty="0" err="1"/>
              <a:t>tỷ</a:t>
            </a:r>
            <a:r>
              <a:rPr lang="en-US" sz="2400" dirty="0"/>
              <a:t> </a:t>
            </a:r>
            <a:r>
              <a:rPr lang="en-US" sz="2400" dirty="0" err="1"/>
              <a:t>lê</a:t>
            </a:r>
            <a:r>
              <a:rPr lang="en-US" sz="2400" dirty="0"/>
              <a:t> </a:t>
            </a:r>
            <a:r>
              <a:rPr lang="en-US" sz="2400" dirty="0" err="1"/>
              <a:t>mắc</a:t>
            </a:r>
            <a:r>
              <a:rPr lang="en-US" sz="2400" dirty="0"/>
              <a:t> </a:t>
            </a:r>
            <a:r>
              <a:rPr lang="en-US" sz="2400" dirty="0" err="1"/>
              <a:t>ung</a:t>
            </a:r>
            <a:r>
              <a:rPr lang="en-US" sz="2400" dirty="0"/>
              <a:t> </a:t>
            </a:r>
            <a:r>
              <a:rPr lang="en-US" sz="2400" dirty="0" err="1"/>
              <a:t>thư</a:t>
            </a:r>
            <a:r>
              <a:rPr lang="en-US" sz="2400" dirty="0"/>
              <a:t> </a:t>
            </a:r>
            <a:r>
              <a:rPr lang="en-US" sz="2400" dirty="0" err="1"/>
              <a:t>dạ</a:t>
            </a:r>
            <a:r>
              <a:rPr lang="en-US" sz="2400" dirty="0"/>
              <a:t> </a:t>
            </a:r>
            <a:r>
              <a:rPr lang="en-US" sz="2400" dirty="0" err="1"/>
              <a:t>dày</a:t>
            </a:r>
            <a:r>
              <a:rPr lang="en-US" sz="2400" dirty="0"/>
              <a:t> </a:t>
            </a:r>
            <a:r>
              <a:rPr lang="en-US" sz="2400" dirty="0" err="1"/>
              <a:t>trong</a:t>
            </a:r>
            <a:r>
              <a:rPr lang="en-US" sz="2400" dirty="0"/>
              <a:t> 5 </a:t>
            </a:r>
            <a:r>
              <a:rPr lang="en-US" sz="2400" dirty="0" err="1"/>
              <a:t>năm</a:t>
            </a:r>
            <a:r>
              <a:rPr lang="en-US" sz="2400" dirty="0"/>
              <a:t> </a:t>
            </a:r>
            <a:r>
              <a:rPr lang="en-US" sz="2400" dirty="0" err="1"/>
              <a:t>là</a:t>
            </a:r>
            <a:r>
              <a:rPr lang="en-US" sz="2400" dirty="0"/>
              <a:t> 0,7% ở </a:t>
            </a:r>
            <a:r>
              <a:rPr lang="en-US" sz="2400" dirty="0" err="1"/>
              <a:t>nhóm</a:t>
            </a:r>
            <a:r>
              <a:rPr lang="en-US" sz="2400" dirty="0"/>
              <a:t> </a:t>
            </a:r>
            <a:r>
              <a:rPr lang="en-US" sz="2400" dirty="0" err="1"/>
              <a:t>không</a:t>
            </a:r>
            <a:r>
              <a:rPr lang="en-US" sz="2400" dirty="0"/>
              <a:t> </a:t>
            </a:r>
            <a:r>
              <a:rPr lang="en-US" sz="2400" dirty="0" err="1"/>
              <a:t>có</a:t>
            </a:r>
            <a:r>
              <a:rPr lang="en-US" sz="2400" dirty="0"/>
              <a:t> </a:t>
            </a:r>
            <a:r>
              <a:rPr lang="en-US" sz="2400" dirty="0" err="1"/>
              <a:t>viêm</a:t>
            </a:r>
            <a:r>
              <a:rPr lang="en-US" sz="2400" dirty="0"/>
              <a:t> </a:t>
            </a:r>
            <a:r>
              <a:rPr lang="en-US" sz="2400" dirty="0" err="1"/>
              <a:t>teo</a:t>
            </a:r>
            <a:r>
              <a:rPr lang="en-US" sz="2400" dirty="0"/>
              <a:t> </a:t>
            </a:r>
            <a:r>
              <a:rPr lang="en-US" sz="2400" dirty="0" err="1"/>
              <a:t>hoặc</a:t>
            </a:r>
            <a:r>
              <a:rPr lang="en-US" sz="2400" dirty="0"/>
              <a:t> </a:t>
            </a:r>
            <a:r>
              <a:rPr lang="en-US" sz="2400" dirty="0" err="1"/>
              <a:t>viêm</a:t>
            </a:r>
            <a:r>
              <a:rPr lang="en-US" sz="2400" dirty="0"/>
              <a:t> </a:t>
            </a:r>
            <a:r>
              <a:rPr lang="en-US" sz="2400" dirty="0" err="1"/>
              <a:t>teo</a:t>
            </a:r>
            <a:r>
              <a:rPr lang="en-US" sz="2400" dirty="0"/>
              <a:t> ở </a:t>
            </a:r>
            <a:r>
              <a:rPr lang="en-US" sz="2400" dirty="0" err="1"/>
              <a:t>mức</a:t>
            </a:r>
            <a:r>
              <a:rPr lang="en-US" sz="2400" dirty="0"/>
              <a:t> </a:t>
            </a:r>
            <a:r>
              <a:rPr lang="en-US" sz="2400" dirty="0" err="1"/>
              <a:t>độ</a:t>
            </a:r>
            <a:r>
              <a:rPr lang="en-US" sz="2400" dirty="0"/>
              <a:t> </a:t>
            </a:r>
            <a:r>
              <a:rPr lang="en-US" sz="2400" dirty="0" err="1"/>
              <a:t>nhẹ</a:t>
            </a:r>
            <a:endParaRPr lang="en-US" sz="2400" dirty="0"/>
          </a:p>
          <a:p>
            <a:pPr marL="1371600" lvl="3" indent="0">
              <a:buNone/>
            </a:pPr>
            <a:r>
              <a:rPr lang="en-US" sz="2400" dirty="0"/>
              <a:t> 1,9% ở </a:t>
            </a:r>
            <a:r>
              <a:rPr lang="en-US" sz="2400" dirty="0" err="1"/>
              <a:t>nhóm</a:t>
            </a:r>
            <a:r>
              <a:rPr lang="en-US" sz="2400" dirty="0"/>
              <a:t> </a:t>
            </a:r>
            <a:r>
              <a:rPr lang="en-US" sz="2400" dirty="0" err="1"/>
              <a:t>có</a:t>
            </a:r>
            <a:r>
              <a:rPr lang="en-US" sz="2400" dirty="0"/>
              <a:t> </a:t>
            </a:r>
            <a:r>
              <a:rPr lang="en-US" sz="2400" dirty="0" err="1"/>
              <a:t>viêm</a:t>
            </a:r>
            <a:r>
              <a:rPr lang="en-US" sz="2400" dirty="0"/>
              <a:t> </a:t>
            </a:r>
            <a:r>
              <a:rPr lang="en-US" sz="2400" dirty="0" err="1"/>
              <a:t>teo</a:t>
            </a:r>
            <a:r>
              <a:rPr lang="en-US" sz="2400" dirty="0"/>
              <a:t> </a:t>
            </a:r>
            <a:r>
              <a:rPr lang="en-US" sz="2400" dirty="0" err="1"/>
              <a:t>mức</a:t>
            </a:r>
            <a:r>
              <a:rPr lang="en-US" sz="2400" dirty="0"/>
              <a:t> </a:t>
            </a:r>
            <a:r>
              <a:rPr lang="en-US" sz="2400" dirty="0" err="1"/>
              <a:t>độ</a:t>
            </a:r>
            <a:r>
              <a:rPr lang="en-US" sz="2400" dirty="0"/>
              <a:t> </a:t>
            </a:r>
            <a:r>
              <a:rPr lang="en-US" sz="2400" dirty="0" err="1"/>
              <a:t>trung</a:t>
            </a:r>
            <a:r>
              <a:rPr lang="en-US" sz="2400" dirty="0"/>
              <a:t> </a:t>
            </a:r>
            <a:r>
              <a:rPr lang="en-US" sz="2400" dirty="0" err="1"/>
              <a:t>bình</a:t>
            </a:r>
            <a:r>
              <a:rPr lang="en-US" sz="2400" dirty="0"/>
              <a:t> </a:t>
            </a:r>
          </a:p>
          <a:p>
            <a:pPr marL="1371600" lvl="3" indent="0">
              <a:buNone/>
            </a:pPr>
            <a:r>
              <a:rPr lang="en-US" sz="2400" dirty="0"/>
              <a:t> 10 % ở </a:t>
            </a:r>
            <a:r>
              <a:rPr lang="en-US" sz="2400" dirty="0" err="1"/>
              <a:t>nhóm</a:t>
            </a:r>
            <a:r>
              <a:rPr lang="en-US" sz="2400" dirty="0"/>
              <a:t> </a:t>
            </a:r>
            <a:r>
              <a:rPr lang="en-US" sz="2400" dirty="0" err="1"/>
              <a:t>viêm</a:t>
            </a:r>
            <a:r>
              <a:rPr lang="en-US" sz="2400" dirty="0"/>
              <a:t> </a:t>
            </a:r>
            <a:r>
              <a:rPr lang="en-US" sz="2400" dirty="0" err="1"/>
              <a:t>teo</a:t>
            </a:r>
            <a:r>
              <a:rPr lang="en-US" sz="2400" dirty="0"/>
              <a:t> </a:t>
            </a:r>
            <a:r>
              <a:rPr lang="en-US" sz="2400" dirty="0" err="1"/>
              <a:t>nặng</a:t>
            </a:r>
            <a:endParaRPr lang="en-US" sz="2400" dirty="0"/>
          </a:p>
          <a:p>
            <a:r>
              <a:rPr lang="en-US" sz="2400" dirty="0" err="1"/>
              <a:t>Xác</a:t>
            </a:r>
            <a:r>
              <a:rPr lang="en-US" sz="2400" dirty="0"/>
              <a:t> </a:t>
            </a:r>
            <a:r>
              <a:rPr lang="en-US" sz="2400" dirty="0" err="1"/>
              <a:t>định</a:t>
            </a:r>
            <a:r>
              <a:rPr lang="en-US" sz="2400" dirty="0"/>
              <a:t> </a:t>
            </a:r>
            <a:r>
              <a:rPr lang="en-US" sz="2400" dirty="0" err="1"/>
              <a:t>sự</a:t>
            </a:r>
            <a:r>
              <a:rPr lang="en-US" sz="2400" dirty="0"/>
              <a:t> </a:t>
            </a:r>
            <a:r>
              <a:rPr lang="en-US" sz="2400" dirty="0" err="1"/>
              <a:t>lan</a:t>
            </a:r>
            <a:r>
              <a:rPr lang="en-US" sz="2400" dirty="0"/>
              <a:t> </a:t>
            </a:r>
            <a:r>
              <a:rPr lang="en-US" sz="2400" dirty="0" err="1"/>
              <a:t>rộng</a:t>
            </a:r>
            <a:r>
              <a:rPr lang="en-US" sz="2400" dirty="0"/>
              <a:t> </a:t>
            </a:r>
            <a:r>
              <a:rPr lang="en-US" sz="2400" dirty="0" err="1"/>
              <a:t>của</a:t>
            </a:r>
            <a:r>
              <a:rPr lang="en-US" sz="2400" dirty="0"/>
              <a:t> </a:t>
            </a:r>
            <a:r>
              <a:rPr lang="en-US" sz="2400" dirty="0" err="1"/>
              <a:t>chuyển</a:t>
            </a:r>
            <a:r>
              <a:rPr lang="en-US" sz="2400" dirty="0"/>
              <a:t> </a:t>
            </a:r>
            <a:r>
              <a:rPr lang="en-US" sz="2400" dirty="0" err="1"/>
              <a:t>sản</a:t>
            </a:r>
            <a:r>
              <a:rPr lang="en-US" sz="2400" dirty="0"/>
              <a:t> </a:t>
            </a:r>
            <a:r>
              <a:rPr lang="en-US" sz="2400" dirty="0" err="1"/>
              <a:t>ruột</a:t>
            </a:r>
            <a:r>
              <a:rPr lang="en-US" sz="2400" dirty="0"/>
              <a:t> </a:t>
            </a:r>
            <a:r>
              <a:rPr lang="en-US" sz="2400" dirty="0" err="1"/>
              <a:t>có</a:t>
            </a:r>
            <a:r>
              <a:rPr lang="en-US" sz="2400" dirty="0"/>
              <a:t> </a:t>
            </a:r>
            <a:r>
              <a:rPr lang="en-US" sz="2400" dirty="0" err="1"/>
              <a:t>liên</a:t>
            </a:r>
            <a:r>
              <a:rPr lang="en-US" sz="2400" dirty="0"/>
              <a:t> </a:t>
            </a:r>
            <a:r>
              <a:rPr lang="en-US" sz="2400" dirty="0" err="1"/>
              <a:t>quan</a:t>
            </a:r>
            <a:r>
              <a:rPr lang="en-US" sz="2400" dirty="0"/>
              <a:t> </a:t>
            </a:r>
            <a:r>
              <a:rPr lang="en-US" sz="2400" dirty="0" err="1"/>
              <a:t>trực</a:t>
            </a:r>
            <a:r>
              <a:rPr lang="en-US" sz="2400" dirty="0"/>
              <a:t> </a:t>
            </a:r>
            <a:r>
              <a:rPr lang="en-US" sz="2400" dirty="0" err="1"/>
              <a:t>tiếp</a:t>
            </a:r>
            <a:r>
              <a:rPr lang="en-US" sz="2400" dirty="0"/>
              <a:t> </a:t>
            </a:r>
            <a:r>
              <a:rPr lang="en-US" sz="2400" dirty="0" err="1"/>
              <a:t>đến</a:t>
            </a:r>
            <a:r>
              <a:rPr lang="en-US" sz="2400" dirty="0"/>
              <a:t> </a:t>
            </a:r>
            <a:r>
              <a:rPr lang="en-US" sz="2400" dirty="0" err="1"/>
              <a:t>việc</a:t>
            </a:r>
            <a:r>
              <a:rPr lang="en-US" sz="2400" dirty="0"/>
              <a:t> </a:t>
            </a:r>
            <a:r>
              <a:rPr lang="en-US" sz="2400" dirty="0" err="1"/>
              <a:t>phân</a:t>
            </a:r>
            <a:r>
              <a:rPr lang="en-US" sz="2400" dirty="0"/>
              <a:t> </a:t>
            </a:r>
            <a:r>
              <a:rPr lang="en-US" sz="2400" dirty="0" err="1"/>
              <a:t>tầng</a:t>
            </a:r>
            <a:r>
              <a:rPr lang="en-US" sz="2400" dirty="0"/>
              <a:t> </a:t>
            </a:r>
            <a:r>
              <a:rPr lang="en-US" sz="2400" dirty="0" err="1"/>
              <a:t>nguy</a:t>
            </a:r>
            <a:r>
              <a:rPr lang="en-US" sz="2400" dirty="0"/>
              <a:t> </a:t>
            </a:r>
            <a:r>
              <a:rPr lang="en-US" sz="2400" dirty="0" err="1"/>
              <a:t>cơ</a:t>
            </a:r>
            <a:r>
              <a:rPr lang="en-US" sz="2400" dirty="0"/>
              <a:t> Ung </a:t>
            </a:r>
            <a:r>
              <a:rPr lang="en-US" sz="2400" dirty="0" err="1"/>
              <a:t>thư</a:t>
            </a:r>
            <a:r>
              <a:rPr lang="en-US" sz="2400" dirty="0"/>
              <a:t> </a:t>
            </a:r>
            <a:r>
              <a:rPr lang="en-US" sz="2400" dirty="0" err="1"/>
              <a:t>dạ</a:t>
            </a:r>
            <a:r>
              <a:rPr lang="en-US" sz="2400" dirty="0"/>
              <a:t> </a:t>
            </a:r>
            <a:r>
              <a:rPr lang="en-US" sz="2400" dirty="0" err="1"/>
              <a:t>dày</a:t>
            </a:r>
            <a:r>
              <a:rPr lang="en-US" sz="2400" dirty="0"/>
              <a:t> </a:t>
            </a:r>
          </a:p>
          <a:p>
            <a:pPr marL="457200" lvl="1" indent="0">
              <a:buNone/>
            </a:pPr>
            <a:r>
              <a:rPr lang="en-US" dirty="0" err="1"/>
              <a:t>Loại</a:t>
            </a:r>
            <a:r>
              <a:rPr lang="en-US" dirty="0"/>
              <a:t> 1 : </a:t>
            </a:r>
            <a:r>
              <a:rPr lang="en-US" dirty="0" err="1"/>
              <a:t>Tổn</a:t>
            </a:r>
            <a:r>
              <a:rPr lang="en-US" dirty="0"/>
              <a:t> </a:t>
            </a:r>
            <a:r>
              <a:rPr lang="en-US" dirty="0" err="1"/>
              <a:t>thương</a:t>
            </a:r>
            <a:r>
              <a:rPr lang="en-US" dirty="0"/>
              <a:t> </a:t>
            </a:r>
            <a:r>
              <a:rPr lang="en-US" dirty="0" err="1"/>
              <a:t>điêm</a:t>
            </a:r>
            <a:r>
              <a:rPr lang="en-US" dirty="0"/>
              <a:t> (focal), </a:t>
            </a:r>
            <a:r>
              <a:rPr lang="en-US" dirty="0" err="1"/>
              <a:t>các</a:t>
            </a:r>
            <a:r>
              <a:rPr lang="en-US" dirty="0"/>
              <a:t> </a:t>
            </a:r>
            <a:r>
              <a:rPr lang="en-US" dirty="0" err="1"/>
              <a:t>tổn</a:t>
            </a:r>
            <a:r>
              <a:rPr lang="en-US" dirty="0"/>
              <a:t> </a:t>
            </a:r>
            <a:r>
              <a:rPr lang="en-US" dirty="0" err="1"/>
              <a:t>thương</a:t>
            </a:r>
            <a:r>
              <a:rPr lang="en-US" dirty="0"/>
              <a:t> </a:t>
            </a:r>
            <a:r>
              <a:rPr lang="en-US" dirty="0" err="1"/>
              <a:t>nhỏ</a:t>
            </a:r>
            <a:r>
              <a:rPr lang="en-US" dirty="0"/>
              <a:t>, </a:t>
            </a:r>
            <a:r>
              <a:rPr lang="en-US" dirty="0" err="1"/>
              <a:t>rải</a:t>
            </a:r>
            <a:r>
              <a:rPr lang="en-US" dirty="0"/>
              <a:t> </a:t>
            </a:r>
            <a:r>
              <a:rPr lang="en-US" dirty="0" err="1"/>
              <a:t>rác</a:t>
            </a:r>
            <a:r>
              <a:rPr lang="en-US" dirty="0"/>
              <a:t> </a:t>
            </a:r>
            <a:r>
              <a:rPr lang="en-US" dirty="0" err="1"/>
              <a:t>nhiều</a:t>
            </a:r>
            <a:r>
              <a:rPr lang="en-US" dirty="0"/>
              <a:t> ở </a:t>
            </a:r>
            <a:r>
              <a:rPr lang="en-US" dirty="0" err="1"/>
              <a:t>góc</a:t>
            </a:r>
            <a:r>
              <a:rPr lang="en-US" dirty="0"/>
              <a:t> </a:t>
            </a:r>
            <a:r>
              <a:rPr lang="en-US" dirty="0" err="1"/>
              <a:t>bờ</a:t>
            </a:r>
            <a:r>
              <a:rPr lang="en-US" dirty="0"/>
              <a:t> </a:t>
            </a:r>
            <a:r>
              <a:rPr lang="en-US" dirty="0" err="1"/>
              <a:t>cong</a:t>
            </a:r>
            <a:r>
              <a:rPr lang="en-US" dirty="0"/>
              <a:t> </a:t>
            </a:r>
            <a:r>
              <a:rPr lang="en-US" dirty="0" err="1"/>
              <a:t>nhỏ</a:t>
            </a:r>
            <a:r>
              <a:rPr lang="en-US" dirty="0"/>
              <a:t> </a:t>
            </a:r>
            <a:r>
              <a:rPr lang="en-US" dirty="0" err="1"/>
              <a:t>và</a:t>
            </a:r>
            <a:r>
              <a:rPr lang="en-US" dirty="0"/>
              <a:t> </a:t>
            </a:r>
            <a:r>
              <a:rPr lang="en-US" dirty="0" err="1"/>
              <a:t>bờ</a:t>
            </a:r>
            <a:r>
              <a:rPr lang="en-US" dirty="0"/>
              <a:t> </a:t>
            </a:r>
            <a:r>
              <a:rPr lang="en-US" dirty="0" err="1"/>
              <a:t>cong</a:t>
            </a:r>
            <a:r>
              <a:rPr lang="en-US" dirty="0"/>
              <a:t> </a:t>
            </a:r>
            <a:r>
              <a:rPr lang="en-US" dirty="0" err="1"/>
              <a:t>nhỏ</a:t>
            </a:r>
            <a:endParaRPr lang="en-US" dirty="0"/>
          </a:p>
          <a:p>
            <a:pPr marL="457200" lvl="1" indent="0">
              <a:buNone/>
            </a:pPr>
            <a:r>
              <a:rPr lang="en-US" dirty="0" err="1"/>
              <a:t>Loại</a:t>
            </a:r>
            <a:r>
              <a:rPr lang="en-US" dirty="0"/>
              <a:t> 2 : Hang </a:t>
            </a:r>
            <a:r>
              <a:rPr lang="en-US" dirty="0" err="1"/>
              <a:t>vị</a:t>
            </a:r>
            <a:r>
              <a:rPr lang="en-US" dirty="0"/>
              <a:t> </a:t>
            </a:r>
            <a:r>
              <a:rPr lang="en-US" dirty="0" err="1"/>
              <a:t>chiếm</a:t>
            </a:r>
            <a:r>
              <a:rPr lang="en-US" dirty="0"/>
              <a:t> </a:t>
            </a:r>
            <a:r>
              <a:rPr lang="en-US" dirty="0" err="1"/>
              <a:t>ưu</a:t>
            </a:r>
            <a:r>
              <a:rPr lang="en-US" dirty="0"/>
              <a:t> </a:t>
            </a:r>
            <a:r>
              <a:rPr lang="en-US" dirty="0" err="1"/>
              <a:t>thế</a:t>
            </a:r>
            <a:r>
              <a:rPr lang="en-US" dirty="0"/>
              <a:t>, </a:t>
            </a:r>
            <a:r>
              <a:rPr lang="en-US" dirty="0" err="1"/>
              <a:t>có</a:t>
            </a:r>
            <a:r>
              <a:rPr lang="en-US" dirty="0"/>
              <a:t> </a:t>
            </a:r>
            <a:r>
              <a:rPr lang="en-US" dirty="0" err="1"/>
              <a:t>thể</a:t>
            </a:r>
            <a:r>
              <a:rPr lang="en-US" dirty="0"/>
              <a:t> </a:t>
            </a:r>
            <a:r>
              <a:rPr lang="en-US" dirty="0" err="1"/>
              <a:t>lan</a:t>
            </a:r>
            <a:r>
              <a:rPr lang="en-US" dirty="0"/>
              <a:t> </a:t>
            </a:r>
            <a:r>
              <a:rPr lang="en-US" dirty="0" err="1"/>
              <a:t>tới</a:t>
            </a:r>
            <a:r>
              <a:rPr lang="en-US" dirty="0"/>
              <a:t> </a:t>
            </a:r>
            <a:r>
              <a:rPr lang="en-US" dirty="0" err="1"/>
              <a:t>góc</a:t>
            </a:r>
            <a:r>
              <a:rPr lang="en-US" dirty="0"/>
              <a:t> </a:t>
            </a:r>
            <a:r>
              <a:rPr lang="en-US" dirty="0" err="1"/>
              <a:t>bờ</a:t>
            </a:r>
            <a:r>
              <a:rPr lang="en-US" dirty="0"/>
              <a:t> </a:t>
            </a:r>
            <a:r>
              <a:rPr lang="en-US" dirty="0" err="1"/>
              <a:t>cong</a:t>
            </a:r>
            <a:r>
              <a:rPr lang="en-US" dirty="0"/>
              <a:t> </a:t>
            </a:r>
            <a:r>
              <a:rPr lang="en-US" dirty="0" err="1"/>
              <a:t>nhỏ</a:t>
            </a:r>
            <a:endParaRPr lang="en-US" dirty="0"/>
          </a:p>
          <a:p>
            <a:pPr marL="457200" lvl="1" indent="0">
              <a:buNone/>
            </a:pPr>
            <a:r>
              <a:rPr lang="en-US" dirty="0" err="1"/>
              <a:t>Loại</a:t>
            </a:r>
            <a:r>
              <a:rPr lang="en-US" dirty="0"/>
              <a:t> 3 : Lan </a:t>
            </a:r>
            <a:r>
              <a:rPr lang="en-US" dirty="0" err="1"/>
              <a:t>dọc</a:t>
            </a:r>
            <a:r>
              <a:rPr lang="en-US" dirty="0"/>
              <a:t> </a:t>
            </a:r>
            <a:r>
              <a:rPr lang="en-US" dirty="0" err="1"/>
              <a:t>theo</a:t>
            </a:r>
            <a:r>
              <a:rPr lang="en-US" dirty="0"/>
              <a:t> </a:t>
            </a:r>
            <a:r>
              <a:rPr lang="en-US" dirty="0" err="1"/>
              <a:t>bờ</a:t>
            </a:r>
            <a:r>
              <a:rPr lang="en-US" dirty="0"/>
              <a:t> </a:t>
            </a:r>
            <a:r>
              <a:rPr lang="en-US" dirty="0" err="1"/>
              <a:t>cong</a:t>
            </a:r>
            <a:r>
              <a:rPr lang="en-US" dirty="0"/>
              <a:t> </a:t>
            </a:r>
            <a:r>
              <a:rPr lang="en-US" dirty="0" err="1"/>
              <a:t>nhỏ</a:t>
            </a:r>
            <a:r>
              <a:rPr lang="en-US" dirty="0"/>
              <a:t> </a:t>
            </a:r>
            <a:r>
              <a:rPr lang="en-US" dirty="0" err="1"/>
              <a:t>từ</a:t>
            </a:r>
            <a:r>
              <a:rPr lang="en-US" dirty="0"/>
              <a:t> </a:t>
            </a:r>
            <a:r>
              <a:rPr lang="en-US" dirty="0" err="1"/>
              <a:t>tâm</a:t>
            </a:r>
            <a:r>
              <a:rPr lang="en-US" dirty="0"/>
              <a:t> </a:t>
            </a:r>
            <a:r>
              <a:rPr lang="en-US" dirty="0" err="1"/>
              <a:t>vị</a:t>
            </a:r>
            <a:r>
              <a:rPr lang="en-US" dirty="0"/>
              <a:t> </a:t>
            </a:r>
            <a:r>
              <a:rPr lang="en-US" dirty="0" err="1"/>
              <a:t>đến</a:t>
            </a:r>
            <a:r>
              <a:rPr lang="en-US" dirty="0"/>
              <a:t> </a:t>
            </a:r>
            <a:r>
              <a:rPr lang="en-US" dirty="0" err="1"/>
              <a:t>lỗ</a:t>
            </a:r>
            <a:r>
              <a:rPr lang="en-US" dirty="0"/>
              <a:t> </a:t>
            </a:r>
            <a:r>
              <a:rPr lang="en-US" dirty="0" err="1"/>
              <a:t>môn</a:t>
            </a:r>
            <a:r>
              <a:rPr lang="en-US" dirty="0"/>
              <a:t> </a:t>
            </a:r>
            <a:r>
              <a:rPr lang="en-US" dirty="0" err="1"/>
              <a:t>vị</a:t>
            </a:r>
            <a:endParaRPr lang="en-US" dirty="0"/>
          </a:p>
          <a:p>
            <a:pPr marL="457200" lvl="1" indent="0">
              <a:buNone/>
            </a:pPr>
            <a:r>
              <a:rPr lang="en-US" dirty="0" err="1"/>
              <a:t>Loại</a:t>
            </a:r>
            <a:r>
              <a:rPr lang="en-US" dirty="0"/>
              <a:t> 4 : Lan </a:t>
            </a:r>
            <a:r>
              <a:rPr lang="en-US" dirty="0" err="1"/>
              <a:t>toả</a:t>
            </a:r>
            <a:r>
              <a:rPr lang="en-US" dirty="0"/>
              <a:t> </a:t>
            </a:r>
            <a:r>
              <a:rPr lang="en-US" dirty="0" err="1"/>
              <a:t>toàn</a:t>
            </a:r>
            <a:r>
              <a:rPr lang="en-US" dirty="0"/>
              <a:t> </a:t>
            </a:r>
            <a:r>
              <a:rPr lang="en-US" dirty="0" err="1"/>
              <a:t>bộ</a:t>
            </a:r>
            <a:r>
              <a:rPr lang="en-US" dirty="0"/>
              <a:t> </a:t>
            </a:r>
            <a:r>
              <a:rPr lang="en-US" dirty="0" err="1"/>
              <a:t>dạ</a:t>
            </a:r>
            <a:r>
              <a:rPr lang="en-US" dirty="0"/>
              <a:t> </a:t>
            </a:r>
            <a:r>
              <a:rPr lang="en-US" dirty="0" err="1"/>
              <a:t>dày</a:t>
            </a:r>
            <a:r>
              <a:rPr lang="en-US" dirty="0"/>
              <a:t> </a:t>
            </a:r>
            <a:r>
              <a:rPr lang="en-US" dirty="0" err="1"/>
              <a:t>trừ</a:t>
            </a:r>
            <a:r>
              <a:rPr lang="en-US" dirty="0"/>
              <a:t> </a:t>
            </a:r>
            <a:r>
              <a:rPr lang="en-US" dirty="0" err="1"/>
              <a:t>phần</a:t>
            </a:r>
            <a:r>
              <a:rPr lang="en-US" dirty="0"/>
              <a:t> </a:t>
            </a:r>
            <a:r>
              <a:rPr lang="en-US" dirty="0" err="1"/>
              <a:t>đáy</a:t>
            </a:r>
            <a:r>
              <a:rPr lang="en-US" dirty="0"/>
              <a:t> </a:t>
            </a:r>
            <a:r>
              <a:rPr lang="en-US" dirty="0" err="1"/>
              <a:t>vị</a:t>
            </a:r>
            <a:endParaRPr lang="en-US" dirty="0"/>
          </a:p>
          <a:p>
            <a:r>
              <a:rPr lang="en-US" sz="2400" dirty="0" err="1"/>
              <a:t>Từ</a:t>
            </a:r>
            <a:r>
              <a:rPr lang="en-US" sz="2400" dirty="0"/>
              <a:t> </a:t>
            </a:r>
            <a:r>
              <a:rPr lang="en-US" sz="2400" dirty="0" err="1"/>
              <a:t>tổn</a:t>
            </a:r>
            <a:r>
              <a:rPr lang="en-US" sz="2400" dirty="0"/>
              <a:t> </a:t>
            </a:r>
            <a:r>
              <a:rPr lang="en-US" sz="2400" dirty="0" err="1"/>
              <a:t>thương</a:t>
            </a:r>
            <a:r>
              <a:rPr lang="en-US" sz="2400" dirty="0"/>
              <a:t> </a:t>
            </a:r>
            <a:r>
              <a:rPr lang="en-US" sz="2400" dirty="0" err="1"/>
              <a:t>loạn</a:t>
            </a:r>
            <a:r>
              <a:rPr lang="en-US" sz="2400" dirty="0"/>
              <a:t> </a:t>
            </a:r>
            <a:r>
              <a:rPr lang="en-US" sz="2400" dirty="0" err="1"/>
              <a:t>sản</a:t>
            </a:r>
            <a:r>
              <a:rPr lang="en-US" sz="2400" dirty="0"/>
              <a:t> </a:t>
            </a:r>
            <a:r>
              <a:rPr lang="en-US" sz="2400" dirty="0">
                <a:sym typeface="Wingdings" panose="05000000000000000000" pitchFamily="2" charset="2"/>
              </a:rPr>
              <a:t> </a:t>
            </a:r>
            <a:r>
              <a:rPr lang="en-US" sz="2400" dirty="0" err="1">
                <a:sym typeface="Wingdings" panose="05000000000000000000" pitchFamily="2" charset="2"/>
              </a:rPr>
              <a:t>Tổn</a:t>
            </a:r>
            <a:r>
              <a:rPr lang="en-US" sz="2400" dirty="0">
                <a:sym typeface="Wingdings" panose="05000000000000000000" pitchFamily="2" charset="2"/>
              </a:rPr>
              <a:t> </a:t>
            </a:r>
            <a:r>
              <a:rPr lang="en-US" sz="2400" dirty="0" err="1">
                <a:sym typeface="Wingdings" panose="05000000000000000000" pitchFamily="2" charset="2"/>
              </a:rPr>
              <a:t>thương</a:t>
            </a:r>
            <a:r>
              <a:rPr lang="en-US" sz="2400" dirty="0">
                <a:sym typeface="Wingdings" panose="05000000000000000000" pitchFamily="2" charset="2"/>
              </a:rPr>
              <a:t> </a:t>
            </a:r>
            <a:r>
              <a:rPr lang="en-US" sz="2400" dirty="0" err="1">
                <a:sym typeface="Wingdings" panose="05000000000000000000" pitchFamily="2" charset="2"/>
              </a:rPr>
              <a:t>nghịch</a:t>
            </a:r>
            <a:r>
              <a:rPr lang="en-US" sz="2400" dirty="0">
                <a:sym typeface="Wingdings" panose="05000000000000000000" pitchFamily="2" charset="2"/>
              </a:rPr>
              <a:t> </a:t>
            </a:r>
            <a:r>
              <a:rPr lang="en-US" sz="2400" dirty="0" err="1">
                <a:sym typeface="Wingdings" panose="05000000000000000000" pitchFamily="2" charset="2"/>
              </a:rPr>
              <a:t>sản</a:t>
            </a:r>
            <a:r>
              <a:rPr lang="en-US" sz="2400" dirty="0">
                <a:sym typeface="Wingdings" panose="05000000000000000000" pitchFamily="2" charset="2"/>
              </a:rPr>
              <a:t>  Ung </a:t>
            </a:r>
            <a:r>
              <a:rPr lang="en-US" sz="2400" dirty="0" err="1">
                <a:sym typeface="Wingdings" panose="05000000000000000000" pitchFamily="2" charset="2"/>
              </a:rPr>
              <a:t>thư</a:t>
            </a:r>
            <a:r>
              <a:rPr lang="en-US" sz="2400" dirty="0">
                <a:sym typeface="Wingdings" panose="05000000000000000000" pitchFamily="2" charset="2"/>
              </a:rPr>
              <a:t> </a:t>
            </a:r>
            <a:r>
              <a:rPr lang="en-US" sz="2400" dirty="0" err="1">
                <a:sym typeface="Wingdings" panose="05000000000000000000" pitchFamily="2" charset="2"/>
              </a:rPr>
              <a:t>sớm</a:t>
            </a:r>
            <a:r>
              <a:rPr lang="en-US" sz="2400" dirty="0">
                <a:sym typeface="Wingdings" panose="05000000000000000000" pitchFamily="2" charset="2"/>
              </a:rPr>
              <a:t> </a:t>
            </a:r>
            <a:r>
              <a:rPr lang="en-US" sz="2400" dirty="0" err="1">
                <a:sym typeface="Wingdings" panose="05000000000000000000" pitchFamily="2" charset="2"/>
              </a:rPr>
              <a:t>dạ</a:t>
            </a:r>
            <a:r>
              <a:rPr lang="en-US" sz="2400" dirty="0">
                <a:sym typeface="Wingdings" panose="05000000000000000000" pitchFamily="2" charset="2"/>
              </a:rPr>
              <a:t> </a:t>
            </a:r>
            <a:r>
              <a:rPr lang="en-US" sz="2400" dirty="0" err="1">
                <a:sym typeface="Wingdings" panose="05000000000000000000" pitchFamily="2" charset="2"/>
              </a:rPr>
              <a:t>dày</a:t>
            </a:r>
            <a:endParaRPr lang="en-US" sz="2400" dirty="0"/>
          </a:p>
        </p:txBody>
      </p:sp>
      <p:sp>
        <p:nvSpPr>
          <p:cNvPr id="4" name="Title 3">
            <a:extLst>
              <a:ext uri="{FF2B5EF4-FFF2-40B4-BE49-F238E27FC236}">
                <a16:creationId xmlns:a16="http://schemas.microsoft.com/office/drawing/2014/main" id="{A4C25EBE-E1C5-7903-FFFC-DCAB9F063161}"/>
              </a:ext>
            </a:extLst>
          </p:cNvPr>
          <p:cNvSpPr>
            <a:spLocks noGrp="1"/>
          </p:cNvSpPr>
          <p:nvPr>
            <p:ph type="title"/>
          </p:nvPr>
        </p:nvSpPr>
        <p:spPr>
          <a:xfrm>
            <a:off x="1150346" y="0"/>
            <a:ext cx="10588572" cy="741405"/>
          </a:xfrm>
        </p:spPr>
        <p:txBody>
          <a:bodyPr>
            <a:noAutofit/>
          </a:bodyPr>
          <a:lstStyle/>
          <a:p>
            <a:r>
              <a:rPr lang="en-US" sz="2400" dirty="0"/>
              <a:t>NHIỄM H.P, VIÊM TEO NIÊM MẠC DẠ DÀY LÀ NHÓM BỆNH CÓ NGUY CƠ CAO UNG THƯ DẠ DÀY</a:t>
            </a:r>
          </a:p>
        </p:txBody>
      </p:sp>
    </p:spTree>
    <p:extLst>
      <p:ext uri="{BB962C8B-B14F-4D97-AF65-F5344CB8AC3E}">
        <p14:creationId xmlns:p14="http://schemas.microsoft.com/office/powerpoint/2010/main" val="130056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31F5A-6389-89AC-8127-5EB5DD01A3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0A4E4E-EAC8-9C42-9B82-460330C0BB77}"/>
              </a:ext>
            </a:extLst>
          </p:cNvPr>
          <p:cNvSpPr>
            <a:spLocks noGrp="1"/>
          </p:cNvSpPr>
          <p:nvPr>
            <p:ph type="title"/>
          </p:nvPr>
        </p:nvSpPr>
        <p:spPr>
          <a:xfrm>
            <a:off x="1150346" y="0"/>
            <a:ext cx="10588572" cy="741405"/>
          </a:xfrm>
        </p:spPr>
        <p:txBody>
          <a:bodyPr>
            <a:noAutofit/>
          </a:bodyPr>
          <a:lstStyle/>
          <a:p>
            <a:r>
              <a:rPr lang="en-US" sz="2400" dirty="0"/>
              <a:t>NHIỄM H.P, VIÊM TEO NIÊM MẠC DẠ DÀY LÀ NHÓM BỆNH CÓ NGUY CƠ CAO UNG THƯ DẠ DÀY</a:t>
            </a:r>
          </a:p>
        </p:txBody>
      </p:sp>
      <p:pic>
        <p:nvPicPr>
          <p:cNvPr id="7" name="Picture 6">
            <a:extLst>
              <a:ext uri="{FF2B5EF4-FFF2-40B4-BE49-F238E27FC236}">
                <a16:creationId xmlns:a16="http://schemas.microsoft.com/office/drawing/2014/main" id="{11BDEEB0-6313-8151-2D12-F07CF9E5A2E9}"/>
              </a:ext>
            </a:extLst>
          </p:cNvPr>
          <p:cNvPicPr>
            <a:picLocks noChangeAspect="1"/>
          </p:cNvPicPr>
          <p:nvPr/>
        </p:nvPicPr>
        <p:blipFill>
          <a:blip r:embed="rId2"/>
          <a:stretch>
            <a:fillRect/>
          </a:stretch>
        </p:blipFill>
        <p:spPr>
          <a:xfrm>
            <a:off x="611717" y="1014378"/>
            <a:ext cx="7431616" cy="5340306"/>
          </a:xfrm>
          <a:prstGeom prst="rect">
            <a:avLst/>
          </a:prstGeom>
        </p:spPr>
      </p:pic>
      <p:sp>
        <p:nvSpPr>
          <p:cNvPr id="9" name="TextBox 8">
            <a:extLst>
              <a:ext uri="{FF2B5EF4-FFF2-40B4-BE49-F238E27FC236}">
                <a16:creationId xmlns:a16="http://schemas.microsoft.com/office/drawing/2014/main" id="{212D4961-A159-BCDE-E6F1-7A643E06AE07}"/>
              </a:ext>
            </a:extLst>
          </p:cNvPr>
          <p:cNvSpPr txBox="1"/>
          <p:nvPr/>
        </p:nvSpPr>
        <p:spPr>
          <a:xfrm>
            <a:off x="8291099" y="4198760"/>
            <a:ext cx="3289184" cy="2308324"/>
          </a:xfrm>
          <a:prstGeom prst="rect">
            <a:avLst/>
          </a:prstGeom>
          <a:noFill/>
        </p:spPr>
        <p:txBody>
          <a:bodyPr wrap="square" rtlCol="0">
            <a:spAutoFit/>
          </a:bodyPr>
          <a:lstStyle/>
          <a:p>
            <a:r>
              <a:rPr lang="vi-VN" i="1" dirty="0"/>
              <a:t>Banks M, Graham D, Jansen M và cộng sự. Hướng dẫn của Hiệp hội Tiêu hóa Anh về chẩn đoán và quản lý bệnh nhân có nguy cơ ung thư biểu mô tuyến dạ dày. Gut 2019; 68(9): 1545-75.</a:t>
            </a:r>
          </a:p>
          <a:p>
            <a:endParaRPr lang="en-US" i="1" dirty="0"/>
          </a:p>
        </p:txBody>
      </p:sp>
    </p:spTree>
    <p:extLst>
      <p:ext uri="{BB962C8B-B14F-4D97-AF65-F5344CB8AC3E}">
        <p14:creationId xmlns:p14="http://schemas.microsoft.com/office/powerpoint/2010/main" val="4284950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9AFA5-DDAD-EC99-B8C5-CE24190421C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4DF020F-5612-B429-8852-F0F9BC77B5CD}"/>
              </a:ext>
            </a:extLst>
          </p:cNvPr>
          <p:cNvSpPr>
            <a:spLocks noGrp="1"/>
          </p:cNvSpPr>
          <p:nvPr>
            <p:ph type="title"/>
          </p:nvPr>
        </p:nvSpPr>
        <p:spPr>
          <a:xfrm>
            <a:off x="1046163" y="33867"/>
            <a:ext cx="10588572" cy="741405"/>
          </a:xfrm>
        </p:spPr>
        <p:txBody>
          <a:bodyPr>
            <a:noAutofit/>
          </a:bodyPr>
          <a:lstStyle/>
          <a:p>
            <a:r>
              <a:rPr lang="en-US" sz="2400" dirty="0"/>
              <a:t>NÊN CÓ KẾ HOẠCH NỘI SOI TẦM SOÁT UNG THƯ DẠ DÀY ĐỐI VỚI NHÓM BỆNH NHÂN CÓ NGUY CƠ CAO</a:t>
            </a:r>
          </a:p>
        </p:txBody>
      </p:sp>
      <p:sp>
        <p:nvSpPr>
          <p:cNvPr id="5" name="Text Placeholder 4">
            <a:extLst>
              <a:ext uri="{FF2B5EF4-FFF2-40B4-BE49-F238E27FC236}">
                <a16:creationId xmlns:a16="http://schemas.microsoft.com/office/drawing/2014/main" id="{44AA6A66-B684-39B9-EF00-10CD5ABFC8F9}"/>
              </a:ext>
            </a:extLst>
          </p:cNvPr>
          <p:cNvSpPr>
            <a:spLocks noGrp="1"/>
          </p:cNvSpPr>
          <p:nvPr>
            <p:ph type="body" sz="quarter" idx="10"/>
          </p:nvPr>
        </p:nvSpPr>
        <p:spPr>
          <a:xfrm>
            <a:off x="238125" y="1100665"/>
            <a:ext cx="5757333" cy="5198534"/>
          </a:xfrm>
        </p:spPr>
        <p:txBody>
          <a:bodyPr>
            <a:normAutofit/>
          </a:bodyPr>
          <a:lstStyle/>
          <a:p>
            <a:r>
              <a:rPr lang="en-US" sz="2400" dirty="0" err="1"/>
              <a:t>Nhóm</a:t>
            </a:r>
            <a:r>
              <a:rPr lang="en-US" sz="2400" dirty="0"/>
              <a:t> </a:t>
            </a:r>
            <a:r>
              <a:rPr lang="en-US" sz="2400" dirty="0" err="1"/>
              <a:t>bệnh</a:t>
            </a:r>
            <a:r>
              <a:rPr lang="en-US" sz="2400" dirty="0"/>
              <a:t> </a:t>
            </a:r>
            <a:r>
              <a:rPr lang="en-US" sz="2400" dirty="0" err="1"/>
              <a:t>nhân</a:t>
            </a:r>
            <a:r>
              <a:rPr lang="en-US" sz="2400" dirty="0"/>
              <a:t> </a:t>
            </a:r>
            <a:r>
              <a:rPr lang="en-US" sz="2400" dirty="0" err="1"/>
              <a:t>có</a:t>
            </a:r>
            <a:r>
              <a:rPr lang="en-US" sz="2400" dirty="0"/>
              <a:t> </a:t>
            </a:r>
            <a:r>
              <a:rPr lang="en-US" sz="2400" dirty="0" err="1"/>
              <a:t>nguy</a:t>
            </a:r>
            <a:r>
              <a:rPr lang="en-US" sz="2400" dirty="0"/>
              <a:t> </a:t>
            </a:r>
            <a:r>
              <a:rPr lang="en-US" sz="2400" dirty="0" err="1"/>
              <a:t>cơ</a:t>
            </a:r>
            <a:r>
              <a:rPr lang="en-US" sz="2400" dirty="0"/>
              <a:t> </a:t>
            </a:r>
            <a:r>
              <a:rPr lang="en-US" sz="2400" dirty="0" err="1"/>
              <a:t>cao</a:t>
            </a:r>
            <a:r>
              <a:rPr lang="en-US" sz="2400" dirty="0"/>
              <a:t> : </a:t>
            </a:r>
          </a:p>
          <a:p>
            <a:pPr marL="457200" lvl="1" indent="0">
              <a:buNone/>
            </a:pPr>
            <a:r>
              <a:rPr lang="en-US" dirty="0" err="1"/>
              <a:t>Nhiễm</a:t>
            </a:r>
            <a:r>
              <a:rPr lang="en-US" dirty="0"/>
              <a:t> </a:t>
            </a:r>
            <a:r>
              <a:rPr lang="en-US" dirty="0" err="1"/>
              <a:t>H.pylori</a:t>
            </a:r>
            <a:endParaRPr lang="en-US" dirty="0"/>
          </a:p>
          <a:p>
            <a:pPr marL="457200" lvl="1" indent="0">
              <a:buNone/>
            </a:pPr>
            <a:r>
              <a:rPr lang="en-US" dirty="0" err="1"/>
              <a:t>Sử</a:t>
            </a:r>
            <a:r>
              <a:rPr lang="en-US" dirty="0"/>
              <a:t> </a:t>
            </a:r>
            <a:r>
              <a:rPr lang="en-US" dirty="0" err="1"/>
              <a:t>dụng</a:t>
            </a:r>
            <a:r>
              <a:rPr lang="en-US" dirty="0"/>
              <a:t> </a:t>
            </a:r>
            <a:r>
              <a:rPr lang="en-US" dirty="0" err="1"/>
              <a:t>nhiều</a:t>
            </a:r>
            <a:r>
              <a:rPr lang="en-US" dirty="0"/>
              <a:t> </a:t>
            </a:r>
            <a:r>
              <a:rPr lang="en-US" dirty="0" err="1"/>
              <a:t>muối</a:t>
            </a:r>
            <a:r>
              <a:rPr lang="en-US" dirty="0"/>
              <a:t> </a:t>
            </a:r>
            <a:r>
              <a:rPr lang="en-US" dirty="0" err="1"/>
              <a:t>và</a:t>
            </a:r>
            <a:r>
              <a:rPr lang="en-US" dirty="0"/>
              <a:t> </a:t>
            </a:r>
            <a:r>
              <a:rPr lang="en-US" dirty="0" err="1"/>
              <a:t>thực</a:t>
            </a:r>
            <a:r>
              <a:rPr lang="en-US" dirty="0"/>
              <a:t> </a:t>
            </a:r>
            <a:r>
              <a:rPr lang="en-US" dirty="0" err="1"/>
              <a:t>phẩm</a:t>
            </a:r>
            <a:r>
              <a:rPr lang="en-US" dirty="0"/>
              <a:t> </a:t>
            </a:r>
            <a:r>
              <a:rPr lang="en-US" dirty="0" err="1"/>
              <a:t>bảo</a:t>
            </a:r>
            <a:r>
              <a:rPr lang="en-US" dirty="0"/>
              <a:t> </a:t>
            </a:r>
            <a:r>
              <a:rPr lang="en-US" dirty="0" err="1"/>
              <a:t>quả</a:t>
            </a:r>
            <a:r>
              <a:rPr lang="en-US" dirty="0"/>
              <a:t> </a:t>
            </a:r>
            <a:r>
              <a:rPr lang="en-US" dirty="0" err="1"/>
              <a:t>bằng</a:t>
            </a:r>
            <a:r>
              <a:rPr lang="en-US" dirty="0"/>
              <a:t> </a:t>
            </a:r>
            <a:r>
              <a:rPr lang="en-US" dirty="0" err="1"/>
              <a:t>muối</a:t>
            </a:r>
            <a:endParaRPr lang="en-US" dirty="0"/>
          </a:p>
          <a:p>
            <a:pPr marL="457200" lvl="1" indent="0">
              <a:buNone/>
            </a:pPr>
            <a:r>
              <a:rPr lang="en-US" dirty="0" err="1"/>
              <a:t>Hút</a:t>
            </a:r>
            <a:r>
              <a:rPr lang="en-US" dirty="0"/>
              <a:t> </a:t>
            </a:r>
            <a:r>
              <a:rPr lang="en-US" dirty="0" err="1"/>
              <a:t>thuốc</a:t>
            </a:r>
            <a:r>
              <a:rPr lang="en-US" dirty="0"/>
              <a:t> </a:t>
            </a:r>
            <a:r>
              <a:rPr lang="en-US" dirty="0" err="1"/>
              <a:t>lá</a:t>
            </a:r>
            <a:r>
              <a:rPr lang="en-US" dirty="0"/>
              <a:t>, </a:t>
            </a:r>
            <a:r>
              <a:rPr lang="en-US" dirty="0" err="1"/>
              <a:t>sử</a:t>
            </a:r>
            <a:r>
              <a:rPr lang="en-US" dirty="0"/>
              <a:t> </a:t>
            </a:r>
            <a:r>
              <a:rPr lang="en-US" dirty="0" err="1"/>
              <a:t>dụng</a:t>
            </a:r>
            <a:r>
              <a:rPr lang="en-US" dirty="0"/>
              <a:t> </a:t>
            </a:r>
            <a:r>
              <a:rPr lang="en-US" dirty="0" err="1"/>
              <a:t>đồ</a:t>
            </a:r>
            <a:r>
              <a:rPr lang="en-US" dirty="0"/>
              <a:t> </a:t>
            </a:r>
            <a:r>
              <a:rPr lang="en-US" dirty="0" err="1"/>
              <a:t>uống</a:t>
            </a:r>
            <a:r>
              <a:rPr lang="en-US" dirty="0"/>
              <a:t> </a:t>
            </a:r>
            <a:r>
              <a:rPr lang="en-US" dirty="0" err="1"/>
              <a:t>có</a:t>
            </a:r>
            <a:r>
              <a:rPr lang="en-US" dirty="0"/>
              <a:t> </a:t>
            </a:r>
            <a:r>
              <a:rPr lang="en-US" dirty="0" err="1"/>
              <a:t>cồn</a:t>
            </a:r>
            <a:endParaRPr lang="en-US" dirty="0"/>
          </a:p>
          <a:p>
            <a:pPr marL="457200" lvl="1" indent="0">
              <a:buNone/>
            </a:pPr>
            <a:r>
              <a:rPr lang="en-US" dirty="0" err="1"/>
              <a:t>Chế</a:t>
            </a:r>
            <a:r>
              <a:rPr lang="en-US" dirty="0"/>
              <a:t> </a:t>
            </a:r>
            <a:r>
              <a:rPr lang="en-US" dirty="0" err="1"/>
              <a:t>độ</a:t>
            </a:r>
            <a:r>
              <a:rPr lang="en-US" dirty="0"/>
              <a:t> </a:t>
            </a:r>
            <a:r>
              <a:rPr lang="en-US" dirty="0" err="1"/>
              <a:t>ăn</a:t>
            </a:r>
            <a:r>
              <a:rPr lang="en-US" dirty="0"/>
              <a:t> </a:t>
            </a:r>
            <a:r>
              <a:rPr lang="en-US" dirty="0" err="1"/>
              <a:t>ít</a:t>
            </a:r>
            <a:r>
              <a:rPr lang="en-US" dirty="0"/>
              <a:t> </a:t>
            </a:r>
            <a:r>
              <a:rPr lang="en-US" dirty="0" err="1"/>
              <a:t>xơ</a:t>
            </a:r>
            <a:endParaRPr lang="en-US" dirty="0"/>
          </a:p>
          <a:p>
            <a:pPr marL="457200" lvl="1" indent="0">
              <a:buNone/>
            </a:pPr>
            <a:r>
              <a:rPr lang="en-US" dirty="0" err="1"/>
              <a:t>Tiền</a:t>
            </a:r>
            <a:r>
              <a:rPr lang="en-US" dirty="0"/>
              <a:t> </a:t>
            </a:r>
            <a:r>
              <a:rPr lang="en-US" dirty="0" err="1"/>
              <a:t>sử</a:t>
            </a:r>
            <a:r>
              <a:rPr lang="en-US" dirty="0"/>
              <a:t> </a:t>
            </a:r>
            <a:r>
              <a:rPr lang="en-US" dirty="0" err="1"/>
              <a:t>gia</a:t>
            </a:r>
            <a:r>
              <a:rPr lang="en-US" dirty="0"/>
              <a:t> </a:t>
            </a:r>
            <a:r>
              <a:rPr lang="en-US" dirty="0" err="1"/>
              <a:t>đình</a:t>
            </a:r>
            <a:r>
              <a:rPr lang="en-US" dirty="0"/>
              <a:t> </a:t>
            </a:r>
            <a:r>
              <a:rPr lang="en-US" dirty="0" err="1"/>
              <a:t>có</a:t>
            </a:r>
            <a:r>
              <a:rPr lang="en-US" dirty="0"/>
              <a:t> </a:t>
            </a:r>
            <a:r>
              <a:rPr lang="en-US" dirty="0" err="1"/>
              <a:t>ung</a:t>
            </a:r>
            <a:r>
              <a:rPr lang="en-US" dirty="0"/>
              <a:t> </a:t>
            </a:r>
            <a:r>
              <a:rPr lang="en-US" dirty="0" err="1"/>
              <a:t>thư</a:t>
            </a:r>
            <a:r>
              <a:rPr lang="en-US" dirty="0"/>
              <a:t> </a:t>
            </a:r>
            <a:r>
              <a:rPr lang="en-US" dirty="0" err="1"/>
              <a:t>dạ</a:t>
            </a:r>
            <a:r>
              <a:rPr lang="en-US" dirty="0"/>
              <a:t> </a:t>
            </a:r>
            <a:r>
              <a:rPr lang="en-US" dirty="0" err="1"/>
              <a:t>dày</a:t>
            </a:r>
            <a:endParaRPr lang="en-US" dirty="0"/>
          </a:p>
          <a:p>
            <a:pPr marL="457200" lvl="1" indent="0">
              <a:buNone/>
            </a:pPr>
            <a:r>
              <a:rPr lang="en-US" dirty="0"/>
              <a:t>BMI </a:t>
            </a:r>
            <a:r>
              <a:rPr lang="en-US" dirty="0" err="1"/>
              <a:t>cao</a:t>
            </a:r>
            <a:endParaRPr lang="en-US" dirty="0"/>
          </a:p>
          <a:p>
            <a:pPr marL="457200" lvl="1" indent="0">
              <a:buNone/>
            </a:pPr>
            <a:r>
              <a:rPr lang="en-US" u="sng" dirty="0" err="1"/>
              <a:t>Viêm</a:t>
            </a:r>
            <a:r>
              <a:rPr lang="en-US" u="sng" dirty="0"/>
              <a:t> </a:t>
            </a:r>
            <a:r>
              <a:rPr lang="en-US" u="sng" dirty="0" err="1"/>
              <a:t>teo</a:t>
            </a:r>
            <a:r>
              <a:rPr lang="en-US" u="sng" dirty="0"/>
              <a:t> </a:t>
            </a:r>
            <a:r>
              <a:rPr lang="en-US" u="sng" dirty="0" err="1"/>
              <a:t>niêm</a:t>
            </a:r>
            <a:r>
              <a:rPr lang="en-US" u="sng" dirty="0"/>
              <a:t> </a:t>
            </a:r>
            <a:r>
              <a:rPr lang="en-US" u="sng" dirty="0" err="1"/>
              <a:t>mạc</a:t>
            </a:r>
            <a:r>
              <a:rPr lang="en-US" u="sng" dirty="0"/>
              <a:t> </a:t>
            </a:r>
            <a:r>
              <a:rPr lang="en-US" u="sng" dirty="0" err="1"/>
              <a:t>dạ</a:t>
            </a:r>
            <a:r>
              <a:rPr lang="en-US" u="sng" dirty="0"/>
              <a:t> </a:t>
            </a:r>
            <a:r>
              <a:rPr lang="en-US" u="sng" dirty="0" err="1"/>
              <a:t>dày</a:t>
            </a:r>
            <a:r>
              <a:rPr lang="en-US" u="sng" dirty="0"/>
              <a:t> </a:t>
            </a:r>
            <a:r>
              <a:rPr lang="en-US" u="sng" dirty="0" err="1"/>
              <a:t>và</a:t>
            </a:r>
            <a:r>
              <a:rPr lang="en-US" u="sng" dirty="0"/>
              <a:t> </a:t>
            </a:r>
            <a:r>
              <a:rPr lang="en-US" u="sng" dirty="0" err="1"/>
              <a:t>chuyển</a:t>
            </a:r>
            <a:r>
              <a:rPr lang="en-US" u="sng" dirty="0"/>
              <a:t> </a:t>
            </a:r>
            <a:r>
              <a:rPr lang="en-US" u="sng" dirty="0" err="1"/>
              <a:t>sản</a:t>
            </a:r>
            <a:r>
              <a:rPr lang="en-US" u="sng" dirty="0"/>
              <a:t> </a:t>
            </a:r>
            <a:r>
              <a:rPr lang="en-US" u="sng" dirty="0" err="1"/>
              <a:t>ruột</a:t>
            </a:r>
            <a:r>
              <a:rPr lang="en-US" u="sng" dirty="0"/>
              <a:t>.</a:t>
            </a:r>
          </a:p>
        </p:txBody>
      </p:sp>
      <p:pic>
        <p:nvPicPr>
          <p:cNvPr id="9" name="Picture 8">
            <a:extLst>
              <a:ext uri="{FF2B5EF4-FFF2-40B4-BE49-F238E27FC236}">
                <a16:creationId xmlns:a16="http://schemas.microsoft.com/office/drawing/2014/main" id="{954B3CD3-57E9-A56D-77DF-62D6FD8E8612}"/>
              </a:ext>
            </a:extLst>
          </p:cNvPr>
          <p:cNvPicPr>
            <a:picLocks noChangeAspect="1"/>
          </p:cNvPicPr>
          <p:nvPr/>
        </p:nvPicPr>
        <p:blipFill>
          <a:blip r:embed="rId2"/>
          <a:stretch>
            <a:fillRect/>
          </a:stretch>
        </p:blipFill>
        <p:spPr>
          <a:xfrm>
            <a:off x="6096000" y="1100666"/>
            <a:ext cx="3152775" cy="4638675"/>
          </a:xfrm>
          <a:prstGeom prst="rect">
            <a:avLst/>
          </a:prstGeom>
        </p:spPr>
      </p:pic>
      <p:pic>
        <p:nvPicPr>
          <p:cNvPr id="11" name="Picture 10">
            <a:extLst>
              <a:ext uri="{FF2B5EF4-FFF2-40B4-BE49-F238E27FC236}">
                <a16:creationId xmlns:a16="http://schemas.microsoft.com/office/drawing/2014/main" id="{98877B06-C1C7-B385-E059-8B61B2A9F8A0}"/>
              </a:ext>
            </a:extLst>
          </p:cNvPr>
          <p:cNvPicPr>
            <a:picLocks noChangeAspect="1"/>
          </p:cNvPicPr>
          <p:nvPr/>
        </p:nvPicPr>
        <p:blipFill>
          <a:blip r:embed="rId3"/>
          <a:stretch>
            <a:fillRect/>
          </a:stretch>
        </p:blipFill>
        <p:spPr>
          <a:xfrm>
            <a:off x="9248775" y="1100665"/>
            <a:ext cx="2705100" cy="4638675"/>
          </a:xfrm>
          <a:prstGeom prst="rect">
            <a:avLst/>
          </a:prstGeom>
        </p:spPr>
      </p:pic>
      <p:sp>
        <p:nvSpPr>
          <p:cNvPr id="12" name="TextBox 11">
            <a:extLst>
              <a:ext uri="{FF2B5EF4-FFF2-40B4-BE49-F238E27FC236}">
                <a16:creationId xmlns:a16="http://schemas.microsoft.com/office/drawing/2014/main" id="{7E5956FC-9000-E8DA-D32E-7500656D8CAF}"/>
              </a:ext>
            </a:extLst>
          </p:cNvPr>
          <p:cNvSpPr txBox="1"/>
          <p:nvPr/>
        </p:nvSpPr>
        <p:spPr>
          <a:xfrm>
            <a:off x="8652934" y="5739340"/>
            <a:ext cx="2252133" cy="461665"/>
          </a:xfrm>
          <a:prstGeom prst="rect">
            <a:avLst/>
          </a:prstGeom>
          <a:noFill/>
        </p:spPr>
        <p:txBody>
          <a:bodyPr wrap="square" rtlCol="0">
            <a:spAutoFit/>
          </a:bodyPr>
          <a:lstStyle/>
          <a:p>
            <a:r>
              <a:rPr lang="en-US" sz="2400" dirty="0"/>
              <a:t>LOẠI 2</a:t>
            </a:r>
          </a:p>
        </p:txBody>
      </p:sp>
    </p:spTree>
    <p:extLst>
      <p:ext uri="{BB962C8B-B14F-4D97-AF65-F5344CB8AC3E}">
        <p14:creationId xmlns:p14="http://schemas.microsoft.com/office/powerpoint/2010/main" val="1228987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DA2E0-0C13-F8BF-D465-FB6A15D52E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DC3781B-AA9F-9D04-14B9-AEF8BCF23B66}"/>
              </a:ext>
            </a:extLst>
          </p:cNvPr>
          <p:cNvSpPr>
            <a:spLocks noGrp="1"/>
          </p:cNvSpPr>
          <p:nvPr>
            <p:ph type="title"/>
          </p:nvPr>
        </p:nvSpPr>
        <p:spPr>
          <a:xfrm>
            <a:off x="1046163" y="33867"/>
            <a:ext cx="10588572" cy="741405"/>
          </a:xfrm>
        </p:spPr>
        <p:txBody>
          <a:bodyPr>
            <a:noAutofit/>
          </a:bodyPr>
          <a:lstStyle/>
          <a:p>
            <a:r>
              <a:rPr lang="en-US" sz="2400" dirty="0"/>
              <a:t>NÊN CÓ KẾ HOẠCH NỘI SOI TẦM SOÁT UNG THƯ DẠ DÀY ĐỐI VỚI NHÓM BỆNH NHÂN CÓ NGUY CƠ CAO</a:t>
            </a:r>
          </a:p>
        </p:txBody>
      </p:sp>
      <p:sp>
        <p:nvSpPr>
          <p:cNvPr id="5" name="Text Placeholder 4">
            <a:extLst>
              <a:ext uri="{FF2B5EF4-FFF2-40B4-BE49-F238E27FC236}">
                <a16:creationId xmlns:a16="http://schemas.microsoft.com/office/drawing/2014/main" id="{7945367B-3835-F236-FE95-09FD98B87FCF}"/>
              </a:ext>
            </a:extLst>
          </p:cNvPr>
          <p:cNvSpPr>
            <a:spLocks noGrp="1"/>
          </p:cNvSpPr>
          <p:nvPr>
            <p:ph type="body" sz="quarter" idx="10"/>
          </p:nvPr>
        </p:nvSpPr>
        <p:spPr>
          <a:xfrm>
            <a:off x="501444" y="943896"/>
            <a:ext cx="11457329" cy="5706533"/>
          </a:xfrm>
        </p:spPr>
        <p:txBody>
          <a:bodyPr>
            <a:normAutofit/>
          </a:bodyPr>
          <a:lstStyle/>
          <a:p>
            <a:r>
              <a:rPr lang="en-US" sz="2400" dirty="0" err="1"/>
              <a:t>Chương</a:t>
            </a:r>
            <a:r>
              <a:rPr lang="en-US" sz="2400" dirty="0"/>
              <a:t> </a:t>
            </a:r>
            <a:r>
              <a:rPr lang="en-US" sz="2400" dirty="0" err="1"/>
              <a:t>trình</a:t>
            </a:r>
            <a:r>
              <a:rPr lang="en-US" sz="2400" dirty="0"/>
              <a:t> </a:t>
            </a:r>
            <a:r>
              <a:rPr lang="en-US" sz="2400" dirty="0" err="1"/>
              <a:t>tầm</a:t>
            </a:r>
            <a:r>
              <a:rPr lang="en-US" sz="2400" dirty="0"/>
              <a:t> </a:t>
            </a:r>
            <a:r>
              <a:rPr lang="en-US" sz="2400" dirty="0" err="1"/>
              <a:t>soát</a:t>
            </a:r>
            <a:r>
              <a:rPr lang="en-US" sz="2400" dirty="0"/>
              <a:t> </a:t>
            </a:r>
            <a:r>
              <a:rPr lang="en-US" sz="2400" dirty="0" err="1"/>
              <a:t>ung</a:t>
            </a:r>
            <a:r>
              <a:rPr lang="en-US" sz="2400" dirty="0"/>
              <a:t> </a:t>
            </a:r>
            <a:r>
              <a:rPr lang="en-US" sz="2400" dirty="0" err="1"/>
              <a:t>thư</a:t>
            </a:r>
            <a:r>
              <a:rPr lang="en-US" sz="2400" dirty="0"/>
              <a:t> </a:t>
            </a:r>
            <a:r>
              <a:rPr lang="en-US" sz="2400" dirty="0" err="1"/>
              <a:t>dạ</a:t>
            </a:r>
            <a:r>
              <a:rPr lang="en-US" sz="2400" dirty="0"/>
              <a:t> </a:t>
            </a:r>
            <a:r>
              <a:rPr lang="en-US" sz="2400" dirty="0" err="1"/>
              <a:t>dày</a:t>
            </a:r>
            <a:r>
              <a:rPr lang="en-US" sz="2400" dirty="0"/>
              <a:t> </a:t>
            </a:r>
            <a:r>
              <a:rPr lang="en-US" sz="2400" dirty="0" err="1"/>
              <a:t>quốc</a:t>
            </a:r>
            <a:r>
              <a:rPr lang="en-US" sz="2400" dirty="0"/>
              <a:t> </a:t>
            </a:r>
            <a:r>
              <a:rPr lang="en-US" sz="2400" dirty="0" err="1"/>
              <a:t>gia</a:t>
            </a:r>
            <a:r>
              <a:rPr lang="en-US" sz="2400" dirty="0"/>
              <a:t> ở </a:t>
            </a:r>
            <a:r>
              <a:rPr lang="en-US" sz="2400" dirty="0" err="1"/>
              <a:t>Hàn</a:t>
            </a:r>
            <a:r>
              <a:rPr lang="en-US" sz="2400" dirty="0"/>
              <a:t> Quốc </a:t>
            </a:r>
            <a:r>
              <a:rPr lang="en-US" sz="2400" dirty="0" err="1"/>
              <a:t>ghi</a:t>
            </a:r>
            <a:r>
              <a:rPr lang="en-US" sz="2400" dirty="0"/>
              <a:t> </a:t>
            </a:r>
            <a:r>
              <a:rPr lang="en-US" sz="2400" dirty="0" err="1"/>
              <a:t>nhận</a:t>
            </a:r>
            <a:r>
              <a:rPr lang="en-US" sz="2400" dirty="0"/>
              <a:t> ở </a:t>
            </a:r>
            <a:r>
              <a:rPr lang="en-US" sz="2400" dirty="0" err="1"/>
              <a:t>nhóm</a:t>
            </a:r>
            <a:r>
              <a:rPr lang="en-US" sz="2400" dirty="0"/>
              <a:t> </a:t>
            </a:r>
            <a:r>
              <a:rPr lang="en-US" sz="2400" dirty="0" err="1"/>
              <a:t>độ</a:t>
            </a:r>
            <a:r>
              <a:rPr lang="en-US" sz="2400" dirty="0"/>
              <a:t> </a:t>
            </a:r>
            <a:r>
              <a:rPr lang="en-US" sz="2400" dirty="0" err="1"/>
              <a:t>tuổi</a:t>
            </a:r>
            <a:r>
              <a:rPr lang="en-US" sz="2400" dirty="0"/>
              <a:t> </a:t>
            </a:r>
            <a:r>
              <a:rPr lang="en-US" sz="2400" dirty="0" err="1"/>
              <a:t>từ</a:t>
            </a:r>
            <a:r>
              <a:rPr lang="en-US" sz="2400" dirty="0"/>
              <a:t> 40-60 </a:t>
            </a:r>
            <a:r>
              <a:rPr lang="en-US" sz="2400" dirty="0" err="1"/>
              <a:t>tuổi</a:t>
            </a:r>
            <a:r>
              <a:rPr lang="en-US" sz="2400" dirty="0"/>
              <a:t> , </a:t>
            </a:r>
            <a:r>
              <a:rPr lang="en-US" sz="2400" dirty="0" err="1"/>
              <a:t>nội</a:t>
            </a:r>
            <a:r>
              <a:rPr lang="en-US" sz="2400" dirty="0"/>
              <a:t> soi </a:t>
            </a:r>
            <a:r>
              <a:rPr lang="en-US" sz="2400" dirty="0" err="1"/>
              <a:t>tầm</a:t>
            </a:r>
            <a:r>
              <a:rPr lang="en-US" sz="2400" dirty="0"/>
              <a:t> </a:t>
            </a:r>
            <a:r>
              <a:rPr lang="en-US" sz="2400" dirty="0" err="1"/>
              <a:t>soát</a:t>
            </a:r>
            <a:r>
              <a:rPr lang="en-US" sz="2400" dirty="0"/>
              <a:t> </a:t>
            </a:r>
            <a:r>
              <a:rPr lang="en-US" sz="2400" dirty="0" err="1"/>
              <a:t>trong</a:t>
            </a:r>
            <a:r>
              <a:rPr lang="en-US" sz="2400" dirty="0"/>
              <a:t> </a:t>
            </a:r>
            <a:r>
              <a:rPr lang="en-US" sz="2400" dirty="0" err="1"/>
              <a:t>vòng</a:t>
            </a:r>
            <a:r>
              <a:rPr lang="en-US" sz="2400" dirty="0"/>
              <a:t> 2-4 </a:t>
            </a:r>
            <a:r>
              <a:rPr lang="en-US" sz="2400" dirty="0" err="1"/>
              <a:t>năm</a:t>
            </a:r>
            <a:r>
              <a:rPr lang="en-US" sz="2400" dirty="0"/>
              <a:t> </a:t>
            </a:r>
            <a:r>
              <a:rPr lang="en-US" sz="2400" dirty="0" err="1"/>
              <a:t>sẽ</a:t>
            </a:r>
            <a:r>
              <a:rPr lang="en-US" sz="2400" dirty="0"/>
              <a:t> </a:t>
            </a:r>
            <a:r>
              <a:rPr lang="en-US" sz="2400" dirty="0" err="1"/>
              <a:t>giảm</a:t>
            </a:r>
            <a:r>
              <a:rPr lang="en-US" sz="2400" dirty="0"/>
              <a:t> </a:t>
            </a:r>
            <a:r>
              <a:rPr lang="en-US" sz="2400" dirty="0" err="1"/>
              <a:t>đến</a:t>
            </a:r>
            <a:r>
              <a:rPr lang="en-US" sz="2400" dirty="0"/>
              <a:t> 47% </a:t>
            </a:r>
            <a:r>
              <a:rPr lang="en-US" sz="2400" dirty="0" err="1"/>
              <a:t>tỷ</a:t>
            </a:r>
            <a:r>
              <a:rPr lang="en-US" sz="2400" dirty="0"/>
              <a:t> </a:t>
            </a:r>
            <a:r>
              <a:rPr lang="en-US" sz="2400" dirty="0" err="1"/>
              <a:t>lệ</a:t>
            </a:r>
            <a:r>
              <a:rPr lang="en-US" sz="2400" dirty="0"/>
              <a:t> </a:t>
            </a:r>
            <a:r>
              <a:rPr lang="en-US" sz="2400" dirty="0" err="1"/>
              <a:t>tử</a:t>
            </a:r>
            <a:r>
              <a:rPr lang="en-US" sz="2400" dirty="0"/>
              <a:t> </a:t>
            </a:r>
            <a:r>
              <a:rPr lang="en-US" sz="2400" dirty="0" err="1"/>
              <a:t>vong</a:t>
            </a:r>
            <a:r>
              <a:rPr lang="en-US" sz="2400" dirty="0"/>
              <a:t> do </a:t>
            </a:r>
            <a:r>
              <a:rPr lang="en-US" sz="2400" dirty="0" err="1"/>
              <a:t>ung</a:t>
            </a:r>
            <a:r>
              <a:rPr lang="en-US" sz="2400" dirty="0"/>
              <a:t> </a:t>
            </a:r>
            <a:r>
              <a:rPr lang="en-US" sz="2400" dirty="0" err="1"/>
              <a:t>thư</a:t>
            </a:r>
            <a:r>
              <a:rPr lang="en-US" sz="2400" dirty="0"/>
              <a:t> </a:t>
            </a:r>
            <a:r>
              <a:rPr lang="en-US" sz="2400" dirty="0" err="1"/>
              <a:t>dạ</a:t>
            </a:r>
            <a:r>
              <a:rPr lang="en-US" sz="2400" dirty="0"/>
              <a:t> </a:t>
            </a:r>
            <a:r>
              <a:rPr lang="en-US" sz="2400" dirty="0" err="1"/>
              <a:t>dày</a:t>
            </a:r>
            <a:r>
              <a:rPr lang="en-US" sz="2400" dirty="0"/>
              <a:t> </a:t>
            </a:r>
          </a:p>
          <a:p>
            <a:pPr marL="0" indent="0">
              <a:buNone/>
            </a:pPr>
            <a:r>
              <a:rPr lang="en-US" sz="2000" i="1" dirty="0"/>
              <a:t>   </a:t>
            </a:r>
            <a:r>
              <a:rPr lang="vi-VN" sz="2000" i="1" dirty="0"/>
              <a:t>Jun JK, Choi SK, Lee YH và cộng sự. "Hiệu quả của Chương trình Sàng lọc Ung thư Quốc gia Hàn </a:t>
            </a:r>
            <a:r>
              <a:rPr lang="en-US" sz="2000" i="1" dirty="0"/>
              <a:t>   </a:t>
            </a:r>
            <a:r>
              <a:rPr lang="vi-VN" sz="2000" i="1" dirty="0"/>
              <a:t>Quốc trong việc Giảm Tỷ lệ Tử vong do Ung thư dạ dày", Gastroenterology. 2017; 152(6):</a:t>
            </a:r>
          </a:p>
          <a:p>
            <a:r>
              <a:rPr lang="en-US" sz="2400" dirty="0" err="1"/>
              <a:t>Nghiên</a:t>
            </a:r>
            <a:r>
              <a:rPr lang="en-US" sz="2400" dirty="0"/>
              <a:t> </a:t>
            </a:r>
            <a:r>
              <a:rPr lang="en-US" sz="2400" dirty="0" err="1"/>
              <a:t>cứu</a:t>
            </a:r>
            <a:r>
              <a:rPr lang="en-US" sz="2400" dirty="0"/>
              <a:t> ở Nhật </a:t>
            </a:r>
            <a:r>
              <a:rPr lang="en-US" sz="2400" dirty="0" err="1"/>
              <a:t>Bản</a:t>
            </a:r>
            <a:r>
              <a:rPr lang="en-US" sz="2400" dirty="0"/>
              <a:t>, </a:t>
            </a:r>
            <a:r>
              <a:rPr lang="en-US" sz="2400" dirty="0" err="1"/>
              <a:t>tỷ</a:t>
            </a:r>
            <a:r>
              <a:rPr lang="en-US" sz="2400" dirty="0"/>
              <a:t> </a:t>
            </a:r>
            <a:r>
              <a:rPr lang="en-US" sz="2400" dirty="0" err="1"/>
              <a:t>lệ</a:t>
            </a:r>
            <a:r>
              <a:rPr lang="en-US" sz="2400" dirty="0"/>
              <a:t> </a:t>
            </a:r>
            <a:r>
              <a:rPr lang="en-US" sz="2400" dirty="0" err="1"/>
              <a:t>tử</a:t>
            </a:r>
            <a:r>
              <a:rPr lang="en-US" sz="2400" dirty="0"/>
              <a:t> </a:t>
            </a:r>
            <a:r>
              <a:rPr lang="en-US" sz="2400" dirty="0" err="1"/>
              <a:t>vong</a:t>
            </a:r>
            <a:r>
              <a:rPr lang="en-US" sz="2400" dirty="0"/>
              <a:t> do </a:t>
            </a:r>
            <a:r>
              <a:rPr lang="en-US" sz="2400" dirty="0" err="1"/>
              <a:t>ung</a:t>
            </a:r>
            <a:r>
              <a:rPr lang="en-US" sz="2400" dirty="0"/>
              <a:t> </a:t>
            </a:r>
            <a:r>
              <a:rPr lang="en-US" sz="2400" dirty="0" err="1"/>
              <a:t>thư</a:t>
            </a:r>
            <a:r>
              <a:rPr lang="en-US" sz="2400" dirty="0"/>
              <a:t> </a:t>
            </a:r>
            <a:r>
              <a:rPr lang="en-US" sz="2400" dirty="0" err="1"/>
              <a:t>dạ</a:t>
            </a:r>
            <a:r>
              <a:rPr lang="en-US" sz="2400" dirty="0"/>
              <a:t> </a:t>
            </a:r>
            <a:r>
              <a:rPr lang="en-US" sz="2400" dirty="0" err="1"/>
              <a:t>dày</a:t>
            </a:r>
            <a:r>
              <a:rPr lang="en-US" sz="2400" dirty="0"/>
              <a:t> </a:t>
            </a:r>
            <a:r>
              <a:rPr lang="en-US" sz="2400" dirty="0" err="1"/>
              <a:t>giảm</a:t>
            </a:r>
            <a:r>
              <a:rPr lang="en-US" sz="2400" dirty="0"/>
              <a:t> 30% ở </a:t>
            </a:r>
            <a:r>
              <a:rPr lang="en-US" sz="2400" dirty="0" err="1"/>
              <a:t>nhóm</a:t>
            </a:r>
            <a:r>
              <a:rPr lang="en-US" sz="2400" dirty="0"/>
              <a:t> </a:t>
            </a:r>
            <a:r>
              <a:rPr lang="en-US" sz="2400" dirty="0" err="1"/>
              <a:t>có</a:t>
            </a:r>
            <a:r>
              <a:rPr lang="en-US" sz="2400" dirty="0"/>
              <a:t> </a:t>
            </a:r>
            <a:r>
              <a:rPr lang="en-US" sz="2400" dirty="0" err="1"/>
              <a:t>nội</a:t>
            </a:r>
            <a:r>
              <a:rPr lang="en-US" sz="2400" dirty="0"/>
              <a:t> soi </a:t>
            </a:r>
            <a:r>
              <a:rPr lang="en-US" sz="2400" dirty="0" err="1"/>
              <a:t>tầm</a:t>
            </a:r>
            <a:r>
              <a:rPr lang="en-US" sz="2400" dirty="0"/>
              <a:t> </a:t>
            </a:r>
            <a:r>
              <a:rPr lang="en-US" sz="2400" dirty="0" err="1"/>
              <a:t>soát</a:t>
            </a:r>
            <a:r>
              <a:rPr lang="en-US" sz="2400" dirty="0"/>
              <a:t> </a:t>
            </a:r>
            <a:r>
              <a:rPr lang="en-US" sz="2400" dirty="0" err="1"/>
              <a:t>trong</a:t>
            </a:r>
            <a:r>
              <a:rPr lang="en-US" sz="2400" dirty="0"/>
              <a:t> 2-4 </a:t>
            </a:r>
            <a:r>
              <a:rPr lang="en-US" sz="2400" dirty="0" err="1"/>
              <a:t>năm</a:t>
            </a:r>
            <a:r>
              <a:rPr lang="en-US" sz="2400" dirty="0"/>
              <a:t>.</a:t>
            </a:r>
          </a:p>
          <a:p>
            <a:pPr marL="0" indent="0">
              <a:buNone/>
            </a:pPr>
            <a:r>
              <a:rPr lang="en-US" sz="2000" i="1" dirty="0"/>
              <a:t>    </a:t>
            </a:r>
            <a:r>
              <a:rPr lang="vi-VN" sz="2000" i="1" dirty="0"/>
              <a:t>Hamashima C, Ogoshi K, Okamoto M và cộng sự. Một nghiên cứu đối chứng ca bệnh dựa vào cộng đồng đánh giá việc giảm tỷ lệ tử vong do ung thư dạ dày bằng sàng lọc nội soi ở Nhật Bản. PLoS One 2013; 8(11)</a:t>
            </a:r>
            <a:endParaRPr lang="en-US" sz="2000" i="1" dirty="0"/>
          </a:p>
          <a:p>
            <a:r>
              <a:rPr lang="en-US" sz="2400" dirty="0" err="1"/>
              <a:t>Mối</a:t>
            </a:r>
            <a:r>
              <a:rPr lang="en-US" sz="2400" dirty="0"/>
              <a:t> </a:t>
            </a:r>
            <a:r>
              <a:rPr lang="en-US" sz="2400" dirty="0" err="1"/>
              <a:t>liên</a:t>
            </a:r>
            <a:r>
              <a:rPr lang="en-US" sz="2400" dirty="0"/>
              <a:t> </a:t>
            </a:r>
            <a:r>
              <a:rPr lang="en-US" sz="2400" dirty="0" err="1"/>
              <a:t>quan</a:t>
            </a:r>
            <a:r>
              <a:rPr lang="en-US" sz="2400" dirty="0"/>
              <a:t> </a:t>
            </a:r>
            <a:r>
              <a:rPr lang="en-US" sz="2400" dirty="0" err="1"/>
              <a:t>giữa</a:t>
            </a:r>
            <a:r>
              <a:rPr lang="en-US" sz="2400" dirty="0"/>
              <a:t> </a:t>
            </a:r>
            <a:r>
              <a:rPr lang="en-US" sz="2400" dirty="0" err="1"/>
              <a:t>thời</a:t>
            </a:r>
            <a:r>
              <a:rPr lang="en-US" sz="2400" dirty="0"/>
              <a:t> </a:t>
            </a:r>
            <a:r>
              <a:rPr lang="en-US" sz="2400" dirty="0" err="1"/>
              <a:t>gian</a:t>
            </a:r>
            <a:r>
              <a:rPr lang="en-US" sz="2400" dirty="0"/>
              <a:t> </a:t>
            </a:r>
            <a:r>
              <a:rPr lang="en-US" sz="2400" dirty="0" err="1"/>
              <a:t>nội</a:t>
            </a:r>
            <a:r>
              <a:rPr lang="en-US" sz="2400" dirty="0"/>
              <a:t> soi </a:t>
            </a:r>
            <a:r>
              <a:rPr lang="en-US" sz="2400" dirty="0" err="1"/>
              <a:t>tầm</a:t>
            </a:r>
            <a:r>
              <a:rPr lang="en-US" sz="2400" dirty="0"/>
              <a:t> </a:t>
            </a:r>
            <a:r>
              <a:rPr lang="en-US" sz="2400" dirty="0" err="1"/>
              <a:t>soát</a:t>
            </a:r>
            <a:r>
              <a:rPr lang="en-US" sz="2400" dirty="0"/>
              <a:t> </a:t>
            </a:r>
            <a:r>
              <a:rPr lang="en-US" sz="2400" dirty="0" err="1"/>
              <a:t>và</a:t>
            </a:r>
            <a:r>
              <a:rPr lang="en-US" sz="2400" dirty="0"/>
              <a:t> </a:t>
            </a:r>
            <a:r>
              <a:rPr lang="en-US" sz="2400" dirty="0" err="1"/>
              <a:t>phát</a:t>
            </a:r>
            <a:r>
              <a:rPr lang="en-US" sz="2400" dirty="0"/>
              <a:t> </a:t>
            </a:r>
            <a:r>
              <a:rPr lang="en-US" sz="2400" dirty="0" err="1"/>
              <a:t>hiện</a:t>
            </a:r>
            <a:r>
              <a:rPr lang="en-US" sz="2400" dirty="0"/>
              <a:t> </a:t>
            </a:r>
            <a:r>
              <a:rPr lang="en-US" sz="2400" dirty="0" err="1"/>
              <a:t>ung</a:t>
            </a:r>
            <a:r>
              <a:rPr lang="en-US" sz="2400" dirty="0"/>
              <a:t> </a:t>
            </a:r>
            <a:r>
              <a:rPr lang="en-US" sz="2400" dirty="0" err="1"/>
              <a:t>thư</a:t>
            </a:r>
            <a:r>
              <a:rPr lang="en-US" sz="2400" dirty="0"/>
              <a:t> </a:t>
            </a:r>
            <a:r>
              <a:rPr lang="en-US" sz="2400" dirty="0" err="1"/>
              <a:t>dạ</a:t>
            </a:r>
            <a:r>
              <a:rPr lang="en-US" sz="2400" dirty="0"/>
              <a:t> </a:t>
            </a:r>
            <a:r>
              <a:rPr lang="en-US" sz="2400" dirty="0" err="1"/>
              <a:t>dày</a:t>
            </a:r>
            <a:r>
              <a:rPr lang="en-US" sz="2400" dirty="0"/>
              <a:t> ở </a:t>
            </a:r>
            <a:r>
              <a:rPr lang="en-US" sz="2400" dirty="0" err="1"/>
              <a:t>giai</a:t>
            </a:r>
            <a:r>
              <a:rPr lang="en-US" sz="2400" dirty="0"/>
              <a:t> </a:t>
            </a:r>
            <a:r>
              <a:rPr lang="en-US" sz="2400" dirty="0" err="1"/>
              <a:t>đoạn</a:t>
            </a:r>
            <a:r>
              <a:rPr lang="en-US" sz="2400" dirty="0"/>
              <a:t> </a:t>
            </a:r>
            <a:r>
              <a:rPr lang="en-US" sz="2400" dirty="0" err="1"/>
              <a:t>sớm</a:t>
            </a:r>
            <a:r>
              <a:rPr lang="en-US" sz="2400" dirty="0"/>
              <a:t> </a:t>
            </a:r>
            <a:r>
              <a:rPr lang="en-US" sz="2400" dirty="0" err="1"/>
              <a:t>ghi</a:t>
            </a:r>
            <a:r>
              <a:rPr lang="en-US" sz="2400" dirty="0"/>
              <a:t> </a:t>
            </a:r>
            <a:r>
              <a:rPr lang="en-US" sz="2400" dirty="0" err="1"/>
              <a:t>nhận</a:t>
            </a:r>
            <a:r>
              <a:rPr lang="en-US" sz="2400" dirty="0"/>
              <a:t> </a:t>
            </a:r>
            <a:r>
              <a:rPr lang="en-US" sz="2400" dirty="0" err="1"/>
              <a:t>có</a:t>
            </a:r>
            <a:r>
              <a:rPr lang="en-US" sz="2400" dirty="0"/>
              <a:t> </a:t>
            </a:r>
            <a:r>
              <a:rPr lang="en-US" sz="2400" dirty="0" err="1"/>
              <a:t>đến</a:t>
            </a:r>
            <a:r>
              <a:rPr lang="en-US" sz="2400" dirty="0"/>
              <a:t> 70% </a:t>
            </a:r>
            <a:r>
              <a:rPr lang="en-US" sz="2400" dirty="0" err="1"/>
              <a:t>trường</a:t>
            </a:r>
            <a:r>
              <a:rPr lang="en-US" sz="2400" dirty="0"/>
              <a:t> </a:t>
            </a:r>
            <a:r>
              <a:rPr lang="en-US" sz="2400" dirty="0" err="1"/>
              <a:t>hợp</a:t>
            </a:r>
            <a:r>
              <a:rPr lang="en-US" sz="2400" dirty="0"/>
              <a:t> </a:t>
            </a:r>
            <a:r>
              <a:rPr lang="en-US" sz="2400" dirty="0" err="1"/>
              <a:t>phát</a:t>
            </a:r>
            <a:r>
              <a:rPr lang="en-US" sz="2400" dirty="0"/>
              <a:t> </a:t>
            </a:r>
            <a:r>
              <a:rPr lang="en-US" sz="2400" dirty="0" err="1"/>
              <a:t>hiện</a:t>
            </a:r>
            <a:r>
              <a:rPr lang="en-US" sz="2400" dirty="0"/>
              <a:t> </a:t>
            </a:r>
            <a:r>
              <a:rPr lang="en-US" sz="2400" dirty="0" err="1"/>
              <a:t>trong</a:t>
            </a:r>
            <a:r>
              <a:rPr lang="en-US" sz="2400" dirty="0"/>
              <a:t> 1-3 </a:t>
            </a:r>
            <a:r>
              <a:rPr lang="en-US" sz="2400" dirty="0" err="1"/>
              <a:t>năm</a:t>
            </a:r>
            <a:r>
              <a:rPr lang="en-US" sz="2400" dirty="0"/>
              <a:t> </a:t>
            </a:r>
            <a:r>
              <a:rPr lang="en-US" sz="2400" dirty="0" err="1"/>
              <a:t>trong</a:t>
            </a:r>
            <a:r>
              <a:rPr lang="en-US" sz="2400" dirty="0"/>
              <a:t> </a:t>
            </a:r>
            <a:r>
              <a:rPr lang="en-US" sz="2400" dirty="0" err="1"/>
              <a:t>khi</a:t>
            </a:r>
            <a:r>
              <a:rPr lang="en-US" sz="2400" dirty="0"/>
              <a:t> </a:t>
            </a:r>
            <a:r>
              <a:rPr lang="en-US" sz="2400" dirty="0" err="1"/>
              <a:t>tỷ</a:t>
            </a:r>
            <a:r>
              <a:rPr lang="en-US" sz="2400" dirty="0"/>
              <a:t> </a:t>
            </a:r>
            <a:r>
              <a:rPr lang="en-US" sz="2400" dirty="0" err="1"/>
              <a:t>lệ</a:t>
            </a:r>
            <a:r>
              <a:rPr lang="en-US" sz="2400" dirty="0"/>
              <a:t> </a:t>
            </a:r>
            <a:r>
              <a:rPr lang="en-US" sz="2400" dirty="0" err="1"/>
              <a:t>này</a:t>
            </a:r>
            <a:r>
              <a:rPr lang="en-US" sz="2400" dirty="0"/>
              <a:t> </a:t>
            </a:r>
            <a:r>
              <a:rPr lang="en-US" sz="2400" dirty="0" err="1"/>
              <a:t>thấp</a:t>
            </a:r>
            <a:r>
              <a:rPr lang="en-US" sz="2400" dirty="0"/>
              <a:t> </a:t>
            </a:r>
            <a:r>
              <a:rPr lang="en-US" sz="2400" dirty="0" err="1"/>
              <a:t>hơn</a:t>
            </a:r>
            <a:r>
              <a:rPr lang="en-US" sz="2400" dirty="0"/>
              <a:t>(60%) ở </a:t>
            </a:r>
            <a:r>
              <a:rPr lang="en-US" sz="2400" dirty="0" err="1"/>
              <a:t>nhóm</a:t>
            </a:r>
            <a:r>
              <a:rPr lang="en-US" sz="2400" dirty="0"/>
              <a:t> </a:t>
            </a:r>
            <a:r>
              <a:rPr lang="en-US" sz="2400" dirty="0" err="1"/>
              <a:t>nội</a:t>
            </a:r>
            <a:r>
              <a:rPr lang="en-US" sz="2400" dirty="0"/>
              <a:t> soi </a:t>
            </a:r>
            <a:r>
              <a:rPr lang="en-US" sz="2400" dirty="0" err="1"/>
              <a:t>tầm</a:t>
            </a:r>
            <a:r>
              <a:rPr lang="en-US" sz="2400" dirty="0"/>
              <a:t> </a:t>
            </a:r>
            <a:r>
              <a:rPr lang="en-US" sz="2400" dirty="0" err="1"/>
              <a:t>soát</a:t>
            </a:r>
            <a:r>
              <a:rPr lang="en-US" sz="2400" dirty="0"/>
              <a:t> </a:t>
            </a:r>
            <a:r>
              <a:rPr lang="en-US" sz="2400" dirty="0" err="1"/>
              <a:t>trong</a:t>
            </a:r>
            <a:r>
              <a:rPr lang="en-US" sz="2400" dirty="0"/>
              <a:t> </a:t>
            </a:r>
            <a:r>
              <a:rPr lang="en-US" sz="2400" dirty="0" err="1"/>
              <a:t>vòng</a:t>
            </a:r>
            <a:r>
              <a:rPr lang="en-US" sz="2400" dirty="0"/>
              <a:t> 4 </a:t>
            </a:r>
            <a:r>
              <a:rPr lang="en-US" sz="2400" dirty="0" err="1"/>
              <a:t>năm</a:t>
            </a:r>
            <a:r>
              <a:rPr lang="en-US" sz="2400" dirty="0"/>
              <a:t> </a:t>
            </a:r>
            <a:r>
              <a:rPr lang="en-US" sz="2400" dirty="0" err="1"/>
              <a:t>hoặc</a:t>
            </a:r>
            <a:r>
              <a:rPr lang="en-US" sz="2400" dirty="0"/>
              <a:t> </a:t>
            </a:r>
            <a:r>
              <a:rPr lang="en-US" sz="2400" dirty="0" err="1"/>
              <a:t>hơn</a:t>
            </a:r>
            <a:r>
              <a:rPr lang="en-US" sz="2400" dirty="0"/>
              <a:t>.</a:t>
            </a:r>
          </a:p>
          <a:p>
            <a:pPr marL="0" indent="0">
              <a:buNone/>
            </a:pPr>
            <a:r>
              <a:rPr lang="en-US" sz="2000" i="1" dirty="0"/>
              <a:t>   </a:t>
            </a:r>
            <a:r>
              <a:rPr lang="vi-VN" sz="2000" i="1" dirty="0"/>
              <a:t>Nam HJ, Choi IJ, Cho SJ et al. Mối liên hệ giữa khoảng thời gian giữa các lần nội soi với giai đoạn ung thư dạ dày tại thời điểm chẩn đoán ở một khu vực có tỷ lệ mắc bệnh cao. Cancer 2012; 118(20)</a:t>
            </a:r>
            <a:endParaRPr lang="en-US" sz="2000" i="1" dirty="0"/>
          </a:p>
        </p:txBody>
      </p:sp>
    </p:spTree>
    <p:extLst>
      <p:ext uri="{BB962C8B-B14F-4D97-AF65-F5344CB8AC3E}">
        <p14:creationId xmlns:p14="http://schemas.microsoft.com/office/powerpoint/2010/main" val="43012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290BD-AF65-07C4-EB99-F94F824B2F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6AAC774-4C80-6ACC-2BCD-FA9C7C81E5ED}"/>
              </a:ext>
            </a:extLst>
          </p:cNvPr>
          <p:cNvSpPr>
            <a:spLocks noGrp="1"/>
          </p:cNvSpPr>
          <p:nvPr>
            <p:ph type="title"/>
          </p:nvPr>
        </p:nvSpPr>
        <p:spPr>
          <a:xfrm>
            <a:off x="1046163" y="33867"/>
            <a:ext cx="10588572" cy="741405"/>
          </a:xfrm>
        </p:spPr>
        <p:txBody>
          <a:bodyPr>
            <a:noAutofit/>
          </a:bodyPr>
          <a:lstStyle/>
          <a:p>
            <a:r>
              <a:rPr lang="en-US" sz="2400" dirty="0"/>
              <a:t>NÊN CÓ KẾ HOẠCH NỘI SOI TẦM SOÁT UNG THƯ DẠ DÀY ĐỐI VỚI NHÓM BỆNH NHÂN CÓ NGUY CƠ CAO</a:t>
            </a:r>
          </a:p>
        </p:txBody>
      </p:sp>
      <p:sp>
        <p:nvSpPr>
          <p:cNvPr id="3" name="Text Placeholder 2">
            <a:extLst>
              <a:ext uri="{FF2B5EF4-FFF2-40B4-BE49-F238E27FC236}">
                <a16:creationId xmlns:a16="http://schemas.microsoft.com/office/drawing/2014/main" id="{06A89B10-8DD1-BA64-B444-6988301D8CC7}"/>
              </a:ext>
            </a:extLst>
          </p:cNvPr>
          <p:cNvSpPr>
            <a:spLocks noGrp="1"/>
          </p:cNvSpPr>
          <p:nvPr>
            <p:ph type="body" sz="quarter" idx="10"/>
          </p:nvPr>
        </p:nvSpPr>
        <p:spPr>
          <a:xfrm>
            <a:off x="270933" y="1049867"/>
            <a:ext cx="11363802" cy="2203520"/>
          </a:xfrm>
        </p:spPr>
        <p:txBody>
          <a:bodyPr>
            <a:normAutofit/>
          </a:bodyPr>
          <a:lstStyle/>
          <a:p>
            <a:r>
              <a:rPr lang="en-US" sz="2400" dirty="0" err="1"/>
              <a:t>Hội</a:t>
            </a:r>
            <a:r>
              <a:rPr lang="en-US" sz="2400" dirty="0"/>
              <a:t> </a:t>
            </a:r>
            <a:r>
              <a:rPr lang="en-US" sz="2400" dirty="0" err="1"/>
              <a:t>nội</a:t>
            </a:r>
            <a:r>
              <a:rPr lang="en-US" sz="2400" dirty="0"/>
              <a:t> soi Anh </a:t>
            </a:r>
            <a:r>
              <a:rPr lang="en-US" sz="2400" dirty="0" err="1"/>
              <a:t>cũng</a:t>
            </a:r>
            <a:r>
              <a:rPr lang="en-US" sz="2400" dirty="0"/>
              <a:t> </a:t>
            </a:r>
            <a:r>
              <a:rPr lang="en-US" sz="2400" dirty="0" err="1"/>
              <a:t>khuyến</a:t>
            </a:r>
            <a:r>
              <a:rPr lang="en-US" sz="2400" dirty="0"/>
              <a:t> </a:t>
            </a:r>
            <a:r>
              <a:rPr lang="en-US" sz="2400" dirty="0" err="1"/>
              <a:t>cáo</a:t>
            </a:r>
            <a:r>
              <a:rPr lang="en-US" sz="2400" dirty="0"/>
              <a:t> </a:t>
            </a:r>
            <a:r>
              <a:rPr lang="en-US" sz="2400" dirty="0" err="1"/>
              <a:t>nội</a:t>
            </a:r>
            <a:r>
              <a:rPr lang="en-US" sz="2400" dirty="0"/>
              <a:t> soi </a:t>
            </a:r>
            <a:r>
              <a:rPr lang="en-US" sz="2400" dirty="0" err="1"/>
              <a:t>tầm</a:t>
            </a:r>
            <a:r>
              <a:rPr lang="en-US" sz="2400" dirty="0"/>
              <a:t> </a:t>
            </a:r>
            <a:r>
              <a:rPr lang="en-US" sz="2400" dirty="0" err="1"/>
              <a:t>soát</a:t>
            </a:r>
            <a:r>
              <a:rPr lang="en-US" sz="2400" dirty="0"/>
              <a:t> ở </a:t>
            </a:r>
            <a:r>
              <a:rPr lang="en-US" sz="2400" dirty="0" err="1"/>
              <a:t>nhóm</a:t>
            </a:r>
            <a:r>
              <a:rPr lang="en-US" sz="2400" dirty="0"/>
              <a:t> </a:t>
            </a:r>
            <a:r>
              <a:rPr lang="en-US" sz="2400" dirty="0" err="1"/>
              <a:t>nguy</a:t>
            </a:r>
            <a:r>
              <a:rPr lang="en-US" sz="2400" dirty="0"/>
              <a:t> </a:t>
            </a:r>
            <a:r>
              <a:rPr lang="en-US" sz="2400" dirty="0" err="1"/>
              <a:t>cơ</a:t>
            </a:r>
            <a:r>
              <a:rPr lang="en-US" sz="2400" dirty="0"/>
              <a:t> </a:t>
            </a:r>
            <a:r>
              <a:rPr lang="en-US" sz="2400" dirty="0" err="1"/>
              <a:t>cao</a:t>
            </a:r>
            <a:r>
              <a:rPr lang="en-US" sz="2400" dirty="0"/>
              <a:t> </a:t>
            </a:r>
            <a:r>
              <a:rPr lang="en-US" sz="2400" dirty="0" err="1"/>
              <a:t>mỗi</a:t>
            </a:r>
            <a:r>
              <a:rPr lang="en-US" sz="2400" dirty="0"/>
              <a:t> 3 </a:t>
            </a:r>
            <a:r>
              <a:rPr lang="en-US" sz="2400" dirty="0" err="1"/>
              <a:t>năm</a:t>
            </a:r>
            <a:r>
              <a:rPr lang="en-US" sz="2400" dirty="0"/>
              <a:t> </a:t>
            </a:r>
            <a:r>
              <a:rPr lang="en-US" sz="2400" dirty="0" err="1"/>
              <a:t>đối</a:t>
            </a:r>
            <a:r>
              <a:rPr lang="en-US" sz="2400" dirty="0"/>
              <a:t> </a:t>
            </a:r>
            <a:r>
              <a:rPr lang="en-US" sz="2400" dirty="0" err="1"/>
              <a:t>với</a:t>
            </a:r>
            <a:r>
              <a:rPr lang="en-US" sz="2400" dirty="0"/>
              <a:t> </a:t>
            </a:r>
            <a:r>
              <a:rPr lang="en-US" sz="2400" dirty="0" err="1"/>
              <a:t>bệnh</a:t>
            </a:r>
            <a:r>
              <a:rPr lang="en-US" sz="2400" dirty="0"/>
              <a:t> </a:t>
            </a:r>
            <a:r>
              <a:rPr lang="en-US" sz="2400" dirty="0" err="1"/>
              <a:t>nhân</a:t>
            </a:r>
            <a:r>
              <a:rPr lang="en-US" sz="2400" dirty="0"/>
              <a:t> </a:t>
            </a:r>
            <a:r>
              <a:rPr lang="en-US" sz="2400" dirty="0" err="1"/>
              <a:t>có</a:t>
            </a:r>
            <a:r>
              <a:rPr lang="en-US" sz="2400" dirty="0"/>
              <a:t> </a:t>
            </a:r>
            <a:r>
              <a:rPr lang="en-US" sz="2400" dirty="0" err="1"/>
              <a:t>tổn</a:t>
            </a:r>
            <a:r>
              <a:rPr lang="en-US" sz="2400" dirty="0"/>
              <a:t> </a:t>
            </a:r>
            <a:r>
              <a:rPr lang="en-US" sz="2400" dirty="0" err="1"/>
              <a:t>thương</a:t>
            </a:r>
            <a:r>
              <a:rPr lang="en-US" sz="2400" dirty="0"/>
              <a:t> </a:t>
            </a:r>
            <a:r>
              <a:rPr lang="en-US" sz="2400" dirty="0" err="1"/>
              <a:t>viêm</a:t>
            </a:r>
            <a:r>
              <a:rPr lang="en-US" sz="2400" dirty="0"/>
              <a:t> </a:t>
            </a:r>
            <a:r>
              <a:rPr lang="en-US" sz="2400" dirty="0" err="1"/>
              <a:t>teo</a:t>
            </a:r>
            <a:r>
              <a:rPr lang="en-US" sz="2400" dirty="0"/>
              <a:t> </a:t>
            </a:r>
            <a:r>
              <a:rPr lang="en-US" sz="2400" dirty="0" err="1"/>
              <a:t>dạ</a:t>
            </a:r>
            <a:r>
              <a:rPr lang="en-US" sz="2400" dirty="0"/>
              <a:t> </a:t>
            </a:r>
            <a:r>
              <a:rPr lang="en-US" sz="2400" dirty="0" err="1"/>
              <a:t>dày</a:t>
            </a:r>
            <a:r>
              <a:rPr lang="en-US" sz="2400" dirty="0"/>
              <a:t> </a:t>
            </a:r>
            <a:r>
              <a:rPr lang="en-US" sz="2400" dirty="0" err="1"/>
              <a:t>hoặc</a:t>
            </a:r>
            <a:r>
              <a:rPr lang="en-US" sz="2400" dirty="0"/>
              <a:t> </a:t>
            </a:r>
            <a:r>
              <a:rPr lang="en-US" sz="2400" dirty="0" err="1"/>
              <a:t>chuyển</a:t>
            </a:r>
            <a:r>
              <a:rPr lang="en-US" sz="2400" dirty="0"/>
              <a:t> </a:t>
            </a:r>
            <a:r>
              <a:rPr lang="en-US" sz="2400" dirty="0" err="1"/>
              <a:t>sản</a:t>
            </a:r>
            <a:r>
              <a:rPr lang="en-US" sz="2400" dirty="0"/>
              <a:t> </a:t>
            </a:r>
            <a:r>
              <a:rPr lang="en-US" sz="2400" dirty="0" err="1"/>
              <a:t>ruột</a:t>
            </a:r>
            <a:r>
              <a:rPr lang="en-US" sz="2400" dirty="0"/>
              <a:t> </a:t>
            </a:r>
            <a:r>
              <a:rPr lang="en-US" sz="2400" dirty="0" err="1"/>
              <a:t>xuất</a:t>
            </a:r>
            <a:r>
              <a:rPr lang="en-US" sz="2400" dirty="0"/>
              <a:t> </a:t>
            </a:r>
            <a:r>
              <a:rPr lang="en-US" sz="2400" dirty="0" err="1"/>
              <a:t>hiện</a:t>
            </a:r>
            <a:r>
              <a:rPr lang="en-US" sz="2400" dirty="0"/>
              <a:t> ở hang </a:t>
            </a:r>
            <a:r>
              <a:rPr lang="en-US" sz="2400" dirty="0" err="1"/>
              <a:t>vị</a:t>
            </a:r>
            <a:r>
              <a:rPr lang="en-US" sz="2400" dirty="0"/>
              <a:t> </a:t>
            </a:r>
            <a:r>
              <a:rPr lang="en-US" sz="2400" dirty="0" err="1"/>
              <a:t>và</a:t>
            </a:r>
            <a:r>
              <a:rPr lang="en-US" sz="2400" dirty="0"/>
              <a:t> </a:t>
            </a:r>
            <a:r>
              <a:rPr lang="en-US" sz="2400" dirty="0" err="1"/>
              <a:t>thân</a:t>
            </a:r>
            <a:r>
              <a:rPr lang="en-US" sz="2400" dirty="0"/>
              <a:t> </a:t>
            </a:r>
            <a:r>
              <a:rPr lang="en-US" sz="2400" dirty="0" err="1"/>
              <a:t>vị</a:t>
            </a:r>
            <a:r>
              <a:rPr lang="en-US" sz="2400" dirty="0"/>
              <a:t>.</a:t>
            </a:r>
          </a:p>
          <a:p>
            <a:pPr marL="0" indent="0">
              <a:buNone/>
            </a:pPr>
            <a:r>
              <a:rPr lang="en-US" sz="2000" dirty="0"/>
              <a:t>  </a:t>
            </a:r>
          </a:p>
        </p:txBody>
      </p:sp>
      <p:sp>
        <p:nvSpPr>
          <p:cNvPr id="6" name="TextBox 5">
            <a:extLst>
              <a:ext uri="{FF2B5EF4-FFF2-40B4-BE49-F238E27FC236}">
                <a16:creationId xmlns:a16="http://schemas.microsoft.com/office/drawing/2014/main" id="{1546525F-1B17-033F-97A2-02AA551B2CBB}"/>
              </a:ext>
            </a:extLst>
          </p:cNvPr>
          <p:cNvSpPr txBox="1"/>
          <p:nvPr/>
        </p:nvSpPr>
        <p:spPr>
          <a:xfrm>
            <a:off x="430490" y="2237724"/>
            <a:ext cx="11331020" cy="1015663"/>
          </a:xfrm>
          <a:prstGeom prst="rect">
            <a:avLst/>
          </a:prstGeom>
          <a:noFill/>
        </p:spPr>
        <p:txBody>
          <a:bodyPr wrap="square" rtlCol="0">
            <a:spAutoFit/>
          </a:bodyPr>
          <a:lstStyle/>
          <a:p>
            <a:r>
              <a:rPr lang="en-US" sz="2000" i="1" dirty="0"/>
              <a:t> </a:t>
            </a:r>
            <a:r>
              <a:rPr lang="vi-VN" sz="2000" i="1" dirty="0"/>
              <a:t>Banks M, Graham D, Jansen M và cộng sự. Hướng dẫn của Hiệp hội Tiêu hóa Anh về chẩn đoán và quản lý bệnh nhân có nguy cơ ung thư biểu mô tuyến dạ dày. Gut 2019; 68(9)</a:t>
            </a:r>
          </a:p>
          <a:p>
            <a:endParaRPr lang="en-US" sz="2000" i="1" dirty="0"/>
          </a:p>
        </p:txBody>
      </p:sp>
      <p:sp>
        <p:nvSpPr>
          <p:cNvPr id="7" name="TextBox 6">
            <a:extLst>
              <a:ext uri="{FF2B5EF4-FFF2-40B4-BE49-F238E27FC236}">
                <a16:creationId xmlns:a16="http://schemas.microsoft.com/office/drawing/2014/main" id="{14B72DCA-3864-AC56-5801-3D35F52632F2}"/>
              </a:ext>
            </a:extLst>
          </p:cNvPr>
          <p:cNvSpPr txBox="1"/>
          <p:nvPr/>
        </p:nvSpPr>
        <p:spPr>
          <a:xfrm>
            <a:off x="1068979" y="3604614"/>
            <a:ext cx="6044523" cy="1200329"/>
          </a:xfrm>
          <a:prstGeom prst="rect">
            <a:avLst/>
          </a:prstGeom>
          <a:noFill/>
        </p:spPr>
        <p:txBody>
          <a:bodyPr wrap="square" rtlCol="0">
            <a:spAutoFit/>
          </a:bodyPr>
          <a:lstStyle/>
          <a:p>
            <a:r>
              <a:rPr lang="en-US" sz="2400" dirty="0" err="1"/>
              <a:t>Vậy</a:t>
            </a:r>
            <a:r>
              <a:rPr lang="en-US" sz="2400" dirty="0"/>
              <a:t> </a:t>
            </a:r>
            <a:r>
              <a:rPr lang="en-US" sz="2400" dirty="0" err="1"/>
              <a:t>liệu</a:t>
            </a:r>
            <a:r>
              <a:rPr lang="en-US" sz="2400" dirty="0"/>
              <a:t> </a:t>
            </a:r>
            <a:r>
              <a:rPr lang="en-US" sz="2400" dirty="0" err="1"/>
              <a:t>mốc</a:t>
            </a:r>
            <a:r>
              <a:rPr lang="en-US" sz="2400" dirty="0"/>
              <a:t> </a:t>
            </a:r>
            <a:r>
              <a:rPr lang="en-US" sz="2400" dirty="0" err="1"/>
              <a:t>thời</a:t>
            </a:r>
            <a:r>
              <a:rPr lang="en-US" sz="2400" dirty="0"/>
              <a:t> </a:t>
            </a:r>
            <a:r>
              <a:rPr lang="en-US" sz="2400" dirty="0" err="1"/>
              <a:t>gian</a:t>
            </a:r>
            <a:r>
              <a:rPr lang="en-US" sz="2400" dirty="0"/>
              <a:t> </a:t>
            </a:r>
            <a:r>
              <a:rPr lang="en-US" sz="2400" dirty="0">
                <a:solidFill>
                  <a:srgbClr val="FF0000"/>
                </a:solidFill>
              </a:rPr>
              <a:t>3 </a:t>
            </a:r>
            <a:r>
              <a:rPr lang="en-US" sz="2400" dirty="0" err="1">
                <a:solidFill>
                  <a:srgbClr val="FF0000"/>
                </a:solidFill>
              </a:rPr>
              <a:t>năm</a:t>
            </a:r>
            <a:r>
              <a:rPr lang="en-US" sz="2400" dirty="0">
                <a:solidFill>
                  <a:srgbClr val="FF0000"/>
                </a:solidFill>
              </a:rPr>
              <a:t> </a:t>
            </a:r>
            <a:r>
              <a:rPr lang="en-US" sz="2400" dirty="0" err="1"/>
              <a:t>theo</a:t>
            </a:r>
            <a:r>
              <a:rPr lang="en-US" sz="2400" dirty="0"/>
              <a:t> </a:t>
            </a:r>
            <a:r>
              <a:rPr lang="en-US" sz="2400" dirty="0" err="1"/>
              <a:t>khuyến</a:t>
            </a:r>
            <a:r>
              <a:rPr lang="en-US" sz="2400" dirty="0"/>
              <a:t> </a:t>
            </a:r>
            <a:r>
              <a:rPr lang="en-US" sz="2400" dirty="0" err="1"/>
              <a:t>cáo</a:t>
            </a:r>
            <a:r>
              <a:rPr lang="en-US" sz="2400" dirty="0"/>
              <a:t> </a:t>
            </a:r>
            <a:r>
              <a:rPr lang="en-US" sz="2400" dirty="0" err="1"/>
              <a:t>của</a:t>
            </a:r>
            <a:r>
              <a:rPr lang="en-US" sz="2400" dirty="0"/>
              <a:t> </a:t>
            </a:r>
            <a:r>
              <a:rPr lang="en-US" sz="2400" dirty="0" err="1"/>
              <a:t>các</a:t>
            </a:r>
            <a:r>
              <a:rPr lang="en-US" sz="2400" dirty="0"/>
              <a:t> </a:t>
            </a:r>
            <a:r>
              <a:rPr lang="en-US" sz="2400" dirty="0" err="1"/>
              <a:t>nước</a:t>
            </a:r>
            <a:r>
              <a:rPr lang="en-US" sz="2400" dirty="0"/>
              <a:t> </a:t>
            </a:r>
            <a:r>
              <a:rPr lang="en-US" sz="2400" dirty="0" err="1"/>
              <a:t>phát</a:t>
            </a:r>
            <a:r>
              <a:rPr lang="en-US" sz="2400" dirty="0"/>
              <a:t> </a:t>
            </a:r>
            <a:r>
              <a:rPr lang="en-US" sz="2400" dirty="0" err="1"/>
              <a:t>triển</a:t>
            </a:r>
            <a:r>
              <a:rPr lang="en-US" sz="2400" dirty="0"/>
              <a:t> </a:t>
            </a:r>
            <a:r>
              <a:rPr lang="en-US" sz="2400" dirty="0" err="1"/>
              <a:t>có</a:t>
            </a:r>
            <a:r>
              <a:rPr lang="en-US" sz="2400" dirty="0"/>
              <a:t> </a:t>
            </a:r>
            <a:r>
              <a:rPr lang="en-US" sz="2400" dirty="0" err="1"/>
              <a:t>áp</a:t>
            </a:r>
            <a:r>
              <a:rPr lang="en-US" sz="2400" dirty="0"/>
              <a:t> </a:t>
            </a:r>
            <a:r>
              <a:rPr lang="en-US" sz="2400" dirty="0" err="1"/>
              <a:t>dụng</a:t>
            </a:r>
            <a:r>
              <a:rPr lang="en-US" sz="2400" dirty="0"/>
              <a:t> </a:t>
            </a:r>
            <a:r>
              <a:rPr lang="en-US" sz="2400" dirty="0" err="1"/>
              <a:t>được</a:t>
            </a:r>
            <a:r>
              <a:rPr lang="en-US" sz="2400" dirty="0"/>
              <a:t> ở Việt Nam hay </a:t>
            </a:r>
            <a:r>
              <a:rPr lang="en-US" sz="2400" dirty="0" err="1"/>
              <a:t>không</a:t>
            </a:r>
            <a:r>
              <a:rPr lang="en-US" sz="2400" dirty="0"/>
              <a:t> ?</a:t>
            </a:r>
          </a:p>
        </p:txBody>
      </p:sp>
      <p:pic>
        <p:nvPicPr>
          <p:cNvPr id="1026" name="Picture 2">
            <a:extLst>
              <a:ext uri="{FF2B5EF4-FFF2-40B4-BE49-F238E27FC236}">
                <a16:creationId xmlns:a16="http://schemas.microsoft.com/office/drawing/2014/main" id="{61B38E23-2A48-CAD0-55AC-9224D6D26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1547" y="3092280"/>
            <a:ext cx="3723188" cy="302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97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par>
                                <p:cTn id="27" presetID="21" presetClass="entr" presetSubtype="1"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heel(1)">
                                      <p:cBhvr>
                                        <p:cTn id="29"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6E0D0-5A86-72ED-5423-89BA02CC3CC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AD41C68-F1BE-5D0C-0767-3BD8EB6B9C0A}"/>
              </a:ext>
            </a:extLst>
          </p:cNvPr>
          <p:cNvSpPr>
            <a:spLocks noGrp="1"/>
          </p:cNvSpPr>
          <p:nvPr>
            <p:ph type="title"/>
          </p:nvPr>
        </p:nvSpPr>
        <p:spPr>
          <a:xfrm>
            <a:off x="887577" y="109620"/>
            <a:ext cx="10588572" cy="741405"/>
          </a:xfrm>
        </p:spPr>
        <p:txBody>
          <a:bodyPr>
            <a:noAutofit/>
          </a:bodyPr>
          <a:lstStyle/>
          <a:p>
            <a:r>
              <a:rPr lang="en-US" sz="4000" dirty="0"/>
              <a:t>TỔNG KẾT</a:t>
            </a:r>
          </a:p>
        </p:txBody>
      </p:sp>
      <p:sp>
        <p:nvSpPr>
          <p:cNvPr id="3" name="Text Placeholder 2">
            <a:extLst>
              <a:ext uri="{FF2B5EF4-FFF2-40B4-BE49-F238E27FC236}">
                <a16:creationId xmlns:a16="http://schemas.microsoft.com/office/drawing/2014/main" id="{DE5DC2AE-BBF4-C671-6EFC-CD6631A2E05C}"/>
              </a:ext>
            </a:extLst>
          </p:cNvPr>
          <p:cNvSpPr>
            <a:spLocks noGrp="1"/>
          </p:cNvSpPr>
          <p:nvPr>
            <p:ph type="body" sz="quarter" idx="10"/>
          </p:nvPr>
        </p:nvSpPr>
        <p:spPr>
          <a:xfrm>
            <a:off x="270933" y="1049867"/>
            <a:ext cx="11363802" cy="2203520"/>
          </a:xfrm>
        </p:spPr>
        <p:txBody>
          <a:bodyPr>
            <a:normAutofit/>
          </a:bodyPr>
          <a:lstStyle/>
          <a:p>
            <a:pPr marL="0" indent="0">
              <a:buNone/>
            </a:pPr>
            <a:endParaRPr lang="en-US" sz="2400" dirty="0"/>
          </a:p>
          <a:p>
            <a:pPr marL="0" indent="0">
              <a:buNone/>
            </a:pPr>
            <a:r>
              <a:rPr lang="en-US" sz="2000" dirty="0"/>
              <a:t>  </a:t>
            </a:r>
          </a:p>
        </p:txBody>
      </p:sp>
      <p:sp>
        <p:nvSpPr>
          <p:cNvPr id="2" name="TextBox 1">
            <a:extLst>
              <a:ext uri="{FF2B5EF4-FFF2-40B4-BE49-F238E27FC236}">
                <a16:creationId xmlns:a16="http://schemas.microsoft.com/office/drawing/2014/main" id="{417BE686-82F2-7261-2163-304934AA8790}"/>
              </a:ext>
            </a:extLst>
          </p:cNvPr>
          <p:cNvSpPr txBox="1"/>
          <p:nvPr/>
        </p:nvSpPr>
        <p:spPr>
          <a:xfrm>
            <a:off x="356796" y="1422401"/>
            <a:ext cx="11650134" cy="4893647"/>
          </a:xfrm>
          <a:prstGeom prst="rect">
            <a:avLst/>
          </a:prstGeom>
          <a:noFill/>
        </p:spPr>
        <p:txBody>
          <a:bodyPr wrap="square" rtlCol="0">
            <a:spAutoFit/>
          </a:bodyPr>
          <a:lstStyle/>
          <a:p>
            <a:pPr marL="457200" indent="-457200">
              <a:buFont typeface="+mj-lt"/>
              <a:buAutoNum type="arabicPeriod"/>
            </a:pPr>
            <a:r>
              <a:rPr lang="en-US" sz="2600" dirty="0"/>
              <a:t>Tiến </a:t>
            </a:r>
            <a:r>
              <a:rPr lang="en-US" sz="2600" dirty="0" err="1"/>
              <a:t>hành</a:t>
            </a:r>
            <a:r>
              <a:rPr lang="en-US" sz="2600" dirty="0"/>
              <a:t> </a:t>
            </a:r>
            <a:r>
              <a:rPr lang="en-US" sz="2600" dirty="0" err="1"/>
              <a:t>phân</a:t>
            </a:r>
            <a:r>
              <a:rPr lang="en-US" sz="2600" dirty="0"/>
              <a:t> </a:t>
            </a:r>
            <a:r>
              <a:rPr lang="en-US" sz="2600" dirty="0" err="1"/>
              <a:t>tầng</a:t>
            </a:r>
            <a:r>
              <a:rPr lang="en-US" sz="2600" dirty="0"/>
              <a:t> </a:t>
            </a:r>
            <a:r>
              <a:rPr lang="en-US" sz="2600" dirty="0" err="1"/>
              <a:t>nguy</a:t>
            </a:r>
            <a:r>
              <a:rPr lang="en-US" sz="2600" dirty="0"/>
              <a:t> </a:t>
            </a:r>
            <a:r>
              <a:rPr lang="en-US" sz="2600" dirty="0" err="1"/>
              <a:t>cơ</a:t>
            </a:r>
            <a:r>
              <a:rPr lang="en-US" sz="2600" dirty="0"/>
              <a:t> </a:t>
            </a:r>
            <a:r>
              <a:rPr lang="en-US" sz="2600" dirty="0" err="1"/>
              <a:t>ung</a:t>
            </a:r>
            <a:r>
              <a:rPr lang="en-US" sz="2600" dirty="0"/>
              <a:t> </a:t>
            </a:r>
            <a:r>
              <a:rPr lang="en-US" sz="2600" dirty="0" err="1"/>
              <a:t>thư</a:t>
            </a:r>
            <a:r>
              <a:rPr lang="en-US" sz="2600" dirty="0"/>
              <a:t> </a:t>
            </a:r>
            <a:r>
              <a:rPr lang="en-US" sz="2600" dirty="0" err="1"/>
              <a:t>dạ</a:t>
            </a:r>
            <a:r>
              <a:rPr lang="en-US" sz="2600" dirty="0"/>
              <a:t> </a:t>
            </a:r>
            <a:r>
              <a:rPr lang="en-US" sz="2600" dirty="0" err="1"/>
              <a:t>dày</a:t>
            </a:r>
            <a:r>
              <a:rPr lang="en-US" sz="2600" dirty="0"/>
              <a:t> </a:t>
            </a:r>
            <a:r>
              <a:rPr lang="en-US" sz="2600" dirty="0" err="1"/>
              <a:t>trước</a:t>
            </a:r>
            <a:r>
              <a:rPr lang="en-US" sz="2600" dirty="0"/>
              <a:t> </a:t>
            </a:r>
            <a:r>
              <a:rPr lang="en-US" sz="2600" dirty="0" err="1"/>
              <a:t>và</a:t>
            </a:r>
            <a:r>
              <a:rPr lang="en-US" sz="2600" dirty="0"/>
              <a:t> </a:t>
            </a:r>
            <a:r>
              <a:rPr lang="en-US" sz="2600" dirty="0" err="1"/>
              <a:t>sau</a:t>
            </a:r>
            <a:r>
              <a:rPr lang="en-US" sz="2600" dirty="0"/>
              <a:t> </a:t>
            </a:r>
            <a:r>
              <a:rPr lang="en-US" sz="2600" dirty="0" err="1"/>
              <a:t>khi</a:t>
            </a:r>
            <a:r>
              <a:rPr lang="en-US" sz="2600" dirty="0"/>
              <a:t> </a:t>
            </a:r>
            <a:r>
              <a:rPr lang="en-US" sz="2600" dirty="0" err="1"/>
              <a:t>nội</a:t>
            </a:r>
            <a:r>
              <a:rPr lang="en-US" sz="2600" dirty="0"/>
              <a:t> soi.</a:t>
            </a:r>
          </a:p>
          <a:p>
            <a:pPr marL="457200" indent="-457200">
              <a:buFont typeface="+mj-lt"/>
              <a:buAutoNum type="arabicPeriod"/>
            </a:pPr>
            <a:r>
              <a:rPr lang="en-US" sz="2600" dirty="0"/>
              <a:t> </a:t>
            </a:r>
            <a:r>
              <a:rPr lang="en-US" sz="2600" dirty="0" err="1"/>
              <a:t>Sử</a:t>
            </a:r>
            <a:r>
              <a:rPr lang="en-US" sz="2600" dirty="0"/>
              <a:t> </a:t>
            </a:r>
            <a:r>
              <a:rPr lang="en-US" sz="2600" dirty="0" err="1"/>
              <a:t>dụng</a:t>
            </a:r>
            <a:r>
              <a:rPr lang="en-US" sz="2600" dirty="0"/>
              <a:t> </a:t>
            </a:r>
            <a:r>
              <a:rPr lang="en-US" sz="2600" dirty="0" err="1"/>
              <a:t>thuốc</a:t>
            </a:r>
            <a:r>
              <a:rPr lang="en-US" sz="2600" dirty="0"/>
              <a:t> tan </a:t>
            </a:r>
            <a:r>
              <a:rPr lang="en-US" sz="2600" dirty="0" err="1"/>
              <a:t>nhầy</a:t>
            </a:r>
            <a:r>
              <a:rPr lang="en-US" sz="2600" dirty="0"/>
              <a:t>/ tan </a:t>
            </a:r>
            <a:r>
              <a:rPr lang="en-US" sz="2600" dirty="0" err="1"/>
              <a:t>bọt</a:t>
            </a:r>
            <a:r>
              <a:rPr lang="en-US" sz="2600" dirty="0"/>
              <a:t>/ </a:t>
            </a:r>
            <a:r>
              <a:rPr lang="en-US" sz="2600" dirty="0" err="1"/>
              <a:t>thuốc</a:t>
            </a:r>
            <a:r>
              <a:rPr lang="en-US" sz="2600" dirty="0"/>
              <a:t> </a:t>
            </a:r>
            <a:r>
              <a:rPr lang="en-US" sz="2600" dirty="0" err="1"/>
              <a:t>chống</a:t>
            </a:r>
            <a:r>
              <a:rPr lang="en-US" sz="2600" dirty="0"/>
              <a:t> co </a:t>
            </a:r>
            <a:r>
              <a:rPr lang="en-US" sz="2600" dirty="0" err="1"/>
              <a:t>thắt</a:t>
            </a:r>
            <a:r>
              <a:rPr lang="en-US" sz="2600" dirty="0"/>
              <a:t>/ </a:t>
            </a:r>
            <a:r>
              <a:rPr lang="en-US" sz="2600" dirty="0" err="1"/>
              <a:t>thuốc</a:t>
            </a:r>
            <a:r>
              <a:rPr lang="en-US" sz="2600" dirty="0"/>
              <a:t> an </a:t>
            </a:r>
            <a:r>
              <a:rPr lang="en-US" sz="2600" dirty="0" err="1"/>
              <a:t>thần</a:t>
            </a:r>
            <a:r>
              <a:rPr lang="en-US" sz="2600" dirty="0"/>
              <a:t> </a:t>
            </a:r>
            <a:r>
              <a:rPr lang="en-US" sz="2600" dirty="0" err="1"/>
              <a:t>giúp</a:t>
            </a:r>
            <a:r>
              <a:rPr lang="en-US" sz="2600" dirty="0"/>
              <a:t> </a:t>
            </a:r>
            <a:r>
              <a:rPr lang="en-US" sz="2600" dirty="0" err="1"/>
              <a:t>quan</a:t>
            </a:r>
            <a:r>
              <a:rPr lang="en-US" sz="2600" dirty="0"/>
              <a:t> </a:t>
            </a:r>
            <a:r>
              <a:rPr lang="en-US" sz="2600" dirty="0" err="1"/>
              <a:t>sát</a:t>
            </a:r>
            <a:r>
              <a:rPr lang="en-US" sz="2600" dirty="0"/>
              <a:t> </a:t>
            </a:r>
            <a:r>
              <a:rPr lang="en-US" sz="2600" dirty="0" err="1"/>
              <a:t>tốt</a:t>
            </a:r>
            <a:r>
              <a:rPr lang="en-US" sz="2600" dirty="0"/>
              <a:t> </a:t>
            </a:r>
            <a:r>
              <a:rPr lang="en-US" sz="2600" dirty="0" err="1"/>
              <a:t>hơn</a:t>
            </a:r>
            <a:r>
              <a:rPr lang="en-US" sz="2600" dirty="0"/>
              <a:t> </a:t>
            </a:r>
            <a:r>
              <a:rPr lang="en-US" sz="2600" dirty="0" err="1"/>
              <a:t>các</a:t>
            </a:r>
            <a:r>
              <a:rPr lang="en-US" sz="2600" dirty="0"/>
              <a:t> </a:t>
            </a:r>
            <a:r>
              <a:rPr lang="en-US" sz="2600" dirty="0" err="1"/>
              <a:t>tổn</a:t>
            </a:r>
            <a:r>
              <a:rPr lang="en-US" sz="2600" dirty="0"/>
              <a:t> </a:t>
            </a:r>
            <a:r>
              <a:rPr lang="en-US" sz="2600" dirty="0" err="1"/>
              <a:t>thương</a:t>
            </a:r>
            <a:r>
              <a:rPr lang="en-US" sz="2600" dirty="0"/>
              <a:t> </a:t>
            </a:r>
            <a:r>
              <a:rPr lang="en-US" sz="2600" dirty="0" err="1"/>
              <a:t>trong</a:t>
            </a:r>
            <a:r>
              <a:rPr lang="en-US" sz="2600" dirty="0"/>
              <a:t> </a:t>
            </a:r>
            <a:r>
              <a:rPr lang="en-US" sz="2600" dirty="0" err="1"/>
              <a:t>nội</a:t>
            </a:r>
            <a:r>
              <a:rPr lang="en-US" sz="2600" dirty="0"/>
              <a:t> soi </a:t>
            </a:r>
            <a:r>
              <a:rPr lang="en-US" sz="2600" dirty="0" err="1"/>
              <a:t>tiêu</a:t>
            </a:r>
            <a:r>
              <a:rPr lang="en-US" sz="2600" dirty="0"/>
              <a:t> </a:t>
            </a:r>
            <a:r>
              <a:rPr lang="en-US" sz="2600" dirty="0" err="1"/>
              <a:t>hoá</a:t>
            </a:r>
            <a:r>
              <a:rPr lang="en-US" sz="2600" dirty="0"/>
              <a:t> </a:t>
            </a:r>
            <a:r>
              <a:rPr lang="en-US" sz="2600" dirty="0" err="1"/>
              <a:t>trên</a:t>
            </a:r>
            <a:endParaRPr lang="en-US" sz="2600" dirty="0"/>
          </a:p>
          <a:p>
            <a:pPr marL="457200" indent="-457200">
              <a:buFont typeface="+mj-lt"/>
              <a:buAutoNum type="arabicPeriod"/>
            </a:pPr>
            <a:r>
              <a:rPr lang="en-US" sz="2600" dirty="0"/>
              <a:t>Tuân </a:t>
            </a:r>
            <a:r>
              <a:rPr lang="en-US" sz="2600" dirty="0" err="1"/>
              <a:t>thủ</a:t>
            </a:r>
            <a:r>
              <a:rPr lang="en-US" sz="2600" dirty="0"/>
              <a:t> </a:t>
            </a:r>
            <a:r>
              <a:rPr lang="en-US" sz="2600" dirty="0" err="1"/>
              <a:t>quy</a:t>
            </a:r>
            <a:r>
              <a:rPr lang="en-US" sz="2600" dirty="0"/>
              <a:t> </a:t>
            </a:r>
            <a:r>
              <a:rPr lang="en-US" sz="2600" dirty="0" err="1"/>
              <a:t>trình</a:t>
            </a:r>
            <a:r>
              <a:rPr lang="en-US" sz="2600" dirty="0"/>
              <a:t> </a:t>
            </a:r>
            <a:r>
              <a:rPr lang="en-US" sz="2600" dirty="0" err="1"/>
              <a:t>kỹ</a:t>
            </a:r>
            <a:r>
              <a:rPr lang="en-US" sz="2600" dirty="0"/>
              <a:t> </a:t>
            </a:r>
            <a:r>
              <a:rPr lang="en-US" sz="2600" dirty="0" err="1"/>
              <a:t>thuật</a:t>
            </a:r>
            <a:r>
              <a:rPr lang="en-US" sz="2600" dirty="0"/>
              <a:t> </a:t>
            </a:r>
            <a:r>
              <a:rPr lang="en-US" sz="2600" dirty="0" err="1"/>
              <a:t>chuẩn</a:t>
            </a:r>
            <a:r>
              <a:rPr lang="en-US" sz="2600" dirty="0"/>
              <a:t>, </a:t>
            </a:r>
            <a:r>
              <a:rPr lang="en-US" sz="2600" dirty="0" err="1"/>
              <a:t>các</a:t>
            </a:r>
            <a:r>
              <a:rPr lang="en-US" sz="2600" dirty="0"/>
              <a:t> </a:t>
            </a:r>
            <a:r>
              <a:rPr lang="en-US" sz="2600" dirty="0" err="1"/>
              <a:t>yêu</a:t>
            </a:r>
            <a:r>
              <a:rPr lang="en-US" sz="2600" dirty="0"/>
              <a:t> </a:t>
            </a:r>
            <a:r>
              <a:rPr lang="en-US" sz="2600" dirty="0" err="1"/>
              <a:t>cầu</a:t>
            </a:r>
            <a:r>
              <a:rPr lang="en-US" sz="2600" dirty="0"/>
              <a:t> </a:t>
            </a:r>
            <a:r>
              <a:rPr lang="en-US" sz="2600" dirty="0" err="1"/>
              <a:t>vế</a:t>
            </a:r>
            <a:r>
              <a:rPr lang="en-US" sz="2600" dirty="0"/>
              <a:t> </a:t>
            </a:r>
            <a:r>
              <a:rPr lang="en-US" sz="2600" dirty="0" err="1"/>
              <a:t>số</a:t>
            </a:r>
            <a:r>
              <a:rPr lang="en-US" sz="2600" dirty="0"/>
              <a:t> </a:t>
            </a:r>
            <a:r>
              <a:rPr lang="en-US" sz="2600" dirty="0" err="1"/>
              <a:t>lượng</a:t>
            </a:r>
            <a:r>
              <a:rPr lang="en-US" sz="2600" dirty="0"/>
              <a:t> </a:t>
            </a:r>
            <a:r>
              <a:rPr lang="en-US" sz="2600" dirty="0" err="1"/>
              <a:t>hình</a:t>
            </a:r>
            <a:r>
              <a:rPr lang="en-US" sz="2600" dirty="0"/>
              <a:t> </a:t>
            </a:r>
            <a:r>
              <a:rPr lang="en-US" sz="2600" dirty="0" err="1"/>
              <a:t>ảnh</a:t>
            </a:r>
            <a:r>
              <a:rPr lang="en-US" sz="2600" dirty="0"/>
              <a:t> </a:t>
            </a:r>
            <a:r>
              <a:rPr lang="en-US" sz="2600" dirty="0" err="1"/>
              <a:t>và</a:t>
            </a:r>
            <a:r>
              <a:rPr lang="en-US" sz="2600" dirty="0"/>
              <a:t> </a:t>
            </a:r>
            <a:r>
              <a:rPr lang="en-US" sz="2600" dirty="0" err="1"/>
              <a:t>thời</a:t>
            </a:r>
            <a:r>
              <a:rPr lang="en-US" sz="2600" dirty="0"/>
              <a:t> </a:t>
            </a:r>
            <a:r>
              <a:rPr lang="en-US" sz="2600" dirty="0" err="1"/>
              <a:t>gian</a:t>
            </a:r>
            <a:r>
              <a:rPr lang="en-US" sz="2600" dirty="0"/>
              <a:t> </a:t>
            </a:r>
            <a:r>
              <a:rPr lang="en-US" sz="2600" dirty="0" err="1"/>
              <a:t>cuộc</a:t>
            </a:r>
            <a:r>
              <a:rPr lang="en-US" sz="2600" dirty="0"/>
              <a:t> soi </a:t>
            </a:r>
            <a:r>
              <a:rPr lang="en-US" sz="2600" dirty="0" err="1"/>
              <a:t>đã</a:t>
            </a:r>
            <a:r>
              <a:rPr lang="en-US" sz="2600" dirty="0"/>
              <a:t> </a:t>
            </a:r>
            <a:r>
              <a:rPr lang="en-US" sz="2600" dirty="0" err="1"/>
              <a:t>được</a:t>
            </a:r>
            <a:r>
              <a:rPr lang="en-US" sz="2600" dirty="0"/>
              <a:t> </a:t>
            </a:r>
            <a:r>
              <a:rPr lang="en-US" sz="2600" dirty="0" err="1"/>
              <a:t>khuyến</a:t>
            </a:r>
            <a:r>
              <a:rPr lang="en-US" sz="2600" dirty="0"/>
              <a:t> </a:t>
            </a:r>
            <a:r>
              <a:rPr lang="en-US" sz="2600" dirty="0" err="1"/>
              <a:t>cáo</a:t>
            </a:r>
            <a:r>
              <a:rPr lang="en-US" sz="2600" dirty="0"/>
              <a:t> </a:t>
            </a:r>
            <a:r>
              <a:rPr lang="en-US" sz="2600" dirty="0" err="1"/>
              <a:t>để</a:t>
            </a:r>
            <a:r>
              <a:rPr lang="en-US" sz="2600" dirty="0"/>
              <a:t> </a:t>
            </a:r>
            <a:r>
              <a:rPr lang="en-US" sz="2600" dirty="0" err="1"/>
              <a:t>hạn</a:t>
            </a:r>
            <a:r>
              <a:rPr lang="en-US" sz="2600" dirty="0"/>
              <a:t> </a:t>
            </a:r>
            <a:r>
              <a:rPr lang="en-US" sz="2600" dirty="0" err="1"/>
              <a:t>chế</a:t>
            </a:r>
            <a:r>
              <a:rPr lang="en-US" sz="2600" dirty="0"/>
              <a:t> </a:t>
            </a:r>
            <a:r>
              <a:rPr lang="en-US" sz="2600" dirty="0" err="1"/>
              <a:t>bỏ</a:t>
            </a:r>
            <a:r>
              <a:rPr lang="en-US" sz="2600" dirty="0"/>
              <a:t> </a:t>
            </a:r>
            <a:r>
              <a:rPr lang="en-US" sz="2600" dirty="0" err="1"/>
              <a:t>sót</a:t>
            </a:r>
            <a:r>
              <a:rPr lang="en-US" sz="2600" dirty="0"/>
              <a:t> </a:t>
            </a:r>
            <a:r>
              <a:rPr lang="en-US" sz="2600" dirty="0" err="1"/>
              <a:t>tổn</a:t>
            </a:r>
            <a:r>
              <a:rPr lang="en-US" sz="2600" dirty="0"/>
              <a:t> </a:t>
            </a:r>
            <a:r>
              <a:rPr lang="en-US" sz="2600" dirty="0" err="1"/>
              <a:t>thương</a:t>
            </a:r>
            <a:endParaRPr lang="en-US" sz="2600" dirty="0"/>
          </a:p>
          <a:p>
            <a:pPr marL="457200" indent="-457200">
              <a:buFont typeface="+mj-lt"/>
              <a:buAutoNum type="arabicPeriod"/>
            </a:pPr>
            <a:r>
              <a:rPr lang="en-US" sz="2600" dirty="0" err="1"/>
              <a:t>Tăng</a:t>
            </a:r>
            <a:r>
              <a:rPr lang="en-US" sz="2600" dirty="0"/>
              <a:t> </a:t>
            </a:r>
            <a:r>
              <a:rPr lang="en-US" sz="2600" dirty="0" err="1"/>
              <a:t>cường</a:t>
            </a:r>
            <a:r>
              <a:rPr lang="en-US" sz="2600" dirty="0"/>
              <a:t> </a:t>
            </a:r>
            <a:r>
              <a:rPr lang="en-US" sz="2600" dirty="0" err="1"/>
              <a:t>áp</a:t>
            </a:r>
            <a:r>
              <a:rPr lang="en-US" sz="2600" dirty="0"/>
              <a:t> </a:t>
            </a:r>
            <a:r>
              <a:rPr lang="en-US" sz="2600" dirty="0" err="1"/>
              <a:t>dụng</a:t>
            </a:r>
            <a:r>
              <a:rPr lang="en-US" sz="2600" dirty="0"/>
              <a:t> </a:t>
            </a:r>
            <a:r>
              <a:rPr lang="en-US" sz="2600" dirty="0" err="1"/>
              <a:t>các</a:t>
            </a:r>
            <a:r>
              <a:rPr lang="en-US" sz="2600" dirty="0"/>
              <a:t> </a:t>
            </a:r>
            <a:r>
              <a:rPr lang="en-US" sz="2600" dirty="0" err="1"/>
              <a:t>kỹ</a:t>
            </a:r>
            <a:r>
              <a:rPr lang="en-US" sz="2600" dirty="0"/>
              <a:t> </a:t>
            </a:r>
            <a:r>
              <a:rPr lang="en-US" sz="2600" dirty="0" err="1"/>
              <a:t>thuật</a:t>
            </a:r>
            <a:r>
              <a:rPr lang="en-US" sz="2600" dirty="0"/>
              <a:t> </a:t>
            </a:r>
            <a:r>
              <a:rPr lang="en-US" sz="2600" dirty="0" err="1"/>
              <a:t>nội</a:t>
            </a:r>
            <a:r>
              <a:rPr lang="en-US" sz="2600" dirty="0"/>
              <a:t> soi </a:t>
            </a:r>
            <a:r>
              <a:rPr lang="en-US" sz="2600" dirty="0" err="1"/>
              <a:t>nâng</a:t>
            </a:r>
            <a:r>
              <a:rPr lang="en-US" sz="2600" dirty="0"/>
              <a:t> </a:t>
            </a:r>
            <a:r>
              <a:rPr lang="en-US" sz="2600" dirty="0" err="1"/>
              <a:t>cao</a:t>
            </a:r>
            <a:r>
              <a:rPr lang="en-US" sz="2600" dirty="0"/>
              <a:t> </a:t>
            </a:r>
            <a:r>
              <a:rPr lang="en-US" sz="2600" dirty="0" err="1"/>
              <a:t>như</a:t>
            </a:r>
            <a:r>
              <a:rPr lang="en-US" sz="2600" dirty="0"/>
              <a:t> </a:t>
            </a:r>
            <a:r>
              <a:rPr lang="en-US" sz="2600" dirty="0" err="1"/>
              <a:t>Nội</a:t>
            </a:r>
            <a:r>
              <a:rPr lang="en-US" sz="2600" dirty="0"/>
              <a:t> soi </a:t>
            </a:r>
            <a:r>
              <a:rPr lang="en-US" sz="2600" dirty="0" err="1"/>
              <a:t>nhuộm</a:t>
            </a:r>
            <a:r>
              <a:rPr lang="en-US" sz="2600" dirty="0"/>
              <a:t> </a:t>
            </a:r>
            <a:r>
              <a:rPr lang="en-US" sz="2600" dirty="0" err="1"/>
              <a:t>màu</a:t>
            </a:r>
            <a:r>
              <a:rPr lang="en-US" sz="2600" dirty="0"/>
              <a:t>, IEE, </a:t>
            </a:r>
            <a:r>
              <a:rPr lang="en-US" sz="2600" dirty="0" err="1"/>
              <a:t>Nội</a:t>
            </a:r>
            <a:r>
              <a:rPr lang="en-US" sz="2600" dirty="0"/>
              <a:t> soi </a:t>
            </a:r>
            <a:r>
              <a:rPr lang="en-US" sz="2600" dirty="0" err="1"/>
              <a:t>phóng</a:t>
            </a:r>
            <a:r>
              <a:rPr lang="en-US" sz="2600" dirty="0"/>
              <a:t> </a:t>
            </a:r>
            <a:r>
              <a:rPr lang="en-US" sz="2600" dirty="0" err="1"/>
              <a:t>đại</a:t>
            </a:r>
            <a:r>
              <a:rPr lang="en-US" sz="2600" dirty="0"/>
              <a:t>, NBI … </a:t>
            </a:r>
            <a:r>
              <a:rPr lang="en-US" sz="2600" dirty="0" err="1"/>
              <a:t>và</a:t>
            </a:r>
            <a:r>
              <a:rPr lang="en-US" sz="2600" dirty="0"/>
              <a:t> </a:t>
            </a:r>
            <a:r>
              <a:rPr lang="en-US" sz="2600" dirty="0" err="1"/>
              <a:t>sinh</a:t>
            </a:r>
            <a:r>
              <a:rPr lang="en-US" sz="2600" dirty="0"/>
              <a:t> </a:t>
            </a:r>
            <a:r>
              <a:rPr lang="en-US" sz="2600" dirty="0" err="1"/>
              <a:t>thiết</a:t>
            </a:r>
            <a:r>
              <a:rPr lang="en-US" sz="2600" dirty="0"/>
              <a:t> </a:t>
            </a:r>
            <a:r>
              <a:rPr lang="en-US" sz="2600" dirty="0" err="1"/>
              <a:t>mô</a:t>
            </a:r>
            <a:r>
              <a:rPr lang="en-US" sz="2600" dirty="0"/>
              <a:t> </a:t>
            </a:r>
            <a:r>
              <a:rPr lang="en-US" sz="2600" dirty="0" err="1"/>
              <a:t>bệnh</a:t>
            </a:r>
            <a:r>
              <a:rPr lang="en-US" sz="2600" dirty="0"/>
              <a:t> </a:t>
            </a:r>
            <a:r>
              <a:rPr lang="en-US" sz="2600" dirty="0" err="1"/>
              <a:t>học</a:t>
            </a:r>
            <a:r>
              <a:rPr lang="en-US" sz="2600" dirty="0"/>
              <a:t> </a:t>
            </a:r>
            <a:r>
              <a:rPr lang="en-US" sz="2600" dirty="0" err="1"/>
              <a:t>tổn</a:t>
            </a:r>
            <a:r>
              <a:rPr lang="en-US" sz="2600" dirty="0"/>
              <a:t> </a:t>
            </a:r>
            <a:r>
              <a:rPr lang="en-US" sz="2600" dirty="0" err="1"/>
              <a:t>thương</a:t>
            </a:r>
            <a:r>
              <a:rPr lang="en-US" sz="2600" dirty="0"/>
              <a:t> </a:t>
            </a:r>
            <a:r>
              <a:rPr lang="en-US" sz="2600" dirty="0" err="1"/>
              <a:t>nghi</a:t>
            </a:r>
            <a:r>
              <a:rPr lang="en-US" sz="2600" dirty="0"/>
              <a:t> </a:t>
            </a:r>
            <a:r>
              <a:rPr lang="en-US" sz="2600" dirty="0" err="1"/>
              <a:t>ngờ</a:t>
            </a:r>
            <a:r>
              <a:rPr lang="en-US" sz="2600" dirty="0"/>
              <a:t>.</a:t>
            </a:r>
          </a:p>
          <a:p>
            <a:pPr marL="457200" indent="-457200">
              <a:buFont typeface="+mj-lt"/>
              <a:buAutoNum type="arabicPeriod"/>
            </a:pPr>
            <a:r>
              <a:rPr lang="en-US" sz="2600" dirty="0" err="1"/>
              <a:t>Lập</a:t>
            </a:r>
            <a:r>
              <a:rPr lang="en-US" sz="2600" dirty="0"/>
              <a:t> </a:t>
            </a:r>
            <a:r>
              <a:rPr lang="en-US" sz="2600" dirty="0" err="1"/>
              <a:t>kế</a:t>
            </a:r>
            <a:r>
              <a:rPr lang="en-US" sz="2600" dirty="0"/>
              <a:t> </a:t>
            </a:r>
            <a:r>
              <a:rPr lang="en-US" sz="2600" dirty="0" err="1"/>
              <a:t>hoạch</a:t>
            </a:r>
            <a:r>
              <a:rPr lang="en-US" sz="2600" dirty="0"/>
              <a:t> </a:t>
            </a:r>
            <a:r>
              <a:rPr lang="en-US" sz="2600" dirty="0" err="1"/>
              <a:t>cụ</a:t>
            </a:r>
            <a:r>
              <a:rPr lang="en-US" sz="2600" dirty="0"/>
              <a:t> </a:t>
            </a:r>
            <a:r>
              <a:rPr lang="en-US" sz="2600" dirty="0" err="1"/>
              <a:t>thể</a:t>
            </a:r>
            <a:r>
              <a:rPr lang="en-US" sz="2600" dirty="0"/>
              <a:t> </a:t>
            </a:r>
            <a:r>
              <a:rPr lang="en-US" sz="2600" dirty="0" err="1"/>
              <a:t>tầm</a:t>
            </a:r>
            <a:r>
              <a:rPr lang="en-US" sz="2600" dirty="0"/>
              <a:t> </a:t>
            </a:r>
            <a:r>
              <a:rPr lang="en-US" sz="2600" dirty="0" err="1"/>
              <a:t>soát</a:t>
            </a:r>
            <a:r>
              <a:rPr lang="en-US" sz="2600" dirty="0"/>
              <a:t> </a:t>
            </a:r>
            <a:r>
              <a:rPr lang="en-US" sz="2600" dirty="0" err="1"/>
              <a:t>ung</a:t>
            </a:r>
            <a:r>
              <a:rPr lang="en-US" sz="2600" dirty="0"/>
              <a:t> </a:t>
            </a:r>
            <a:r>
              <a:rPr lang="en-US" sz="2600" dirty="0" err="1"/>
              <a:t>thư</a:t>
            </a:r>
            <a:r>
              <a:rPr lang="en-US" sz="2600" dirty="0"/>
              <a:t> </a:t>
            </a:r>
            <a:r>
              <a:rPr lang="en-US" sz="2600" dirty="0" err="1"/>
              <a:t>dạ</a:t>
            </a:r>
            <a:r>
              <a:rPr lang="en-US" sz="2600" dirty="0"/>
              <a:t> </a:t>
            </a:r>
            <a:r>
              <a:rPr lang="en-US" sz="2600" dirty="0" err="1"/>
              <a:t>dày</a:t>
            </a:r>
            <a:r>
              <a:rPr lang="en-US" sz="2600" dirty="0"/>
              <a:t> </a:t>
            </a:r>
            <a:r>
              <a:rPr lang="en-US" sz="2600" dirty="0" err="1"/>
              <a:t>cho</a:t>
            </a:r>
            <a:r>
              <a:rPr lang="en-US" sz="2600" dirty="0"/>
              <a:t> </a:t>
            </a:r>
            <a:r>
              <a:rPr lang="en-US" sz="2600" dirty="0" err="1"/>
              <a:t>bệnh</a:t>
            </a:r>
            <a:r>
              <a:rPr lang="en-US" sz="2600" dirty="0"/>
              <a:t> </a:t>
            </a:r>
            <a:r>
              <a:rPr lang="en-US" sz="2600" dirty="0" err="1"/>
              <a:t>nhân</a:t>
            </a:r>
            <a:r>
              <a:rPr lang="en-US" sz="2600" dirty="0"/>
              <a:t> </a:t>
            </a:r>
            <a:r>
              <a:rPr lang="en-US" sz="2600" dirty="0" err="1"/>
              <a:t>đã</a:t>
            </a:r>
            <a:r>
              <a:rPr lang="en-US" sz="2600" dirty="0"/>
              <a:t> </a:t>
            </a:r>
            <a:r>
              <a:rPr lang="en-US" sz="2600" dirty="0" err="1"/>
              <a:t>có</a:t>
            </a:r>
            <a:r>
              <a:rPr lang="en-US" sz="2600" dirty="0"/>
              <a:t> </a:t>
            </a:r>
            <a:r>
              <a:rPr lang="en-US" sz="2600" dirty="0" err="1"/>
              <a:t>viêm</a:t>
            </a:r>
            <a:r>
              <a:rPr lang="en-US" sz="2600" dirty="0"/>
              <a:t> </a:t>
            </a:r>
            <a:r>
              <a:rPr lang="en-US" sz="2600" dirty="0" err="1"/>
              <a:t>teo</a:t>
            </a:r>
            <a:r>
              <a:rPr lang="en-US" sz="2600" dirty="0"/>
              <a:t> </a:t>
            </a:r>
            <a:r>
              <a:rPr lang="en-US" sz="2600" dirty="0" err="1"/>
              <a:t>niêm</a:t>
            </a:r>
            <a:r>
              <a:rPr lang="en-US" sz="2600" dirty="0"/>
              <a:t> </a:t>
            </a:r>
            <a:r>
              <a:rPr lang="en-US" sz="2600" dirty="0" err="1"/>
              <a:t>mạc</a:t>
            </a:r>
            <a:r>
              <a:rPr lang="en-US" sz="2600" dirty="0"/>
              <a:t> </a:t>
            </a:r>
            <a:r>
              <a:rPr lang="en-US" sz="2600" dirty="0" err="1"/>
              <a:t>dạ</a:t>
            </a:r>
            <a:r>
              <a:rPr lang="en-US" sz="2600" dirty="0"/>
              <a:t> </a:t>
            </a:r>
            <a:r>
              <a:rPr lang="en-US" sz="2600" dirty="0" err="1"/>
              <a:t>dày</a:t>
            </a:r>
            <a:r>
              <a:rPr lang="en-US" sz="2600" dirty="0"/>
              <a:t> </a:t>
            </a:r>
            <a:r>
              <a:rPr lang="en-US" sz="2600" dirty="0" err="1"/>
              <a:t>và</a:t>
            </a:r>
            <a:r>
              <a:rPr lang="en-US" sz="2600" dirty="0"/>
              <a:t> </a:t>
            </a:r>
            <a:r>
              <a:rPr lang="en-US" sz="2600" dirty="0" err="1"/>
              <a:t>chuyển</a:t>
            </a:r>
            <a:r>
              <a:rPr lang="en-US" sz="2600" dirty="0"/>
              <a:t> </a:t>
            </a:r>
            <a:r>
              <a:rPr lang="en-US" sz="2600" dirty="0" err="1"/>
              <a:t>sản</a:t>
            </a:r>
            <a:r>
              <a:rPr lang="en-US" sz="2600" dirty="0"/>
              <a:t> </a:t>
            </a:r>
            <a:r>
              <a:rPr lang="en-US" sz="2600" dirty="0" err="1"/>
              <a:t>ruột</a:t>
            </a:r>
            <a:endParaRPr lang="en-US" sz="2600" dirty="0"/>
          </a:p>
          <a:p>
            <a:pPr marL="457200" indent="-457200">
              <a:buFont typeface="+mj-lt"/>
              <a:buAutoNum type="arabicPeriod"/>
            </a:pPr>
            <a:endParaRPr lang="en-US" sz="2600" dirty="0"/>
          </a:p>
          <a:p>
            <a:pPr marL="457200" indent="-457200">
              <a:buFont typeface="+mj-lt"/>
              <a:buAutoNum type="arabicPeriod"/>
            </a:pPr>
            <a:endParaRPr lang="en-US" sz="2600" dirty="0"/>
          </a:p>
        </p:txBody>
      </p:sp>
    </p:spTree>
    <p:extLst>
      <p:ext uri="{BB962C8B-B14F-4D97-AF65-F5344CB8AC3E}">
        <p14:creationId xmlns:p14="http://schemas.microsoft.com/office/powerpoint/2010/main" val="241603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794902" y="903766"/>
            <a:ext cx="4843052" cy="5380076"/>
          </a:xfrm>
          <a:prstGeom prst="rect">
            <a:avLst/>
          </a:prstGeom>
        </p:spPr>
      </p:pic>
      <p:sp>
        <p:nvSpPr>
          <p:cNvPr id="6" name="TextBox 5"/>
          <p:cNvSpPr txBox="1"/>
          <p:nvPr/>
        </p:nvSpPr>
        <p:spPr>
          <a:xfrm>
            <a:off x="5805376" y="4339234"/>
            <a:ext cx="5996763" cy="1754326"/>
          </a:xfrm>
          <a:prstGeom prst="rect">
            <a:avLst/>
          </a:prstGeom>
          <a:noFill/>
        </p:spPr>
        <p:txBody>
          <a:bodyPr wrap="square" rtlCol="0">
            <a:spAutoFit/>
          </a:bodyPr>
          <a:lstStyle/>
          <a:p>
            <a:r>
              <a:rPr lang="en-US" dirty="0" err="1"/>
              <a:t>Dựa</a:t>
            </a:r>
            <a:r>
              <a:rPr lang="en-US" dirty="0"/>
              <a:t> </a:t>
            </a:r>
            <a:r>
              <a:rPr lang="en-US" dirty="0" err="1"/>
              <a:t>vào</a:t>
            </a:r>
            <a:r>
              <a:rPr lang="en-US" dirty="0"/>
              <a:t> </a:t>
            </a:r>
            <a:r>
              <a:rPr lang="en-US" dirty="0" err="1"/>
              <a:t>kết</a:t>
            </a:r>
            <a:r>
              <a:rPr lang="en-US" dirty="0"/>
              <a:t> </a:t>
            </a:r>
            <a:r>
              <a:rPr lang="en-US" dirty="0" err="1"/>
              <a:t>quả</a:t>
            </a:r>
            <a:r>
              <a:rPr lang="en-US" dirty="0"/>
              <a:t> </a:t>
            </a:r>
            <a:r>
              <a:rPr lang="en-US" dirty="0" err="1"/>
              <a:t>nội</a:t>
            </a:r>
            <a:r>
              <a:rPr lang="en-US" dirty="0"/>
              <a:t> </a:t>
            </a:r>
            <a:r>
              <a:rPr lang="en-US" dirty="0" err="1"/>
              <a:t>soi</a:t>
            </a:r>
            <a:r>
              <a:rPr lang="en-US" dirty="0"/>
              <a:t> </a:t>
            </a:r>
            <a:r>
              <a:rPr lang="en-US" dirty="0" err="1"/>
              <a:t>và</a:t>
            </a:r>
            <a:r>
              <a:rPr lang="en-US" dirty="0"/>
              <a:t> </a:t>
            </a:r>
            <a:r>
              <a:rPr lang="en-US" dirty="0" err="1"/>
              <a:t>giải</a:t>
            </a:r>
            <a:r>
              <a:rPr lang="en-US" dirty="0"/>
              <a:t> </a:t>
            </a:r>
            <a:r>
              <a:rPr lang="en-US" dirty="0" err="1"/>
              <a:t>phẫu</a:t>
            </a:r>
            <a:r>
              <a:rPr lang="en-US" dirty="0"/>
              <a:t> </a:t>
            </a:r>
            <a:r>
              <a:rPr lang="en-US" dirty="0" err="1"/>
              <a:t>bệnh</a:t>
            </a:r>
            <a:r>
              <a:rPr lang="en-US" dirty="0"/>
              <a:t> </a:t>
            </a:r>
            <a:r>
              <a:rPr lang="en-US" dirty="0" err="1"/>
              <a:t>nghĩ</a:t>
            </a:r>
            <a:r>
              <a:rPr lang="en-US" dirty="0"/>
              <a:t> </a:t>
            </a:r>
            <a:r>
              <a:rPr lang="en-US" dirty="0" err="1"/>
              <a:t>đến</a:t>
            </a:r>
            <a:r>
              <a:rPr lang="en-US" dirty="0"/>
              <a:t> </a:t>
            </a:r>
          </a:p>
          <a:p>
            <a:r>
              <a:rPr lang="en-US" dirty="0" err="1"/>
              <a:t>Tổn</a:t>
            </a:r>
            <a:r>
              <a:rPr lang="en-US" dirty="0"/>
              <a:t> </a:t>
            </a:r>
            <a:r>
              <a:rPr lang="en-US" dirty="0" err="1"/>
              <a:t>thương</a:t>
            </a:r>
            <a:r>
              <a:rPr lang="en-US" dirty="0"/>
              <a:t> </a:t>
            </a:r>
            <a:r>
              <a:rPr lang="en-US" dirty="0" err="1"/>
              <a:t>ung</a:t>
            </a:r>
            <a:r>
              <a:rPr lang="en-US" dirty="0"/>
              <a:t> </a:t>
            </a:r>
            <a:r>
              <a:rPr lang="en-US" dirty="0" err="1"/>
              <a:t>thư</a:t>
            </a:r>
            <a:r>
              <a:rPr lang="en-US" dirty="0"/>
              <a:t> </a:t>
            </a:r>
            <a:r>
              <a:rPr lang="en-US" dirty="0" err="1"/>
              <a:t>sớm</a:t>
            </a:r>
            <a:r>
              <a:rPr lang="en-US" dirty="0"/>
              <a:t> </a:t>
            </a:r>
            <a:r>
              <a:rPr lang="en-US" dirty="0" err="1"/>
              <a:t>bờ</a:t>
            </a:r>
            <a:r>
              <a:rPr lang="en-US" dirty="0"/>
              <a:t> </a:t>
            </a:r>
            <a:r>
              <a:rPr lang="en-US" dirty="0" err="1"/>
              <a:t>cong</a:t>
            </a:r>
            <a:r>
              <a:rPr lang="en-US" dirty="0"/>
              <a:t> </a:t>
            </a:r>
            <a:r>
              <a:rPr lang="en-US" dirty="0" err="1"/>
              <a:t>nhỏ</a:t>
            </a:r>
            <a:r>
              <a:rPr lang="en-US" dirty="0"/>
              <a:t> </a:t>
            </a:r>
            <a:r>
              <a:rPr lang="en-US" dirty="0" err="1"/>
              <a:t>dạ</a:t>
            </a:r>
            <a:r>
              <a:rPr lang="en-US" dirty="0"/>
              <a:t> </a:t>
            </a:r>
            <a:r>
              <a:rPr lang="en-US" dirty="0" err="1"/>
              <a:t>dày</a:t>
            </a:r>
            <a:r>
              <a:rPr lang="en-US" dirty="0"/>
              <a:t> </a:t>
            </a:r>
            <a:r>
              <a:rPr lang="en-US" dirty="0" err="1"/>
              <a:t>có</a:t>
            </a:r>
            <a:r>
              <a:rPr lang="en-US" dirty="0"/>
              <a:t> </a:t>
            </a:r>
            <a:r>
              <a:rPr lang="en-US" dirty="0" err="1"/>
              <a:t>kèm</a:t>
            </a:r>
            <a:r>
              <a:rPr lang="en-US" dirty="0"/>
              <a:t> ổ </a:t>
            </a:r>
            <a:r>
              <a:rPr lang="en-US" dirty="0" err="1"/>
              <a:t>loét</a:t>
            </a:r>
            <a:r>
              <a:rPr lang="en-US" dirty="0"/>
              <a:t>.</a:t>
            </a:r>
          </a:p>
          <a:p>
            <a:endParaRPr lang="en-US" dirty="0"/>
          </a:p>
          <a:p>
            <a:r>
              <a:rPr lang="en-US" dirty="0"/>
              <a:t>BS </a:t>
            </a:r>
            <a:r>
              <a:rPr lang="en-US" dirty="0" err="1"/>
              <a:t>đã</a:t>
            </a:r>
            <a:r>
              <a:rPr lang="en-US" dirty="0"/>
              <a:t> </a:t>
            </a:r>
            <a:r>
              <a:rPr lang="en-US" dirty="0" err="1"/>
              <a:t>tư</a:t>
            </a:r>
            <a:r>
              <a:rPr lang="en-US" dirty="0"/>
              <a:t> </a:t>
            </a:r>
            <a:r>
              <a:rPr lang="en-US" dirty="0" err="1"/>
              <a:t>vấn</a:t>
            </a:r>
            <a:r>
              <a:rPr lang="en-US" dirty="0"/>
              <a:t> </a:t>
            </a:r>
            <a:r>
              <a:rPr lang="en-US" dirty="0" err="1"/>
              <a:t>nhiều</a:t>
            </a:r>
            <a:r>
              <a:rPr lang="en-US" dirty="0"/>
              <a:t> </a:t>
            </a:r>
            <a:r>
              <a:rPr lang="en-US" dirty="0" err="1"/>
              <a:t>lần</a:t>
            </a:r>
            <a:r>
              <a:rPr lang="en-US" dirty="0"/>
              <a:t> </a:t>
            </a:r>
            <a:r>
              <a:rPr lang="en-US" dirty="0" err="1"/>
              <a:t>nhưng</a:t>
            </a:r>
            <a:r>
              <a:rPr lang="en-US" dirty="0"/>
              <a:t> </a:t>
            </a:r>
            <a:r>
              <a:rPr lang="en-US" dirty="0" err="1"/>
              <a:t>bệnh</a:t>
            </a:r>
            <a:r>
              <a:rPr lang="en-US" dirty="0"/>
              <a:t> </a:t>
            </a:r>
            <a:r>
              <a:rPr lang="en-US" dirty="0" err="1"/>
              <a:t>nhân</a:t>
            </a:r>
            <a:r>
              <a:rPr lang="en-US" dirty="0"/>
              <a:t> </a:t>
            </a:r>
            <a:r>
              <a:rPr lang="en-US" dirty="0" err="1"/>
              <a:t>không</a:t>
            </a:r>
            <a:r>
              <a:rPr lang="en-US" dirty="0"/>
              <a:t> </a:t>
            </a:r>
            <a:r>
              <a:rPr lang="en-US" dirty="0" err="1"/>
              <a:t>đồng</a:t>
            </a:r>
            <a:r>
              <a:rPr lang="en-US" dirty="0"/>
              <a:t> ý </a:t>
            </a:r>
            <a:r>
              <a:rPr lang="en-US" dirty="0" err="1"/>
              <a:t>điều</a:t>
            </a:r>
            <a:r>
              <a:rPr lang="en-US" dirty="0"/>
              <a:t> </a:t>
            </a:r>
            <a:r>
              <a:rPr lang="en-US" dirty="0" err="1"/>
              <a:t>trị</a:t>
            </a:r>
            <a:r>
              <a:rPr lang="en-US" dirty="0"/>
              <a:t> </a:t>
            </a:r>
            <a:r>
              <a:rPr lang="en-US" dirty="0" err="1"/>
              <a:t>và</a:t>
            </a:r>
            <a:r>
              <a:rPr lang="en-US" dirty="0"/>
              <a:t> </a:t>
            </a:r>
            <a:r>
              <a:rPr lang="en-US" dirty="0" err="1"/>
              <a:t>xin</a:t>
            </a:r>
            <a:r>
              <a:rPr lang="en-US" dirty="0"/>
              <a:t> </a:t>
            </a:r>
            <a:r>
              <a:rPr lang="en-US" dirty="0" err="1"/>
              <a:t>về</a:t>
            </a:r>
            <a:r>
              <a:rPr lang="en-US" dirty="0"/>
              <a:t> </a:t>
            </a:r>
            <a:r>
              <a:rPr lang="en-US" dirty="0" err="1"/>
              <a:t>theo</a:t>
            </a:r>
            <a:r>
              <a:rPr lang="en-US" dirty="0"/>
              <a:t> </a:t>
            </a:r>
            <a:r>
              <a:rPr lang="en-US" dirty="0" err="1"/>
              <a:t>dõi</a:t>
            </a:r>
            <a:r>
              <a:rPr lang="en-US" dirty="0"/>
              <a:t>.</a:t>
            </a:r>
          </a:p>
        </p:txBody>
      </p:sp>
      <p:pic>
        <p:nvPicPr>
          <p:cNvPr id="1026" name="Picture 2" descr="D:\BS Huyền\New folder\2b9cbc51-ac1b-4358-b646-0ce3bbbb9066.jf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6" t="27417" r="736" b="37373"/>
          <a:stretch/>
        </p:blipFill>
        <p:spPr bwMode="auto">
          <a:xfrm>
            <a:off x="5805376" y="1087149"/>
            <a:ext cx="5996763" cy="2857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74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EDFA01-5E8F-855E-F741-E73FA918C039}"/>
              </a:ext>
            </a:extLst>
          </p:cNvPr>
          <p:cNvSpPr>
            <a:spLocks noGrp="1"/>
          </p:cNvSpPr>
          <p:nvPr>
            <p:ph type="sldNum" sz="quarter" idx="4294967295"/>
          </p:nvPr>
        </p:nvSpPr>
        <p:spPr>
          <a:xfrm>
            <a:off x="11690350" y="6032500"/>
            <a:ext cx="501650" cy="360363"/>
          </a:xfrm>
        </p:spPr>
        <p:txBody>
          <a:bodyPr/>
          <a:lstStyle/>
          <a:p>
            <a:fld id="{DBEF1338-33B8-4F02-A6AD-5EC26488AF37}" type="slidenum">
              <a:rPr lang="en-US" smtClean="0"/>
              <a:pPr/>
              <a:t>29</a:t>
            </a:fld>
            <a:endParaRPr lang="en-US" dirty="0"/>
          </a:p>
        </p:txBody>
      </p:sp>
      <p:pic>
        <p:nvPicPr>
          <p:cNvPr id="2052" name="Picture 4">
            <a:extLst>
              <a:ext uri="{FF2B5EF4-FFF2-40B4-BE49-F238E27FC236}">
                <a16:creationId xmlns:a16="http://schemas.microsoft.com/office/drawing/2014/main" id="{C57EEB4D-1DEC-513B-9FE0-97B64F7B5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466" y="1171575"/>
            <a:ext cx="762000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468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6FBC96-27E2-5797-1B73-3AF0D4AFEC48}"/>
              </a:ext>
            </a:extLst>
          </p:cNvPr>
          <p:cNvSpPr>
            <a:spLocks noGrp="1"/>
          </p:cNvSpPr>
          <p:nvPr>
            <p:ph type="body" sz="quarter" idx="10"/>
          </p:nvPr>
        </p:nvSpPr>
        <p:spPr>
          <a:xfrm>
            <a:off x="1046163" y="1186015"/>
            <a:ext cx="10407404" cy="4491771"/>
          </a:xfrm>
        </p:spPr>
        <p:txBody>
          <a:bodyPr>
            <a:normAutofit/>
          </a:bodyPr>
          <a:lstStyle/>
          <a:p>
            <a:r>
              <a:rPr lang="en-US" sz="2400" dirty="0" err="1"/>
              <a:t>Bệnh</a:t>
            </a:r>
            <a:r>
              <a:rPr lang="en-US" sz="2400" dirty="0"/>
              <a:t> </a:t>
            </a:r>
            <a:r>
              <a:rPr lang="en-US" sz="2400" dirty="0" err="1"/>
              <a:t>nhân</a:t>
            </a:r>
            <a:r>
              <a:rPr lang="en-US" sz="2400" dirty="0"/>
              <a:t> </a:t>
            </a:r>
            <a:r>
              <a:rPr lang="en-US" sz="2400" dirty="0" err="1"/>
              <a:t>nữ</a:t>
            </a:r>
            <a:r>
              <a:rPr lang="en-US" sz="2400" dirty="0"/>
              <a:t> 83T </a:t>
            </a:r>
          </a:p>
          <a:p>
            <a:r>
              <a:rPr lang="en-US" sz="2400" dirty="0" err="1"/>
              <a:t>Địa</a:t>
            </a:r>
            <a:r>
              <a:rPr lang="en-US" sz="2400" dirty="0"/>
              <a:t> </a:t>
            </a:r>
            <a:r>
              <a:rPr lang="en-US" sz="2400" dirty="0" err="1"/>
              <a:t>chỉ</a:t>
            </a:r>
            <a:r>
              <a:rPr lang="en-US" sz="2400" dirty="0"/>
              <a:t>: </a:t>
            </a:r>
            <a:r>
              <a:rPr lang="en-US" sz="2400" dirty="0" err="1"/>
              <a:t>Xã</a:t>
            </a:r>
            <a:r>
              <a:rPr lang="en-US" sz="2400" dirty="0"/>
              <a:t> </a:t>
            </a:r>
            <a:r>
              <a:rPr lang="en-US" sz="2400" dirty="0" err="1"/>
              <a:t>Thọ</a:t>
            </a:r>
            <a:r>
              <a:rPr lang="en-US" sz="2400" dirty="0"/>
              <a:t> </a:t>
            </a:r>
            <a:r>
              <a:rPr lang="en-US" sz="2400" dirty="0" err="1"/>
              <a:t>Văn</a:t>
            </a:r>
            <a:r>
              <a:rPr lang="en-US" sz="2400" dirty="0"/>
              <a:t>, </a:t>
            </a:r>
            <a:r>
              <a:rPr lang="en-US" sz="2400" dirty="0" err="1"/>
              <a:t>tỉnh</a:t>
            </a:r>
            <a:r>
              <a:rPr lang="en-US" sz="2400" dirty="0"/>
              <a:t> </a:t>
            </a:r>
            <a:r>
              <a:rPr lang="en-US" sz="2400" dirty="0" err="1"/>
              <a:t>Phú</a:t>
            </a:r>
            <a:r>
              <a:rPr lang="en-US" sz="2400" dirty="0"/>
              <a:t> </a:t>
            </a:r>
            <a:r>
              <a:rPr lang="en-US" sz="2400" dirty="0" err="1"/>
              <a:t>Thọ</a:t>
            </a:r>
            <a:endParaRPr lang="en-US" sz="2400" dirty="0"/>
          </a:p>
          <a:p>
            <a:r>
              <a:rPr lang="en-US" sz="2400" dirty="0" err="1"/>
              <a:t>Bệnh</a:t>
            </a:r>
            <a:r>
              <a:rPr lang="en-US" sz="2400" dirty="0"/>
              <a:t> </a:t>
            </a:r>
            <a:r>
              <a:rPr lang="en-US" sz="2400" dirty="0" err="1"/>
              <a:t>sử</a:t>
            </a:r>
            <a:r>
              <a:rPr lang="en-US" sz="2400" dirty="0"/>
              <a:t>: </a:t>
            </a:r>
          </a:p>
          <a:p>
            <a:pPr>
              <a:buBlip>
                <a:blip r:embed="rId2"/>
              </a:buBlip>
            </a:pPr>
            <a:r>
              <a:rPr lang="en-US" sz="2400" dirty="0"/>
              <a:t> 09/05/2025 : </a:t>
            </a:r>
            <a:r>
              <a:rPr lang="en-US" sz="2400" dirty="0" err="1"/>
              <a:t>bệnh</a:t>
            </a:r>
            <a:r>
              <a:rPr lang="en-US" sz="2400" dirty="0"/>
              <a:t> </a:t>
            </a:r>
            <a:r>
              <a:rPr lang="en-US" sz="2400" dirty="0" err="1"/>
              <a:t>nhân</a:t>
            </a:r>
            <a:r>
              <a:rPr lang="en-US" sz="2400" dirty="0"/>
              <a:t> </a:t>
            </a:r>
            <a:r>
              <a:rPr lang="en-US" sz="2400" dirty="0" err="1"/>
              <a:t>tới</a:t>
            </a:r>
            <a:r>
              <a:rPr lang="en-US" sz="2400" dirty="0"/>
              <a:t> </a:t>
            </a:r>
            <a:r>
              <a:rPr lang="en-US" sz="2400" dirty="0" err="1"/>
              <a:t>thăm</a:t>
            </a:r>
            <a:r>
              <a:rPr lang="en-US" sz="2400" dirty="0"/>
              <a:t> </a:t>
            </a:r>
            <a:r>
              <a:rPr lang="en-US" sz="2400" dirty="0" err="1"/>
              <a:t>khám</a:t>
            </a:r>
            <a:r>
              <a:rPr lang="en-US" sz="2400" dirty="0"/>
              <a:t> </a:t>
            </a:r>
            <a:r>
              <a:rPr lang="en-US" sz="2400" dirty="0" err="1"/>
              <a:t>tại</a:t>
            </a:r>
            <a:r>
              <a:rPr lang="en-US" sz="2400" dirty="0"/>
              <a:t> BV </a:t>
            </a:r>
            <a:r>
              <a:rPr lang="en-US" sz="2400" dirty="0" err="1"/>
              <a:t>với</a:t>
            </a:r>
            <a:r>
              <a:rPr lang="en-US" sz="2400" dirty="0"/>
              <a:t> </a:t>
            </a:r>
            <a:r>
              <a:rPr lang="en-US" sz="2400" dirty="0" err="1"/>
              <a:t>triệu</a:t>
            </a:r>
            <a:r>
              <a:rPr lang="en-US" sz="2400" dirty="0"/>
              <a:t> </a:t>
            </a:r>
            <a:r>
              <a:rPr lang="en-US" sz="2400" dirty="0" err="1"/>
              <a:t>chứng</a:t>
            </a:r>
            <a:r>
              <a:rPr lang="en-US" sz="2400" dirty="0"/>
              <a:t> </a:t>
            </a:r>
            <a:r>
              <a:rPr lang="en-US" sz="2400" dirty="0" err="1"/>
              <a:t>đau</a:t>
            </a:r>
            <a:r>
              <a:rPr lang="en-US" sz="2400" dirty="0"/>
              <a:t> </a:t>
            </a:r>
            <a:r>
              <a:rPr lang="en-US" sz="2400" dirty="0" err="1"/>
              <a:t>bụng</a:t>
            </a:r>
            <a:r>
              <a:rPr lang="en-US" sz="2400" dirty="0"/>
              <a:t> </a:t>
            </a:r>
            <a:r>
              <a:rPr lang="en-US" sz="2400" dirty="0" err="1"/>
              <a:t>âm</a:t>
            </a:r>
            <a:r>
              <a:rPr lang="en-US" sz="2400" dirty="0"/>
              <a:t> ỉ, </a:t>
            </a:r>
            <a:r>
              <a:rPr lang="en-US" sz="2400" dirty="0" err="1"/>
              <a:t>đầy</a:t>
            </a:r>
            <a:r>
              <a:rPr lang="en-US" sz="2400" dirty="0"/>
              <a:t> </a:t>
            </a:r>
            <a:r>
              <a:rPr lang="en-US" sz="2400" dirty="0" err="1"/>
              <a:t>hơi</a:t>
            </a:r>
            <a:r>
              <a:rPr lang="en-US" sz="2400" dirty="0"/>
              <a:t> </a:t>
            </a:r>
            <a:r>
              <a:rPr lang="en-US" sz="2400" dirty="0" err="1"/>
              <a:t>nhiều</a:t>
            </a:r>
            <a:r>
              <a:rPr lang="en-US" sz="2400" dirty="0"/>
              <a:t>, </a:t>
            </a:r>
            <a:r>
              <a:rPr lang="en-US" sz="2400" dirty="0" err="1"/>
              <a:t>táo</a:t>
            </a:r>
            <a:r>
              <a:rPr lang="en-US" sz="2400" dirty="0"/>
              <a:t> </a:t>
            </a:r>
            <a:r>
              <a:rPr lang="en-US" sz="2400" dirty="0" err="1"/>
              <a:t>bón</a:t>
            </a:r>
            <a:r>
              <a:rPr lang="en-US" sz="2400" dirty="0"/>
              <a:t> </a:t>
            </a:r>
          </a:p>
          <a:p>
            <a:pPr>
              <a:buBlip>
                <a:blip r:embed="rId2"/>
              </a:buBlip>
            </a:pPr>
            <a:r>
              <a:rPr lang="en-US" sz="2400" dirty="0"/>
              <a:t> </a:t>
            </a:r>
            <a:r>
              <a:rPr lang="en-US" sz="2400" dirty="0" err="1"/>
              <a:t>Tiến</a:t>
            </a:r>
            <a:r>
              <a:rPr lang="en-US" sz="2400" dirty="0"/>
              <a:t> </a:t>
            </a:r>
            <a:r>
              <a:rPr lang="en-US" sz="2400" dirty="0" err="1"/>
              <a:t>hành</a:t>
            </a:r>
            <a:r>
              <a:rPr lang="en-US" sz="2400" dirty="0"/>
              <a:t>: </a:t>
            </a:r>
            <a:r>
              <a:rPr lang="en-US" sz="2400" dirty="0" err="1"/>
              <a:t>siêu</a:t>
            </a:r>
            <a:r>
              <a:rPr lang="en-US" sz="2400" dirty="0"/>
              <a:t> </a:t>
            </a:r>
            <a:r>
              <a:rPr lang="en-US" sz="2400" dirty="0" err="1"/>
              <a:t>âm</a:t>
            </a:r>
            <a:r>
              <a:rPr lang="en-US" sz="2400" dirty="0"/>
              <a:t>, </a:t>
            </a:r>
            <a:r>
              <a:rPr lang="en-US" sz="2400" dirty="0" err="1"/>
              <a:t>xét</a:t>
            </a:r>
            <a:r>
              <a:rPr lang="en-US" sz="2400" dirty="0"/>
              <a:t> </a:t>
            </a:r>
            <a:r>
              <a:rPr lang="en-US" sz="2400" dirty="0" err="1"/>
              <a:t>nghiệm</a:t>
            </a:r>
            <a:r>
              <a:rPr lang="en-US" sz="2400" dirty="0"/>
              <a:t> </a:t>
            </a:r>
            <a:r>
              <a:rPr lang="en-US" sz="2400" dirty="0" err="1"/>
              <a:t>cơ</a:t>
            </a:r>
            <a:r>
              <a:rPr lang="en-US" sz="2400" dirty="0"/>
              <a:t> </a:t>
            </a:r>
            <a:r>
              <a:rPr lang="en-US" sz="2400" dirty="0" err="1"/>
              <a:t>bản</a:t>
            </a:r>
            <a:r>
              <a:rPr lang="en-US" sz="2400" dirty="0"/>
              <a:t> </a:t>
            </a:r>
            <a:r>
              <a:rPr lang="en-US" sz="2400" dirty="0" err="1"/>
              <a:t>và</a:t>
            </a:r>
            <a:r>
              <a:rPr lang="en-US" sz="2400" dirty="0"/>
              <a:t> </a:t>
            </a:r>
            <a:r>
              <a:rPr lang="en-US" sz="2400" dirty="0" err="1"/>
              <a:t>nội</a:t>
            </a:r>
            <a:r>
              <a:rPr lang="en-US" sz="2400" dirty="0"/>
              <a:t> </a:t>
            </a:r>
            <a:r>
              <a:rPr lang="en-US" sz="2400" dirty="0" err="1"/>
              <a:t>soi</a:t>
            </a:r>
            <a:r>
              <a:rPr lang="en-US" sz="2400" dirty="0"/>
              <a:t> </a:t>
            </a:r>
            <a:r>
              <a:rPr lang="en-US" sz="2400" dirty="0" err="1"/>
              <a:t>dạ</a:t>
            </a:r>
            <a:r>
              <a:rPr lang="en-US" sz="2400" dirty="0"/>
              <a:t> </a:t>
            </a:r>
            <a:r>
              <a:rPr lang="en-US" sz="2400" dirty="0" err="1"/>
              <a:t>dày</a:t>
            </a:r>
            <a:r>
              <a:rPr lang="en-US" sz="2400" dirty="0"/>
              <a:t> </a:t>
            </a:r>
            <a:r>
              <a:rPr lang="en-US" sz="2400" dirty="0" err="1"/>
              <a:t>đại</a:t>
            </a:r>
            <a:r>
              <a:rPr lang="en-US" sz="2400" dirty="0"/>
              <a:t> </a:t>
            </a:r>
            <a:r>
              <a:rPr lang="en-US" sz="2400" dirty="0" err="1"/>
              <a:t>tràng</a:t>
            </a:r>
            <a:r>
              <a:rPr lang="en-US" sz="2400" dirty="0"/>
              <a:t>.</a:t>
            </a:r>
          </a:p>
          <a:p>
            <a:r>
              <a:rPr lang="en-US" sz="2400" dirty="0"/>
              <a:t> 28/07/2025 : </a:t>
            </a:r>
            <a:r>
              <a:rPr lang="en-US" sz="2400" dirty="0" err="1"/>
              <a:t>bệnh</a:t>
            </a:r>
            <a:r>
              <a:rPr lang="en-US" sz="2400" dirty="0"/>
              <a:t> </a:t>
            </a:r>
            <a:r>
              <a:rPr lang="en-US" sz="2400" dirty="0" err="1"/>
              <a:t>nhân</a:t>
            </a:r>
            <a:r>
              <a:rPr lang="en-US" sz="2400" dirty="0"/>
              <a:t> </a:t>
            </a:r>
            <a:r>
              <a:rPr lang="en-US" sz="2400" dirty="0" err="1"/>
              <a:t>đau</a:t>
            </a:r>
            <a:r>
              <a:rPr lang="en-US" sz="2400" dirty="0"/>
              <a:t> </a:t>
            </a:r>
            <a:r>
              <a:rPr lang="en-US" sz="2400" dirty="0" err="1"/>
              <a:t>bụng</a:t>
            </a:r>
            <a:r>
              <a:rPr lang="en-US" sz="2400" dirty="0"/>
              <a:t> </a:t>
            </a:r>
            <a:r>
              <a:rPr lang="en-US" sz="2400" dirty="0" err="1"/>
              <a:t>âm</a:t>
            </a:r>
            <a:r>
              <a:rPr lang="en-US" sz="2400" dirty="0"/>
              <a:t> ỉ </a:t>
            </a:r>
            <a:r>
              <a:rPr lang="en-US" sz="2400" dirty="0" err="1"/>
              <a:t>quanh</a:t>
            </a:r>
            <a:r>
              <a:rPr lang="en-US" sz="2400" dirty="0"/>
              <a:t> </a:t>
            </a:r>
            <a:r>
              <a:rPr lang="en-US" sz="2400" dirty="0" err="1"/>
              <a:t>rốn</a:t>
            </a:r>
            <a:r>
              <a:rPr lang="en-US" sz="2400" dirty="0"/>
              <a:t>, </a:t>
            </a:r>
            <a:r>
              <a:rPr lang="en-US" sz="2400" dirty="0" err="1"/>
              <a:t>khó</a:t>
            </a:r>
            <a:r>
              <a:rPr lang="en-US" sz="2400" dirty="0"/>
              <a:t> </a:t>
            </a:r>
            <a:r>
              <a:rPr lang="en-US" sz="2400" dirty="0" err="1"/>
              <a:t>tiêu</a:t>
            </a:r>
            <a:r>
              <a:rPr lang="en-US" sz="2400" dirty="0"/>
              <a:t>, </a:t>
            </a:r>
            <a:r>
              <a:rPr lang="en-US" sz="2400" dirty="0" err="1"/>
              <a:t>gầy</a:t>
            </a:r>
            <a:r>
              <a:rPr lang="en-US" sz="2400" dirty="0"/>
              <a:t> </a:t>
            </a:r>
            <a:r>
              <a:rPr lang="en-US" sz="2400" dirty="0" err="1"/>
              <a:t>sút</a:t>
            </a:r>
            <a:r>
              <a:rPr lang="en-US" sz="2400" dirty="0"/>
              <a:t> </a:t>
            </a:r>
            <a:r>
              <a:rPr lang="en-US" sz="2400" dirty="0" err="1"/>
              <a:t>cân</a:t>
            </a:r>
            <a:r>
              <a:rPr lang="en-US" sz="2400" dirty="0"/>
              <a:t> </a:t>
            </a:r>
          </a:p>
          <a:p>
            <a:pPr marL="0" indent="0">
              <a:buNone/>
            </a:pPr>
            <a:r>
              <a:rPr lang="en-US" sz="2400" dirty="0"/>
              <a:t>   </a:t>
            </a:r>
            <a:r>
              <a:rPr lang="en-US" sz="2400" dirty="0">
                <a:sym typeface="Wingdings" pitchFamily="2" charset="2"/>
              </a:rPr>
              <a:t> quay </a:t>
            </a:r>
            <a:r>
              <a:rPr lang="en-US" sz="2400" dirty="0" err="1">
                <a:sym typeface="Wingdings" pitchFamily="2" charset="2"/>
              </a:rPr>
              <a:t>lại</a:t>
            </a:r>
            <a:r>
              <a:rPr lang="en-US" sz="2400" dirty="0">
                <a:sym typeface="Wingdings" pitchFamily="2" charset="2"/>
              </a:rPr>
              <a:t> </a:t>
            </a:r>
            <a:r>
              <a:rPr lang="en-US" sz="2400" dirty="0" err="1">
                <a:sym typeface="Wingdings" pitchFamily="2" charset="2"/>
              </a:rPr>
              <a:t>tái</a:t>
            </a:r>
            <a:r>
              <a:rPr lang="en-US" sz="2400" dirty="0">
                <a:sym typeface="Wingdings" pitchFamily="2" charset="2"/>
              </a:rPr>
              <a:t> </a:t>
            </a:r>
            <a:r>
              <a:rPr lang="en-US" sz="2400" dirty="0" err="1">
                <a:sym typeface="Wingdings" pitchFamily="2" charset="2"/>
              </a:rPr>
              <a:t>khám</a:t>
            </a:r>
            <a:r>
              <a:rPr lang="en-US" sz="2400" dirty="0">
                <a:sym typeface="Wingdings" pitchFamily="2" charset="2"/>
              </a:rPr>
              <a:t> </a:t>
            </a:r>
            <a:r>
              <a:rPr lang="en-US" sz="2400" dirty="0" err="1">
                <a:sym typeface="Wingdings" pitchFamily="2" charset="2"/>
              </a:rPr>
              <a:t>tại</a:t>
            </a:r>
            <a:r>
              <a:rPr lang="en-US" sz="2400" dirty="0">
                <a:sym typeface="Wingdings" pitchFamily="2" charset="2"/>
              </a:rPr>
              <a:t> </a:t>
            </a:r>
            <a:r>
              <a:rPr lang="en-US" sz="2400" dirty="0" err="1">
                <a:sym typeface="Wingdings" pitchFamily="2" charset="2"/>
              </a:rPr>
              <a:t>bệnh</a:t>
            </a:r>
            <a:r>
              <a:rPr lang="en-US" sz="2400" dirty="0">
                <a:sym typeface="Wingdings" pitchFamily="2" charset="2"/>
              </a:rPr>
              <a:t> </a:t>
            </a:r>
            <a:r>
              <a:rPr lang="en-US" sz="2400" dirty="0" err="1">
                <a:sym typeface="Wingdings" pitchFamily="2" charset="2"/>
              </a:rPr>
              <a:t>viện</a:t>
            </a:r>
            <a:endParaRPr lang="en-US" sz="2400" dirty="0">
              <a:sym typeface="Wingdings" pitchFamily="2" charset="2"/>
            </a:endParaRPr>
          </a:p>
          <a:p>
            <a:r>
              <a:rPr lang="en-US" sz="2400" dirty="0" err="1">
                <a:sym typeface="Wingdings" pitchFamily="2" charset="2"/>
              </a:rPr>
              <a:t>Chỉ</a:t>
            </a:r>
            <a:r>
              <a:rPr lang="en-US" sz="2400" dirty="0">
                <a:sym typeface="Wingdings" pitchFamily="2" charset="2"/>
              </a:rPr>
              <a:t> </a:t>
            </a:r>
            <a:r>
              <a:rPr lang="en-US" sz="2400" dirty="0" err="1">
                <a:sym typeface="Wingdings" pitchFamily="2" charset="2"/>
              </a:rPr>
              <a:t>định</a:t>
            </a:r>
            <a:r>
              <a:rPr lang="en-US" sz="2400" dirty="0">
                <a:sym typeface="Wingdings" pitchFamily="2" charset="2"/>
              </a:rPr>
              <a:t>: </a:t>
            </a:r>
            <a:r>
              <a:rPr lang="en-US" sz="2400" dirty="0" err="1">
                <a:sym typeface="Wingdings" pitchFamily="2" charset="2"/>
              </a:rPr>
              <a:t>xét</a:t>
            </a:r>
            <a:r>
              <a:rPr lang="en-US" sz="2400" dirty="0">
                <a:sym typeface="Wingdings" pitchFamily="2" charset="2"/>
              </a:rPr>
              <a:t> </a:t>
            </a:r>
            <a:r>
              <a:rPr lang="en-US" sz="2400" dirty="0" err="1">
                <a:sym typeface="Wingdings" pitchFamily="2" charset="2"/>
              </a:rPr>
              <a:t>nghiệm</a:t>
            </a:r>
            <a:r>
              <a:rPr lang="en-US" sz="2400" dirty="0">
                <a:sym typeface="Wingdings" pitchFamily="2" charset="2"/>
              </a:rPr>
              <a:t>, </a:t>
            </a:r>
            <a:r>
              <a:rPr lang="en-US" sz="2400" dirty="0" err="1">
                <a:sym typeface="Wingdings" pitchFamily="2" charset="2"/>
              </a:rPr>
              <a:t>siêu</a:t>
            </a:r>
            <a:r>
              <a:rPr lang="en-US" sz="2400" dirty="0">
                <a:sym typeface="Wingdings" pitchFamily="2" charset="2"/>
              </a:rPr>
              <a:t> </a:t>
            </a:r>
            <a:r>
              <a:rPr lang="en-US" sz="2400" dirty="0" err="1">
                <a:sym typeface="Wingdings" pitchFamily="2" charset="2"/>
              </a:rPr>
              <a:t>âm</a:t>
            </a:r>
            <a:r>
              <a:rPr lang="en-US" sz="2400" dirty="0">
                <a:sym typeface="Wingdings" pitchFamily="2" charset="2"/>
              </a:rPr>
              <a:t>, </a:t>
            </a:r>
            <a:r>
              <a:rPr lang="en-US" sz="2400" dirty="0" err="1">
                <a:sym typeface="Wingdings" pitchFamily="2" charset="2"/>
              </a:rPr>
              <a:t>chụp</a:t>
            </a:r>
            <a:r>
              <a:rPr lang="en-US" sz="2400" dirty="0">
                <a:sym typeface="Wingdings" pitchFamily="2" charset="2"/>
              </a:rPr>
              <a:t> </a:t>
            </a:r>
            <a:r>
              <a:rPr lang="en-US" sz="2400" dirty="0" err="1">
                <a:sym typeface="Wingdings" pitchFamily="2" charset="2"/>
              </a:rPr>
              <a:t>phim</a:t>
            </a:r>
            <a:r>
              <a:rPr lang="en-US" sz="2400" dirty="0">
                <a:sym typeface="Wingdings" pitchFamily="2" charset="2"/>
              </a:rPr>
              <a:t> CLVT ổ </a:t>
            </a:r>
            <a:r>
              <a:rPr lang="en-US" sz="2400" dirty="0" err="1">
                <a:sym typeface="Wingdings" pitchFamily="2" charset="2"/>
              </a:rPr>
              <a:t>bụng</a:t>
            </a:r>
            <a:r>
              <a:rPr lang="en-US" sz="2400" dirty="0">
                <a:sym typeface="Wingdings" pitchFamily="2" charset="2"/>
              </a:rPr>
              <a:t> </a:t>
            </a:r>
            <a:r>
              <a:rPr lang="en-US" sz="2400" dirty="0" err="1">
                <a:sym typeface="Wingdings" pitchFamily="2" charset="2"/>
              </a:rPr>
              <a:t>không</a:t>
            </a:r>
            <a:r>
              <a:rPr lang="en-US" sz="2400" dirty="0">
                <a:sym typeface="Wingdings" pitchFamily="2" charset="2"/>
              </a:rPr>
              <a:t> </a:t>
            </a:r>
            <a:r>
              <a:rPr lang="en-US" sz="2400" dirty="0" err="1">
                <a:sym typeface="Wingdings" pitchFamily="2" charset="2"/>
              </a:rPr>
              <a:t>tiêm</a:t>
            </a:r>
            <a:r>
              <a:rPr lang="en-US" sz="2400" dirty="0">
                <a:sym typeface="Wingdings" pitchFamily="2" charset="2"/>
              </a:rPr>
              <a:t> </a:t>
            </a:r>
            <a:r>
              <a:rPr lang="en-US" sz="2400" dirty="0" err="1">
                <a:sym typeface="Wingdings" pitchFamily="2" charset="2"/>
              </a:rPr>
              <a:t>thuốc</a:t>
            </a:r>
            <a:endParaRPr lang="en-US" sz="2400" dirty="0">
              <a:sym typeface="Wingdings" pitchFamily="2" charset="2"/>
            </a:endParaRPr>
          </a:p>
          <a:p>
            <a:r>
              <a:rPr lang="en-US" sz="2400" dirty="0" err="1">
                <a:sym typeface="Wingdings" pitchFamily="2" charset="2"/>
              </a:rPr>
              <a:t>Tư</a:t>
            </a:r>
            <a:r>
              <a:rPr lang="en-US" sz="2400" dirty="0">
                <a:sym typeface="Wingdings" pitchFamily="2" charset="2"/>
              </a:rPr>
              <a:t> </a:t>
            </a:r>
            <a:r>
              <a:rPr lang="en-US" sz="2400" dirty="0" err="1">
                <a:sym typeface="Wingdings" pitchFamily="2" charset="2"/>
              </a:rPr>
              <a:t>vấn</a:t>
            </a:r>
            <a:r>
              <a:rPr lang="en-US" sz="2400" dirty="0">
                <a:sym typeface="Wingdings" pitchFamily="2" charset="2"/>
              </a:rPr>
              <a:t> </a:t>
            </a:r>
            <a:r>
              <a:rPr lang="en-US" sz="2400" dirty="0" err="1">
                <a:sym typeface="Wingdings" pitchFamily="2" charset="2"/>
              </a:rPr>
              <a:t>nội</a:t>
            </a:r>
            <a:r>
              <a:rPr lang="en-US" sz="2400" dirty="0">
                <a:sym typeface="Wingdings" pitchFamily="2" charset="2"/>
              </a:rPr>
              <a:t> </a:t>
            </a:r>
            <a:r>
              <a:rPr lang="en-US" sz="2400" dirty="0" err="1">
                <a:sym typeface="Wingdings" pitchFamily="2" charset="2"/>
              </a:rPr>
              <a:t>soi</a:t>
            </a:r>
            <a:r>
              <a:rPr lang="en-US" sz="2400" dirty="0">
                <a:sym typeface="Wingdings" pitchFamily="2" charset="2"/>
              </a:rPr>
              <a:t> </a:t>
            </a:r>
            <a:r>
              <a:rPr lang="en-US" sz="2400" dirty="0" err="1">
                <a:sym typeface="Wingdings" pitchFamily="2" charset="2"/>
              </a:rPr>
              <a:t>dạ</a:t>
            </a:r>
            <a:r>
              <a:rPr lang="en-US" sz="2400" dirty="0">
                <a:sym typeface="Wingdings" pitchFamily="2" charset="2"/>
              </a:rPr>
              <a:t> </a:t>
            </a:r>
            <a:r>
              <a:rPr lang="en-US" sz="2400" dirty="0" err="1">
                <a:sym typeface="Wingdings" pitchFamily="2" charset="2"/>
              </a:rPr>
              <a:t>dày</a:t>
            </a:r>
            <a:r>
              <a:rPr lang="en-US" sz="2400" dirty="0">
                <a:sym typeface="Wingdings" pitchFamily="2" charset="2"/>
              </a:rPr>
              <a:t> </a:t>
            </a:r>
            <a:r>
              <a:rPr lang="en-US" sz="2400" dirty="0" err="1">
                <a:sym typeface="Wingdings" pitchFamily="2" charset="2"/>
              </a:rPr>
              <a:t>kiểm</a:t>
            </a:r>
            <a:r>
              <a:rPr lang="en-US" sz="2400" dirty="0">
                <a:sym typeface="Wingdings" pitchFamily="2" charset="2"/>
              </a:rPr>
              <a:t> </a:t>
            </a:r>
            <a:r>
              <a:rPr lang="en-US" sz="2400" dirty="0" err="1">
                <a:sym typeface="Wingdings" pitchFamily="2" charset="2"/>
              </a:rPr>
              <a:t>tra</a:t>
            </a:r>
            <a:r>
              <a:rPr lang="en-US" sz="2400" dirty="0">
                <a:sym typeface="Wingdings" pitchFamily="2" charset="2"/>
              </a:rPr>
              <a:t>.</a:t>
            </a:r>
            <a:endParaRPr lang="en-US" sz="2400" dirty="0"/>
          </a:p>
          <a:p>
            <a:pPr marL="0" indent="0">
              <a:buNone/>
            </a:pPr>
            <a:endParaRPr lang="en-US" sz="2400" dirty="0"/>
          </a:p>
        </p:txBody>
      </p:sp>
      <p:sp>
        <p:nvSpPr>
          <p:cNvPr id="3" name="Title 2">
            <a:extLst>
              <a:ext uri="{FF2B5EF4-FFF2-40B4-BE49-F238E27FC236}">
                <a16:creationId xmlns:a16="http://schemas.microsoft.com/office/drawing/2014/main" id="{052C88C4-FC63-1FFE-D1AC-9DF5E2AC7A8F}"/>
              </a:ext>
            </a:extLst>
          </p:cNvPr>
          <p:cNvSpPr>
            <a:spLocks noGrp="1"/>
          </p:cNvSpPr>
          <p:nvPr>
            <p:ph type="title"/>
          </p:nvPr>
        </p:nvSpPr>
        <p:spPr>
          <a:xfrm>
            <a:off x="1273512" y="74428"/>
            <a:ext cx="9706377" cy="777875"/>
          </a:xfrm>
        </p:spPr>
        <p:txBody>
          <a:bodyPr/>
          <a:lstStyle/>
          <a:p>
            <a:r>
              <a:rPr lang="en-US" dirty="0"/>
              <a:t>CASE LÂM SÀNG TẠI VIỆN</a:t>
            </a:r>
          </a:p>
        </p:txBody>
      </p:sp>
    </p:spTree>
    <p:extLst>
      <p:ext uri="{BB962C8B-B14F-4D97-AF65-F5344CB8AC3E}">
        <p14:creationId xmlns:p14="http://schemas.microsoft.com/office/powerpoint/2010/main" val="374458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fade">
                                      <p:cBhvr>
                                        <p:cTn id="16"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t="9864" b="2612"/>
          <a:stretch/>
        </p:blipFill>
        <p:spPr>
          <a:xfrm>
            <a:off x="1064761" y="999460"/>
            <a:ext cx="4719351" cy="5231218"/>
          </a:xfrm>
          <a:prstGeom prst="rect">
            <a:avLst/>
          </a:prstGeom>
        </p:spPr>
      </p:pic>
      <p:pic>
        <p:nvPicPr>
          <p:cNvPr id="6" name="Picture 5"/>
          <p:cNvPicPr/>
          <p:nvPr/>
        </p:nvPicPr>
        <p:blipFill>
          <a:blip r:embed="rId3"/>
          <a:stretch>
            <a:fillRect/>
          </a:stretch>
        </p:blipFill>
        <p:spPr>
          <a:xfrm>
            <a:off x="6517757" y="999460"/>
            <a:ext cx="4221127" cy="3232424"/>
          </a:xfrm>
          <a:prstGeom prst="rect">
            <a:avLst/>
          </a:prstGeom>
        </p:spPr>
      </p:pic>
      <p:sp>
        <p:nvSpPr>
          <p:cNvPr id="7" name="TextBox 6"/>
          <p:cNvSpPr txBox="1"/>
          <p:nvPr/>
        </p:nvSpPr>
        <p:spPr>
          <a:xfrm>
            <a:off x="6164830" y="4445574"/>
            <a:ext cx="5465696" cy="1446550"/>
          </a:xfrm>
          <a:prstGeom prst="rect">
            <a:avLst/>
          </a:prstGeom>
          <a:noFill/>
        </p:spPr>
        <p:txBody>
          <a:bodyPr wrap="square" rtlCol="0">
            <a:spAutoFit/>
          </a:bodyPr>
          <a:lstStyle/>
          <a:p>
            <a:r>
              <a:rPr lang="en-US" sz="2200" dirty="0" err="1"/>
              <a:t>Nghi</a:t>
            </a:r>
            <a:r>
              <a:rPr lang="en-US" sz="2200" dirty="0"/>
              <a:t> </a:t>
            </a:r>
            <a:r>
              <a:rPr lang="en-US" sz="2200" dirty="0" err="1"/>
              <a:t>ngờ</a:t>
            </a:r>
            <a:r>
              <a:rPr lang="en-US" sz="2200" dirty="0"/>
              <a:t> </a:t>
            </a:r>
            <a:r>
              <a:rPr lang="en-US" sz="2200" dirty="0" err="1"/>
              <a:t>tổn</a:t>
            </a:r>
            <a:r>
              <a:rPr lang="en-US" sz="2200" dirty="0"/>
              <a:t> </a:t>
            </a:r>
            <a:r>
              <a:rPr lang="en-US" sz="2200" dirty="0" err="1"/>
              <a:t>thương</a:t>
            </a:r>
            <a:r>
              <a:rPr lang="en-US" sz="2200" dirty="0"/>
              <a:t> </a:t>
            </a:r>
            <a:r>
              <a:rPr lang="en-US" sz="2200" dirty="0" err="1"/>
              <a:t>bờ</a:t>
            </a:r>
            <a:r>
              <a:rPr lang="en-US" sz="2200" dirty="0"/>
              <a:t> </a:t>
            </a:r>
            <a:r>
              <a:rPr lang="en-US" sz="2200" dirty="0" err="1"/>
              <a:t>cong</a:t>
            </a:r>
            <a:r>
              <a:rPr lang="en-US" sz="2200" dirty="0"/>
              <a:t> </a:t>
            </a:r>
            <a:r>
              <a:rPr lang="en-US" sz="2200" dirty="0" err="1"/>
              <a:t>nhỏ</a:t>
            </a:r>
            <a:r>
              <a:rPr lang="en-US" sz="2200" dirty="0"/>
              <a:t> </a:t>
            </a:r>
            <a:r>
              <a:rPr lang="en-US" sz="2200" dirty="0" err="1"/>
              <a:t>đã</a:t>
            </a:r>
            <a:r>
              <a:rPr lang="en-US" sz="2200" dirty="0"/>
              <a:t> </a:t>
            </a:r>
            <a:r>
              <a:rPr lang="en-US" sz="2200" dirty="0" err="1"/>
              <a:t>không</a:t>
            </a:r>
            <a:r>
              <a:rPr lang="en-US" sz="2200" dirty="0"/>
              <a:t> </a:t>
            </a:r>
            <a:r>
              <a:rPr lang="en-US" sz="2200" dirty="0" err="1"/>
              <a:t>còn</a:t>
            </a:r>
            <a:r>
              <a:rPr lang="en-US" sz="2200" dirty="0"/>
              <a:t> </a:t>
            </a:r>
            <a:r>
              <a:rPr lang="en-US" sz="2200" dirty="0" err="1"/>
              <a:t>là</a:t>
            </a:r>
            <a:r>
              <a:rPr lang="en-US" sz="2200" dirty="0"/>
              <a:t> </a:t>
            </a:r>
            <a:r>
              <a:rPr lang="en-US" sz="2200" dirty="0" err="1"/>
              <a:t>tổn</a:t>
            </a:r>
            <a:r>
              <a:rPr lang="en-US" sz="2200" dirty="0"/>
              <a:t> </a:t>
            </a:r>
            <a:r>
              <a:rPr lang="en-US" sz="2200" dirty="0" err="1"/>
              <a:t>thương</a:t>
            </a:r>
            <a:r>
              <a:rPr lang="en-US" sz="2200" dirty="0"/>
              <a:t> K </a:t>
            </a:r>
            <a:r>
              <a:rPr lang="en-US" sz="2200" dirty="0" err="1"/>
              <a:t>sớm</a:t>
            </a:r>
            <a:r>
              <a:rPr lang="en-US" sz="2200" dirty="0"/>
              <a:t> </a:t>
            </a:r>
            <a:r>
              <a:rPr lang="en-US" sz="2200" dirty="0" err="1"/>
              <a:t>nữa</a:t>
            </a:r>
            <a:r>
              <a:rPr lang="en-US" sz="2200" dirty="0"/>
              <a:t> </a:t>
            </a:r>
            <a:r>
              <a:rPr lang="en-US" sz="2200" dirty="0" err="1"/>
              <a:t>chỉ</a:t>
            </a:r>
            <a:r>
              <a:rPr lang="en-US" sz="2200" dirty="0"/>
              <a:t> </a:t>
            </a:r>
            <a:r>
              <a:rPr lang="en-US" sz="2200" dirty="0" err="1"/>
              <a:t>sau</a:t>
            </a:r>
            <a:r>
              <a:rPr lang="en-US" sz="2200" dirty="0"/>
              <a:t> 02 </a:t>
            </a:r>
            <a:r>
              <a:rPr lang="en-US" sz="2200" dirty="0" err="1"/>
              <a:t>tháng</a:t>
            </a:r>
            <a:r>
              <a:rPr lang="en-US" sz="2200" dirty="0"/>
              <a:t> ?</a:t>
            </a:r>
          </a:p>
          <a:p>
            <a:endParaRPr lang="en-US" sz="2200" dirty="0"/>
          </a:p>
        </p:txBody>
      </p:sp>
    </p:spTree>
    <p:extLst>
      <p:ext uri="{BB962C8B-B14F-4D97-AF65-F5344CB8AC3E}">
        <p14:creationId xmlns:p14="http://schemas.microsoft.com/office/powerpoint/2010/main" val="165492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3786" y="980249"/>
            <a:ext cx="7471463" cy="5220586"/>
          </a:xfrm>
        </p:spPr>
        <p:txBody>
          <a:bodyPr>
            <a:noAutofit/>
          </a:bodyPr>
          <a:lstStyle/>
          <a:p>
            <a:r>
              <a:rPr lang="en-US" sz="2200" dirty="0" err="1"/>
              <a:t>Ung</a:t>
            </a:r>
            <a:r>
              <a:rPr lang="en-US" sz="2200" dirty="0"/>
              <a:t> </a:t>
            </a:r>
            <a:r>
              <a:rPr lang="en-US" sz="2200" dirty="0" err="1"/>
              <a:t>thư</a:t>
            </a:r>
            <a:r>
              <a:rPr lang="en-US" sz="2200" dirty="0"/>
              <a:t> </a:t>
            </a:r>
            <a:r>
              <a:rPr lang="en-US" sz="2200" dirty="0" err="1"/>
              <a:t>sớm</a:t>
            </a:r>
            <a:r>
              <a:rPr lang="en-US" sz="2200" dirty="0"/>
              <a:t> </a:t>
            </a:r>
            <a:r>
              <a:rPr lang="en-US" sz="2200" dirty="0" err="1"/>
              <a:t>là</a:t>
            </a:r>
            <a:r>
              <a:rPr lang="en-US" sz="2200" dirty="0"/>
              <a:t> </a:t>
            </a:r>
            <a:r>
              <a:rPr lang="en-US" sz="2200" dirty="0" err="1"/>
              <a:t>gì</a:t>
            </a:r>
            <a:r>
              <a:rPr lang="en-US" sz="2200" dirty="0"/>
              <a:t> ? </a:t>
            </a:r>
          </a:p>
          <a:p>
            <a:pPr marL="0" indent="0">
              <a:buNone/>
            </a:pPr>
            <a:r>
              <a:rPr lang="en-US" sz="2200" dirty="0"/>
              <a:t>   </a:t>
            </a:r>
            <a:r>
              <a:rPr lang="vi-VN" sz="2200" dirty="0"/>
              <a:t>Ung thư </a:t>
            </a:r>
            <a:r>
              <a:rPr lang="en-US" sz="2200" dirty="0" err="1"/>
              <a:t>đường</a:t>
            </a:r>
            <a:r>
              <a:rPr lang="en-US" sz="2200" dirty="0"/>
              <a:t> </a:t>
            </a:r>
            <a:r>
              <a:rPr lang="en-US" sz="2200" dirty="0" err="1"/>
              <a:t>tiêu</a:t>
            </a:r>
            <a:r>
              <a:rPr lang="en-US" sz="2200" dirty="0"/>
              <a:t> </a:t>
            </a:r>
            <a:r>
              <a:rPr lang="en-US" sz="2200" dirty="0" err="1"/>
              <a:t>hoá</a:t>
            </a:r>
            <a:r>
              <a:rPr lang="en-US" sz="2200" dirty="0"/>
              <a:t> </a:t>
            </a:r>
            <a:r>
              <a:rPr lang="en-US" sz="2200" dirty="0" err="1"/>
              <a:t>trên</a:t>
            </a:r>
            <a:r>
              <a:rPr lang="en-US" sz="2200" dirty="0"/>
              <a:t> </a:t>
            </a:r>
            <a:r>
              <a:rPr lang="vi-VN" sz="2200" dirty="0"/>
              <a:t>giai đoạn sớm được định nghĩa</a:t>
            </a:r>
            <a:r>
              <a:rPr lang="en-US" sz="2200" dirty="0"/>
              <a:t> </a:t>
            </a:r>
            <a:r>
              <a:rPr lang="vi-VN" sz="2200" dirty="0"/>
              <a:t>là mức độ xâm lấn ung thư </a:t>
            </a:r>
            <a:r>
              <a:rPr lang="en-US" sz="2200" dirty="0"/>
              <a:t>c</a:t>
            </a:r>
            <a:r>
              <a:rPr lang="vi-VN" sz="2200" dirty="0"/>
              <a:t>hưa vượt qua lớp hạ niêm mạc</a:t>
            </a:r>
            <a:r>
              <a:rPr lang="vi-VN" sz="2200" i="1" dirty="0"/>
              <a:t>,</a:t>
            </a:r>
            <a:r>
              <a:rPr lang="vi-VN" sz="2200" dirty="0"/>
              <a:t> không kể đến tình trạng di căn hạch hay không</a:t>
            </a:r>
            <a:r>
              <a:rPr lang="en-US" sz="2200" dirty="0"/>
              <a:t>.</a:t>
            </a:r>
          </a:p>
          <a:p>
            <a:r>
              <a:rPr lang="en-US" sz="2200" dirty="0" err="1"/>
              <a:t>Tại</a:t>
            </a:r>
            <a:r>
              <a:rPr lang="en-US" sz="2200" dirty="0"/>
              <a:t> </a:t>
            </a:r>
            <a:r>
              <a:rPr lang="en-US" sz="2200" dirty="0" err="1"/>
              <a:t>sao</a:t>
            </a:r>
            <a:r>
              <a:rPr lang="en-US" sz="2200" dirty="0"/>
              <a:t> </a:t>
            </a:r>
            <a:r>
              <a:rPr lang="en-US" sz="2200" dirty="0" err="1"/>
              <a:t>lại</a:t>
            </a:r>
            <a:r>
              <a:rPr lang="en-US" sz="2200" dirty="0"/>
              <a:t> </a:t>
            </a:r>
            <a:r>
              <a:rPr lang="en-US" sz="2200" dirty="0" err="1"/>
              <a:t>có</a:t>
            </a:r>
            <a:r>
              <a:rPr lang="en-US" sz="2200" dirty="0"/>
              <a:t> </a:t>
            </a:r>
            <a:r>
              <a:rPr lang="en-US" sz="2200" dirty="0" err="1"/>
              <a:t>định</a:t>
            </a:r>
            <a:r>
              <a:rPr lang="en-US" sz="2200" dirty="0"/>
              <a:t> </a:t>
            </a:r>
            <a:r>
              <a:rPr lang="en-US" sz="2200" dirty="0" err="1"/>
              <a:t>nghĩa</a:t>
            </a:r>
            <a:r>
              <a:rPr lang="en-US" sz="2200" dirty="0"/>
              <a:t> </a:t>
            </a:r>
            <a:r>
              <a:rPr lang="en-US" sz="2200" dirty="0" err="1"/>
              <a:t>ung</a:t>
            </a:r>
            <a:r>
              <a:rPr lang="en-US" sz="2200" dirty="0"/>
              <a:t> </a:t>
            </a:r>
            <a:r>
              <a:rPr lang="en-US" sz="2200" dirty="0" err="1"/>
              <a:t>thư</a:t>
            </a:r>
            <a:r>
              <a:rPr lang="en-US" sz="2200" dirty="0"/>
              <a:t> </a:t>
            </a:r>
            <a:r>
              <a:rPr lang="en-US" sz="2200" dirty="0" err="1"/>
              <a:t>sớm</a:t>
            </a:r>
            <a:r>
              <a:rPr lang="en-US" sz="2200" dirty="0"/>
              <a:t> ?</a:t>
            </a:r>
          </a:p>
          <a:p>
            <a:pPr>
              <a:buFontTx/>
              <a:buChar char="-"/>
            </a:pPr>
            <a:r>
              <a:rPr lang="en-US" sz="2200" dirty="0" err="1"/>
              <a:t>Định</a:t>
            </a:r>
            <a:r>
              <a:rPr lang="en-US" sz="2200" dirty="0"/>
              <a:t> </a:t>
            </a:r>
            <a:r>
              <a:rPr lang="en-US" sz="2200" dirty="0" err="1"/>
              <a:t>nghĩa</a:t>
            </a:r>
            <a:r>
              <a:rPr lang="en-US" sz="2200" dirty="0"/>
              <a:t> </a:t>
            </a:r>
            <a:r>
              <a:rPr lang="en-US" sz="2200" dirty="0" err="1"/>
              <a:t>được</a:t>
            </a:r>
            <a:r>
              <a:rPr lang="en-US" sz="2200" dirty="0"/>
              <a:t> </a:t>
            </a:r>
            <a:r>
              <a:rPr lang="en-US" sz="2200" dirty="0" err="1"/>
              <a:t>khởi</a:t>
            </a:r>
            <a:r>
              <a:rPr lang="en-US" sz="2200" dirty="0"/>
              <a:t> </a:t>
            </a:r>
            <a:r>
              <a:rPr lang="en-US" sz="2200" dirty="0" err="1"/>
              <a:t>nguồn</a:t>
            </a:r>
            <a:r>
              <a:rPr lang="en-US" sz="2200" dirty="0"/>
              <a:t> </a:t>
            </a:r>
            <a:r>
              <a:rPr lang="en-US" sz="2200" dirty="0" err="1"/>
              <a:t>từ</a:t>
            </a:r>
            <a:r>
              <a:rPr lang="en-US" sz="2200" dirty="0"/>
              <a:t> </a:t>
            </a:r>
            <a:r>
              <a:rPr lang="en-US" sz="2200" dirty="0" err="1"/>
              <a:t>những</a:t>
            </a:r>
            <a:r>
              <a:rPr lang="en-US" sz="2200" dirty="0"/>
              <a:t> </a:t>
            </a:r>
            <a:r>
              <a:rPr lang="en-US" sz="2200" dirty="0" err="1"/>
              <a:t>nghiên</a:t>
            </a:r>
            <a:r>
              <a:rPr lang="en-US" sz="2200" dirty="0"/>
              <a:t> </a:t>
            </a:r>
            <a:r>
              <a:rPr lang="en-US" sz="2200" dirty="0" err="1"/>
              <a:t>cứu</a:t>
            </a:r>
            <a:r>
              <a:rPr lang="en-US" sz="2200" dirty="0"/>
              <a:t> </a:t>
            </a:r>
            <a:r>
              <a:rPr lang="en-US" sz="2200" dirty="0" err="1"/>
              <a:t>và</a:t>
            </a:r>
            <a:r>
              <a:rPr lang="en-US" sz="2200" dirty="0"/>
              <a:t> </a:t>
            </a:r>
            <a:r>
              <a:rPr lang="en-US" sz="2200" dirty="0" err="1"/>
              <a:t>báo</a:t>
            </a:r>
            <a:r>
              <a:rPr lang="en-US" sz="2200" dirty="0"/>
              <a:t> </a:t>
            </a:r>
            <a:r>
              <a:rPr lang="en-US" sz="2200" dirty="0" err="1"/>
              <a:t>cáo</a:t>
            </a:r>
            <a:r>
              <a:rPr lang="en-US" sz="2200" dirty="0"/>
              <a:t> </a:t>
            </a:r>
            <a:r>
              <a:rPr lang="en-US" sz="2200" dirty="0" err="1"/>
              <a:t>về</a:t>
            </a:r>
            <a:r>
              <a:rPr lang="en-US" sz="2200" dirty="0"/>
              <a:t> </a:t>
            </a:r>
            <a:r>
              <a:rPr lang="en-US" sz="2200" dirty="0" err="1"/>
              <a:t>tầm</a:t>
            </a:r>
            <a:r>
              <a:rPr lang="en-US" sz="2200" dirty="0"/>
              <a:t> </a:t>
            </a:r>
            <a:r>
              <a:rPr lang="en-US" sz="2200" dirty="0" err="1"/>
              <a:t>soát</a:t>
            </a:r>
            <a:r>
              <a:rPr lang="en-US" sz="2200" dirty="0"/>
              <a:t> </a:t>
            </a:r>
            <a:r>
              <a:rPr lang="en-US" sz="2200" dirty="0" err="1"/>
              <a:t>ung</a:t>
            </a:r>
            <a:r>
              <a:rPr lang="en-US" sz="2200" dirty="0"/>
              <a:t> </a:t>
            </a:r>
            <a:r>
              <a:rPr lang="en-US" sz="2200" dirty="0" err="1"/>
              <a:t>thư</a:t>
            </a:r>
            <a:r>
              <a:rPr lang="en-US" sz="2200" dirty="0"/>
              <a:t> </a:t>
            </a:r>
            <a:r>
              <a:rPr lang="en-US" sz="2200" dirty="0" err="1"/>
              <a:t>tại</a:t>
            </a:r>
            <a:r>
              <a:rPr lang="en-US" sz="2200" dirty="0"/>
              <a:t> </a:t>
            </a:r>
            <a:r>
              <a:rPr lang="en-US" sz="2200" dirty="0" err="1"/>
              <a:t>Nhật</a:t>
            </a:r>
            <a:r>
              <a:rPr lang="en-US" sz="2200" dirty="0"/>
              <a:t> </a:t>
            </a:r>
            <a:r>
              <a:rPr lang="en-US" sz="2200" dirty="0" err="1"/>
              <a:t>Bản</a:t>
            </a:r>
            <a:r>
              <a:rPr lang="en-US" sz="2200" dirty="0"/>
              <a:t>, </a:t>
            </a:r>
            <a:r>
              <a:rPr lang="en-US" sz="2200" dirty="0" err="1"/>
              <a:t>sau</a:t>
            </a:r>
            <a:r>
              <a:rPr lang="en-US" sz="2200" dirty="0"/>
              <a:t> </a:t>
            </a:r>
            <a:r>
              <a:rPr lang="en-US" sz="2200" dirty="0" err="1"/>
              <a:t>đó</a:t>
            </a:r>
            <a:r>
              <a:rPr lang="en-US" sz="2200" dirty="0"/>
              <a:t> </a:t>
            </a:r>
            <a:r>
              <a:rPr lang="en-US" sz="2200" dirty="0" err="1"/>
              <a:t>lan</a:t>
            </a:r>
            <a:r>
              <a:rPr lang="en-US" sz="2200" dirty="0"/>
              <a:t> </a:t>
            </a:r>
            <a:r>
              <a:rPr lang="en-US" sz="2200" dirty="0" err="1"/>
              <a:t>rộng</a:t>
            </a:r>
            <a:r>
              <a:rPr lang="en-US" sz="2200" dirty="0"/>
              <a:t> </a:t>
            </a:r>
            <a:r>
              <a:rPr lang="en-US" sz="2200" dirty="0" err="1"/>
              <a:t>và</a:t>
            </a:r>
            <a:r>
              <a:rPr lang="en-US" sz="2200" dirty="0"/>
              <a:t> </a:t>
            </a:r>
            <a:r>
              <a:rPr lang="en-US" sz="2200" dirty="0" err="1"/>
              <a:t>được</a:t>
            </a:r>
            <a:r>
              <a:rPr lang="en-US" sz="2200" dirty="0"/>
              <a:t> </a:t>
            </a:r>
            <a:r>
              <a:rPr lang="en-US" sz="2200" dirty="0" err="1"/>
              <a:t>phổ</a:t>
            </a:r>
            <a:r>
              <a:rPr lang="en-US" sz="2200" dirty="0"/>
              <a:t> </a:t>
            </a:r>
            <a:r>
              <a:rPr lang="en-US" sz="2200" dirty="0" err="1"/>
              <a:t>biến</a:t>
            </a:r>
            <a:r>
              <a:rPr lang="en-US" sz="2200" dirty="0"/>
              <a:t> </a:t>
            </a:r>
            <a:r>
              <a:rPr lang="en-US" sz="2200" dirty="0" err="1"/>
              <a:t>rộng</a:t>
            </a:r>
            <a:r>
              <a:rPr lang="en-US" sz="2200" dirty="0"/>
              <a:t> </a:t>
            </a:r>
            <a:r>
              <a:rPr lang="en-US" sz="2200" dirty="0" err="1"/>
              <a:t>rãi</a:t>
            </a:r>
            <a:r>
              <a:rPr lang="en-US" sz="2200" dirty="0"/>
              <a:t>.</a:t>
            </a:r>
          </a:p>
          <a:p>
            <a:pPr>
              <a:buFontTx/>
              <a:buChar char="-"/>
            </a:pPr>
            <a:r>
              <a:rPr lang="en-US" sz="2200" dirty="0" err="1"/>
              <a:t>Bản</a:t>
            </a:r>
            <a:r>
              <a:rPr lang="en-US" sz="2200" dirty="0"/>
              <a:t> </a:t>
            </a:r>
            <a:r>
              <a:rPr lang="en-US" sz="2200" dirty="0" err="1"/>
              <a:t>chất</a:t>
            </a:r>
            <a:r>
              <a:rPr lang="en-US" sz="2200" dirty="0"/>
              <a:t> </a:t>
            </a:r>
            <a:r>
              <a:rPr lang="en-US" sz="2200" dirty="0" err="1"/>
              <a:t>vẫn</a:t>
            </a:r>
            <a:r>
              <a:rPr lang="en-US" sz="2200" dirty="0"/>
              <a:t> </a:t>
            </a:r>
            <a:r>
              <a:rPr lang="en-US" sz="2200" dirty="0" err="1"/>
              <a:t>là</a:t>
            </a:r>
            <a:r>
              <a:rPr lang="en-US" sz="2200" dirty="0"/>
              <a:t> </a:t>
            </a:r>
            <a:r>
              <a:rPr lang="en-US" sz="2200" dirty="0" err="1"/>
              <a:t>ung</a:t>
            </a:r>
            <a:r>
              <a:rPr lang="en-US" sz="2200" dirty="0"/>
              <a:t> </a:t>
            </a:r>
            <a:r>
              <a:rPr lang="en-US" sz="2200" dirty="0" err="1"/>
              <a:t>thư</a:t>
            </a:r>
            <a:r>
              <a:rPr lang="en-US" sz="2200" dirty="0"/>
              <a:t> </a:t>
            </a:r>
            <a:r>
              <a:rPr lang="en-US" sz="2200" dirty="0" err="1"/>
              <a:t>nhưng</a:t>
            </a:r>
            <a:r>
              <a:rPr lang="en-US" sz="2200" dirty="0"/>
              <a:t> </a:t>
            </a:r>
            <a:r>
              <a:rPr lang="en-US" sz="2200" dirty="0" err="1"/>
              <a:t>tỷ</a:t>
            </a:r>
            <a:r>
              <a:rPr lang="en-US" sz="2200" dirty="0"/>
              <a:t> </a:t>
            </a:r>
            <a:r>
              <a:rPr lang="en-US" sz="2200" dirty="0" err="1"/>
              <a:t>lệ</a:t>
            </a:r>
            <a:r>
              <a:rPr lang="en-US" sz="2200" dirty="0"/>
              <a:t> </a:t>
            </a:r>
            <a:r>
              <a:rPr lang="en-US" sz="2200" dirty="0" err="1"/>
              <a:t>điều</a:t>
            </a:r>
            <a:r>
              <a:rPr lang="en-US" sz="2200" dirty="0"/>
              <a:t> </a:t>
            </a:r>
            <a:r>
              <a:rPr lang="en-US" sz="2200" dirty="0" err="1"/>
              <a:t>trị</a:t>
            </a:r>
            <a:r>
              <a:rPr lang="en-US" sz="2200" dirty="0"/>
              <a:t> </a:t>
            </a:r>
            <a:r>
              <a:rPr lang="en-US" sz="2200" dirty="0" err="1"/>
              <a:t>thành</a:t>
            </a:r>
            <a:r>
              <a:rPr lang="en-US" sz="2200" dirty="0"/>
              <a:t> </a:t>
            </a:r>
            <a:r>
              <a:rPr lang="en-US" sz="2200" dirty="0" err="1"/>
              <a:t>công</a:t>
            </a:r>
            <a:r>
              <a:rPr lang="en-US" sz="2200" dirty="0"/>
              <a:t> </a:t>
            </a:r>
            <a:r>
              <a:rPr lang="en-US" sz="2200" dirty="0" err="1"/>
              <a:t>rất</a:t>
            </a:r>
            <a:r>
              <a:rPr lang="en-US" sz="2200" dirty="0"/>
              <a:t> </a:t>
            </a:r>
            <a:r>
              <a:rPr lang="en-US" sz="2200" dirty="0" err="1"/>
              <a:t>cao</a:t>
            </a:r>
            <a:r>
              <a:rPr lang="en-US" sz="2200" dirty="0"/>
              <a:t> ( &gt;90 % </a:t>
            </a:r>
            <a:r>
              <a:rPr lang="en-US" sz="2200" dirty="0" err="1"/>
              <a:t>bệnh</a:t>
            </a:r>
            <a:r>
              <a:rPr lang="en-US" sz="2200" dirty="0"/>
              <a:t> </a:t>
            </a:r>
            <a:r>
              <a:rPr lang="en-US" sz="2200" dirty="0" err="1"/>
              <a:t>nhân</a:t>
            </a:r>
            <a:r>
              <a:rPr lang="en-US" sz="2200" dirty="0"/>
              <a:t> </a:t>
            </a:r>
            <a:r>
              <a:rPr lang="en-US" sz="2200" dirty="0" err="1"/>
              <a:t>sống</a:t>
            </a:r>
            <a:r>
              <a:rPr lang="en-US" sz="2200" dirty="0"/>
              <a:t> </a:t>
            </a:r>
            <a:r>
              <a:rPr lang="en-US" sz="2200" dirty="0" err="1"/>
              <a:t>sau</a:t>
            </a:r>
            <a:r>
              <a:rPr lang="en-US" sz="2200" dirty="0"/>
              <a:t> 5 </a:t>
            </a:r>
            <a:r>
              <a:rPr lang="en-US" sz="2200" dirty="0" err="1"/>
              <a:t>năm</a:t>
            </a:r>
            <a:r>
              <a:rPr lang="en-US" sz="2200" dirty="0"/>
              <a:t> </a:t>
            </a:r>
            <a:r>
              <a:rPr lang="en-US" sz="2200" dirty="0" err="1"/>
              <a:t>theo</a:t>
            </a:r>
            <a:r>
              <a:rPr lang="en-US" sz="2200" dirty="0"/>
              <a:t> </a:t>
            </a:r>
            <a:r>
              <a:rPr lang="en-US" sz="2200" dirty="0" err="1"/>
              <a:t>Nghiên</a:t>
            </a:r>
            <a:r>
              <a:rPr lang="en-US" sz="2200" dirty="0"/>
              <a:t> </a:t>
            </a:r>
            <a:r>
              <a:rPr lang="en-US" sz="2200" dirty="0" err="1"/>
              <a:t>cứu</a:t>
            </a:r>
            <a:r>
              <a:rPr lang="en-US" sz="2200" dirty="0"/>
              <a:t> </a:t>
            </a:r>
            <a:r>
              <a:rPr lang="en-US" sz="2200" dirty="0" err="1"/>
              <a:t>của</a:t>
            </a:r>
            <a:r>
              <a:rPr lang="en-US" sz="2200" dirty="0"/>
              <a:t> </a:t>
            </a:r>
            <a:r>
              <a:rPr lang="en-US" sz="2200" dirty="0" err="1"/>
              <a:t>hiệp</a:t>
            </a:r>
            <a:r>
              <a:rPr lang="en-US" sz="2200" dirty="0"/>
              <a:t> </a:t>
            </a:r>
            <a:r>
              <a:rPr lang="en-US" sz="2200" dirty="0" err="1"/>
              <a:t>hội</a:t>
            </a:r>
            <a:r>
              <a:rPr lang="en-US" sz="2200" dirty="0"/>
              <a:t> </a:t>
            </a:r>
            <a:r>
              <a:rPr lang="en-US" sz="2200" dirty="0" err="1"/>
              <a:t>nội</a:t>
            </a:r>
            <a:r>
              <a:rPr lang="en-US" sz="2200" dirty="0"/>
              <a:t> </a:t>
            </a:r>
            <a:r>
              <a:rPr lang="en-US" sz="2200" dirty="0" err="1"/>
              <a:t>soi</a:t>
            </a:r>
            <a:r>
              <a:rPr lang="en-US" sz="2200" dirty="0"/>
              <a:t> </a:t>
            </a:r>
            <a:r>
              <a:rPr lang="en-US" sz="2200" dirty="0" err="1"/>
              <a:t>Nhật</a:t>
            </a:r>
            <a:r>
              <a:rPr lang="en-US" sz="2200" dirty="0"/>
              <a:t> </a:t>
            </a:r>
            <a:r>
              <a:rPr lang="en-US" sz="2200" dirty="0" err="1"/>
              <a:t>Bản</a:t>
            </a:r>
            <a:r>
              <a:rPr lang="en-US" sz="2200" dirty="0"/>
              <a:t> )</a:t>
            </a:r>
          </a:p>
          <a:p>
            <a:pPr>
              <a:buFontTx/>
              <a:buChar char="-"/>
            </a:pPr>
            <a:r>
              <a:rPr lang="en-US" sz="2200" dirty="0" err="1"/>
              <a:t>Phương</a:t>
            </a:r>
            <a:r>
              <a:rPr lang="en-US" sz="2200" dirty="0"/>
              <a:t> </a:t>
            </a:r>
            <a:r>
              <a:rPr lang="en-US" sz="2200" dirty="0" err="1"/>
              <a:t>pháp</a:t>
            </a:r>
            <a:r>
              <a:rPr lang="en-US" sz="2200" dirty="0"/>
              <a:t> </a:t>
            </a:r>
            <a:r>
              <a:rPr lang="en-US" sz="2200" dirty="0" err="1"/>
              <a:t>điều</a:t>
            </a:r>
            <a:r>
              <a:rPr lang="en-US" sz="2200" dirty="0"/>
              <a:t> </a:t>
            </a:r>
            <a:r>
              <a:rPr lang="en-US" sz="2200" dirty="0" err="1"/>
              <a:t>trị</a:t>
            </a:r>
            <a:r>
              <a:rPr lang="en-US" sz="2200" dirty="0"/>
              <a:t> </a:t>
            </a:r>
            <a:r>
              <a:rPr lang="en-US" sz="2200" dirty="0" err="1"/>
              <a:t>xâm</a:t>
            </a:r>
            <a:r>
              <a:rPr lang="en-US" sz="2200" dirty="0"/>
              <a:t> </a:t>
            </a:r>
            <a:r>
              <a:rPr lang="en-US" sz="2200" dirty="0" err="1"/>
              <a:t>lấn</a:t>
            </a:r>
            <a:r>
              <a:rPr lang="en-US" sz="2200" dirty="0"/>
              <a:t> </a:t>
            </a:r>
            <a:r>
              <a:rPr lang="en-US" sz="2200" dirty="0" err="1"/>
              <a:t>tối</a:t>
            </a:r>
            <a:r>
              <a:rPr lang="en-US" sz="2200" dirty="0"/>
              <a:t> </a:t>
            </a:r>
            <a:r>
              <a:rPr lang="en-US" sz="2200" dirty="0" err="1"/>
              <a:t>thiểu</a:t>
            </a:r>
            <a:r>
              <a:rPr lang="en-US" sz="2200" dirty="0"/>
              <a:t> </a:t>
            </a:r>
            <a:r>
              <a:rPr lang="en-US" sz="2200" dirty="0" err="1"/>
              <a:t>vẫn</a:t>
            </a:r>
            <a:r>
              <a:rPr lang="en-US" sz="2200" dirty="0"/>
              <a:t> </a:t>
            </a:r>
            <a:r>
              <a:rPr lang="en-US" sz="2200" dirty="0" err="1"/>
              <a:t>đảm</a:t>
            </a:r>
            <a:r>
              <a:rPr lang="en-US" sz="2200" dirty="0"/>
              <a:t> </a:t>
            </a:r>
            <a:r>
              <a:rPr lang="en-US" sz="2200" dirty="0" err="1"/>
              <a:t>bảo</a:t>
            </a:r>
            <a:r>
              <a:rPr lang="en-US" sz="2200" dirty="0"/>
              <a:t> </a:t>
            </a:r>
            <a:r>
              <a:rPr lang="en-US" sz="2200" dirty="0" err="1"/>
              <a:t>hiệu</a:t>
            </a:r>
            <a:r>
              <a:rPr lang="en-US" sz="2200" dirty="0"/>
              <a:t> </a:t>
            </a:r>
            <a:r>
              <a:rPr lang="en-US" sz="2200" dirty="0" err="1"/>
              <a:t>quả</a:t>
            </a:r>
            <a:r>
              <a:rPr lang="en-US" sz="2200" dirty="0"/>
              <a:t> </a:t>
            </a:r>
            <a:r>
              <a:rPr lang="en-US" sz="2200" dirty="0" err="1"/>
              <a:t>điều</a:t>
            </a:r>
            <a:r>
              <a:rPr lang="en-US" sz="2200" dirty="0"/>
              <a:t> </a:t>
            </a:r>
            <a:r>
              <a:rPr lang="en-US" sz="2200" dirty="0" err="1"/>
              <a:t>trị</a:t>
            </a:r>
            <a:endParaRPr lang="en-US" sz="2200" dirty="0"/>
          </a:p>
          <a:p>
            <a:pPr>
              <a:buFontTx/>
              <a:buChar char="-"/>
            </a:pPr>
            <a:r>
              <a:rPr lang="en-US" sz="2200" dirty="0" err="1"/>
              <a:t>Phát</a:t>
            </a:r>
            <a:r>
              <a:rPr lang="en-US" sz="2200" dirty="0"/>
              <a:t> </a:t>
            </a:r>
            <a:r>
              <a:rPr lang="en-US" sz="2200" dirty="0" err="1"/>
              <a:t>hiện</a:t>
            </a:r>
            <a:r>
              <a:rPr lang="en-US" sz="2200" dirty="0"/>
              <a:t> </a:t>
            </a:r>
            <a:r>
              <a:rPr lang="en-US" sz="2200" dirty="0" err="1"/>
              <a:t>sớm</a:t>
            </a:r>
            <a:r>
              <a:rPr lang="en-US" sz="2200" dirty="0"/>
              <a:t> </a:t>
            </a:r>
            <a:r>
              <a:rPr lang="en-US" sz="2200" dirty="0" err="1"/>
              <a:t>và</a:t>
            </a:r>
            <a:r>
              <a:rPr lang="en-US" sz="2200" dirty="0"/>
              <a:t> </a:t>
            </a:r>
            <a:r>
              <a:rPr lang="en-US" sz="2200" dirty="0" err="1"/>
              <a:t>điều</a:t>
            </a:r>
            <a:r>
              <a:rPr lang="en-US" sz="2200" dirty="0"/>
              <a:t> </a:t>
            </a:r>
            <a:r>
              <a:rPr lang="en-US" sz="2200" dirty="0" err="1"/>
              <a:t>trị</a:t>
            </a:r>
            <a:r>
              <a:rPr lang="en-US" sz="2200" dirty="0"/>
              <a:t> </a:t>
            </a:r>
            <a:r>
              <a:rPr lang="en-US" sz="2200" dirty="0" err="1"/>
              <a:t>phụ</a:t>
            </a:r>
            <a:r>
              <a:rPr lang="en-US" sz="2200" dirty="0"/>
              <a:t> </a:t>
            </a:r>
            <a:r>
              <a:rPr lang="en-US" sz="2200" dirty="0" err="1"/>
              <a:t>thuộc</a:t>
            </a:r>
            <a:r>
              <a:rPr lang="en-US" sz="2200" dirty="0"/>
              <a:t> </a:t>
            </a:r>
            <a:r>
              <a:rPr lang="en-US" sz="2200" dirty="0" err="1"/>
              <a:t>rất</a:t>
            </a:r>
            <a:r>
              <a:rPr lang="en-US" sz="2200" dirty="0"/>
              <a:t> </a:t>
            </a:r>
            <a:r>
              <a:rPr lang="en-US" sz="2200" dirty="0" err="1"/>
              <a:t>nhiều</a:t>
            </a:r>
            <a:r>
              <a:rPr lang="en-US" sz="2200" dirty="0"/>
              <a:t> </a:t>
            </a:r>
            <a:r>
              <a:rPr lang="en-US" sz="2200" dirty="0" err="1"/>
              <a:t>vào</a:t>
            </a:r>
            <a:r>
              <a:rPr lang="en-US" sz="2200" dirty="0"/>
              <a:t> </a:t>
            </a:r>
            <a:r>
              <a:rPr lang="en-US" sz="2200" dirty="0" err="1"/>
              <a:t>nội</a:t>
            </a:r>
            <a:r>
              <a:rPr lang="en-US" sz="2200" dirty="0"/>
              <a:t> </a:t>
            </a:r>
            <a:r>
              <a:rPr lang="en-US" sz="2200" dirty="0" err="1"/>
              <a:t>soi</a:t>
            </a:r>
            <a:r>
              <a:rPr lang="en-US" sz="2200" dirty="0"/>
              <a:t> </a:t>
            </a:r>
            <a:r>
              <a:rPr lang="en-US" sz="2200" dirty="0" err="1"/>
              <a:t>và</a:t>
            </a:r>
            <a:r>
              <a:rPr lang="en-US" sz="2200" dirty="0"/>
              <a:t> </a:t>
            </a:r>
            <a:r>
              <a:rPr lang="en-US" sz="2200" dirty="0" err="1"/>
              <a:t>sinh</a:t>
            </a:r>
            <a:r>
              <a:rPr lang="en-US" sz="2200" dirty="0"/>
              <a:t> </a:t>
            </a:r>
            <a:r>
              <a:rPr lang="en-US" sz="2200" dirty="0" err="1"/>
              <a:t>thiết</a:t>
            </a:r>
            <a:r>
              <a:rPr lang="en-US" sz="2200" dirty="0"/>
              <a:t> </a:t>
            </a:r>
            <a:r>
              <a:rPr lang="en-US" sz="2200" dirty="0" err="1"/>
              <a:t>giải</a:t>
            </a:r>
            <a:r>
              <a:rPr lang="en-US" sz="2200" dirty="0"/>
              <a:t> </a:t>
            </a:r>
            <a:r>
              <a:rPr lang="en-US" sz="2200" dirty="0" err="1"/>
              <a:t>phẫu</a:t>
            </a:r>
            <a:r>
              <a:rPr lang="en-US" sz="2200" dirty="0"/>
              <a:t> </a:t>
            </a:r>
            <a:r>
              <a:rPr lang="en-US" sz="2200" dirty="0" err="1"/>
              <a:t>bệnh</a:t>
            </a:r>
            <a:endParaRPr lang="en-US" sz="2200" dirty="0"/>
          </a:p>
          <a:p>
            <a:pPr>
              <a:buFontTx/>
              <a:buChar char="-"/>
            </a:pPr>
            <a:endParaRPr lang="en-US" sz="2200" dirty="0"/>
          </a:p>
        </p:txBody>
      </p:sp>
      <p:sp>
        <p:nvSpPr>
          <p:cNvPr id="3" name="Title 2"/>
          <p:cNvSpPr>
            <a:spLocks noGrp="1"/>
          </p:cNvSpPr>
          <p:nvPr>
            <p:ph type="title"/>
          </p:nvPr>
        </p:nvSpPr>
        <p:spPr>
          <a:xfrm>
            <a:off x="930394" y="109354"/>
            <a:ext cx="11004331" cy="870895"/>
          </a:xfrm>
        </p:spPr>
        <p:txBody>
          <a:bodyPr>
            <a:noAutofit/>
          </a:bodyPr>
          <a:lstStyle/>
          <a:p>
            <a:r>
              <a:rPr lang="en-US" sz="2800" dirty="0"/>
              <a:t>VÀI NÉT CƠ BẢN VỀ UNG THƯ SỚM ĐƯỜNG TIÊU HOÁ TRÊN</a:t>
            </a:r>
          </a:p>
        </p:txBody>
      </p:sp>
      <p:pic>
        <p:nvPicPr>
          <p:cNvPr id="1026" name="Picture 2" descr="https://benhvienthucuc.vn/wp-content/uploads/2023/08/cac-giai-doan-ung-thu-da-day-e16907913002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97" t="5539" r="5751" b="1561"/>
          <a:stretch/>
        </p:blipFill>
        <p:spPr bwMode="auto">
          <a:xfrm>
            <a:off x="7675249" y="1445843"/>
            <a:ext cx="4259476" cy="4289398"/>
          </a:xfrm>
          <a:prstGeom prst="rect">
            <a:avLst/>
          </a:prstGeom>
          <a:noFill/>
          <a:extLst>
            <a:ext uri="{909E8E84-426E-40DD-AFC4-6F175D3DCCD1}">
              <a14:hiddenFill xmlns:a14="http://schemas.microsoft.com/office/drawing/2010/main">
                <a:solidFill>
                  <a:srgbClr val="FFFFFF"/>
                </a:solidFill>
              </a14:hiddenFill>
            </a:ext>
          </a:extLst>
        </p:spPr>
      </p:pic>
      <p:sp>
        <p:nvSpPr>
          <p:cNvPr id="5" name="Notched Right Arrow 4"/>
          <p:cNvSpPr/>
          <p:nvPr/>
        </p:nvSpPr>
        <p:spPr>
          <a:xfrm rot="2191647">
            <a:off x="8063202" y="4273479"/>
            <a:ext cx="517833" cy="253991"/>
          </a:xfrm>
          <a:prstGeom prst="notched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Notched Right Arrow 7"/>
          <p:cNvSpPr/>
          <p:nvPr/>
        </p:nvSpPr>
        <p:spPr>
          <a:xfrm rot="13802679">
            <a:off x="9311228" y="4908201"/>
            <a:ext cx="472850" cy="275265"/>
          </a:xfrm>
          <a:prstGeom prst="notched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15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55946" y="-37070"/>
            <a:ext cx="10121250" cy="1037967"/>
          </a:xfrm>
        </p:spPr>
        <p:txBody>
          <a:bodyPr>
            <a:noAutofit/>
          </a:bodyPr>
          <a:lstStyle/>
          <a:p>
            <a:r>
              <a:rPr lang="en-US" sz="2800" dirty="0"/>
              <a:t>VẬY CẦN PHẢI LÀM GÌ ĐỂ PHÁT HIỆN ĐƯỢC UNG THƯ DẠ DÀY SỚM?</a:t>
            </a:r>
          </a:p>
        </p:txBody>
      </p:sp>
      <p:sp>
        <p:nvSpPr>
          <p:cNvPr id="4" name="Text Placeholder 1"/>
          <p:cNvSpPr txBox="1">
            <a:spLocks/>
          </p:cNvSpPr>
          <p:nvPr/>
        </p:nvSpPr>
        <p:spPr>
          <a:xfrm>
            <a:off x="6904702" y="1345504"/>
            <a:ext cx="3738488" cy="3930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graphicFrame>
        <p:nvGraphicFramePr>
          <p:cNvPr id="5" name="Diagram 4"/>
          <p:cNvGraphicFramePr/>
          <p:nvPr>
            <p:extLst>
              <p:ext uri="{D42A27DB-BD31-4B8C-83A1-F6EECF244321}">
                <p14:modId xmlns:p14="http://schemas.microsoft.com/office/powerpoint/2010/main" val="799667783"/>
              </p:ext>
            </p:extLst>
          </p:nvPr>
        </p:nvGraphicFramePr>
        <p:xfrm>
          <a:off x="1455946" y="1345504"/>
          <a:ext cx="9709358" cy="4587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5232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6636" y="982485"/>
            <a:ext cx="11735364" cy="4890978"/>
          </a:xfrm>
        </p:spPr>
        <p:txBody>
          <a:bodyPr>
            <a:normAutofit/>
          </a:bodyPr>
          <a:lstStyle/>
          <a:p>
            <a:pPr marL="457200" indent="-457200">
              <a:buFont typeface="+mj-lt"/>
              <a:buAutoNum type="arabicPeriod"/>
            </a:pPr>
            <a:r>
              <a:rPr lang="en-US" sz="2400" b="1" dirty="0" err="1"/>
              <a:t>Các</a:t>
            </a:r>
            <a:r>
              <a:rPr lang="en-US" sz="2400" b="1" dirty="0"/>
              <a:t> </a:t>
            </a:r>
            <a:r>
              <a:rPr lang="en-US" sz="2400" b="1" dirty="0" err="1"/>
              <a:t>yêu</a:t>
            </a:r>
            <a:r>
              <a:rPr lang="en-US" sz="2400" b="1" dirty="0"/>
              <a:t> </a:t>
            </a:r>
            <a:r>
              <a:rPr lang="en-US" sz="2400" b="1" dirty="0" err="1"/>
              <a:t>tố</a:t>
            </a:r>
            <a:r>
              <a:rPr lang="en-US" sz="2400" b="1" dirty="0"/>
              <a:t> </a:t>
            </a:r>
            <a:r>
              <a:rPr lang="en-US" sz="2400" b="1" dirty="0" err="1"/>
              <a:t>nguy</a:t>
            </a:r>
            <a:r>
              <a:rPr lang="en-US" sz="2400" b="1" dirty="0"/>
              <a:t> </a:t>
            </a:r>
            <a:r>
              <a:rPr lang="en-US" sz="2400" b="1" dirty="0" err="1"/>
              <a:t>cơ</a:t>
            </a:r>
            <a:r>
              <a:rPr lang="en-US" sz="2400" b="1" dirty="0"/>
              <a:t> </a:t>
            </a:r>
            <a:r>
              <a:rPr lang="en-US" sz="2400" b="1" dirty="0" err="1"/>
              <a:t>gây</a:t>
            </a:r>
            <a:r>
              <a:rPr lang="en-US" sz="2400" b="1" dirty="0"/>
              <a:t> </a:t>
            </a:r>
            <a:r>
              <a:rPr lang="en-US" sz="2400" b="1" dirty="0" err="1"/>
              <a:t>ung</a:t>
            </a:r>
            <a:r>
              <a:rPr lang="en-US" sz="2400" b="1" dirty="0"/>
              <a:t> </a:t>
            </a:r>
            <a:r>
              <a:rPr lang="en-US" sz="2400" b="1" dirty="0" err="1"/>
              <a:t>thư</a:t>
            </a:r>
            <a:r>
              <a:rPr lang="en-US" sz="2400" b="1" dirty="0"/>
              <a:t> </a:t>
            </a:r>
            <a:r>
              <a:rPr lang="en-US" sz="2400" b="1" dirty="0" err="1"/>
              <a:t>đường</a:t>
            </a:r>
            <a:r>
              <a:rPr lang="en-US" sz="2400" b="1" dirty="0"/>
              <a:t> </a:t>
            </a:r>
            <a:r>
              <a:rPr lang="en-US" sz="2400" b="1" dirty="0" err="1"/>
              <a:t>tiêu</a:t>
            </a:r>
            <a:r>
              <a:rPr lang="en-US" sz="2400" b="1" dirty="0"/>
              <a:t> </a:t>
            </a:r>
            <a:r>
              <a:rPr lang="en-US" sz="2400" b="1" dirty="0" err="1"/>
              <a:t>hoá</a:t>
            </a:r>
            <a:r>
              <a:rPr lang="en-US" sz="2400" b="1" dirty="0"/>
              <a:t> </a:t>
            </a:r>
            <a:r>
              <a:rPr lang="en-US" sz="2400" b="1" dirty="0" err="1"/>
              <a:t>trên</a:t>
            </a:r>
            <a:r>
              <a:rPr lang="en-US" sz="2400" b="1" dirty="0"/>
              <a:t> </a:t>
            </a:r>
            <a:r>
              <a:rPr lang="en-US" sz="2400" b="1" dirty="0" err="1"/>
              <a:t>nên</a:t>
            </a:r>
            <a:r>
              <a:rPr lang="en-US" sz="2400" b="1" dirty="0"/>
              <a:t> </a:t>
            </a:r>
            <a:r>
              <a:rPr lang="en-US" sz="2400" b="1" dirty="0" err="1"/>
              <a:t>được</a:t>
            </a:r>
            <a:r>
              <a:rPr lang="en-US" sz="2400" b="1" dirty="0"/>
              <a:t> </a:t>
            </a:r>
            <a:r>
              <a:rPr lang="en-US" sz="2400" b="1" dirty="0" err="1"/>
              <a:t>phân</a:t>
            </a:r>
            <a:r>
              <a:rPr lang="en-US" sz="2400" b="1" dirty="0"/>
              <a:t> </a:t>
            </a:r>
            <a:r>
              <a:rPr lang="en-US" sz="2400" b="1" dirty="0" err="1"/>
              <a:t>tầng</a:t>
            </a:r>
            <a:r>
              <a:rPr lang="en-US" sz="2400" b="1" dirty="0"/>
              <a:t> </a:t>
            </a:r>
            <a:r>
              <a:rPr lang="en-US" sz="2400" b="1" dirty="0" err="1"/>
              <a:t>trước</a:t>
            </a:r>
            <a:r>
              <a:rPr lang="en-US" sz="2400" b="1" dirty="0"/>
              <a:t> </a:t>
            </a:r>
            <a:r>
              <a:rPr lang="en-US" sz="2400" b="1" dirty="0" err="1"/>
              <a:t>khi</a:t>
            </a:r>
            <a:r>
              <a:rPr lang="en-US" sz="2400" b="1" dirty="0"/>
              <a:t> </a:t>
            </a:r>
            <a:r>
              <a:rPr lang="en-US" sz="2400" b="1" dirty="0" err="1"/>
              <a:t>thực</a:t>
            </a:r>
            <a:r>
              <a:rPr lang="en-US" sz="2400" b="1" dirty="0"/>
              <a:t> </a:t>
            </a:r>
            <a:r>
              <a:rPr lang="en-US" sz="2400" b="1" dirty="0" err="1"/>
              <a:t>hiện</a:t>
            </a:r>
            <a:r>
              <a:rPr lang="en-US" sz="2400" b="1" dirty="0"/>
              <a:t> </a:t>
            </a:r>
            <a:r>
              <a:rPr lang="en-US" sz="2400" b="1" dirty="0" err="1"/>
              <a:t>nội</a:t>
            </a:r>
            <a:r>
              <a:rPr lang="en-US" sz="2400" b="1" dirty="0"/>
              <a:t> </a:t>
            </a:r>
            <a:r>
              <a:rPr lang="en-US" sz="2400" b="1" dirty="0" err="1"/>
              <a:t>soi</a:t>
            </a:r>
            <a:endParaRPr lang="en-US" sz="2400" b="1" dirty="0"/>
          </a:p>
          <a:p>
            <a:pPr>
              <a:buFontTx/>
              <a:buChar char="-"/>
            </a:pPr>
            <a:r>
              <a:rPr lang="en-US" sz="2400" dirty="0" err="1"/>
              <a:t>Ung</a:t>
            </a:r>
            <a:r>
              <a:rPr lang="en-US" sz="2400" dirty="0"/>
              <a:t> </a:t>
            </a:r>
            <a:r>
              <a:rPr lang="en-US" sz="2400" dirty="0" err="1"/>
              <a:t>thư</a:t>
            </a:r>
            <a:r>
              <a:rPr lang="en-US" sz="2400" dirty="0"/>
              <a:t> </a:t>
            </a:r>
            <a:r>
              <a:rPr lang="en-US" sz="2400" dirty="0" err="1"/>
              <a:t>thực</a:t>
            </a:r>
            <a:r>
              <a:rPr lang="en-US" sz="2400" dirty="0"/>
              <a:t> </a:t>
            </a:r>
            <a:r>
              <a:rPr lang="en-US" sz="2400" dirty="0" err="1"/>
              <a:t>quản</a:t>
            </a:r>
            <a:r>
              <a:rPr lang="en-US" sz="2400" dirty="0"/>
              <a:t> </a:t>
            </a:r>
            <a:r>
              <a:rPr lang="en-US" sz="2400" dirty="0" err="1"/>
              <a:t>tế</a:t>
            </a:r>
            <a:r>
              <a:rPr lang="en-US" sz="2400" dirty="0"/>
              <a:t> </a:t>
            </a:r>
            <a:r>
              <a:rPr lang="en-US" sz="2400" dirty="0" err="1"/>
              <a:t>bào</a:t>
            </a:r>
            <a:r>
              <a:rPr lang="en-US" sz="2400" dirty="0"/>
              <a:t> </a:t>
            </a:r>
            <a:r>
              <a:rPr lang="en-US" sz="2400" dirty="0" err="1"/>
              <a:t>vảy</a:t>
            </a:r>
            <a:r>
              <a:rPr lang="en-US" sz="2400" dirty="0"/>
              <a:t> :</a:t>
            </a:r>
          </a:p>
          <a:p>
            <a:pPr marL="0" indent="0">
              <a:buNone/>
            </a:pPr>
            <a:r>
              <a:rPr lang="en-US" sz="2400" dirty="0"/>
              <a:t>+ </a:t>
            </a:r>
            <a:r>
              <a:rPr lang="en-US" sz="2400" dirty="0" err="1"/>
              <a:t>Yếu</a:t>
            </a:r>
            <a:r>
              <a:rPr lang="en-US" sz="2400" dirty="0"/>
              <a:t> </a:t>
            </a:r>
            <a:r>
              <a:rPr lang="en-US" sz="2400" dirty="0" err="1"/>
              <a:t>tố</a:t>
            </a:r>
            <a:r>
              <a:rPr lang="en-US" sz="2400" dirty="0"/>
              <a:t> </a:t>
            </a:r>
            <a:r>
              <a:rPr lang="en-US" sz="2400" dirty="0" err="1"/>
              <a:t>nguy</a:t>
            </a:r>
            <a:r>
              <a:rPr lang="en-US" sz="2400" dirty="0"/>
              <a:t> </a:t>
            </a:r>
            <a:r>
              <a:rPr lang="en-US" sz="2400" dirty="0" err="1"/>
              <a:t>cơ</a:t>
            </a:r>
            <a:r>
              <a:rPr lang="en-US" sz="2400" dirty="0"/>
              <a:t> : </a:t>
            </a:r>
            <a:r>
              <a:rPr lang="en-US" sz="2400" dirty="0" err="1"/>
              <a:t>hút</a:t>
            </a:r>
            <a:r>
              <a:rPr lang="en-US" sz="2400" dirty="0"/>
              <a:t> </a:t>
            </a:r>
            <a:r>
              <a:rPr lang="en-US" sz="2400" dirty="0" err="1"/>
              <a:t>thuốc</a:t>
            </a:r>
            <a:r>
              <a:rPr lang="en-US" sz="2400" dirty="0"/>
              <a:t> </a:t>
            </a:r>
            <a:r>
              <a:rPr lang="en-US" sz="2400" dirty="0" err="1"/>
              <a:t>lá</a:t>
            </a:r>
            <a:r>
              <a:rPr lang="en-US" sz="2400" dirty="0"/>
              <a:t> </a:t>
            </a:r>
            <a:r>
              <a:rPr lang="en-US" sz="2400" dirty="0" err="1"/>
              <a:t>và</a:t>
            </a:r>
            <a:r>
              <a:rPr lang="en-US" sz="2400" dirty="0"/>
              <a:t> </a:t>
            </a:r>
            <a:r>
              <a:rPr lang="en-US" sz="2400" dirty="0" err="1"/>
              <a:t>đồ</a:t>
            </a:r>
            <a:r>
              <a:rPr lang="en-US" sz="2400" dirty="0"/>
              <a:t> </a:t>
            </a:r>
            <a:r>
              <a:rPr lang="en-US" sz="2400" dirty="0" err="1"/>
              <a:t>uống</a:t>
            </a:r>
            <a:r>
              <a:rPr lang="en-US" sz="2400" dirty="0"/>
              <a:t> </a:t>
            </a:r>
            <a:r>
              <a:rPr lang="en-US" sz="2400" dirty="0" err="1"/>
              <a:t>có</a:t>
            </a:r>
            <a:r>
              <a:rPr lang="en-US" sz="2400" dirty="0"/>
              <a:t> </a:t>
            </a:r>
            <a:r>
              <a:rPr lang="en-US" sz="2400" dirty="0" err="1"/>
              <a:t>cồn</a:t>
            </a:r>
            <a:r>
              <a:rPr lang="en-US" sz="2400" dirty="0"/>
              <a:t> ( Alcohol Flushing )</a:t>
            </a:r>
          </a:p>
          <a:p>
            <a:pPr marL="0" indent="0">
              <a:buNone/>
            </a:pPr>
            <a:r>
              <a:rPr lang="en-US" sz="2400" dirty="0"/>
              <a:t>+ </a:t>
            </a:r>
            <a:r>
              <a:rPr lang="en-US" sz="2400" dirty="0" err="1"/>
              <a:t>Khi</a:t>
            </a:r>
            <a:r>
              <a:rPr lang="en-US" sz="2400" dirty="0"/>
              <a:t> </a:t>
            </a:r>
            <a:r>
              <a:rPr lang="en-US" sz="2400" dirty="0" err="1"/>
              <a:t>đồng</a:t>
            </a:r>
            <a:r>
              <a:rPr lang="en-US" sz="2400" dirty="0"/>
              <a:t> </a:t>
            </a:r>
            <a:r>
              <a:rPr lang="en-US" sz="2400" dirty="0" err="1"/>
              <a:t>thời</a:t>
            </a:r>
            <a:r>
              <a:rPr lang="en-US" sz="2400" dirty="0"/>
              <a:t> </a:t>
            </a:r>
            <a:r>
              <a:rPr lang="en-US" sz="2400" dirty="0" err="1"/>
              <a:t>có</a:t>
            </a:r>
            <a:r>
              <a:rPr lang="en-US" sz="2400" dirty="0"/>
              <a:t> </a:t>
            </a:r>
            <a:r>
              <a:rPr lang="en-US" sz="2400" dirty="0" err="1"/>
              <a:t>cả</a:t>
            </a:r>
            <a:r>
              <a:rPr lang="en-US" sz="2400" dirty="0"/>
              <a:t> 2 </a:t>
            </a:r>
            <a:r>
              <a:rPr lang="en-US" sz="2400" dirty="0" err="1"/>
              <a:t>yếu</a:t>
            </a:r>
            <a:r>
              <a:rPr lang="en-US" sz="2400" dirty="0"/>
              <a:t> </a:t>
            </a:r>
            <a:r>
              <a:rPr lang="en-US" sz="2400" dirty="0" err="1"/>
              <a:t>tố</a:t>
            </a:r>
            <a:r>
              <a:rPr lang="en-US" sz="2400" dirty="0"/>
              <a:t> </a:t>
            </a:r>
            <a:r>
              <a:rPr lang="en-US" sz="2400" dirty="0" err="1"/>
              <a:t>này</a:t>
            </a:r>
            <a:r>
              <a:rPr lang="en-US" sz="2400" dirty="0"/>
              <a:t> </a:t>
            </a:r>
            <a:r>
              <a:rPr lang="en-US" sz="2400" dirty="0" err="1"/>
              <a:t>thì</a:t>
            </a:r>
            <a:r>
              <a:rPr lang="en-US" sz="2400" dirty="0"/>
              <a:t> </a:t>
            </a:r>
            <a:r>
              <a:rPr lang="en-US" sz="2400" dirty="0" err="1"/>
              <a:t>nguy</a:t>
            </a:r>
            <a:r>
              <a:rPr lang="en-US" sz="2400" dirty="0"/>
              <a:t> </a:t>
            </a:r>
            <a:r>
              <a:rPr lang="en-US" sz="2400" dirty="0" err="1"/>
              <a:t>cơ</a:t>
            </a:r>
            <a:r>
              <a:rPr lang="en-US" sz="2400" dirty="0"/>
              <a:t> K </a:t>
            </a:r>
            <a:r>
              <a:rPr lang="en-US" sz="2400" dirty="0" err="1"/>
              <a:t>thực</a:t>
            </a:r>
            <a:r>
              <a:rPr lang="en-US" sz="2400" dirty="0"/>
              <a:t> </a:t>
            </a:r>
            <a:r>
              <a:rPr lang="en-US" sz="2400" dirty="0" err="1"/>
              <a:t>quản</a:t>
            </a:r>
            <a:r>
              <a:rPr lang="en-US" sz="2400" dirty="0"/>
              <a:t> </a:t>
            </a:r>
            <a:r>
              <a:rPr lang="en-US" sz="2400" dirty="0" err="1"/>
              <a:t>sẽ</a:t>
            </a:r>
            <a:r>
              <a:rPr lang="en-US" sz="2400" dirty="0"/>
              <a:t> </a:t>
            </a:r>
            <a:r>
              <a:rPr lang="en-US" sz="2400" dirty="0" err="1"/>
              <a:t>tăng</a:t>
            </a:r>
            <a:r>
              <a:rPr lang="en-US" sz="2400" dirty="0"/>
              <a:t> </a:t>
            </a:r>
            <a:r>
              <a:rPr lang="en-US" sz="2400" dirty="0" err="1"/>
              <a:t>lên</a:t>
            </a:r>
            <a:r>
              <a:rPr lang="en-US" sz="2400" dirty="0"/>
              <a:t> </a:t>
            </a:r>
            <a:r>
              <a:rPr lang="en-US" sz="2400" dirty="0" err="1"/>
              <a:t>nhiều</a:t>
            </a:r>
            <a:r>
              <a:rPr lang="en-US" sz="2400" dirty="0"/>
              <a:t> </a:t>
            </a:r>
            <a:r>
              <a:rPr lang="en-US" sz="2400" dirty="0" err="1"/>
              <a:t>lần</a:t>
            </a:r>
            <a:endParaRPr lang="en-US" sz="2400" dirty="0"/>
          </a:p>
          <a:p>
            <a:pPr>
              <a:buFontTx/>
              <a:buChar char="-"/>
            </a:pPr>
            <a:r>
              <a:rPr lang="en-US" sz="2400" dirty="0" err="1"/>
              <a:t>Ung</a:t>
            </a:r>
            <a:r>
              <a:rPr lang="en-US" sz="2400" dirty="0"/>
              <a:t> </a:t>
            </a:r>
            <a:r>
              <a:rPr lang="en-US" sz="2400" dirty="0" err="1"/>
              <a:t>thư</a:t>
            </a:r>
            <a:r>
              <a:rPr lang="en-US" sz="2400" dirty="0"/>
              <a:t> </a:t>
            </a:r>
            <a:r>
              <a:rPr lang="en-US" sz="2400" dirty="0" err="1"/>
              <a:t>biểu</a:t>
            </a:r>
            <a:r>
              <a:rPr lang="en-US" sz="2400" dirty="0"/>
              <a:t> </a:t>
            </a:r>
            <a:r>
              <a:rPr lang="en-US" sz="2400" dirty="0" err="1"/>
              <a:t>mô</a:t>
            </a:r>
            <a:r>
              <a:rPr lang="en-US" sz="2400" dirty="0"/>
              <a:t> </a:t>
            </a:r>
            <a:r>
              <a:rPr lang="en-US" sz="2400" dirty="0" err="1"/>
              <a:t>tuyến</a:t>
            </a:r>
            <a:r>
              <a:rPr lang="en-US" sz="2400" dirty="0"/>
              <a:t> </a:t>
            </a:r>
            <a:r>
              <a:rPr lang="en-US" sz="2400" dirty="0" err="1"/>
              <a:t>thực</a:t>
            </a:r>
            <a:r>
              <a:rPr lang="en-US" sz="2400" dirty="0"/>
              <a:t> </a:t>
            </a:r>
            <a:r>
              <a:rPr lang="en-US" sz="2400" dirty="0" err="1"/>
              <a:t>quản</a:t>
            </a:r>
            <a:r>
              <a:rPr lang="en-US" sz="2400" dirty="0"/>
              <a:t> :</a:t>
            </a:r>
          </a:p>
          <a:p>
            <a:pPr marL="0" indent="0">
              <a:buNone/>
            </a:pPr>
            <a:r>
              <a:rPr lang="en-US" sz="2400" dirty="0"/>
              <a:t>+ Hay </a:t>
            </a:r>
            <a:r>
              <a:rPr lang="en-US" sz="2400" dirty="0" err="1"/>
              <a:t>gặp</a:t>
            </a:r>
            <a:r>
              <a:rPr lang="en-US" sz="2400" dirty="0"/>
              <a:t> ở 1/3 </a:t>
            </a:r>
            <a:r>
              <a:rPr lang="en-US" sz="2400" dirty="0" err="1"/>
              <a:t>dưới</a:t>
            </a:r>
            <a:r>
              <a:rPr lang="en-US" sz="2400" dirty="0"/>
              <a:t> </a:t>
            </a:r>
            <a:r>
              <a:rPr lang="en-US" sz="2400" dirty="0" err="1"/>
              <a:t>thực</a:t>
            </a:r>
            <a:r>
              <a:rPr lang="en-US" sz="2400" dirty="0"/>
              <a:t> </a:t>
            </a:r>
            <a:r>
              <a:rPr lang="en-US" sz="2400" dirty="0" err="1"/>
              <a:t>quản</a:t>
            </a:r>
            <a:r>
              <a:rPr lang="en-US" sz="2400" dirty="0"/>
              <a:t>, </a:t>
            </a:r>
            <a:r>
              <a:rPr lang="en-US" sz="2400" dirty="0" err="1"/>
              <a:t>liên</a:t>
            </a:r>
            <a:r>
              <a:rPr lang="en-US" sz="2400" dirty="0"/>
              <a:t> </a:t>
            </a:r>
            <a:r>
              <a:rPr lang="en-US" sz="2400" dirty="0" err="1"/>
              <a:t>quan</a:t>
            </a:r>
            <a:r>
              <a:rPr lang="en-US" sz="2400" dirty="0"/>
              <a:t> </a:t>
            </a:r>
            <a:r>
              <a:rPr lang="en-US" sz="2400" dirty="0" err="1"/>
              <a:t>mật</a:t>
            </a:r>
            <a:r>
              <a:rPr lang="en-US" sz="2400" dirty="0"/>
              <a:t> </a:t>
            </a:r>
            <a:r>
              <a:rPr lang="en-US" sz="2400" dirty="0" err="1"/>
              <a:t>thiếu</a:t>
            </a:r>
            <a:r>
              <a:rPr lang="en-US" sz="2400" dirty="0"/>
              <a:t> </a:t>
            </a:r>
            <a:r>
              <a:rPr lang="en-US" sz="2400" dirty="0" err="1"/>
              <a:t>với</a:t>
            </a:r>
            <a:r>
              <a:rPr lang="en-US" sz="2400" dirty="0"/>
              <a:t> </a:t>
            </a:r>
            <a:r>
              <a:rPr lang="en-US" sz="2400" dirty="0" err="1"/>
              <a:t>tổn</a:t>
            </a:r>
            <a:r>
              <a:rPr lang="en-US" sz="2400" dirty="0"/>
              <a:t> </a:t>
            </a:r>
            <a:r>
              <a:rPr lang="en-US" sz="2400" dirty="0" err="1"/>
              <a:t>thương</a:t>
            </a:r>
            <a:r>
              <a:rPr lang="en-US" sz="2400" dirty="0"/>
              <a:t> </a:t>
            </a:r>
            <a:r>
              <a:rPr lang="en-US" sz="2400" dirty="0" err="1"/>
              <a:t>Barret</a:t>
            </a:r>
            <a:endParaRPr lang="en-US" sz="2400" dirty="0"/>
          </a:p>
          <a:p>
            <a:pPr marL="0" indent="0">
              <a:buNone/>
            </a:pPr>
            <a:r>
              <a:rPr lang="en-US" sz="2400" dirty="0"/>
              <a:t>+ </a:t>
            </a:r>
            <a:r>
              <a:rPr lang="en-US" sz="2400" dirty="0" err="1"/>
              <a:t>Viêm</a:t>
            </a:r>
            <a:r>
              <a:rPr lang="en-US" sz="2400" dirty="0"/>
              <a:t> </a:t>
            </a:r>
            <a:r>
              <a:rPr lang="en-US" sz="2400" dirty="0" err="1"/>
              <a:t>trào</a:t>
            </a:r>
            <a:r>
              <a:rPr lang="en-US" sz="2400" dirty="0"/>
              <a:t> </a:t>
            </a:r>
            <a:r>
              <a:rPr lang="en-US" sz="2400" dirty="0" err="1"/>
              <a:t>ngược</a:t>
            </a:r>
            <a:r>
              <a:rPr lang="en-US" sz="2400" dirty="0"/>
              <a:t> </a:t>
            </a:r>
            <a:r>
              <a:rPr lang="en-US" sz="2400" dirty="0" err="1"/>
              <a:t>thực</a:t>
            </a:r>
            <a:r>
              <a:rPr lang="en-US" sz="2400" dirty="0"/>
              <a:t> </a:t>
            </a:r>
            <a:r>
              <a:rPr lang="en-US" sz="2400" dirty="0" err="1"/>
              <a:t>quản</a:t>
            </a:r>
            <a:r>
              <a:rPr lang="en-US" sz="2400" dirty="0"/>
              <a:t> </a:t>
            </a:r>
            <a:r>
              <a:rPr lang="en-US" sz="2400" dirty="0" err="1"/>
              <a:t>kéo</a:t>
            </a:r>
            <a:r>
              <a:rPr lang="en-US" sz="2400" dirty="0"/>
              <a:t> </a:t>
            </a:r>
            <a:r>
              <a:rPr lang="en-US" sz="2400" dirty="0" err="1"/>
              <a:t>dài</a:t>
            </a:r>
            <a:endParaRPr lang="en-US" sz="2400" dirty="0"/>
          </a:p>
          <a:p>
            <a:pPr marL="0" indent="0">
              <a:buNone/>
            </a:pPr>
            <a:r>
              <a:rPr lang="en-US" sz="2400" dirty="0"/>
              <a:t>+ BMI </a:t>
            </a:r>
            <a:r>
              <a:rPr lang="en-US" sz="2400" dirty="0" err="1"/>
              <a:t>cao</a:t>
            </a:r>
            <a:endParaRPr lang="en-US" sz="2400" dirty="0"/>
          </a:p>
          <a:p>
            <a:pPr marL="0" indent="0">
              <a:buNone/>
            </a:pPr>
            <a:r>
              <a:rPr lang="en-US" sz="2400" dirty="0"/>
              <a:t>+ </a:t>
            </a:r>
            <a:r>
              <a:rPr lang="en-US" sz="2400" dirty="0" err="1"/>
              <a:t>Hút</a:t>
            </a:r>
            <a:r>
              <a:rPr lang="en-US" sz="2400" dirty="0"/>
              <a:t> </a:t>
            </a:r>
            <a:r>
              <a:rPr lang="en-US" sz="2400" dirty="0" err="1"/>
              <a:t>thuốc</a:t>
            </a:r>
            <a:r>
              <a:rPr lang="en-US" sz="2400" dirty="0"/>
              <a:t> </a:t>
            </a:r>
            <a:r>
              <a:rPr lang="en-US" sz="2400" dirty="0" err="1"/>
              <a:t>lá</a:t>
            </a:r>
            <a:endParaRPr lang="en-US" sz="2400" dirty="0"/>
          </a:p>
          <a:p>
            <a:pPr marL="0" indent="0">
              <a:buNone/>
            </a:pPr>
            <a:endParaRPr lang="en-US" sz="2400" dirty="0"/>
          </a:p>
        </p:txBody>
      </p:sp>
      <p:sp>
        <p:nvSpPr>
          <p:cNvPr id="3" name="Title 2"/>
          <p:cNvSpPr>
            <a:spLocks noGrp="1"/>
          </p:cNvSpPr>
          <p:nvPr>
            <p:ph type="title"/>
          </p:nvPr>
        </p:nvSpPr>
        <p:spPr>
          <a:xfrm>
            <a:off x="1443632" y="75403"/>
            <a:ext cx="9706377" cy="777875"/>
          </a:xfrm>
        </p:spPr>
        <p:txBody>
          <a:bodyPr>
            <a:normAutofit/>
          </a:bodyPr>
          <a:lstStyle/>
          <a:p>
            <a:r>
              <a:rPr lang="en-US" sz="4000" dirty="0"/>
              <a:t>CHUẨN BỊ TRƯỚC THỦ THUẬT </a:t>
            </a:r>
          </a:p>
        </p:txBody>
      </p:sp>
      <p:pic>
        <p:nvPicPr>
          <p:cNvPr id="4" name="Picture 2" descr="https://cdn.mdedge.com/files/s3fs-public/CT109003170_Fig1_AB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7261" y="4066799"/>
            <a:ext cx="4652213" cy="2106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31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down)">
                                      <p:cBhvr>
                                        <p:cTn id="25" dur="500"/>
                                        <p:tgtEl>
                                          <p:spTgt spid="2">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wipe(down)">
                                      <p:cBhvr>
                                        <p:cTn id="28" dur="500"/>
                                        <p:tgtEl>
                                          <p:spTgt spid="2">
                                            <p:txEl>
                                              <p:pRg st="7" end="7"/>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wipe(down)">
                                      <p:cBhvr>
                                        <p:cTn id="31" dur="500"/>
                                        <p:tgtEl>
                                          <p:spTgt spid="2">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8936" y="1142907"/>
            <a:ext cx="10387822" cy="4890978"/>
          </a:xfrm>
        </p:spPr>
        <p:txBody>
          <a:bodyPr>
            <a:noAutofit/>
          </a:bodyPr>
          <a:lstStyle/>
          <a:p>
            <a:pPr marL="457200" indent="-457200">
              <a:buFont typeface="+mj-lt"/>
              <a:buAutoNum type="arabicPeriod"/>
            </a:pPr>
            <a:r>
              <a:rPr lang="en-US" sz="2400" b="1" dirty="0" err="1"/>
              <a:t>Các</a:t>
            </a:r>
            <a:r>
              <a:rPr lang="en-US" sz="2400" b="1" dirty="0"/>
              <a:t> </a:t>
            </a:r>
            <a:r>
              <a:rPr lang="en-US" sz="2400" b="1" dirty="0" err="1"/>
              <a:t>yêu</a:t>
            </a:r>
            <a:r>
              <a:rPr lang="en-US" sz="2400" b="1" dirty="0"/>
              <a:t> </a:t>
            </a:r>
            <a:r>
              <a:rPr lang="en-US" sz="2400" b="1" dirty="0" err="1"/>
              <a:t>tố</a:t>
            </a:r>
            <a:r>
              <a:rPr lang="en-US" sz="2400" b="1" dirty="0"/>
              <a:t> </a:t>
            </a:r>
            <a:r>
              <a:rPr lang="en-US" sz="2400" b="1" dirty="0" err="1"/>
              <a:t>nguy</a:t>
            </a:r>
            <a:r>
              <a:rPr lang="en-US" sz="2400" b="1" dirty="0"/>
              <a:t> </a:t>
            </a:r>
            <a:r>
              <a:rPr lang="en-US" sz="2400" b="1" dirty="0" err="1"/>
              <a:t>cơ</a:t>
            </a:r>
            <a:r>
              <a:rPr lang="en-US" sz="2400" b="1" dirty="0"/>
              <a:t> </a:t>
            </a:r>
            <a:r>
              <a:rPr lang="en-US" sz="2400" b="1" dirty="0" err="1"/>
              <a:t>gây</a:t>
            </a:r>
            <a:r>
              <a:rPr lang="en-US" sz="2400" b="1" dirty="0"/>
              <a:t> </a:t>
            </a:r>
            <a:r>
              <a:rPr lang="en-US" sz="2400" b="1" dirty="0" err="1"/>
              <a:t>ung</a:t>
            </a:r>
            <a:r>
              <a:rPr lang="en-US" sz="2400" b="1" dirty="0"/>
              <a:t> </a:t>
            </a:r>
            <a:r>
              <a:rPr lang="en-US" sz="2400" b="1" dirty="0" err="1"/>
              <a:t>thư</a:t>
            </a:r>
            <a:r>
              <a:rPr lang="en-US" sz="2400" b="1" dirty="0"/>
              <a:t> </a:t>
            </a:r>
            <a:r>
              <a:rPr lang="en-US" sz="2400" b="1" dirty="0" err="1"/>
              <a:t>đường</a:t>
            </a:r>
            <a:r>
              <a:rPr lang="en-US" sz="2400" b="1" dirty="0"/>
              <a:t> </a:t>
            </a:r>
            <a:r>
              <a:rPr lang="en-US" sz="2400" b="1" dirty="0" err="1"/>
              <a:t>tiêu</a:t>
            </a:r>
            <a:r>
              <a:rPr lang="en-US" sz="2400" b="1" dirty="0"/>
              <a:t> </a:t>
            </a:r>
            <a:r>
              <a:rPr lang="en-US" sz="2400" b="1" dirty="0" err="1"/>
              <a:t>hoá</a:t>
            </a:r>
            <a:r>
              <a:rPr lang="en-US" sz="2400" b="1" dirty="0"/>
              <a:t> </a:t>
            </a:r>
            <a:r>
              <a:rPr lang="en-US" sz="2400" b="1" dirty="0" err="1"/>
              <a:t>trên</a:t>
            </a:r>
            <a:r>
              <a:rPr lang="en-US" sz="2400" b="1" dirty="0"/>
              <a:t> </a:t>
            </a:r>
            <a:r>
              <a:rPr lang="en-US" sz="2400" b="1" dirty="0" err="1"/>
              <a:t>nên</a:t>
            </a:r>
            <a:r>
              <a:rPr lang="en-US" sz="2400" b="1" dirty="0"/>
              <a:t> </a:t>
            </a:r>
            <a:r>
              <a:rPr lang="en-US" sz="2400" b="1" dirty="0" err="1"/>
              <a:t>được</a:t>
            </a:r>
            <a:r>
              <a:rPr lang="en-US" sz="2400" b="1" dirty="0"/>
              <a:t> </a:t>
            </a:r>
            <a:r>
              <a:rPr lang="en-US" sz="2400" b="1" dirty="0" err="1"/>
              <a:t>phân</a:t>
            </a:r>
            <a:r>
              <a:rPr lang="en-US" sz="2400" b="1" dirty="0"/>
              <a:t> </a:t>
            </a:r>
            <a:r>
              <a:rPr lang="en-US" sz="2400" b="1" dirty="0" err="1"/>
              <a:t>tầng</a:t>
            </a:r>
            <a:r>
              <a:rPr lang="en-US" sz="2400" b="1" dirty="0"/>
              <a:t> </a:t>
            </a:r>
            <a:r>
              <a:rPr lang="en-US" sz="2400" b="1" dirty="0" err="1"/>
              <a:t>trước</a:t>
            </a:r>
            <a:r>
              <a:rPr lang="en-US" sz="2400" b="1" dirty="0"/>
              <a:t> </a:t>
            </a:r>
            <a:r>
              <a:rPr lang="en-US" sz="2400" b="1" dirty="0" err="1"/>
              <a:t>khi</a:t>
            </a:r>
            <a:r>
              <a:rPr lang="en-US" sz="2400" b="1" dirty="0"/>
              <a:t> </a:t>
            </a:r>
            <a:r>
              <a:rPr lang="en-US" sz="2400" b="1" dirty="0" err="1"/>
              <a:t>thực</a:t>
            </a:r>
            <a:r>
              <a:rPr lang="en-US" sz="2400" b="1" dirty="0"/>
              <a:t> </a:t>
            </a:r>
            <a:r>
              <a:rPr lang="en-US" sz="2400" b="1" dirty="0" err="1"/>
              <a:t>hiện</a:t>
            </a:r>
            <a:r>
              <a:rPr lang="en-US" sz="2400" b="1" dirty="0"/>
              <a:t> </a:t>
            </a:r>
            <a:r>
              <a:rPr lang="en-US" sz="2400" b="1" dirty="0" err="1"/>
              <a:t>nội</a:t>
            </a:r>
            <a:r>
              <a:rPr lang="en-US" sz="2400" b="1" dirty="0"/>
              <a:t> </a:t>
            </a:r>
            <a:r>
              <a:rPr lang="en-US" sz="2400" b="1" dirty="0" err="1"/>
              <a:t>soi</a:t>
            </a:r>
            <a:endParaRPr lang="en-US" sz="2400" b="1" dirty="0"/>
          </a:p>
          <a:p>
            <a:pPr marL="0" indent="0">
              <a:buNone/>
            </a:pPr>
            <a:r>
              <a:rPr lang="en-US" sz="2400" dirty="0"/>
              <a:t>- </a:t>
            </a:r>
            <a:r>
              <a:rPr lang="en-US" sz="2400" dirty="0" err="1"/>
              <a:t>Ung</a:t>
            </a:r>
            <a:r>
              <a:rPr lang="en-US" sz="2400" dirty="0"/>
              <a:t> </a:t>
            </a:r>
            <a:r>
              <a:rPr lang="en-US" sz="2400" dirty="0" err="1"/>
              <a:t>thư</a:t>
            </a:r>
            <a:r>
              <a:rPr lang="en-US" sz="2400" dirty="0"/>
              <a:t> </a:t>
            </a:r>
            <a:r>
              <a:rPr lang="en-US" sz="2400" dirty="0" err="1"/>
              <a:t>dạ</a:t>
            </a:r>
            <a:r>
              <a:rPr lang="en-US" sz="2400" dirty="0"/>
              <a:t> </a:t>
            </a:r>
            <a:r>
              <a:rPr lang="en-US" sz="2400" dirty="0" err="1"/>
              <a:t>dày</a:t>
            </a:r>
            <a:r>
              <a:rPr lang="en-US" sz="2400" dirty="0"/>
              <a:t> :</a:t>
            </a:r>
          </a:p>
          <a:p>
            <a:pPr marL="0" indent="0">
              <a:buNone/>
            </a:pPr>
            <a:r>
              <a:rPr lang="en-US" sz="2400" dirty="0"/>
              <a:t>+ </a:t>
            </a:r>
            <a:r>
              <a:rPr lang="en-US" sz="2400" dirty="0" err="1"/>
              <a:t>Giới</a:t>
            </a:r>
            <a:r>
              <a:rPr lang="en-US" sz="2400" dirty="0"/>
              <a:t> </a:t>
            </a:r>
            <a:r>
              <a:rPr lang="en-US" sz="2400" dirty="0" err="1"/>
              <a:t>tính</a:t>
            </a:r>
            <a:endParaRPr lang="en-US" sz="2400" dirty="0"/>
          </a:p>
          <a:p>
            <a:pPr marL="0" indent="0">
              <a:buNone/>
            </a:pPr>
            <a:r>
              <a:rPr lang="en-US" sz="2400" dirty="0"/>
              <a:t>+ Di </a:t>
            </a:r>
            <a:r>
              <a:rPr lang="en-US" sz="2400" dirty="0" err="1"/>
              <a:t>truyền</a:t>
            </a:r>
            <a:r>
              <a:rPr lang="en-US" sz="2400" dirty="0"/>
              <a:t> : K </a:t>
            </a:r>
            <a:r>
              <a:rPr lang="en-US" sz="2400" dirty="0" err="1"/>
              <a:t>dạ</a:t>
            </a:r>
            <a:r>
              <a:rPr lang="en-US" sz="2400" dirty="0"/>
              <a:t> </a:t>
            </a:r>
            <a:r>
              <a:rPr lang="en-US" sz="2400" dirty="0" err="1"/>
              <a:t>dày</a:t>
            </a:r>
            <a:r>
              <a:rPr lang="en-US" sz="2400" dirty="0"/>
              <a:t> </a:t>
            </a:r>
            <a:r>
              <a:rPr lang="en-US" sz="2400" dirty="0" err="1"/>
              <a:t>lan</a:t>
            </a:r>
            <a:r>
              <a:rPr lang="en-US" sz="2400" dirty="0"/>
              <a:t> </a:t>
            </a:r>
            <a:r>
              <a:rPr lang="en-US" sz="2400" dirty="0" err="1"/>
              <a:t>toả</a:t>
            </a:r>
            <a:r>
              <a:rPr lang="en-US" sz="2400" dirty="0"/>
              <a:t>, </a:t>
            </a:r>
            <a:r>
              <a:rPr lang="en-US" sz="2400" dirty="0" err="1"/>
              <a:t>đa</a:t>
            </a:r>
            <a:r>
              <a:rPr lang="en-US" sz="2400" dirty="0"/>
              <a:t> polyp </a:t>
            </a:r>
            <a:r>
              <a:rPr lang="en-US" sz="2400" dirty="0" err="1"/>
              <a:t>tuyến</a:t>
            </a:r>
            <a:endParaRPr lang="en-US" sz="2400" dirty="0"/>
          </a:p>
          <a:p>
            <a:pPr marL="0" indent="0">
              <a:buNone/>
            </a:pPr>
            <a:r>
              <a:rPr lang="en-US" sz="2400" dirty="0"/>
              <a:t>	          </a:t>
            </a:r>
            <a:r>
              <a:rPr lang="en-US" sz="2400" dirty="0" err="1"/>
              <a:t>gia</a:t>
            </a:r>
            <a:r>
              <a:rPr lang="en-US" sz="2400" dirty="0"/>
              <a:t> </a:t>
            </a:r>
            <a:r>
              <a:rPr lang="en-US" sz="2400" dirty="0" err="1"/>
              <a:t>đình</a:t>
            </a:r>
            <a:r>
              <a:rPr lang="en-US" sz="2400" dirty="0"/>
              <a:t>, </a:t>
            </a:r>
            <a:r>
              <a:rPr lang="en-US" sz="2400" dirty="0" err="1"/>
              <a:t>hội</a:t>
            </a:r>
            <a:r>
              <a:rPr lang="en-US" sz="2400" dirty="0"/>
              <a:t> </a:t>
            </a:r>
            <a:r>
              <a:rPr lang="en-US" sz="2400" dirty="0" err="1"/>
              <a:t>chứng</a:t>
            </a:r>
            <a:r>
              <a:rPr lang="en-US" sz="2400" dirty="0"/>
              <a:t> Lynch</a:t>
            </a:r>
          </a:p>
          <a:p>
            <a:pPr marL="0" indent="0">
              <a:buNone/>
            </a:pPr>
            <a:r>
              <a:rPr lang="en-US" sz="2400" dirty="0"/>
              <a:t>+ </a:t>
            </a:r>
            <a:r>
              <a:rPr lang="en-US" sz="2400" dirty="0" err="1"/>
              <a:t>Hút</a:t>
            </a:r>
            <a:r>
              <a:rPr lang="en-US" sz="2400" dirty="0"/>
              <a:t> </a:t>
            </a:r>
            <a:r>
              <a:rPr lang="en-US" sz="2400" dirty="0" err="1"/>
              <a:t>thuốc</a:t>
            </a:r>
            <a:r>
              <a:rPr lang="en-US" sz="2400" dirty="0"/>
              <a:t> </a:t>
            </a:r>
            <a:r>
              <a:rPr lang="en-US" sz="2400" dirty="0" err="1"/>
              <a:t>lá</a:t>
            </a:r>
            <a:r>
              <a:rPr lang="en-US" sz="2400" dirty="0"/>
              <a:t>, </a:t>
            </a:r>
            <a:r>
              <a:rPr lang="en-US" sz="2400" dirty="0" err="1"/>
              <a:t>sử</a:t>
            </a:r>
            <a:r>
              <a:rPr lang="en-US" sz="2400" dirty="0"/>
              <a:t> </a:t>
            </a:r>
            <a:r>
              <a:rPr lang="en-US" sz="2400" dirty="0" err="1"/>
              <a:t>dụng</a:t>
            </a:r>
            <a:r>
              <a:rPr lang="en-US" sz="2400" dirty="0"/>
              <a:t> </a:t>
            </a:r>
            <a:r>
              <a:rPr lang="en-US" sz="2400" dirty="0" err="1"/>
              <a:t>đồ</a:t>
            </a:r>
            <a:r>
              <a:rPr lang="en-US" sz="2400" dirty="0"/>
              <a:t> </a:t>
            </a:r>
            <a:r>
              <a:rPr lang="en-US" sz="2400" dirty="0" err="1"/>
              <a:t>uống</a:t>
            </a:r>
            <a:r>
              <a:rPr lang="en-US" sz="2400" dirty="0"/>
              <a:t> </a:t>
            </a:r>
            <a:r>
              <a:rPr lang="en-US" sz="2400" dirty="0" err="1"/>
              <a:t>có</a:t>
            </a:r>
            <a:r>
              <a:rPr lang="en-US" sz="2400" dirty="0"/>
              <a:t> </a:t>
            </a:r>
            <a:r>
              <a:rPr lang="en-US" sz="2400" dirty="0" err="1"/>
              <a:t>cồn</a:t>
            </a:r>
            <a:endParaRPr lang="en-US" sz="2400" dirty="0"/>
          </a:p>
          <a:p>
            <a:pPr marL="0" indent="0">
              <a:buNone/>
            </a:pPr>
            <a:r>
              <a:rPr lang="en-US" sz="2400" dirty="0"/>
              <a:t>+ </a:t>
            </a:r>
            <a:r>
              <a:rPr lang="en-US" sz="2400" dirty="0" err="1"/>
              <a:t>Nhiễm</a:t>
            </a:r>
            <a:r>
              <a:rPr lang="en-US" sz="2400" dirty="0"/>
              <a:t> </a:t>
            </a:r>
            <a:r>
              <a:rPr lang="en-US" sz="2400" dirty="0" err="1"/>
              <a:t>H.pylori</a:t>
            </a:r>
            <a:r>
              <a:rPr lang="en-US" sz="2400" dirty="0"/>
              <a:t> </a:t>
            </a:r>
          </a:p>
          <a:p>
            <a:pPr marL="0" indent="0">
              <a:buNone/>
            </a:pPr>
            <a:r>
              <a:rPr lang="en-US" sz="2400" dirty="0"/>
              <a:t>+ </a:t>
            </a:r>
            <a:r>
              <a:rPr lang="en-US" sz="2400" dirty="0" err="1"/>
              <a:t>Viêm</a:t>
            </a:r>
            <a:r>
              <a:rPr lang="en-US" sz="2400" dirty="0"/>
              <a:t> </a:t>
            </a:r>
            <a:r>
              <a:rPr lang="en-US" sz="2400" dirty="0" err="1"/>
              <a:t>teo</a:t>
            </a:r>
            <a:r>
              <a:rPr lang="en-US" sz="2400" dirty="0"/>
              <a:t> </a:t>
            </a:r>
            <a:r>
              <a:rPr lang="en-US" sz="2400" dirty="0" err="1"/>
              <a:t>niêm</a:t>
            </a:r>
            <a:r>
              <a:rPr lang="en-US" sz="2400" dirty="0"/>
              <a:t> </a:t>
            </a:r>
            <a:r>
              <a:rPr lang="en-US" sz="2400" dirty="0" err="1"/>
              <a:t>mạc</a:t>
            </a:r>
            <a:r>
              <a:rPr lang="en-US" sz="2400" dirty="0"/>
              <a:t> </a:t>
            </a:r>
            <a:r>
              <a:rPr lang="en-US" sz="2400" dirty="0" err="1"/>
              <a:t>dạ</a:t>
            </a:r>
            <a:r>
              <a:rPr lang="en-US" sz="2400" dirty="0"/>
              <a:t> </a:t>
            </a:r>
            <a:r>
              <a:rPr lang="en-US" sz="2400" dirty="0" err="1"/>
              <a:t>dày</a:t>
            </a:r>
            <a:r>
              <a:rPr lang="en-US" sz="2400" dirty="0"/>
              <a:t> </a:t>
            </a:r>
            <a:r>
              <a:rPr lang="en-US" sz="2400" dirty="0" err="1"/>
              <a:t>và</a:t>
            </a:r>
            <a:r>
              <a:rPr lang="en-US" sz="2400" dirty="0"/>
              <a:t> </a:t>
            </a:r>
            <a:r>
              <a:rPr lang="en-US" sz="2400" dirty="0" err="1"/>
              <a:t>chuyển</a:t>
            </a:r>
            <a:r>
              <a:rPr lang="en-US" sz="2400" dirty="0"/>
              <a:t> </a:t>
            </a:r>
            <a:r>
              <a:rPr lang="en-US" sz="2400" dirty="0" err="1"/>
              <a:t>sản</a:t>
            </a:r>
            <a:r>
              <a:rPr lang="en-US" sz="2400" dirty="0"/>
              <a:t> </a:t>
            </a:r>
            <a:r>
              <a:rPr lang="en-US" sz="2400" dirty="0" err="1"/>
              <a:t>ruột</a:t>
            </a:r>
            <a:r>
              <a:rPr lang="en-US" sz="2400" dirty="0"/>
              <a:t> : </a:t>
            </a:r>
            <a:r>
              <a:rPr lang="vi-VN" sz="2400" dirty="0"/>
              <a:t>là một tình trạng niêm mạc dạ dày bị viêm kéo dài, dẫn đến mất dần các tuyến tiết dịch vị (tuyến acid và enzym) và thay thế bằng mô xơ hoặc mô ruột (dị sản ruột)</a:t>
            </a:r>
            <a:endParaRPr lang="en-US" sz="2400" dirty="0"/>
          </a:p>
          <a:p>
            <a:pPr marL="0" indent="0">
              <a:buNone/>
            </a:pPr>
            <a:r>
              <a:rPr lang="en-US" sz="2400" dirty="0" err="1"/>
              <a:t>Dị</a:t>
            </a:r>
            <a:r>
              <a:rPr lang="en-US" sz="2400" dirty="0"/>
              <a:t> </a:t>
            </a:r>
            <a:r>
              <a:rPr lang="en-US" sz="2400" dirty="0" err="1"/>
              <a:t>sản</a:t>
            </a:r>
            <a:r>
              <a:rPr lang="en-US" sz="2400" dirty="0"/>
              <a:t> </a:t>
            </a:r>
            <a:r>
              <a:rPr lang="en-US" sz="2400" dirty="0" err="1"/>
              <a:t>ruột</a:t>
            </a:r>
            <a:r>
              <a:rPr lang="en-US" sz="2400" dirty="0"/>
              <a:t> </a:t>
            </a:r>
            <a:r>
              <a:rPr lang="en-US" sz="2400" dirty="0">
                <a:sym typeface="Wingdings" pitchFamily="2" charset="2"/>
              </a:rPr>
              <a:t> </a:t>
            </a:r>
            <a:r>
              <a:rPr lang="en-US" sz="2400" dirty="0" err="1">
                <a:sym typeface="Wingdings" pitchFamily="2" charset="2"/>
              </a:rPr>
              <a:t>loạn</a:t>
            </a:r>
            <a:r>
              <a:rPr lang="en-US" sz="2400" dirty="0">
                <a:sym typeface="Wingdings" pitchFamily="2" charset="2"/>
              </a:rPr>
              <a:t> </a:t>
            </a:r>
            <a:r>
              <a:rPr lang="en-US" sz="2400" dirty="0" err="1">
                <a:sym typeface="Wingdings" pitchFamily="2" charset="2"/>
              </a:rPr>
              <a:t>sản</a:t>
            </a:r>
            <a:r>
              <a:rPr lang="en-US" sz="2400" dirty="0">
                <a:sym typeface="Wingdings" pitchFamily="2" charset="2"/>
              </a:rPr>
              <a:t>  </a:t>
            </a:r>
            <a:r>
              <a:rPr lang="en-US" sz="2400" dirty="0" err="1">
                <a:sym typeface="Wingdings" pitchFamily="2" charset="2"/>
              </a:rPr>
              <a:t>ung</a:t>
            </a:r>
            <a:r>
              <a:rPr lang="en-US" sz="2400" dirty="0">
                <a:sym typeface="Wingdings" pitchFamily="2" charset="2"/>
              </a:rPr>
              <a:t> </a:t>
            </a:r>
            <a:r>
              <a:rPr lang="en-US" sz="2400" dirty="0" err="1">
                <a:sym typeface="Wingdings" pitchFamily="2" charset="2"/>
              </a:rPr>
              <a:t>thư</a:t>
            </a:r>
            <a:r>
              <a:rPr lang="en-US" sz="2400" dirty="0">
                <a:sym typeface="Wingdings" pitchFamily="2" charset="2"/>
              </a:rPr>
              <a:t> </a:t>
            </a:r>
            <a:r>
              <a:rPr lang="en-US" sz="2400" dirty="0" err="1">
                <a:sym typeface="Wingdings" pitchFamily="2" charset="2"/>
              </a:rPr>
              <a:t>dạ</a:t>
            </a:r>
            <a:r>
              <a:rPr lang="en-US" sz="2400" dirty="0">
                <a:sym typeface="Wingdings" pitchFamily="2" charset="2"/>
              </a:rPr>
              <a:t> </a:t>
            </a:r>
            <a:r>
              <a:rPr lang="en-US" sz="2400" dirty="0" err="1">
                <a:sym typeface="Wingdings" pitchFamily="2" charset="2"/>
              </a:rPr>
              <a:t>dày</a:t>
            </a:r>
            <a:endParaRPr lang="en-US" sz="2400" dirty="0"/>
          </a:p>
          <a:p>
            <a:pPr marL="0" indent="0">
              <a:buNone/>
            </a:pPr>
            <a:endParaRPr lang="en-US" sz="2400" dirty="0"/>
          </a:p>
        </p:txBody>
      </p:sp>
      <p:sp>
        <p:nvSpPr>
          <p:cNvPr id="3" name="Title 2"/>
          <p:cNvSpPr>
            <a:spLocks noGrp="1"/>
          </p:cNvSpPr>
          <p:nvPr>
            <p:ph type="title"/>
          </p:nvPr>
        </p:nvSpPr>
        <p:spPr>
          <a:xfrm>
            <a:off x="1379464" y="112295"/>
            <a:ext cx="9706377" cy="777875"/>
          </a:xfrm>
        </p:spPr>
        <p:txBody>
          <a:bodyPr>
            <a:normAutofit/>
          </a:bodyPr>
          <a:lstStyle/>
          <a:p>
            <a:r>
              <a:rPr lang="en-US" sz="4000" dirty="0"/>
              <a:t>CHUẨN BỊ TRƯỚC THỦ THUẬT </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5947" y="1731940"/>
            <a:ext cx="4757145" cy="2320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7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500"/>
                                        <p:tgtEl>
                                          <p:spTgt spid="2">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077"/>
                                        </p:tgtEl>
                                        <p:attrNameLst>
                                          <p:attrName>style.visibility</p:attrName>
                                        </p:attrNameLst>
                                      </p:cBhvr>
                                      <p:to>
                                        <p:strVal val="visible"/>
                                      </p:to>
                                    </p:set>
                                    <p:anim calcmode="lin" valueType="num">
                                      <p:cBhvr additive="base">
                                        <p:cTn id="33" dur="500" fill="hold"/>
                                        <p:tgtEl>
                                          <p:spTgt spid="3077"/>
                                        </p:tgtEl>
                                        <p:attrNameLst>
                                          <p:attrName>ppt_x</p:attrName>
                                        </p:attrNameLst>
                                      </p:cBhvr>
                                      <p:tavLst>
                                        <p:tav tm="0">
                                          <p:val>
                                            <p:strVal val="#ppt_x"/>
                                          </p:val>
                                        </p:tav>
                                        <p:tav tm="100000">
                                          <p:val>
                                            <p:strVal val="#ppt_x"/>
                                          </p:val>
                                        </p:tav>
                                      </p:tavLst>
                                    </p:anim>
                                    <p:anim calcmode="lin" valueType="num">
                                      <p:cBhvr additive="base">
                                        <p:cTn id="34"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bvnhitw 169-đau chan bang nhau">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vnhitw169.potx" id="{719850F3-7B19-4D77-8489-C35D3D60F263}" vid="{6315819C-F623-4C08-AE8F-98D860E88B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9270</TotalTime>
  <Words>3286</Words>
  <Application>Microsoft Office PowerPoint</Application>
  <PresentationFormat>Widescreen</PresentationFormat>
  <Paragraphs>191</Paragraphs>
  <Slides>30</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Wingdings</vt:lpstr>
      <vt:lpstr>PPbvnhitw 169-đau chan bang nhau</vt:lpstr>
      <vt:lpstr>PowerPoint Presentation</vt:lpstr>
      <vt:lpstr>CASE LÂM SÀNG</vt:lpstr>
      <vt:lpstr>PowerPoint Presentation</vt:lpstr>
      <vt:lpstr>CASE LÂM SÀNG TẠI VIỆN</vt:lpstr>
      <vt:lpstr>PowerPoint Presentation</vt:lpstr>
      <vt:lpstr>VÀI NÉT CƠ BẢN VỀ UNG THƯ SỚM ĐƯỜNG TIÊU HOÁ TRÊN</vt:lpstr>
      <vt:lpstr>VẬY CẦN PHẢI LÀM GÌ ĐỂ PHÁT HIỆN ĐƯỢC UNG THƯ DẠ DÀY SỚM?</vt:lpstr>
      <vt:lpstr>CHUẨN BỊ TRƯỚC THỦ THUẬT </vt:lpstr>
      <vt:lpstr>CHUẨN BỊ TRƯỚC THỦ THUẬT </vt:lpstr>
      <vt:lpstr>CHUẨN BỊ TRƯỚC THỦ THUẬT </vt:lpstr>
      <vt:lpstr>CHUẨN BỊ TRƯỚC THỦ THUẬT </vt:lpstr>
      <vt:lpstr>NỘI SOI PHÁT HIỆN VÀ CHẨN ĐOÁN</vt:lpstr>
      <vt:lpstr>NỘI SOI PHÁT HIỆN VÀ CHẨN ĐOÁN</vt:lpstr>
      <vt:lpstr>NỘI SOI PHÁT HIỆN VÀ CHẨN ĐOÁN</vt:lpstr>
      <vt:lpstr>NỘI SOI PHÁT HIỆN VÀ CHẨN ĐOÁN</vt:lpstr>
      <vt:lpstr>NỘI SOI PHÁT HIỆN VÀ CHẨN ĐOÁN</vt:lpstr>
      <vt:lpstr>NỘI SOI PHÁT HIỆN VÀ CHẨN ĐOÁN</vt:lpstr>
      <vt:lpstr>NỘI SOI PHÁT HIỆN VÀ CHẨN ĐOÁN</vt:lpstr>
      <vt:lpstr>NỘI SOI PHÁT HIỆN VÀ CHẨN ĐOÁN</vt:lpstr>
      <vt:lpstr>NỘI SOI PHÁT HIỆN VÀ CHẨN ĐOÁN</vt:lpstr>
      <vt:lpstr>NỘI SOI PHÁT HIỆN VÀ CHẨN ĐOÁN</vt:lpstr>
      <vt:lpstr>VIÊM TEO NIÊM MẠC DẠ DÀY PHÂN TẦNG NGUY CƠ</vt:lpstr>
      <vt:lpstr>VIÊM TEO NIÊM MẠC DẠ DÀY PHÂN TẦNG NGUY CƠ</vt:lpstr>
      <vt:lpstr>NHIỄM H.P, VIÊM TEO NIÊM MẠC DẠ DÀY LÀ NHÓM BỆNH CÓ NGUY CƠ CAO UNG THƯ DẠ DÀY</vt:lpstr>
      <vt:lpstr>NHIỄM H.P, VIÊM TEO NIÊM MẠC DẠ DÀY LÀ NHÓM BỆNH CÓ NGUY CƠ CAO UNG THƯ DẠ DÀY</vt:lpstr>
      <vt:lpstr>NÊN CÓ KẾ HOẠCH NỘI SOI TẦM SOÁT UNG THƯ DẠ DÀY ĐỐI VỚI NHÓM BỆNH NHÂN CÓ NGUY CƠ CAO</vt:lpstr>
      <vt:lpstr>NÊN CÓ KẾ HOẠCH NỘI SOI TẦM SOÁT UNG THƯ DẠ DÀY ĐỐI VỚI NHÓM BỆNH NHÂN CÓ NGUY CƠ CAO</vt:lpstr>
      <vt:lpstr>NÊN CÓ KẾ HOẠCH NỘI SOI TẦM SOÁT UNG THƯ DẠ DÀY ĐỐI VỚI NHÓM BỆNH NHÂN CÓ NGUY CƠ CAO</vt:lpstr>
      <vt:lpstr>TỔNG KẾT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Admin</dc:creator>
  <cp:lastModifiedBy>Administrator</cp:lastModifiedBy>
  <cp:revision>508</cp:revision>
  <dcterms:created xsi:type="dcterms:W3CDTF">2022-03-14T01:15:12Z</dcterms:created>
  <dcterms:modified xsi:type="dcterms:W3CDTF">2025-09-29T01:59:08Z</dcterms:modified>
</cp:coreProperties>
</file>