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2"/>
    <p:sldId id="322" r:id="rId3"/>
    <p:sldId id="314" r:id="rId4"/>
    <p:sldId id="346" r:id="rId5"/>
    <p:sldId id="259" r:id="rId6"/>
    <p:sldId id="331" r:id="rId7"/>
    <p:sldId id="329" r:id="rId8"/>
    <p:sldId id="261" r:id="rId9"/>
    <p:sldId id="262" r:id="rId10"/>
    <p:sldId id="337" r:id="rId11"/>
    <p:sldId id="338" r:id="rId12"/>
    <p:sldId id="263" r:id="rId13"/>
    <p:sldId id="334" r:id="rId14"/>
    <p:sldId id="264" r:id="rId15"/>
    <p:sldId id="339" r:id="rId16"/>
    <p:sldId id="340" r:id="rId17"/>
    <p:sldId id="345" r:id="rId18"/>
    <p:sldId id="307" r:id="rId19"/>
    <p:sldId id="342" r:id="rId20"/>
    <p:sldId id="344" r:id="rId21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31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71" y="2266079"/>
            <a:ext cx="7543800" cy="10779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7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90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091" y="1455419"/>
            <a:ext cx="3054350" cy="67310"/>
          </a:xfrm>
          <a:custGeom>
            <a:avLst/>
            <a:gdLst/>
            <a:ahLst/>
            <a:cxnLst/>
            <a:rect l="l" t="t" r="r" b="b"/>
            <a:pathLst>
              <a:path w="3054350" h="67309">
                <a:moveTo>
                  <a:pt x="3054096" y="67055"/>
                </a:moveTo>
                <a:lnTo>
                  <a:pt x="0" y="67055"/>
                </a:lnTo>
                <a:lnTo>
                  <a:pt x="0" y="0"/>
                </a:lnTo>
                <a:lnTo>
                  <a:pt x="3054096" y="0"/>
                </a:lnTo>
                <a:lnTo>
                  <a:pt x="3054096" y="6705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96055" y="1455419"/>
            <a:ext cx="3054350" cy="67310"/>
          </a:xfrm>
          <a:custGeom>
            <a:avLst/>
            <a:gdLst/>
            <a:ahLst/>
            <a:cxnLst/>
            <a:rect l="l" t="t" r="r" b="b"/>
            <a:pathLst>
              <a:path w="3054350" h="67309">
                <a:moveTo>
                  <a:pt x="3054095" y="67055"/>
                </a:moveTo>
                <a:lnTo>
                  <a:pt x="0" y="67055"/>
                </a:lnTo>
                <a:lnTo>
                  <a:pt x="0" y="0"/>
                </a:lnTo>
                <a:lnTo>
                  <a:pt x="3054095" y="0"/>
                </a:lnTo>
                <a:lnTo>
                  <a:pt x="3054095" y="67055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623304" y="1455419"/>
            <a:ext cx="3054350" cy="67310"/>
          </a:xfrm>
          <a:custGeom>
            <a:avLst/>
            <a:gdLst/>
            <a:ahLst/>
            <a:cxnLst/>
            <a:rect l="l" t="t" r="r" b="b"/>
            <a:pathLst>
              <a:path w="3054350" h="67309">
                <a:moveTo>
                  <a:pt x="3054096" y="67055"/>
                </a:moveTo>
                <a:lnTo>
                  <a:pt x="0" y="67055"/>
                </a:lnTo>
                <a:lnTo>
                  <a:pt x="0" y="0"/>
                </a:lnTo>
                <a:lnTo>
                  <a:pt x="3054096" y="0"/>
                </a:lnTo>
                <a:lnTo>
                  <a:pt x="3054096" y="6705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1078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636" y="2731982"/>
            <a:ext cx="7810500" cy="3043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brill.com/document/doi/10.1515/jom-2020-0153/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C008A-592A-A6C9-EF1F-DC131765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906000" cy="2431435"/>
          </a:xfrm>
        </p:spPr>
        <p:txBody>
          <a:bodyPr/>
          <a:lstStyle/>
          <a:p>
            <a:pPr algn="ctr"/>
            <a:r>
              <a:rPr lang="en-US" sz="2800" dirty="0"/>
              <a:t>SỬ DỤNG </a:t>
            </a:r>
            <a:r>
              <a:rPr lang="en-US" sz="2800" dirty="0" smtClean="0"/>
              <a:t>SGLT2 </a:t>
            </a:r>
            <a:r>
              <a:rPr lang="en-US" sz="2800" dirty="0" smtClean="0"/>
              <a:t>TRONG ĐIỀU TRỊ </a:t>
            </a:r>
            <a:r>
              <a:rPr lang="en-US" sz="2800" dirty="0"/>
              <a:t>BỆNH THẬN MẠN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BSCKII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Giang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Khoa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Thận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</a:rPr>
              <a:t>lọc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máu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EEE25-C92E-5B70-D262-260F95D16A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DBEF1338-33B8-4F02-A6AD-5EC26488AF3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407804"/>
          </a:xfrm>
        </p:spPr>
        <p:txBody>
          <a:bodyPr/>
          <a:lstStyle/>
          <a:p>
            <a:pPr algn="ctr"/>
            <a:r>
              <a:rPr lang="en-US" dirty="0" smtClean="0"/>
              <a:t>CƠ CHẾ HOẠT ĐỘNG VÀ LỢI ÍCH CỦA SGLT2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906910"/>
            <a:ext cx="9829800" cy="600164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b="0" dirty="0" err="1" smtClean="0"/>
              <a:t>Ức</a:t>
            </a:r>
            <a:r>
              <a:rPr lang="vi-VN" sz="2000" b="0" dirty="0" smtClean="0"/>
              <a:t> </a:t>
            </a:r>
            <a:r>
              <a:rPr lang="vi-VN" sz="2000" b="0" dirty="0"/>
              <a:t>chế </a:t>
            </a:r>
            <a:r>
              <a:rPr lang="en-US" sz="2000" b="0" dirty="0" err="1" smtClean="0"/>
              <a:t>quá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trình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tái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hấp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kênh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vận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chuyển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natri</a:t>
            </a:r>
            <a:r>
              <a:rPr lang="en-US" sz="2000" b="0" dirty="0" smtClean="0"/>
              <a:t>-glucose</a:t>
            </a:r>
            <a:r>
              <a:rPr lang="en-US" sz="2000" b="0" dirty="0"/>
              <a:t> </a:t>
            </a:r>
            <a:r>
              <a:rPr lang="en-US" sz="2000" b="0" dirty="0" smtClean="0"/>
              <a:t>d</a:t>
            </a:r>
            <a:r>
              <a:rPr lang="vi-VN" sz="2000" b="0" dirty="0" smtClean="0"/>
              <a:t>ẫn </a:t>
            </a:r>
            <a:r>
              <a:rPr lang="vi-VN" sz="2000" b="0" dirty="0"/>
              <a:t>đến việc glucose dư thừa sẽ được bài tiết ra ngoài theo nước tiểu, làm giảm nồng độ glucose trong máu</a:t>
            </a:r>
            <a:r>
              <a:rPr lang="vi-VN" sz="2000" b="0" dirty="0" smtClean="0"/>
              <a:t>.</a:t>
            </a:r>
            <a:endParaRPr lang="en-US" sz="2000" b="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0" dirty="0" smtClean="0"/>
              <a:t>- </a:t>
            </a:r>
            <a:r>
              <a:rPr lang="vi-VN" sz="2000" b="0" dirty="0" smtClean="0"/>
              <a:t>Thông </a:t>
            </a:r>
            <a:r>
              <a:rPr lang="vi-VN" sz="2000" b="0" dirty="0"/>
              <a:t>qua phục hồi phản xạ cầu - ống thận và sản xuất adenosine</a:t>
            </a:r>
            <a:r>
              <a:rPr lang="vi-VN" sz="2000" b="0" dirty="0" smtClean="0"/>
              <a:t>,</a:t>
            </a:r>
            <a:endParaRPr lang="vi-VN" sz="2000" b="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0" dirty="0"/>
              <a:t>Tăng sản xuất </a:t>
            </a:r>
            <a:r>
              <a:rPr lang="vi-VN" sz="2000" b="0" dirty="0" smtClean="0"/>
              <a:t>prostagla</a:t>
            </a:r>
            <a:r>
              <a:rPr lang="en-US" sz="2000" b="0" dirty="0" smtClean="0"/>
              <a:t> </a:t>
            </a:r>
            <a:r>
              <a:rPr lang="vi-VN" sz="2000" b="0" dirty="0" smtClean="0"/>
              <a:t>SGLT2i </a:t>
            </a:r>
            <a:r>
              <a:rPr lang="vi-VN" sz="2000" b="0" dirty="0"/>
              <a:t>làm giảm huyết áp nội cầu thận và hiện tượng siêu lọc</a:t>
            </a:r>
            <a:r>
              <a:rPr lang="en-US" sz="2000" b="0" dirty="0" smtClean="0"/>
              <a:t>.</a:t>
            </a:r>
            <a:endParaRPr lang="vi-VN" sz="2000" b="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/>
              <a:t>Tác động khác:</a:t>
            </a:r>
            <a:endParaRPr lang="vi-VN" sz="2000" b="0" dirty="0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- </a:t>
            </a:r>
            <a:r>
              <a:rPr lang="vi-VN" sz="2000" b="1" dirty="0" smtClean="0"/>
              <a:t>Giảm </a:t>
            </a:r>
            <a:r>
              <a:rPr lang="vi-VN" sz="2000" b="1" dirty="0"/>
              <a:t>cân:</a:t>
            </a:r>
            <a:r>
              <a:rPr lang="vi-VN" sz="2000" dirty="0"/>
              <a:t> Do bài tiết glucose, cơ thể mất calo, dẫn đến giảm cân nhẹ.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- </a:t>
            </a:r>
            <a:r>
              <a:rPr lang="vi-VN" sz="2000" b="1" dirty="0" smtClean="0"/>
              <a:t>Hạ </a:t>
            </a:r>
            <a:r>
              <a:rPr lang="vi-VN" sz="2000" b="1" dirty="0"/>
              <a:t>huyết áp:</a:t>
            </a:r>
            <a:r>
              <a:rPr lang="vi-VN" sz="2000" dirty="0"/>
              <a:t> </a:t>
            </a:r>
            <a:r>
              <a:rPr lang="en-US" sz="2000" dirty="0" smtClean="0"/>
              <a:t>Do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/>
              <a:t>l</a:t>
            </a:r>
            <a:r>
              <a:rPr lang="vi-VN" sz="2000" dirty="0" smtClean="0"/>
              <a:t>ợi </a:t>
            </a:r>
            <a:r>
              <a:rPr lang="vi-VN" sz="2000" dirty="0"/>
              <a:t>niệu thẩm thấu </a:t>
            </a:r>
            <a:r>
              <a:rPr lang="en-US" sz="2000" dirty="0" err="1" smtClean="0"/>
              <a:t>thải</a:t>
            </a:r>
            <a:r>
              <a:rPr lang="vi-VN" sz="2000" dirty="0" smtClean="0"/>
              <a:t> </a:t>
            </a:r>
            <a:r>
              <a:rPr lang="vi-VN" sz="2000" dirty="0"/>
              <a:t>natri </a:t>
            </a:r>
            <a:r>
              <a:rPr lang="en-US" sz="2000" dirty="0" err="1" smtClean="0"/>
              <a:t>và</a:t>
            </a:r>
            <a:r>
              <a:rPr lang="en-US" sz="2000" dirty="0" smtClean="0"/>
              <a:t> glucose </a:t>
            </a:r>
            <a:r>
              <a:rPr lang="vi-VN" sz="2000" dirty="0" smtClean="0"/>
              <a:t>niệu </a:t>
            </a:r>
            <a:r>
              <a:rPr lang="vi-VN" sz="2000" dirty="0"/>
              <a:t>dẫn đến giảm huyết áp, giảm thể tích ngoài lòng mạch và bảo tồn thể tích nội </a:t>
            </a:r>
            <a:r>
              <a:rPr lang="vi-VN" sz="2000" dirty="0" smtClean="0"/>
              <a:t>mạch</a:t>
            </a:r>
            <a:r>
              <a:rPr lang="en-US" sz="2000" dirty="0" smtClean="0"/>
              <a:t>.</a:t>
            </a:r>
            <a:endParaRPr lang="vi-VN" sz="2000" dirty="0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 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4323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407804"/>
          </a:xfrm>
        </p:spPr>
        <p:txBody>
          <a:bodyPr/>
          <a:lstStyle/>
          <a:p>
            <a:pPr algn="ctr"/>
            <a:r>
              <a:rPr lang="en-US" dirty="0"/>
              <a:t>CƠ CHẾ HOẠT ĐỘNG VÀ LỢI ÍCH CỦA SGLT2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366" y="1981200"/>
            <a:ext cx="9650034" cy="618630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- </a:t>
            </a:r>
            <a:r>
              <a:rPr lang="vi-VN" sz="2400" b="0" dirty="0" smtClean="0"/>
              <a:t>Cải </a:t>
            </a:r>
            <a:r>
              <a:rPr lang="vi-VN" sz="2400" b="0" dirty="0"/>
              <a:t>thiện thần kinh thể dịch: giảm hoạt tính hệ RAAS và hoạt động hệ giao cảm;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- </a:t>
            </a:r>
            <a:r>
              <a:rPr lang="vi-VN" sz="2400" b="0" dirty="0" smtClean="0"/>
              <a:t>Giảm </a:t>
            </a:r>
            <a:r>
              <a:rPr lang="vi-VN" sz="2400" b="0" dirty="0"/>
              <a:t>viêm, giảm xơ hóa</a:t>
            </a:r>
            <a:r>
              <a:rPr lang="vi-VN" sz="2400" b="0" dirty="0" smtClean="0"/>
              <a:t>din </a:t>
            </a:r>
            <a:r>
              <a:rPr lang="vi-VN" sz="2400" b="0" dirty="0"/>
              <a:t>giúp giãn tiểu động mạch đi;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- </a:t>
            </a:r>
            <a:r>
              <a:rPr lang="vi-VN" sz="2400" b="0" dirty="0" smtClean="0"/>
              <a:t>Tăng </a:t>
            </a:r>
            <a:r>
              <a:rPr lang="vi-VN" sz="2400" b="0" dirty="0"/>
              <a:t>khả năng cung cấp oxy và giảm nhu cầu sử dụng oxy ở thận nhờ giảm stress tái hấp thu glucose ở tế bào ống thận và hồi phục sản xuất </a:t>
            </a:r>
            <a:r>
              <a:rPr lang="vi-VN" sz="2400" b="0" dirty="0" smtClean="0"/>
              <a:t>erythropoietin</a:t>
            </a:r>
            <a:endParaRPr lang="vi-VN" sz="2400" b="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- C</a:t>
            </a:r>
            <a:r>
              <a:rPr lang="vi-VN" sz="2400" b="0" dirty="0" smtClean="0"/>
              <a:t>ân </a:t>
            </a:r>
            <a:r>
              <a:rPr lang="vi-VN" sz="2400" b="0" dirty="0"/>
              <a:t>bằng calo âm giúp giảm cân, đồng thời cơ thể thiếu năng lượng khiến thúc đẩy ly giải mô mỡ và oxy hóa acid béo;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- T</a:t>
            </a:r>
            <a:r>
              <a:rPr lang="vi-VN" sz="2400" b="0" dirty="0" smtClean="0"/>
              <a:t>ương </a:t>
            </a:r>
            <a:r>
              <a:rPr lang="vi-VN" sz="2400" b="0" dirty="0"/>
              <a:t>tác giữa SGLT2i và NHE-3 có thể là cơ chế tiềm năng bảo vệ </a:t>
            </a:r>
            <a:r>
              <a:rPr lang="vi-VN" sz="2400" b="0" dirty="0" smtClean="0"/>
              <a:t>thận</a:t>
            </a:r>
            <a:r>
              <a:rPr lang="en-US" sz="2400" b="0" dirty="0" smtClean="0"/>
              <a:t>, </a:t>
            </a:r>
            <a:r>
              <a:rPr lang="en-US" sz="2400" b="0" dirty="0"/>
              <a:t>G</a:t>
            </a:r>
            <a:r>
              <a:rPr lang="vi-VN" sz="2400" b="0" dirty="0" smtClean="0"/>
              <a:t>iảm </a:t>
            </a:r>
            <a:r>
              <a:rPr lang="vi-VN" sz="2400" b="0" dirty="0"/>
              <a:t>HbA1c và hiện tượng ngộ độc </a:t>
            </a:r>
            <a:r>
              <a:rPr lang="vi-VN" sz="2400" b="0" dirty="0" smtClean="0"/>
              <a:t>đường</a:t>
            </a:r>
            <a:r>
              <a:rPr lang="en-US" sz="2400" b="0" dirty="0" smtClean="0"/>
              <a:t>, t</a:t>
            </a:r>
            <a:r>
              <a:rPr lang="vi-VN" sz="2400" b="0" dirty="0" smtClean="0"/>
              <a:t>ăng </a:t>
            </a:r>
            <a:r>
              <a:rPr lang="vi-VN" sz="2400" b="0" dirty="0"/>
              <a:t>thải acid </a:t>
            </a:r>
            <a:r>
              <a:rPr lang="vi-VN" sz="2400" b="0" dirty="0" smtClean="0"/>
              <a:t>uric</a:t>
            </a:r>
            <a:r>
              <a:rPr lang="en-US" sz="2400" b="0" dirty="0" smtClean="0"/>
              <a:t>..</a:t>
            </a:r>
            <a:endParaRPr lang="vi-VN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828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25"/>
              </a:spcBef>
            </a:pP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KHUYẾN</a:t>
            </a:r>
            <a:r>
              <a:rPr sz="2950" spc="-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CÁO</a:t>
            </a:r>
            <a:r>
              <a:rPr sz="2950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TỪ</a:t>
            </a:r>
            <a:r>
              <a:rPr sz="2950" spc="-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KDIGO</a:t>
            </a:r>
            <a:r>
              <a:rPr sz="2950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VỀ</a:t>
            </a:r>
            <a:r>
              <a:rPr sz="2950" spc="-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VIỆC</a:t>
            </a:r>
            <a:r>
              <a:rPr sz="2950" spc="-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SỬ</a:t>
            </a:r>
            <a:r>
              <a:rPr sz="2950" spc="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BF0000"/>
                </a:solidFill>
                <a:latin typeface="Calibri"/>
                <a:cs typeface="Calibri"/>
              </a:rPr>
              <a:t>DỤNG</a:t>
            </a:r>
            <a:r>
              <a:rPr sz="2950" spc="-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BF0000"/>
                </a:solidFill>
                <a:latin typeface="Calibri"/>
                <a:cs typeface="Calibri"/>
              </a:rPr>
              <a:t>SGLT2i</a:t>
            </a:r>
            <a:endParaRPr sz="295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08" y="2283932"/>
            <a:ext cx="7944192" cy="39644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8107" y="6508453"/>
            <a:ext cx="72618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KDIGO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2024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CLINICAL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PRACTICE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GUIDELINE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EVALUATION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MANAGEMENT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CHRONIC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KIDNEY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DISEASE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4202" y="2258702"/>
            <a:ext cx="1769507" cy="168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264" y="2611403"/>
            <a:ext cx="5995226" cy="2955179"/>
            <a:chOff x="492442" y="1883791"/>
            <a:chExt cx="7266940" cy="3582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4677" y="3714291"/>
              <a:ext cx="885189" cy="8475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24677" y="3714291"/>
              <a:ext cx="885190" cy="847725"/>
            </a:xfrm>
            <a:custGeom>
              <a:avLst/>
              <a:gdLst/>
              <a:ahLst/>
              <a:cxnLst/>
              <a:rect l="l" t="t" r="r" b="b"/>
              <a:pathLst>
                <a:path w="885189" h="847725">
                  <a:moveTo>
                    <a:pt x="424814" y="1601"/>
                  </a:moveTo>
                  <a:lnTo>
                    <a:pt x="475478" y="0"/>
                  </a:lnTo>
                  <a:lnTo>
                    <a:pt x="525561" y="1161"/>
                  </a:lnTo>
                  <a:lnTo>
                    <a:pt x="574980" y="5016"/>
                  </a:lnTo>
                  <a:lnTo>
                    <a:pt x="623653" y="11495"/>
                  </a:lnTo>
                  <a:lnTo>
                    <a:pt x="671497" y="20531"/>
                  </a:lnTo>
                  <a:lnTo>
                    <a:pt x="718429" y="32053"/>
                  </a:lnTo>
                  <a:lnTo>
                    <a:pt x="764367" y="45992"/>
                  </a:lnTo>
                  <a:lnTo>
                    <a:pt x="809229" y="62281"/>
                  </a:lnTo>
                  <a:lnTo>
                    <a:pt x="852932" y="80849"/>
                  </a:lnTo>
                  <a:lnTo>
                    <a:pt x="885189" y="97359"/>
                  </a:lnTo>
                  <a:lnTo>
                    <a:pt x="844804" y="124791"/>
                  </a:lnTo>
                  <a:lnTo>
                    <a:pt x="807448" y="154306"/>
                  </a:lnTo>
                  <a:lnTo>
                    <a:pt x="771822" y="185695"/>
                  </a:lnTo>
                  <a:lnTo>
                    <a:pt x="738000" y="218874"/>
                  </a:lnTo>
                  <a:lnTo>
                    <a:pt x="706056" y="253761"/>
                  </a:lnTo>
                  <a:lnTo>
                    <a:pt x="676065" y="290275"/>
                  </a:lnTo>
                  <a:lnTo>
                    <a:pt x="648100" y="328332"/>
                  </a:lnTo>
                  <a:lnTo>
                    <a:pt x="622237" y="367850"/>
                  </a:lnTo>
                  <a:lnTo>
                    <a:pt x="598550" y="408747"/>
                  </a:lnTo>
                  <a:lnTo>
                    <a:pt x="577114" y="450940"/>
                  </a:lnTo>
                  <a:lnTo>
                    <a:pt x="558002" y="494347"/>
                  </a:lnTo>
                  <a:lnTo>
                    <a:pt x="541289" y="538886"/>
                  </a:lnTo>
                  <a:lnTo>
                    <a:pt x="527049" y="584473"/>
                  </a:lnTo>
                  <a:lnTo>
                    <a:pt x="515358" y="631028"/>
                  </a:lnTo>
                  <a:lnTo>
                    <a:pt x="506289" y="678466"/>
                  </a:lnTo>
                  <a:lnTo>
                    <a:pt x="499917" y="726706"/>
                  </a:lnTo>
                  <a:lnTo>
                    <a:pt x="496316" y="775666"/>
                  </a:lnTo>
                  <a:lnTo>
                    <a:pt x="496824" y="847548"/>
                  </a:lnTo>
                  <a:lnTo>
                    <a:pt x="431038" y="813639"/>
                  </a:lnTo>
                  <a:lnTo>
                    <a:pt x="390465" y="788725"/>
                  </a:lnTo>
                  <a:lnTo>
                    <a:pt x="351384" y="761752"/>
                  </a:lnTo>
                  <a:lnTo>
                    <a:pt x="313879" y="732793"/>
                  </a:lnTo>
                  <a:lnTo>
                    <a:pt x="278034" y="701919"/>
                  </a:lnTo>
                  <a:lnTo>
                    <a:pt x="243934" y="669202"/>
                  </a:lnTo>
                  <a:lnTo>
                    <a:pt x="211662" y="634715"/>
                  </a:lnTo>
                  <a:lnTo>
                    <a:pt x="181302" y="598529"/>
                  </a:lnTo>
                  <a:lnTo>
                    <a:pt x="152939" y="560718"/>
                  </a:lnTo>
                  <a:lnTo>
                    <a:pt x="126657" y="521353"/>
                  </a:lnTo>
                  <a:lnTo>
                    <a:pt x="102539" y="480507"/>
                  </a:lnTo>
                  <a:lnTo>
                    <a:pt x="80670" y="438251"/>
                  </a:lnTo>
                  <a:lnTo>
                    <a:pt x="61134" y="394658"/>
                  </a:lnTo>
                  <a:lnTo>
                    <a:pt x="44015" y="349800"/>
                  </a:lnTo>
                  <a:lnTo>
                    <a:pt x="29397" y="303749"/>
                  </a:lnTo>
                  <a:lnTo>
                    <a:pt x="17364" y="256577"/>
                  </a:lnTo>
                  <a:lnTo>
                    <a:pt x="8000" y="208357"/>
                  </a:lnTo>
                  <a:lnTo>
                    <a:pt x="0" y="136983"/>
                  </a:lnTo>
                  <a:lnTo>
                    <a:pt x="9017" y="130887"/>
                  </a:lnTo>
                  <a:lnTo>
                    <a:pt x="50256" y="107283"/>
                  </a:lnTo>
                  <a:lnTo>
                    <a:pt x="92902" y="85801"/>
                  </a:lnTo>
                  <a:lnTo>
                    <a:pt x="136882" y="66521"/>
                  </a:lnTo>
                  <a:lnTo>
                    <a:pt x="182126" y="49525"/>
                  </a:lnTo>
                  <a:lnTo>
                    <a:pt x="228563" y="34891"/>
                  </a:lnTo>
                  <a:lnTo>
                    <a:pt x="276121" y="22702"/>
                  </a:lnTo>
                  <a:lnTo>
                    <a:pt x="324730" y="13036"/>
                  </a:lnTo>
                  <a:lnTo>
                    <a:pt x="374318" y="5976"/>
                  </a:lnTo>
                  <a:lnTo>
                    <a:pt x="424814" y="160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8344" y="3661205"/>
              <a:ext cx="884174" cy="8500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08344" y="3661205"/>
              <a:ext cx="884555" cy="850265"/>
            </a:xfrm>
            <a:custGeom>
              <a:avLst/>
              <a:gdLst/>
              <a:ahLst/>
              <a:cxnLst/>
              <a:rect l="l" t="t" r="r" b="b"/>
              <a:pathLst>
                <a:path w="884554" h="850264">
                  <a:moveTo>
                    <a:pt x="445770" y="1601"/>
                  </a:moveTo>
                  <a:lnTo>
                    <a:pt x="496434" y="0"/>
                  </a:lnTo>
                  <a:lnTo>
                    <a:pt x="546518" y="1161"/>
                  </a:lnTo>
                  <a:lnTo>
                    <a:pt x="595940" y="5016"/>
                  </a:lnTo>
                  <a:lnTo>
                    <a:pt x="644619" y="11495"/>
                  </a:lnTo>
                  <a:lnTo>
                    <a:pt x="692474" y="20531"/>
                  </a:lnTo>
                  <a:lnTo>
                    <a:pt x="739422" y="32053"/>
                  </a:lnTo>
                  <a:lnTo>
                    <a:pt x="785382" y="45992"/>
                  </a:lnTo>
                  <a:lnTo>
                    <a:pt x="830273" y="62281"/>
                  </a:lnTo>
                  <a:lnTo>
                    <a:pt x="874013" y="80849"/>
                  </a:lnTo>
                  <a:lnTo>
                    <a:pt x="884174" y="157684"/>
                  </a:lnTo>
                  <a:lnTo>
                    <a:pt x="880572" y="206664"/>
                  </a:lnTo>
                  <a:lnTo>
                    <a:pt x="874200" y="254920"/>
                  </a:lnTo>
                  <a:lnTo>
                    <a:pt x="865132" y="302370"/>
                  </a:lnTo>
                  <a:lnTo>
                    <a:pt x="853441" y="348932"/>
                  </a:lnTo>
                  <a:lnTo>
                    <a:pt x="839204" y="394524"/>
                  </a:lnTo>
                  <a:lnTo>
                    <a:pt x="822494" y="439065"/>
                  </a:lnTo>
                  <a:lnTo>
                    <a:pt x="803386" y="482473"/>
                  </a:lnTo>
                  <a:lnTo>
                    <a:pt x="781954" y="524666"/>
                  </a:lnTo>
                  <a:lnTo>
                    <a:pt x="758274" y="565563"/>
                  </a:lnTo>
                  <a:lnTo>
                    <a:pt x="732420" y="605082"/>
                  </a:lnTo>
                  <a:lnTo>
                    <a:pt x="704466" y="643142"/>
                  </a:lnTo>
                  <a:lnTo>
                    <a:pt x="674487" y="679660"/>
                  </a:lnTo>
                  <a:lnTo>
                    <a:pt x="642557" y="714555"/>
                  </a:lnTo>
                  <a:lnTo>
                    <a:pt x="608752" y="747745"/>
                  </a:lnTo>
                  <a:lnTo>
                    <a:pt x="573146" y="779150"/>
                  </a:lnTo>
                  <a:lnTo>
                    <a:pt x="535812" y="808686"/>
                  </a:lnTo>
                  <a:lnTo>
                    <a:pt x="474345" y="850088"/>
                  </a:lnTo>
                  <a:lnTo>
                    <a:pt x="466471" y="778714"/>
                  </a:lnTo>
                  <a:lnTo>
                    <a:pt x="457086" y="730515"/>
                  </a:lnTo>
                  <a:lnTo>
                    <a:pt x="445038" y="683359"/>
                  </a:lnTo>
                  <a:lnTo>
                    <a:pt x="430409" y="637319"/>
                  </a:lnTo>
                  <a:lnTo>
                    <a:pt x="413283" y="592468"/>
                  </a:lnTo>
                  <a:lnTo>
                    <a:pt x="393745" y="548880"/>
                  </a:lnTo>
                  <a:lnTo>
                    <a:pt x="371876" y="506626"/>
                  </a:lnTo>
                  <a:lnTo>
                    <a:pt x="347761" y="465781"/>
                  </a:lnTo>
                  <a:lnTo>
                    <a:pt x="321484" y="426416"/>
                  </a:lnTo>
                  <a:lnTo>
                    <a:pt x="293128" y="388605"/>
                  </a:lnTo>
                  <a:lnTo>
                    <a:pt x="262776" y="352420"/>
                  </a:lnTo>
                  <a:lnTo>
                    <a:pt x="230512" y="317936"/>
                  </a:lnTo>
                  <a:lnTo>
                    <a:pt x="196419" y="285224"/>
                  </a:lnTo>
                  <a:lnTo>
                    <a:pt x="160581" y="254357"/>
                  </a:lnTo>
                  <a:lnTo>
                    <a:pt x="123082" y="225409"/>
                  </a:lnTo>
                  <a:lnTo>
                    <a:pt x="84005" y="198452"/>
                  </a:lnTo>
                  <a:lnTo>
                    <a:pt x="43433" y="173559"/>
                  </a:lnTo>
                  <a:lnTo>
                    <a:pt x="0" y="151207"/>
                  </a:lnTo>
                  <a:lnTo>
                    <a:pt x="30098" y="130887"/>
                  </a:lnTo>
                  <a:lnTo>
                    <a:pt x="71300" y="107283"/>
                  </a:lnTo>
                  <a:lnTo>
                    <a:pt x="113916" y="85801"/>
                  </a:lnTo>
                  <a:lnTo>
                    <a:pt x="157875" y="66521"/>
                  </a:lnTo>
                  <a:lnTo>
                    <a:pt x="203103" y="49525"/>
                  </a:lnTo>
                  <a:lnTo>
                    <a:pt x="249529" y="34891"/>
                  </a:lnTo>
                  <a:lnTo>
                    <a:pt x="297081" y="22702"/>
                  </a:lnTo>
                  <a:lnTo>
                    <a:pt x="345686" y="13036"/>
                  </a:lnTo>
                  <a:lnTo>
                    <a:pt x="395273" y="5976"/>
                  </a:lnTo>
                  <a:lnTo>
                    <a:pt x="445770" y="160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0105" y="4511294"/>
              <a:ext cx="865990" cy="7837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20105" y="4511294"/>
              <a:ext cx="866140" cy="784225"/>
            </a:xfrm>
            <a:custGeom>
              <a:avLst/>
              <a:gdLst/>
              <a:ahLst/>
              <a:cxnLst/>
              <a:rect l="l" t="t" r="r" b="b"/>
              <a:pathLst>
                <a:path w="866140" h="784225">
                  <a:moveTo>
                    <a:pt x="862584" y="0"/>
                  </a:moveTo>
                  <a:lnTo>
                    <a:pt x="864489" y="16763"/>
                  </a:lnTo>
                  <a:lnTo>
                    <a:pt x="865990" y="69100"/>
                  </a:lnTo>
                  <a:lnTo>
                    <a:pt x="864320" y="120803"/>
                  </a:lnTo>
                  <a:lnTo>
                    <a:pt x="859564" y="171777"/>
                  </a:lnTo>
                  <a:lnTo>
                    <a:pt x="851807" y="221928"/>
                  </a:lnTo>
                  <a:lnTo>
                    <a:pt x="841135" y="271163"/>
                  </a:lnTo>
                  <a:lnTo>
                    <a:pt x="827632" y="319387"/>
                  </a:lnTo>
                  <a:lnTo>
                    <a:pt x="811384" y="366507"/>
                  </a:lnTo>
                  <a:lnTo>
                    <a:pt x="792475" y="412429"/>
                  </a:lnTo>
                  <a:lnTo>
                    <a:pt x="770991" y="457058"/>
                  </a:lnTo>
                  <a:lnTo>
                    <a:pt x="747018" y="500301"/>
                  </a:lnTo>
                  <a:lnTo>
                    <a:pt x="720639" y="542063"/>
                  </a:lnTo>
                  <a:lnTo>
                    <a:pt x="691941" y="582251"/>
                  </a:lnTo>
                  <a:lnTo>
                    <a:pt x="661008" y="620770"/>
                  </a:lnTo>
                  <a:lnTo>
                    <a:pt x="627926" y="657527"/>
                  </a:lnTo>
                  <a:lnTo>
                    <a:pt x="592780" y="692428"/>
                  </a:lnTo>
                  <a:lnTo>
                    <a:pt x="555655" y="725379"/>
                  </a:lnTo>
                  <a:lnTo>
                    <a:pt x="516636" y="756284"/>
                  </a:lnTo>
                  <a:lnTo>
                    <a:pt x="476250" y="783716"/>
                  </a:lnTo>
                  <a:lnTo>
                    <a:pt x="432943" y="761364"/>
                  </a:lnTo>
                  <a:lnTo>
                    <a:pt x="390542" y="735267"/>
                  </a:lnTo>
                  <a:lnTo>
                    <a:pt x="349780" y="706920"/>
                  </a:lnTo>
                  <a:lnTo>
                    <a:pt x="310752" y="676404"/>
                  </a:lnTo>
                  <a:lnTo>
                    <a:pt x="273555" y="643805"/>
                  </a:lnTo>
                  <a:lnTo>
                    <a:pt x="238283" y="609203"/>
                  </a:lnTo>
                  <a:lnTo>
                    <a:pt x="205033" y="572684"/>
                  </a:lnTo>
                  <a:lnTo>
                    <a:pt x="173900" y="534328"/>
                  </a:lnTo>
                  <a:lnTo>
                    <a:pt x="144981" y="494220"/>
                  </a:lnTo>
                  <a:lnTo>
                    <a:pt x="118371" y="452443"/>
                  </a:lnTo>
                  <a:lnTo>
                    <a:pt x="94166" y="409078"/>
                  </a:lnTo>
                  <a:lnTo>
                    <a:pt x="72462" y="364210"/>
                  </a:lnTo>
                  <a:lnTo>
                    <a:pt x="53355" y="317921"/>
                  </a:lnTo>
                  <a:lnTo>
                    <a:pt x="36940" y="270295"/>
                  </a:lnTo>
                  <a:lnTo>
                    <a:pt x="23315" y="221414"/>
                  </a:lnTo>
                  <a:lnTo>
                    <a:pt x="12573" y="171361"/>
                  </a:lnTo>
                  <a:lnTo>
                    <a:pt x="4812" y="120219"/>
                  </a:lnTo>
                  <a:lnTo>
                    <a:pt x="127" y="68071"/>
                  </a:lnTo>
                  <a:lnTo>
                    <a:pt x="0" y="51307"/>
                  </a:lnTo>
                  <a:lnTo>
                    <a:pt x="9652" y="56260"/>
                  </a:lnTo>
                  <a:lnTo>
                    <a:pt x="53387" y="74829"/>
                  </a:lnTo>
                  <a:lnTo>
                    <a:pt x="98267" y="91117"/>
                  </a:lnTo>
                  <a:lnTo>
                    <a:pt x="144210" y="105057"/>
                  </a:lnTo>
                  <a:lnTo>
                    <a:pt x="191139" y="116579"/>
                  </a:lnTo>
                  <a:lnTo>
                    <a:pt x="238972" y="125614"/>
                  </a:lnTo>
                  <a:lnTo>
                    <a:pt x="287631" y="132094"/>
                  </a:lnTo>
                  <a:lnTo>
                    <a:pt x="337036" y="135949"/>
                  </a:lnTo>
                  <a:lnTo>
                    <a:pt x="387109" y="137110"/>
                  </a:lnTo>
                  <a:lnTo>
                    <a:pt x="437769" y="135508"/>
                  </a:lnTo>
                  <a:lnTo>
                    <a:pt x="488265" y="131100"/>
                  </a:lnTo>
                  <a:lnTo>
                    <a:pt x="537853" y="124020"/>
                  </a:lnTo>
                  <a:lnTo>
                    <a:pt x="586462" y="114347"/>
                  </a:lnTo>
                  <a:lnTo>
                    <a:pt x="634020" y="102155"/>
                  </a:lnTo>
                  <a:lnTo>
                    <a:pt x="680457" y="87521"/>
                  </a:lnTo>
                  <a:lnTo>
                    <a:pt x="725701" y="70522"/>
                  </a:lnTo>
                  <a:lnTo>
                    <a:pt x="769681" y="51234"/>
                  </a:lnTo>
                  <a:lnTo>
                    <a:pt x="812327" y="29733"/>
                  </a:lnTo>
                  <a:lnTo>
                    <a:pt x="853567" y="6095"/>
                  </a:lnTo>
                  <a:lnTo>
                    <a:pt x="86258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9872" y="2917230"/>
              <a:ext cx="1772137" cy="9348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19872" y="2917230"/>
              <a:ext cx="1772285" cy="935355"/>
            </a:xfrm>
            <a:custGeom>
              <a:avLst/>
              <a:gdLst/>
              <a:ahLst/>
              <a:cxnLst/>
              <a:rect l="l" t="t" r="r" b="b"/>
              <a:pathLst>
                <a:path w="1772284" h="935354">
                  <a:moveTo>
                    <a:pt x="835512" y="1610"/>
                  </a:moveTo>
                  <a:lnTo>
                    <a:pt x="884151" y="0"/>
                  </a:lnTo>
                  <a:lnTo>
                    <a:pt x="932255" y="943"/>
                  </a:lnTo>
                  <a:lnTo>
                    <a:pt x="979753" y="4379"/>
                  </a:lnTo>
                  <a:lnTo>
                    <a:pt x="1026574" y="10246"/>
                  </a:lnTo>
                  <a:lnTo>
                    <a:pt x="1072646" y="18481"/>
                  </a:lnTo>
                  <a:lnTo>
                    <a:pt x="1117897" y="29023"/>
                  </a:lnTo>
                  <a:lnTo>
                    <a:pt x="1162257" y="41809"/>
                  </a:lnTo>
                  <a:lnTo>
                    <a:pt x="1205653" y="56778"/>
                  </a:lnTo>
                  <a:lnTo>
                    <a:pt x="1248014" y="73868"/>
                  </a:lnTo>
                  <a:lnTo>
                    <a:pt x="1289269" y="93017"/>
                  </a:lnTo>
                  <a:lnTo>
                    <a:pt x="1329346" y="114163"/>
                  </a:lnTo>
                  <a:lnTo>
                    <a:pt x="1368175" y="137244"/>
                  </a:lnTo>
                  <a:lnTo>
                    <a:pt x="1405682" y="162198"/>
                  </a:lnTo>
                  <a:lnTo>
                    <a:pt x="1441798" y="188964"/>
                  </a:lnTo>
                  <a:lnTo>
                    <a:pt x="1476449" y="217478"/>
                  </a:lnTo>
                  <a:lnTo>
                    <a:pt x="1509566" y="247680"/>
                  </a:lnTo>
                  <a:lnTo>
                    <a:pt x="1541077" y="279508"/>
                  </a:lnTo>
                  <a:lnTo>
                    <a:pt x="1570909" y="312899"/>
                  </a:lnTo>
                  <a:lnTo>
                    <a:pt x="1598992" y="347792"/>
                  </a:lnTo>
                  <a:lnTo>
                    <a:pt x="1625255" y="384125"/>
                  </a:lnTo>
                  <a:lnTo>
                    <a:pt x="1649625" y="421835"/>
                  </a:lnTo>
                  <a:lnTo>
                    <a:pt x="1672031" y="460861"/>
                  </a:lnTo>
                  <a:lnTo>
                    <a:pt x="1692402" y="501141"/>
                  </a:lnTo>
                  <a:lnTo>
                    <a:pt x="1710666" y="542614"/>
                  </a:lnTo>
                  <a:lnTo>
                    <a:pt x="1726752" y="585216"/>
                  </a:lnTo>
                  <a:lnTo>
                    <a:pt x="1740589" y="628887"/>
                  </a:lnTo>
                  <a:lnTo>
                    <a:pt x="1752104" y="673564"/>
                  </a:lnTo>
                  <a:lnTo>
                    <a:pt x="1761227" y="719185"/>
                  </a:lnTo>
                  <a:lnTo>
                    <a:pt x="1767887" y="765689"/>
                  </a:lnTo>
                  <a:lnTo>
                    <a:pt x="1772010" y="813013"/>
                  </a:lnTo>
                  <a:lnTo>
                    <a:pt x="1772137" y="829777"/>
                  </a:lnTo>
                  <a:lnTo>
                    <a:pt x="1762485" y="824824"/>
                  </a:lnTo>
                  <a:lnTo>
                    <a:pt x="1718745" y="806256"/>
                  </a:lnTo>
                  <a:lnTo>
                    <a:pt x="1673854" y="789967"/>
                  </a:lnTo>
                  <a:lnTo>
                    <a:pt x="1627893" y="776028"/>
                  </a:lnTo>
                  <a:lnTo>
                    <a:pt x="1580945" y="764506"/>
                  </a:lnTo>
                  <a:lnTo>
                    <a:pt x="1533091" y="755471"/>
                  </a:lnTo>
                  <a:lnTo>
                    <a:pt x="1484412" y="748991"/>
                  </a:lnTo>
                  <a:lnTo>
                    <a:pt x="1434989" y="745136"/>
                  </a:lnTo>
                  <a:lnTo>
                    <a:pt x="1384905" y="743975"/>
                  </a:lnTo>
                  <a:lnTo>
                    <a:pt x="1334241" y="745576"/>
                  </a:lnTo>
                  <a:lnTo>
                    <a:pt x="1283745" y="749951"/>
                  </a:lnTo>
                  <a:lnTo>
                    <a:pt x="1234158" y="757012"/>
                  </a:lnTo>
                  <a:lnTo>
                    <a:pt x="1185552" y="766677"/>
                  </a:lnTo>
                  <a:lnTo>
                    <a:pt x="1138001" y="778866"/>
                  </a:lnTo>
                  <a:lnTo>
                    <a:pt x="1091575" y="793500"/>
                  </a:lnTo>
                  <a:lnTo>
                    <a:pt x="1046346" y="810497"/>
                  </a:lnTo>
                  <a:lnTo>
                    <a:pt x="1002388" y="829776"/>
                  </a:lnTo>
                  <a:lnTo>
                    <a:pt x="959772" y="851258"/>
                  </a:lnTo>
                  <a:lnTo>
                    <a:pt x="918570" y="874862"/>
                  </a:lnTo>
                  <a:lnTo>
                    <a:pt x="888471" y="895182"/>
                  </a:lnTo>
                  <a:lnTo>
                    <a:pt x="856340" y="878545"/>
                  </a:lnTo>
                  <a:lnTo>
                    <a:pt x="812604" y="859977"/>
                  </a:lnTo>
                  <a:lnTo>
                    <a:pt x="767725" y="843690"/>
                  </a:lnTo>
                  <a:lnTo>
                    <a:pt x="721781" y="829754"/>
                  </a:lnTo>
                  <a:lnTo>
                    <a:pt x="674853" y="818238"/>
                  </a:lnTo>
                  <a:lnTo>
                    <a:pt x="627020" y="809213"/>
                  </a:lnTo>
                  <a:lnTo>
                    <a:pt x="578361" y="802750"/>
                  </a:lnTo>
                  <a:lnTo>
                    <a:pt x="528955" y="798917"/>
                  </a:lnTo>
                  <a:lnTo>
                    <a:pt x="478883" y="797785"/>
                  </a:lnTo>
                  <a:lnTo>
                    <a:pt x="428223" y="799424"/>
                  </a:lnTo>
                  <a:lnTo>
                    <a:pt x="377722" y="803799"/>
                  </a:lnTo>
                  <a:lnTo>
                    <a:pt x="328124" y="810860"/>
                  </a:lnTo>
                  <a:lnTo>
                    <a:pt x="279501" y="820525"/>
                  </a:lnTo>
                  <a:lnTo>
                    <a:pt x="231930" y="832714"/>
                  </a:lnTo>
                  <a:lnTo>
                    <a:pt x="185482" y="847348"/>
                  </a:lnTo>
                  <a:lnTo>
                    <a:pt x="140234" y="864345"/>
                  </a:lnTo>
                  <a:lnTo>
                    <a:pt x="96259" y="883624"/>
                  </a:lnTo>
                  <a:lnTo>
                    <a:pt x="53631" y="905106"/>
                  </a:lnTo>
                  <a:lnTo>
                    <a:pt x="12425" y="928710"/>
                  </a:lnTo>
                  <a:lnTo>
                    <a:pt x="3408" y="934806"/>
                  </a:lnTo>
                  <a:lnTo>
                    <a:pt x="1503" y="918042"/>
                  </a:lnTo>
                  <a:lnTo>
                    <a:pt x="0" y="870562"/>
                  </a:lnTo>
                  <a:lnTo>
                    <a:pt x="1110" y="823598"/>
                  </a:lnTo>
                  <a:lnTo>
                    <a:pt x="4772" y="777219"/>
                  </a:lnTo>
                  <a:lnTo>
                    <a:pt x="10921" y="731495"/>
                  </a:lnTo>
                  <a:lnTo>
                    <a:pt x="19493" y="686496"/>
                  </a:lnTo>
                  <a:lnTo>
                    <a:pt x="30426" y="642291"/>
                  </a:lnTo>
                  <a:lnTo>
                    <a:pt x="43655" y="598952"/>
                  </a:lnTo>
                  <a:lnTo>
                    <a:pt x="59117" y="556547"/>
                  </a:lnTo>
                  <a:lnTo>
                    <a:pt x="76748" y="515147"/>
                  </a:lnTo>
                  <a:lnTo>
                    <a:pt x="96485" y="474821"/>
                  </a:lnTo>
                  <a:lnTo>
                    <a:pt x="118264" y="435640"/>
                  </a:lnTo>
                  <a:lnTo>
                    <a:pt x="142022" y="397673"/>
                  </a:lnTo>
                  <a:lnTo>
                    <a:pt x="167695" y="360991"/>
                  </a:lnTo>
                  <a:lnTo>
                    <a:pt x="195219" y="325662"/>
                  </a:lnTo>
                  <a:lnTo>
                    <a:pt x="224531" y="291757"/>
                  </a:lnTo>
                  <a:lnTo>
                    <a:pt x="255567" y="259347"/>
                  </a:lnTo>
                  <a:lnTo>
                    <a:pt x="288264" y="228500"/>
                  </a:lnTo>
                  <a:lnTo>
                    <a:pt x="322558" y="199287"/>
                  </a:lnTo>
                  <a:lnTo>
                    <a:pt x="358386" y="171778"/>
                  </a:lnTo>
                  <a:lnTo>
                    <a:pt x="395683" y="146042"/>
                  </a:lnTo>
                  <a:lnTo>
                    <a:pt x="434387" y="122150"/>
                  </a:lnTo>
                  <a:lnTo>
                    <a:pt x="474433" y="100171"/>
                  </a:lnTo>
                  <a:lnTo>
                    <a:pt x="515759" y="80175"/>
                  </a:lnTo>
                  <a:lnTo>
                    <a:pt x="558300" y="62233"/>
                  </a:lnTo>
                  <a:lnTo>
                    <a:pt x="601993" y="46413"/>
                  </a:lnTo>
                  <a:lnTo>
                    <a:pt x="646774" y="32787"/>
                  </a:lnTo>
                  <a:lnTo>
                    <a:pt x="692580" y="21424"/>
                  </a:lnTo>
                  <a:lnTo>
                    <a:pt x="739348" y="12393"/>
                  </a:lnTo>
                  <a:lnTo>
                    <a:pt x="787013" y="5765"/>
                  </a:lnTo>
                  <a:lnTo>
                    <a:pt x="835512" y="161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6355" y="3747008"/>
              <a:ext cx="1295887" cy="16453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96355" y="3747008"/>
              <a:ext cx="1296035" cy="1645920"/>
            </a:xfrm>
            <a:custGeom>
              <a:avLst/>
              <a:gdLst/>
              <a:ahLst/>
              <a:cxnLst/>
              <a:rect l="l" t="t" r="r" b="b"/>
              <a:pathLst>
                <a:path w="1296034" h="1645920">
                  <a:moveTo>
                    <a:pt x="795654" y="0"/>
                  </a:moveTo>
                  <a:lnTo>
                    <a:pt x="861568" y="34036"/>
                  </a:lnTo>
                  <a:lnTo>
                    <a:pt x="903947" y="60112"/>
                  </a:lnTo>
                  <a:lnTo>
                    <a:pt x="944690" y="88441"/>
                  </a:lnTo>
                  <a:lnTo>
                    <a:pt x="983702" y="118939"/>
                  </a:lnTo>
                  <a:lnTo>
                    <a:pt x="1020887" y="151525"/>
                  </a:lnTo>
                  <a:lnTo>
                    <a:pt x="1056148" y="186114"/>
                  </a:lnTo>
                  <a:lnTo>
                    <a:pt x="1089390" y="222624"/>
                  </a:lnTo>
                  <a:lnTo>
                    <a:pt x="1120518" y="260971"/>
                  </a:lnTo>
                  <a:lnTo>
                    <a:pt x="1149434" y="301072"/>
                  </a:lnTo>
                  <a:lnTo>
                    <a:pt x="1176044" y="342844"/>
                  </a:lnTo>
                  <a:lnTo>
                    <a:pt x="1200252" y="386204"/>
                  </a:lnTo>
                  <a:lnTo>
                    <a:pt x="1221961" y="431068"/>
                  </a:lnTo>
                  <a:lnTo>
                    <a:pt x="1241076" y="477355"/>
                  </a:lnTo>
                  <a:lnTo>
                    <a:pt x="1257501" y="524980"/>
                  </a:lnTo>
                  <a:lnTo>
                    <a:pt x="1271140" y="573860"/>
                  </a:lnTo>
                  <a:lnTo>
                    <a:pt x="1281897" y="623912"/>
                  </a:lnTo>
                  <a:lnTo>
                    <a:pt x="1289677" y="675054"/>
                  </a:lnTo>
                  <a:lnTo>
                    <a:pt x="1294384" y="727202"/>
                  </a:lnTo>
                  <a:lnTo>
                    <a:pt x="1295887" y="774693"/>
                  </a:lnTo>
                  <a:lnTo>
                    <a:pt x="1294776" y="821669"/>
                  </a:lnTo>
                  <a:lnTo>
                    <a:pt x="1291115" y="868059"/>
                  </a:lnTo>
                  <a:lnTo>
                    <a:pt x="1284966" y="913793"/>
                  </a:lnTo>
                  <a:lnTo>
                    <a:pt x="1276394" y="958801"/>
                  </a:lnTo>
                  <a:lnTo>
                    <a:pt x="1265461" y="1003014"/>
                  </a:lnTo>
                  <a:lnTo>
                    <a:pt x="1252232" y="1046361"/>
                  </a:lnTo>
                  <a:lnTo>
                    <a:pt x="1236770" y="1088773"/>
                  </a:lnTo>
                  <a:lnTo>
                    <a:pt x="1219139" y="1130180"/>
                  </a:lnTo>
                  <a:lnTo>
                    <a:pt x="1199402" y="1170511"/>
                  </a:lnTo>
                  <a:lnTo>
                    <a:pt x="1177622" y="1209698"/>
                  </a:lnTo>
                  <a:lnTo>
                    <a:pt x="1153865" y="1247670"/>
                  </a:lnTo>
                  <a:lnTo>
                    <a:pt x="1128192" y="1284357"/>
                  </a:lnTo>
                  <a:lnTo>
                    <a:pt x="1100668" y="1319689"/>
                  </a:lnTo>
                  <a:lnTo>
                    <a:pt x="1071356" y="1353597"/>
                  </a:lnTo>
                  <a:lnTo>
                    <a:pt x="1040319" y="1386011"/>
                  </a:lnTo>
                  <a:lnTo>
                    <a:pt x="1007622" y="1416860"/>
                  </a:lnTo>
                  <a:lnTo>
                    <a:pt x="973329" y="1446075"/>
                  </a:lnTo>
                  <a:lnTo>
                    <a:pt x="937501" y="1473587"/>
                  </a:lnTo>
                  <a:lnTo>
                    <a:pt x="900204" y="1499324"/>
                  </a:lnTo>
                  <a:lnTo>
                    <a:pt x="861500" y="1523217"/>
                  </a:lnTo>
                  <a:lnTo>
                    <a:pt x="821454" y="1545197"/>
                  </a:lnTo>
                  <a:lnTo>
                    <a:pt x="780128" y="1565194"/>
                  </a:lnTo>
                  <a:lnTo>
                    <a:pt x="737587" y="1583137"/>
                  </a:lnTo>
                  <a:lnTo>
                    <a:pt x="693894" y="1598957"/>
                  </a:lnTo>
                  <a:lnTo>
                    <a:pt x="649113" y="1612583"/>
                  </a:lnTo>
                  <a:lnTo>
                    <a:pt x="603306" y="1623947"/>
                  </a:lnTo>
                  <a:lnTo>
                    <a:pt x="556539" y="1632977"/>
                  </a:lnTo>
                  <a:lnTo>
                    <a:pt x="508874" y="1639605"/>
                  </a:lnTo>
                  <a:lnTo>
                    <a:pt x="460375" y="1643761"/>
                  </a:lnTo>
                  <a:lnTo>
                    <a:pt x="409711" y="1645395"/>
                  </a:lnTo>
                  <a:lnTo>
                    <a:pt x="359628" y="1644252"/>
                  </a:lnTo>
                  <a:lnTo>
                    <a:pt x="310209" y="1640402"/>
                  </a:lnTo>
                  <a:lnTo>
                    <a:pt x="261536" y="1633918"/>
                  </a:lnTo>
                  <a:lnTo>
                    <a:pt x="213692" y="1624873"/>
                  </a:lnTo>
                  <a:lnTo>
                    <a:pt x="166760" y="1613337"/>
                  </a:lnTo>
                  <a:lnTo>
                    <a:pt x="120822" y="1599384"/>
                  </a:lnTo>
                  <a:lnTo>
                    <a:pt x="75960" y="1583085"/>
                  </a:lnTo>
                  <a:lnTo>
                    <a:pt x="32258" y="1564513"/>
                  </a:lnTo>
                  <a:lnTo>
                    <a:pt x="0" y="1548003"/>
                  </a:lnTo>
                  <a:lnTo>
                    <a:pt x="40386" y="1520571"/>
                  </a:lnTo>
                  <a:lnTo>
                    <a:pt x="79405" y="1489665"/>
                  </a:lnTo>
                  <a:lnTo>
                    <a:pt x="116530" y="1456714"/>
                  </a:lnTo>
                  <a:lnTo>
                    <a:pt x="151676" y="1421813"/>
                  </a:lnTo>
                  <a:lnTo>
                    <a:pt x="184758" y="1385056"/>
                  </a:lnTo>
                  <a:lnTo>
                    <a:pt x="215691" y="1346537"/>
                  </a:lnTo>
                  <a:lnTo>
                    <a:pt x="244389" y="1306349"/>
                  </a:lnTo>
                  <a:lnTo>
                    <a:pt x="270768" y="1264587"/>
                  </a:lnTo>
                  <a:lnTo>
                    <a:pt x="294741" y="1221344"/>
                  </a:lnTo>
                  <a:lnTo>
                    <a:pt x="316225" y="1176715"/>
                  </a:lnTo>
                  <a:lnTo>
                    <a:pt x="335134" y="1130793"/>
                  </a:lnTo>
                  <a:lnTo>
                    <a:pt x="351382" y="1083673"/>
                  </a:lnTo>
                  <a:lnTo>
                    <a:pt x="364885" y="1035449"/>
                  </a:lnTo>
                  <a:lnTo>
                    <a:pt x="375557" y="986214"/>
                  </a:lnTo>
                  <a:lnTo>
                    <a:pt x="383314" y="936063"/>
                  </a:lnTo>
                  <a:lnTo>
                    <a:pt x="388070" y="885089"/>
                  </a:lnTo>
                  <a:lnTo>
                    <a:pt x="389740" y="833386"/>
                  </a:lnTo>
                  <a:lnTo>
                    <a:pt x="388239" y="781050"/>
                  </a:lnTo>
                  <a:lnTo>
                    <a:pt x="386334" y="764286"/>
                  </a:lnTo>
                  <a:lnTo>
                    <a:pt x="447801" y="722884"/>
                  </a:lnTo>
                  <a:lnTo>
                    <a:pt x="485135" y="693347"/>
                  </a:lnTo>
                  <a:lnTo>
                    <a:pt x="520741" y="661943"/>
                  </a:lnTo>
                  <a:lnTo>
                    <a:pt x="554546" y="628753"/>
                  </a:lnTo>
                  <a:lnTo>
                    <a:pt x="586476" y="593857"/>
                  </a:lnTo>
                  <a:lnTo>
                    <a:pt x="616455" y="557339"/>
                  </a:lnTo>
                  <a:lnTo>
                    <a:pt x="644409" y="519280"/>
                  </a:lnTo>
                  <a:lnTo>
                    <a:pt x="670263" y="479761"/>
                  </a:lnTo>
                  <a:lnTo>
                    <a:pt x="693943" y="438864"/>
                  </a:lnTo>
                  <a:lnTo>
                    <a:pt x="715375" y="396671"/>
                  </a:lnTo>
                  <a:lnTo>
                    <a:pt x="734483" y="353263"/>
                  </a:lnTo>
                  <a:lnTo>
                    <a:pt x="751193" y="308722"/>
                  </a:lnTo>
                  <a:lnTo>
                    <a:pt x="765430" y="263130"/>
                  </a:lnTo>
                  <a:lnTo>
                    <a:pt x="777121" y="216568"/>
                  </a:lnTo>
                  <a:lnTo>
                    <a:pt x="786189" y="169118"/>
                  </a:lnTo>
                  <a:lnTo>
                    <a:pt x="792561" y="120862"/>
                  </a:lnTo>
                  <a:lnTo>
                    <a:pt x="796163" y="71882"/>
                  </a:lnTo>
                  <a:lnTo>
                    <a:pt x="79565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2585" y="3852036"/>
              <a:ext cx="1383769" cy="159417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12585" y="3852036"/>
              <a:ext cx="1384300" cy="1594485"/>
            </a:xfrm>
            <a:custGeom>
              <a:avLst/>
              <a:gdLst/>
              <a:ahLst/>
              <a:cxnLst/>
              <a:rect l="l" t="t" r="r" b="b"/>
              <a:pathLst>
                <a:path w="1384300" h="1594485">
                  <a:moveTo>
                    <a:pt x="410695" y="0"/>
                  </a:moveTo>
                  <a:lnTo>
                    <a:pt x="418569" y="71374"/>
                  </a:lnTo>
                  <a:lnTo>
                    <a:pt x="427953" y="119573"/>
                  </a:lnTo>
                  <a:lnTo>
                    <a:pt x="440002" y="166729"/>
                  </a:lnTo>
                  <a:lnTo>
                    <a:pt x="454631" y="212768"/>
                  </a:lnTo>
                  <a:lnTo>
                    <a:pt x="471756" y="257619"/>
                  </a:lnTo>
                  <a:lnTo>
                    <a:pt x="491295" y="301208"/>
                  </a:lnTo>
                  <a:lnTo>
                    <a:pt x="513163" y="343461"/>
                  </a:lnTo>
                  <a:lnTo>
                    <a:pt x="537278" y="384307"/>
                  </a:lnTo>
                  <a:lnTo>
                    <a:pt x="563555" y="423671"/>
                  </a:lnTo>
                  <a:lnTo>
                    <a:pt x="591912" y="461483"/>
                  </a:lnTo>
                  <a:lnTo>
                    <a:pt x="622264" y="497667"/>
                  </a:lnTo>
                  <a:lnTo>
                    <a:pt x="654528" y="532152"/>
                  </a:lnTo>
                  <a:lnTo>
                    <a:pt x="688620" y="564864"/>
                  </a:lnTo>
                  <a:lnTo>
                    <a:pt x="724458" y="595730"/>
                  </a:lnTo>
                  <a:lnTo>
                    <a:pt x="761957" y="624679"/>
                  </a:lnTo>
                  <a:lnTo>
                    <a:pt x="801034" y="651636"/>
                  </a:lnTo>
                  <a:lnTo>
                    <a:pt x="841606" y="676529"/>
                  </a:lnTo>
                  <a:lnTo>
                    <a:pt x="907519" y="710564"/>
                  </a:lnTo>
                  <a:lnTo>
                    <a:pt x="907646" y="727329"/>
                  </a:lnTo>
                  <a:lnTo>
                    <a:pt x="912331" y="779476"/>
                  </a:lnTo>
                  <a:lnTo>
                    <a:pt x="920092" y="830618"/>
                  </a:lnTo>
                  <a:lnTo>
                    <a:pt x="930834" y="880671"/>
                  </a:lnTo>
                  <a:lnTo>
                    <a:pt x="944460" y="929552"/>
                  </a:lnTo>
                  <a:lnTo>
                    <a:pt x="960874" y="977178"/>
                  </a:lnTo>
                  <a:lnTo>
                    <a:pt x="979981" y="1023467"/>
                  </a:lnTo>
                  <a:lnTo>
                    <a:pt x="1001685" y="1068335"/>
                  </a:lnTo>
                  <a:lnTo>
                    <a:pt x="1025890" y="1111700"/>
                  </a:lnTo>
                  <a:lnTo>
                    <a:pt x="1052500" y="1153477"/>
                  </a:lnTo>
                  <a:lnTo>
                    <a:pt x="1081419" y="1193585"/>
                  </a:lnTo>
                  <a:lnTo>
                    <a:pt x="1112552" y="1231941"/>
                  </a:lnTo>
                  <a:lnTo>
                    <a:pt x="1145802" y="1268460"/>
                  </a:lnTo>
                  <a:lnTo>
                    <a:pt x="1181074" y="1303062"/>
                  </a:lnTo>
                  <a:lnTo>
                    <a:pt x="1218272" y="1335661"/>
                  </a:lnTo>
                  <a:lnTo>
                    <a:pt x="1257300" y="1366177"/>
                  </a:lnTo>
                  <a:lnTo>
                    <a:pt x="1298062" y="1394524"/>
                  </a:lnTo>
                  <a:lnTo>
                    <a:pt x="1340462" y="1420622"/>
                  </a:lnTo>
                  <a:lnTo>
                    <a:pt x="1383769" y="1442974"/>
                  </a:lnTo>
                  <a:lnTo>
                    <a:pt x="1353797" y="1463167"/>
                  </a:lnTo>
                  <a:lnTo>
                    <a:pt x="1312557" y="1486804"/>
                  </a:lnTo>
                  <a:lnTo>
                    <a:pt x="1269912" y="1508305"/>
                  </a:lnTo>
                  <a:lnTo>
                    <a:pt x="1225931" y="1527593"/>
                  </a:lnTo>
                  <a:lnTo>
                    <a:pt x="1180687" y="1544592"/>
                  </a:lnTo>
                  <a:lnTo>
                    <a:pt x="1134251" y="1559226"/>
                  </a:lnTo>
                  <a:lnTo>
                    <a:pt x="1086692" y="1571418"/>
                  </a:lnTo>
                  <a:lnTo>
                    <a:pt x="1038084" y="1581091"/>
                  </a:lnTo>
                  <a:lnTo>
                    <a:pt x="988495" y="1588171"/>
                  </a:lnTo>
                  <a:lnTo>
                    <a:pt x="937999" y="1592580"/>
                  </a:lnTo>
                  <a:lnTo>
                    <a:pt x="889360" y="1594178"/>
                  </a:lnTo>
                  <a:lnTo>
                    <a:pt x="841256" y="1593224"/>
                  </a:lnTo>
                  <a:lnTo>
                    <a:pt x="793758" y="1589779"/>
                  </a:lnTo>
                  <a:lnTo>
                    <a:pt x="746937" y="1583905"/>
                  </a:lnTo>
                  <a:lnTo>
                    <a:pt x="700865" y="1575664"/>
                  </a:lnTo>
                  <a:lnTo>
                    <a:pt x="655614" y="1565117"/>
                  </a:lnTo>
                  <a:lnTo>
                    <a:pt x="611254" y="1552327"/>
                  </a:lnTo>
                  <a:lnTo>
                    <a:pt x="567858" y="1537354"/>
                  </a:lnTo>
                  <a:lnTo>
                    <a:pt x="525497" y="1520262"/>
                  </a:lnTo>
                  <a:lnTo>
                    <a:pt x="484242" y="1501111"/>
                  </a:lnTo>
                  <a:lnTo>
                    <a:pt x="444165" y="1479964"/>
                  </a:lnTo>
                  <a:lnTo>
                    <a:pt x="405336" y="1456883"/>
                  </a:lnTo>
                  <a:lnTo>
                    <a:pt x="367829" y="1431928"/>
                  </a:lnTo>
                  <a:lnTo>
                    <a:pt x="331713" y="1405162"/>
                  </a:lnTo>
                  <a:lnTo>
                    <a:pt x="297062" y="1376648"/>
                  </a:lnTo>
                  <a:lnTo>
                    <a:pt x="263945" y="1346446"/>
                  </a:lnTo>
                  <a:lnTo>
                    <a:pt x="232434" y="1314618"/>
                  </a:lnTo>
                  <a:lnTo>
                    <a:pt x="202602" y="1281226"/>
                  </a:lnTo>
                  <a:lnTo>
                    <a:pt x="174519" y="1246333"/>
                  </a:lnTo>
                  <a:lnTo>
                    <a:pt x="148256" y="1209999"/>
                  </a:lnTo>
                  <a:lnTo>
                    <a:pt x="123886" y="1172287"/>
                  </a:lnTo>
                  <a:lnTo>
                    <a:pt x="101480" y="1133258"/>
                  </a:lnTo>
                  <a:lnTo>
                    <a:pt x="81109" y="1092975"/>
                  </a:lnTo>
                  <a:lnTo>
                    <a:pt x="62845" y="1051499"/>
                  </a:lnTo>
                  <a:lnTo>
                    <a:pt x="46759" y="1008891"/>
                  </a:lnTo>
                  <a:lnTo>
                    <a:pt x="32922" y="965214"/>
                  </a:lnTo>
                  <a:lnTo>
                    <a:pt x="21407" y="920530"/>
                  </a:lnTo>
                  <a:lnTo>
                    <a:pt x="12283" y="874900"/>
                  </a:lnTo>
                  <a:lnTo>
                    <a:pt x="5624" y="828386"/>
                  </a:lnTo>
                  <a:lnTo>
                    <a:pt x="1501" y="781050"/>
                  </a:lnTo>
                  <a:lnTo>
                    <a:pt x="0" y="728713"/>
                  </a:lnTo>
                  <a:lnTo>
                    <a:pt x="1669" y="677010"/>
                  </a:lnTo>
                  <a:lnTo>
                    <a:pt x="6425" y="626036"/>
                  </a:lnTo>
                  <a:lnTo>
                    <a:pt x="14180" y="575885"/>
                  </a:lnTo>
                  <a:lnTo>
                    <a:pt x="24851" y="526650"/>
                  </a:lnTo>
                  <a:lnTo>
                    <a:pt x="38352" y="478426"/>
                  </a:lnTo>
                  <a:lnTo>
                    <a:pt x="54597" y="431306"/>
                  </a:lnTo>
                  <a:lnTo>
                    <a:pt x="73501" y="385384"/>
                  </a:lnTo>
                  <a:lnTo>
                    <a:pt x="94979" y="340755"/>
                  </a:lnTo>
                  <a:lnTo>
                    <a:pt x="118946" y="297512"/>
                  </a:lnTo>
                  <a:lnTo>
                    <a:pt x="145316" y="255750"/>
                  </a:lnTo>
                  <a:lnTo>
                    <a:pt x="174004" y="215562"/>
                  </a:lnTo>
                  <a:lnTo>
                    <a:pt x="204924" y="177043"/>
                  </a:lnTo>
                  <a:lnTo>
                    <a:pt x="237992" y="140286"/>
                  </a:lnTo>
                  <a:lnTo>
                    <a:pt x="273122" y="105385"/>
                  </a:lnTo>
                  <a:lnTo>
                    <a:pt x="310229" y="72434"/>
                  </a:lnTo>
                  <a:lnTo>
                    <a:pt x="349227" y="41529"/>
                  </a:lnTo>
                  <a:lnTo>
                    <a:pt x="410695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9470" y="3812413"/>
              <a:ext cx="863219" cy="8359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19470" y="3812413"/>
              <a:ext cx="863600" cy="836294"/>
            </a:xfrm>
            <a:custGeom>
              <a:avLst/>
              <a:gdLst/>
              <a:ahLst/>
              <a:cxnLst/>
              <a:rect l="l" t="t" r="r" b="b"/>
              <a:pathLst>
                <a:path w="863600" h="836295">
                  <a:moveTo>
                    <a:pt x="388874" y="0"/>
                  </a:moveTo>
                  <a:lnTo>
                    <a:pt x="432307" y="22351"/>
                  </a:lnTo>
                  <a:lnTo>
                    <a:pt x="472879" y="47244"/>
                  </a:lnTo>
                  <a:lnTo>
                    <a:pt x="511956" y="74201"/>
                  </a:lnTo>
                  <a:lnTo>
                    <a:pt x="549455" y="103150"/>
                  </a:lnTo>
                  <a:lnTo>
                    <a:pt x="585293" y="134016"/>
                  </a:lnTo>
                  <a:lnTo>
                    <a:pt x="619386" y="166728"/>
                  </a:lnTo>
                  <a:lnTo>
                    <a:pt x="651650" y="201213"/>
                  </a:lnTo>
                  <a:lnTo>
                    <a:pt x="682002" y="237397"/>
                  </a:lnTo>
                  <a:lnTo>
                    <a:pt x="710358" y="275209"/>
                  </a:lnTo>
                  <a:lnTo>
                    <a:pt x="736635" y="314573"/>
                  </a:lnTo>
                  <a:lnTo>
                    <a:pt x="760750" y="355419"/>
                  </a:lnTo>
                  <a:lnTo>
                    <a:pt x="782619" y="397672"/>
                  </a:lnTo>
                  <a:lnTo>
                    <a:pt x="802157" y="441261"/>
                  </a:lnTo>
                  <a:lnTo>
                    <a:pt x="819283" y="486112"/>
                  </a:lnTo>
                  <a:lnTo>
                    <a:pt x="833912" y="532151"/>
                  </a:lnTo>
                  <a:lnTo>
                    <a:pt x="845960" y="579307"/>
                  </a:lnTo>
                  <a:lnTo>
                    <a:pt x="855345" y="627507"/>
                  </a:lnTo>
                  <a:lnTo>
                    <a:pt x="863219" y="698881"/>
                  </a:lnTo>
                  <a:lnTo>
                    <a:pt x="854201" y="704976"/>
                  </a:lnTo>
                  <a:lnTo>
                    <a:pt x="812962" y="728614"/>
                  </a:lnTo>
                  <a:lnTo>
                    <a:pt x="770316" y="750115"/>
                  </a:lnTo>
                  <a:lnTo>
                    <a:pt x="726336" y="769403"/>
                  </a:lnTo>
                  <a:lnTo>
                    <a:pt x="681092" y="786402"/>
                  </a:lnTo>
                  <a:lnTo>
                    <a:pt x="634655" y="801036"/>
                  </a:lnTo>
                  <a:lnTo>
                    <a:pt x="587097" y="813228"/>
                  </a:lnTo>
                  <a:lnTo>
                    <a:pt x="538488" y="822901"/>
                  </a:lnTo>
                  <a:lnTo>
                    <a:pt x="488900" y="829981"/>
                  </a:lnTo>
                  <a:lnTo>
                    <a:pt x="438403" y="834389"/>
                  </a:lnTo>
                  <a:lnTo>
                    <a:pt x="387744" y="835991"/>
                  </a:lnTo>
                  <a:lnTo>
                    <a:pt x="337671" y="834830"/>
                  </a:lnTo>
                  <a:lnTo>
                    <a:pt x="288266" y="830975"/>
                  </a:lnTo>
                  <a:lnTo>
                    <a:pt x="239607" y="824495"/>
                  </a:lnTo>
                  <a:lnTo>
                    <a:pt x="191774" y="815460"/>
                  </a:lnTo>
                  <a:lnTo>
                    <a:pt x="144845" y="803938"/>
                  </a:lnTo>
                  <a:lnTo>
                    <a:pt x="98902" y="789998"/>
                  </a:lnTo>
                  <a:lnTo>
                    <a:pt x="54022" y="773710"/>
                  </a:lnTo>
                  <a:lnTo>
                    <a:pt x="10287" y="755142"/>
                  </a:lnTo>
                  <a:lnTo>
                    <a:pt x="0" y="678307"/>
                  </a:lnTo>
                  <a:lnTo>
                    <a:pt x="3602" y="629326"/>
                  </a:lnTo>
                  <a:lnTo>
                    <a:pt x="9978" y="581070"/>
                  </a:lnTo>
                  <a:lnTo>
                    <a:pt x="19053" y="533620"/>
                  </a:lnTo>
                  <a:lnTo>
                    <a:pt x="30751" y="487058"/>
                  </a:lnTo>
                  <a:lnTo>
                    <a:pt x="44998" y="441466"/>
                  </a:lnTo>
                  <a:lnTo>
                    <a:pt x="61719" y="396925"/>
                  </a:lnTo>
                  <a:lnTo>
                    <a:pt x="80839" y="353517"/>
                  </a:lnTo>
                  <a:lnTo>
                    <a:pt x="102282" y="311324"/>
                  </a:lnTo>
                  <a:lnTo>
                    <a:pt x="125974" y="270427"/>
                  </a:lnTo>
                  <a:lnTo>
                    <a:pt x="151840" y="230908"/>
                  </a:lnTo>
                  <a:lnTo>
                    <a:pt x="179805" y="192849"/>
                  </a:lnTo>
                  <a:lnTo>
                    <a:pt x="209794" y="156331"/>
                  </a:lnTo>
                  <a:lnTo>
                    <a:pt x="241731" y="121435"/>
                  </a:lnTo>
                  <a:lnTo>
                    <a:pt x="275543" y="88245"/>
                  </a:lnTo>
                  <a:lnTo>
                    <a:pt x="311153" y="56841"/>
                  </a:lnTo>
                  <a:lnTo>
                    <a:pt x="348488" y="27305"/>
                  </a:lnTo>
                  <a:lnTo>
                    <a:pt x="38887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3515" y="3067812"/>
              <a:ext cx="589915" cy="576580"/>
            </a:xfrm>
            <a:custGeom>
              <a:avLst/>
              <a:gdLst/>
              <a:ahLst/>
              <a:cxnLst/>
              <a:rect l="l" t="t" r="r" b="b"/>
              <a:pathLst>
                <a:path w="589915" h="576579">
                  <a:moveTo>
                    <a:pt x="294894" y="0"/>
                  </a:moveTo>
                  <a:lnTo>
                    <a:pt x="247073" y="3768"/>
                  </a:lnTo>
                  <a:lnTo>
                    <a:pt x="201704" y="14679"/>
                  </a:lnTo>
                  <a:lnTo>
                    <a:pt x="159395" y="32140"/>
                  </a:lnTo>
                  <a:lnTo>
                    <a:pt x="120755" y="55558"/>
                  </a:lnTo>
                  <a:lnTo>
                    <a:pt x="86391" y="84343"/>
                  </a:lnTo>
                  <a:lnTo>
                    <a:pt x="56912" y="117902"/>
                  </a:lnTo>
                  <a:lnTo>
                    <a:pt x="32925" y="155643"/>
                  </a:lnTo>
                  <a:lnTo>
                    <a:pt x="15038" y="196973"/>
                  </a:lnTo>
                  <a:lnTo>
                    <a:pt x="3861" y="241302"/>
                  </a:lnTo>
                  <a:lnTo>
                    <a:pt x="0" y="288036"/>
                  </a:lnTo>
                  <a:lnTo>
                    <a:pt x="3861" y="334769"/>
                  </a:lnTo>
                  <a:lnTo>
                    <a:pt x="15038" y="379098"/>
                  </a:lnTo>
                  <a:lnTo>
                    <a:pt x="32925" y="420428"/>
                  </a:lnTo>
                  <a:lnTo>
                    <a:pt x="56912" y="458169"/>
                  </a:lnTo>
                  <a:lnTo>
                    <a:pt x="86391" y="491728"/>
                  </a:lnTo>
                  <a:lnTo>
                    <a:pt x="120755" y="520513"/>
                  </a:lnTo>
                  <a:lnTo>
                    <a:pt x="159395" y="543931"/>
                  </a:lnTo>
                  <a:lnTo>
                    <a:pt x="201704" y="561392"/>
                  </a:lnTo>
                  <a:lnTo>
                    <a:pt x="247073" y="572303"/>
                  </a:lnTo>
                  <a:lnTo>
                    <a:pt x="294894" y="576071"/>
                  </a:lnTo>
                  <a:lnTo>
                    <a:pt x="342714" y="572303"/>
                  </a:lnTo>
                  <a:lnTo>
                    <a:pt x="388083" y="561392"/>
                  </a:lnTo>
                  <a:lnTo>
                    <a:pt x="430392" y="543931"/>
                  </a:lnTo>
                  <a:lnTo>
                    <a:pt x="469032" y="520513"/>
                  </a:lnTo>
                  <a:lnTo>
                    <a:pt x="503396" y="491728"/>
                  </a:lnTo>
                  <a:lnTo>
                    <a:pt x="532875" y="458169"/>
                  </a:lnTo>
                  <a:lnTo>
                    <a:pt x="556862" y="420428"/>
                  </a:lnTo>
                  <a:lnTo>
                    <a:pt x="574749" y="379098"/>
                  </a:lnTo>
                  <a:lnTo>
                    <a:pt x="585926" y="334769"/>
                  </a:lnTo>
                  <a:lnTo>
                    <a:pt x="589788" y="288036"/>
                  </a:lnTo>
                  <a:lnTo>
                    <a:pt x="585926" y="241302"/>
                  </a:lnTo>
                  <a:lnTo>
                    <a:pt x="574749" y="196973"/>
                  </a:lnTo>
                  <a:lnTo>
                    <a:pt x="556862" y="155643"/>
                  </a:lnTo>
                  <a:lnTo>
                    <a:pt x="532875" y="117902"/>
                  </a:lnTo>
                  <a:lnTo>
                    <a:pt x="503396" y="84343"/>
                  </a:lnTo>
                  <a:lnTo>
                    <a:pt x="469032" y="55558"/>
                  </a:lnTo>
                  <a:lnTo>
                    <a:pt x="430392" y="32140"/>
                  </a:lnTo>
                  <a:lnTo>
                    <a:pt x="388083" y="14679"/>
                  </a:lnTo>
                  <a:lnTo>
                    <a:pt x="342714" y="3768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3045" y="3115818"/>
              <a:ext cx="492759" cy="480059"/>
            </a:xfrm>
            <a:custGeom>
              <a:avLst/>
              <a:gdLst/>
              <a:ahLst/>
              <a:cxnLst/>
              <a:rect l="l" t="t" r="r" b="b"/>
              <a:pathLst>
                <a:path w="492759" h="480060">
                  <a:moveTo>
                    <a:pt x="492251" y="240030"/>
                  </a:moveTo>
                  <a:lnTo>
                    <a:pt x="487249" y="288411"/>
                  </a:lnTo>
                  <a:lnTo>
                    <a:pt x="472904" y="333470"/>
                  </a:lnTo>
                  <a:lnTo>
                    <a:pt x="450206" y="374243"/>
                  </a:lnTo>
                  <a:lnTo>
                    <a:pt x="420147" y="409765"/>
                  </a:lnTo>
                  <a:lnTo>
                    <a:pt x="383719" y="439072"/>
                  </a:lnTo>
                  <a:lnTo>
                    <a:pt x="341911" y="461200"/>
                  </a:lnTo>
                  <a:lnTo>
                    <a:pt x="295717" y="475184"/>
                  </a:lnTo>
                  <a:lnTo>
                    <a:pt x="246125" y="480060"/>
                  </a:lnTo>
                  <a:lnTo>
                    <a:pt x="196534" y="475184"/>
                  </a:lnTo>
                  <a:lnTo>
                    <a:pt x="150340" y="461200"/>
                  </a:lnTo>
                  <a:lnTo>
                    <a:pt x="108532" y="439072"/>
                  </a:lnTo>
                  <a:lnTo>
                    <a:pt x="72104" y="409765"/>
                  </a:lnTo>
                  <a:lnTo>
                    <a:pt x="42045" y="374243"/>
                  </a:lnTo>
                  <a:lnTo>
                    <a:pt x="19347" y="333470"/>
                  </a:lnTo>
                  <a:lnTo>
                    <a:pt x="5002" y="288411"/>
                  </a:lnTo>
                  <a:lnTo>
                    <a:pt x="0" y="240030"/>
                  </a:lnTo>
                  <a:lnTo>
                    <a:pt x="5002" y="191648"/>
                  </a:lnTo>
                  <a:lnTo>
                    <a:pt x="19347" y="146589"/>
                  </a:lnTo>
                  <a:lnTo>
                    <a:pt x="42045" y="105816"/>
                  </a:lnTo>
                  <a:lnTo>
                    <a:pt x="72104" y="70294"/>
                  </a:lnTo>
                  <a:lnTo>
                    <a:pt x="108532" y="40987"/>
                  </a:lnTo>
                  <a:lnTo>
                    <a:pt x="150340" y="18859"/>
                  </a:lnTo>
                  <a:lnTo>
                    <a:pt x="196534" y="4875"/>
                  </a:lnTo>
                  <a:lnTo>
                    <a:pt x="246125" y="0"/>
                  </a:lnTo>
                  <a:lnTo>
                    <a:pt x="295717" y="4875"/>
                  </a:lnTo>
                  <a:lnTo>
                    <a:pt x="341911" y="18859"/>
                  </a:lnTo>
                  <a:lnTo>
                    <a:pt x="383719" y="40987"/>
                  </a:lnTo>
                  <a:lnTo>
                    <a:pt x="420147" y="70294"/>
                  </a:lnTo>
                  <a:lnTo>
                    <a:pt x="450206" y="105816"/>
                  </a:lnTo>
                  <a:lnTo>
                    <a:pt x="472904" y="146589"/>
                  </a:lnTo>
                  <a:lnTo>
                    <a:pt x="487249" y="191648"/>
                  </a:lnTo>
                  <a:lnTo>
                    <a:pt x="492251" y="240030"/>
                  </a:lnTo>
                  <a:close/>
                </a:path>
              </a:pathLst>
            </a:custGeom>
            <a:ln w="38100">
              <a:solidFill>
                <a:srgbClr val="8F2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0864" y="3264878"/>
              <a:ext cx="156972" cy="2464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39" y="3229820"/>
              <a:ext cx="156972" cy="2433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87038" y="4497499"/>
              <a:ext cx="581660" cy="589280"/>
            </a:xfrm>
            <a:custGeom>
              <a:avLst/>
              <a:gdLst/>
              <a:ahLst/>
              <a:cxnLst/>
              <a:rect l="l" t="t" r="r" b="b"/>
              <a:pathLst>
                <a:path w="581660" h="589279">
                  <a:moveTo>
                    <a:pt x="276316" y="0"/>
                  </a:moveTo>
                  <a:lnTo>
                    <a:pt x="231373" y="4843"/>
                  </a:lnTo>
                  <a:lnTo>
                    <a:pt x="187136" y="17025"/>
                  </a:lnTo>
                  <a:lnTo>
                    <a:pt x="144421" y="36781"/>
                  </a:lnTo>
                  <a:lnTo>
                    <a:pt x="105530" y="63314"/>
                  </a:lnTo>
                  <a:lnTo>
                    <a:pt x="72365" y="95043"/>
                  </a:lnTo>
                  <a:lnTo>
                    <a:pt x="45142" y="131144"/>
                  </a:lnTo>
                  <a:lnTo>
                    <a:pt x="24078" y="170794"/>
                  </a:lnTo>
                  <a:lnTo>
                    <a:pt x="9388" y="213168"/>
                  </a:lnTo>
                  <a:lnTo>
                    <a:pt x="1290" y="257444"/>
                  </a:lnTo>
                  <a:lnTo>
                    <a:pt x="0" y="302798"/>
                  </a:lnTo>
                  <a:lnTo>
                    <a:pt x="5733" y="348405"/>
                  </a:lnTo>
                  <a:lnTo>
                    <a:pt x="18707" y="393442"/>
                  </a:lnTo>
                  <a:lnTo>
                    <a:pt x="39138" y="437085"/>
                  </a:lnTo>
                  <a:lnTo>
                    <a:pt x="66152" y="477028"/>
                  </a:lnTo>
                  <a:lnTo>
                    <a:pt x="98183" y="511280"/>
                  </a:lnTo>
                  <a:lnTo>
                    <a:pt x="134413" y="539604"/>
                  </a:lnTo>
                  <a:lnTo>
                    <a:pt x="174022" y="561767"/>
                  </a:lnTo>
                  <a:lnTo>
                    <a:pt x="216192" y="577531"/>
                  </a:lnTo>
                  <a:lnTo>
                    <a:pt x="260103" y="586663"/>
                  </a:lnTo>
                  <a:lnTo>
                    <a:pt x="304936" y="588926"/>
                  </a:lnTo>
                  <a:lnTo>
                    <a:pt x="349872" y="584084"/>
                  </a:lnTo>
                  <a:lnTo>
                    <a:pt x="394091" y="571903"/>
                  </a:lnTo>
                  <a:lnTo>
                    <a:pt x="436775" y="552147"/>
                  </a:lnTo>
                  <a:lnTo>
                    <a:pt x="475666" y="525614"/>
                  </a:lnTo>
                  <a:lnTo>
                    <a:pt x="508831" y="493885"/>
                  </a:lnTo>
                  <a:lnTo>
                    <a:pt x="536054" y="457781"/>
                  </a:lnTo>
                  <a:lnTo>
                    <a:pt x="557118" y="418127"/>
                  </a:lnTo>
                  <a:lnTo>
                    <a:pt x="571808" y="375744"/>
                  </a:lnTo>
                  <a:lnTo>
                    <a:pt x="579906" y="331457"/>
                  </a:lnTo>
                  <a:lnTo>
                    <a:pt x="581197" y="286087"/>
                  </a:lnTo>
                  <a:lnTo>
                    <a:pt x="575463" y="240459"/>
                  </a:lnTo>
                  <a:lnTo>
                    <a:pt x="562489" y="195394"/>
                  </a:lnTo>
                  <a:lnTo>
                    <a:pt x="542058" y="151716"/>
                  </a:lnTo>
                  <a:lnTo>
                    <a:pt x="515048" y="111808"/>
                  </a:lnTo>
                  <a:lnTo>
                    <a:pt x="483025" y="77584"/>
                  </a:lnTo>
                  <a:lnTo>
                    <a:pt x="446807" y="49281"/>
                  </a:lnTo>
                  <a:lnTo>
                    <a:pt x="407211" y="27134"/>
                  </a:lnTo>
                  <a:lnTo>
                    <a:pt x="365052" y="11381"/>
                  </a:lnTo>
                  <a:lnTo>
                    <a:pt x="321148" y="2258"/>
                  </a:lnTo>
                  <a:lnTo>
                    <a:pt x="276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19855" y="4678267"/>
              <a:ext cx="315595" cy="264160"/>
            </a:xfrm>
            <a:custGeom>
              <a:avLst/>
              <a:gdLst/>
              <a:ahLst/>
              <a:cxnLst/>
              <a:rect l="l" t="t" r="r" b="b"/>
              <a:pathLst>
                <a:path w="315595" h="264160">
                  <a:moveTo>
                    <a:pt x="78692" y="0"/>
                  </a:moveTo>
                  <a:lnTo>
                    <a:pt x="49339" y="5270"/>
                  </a:lnTo>
                  <a:lnTo>
                    <a:pt x="23415" y="21875"/>
                  </a:lnTo>
                  <a:lnTo>
                    <a:pt x="6034" y="46920"/>
                  </a:lnTo>
                  <a:lnTo>
                    <a:pt x="0" y="75453"/>
                  </a:lnTo>
                  <a:lnTo>
                    <a:pt x="5324" y="104153"/>
                  </a:lnTo>
                  <a:lnTo>
                    <a:pt x="22018" y="129698"/>
                  </a:lnTo>
                  <a:lnTo>
                    <a:pt x="154987" y="263810"/>
                  </a:lnTo>
                  <a:lnTo>
                    <a:pt x="291639" y="133635"/>
                  </a:lnTo>
                  <a:lnTo>
                    <a:pt x="309038" y="108519"/>
                  </a:lnTo>
                  <a:lnTo>
                    <a:pt x="315102" y="79962"/>
                  </a:lnTo>
                  <a:lnTo>
                    <a:pt x="309784" y="51286"/>
                  </a:lnTo>
                  <a:lnTo>
                    <a:pt x="267569" y="8556"/>
                  </a:lnTo>
                  <a:lnTo>
                    <a:pt x="209204" y="7810"/>
                  </a:lnTo>
                  <a:lnTo>
                    <a:pt x="158162" y="48164"/>
                  </a:lnTo>
                  <a:lnTo>
                    <a:pt x="133778" y="23272"/>
                  </a:lnTo>
                  <a:lnTo>
                    <a:pt x="107997" y="6016"/>
                  </a:lnTo>
                  <a:lnTo>
                    <a:pt x="78692" y="0"/>
                  </a:lnTo>
                  <a:close/>
                </a:path>
              </a:pathLst>
            </a:custGeom>
            <a:solidFill>
              <a:srgbClr val="ED2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32403" y="4552533"/>
              <a:ext cx="489584" cy="482600"/>
            </a:xfrm>
            <a:custGeom>
              <a:avLst/>
              <a:gdLst/>
              <a:ahLst/>
              <a:cxnLst/>
              <a:rect l="l" t="t" r="r" b="b"/>
              <a:pathLst>
                <a:path w="489585" h="482600">
                  <a:moveTo>
                    <a:pt x="462657" y="125257"/>
                  </a:moveTo>
                  <a:lnTo>
                    <a:pt x="481032" y="170477"/>
                  </a:lnTo>
                  <a:lnTo>
                    <a:pt x="489577" y="217151"/>
                  </a:lnTo>
                  <a:lnTo>
                    <a:pt x="488709" y="263960"/>
                  </a:lnTo>
                  <a:lnTo>
                    <a:pt x="478849" y="309582"/>
                  </a:lnTo>
                  <a:lnTo>
                    <a:pt x="460417" y="352697"/>
                  </a:lnTo>
                  <a:lnTo>
                    <a:pt x="433831" y="391987"/>
                  </a:lnTo>
                  <a:lnTo>
                    <a:pt x="399513" y="426130"/>
                  </a:lnTo>
                  <a:lnTo>
                    <a:pt x="357882" y="453806"/>
                  </a:lnTo>
                  <a:lnTo>
                    <a:pt x="311693" y="472843"/>
                  </a:lnTo>
                  <a:lnTo>
                    <a:pt x="264217" y="482208"/>
                  </a:lnTo>
                  <a:lnTo>
                    <a:pt x="216786" y="482289"/>
                  </a:lnTo>
                  <a:lnTo>
                    <a:pt x="170731" y="473475"/>
                  </a:lnTo>
                  <a:lnTo>
                    <a:pt x="127385" y="456154"/>
                  </a:lnTo>
                  <a:lnTo>
                    <a:pt x="88080" y="430714"/>
                  </a:lnTo>
                  <a:lnTo>
                    <a:pt x="54147" y="397544"/>
                  </a:lnTo>
                  <a:lnTo>
                    <a:pt x="26920" y="357032"/>
                  </a:lnTo>
                  <a:lnTo>
                    <a:pt x="8544" y="311812"/>
                  </a:lnTo>
                  <a:lnTo>
                    <a:pt x="0" y="265138"/>
                  </a:lnTo>
                  <a:lnTo>
                    <a:pt x="867" y="218329"/>
                  </a:lnTo>
                  <a:lnTo>
                    <a:pt x="10727" y="172707"/>
                  </a:lnTo>
                  <a:lnTo>
                    <a:pt x="29159" y="129592"/>
                  </a:lnTo>
                  <a:lnTo>
                    <a:pt x="55745" y="90302"/>
                  </a:lnTo>
                  <a:lnTo>
                    <a:pt x="90063" y="56159"/>
                  </a:lnTo>
                  <a:lnTo>
                    <a:pt x="131695" y="28483"/>
                  </a:lnTo>
                  <a:lnTo>
                    <a:pt x="177883" y="9446"/>
                  </a:lnTo>
                  <a:lnTo>
                    <a:pt x="225359" y="81"/>
                  </a:lnTo>
                  <a:lnTo>
                    <a:pt x="272790" y="0"/>
                  </a:lnTo>
                  <a:lnTo>
                    <a:pt x="318845" y="8814"/>
                  </a:lnTo>
                  <a:lnTo>
                    <a:pt x="362191" y="26135"/>
                  </a:lnTo>
                  <a:lnTo>
                    <a:pt x="401496" y="51575"/>
                  </a:lnTo>
                  <a:lnTo>
                    <a:pt x="435429" y="84745"/>
                  </a:lnTo>
                  <a:lnTo>
                    <a:pt x="462657" y="125257"/>
                  </a:lnTo>
                  <a:close/>
                </a:path>
              </a:pathLst>
            </a:custGeom>
            <a:ln w="38100">
              <a:solidFill>
                <a:srgbClr val="F57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90588" y="4413504"/>
              <a:ext cx="576580" cy="562610"/>
            </a:xfrm>
            <a:custGeom>
              <a:avLst/>
              <a:gdLst/>
              <a:ahLst/>
              <a:cxnLst/>
              <a:rect l="l" t="t" r="r" b="b"/>
              <a:pathLst>
                <a:path w="576579" h="562610">
                  <a:moveTo>
                    <a:pt x="288035" y="0"/>
                  </a:moveTo>
                  <a:lnTo>
                    <a:pt x="241302" y="3679"/>
                  </a:lnTo>
                  <a:lnTo>
                    <a:pt x="196973" y="14331"/>
                  </a:lnTo>
                  <a:lnTo>
                    <a:pt x="155643" y="31378"/>
                  </a:lnTo>
                  <a:lnTo>
                    <a:pt x="117902" y="54242"/>
                  </a:lnTo>
                  <a:lnTo>
                    <a:pt x="84343" y="82343"/>
                  </a:lnTo>
                  <a:lnTo>
                    <a:pt x="55558" y="115104"/>
                  </a:lnTo>
                  <a:lnTo>
                    <a:pt x="32140" y="151946"/>
                  </a:lnTo>
                  <a:lnTo>
                    <a:pt x="14679" y="192292"/>
                  </a:lnTo>
                  <a:lnTo>
                    <a:pt x="3768" y="235562"/>
                  </a:lnTo>
                  <a:lnTo>
                    <a:pt x="0" y="281178"/>
                  </a:lnTo>
                  <a:lnTo>
                    <a:pt x="3768" y="326793"/>
                  </a:lnTo>
                  <a:lnTo>
                    <a:pt x="14679" y="370063"/>
                  </a:lnTo>
                  <a:lnTo>
                    <a:pt x="32140" y="410409"/>
                  </a:lnTo>
                  <a:lnTo>
                    <a:pt x="55558" y="447251"/>
                  </a:lnTo>
                  <a:lnTo>
                    <a:pt x="84343" y="480012"/>
                  </a:lnTo>
                  <a:lnTo>
                    <a:pt x="117902" y="508113"/>
                  </a:lnTo>
                  <a:lnTo>
                    <a:pt x="155643" y="530977"/>
                  </a:lnTo>
                  <a:lnTo>
                    <a:pt x="196973" y="548024"/>
                  </a:lnTo>
                  <a:lnTo>
                    <a:pt x="241302" y="558676"/>
                  </a:lnTo>
                  <a:lnTo>
                    <a:pt x="288035" y="562356"/>
                  </a:lnTo>
                  <a:lnTo>
                    <a:pt x="334769" y="558676"/>
                  </a:lnTo>
                  <a:lnTo>
                    <a:pt x="379098" y="548024"/>
                  </a:lnTo>
                  <a:lnTo>
                    <a:pt x="420428" y="530977"/>
                  </a:lnTo>
                  <a:lnTo>
                    <a:pt x="458169" y="508113"/>
                  </a:lnTo>
                  <a:lnTo>
                    <a:pt x="491728" y="480012"/>
                  </a:lnTo>
                  <a:lnTo>
                    <a:pt x="520513" y="447251"/>
                  </a:lnTo>
                  <a:lnTo>
                    <a:pt x="543931" y="410409"/>
                  </a:lnTo>
                  <a:lnTo>
                    <a:pt x="561392" y="370063"/>
                  </a:lnTo>
                  <a:lnTo>
                    <a:pt x="572303" y="326793"/>
                  </a:lnTo>
                  <a:lnTo>
                    <a:pt x="576071" y="281178"/>
                  </a:lnTo>
                  <a:lnTo>
                    <a:pt x="572303" y="235562"/>
                  </a:lnTo>
                  <a:lnTo>
                    <a:pt x="561392" y="192292"/>
                  </a:lnTo>
                  <a:lnTo>
                    <a:pt x="543931" y="151946"/>
                  </a:lnTo>
                  <a:lnTo>
                    <a:pt x="520513" y="115104"/>
                  </a:lnTo>
                  <a:lnTo>
                    <a:pt x="491728" y="82343"/>
                  </a:lnTo>
                  <a:lnTo>
                    <a:pt x="458169" y="54242"/>
                  </a:lnTo>
                  <a:lnTo>
                    <a:pt x="420428" y="31378"/>
                  </a:lnTo>
                  <a:lnTo>
                    <a:pt x="379098" y="14331"/>
                  </a:lnTo>
                  <a:lnTo>
                    <a:pt x="334769" y="3679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7070" y="4459986"/>
              <a:ext cx="481965" cy="469900"/>
            </a:xfrm>
            <a:custGeom>
              <a:avLst/>
              <a:gdLst/>
              <a:ahLst/>
              <a:cxnLst/>
              <a:rect l="l" t="t" r="r" b="b"/>
              <a:pathLst>
                <a:path w="481965" h="469900">
                  <a:moveTo>
                    <a:pt x="481583" y="234695"/>
                  </a:moveTo>
                  <a:lnTo>
                    <a:pt x="476691" y="282009"/>
                  </a:lnTo>
                  <a:lnTo>
                    <a:pt x="462659" y="326070"/>
                  </a:lnTo>
                  <a:lnTo>
                    <a:pt x="440456" y="365937"/>
                  </a:lnTo>
                  <a:lnTo>
                    <a:pt x="411051" y="400669"/>
                  </a:lnTo>
                  <a:lnTo>
                    <a:pt x="375413" y="429322"/>
                  </a:lnTo>
                  <a:lnTo>
                    <a:pt x="334512" y="450955"/>
                  </a:lnTo>
                  <a:lnTo>
                    <a:pt x="289315" y="464625"/>
                  </a:lnTo>
                  <a:lnTo>
                    <a:pt x="240791" y="469391"/>
                  </a:lnTo>
                  <a:lnTo>
                    <a:pt x="192268" y="464625"/>
                  </a:lnTo>
                  <a:lnTo>
                    <a:pt x="147071" y="450955"/>
                  </a:lnTo>
                  <a:lnTo>
                    <a:pt x="106170" y="429322"/>
                  </a:lnTo>
                  <a:lnTo>
                    <a:pt x="70532" y="400669"/>
                  </a:lnTo>
                  <a:lnTo>
                    <a:pt x="41127" y="365937"/>
                  </a:lnTo>
                  <a:lnTo>
                    <a:pt x="18924" y="326070"/>
                  </a:lnTo>
                  <a:lnTo>
                    <a:pt x="4892" y="282009"/>
                  </a:lnTo>
                  <a:lnTo>
                    <a:pt x="0" y="234695"/>
                  </a:lnTo>
                  <a:lnTo>
                    <a:pt x="4892" y="187382"/>
                  </a:lnTo>
                  <a:lnTo>
                    <a:pt x="18924" y="143321"/>
                  </a:lnTo>
                  <a:lnTo>
                    <a:pt x="41127" y="103454"/>
                  </a:lnTo>
                  <a:lnTo>
                    <a:pt x="70532" y="68722"/>
                  </a:lnTo>
                  <a:lnTo>
                    <a:pt x="106170" y="40069"/>
                  </a:lnTo>
                  <a:lnTo>
                    <a:pt x="147071" y="18436"/>
                  </a:lnTo>
                  <a:lnTo>
                    <a:pt x="192268" y="4766"/>
                  </a:lnTo>
                  <a:lnTo>
                    <a:pt x="240791" y="0"/>
                  </a:lnTo>
                  <a:lnTo>
                    <a:pt x="289315" y="4766"/>
                  </a:lnTo>
                  <a:lnTo>
                    <a:pt x="334512" y="18436"/>
                  </a:lnTo>
                  <a:lnTo>
                    <a:pt x="375413" y="40069"/>
                  </a:lnTo>
                  <a:lnTo>
                    <a:pt x="411051" y="68722"/>
                  </a:lnTo>
                  <a:lnTo>
                    <a:pt x="440456" y="103454"/>
                  </a:lnTo>
                  <a:lnTo>
                    <a:pt x="462659" y="143321"/>
                  </a:lnTo>
                  <a:lnTo>
                    <a:pt x="476691" y="187382"/>
                  </a:lnTo>
                  <a:lnTo>
                    <a:pt x="481583" y="234695"/>
                  </a:lnTo>
                  <a:close/>
                </a:path>
              </a:pathLst>
            </a:custGeom>
            <a:ln w="38100">
              <a:solidFill>
                <a:srgbClr val="92B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6411" y="4610480"/>
              <a:ext cx="240734" cy="20510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57847" y="4620863"/>
              <a:ext cx="290830" cy="151130"/>
            </a:xfrm>
            <a:custGeom>
              <a:avLst/>
              <a:gdLst/>
              <a:ahLst/>
              <a:cxnLst/>
              <a:rect l="l" t="t" r="r" b="b"/>
              <a:pathLst>
                <a:path w="290829" h="151129">
                  <a:moveTo>
                    <a:pt x="264969" y="0"/>
                  </a:moveTo>
                  <a:lnTo>
                    <a:pt x="235182" y="888"/>
                  </a:lnTo>
                  <a:lnTo>
                    <a:pt x="189356" y="4476"/>
                  </a:lnTo>
                  <a:lnTo>
                    <a:pt x="143001" y="8159"/>
                  </a:lnTo>
                  <a:lnTo>
                    <a:pt x="123491" y="9084"/>
                  </a:lnTo>
                  <a:lnTo>
                    <a:pt x="64740" y="12239"/>
                  </a:lnTo>
                  <a:lnTo>
                    <a:pt x="27797" y="29686"/>
                  </a:lnTo>
                  <a:lnTo>
                    <a:pt x="0" y="97821"/>
                  </a:lnTo>
                  <a:lnTo>
                    <a:pt x="13418" y="97928"/>
                  </a:lnTo>
                  <a:lnTo>
                    <a:pt x="55118" y="68357"/>
                  </a:lnTo>
                  <a:lnTo>
                    <a:pt x="59689" y="42957"/>
                  </a:lnTo>
                  <a:lnTo>
                    <a:pt x="62483" y="40671"/>
                  </a:lnTo>
                  <a:lnTo>
                    <a:pt x="69214" y="41306"/>
                  </a:lnTo>
                  <a:lnTo>
                    <a:pt x="71754" y="44100"/>
                  </a:lnTo>
                  <a:lnTo>
                    <a:pt x="71120" y="50069"/>
                  </a:lnTo>
                  <a:lnTo>
                    <a:pt x="69723" y="57816"/>
                  </a:lnTo>
                  <a:lnTo>
                    <a:pt x="89620" y="48077"/>
                  </a:lnTo>
                  <a:lnTo>
                    <a:pt x="108029" y="44767"/>
                  </a:lnTo>
                  <a:lnTo>
                    <a:pt x="127319" y="44172"/>
                  </a:lnTo>
                  <a:lnTo>
                    <a:pt x="149859" y="42576"/>
                  </a:lnTo>
                  <a:lnTo>
                    <a:pt x="161893" y="40608"/>
                  </a:lnTo>
                  <a:lnTo>
                    <a:pt x="175259" y="37877"/>
                  </a:lnTo>
                  <a:lnTo>
                    <a:pt x="187578" y="18192"/>
                  </a:lnTo>
                  <a:lnTo>
                    <a:pt x="191134" y="17557"/>
                  </a:lnTo>
                  <a:lnTo>
                    <a:pt x="196723" y="20986"/>
                  </a:lnTo>
                  <a:lnTo>
                    <a:pt x="197484" y="24288"/>
                  </a:lnTo>
                  <a:lnTo>
                    <a:pt x="190753" y="34829"/>
                  </a:lnTo>
                  <a:lnTo>
                    <a:pt x="224662" y="26320"/>
                  </a:lnTo>
                  <a:lnTo>
                    <a:pt x="227837" y="25304"/>
                  </a:lnTo>
                  <a:lnTo>
                    <a:pt x="231012" y="27463"/>
                  </a:lnTo>
                  <a:lnTo>
                    <a:pt x="233172" y="33432"/>
                  </a:lnTo>
                  <a:lnTo>
                    <a:pt x="231012" y="36480"/>
                  </a:lnTo>
                  <a:lnTo>
                    <a:pt x="180572" y="49156"/>
                  </a:lnTo>
                  <a:lnTo>
                    <a:pt x="130236" y="56141"/>
                  </a:lnTo>
                  <a:lnTo>
                    <a:pt x="111759" y="56800"/>
                  </a:lnTo>
                  <a:lnTo>
                    <a:pt x="114807" y="58832"/>
                  </a:lnTo>
                  <a:lnTo>
                    <a:pt x="118109" y="60102"/>
                  </a:lnTo>
                  <a:lnTo>
                    <a:pt x="121538" y="61118"/>
                  </a:lnTo>
                  <a:lnTo>
                    <a:pt x="124713" y="61499"/>
                  </a:lnTo>
                  <a:lnTo>
                    <a:pt x="126873" y="64547"/>
                  </a:lnTo>
                  <a:lnTo>
                    <a:pt x="126492" y="67595"/>
                  </a:lnTo>
                  <a:lnTo>
                    <a:pt x="122066" y="72249"/>
                  </a:lnTo>
                  <a:lnTo>
                    <a:pt x="113569" y="70437"/>
                  </a:lnTo>
                  <a:lnTo>
                    <a:pt x="103596" y="65077"/>
                  </a:lnTo>
                  <a:lnTo>
                    <a:pt x="94742" y="59086"/>
                  </a:lnTo>
                  <a:lnTo>
                    <a:pt x="70729" y="71562"/>
                  </a:lnTo>
                  <a:lnTo>
                    <a:pt x="48180" y="89836"/>
                  </a:lnTo>
                  <a:lnTo>
                    <a:pt x="25894" y="105753"/>
                  </a:lnTo>
                  <a:lnTo>
                    <a:pt x="2667" y="111156"/>
                  </a:lnTo>
                  <a:lnTo>
                    <a:pt x="10358" y="126081"/>
                  </a:lnTo>
                  <a:lnTo>
                    <a:pt x="21335" y="138731"/>
                  </a:lnTo>
                  <a:lnTo>
                    <a:pt x="34885" y="147500"/>
                  </a:lnTo>
                  <a:lnTo>
                    <a:pt x="50292" y="150780"/>
                  </a:lnTo>
                  <a:lnTo>
                    <a:pt x="66321" y="146474"/>
                  </a:lnTo>
                  <a:lnTo>
                    <a:pt x="79851" y="135381"/>
                  </a:lnTo>
                  <a:lnTo>
                    <a:pt x="92190" y="120241"/>
                  </a:lnTo>
                  <a:lnTo>
                    <a:pt x="104648" y="103790"/>
                  </a:lnTo>
                  <a:lnTo>
                    <a:pt x="124442" y="93206"/>
                  </a:lnTo>
                  <a:lnTo>
                    <a:pt x="159273" y="82454"/>
                  </a:lnTo>
                  <a:lnTo>
                    <a:pt x="196891" y="72465"/>
                  </a:lnTo>
                  <a:lnTo>
                    <a:pt x="225044" y="64166"/>
                  </a:lnTo>
                  <a:lnTo>
                    <a:pt x="262667" y="45481"/>
                  </a:lnTo>
                  <a:lnTo>
                    <a:pt x="290322" y="16541"/>
                  </a:lnTo>
                  <a:lnTo>
                    <a:pt x="290322" y="11715"/>
                  </a:lnTo>
                  <a:lnTo>
                    <a:pt x="288671" y="8032"/>
                  </a:lnTo>
                  <a:lnTo>
                    <a:pt x="281779" y="2206"/>
                  </a:lnTo>
                  <a:lnTo>
                    <a:pt x="264969" y="0"/>
                  </a:lnTo>
                  <a:close/>
                </a:path>
              </a:pathLst>
            </a:custGeom>
            <a:solidFill>
              <a:srgbClr val="ED2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19650" y="3368547"/>
              <a:ext cx="2940050" cy="674370"/>
            </a:xfrm>
            <a:custGeom>
              <a:avLst/>
              <a:gdLst/>
              <a:ahLst/>
              <a:cxnLst/>
              <a:rect l="l" t="t" r="r" b="b"/>
              <a:pathLst>
                <a:path w="2940050" h="674370">
                  <a:moveTo>
                    <a:pt x="972693" y="631190"/>
                  </a:moveTo>
                  <a:lnTo>
                    <a:pt x="969772" y="616839"/>
                  </a:lnTo>
                  <a:lnTo>
                    <a:pt x="969302" y="614527"/>
                  </a:lnTo>
                  <a:lnTo>
                    <a:pt x="960081" y="600875"/>
                  </a:lnTo>
                  <a:lnTo>
                    <a:pt x="946429" y="591654"/>
                  </a:lnTo>
                  <a:lnTo>
                    <a:pt x="929767" y="588264"/>
                  </a:lnTo>
                  <a:lnTo>
                    <a:pt x="913104" y="591654"/>
                  </a:lnTo>
                  <a:lnTo>
                    <a:pt x="899502" y="600875"/>
                  </a:lnTo>
                  <a:lnTo>
                    <a:pt x="890320" y="614527"/>
                  </a:lnTo>
                  <a:lnTo>
                    <a:pt x="889850" y="616839"/>
                  </a:lnTo>
                  <a:lnTo>
                    <a:pt x="0" y="616839"/>
                  </a:lnTo>
                  <a:lnTo>
                    <a:pt x="0" y="645414"/>
                  </a:lnTo>
                  <a:lnTo>
                    <a:pt x="889825" y="645414"/>
                  </a:lnTo>
                  <a:lnTo>
                    <a:pt x="890320" y="647852"/>
                  </a:lnTo>
                  <a:lnTo>
                    <a:pt x="899502" y="661454"/>
                  </a:lnTo>
                  <a:lnTo>
                    <a:pt x="913104" y="670636"/>
                  </a:lnTo>
                  <a:lnTo>
                    <a:pt x="929767" y="673989"/>
                  </a:lnTo>
                  <a:lnTo>
                    <a:pt x="946429" y="670636"/>
                  </a:lnTo>
                  <a:lnTo>
                    <a:pt x="960081" y="661454"/>
                  </a:lnTo>
                  <a:lnTo>
                    <a:pt x="969302" y="647852"/>
                  </a:lnTo>
                  <a:lnTo>
                    <a:pt x="969797" y="645414"/>
                  </a:lnTo>
                  <a:lnTo>
                    <a:pt x="972693" y="631190"/>
                  </a:lnTo>
                  <a:close/>
                </a:path>
                <a:path w="2940050" h="674370">
                  <a:moveTo>
                    <a:pt x="2939669" y="28575"/>
                  </a:moveTo>
                  <a:lnTo>
                    <a:pt x="1931174" y="28575"/>
                  </a:lnTo>
                  <a:lnTo>
                    <a:pt x="1930717" y="26263"/>
                  </a:lnTo>
                  <a:lnTo>
                    <a:pt x="1921535" y="12611"/>
                  </a:lnTo>
                  <a:lnTo>
                    <a:pt x="1907933" y="3390"/>
                  </a:lnTo>
                  <a:lnTo>
                    <a:pt x="1891284" y="0"/>
                  </a:lnTo>
                  <a:lnTo>
                    <a:pt x="1874608" y="3390"/>
                  </a:lnTo>
                  <a:lnTo>
                    <a:pt x="1860956" y="12611"/>
                  </a:lnTo>
                  <a:lnTo>
                    <a:pt x="1851736" y="26263"/>
                  </a:lnTo>
                  <a:lnTo>
                    <a:pt x="1848358" y="42926"/>
                  </a:lnTo>
                  <a:lnTo>
                    <a:pt x="1851736" y="59588"/>
                  </a:lnTo>
                  <a:lnTo>
                    <a:pt x="1860956" y="73190"/>
                  </a:lnTo>
                  <a:lnTo>
                    <a:pt x="1874608" y="82372"/>
                  </a:lnTo>
                  <a:lnTo>
                    <a:pt x="1891284" y="85725"/>
                  </a:lnTo>
                  <a:lnTo>
                    <a:pt x="1907933" y="82372"/>
                  </a:lnTo>
                  <a:lnTo>
                    <a:pt x="1921535" y="73190"/>
                  </a:lnTo>
                  <a:lnTo>
                    <a:pt x="1930704" y="59588"/>
                  </a:lnTo>
                  <a:lnTo>
                    <a:pt x="1931200" y="57150"/>
                  </a:lnTo>
                  <a:lnTo>
                    <a:pt x="2939669" y="57150"/>
                  </a:lnTo>
                  <a:lnTo>
                    <a:pt x="2939669" y="28575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442" y="1883791"/>
              <a:ext cx="6985571" cy="82867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66047" y="5740549"/>
            <a:ext cx="9514094" cy="90088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0478" marR="908923">
              <a:spcBef>
                <a:spcPts val="83"/>
              </a:spcBef>
              <a:tabLst>
                <a:tab pos="733425" algn="l"/>
              </a:tabLst>
            </a:pPr>
            <a:r>
              <a:rPr sz="1485" b="1" spc="-8" dirty="0">
                <a:latin typeface="Arial"/>
                <a:cs typeface="Arial"/>
              </a:rPr>
              <a:t>KDIGO</a:t>
            </a:r>
            <a:r>
              <a:rPr sz="1485" b="1" dirty="0">
                <a:latin typeface="Arial"/>
                <a:cs typeface="Arial"/>
              </a:rPr>
              <a:t>	khuyến cáo</a:t>
            </a:r>
            <a:r>
              <a:rPr sz="1485" b="1" spc="-8" dirty="0">
                <a:latin typeface="Arial"/>
                <a:cs typeface="Arial"/>
              </a:rPr>
              <a:t> SGLT2i</a:t>
            </a:r>
            <a:r>
              <a:rPr sz="1485" b="1" spc="-25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là</a:t>
            </a:r>
            <a:r>
              <a:rPr sz="1485" b="1" spc="-8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liệu</a:t>
            </a:r>
            <a:r>
              <a:rPr sz="1485" b="1" spc="-21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pháp</a:t>
            </a:r>
            <a:r>
              <a:rPr sz="1485" b="1" spc="-17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hàng</a:t>
            </a:r>
            <a:r>
              <a:rPr sz="1485" b="1" spc="-17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đầu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cho</a:t>
            </a:r>
            <a:r>
              <a:rPr sz="1485" b="1" spc="-8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hầu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hết</a:t>
            </a:r>
            <a:r>
              <a:rPr sz="1485" b="1" spc="-8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các</a:t>
            </a:r>
            <a:r>
              <a:rPr sz="1485" b="1" spc="-17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bệnh</a:t>
            </a:r>
            <a:r>
              <a:rPr sz="1485" b="1" spc="-8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nhân</a:t>
            </a:r>
            <a:r>
              <a:rPr sz="1485" b="1" spc="-21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có</a:t>
            </a:r>
            <a:r>
              <a:rPr sz="1485" b="1" spc="-4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bệnh</a:t>
            </a:r>
            <a:r>
              <a:rPr sz="1485" b="1" spc="-17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thận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spc="-21" dirty="0">
                <a:latin typeface="Arial"/>
                <a:cs typeface="Arial"/>
              </a:rPr>
              <a:t>mạn </a:t>
            </a:r>
            <a:r>
              <a:rPr sz="1485" b="1" dirty="0">
                <a:latin typeface="Arial"/>
                <a:cs typeface="Arial"/>
              </a:rPr>
              <a:t>Do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có</a:t>
            </a:r>
            <a:r>
              <a:rPr sz="1485" b="1" spc="-17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bằng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chứng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mạnh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mẽ</a:t>
            </a:r>
            <a:r>
              <a:rPr sz="1485" b="1" spc="-4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trong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trì</a:t>
            </a:r>
            <a:r>
              <a:rPr sz="1485" b="1" spc="-17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hoãn</a:t>
            </a:r>
            <a:r>
              <a:rPr sz="1485" b="1" spc="-21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tiến</a:t>
            </a:r>
            <a:r>
              <a:rPr sz="1485" b="1" spc="-8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triển</a:t>
            </a:r>
            <a:r>
              <a:rPr sz="1485" b="1" spc="-21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bệnh</a:t>
            </a:r>
            <a:r>
              <a:rPr sz="1485" b="1" spc="-12" dirty="0">
                <a:latin typeface="Arial"/>
                <a:cs typeface="Arial"/>
              </a:rPr>
              <a:t> </a:t>
            </a:r>
            <a:r>
              <a:rPr sz="1485" b="1" dirty="0">
                <a:latin typeface="Arial"/>
                <a:cs typeface="Arial"/>
              </a:rPr>
              <a:t>thận</a:t>
            </a:r>
            <a:r>
              <a:rPr sz="1485" b="1" spc="-8" dirty="0">
                <a:latin typeface="Arial"/>
                <a:cs typeface="Arial"/>
              </a:rPr>
              <a:t> </a:t>
            </a:r>
            <a:r>
              <a:rPr sz="1485" b="1" spc="-21" dirty="0">
                <a:latin typeface="Arial"/>
                <a:cs typeface="Arial"/>
              </a:rPr>
              <a:t>mạn</a:t>
            </a:r>
            <a:endParaRPr sz="1485">
              <a:latin typeface="Arial"/>
              <a:cs typeface="Arial"/>
            </a:endParaRPr>
          </a:p>
          <a:p>
            <a:pPr marL="370380">
              <a:spcBef>
                <a:spcPts val="1155"/>
              </a:spcBef>
            </a:pPr>
            <a:r>
              <a:rPr sz="907" spc="-41" dirty="0">
                <a:latin typeface="Arial"/>
                <a:cs typeface="Arial"/>
              </a:rPr>
              <a:t>4</a:t>
            </a:r>
            <a:endParaRPr sz="907">
              <a:latin typeface="Arial"/>
              <a:cs typeface="Arial"/>
            </a:endParaRPr>
          </a:p>
          <a:p>
            <a:pPr marL="6928771">
              <a:spcBef>
                <a:spcPts val="120"/>
              </a:spcBef>
            </a:pPr>
            <a:r>
              <a:rPr sz="825" dirty="0">
                <a:latin typeface="Arial"/>
                <a:cs typeface="Arial"/>
              </a:rPr>
              <a:t>Kidney</a:t>
            </a:r>
            <a:r>
              <a:rPr sz="825" spc="-25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International</a:t>
            </a:r>
            <a:r>
              <a:rPr sz="825" spc="-29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(2024)</a:t>
            </a:r>
            <a:r>
              <a:rPr sz="825" spc="-21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105</a:t>
            </a:r>
            <a:r>
              <a:rPr sz="825" spc="-37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(Suppl</a:t>
            </a:r>
            <a:r>
              <a:rPr sz="825" spc="-25" dirty="0">
                <a:latin typeface="Arial"/>
                <a:cs typeface="Arial"/>
              </a:rPr>
              <a:t> </a:t>
            </a:r>
            <a:r>
              <a:rPr sz="825" dirty="0">
                <a:latin typeface="Arial"/>
                <a:cs typeface="Arial"/>
              </a:rPr>
              <a:t>4S),</a:t>
            </a:r>
            <a:r>
              <a:rPr sz="825" spc="-25" dirty="0">
                <a:latin typeface="Arial"/>
                <a:cs typeface="Arial"/>
              </a:rPr>
              <a:t> </a:t>
            </a:r>
            <a:r>
              <a:rPr sz="825" spc="-8" dirty="0">
                <a:latin typeface="Arial"/>
                <a:cs typeface="Arial"/>
              </a:rPr>
              <a:t>S117–S314</a:t>
            </a:r>
            <a:endParaRPr sz="82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359" y="2573783"/>
            <a:ext cx="4264866" cy="635029"/>
          </a:xfrm>
          <a:prstGeom prst="rect">
            <a:avLst/>
          </a:prstGeom>
        </p:spPr>
        <p:txBody>
          <a:bodyPr vert="horz" wrap="square" lIns="0" tIns="100060" rIns="0" bIns="0" rtlCol="0">
            <a:spAutoFit/>
          </a:bodyPr>
          <a:lstStyle/>
          <a:p>
            <a:pPr marL="31433">
              <a:spcBef>
                <a:spcPts val="788"/>
              </a:spcBef>
            </a:pP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Bệnh</a:t>
            </a:r>
            <a:r>
              <a:rPr sz="1650" b="1" spc="-17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thận</a:t>
            </a:r>
            <a:r>
              <a:rPr sz="1650" b="1" spc="-37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mạn</a:t>
            </a:r>
            <a:r>
              <a:rPr sz="1650" b="1" spc="-17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515151"/>
                </a:solidFill>
                <a:latin typeface="Arial"/>
                <a:cs typeface="Arial"/>
              </a:rPr>
              <a:t>kèm</a:t>
            </a:r>
            <a:r>
              <a:rPr sz="1650" spc="-37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88AC8"/>
                </a:solidFill>
                <a:latin typeface="Arial"/>
                <a:cs typeface="Arial"/>
              </a:rPr>
              <a:t>ĐTĐ</a:t>
            </a:r>
            <a:r>
              <a:rPr sz="1650" b="1" spc="-12" dirty="0">
                <a:solidFill>
                  <a:srgbClr val="488AC8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88AC8"/>
                </a:solidFill>
                <a:latin typeface="Arial"/>
                <a:cs typeface="Arial"/>
              </a:rPr>
              <a:t>típ</a:t>
            </a:r>
            <a:r>
              <a:rPr sz="1650" b="1" spc="-29" dirty="0">
                <a:solidFill>
                  <a:srgbClr val="488AC8"/>
                </a:solidFill>
                <a:latin typeface="Arial"/>
                <a:cs typeface="Arial"/>
              </a:rPr>
              <a:t> </a:t>
            </a:r>
            <a:r>
              <a:rPr sz="1650" b="1" spc="-41" dirty="0">
                <a:solidFill>
                  <a:srgbClr val="488AC8"/>
                </a:solidFill>
                <a:latin typeface="Arial"/>
                <a:cs typeface="Arial"/>
              </a:rPr>
              <a:t>2</a:t>
            </a:r>
            <a:endParaRPr sz="1650" dirty="0">
              <a:latin typeface="Arial"/>
              <a:cs typeface="Arial"/>
            </a:endParaRPr>
          </a:p>
          <a:p>
            <a:pPr marL="41910">
              <a:spcBef>
                <a:spcPts val="557"/>
              </a:spcBef>
            </a:pPr>
            <a:r>
              <a:rPr sz="1320" dirty="0">
                <a:solidFill>
                  <a:srgbClr val="515151"/>
                </a:solidFill>
                <a:latin typeface="Arial"/>
                <a:cs typeface="Arial"/>
              </a:rPr>
              <a:t>BN</a:t>
            </a:r>
            <a:r>
              <a:rPr sz="1320" spc="-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ĐTĐ,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bệnh</a:t>
            </a:r>
            <a:r>
              <a:rPr sz="1320" b="1" spc="-25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thận</a:t>
            </a:r>
            <a:r>
              <a:rPr sz="1320" b="1" spc="-1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mạn</a:t>
            </a:r>
            <a:r>
              <a:rPr sz="1320" b="1" spc="-25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có</a:t>
            </a:r>
            <a:r>
              <a:rPr sz="1320" b="1" spc="-1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eGFR</a:t>
            </a:r>
            <a:r>
              <a:rPr sz="1320" b="1" spc="-12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≥20</a:t>
            </a:r>
            <a:r>
              <a:rPr sz="1320" b="1" spc="-29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ml/min/1.73</a:t>
            </a:r>
            <a:r>
              <a:rPr sz="1320" b="1" spc="21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m</a:t>
            </a:r>
            <a:r>
              <a:rPr sz="1299" b="1" spc="-31" baseline="26455" dirty="0">
                <a:solidFill>
                  <a:srgbClr val="002C70"/>
                </a:solidFill>
                <a:latin typeface="Arial"/>
                <a:cs typeface="Arial"/>
              </a:rPr>
              <a:t>2</a:t>
            </a:r>
            <a:endParaRPr sz="1299" baseline="26455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6315" y="3212444"/>
            <a:ext cx="9472184" cy="2103358"/>
            <a:chOff x="492502" y="2612326"/>
            <a:chExt cx="11481435" cy="2549525"/>
          </a:xfrm>
        </p:grpSpPr>
        <p:sp>
          <p:nvSpPr>
            <p:cNvPr id="33" name="object 33"/>
            <p:cNvSpPr/>
            <p:nvPr/>
          </p:nvSpPr>
          <p:spPr>
            <a:xfrm>
              <a:off x="7797545" y="2626614"/>
              <a:ext cx="4162425" cy="2520950"/>
            </a:xfrm>
            <a:custGeom>
              <a:avLst/>
              <a:gdLst/>
              <a:ahLst/>
              <a:cxnLst/>
              <a:rect l="l" t="t" r="r" b="b"/>
              <a:pathLst>
                <a:path w="4162425" h="2520950">
                  <a:moveTo>
                    <a:pt x="0" y="121538"/>
                  </a:moveTo>
                  <a:lnTo>
                    <a:pt x="9542" y="74205"/>
                  </a:lnTo>
                  <a:lnTo>
                    <a:pt x="35575" y="35575"/>
                  </a:lnTo>
                  <a:lnTo>
                    <a:pt x="74205" y="9542"/>
                  </a:lnTo>
                  <a:lnTo>
                    <a:pt x="121538" y="0"/>
                  </a:lnTo>
                  <a:lnTo>
                    <a:pt x="4040504" y="0"/>
                  </a:lnTo>
                  <a:lnTo>
                    <a:pt x="4087838" y="9542"/>
                  </a:lnTo>
                  <a:lnTo>
                    <a:pt x="4126468" y="35575"/>
                  </a:lnTo>
                  <a:lnTo>
                    <a:pt x="4152501" y="74205"/>
                  </a:lnTo>
                  <a:lnTo>
                    <a:pt x="4162044" y="121538"/>
                  </a:lnTo>
                  <a:lnTo>
                    <a:pt x="4162044" y="2399157"/>
                  </a:lnTo>
                  <a:lnTo>
                    <a:pt x="4152501" y="2446490"/>
                  </a:lnTo>
                  <a:lnTo>
                    <a:pt x="4126468" y="2485120"/>
                  </a:lnTo>
                  <a:lnTo>
                    <a:pt x="4087838" y="2511153"/>
                  </a:lnTo>
                  <a:lnTo>
                    <a:pt x="4040504" y="2520696"/>
                  </a:lnTo>
                  <a:lnTo>
                    <a:pt x="121538" y="2520696"/>
                  </a:lnTo>
                  <a:lnTo>
                    <a:pt x="74205" y="2511153"/>
                  </a:lnTo>
                  <a:lnTo>
                    <a:pt x="35575" y="2485120"/>
                  </a:lnTo>
                  <a:lnTo>
                    <a:pt x="9542" y="2446490"/>
                  </a:lnTo>
                  <a:lnTo>
                    <a:pt x="0" y="2399157"/>
                  </a:lnTo>
                  <a:lnTo>
                    <a:pt x="0" y="121538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502" y="3215767"/>
              <a:ext cx="4324550" cy="143827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45919" y="3721976"/>
            <a:ext cx="2924270" cy="1085329"/>
          </a:xfrm>
          <a:prstGeom prst="rect">
            <a:avLst/>
          </a:prstGeom>
        </p:spPr>
        <p:txBody>
          <a:bodyPr vert="horz" wrap="square" lIns="0" tIns="130969" rIns="0" bIns="0" rtlCol="0">
            <a:spAutoFit/>
          </a:bodyPr>
          <a:lstStyle/>
          <a:p>
            <a:pPr marL="31433">
              <a:spcBef>
                <a:spcPts val="1031"/>
              </a:spcBef>
            </a:pP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Bệnh</a:t>
            </a:r>
            <a:r>
              <a:rPr sz="1650" b="1" spc="-12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thận</a:t>
            </a:r>
            <a:r>
              <a:rPr sz="1650" b="1" spc="-37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mạn</a:t>
            </a:r>
            <a:r>
              <a:rPr sz="1650" b="1" spc="-12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515151"/>
                </a:solidFill>
                <a:latin typeface="Arial"/>
                <a:cs typeface="Arial"/>
              </a:rPr>
              <a:t>kèm</a:t>
            </a:r>
            <a:r>
              <a:rPr sz="1650" spc="-37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ED235C"/>
                </a:solidFill>
                <a:latin typeface="Arial"/>
                <a:cs typeface="Arial"/>
              </a:rPr>
              <a:t>suy</a:t>
            </a:r>
            <a:r>
              <a:rPr sz="1650" b="1" spc="-17" dirty="0">
                <a:solidFill>
                  <a:srgbClr val="ED235C"/>
                </a:solidFill>
                <a:latin typeface="Arial"/>
                <a:cs typeface="Arial"/>
              </a:rPr>
              <a:t> </a:t>
            </a:r>
            <a:r>
              <a:rPr sz="1650" b="1" spc="-21" dirty="0">
                <a:solidFill>
                  <a:srgbClr val="ED235C"/>
                </a:solidFill>
                <a:latin typeface="Arial"/>
                <a:cs typeface="Arial"/>
              </a:rPr>
              <a:t>tim</a:t>
            </a:r>
            <a:endParaRPr sz="1650" dirty="0">
              <a:latin typeface="Arial"/>
              <a:cs typeface="Arial"/>
            </a:endParaRPr>
          </a:p>
          <a:p>
            <a:pPr marL="84344" marR="25146">
              <a:spcBef>
                <a:spcPts val="747"/>
              </a:spcBef>
            </a:pPr>
            <a:r>
              <a:rPr sz="1320" dirty="0">
                <a:solidFill>
                  <a:srgbClr val="515151"/>
                </a:solidFill>
                <a:latin typeface="Arial"/>
                <a:cs typeface="Arial"/>
              </a:rPr>
              <a:t>BN</a:t>
            </a:r>
            <a:r>
              <a:rPr sz="1320" spc="-17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Bệnh</a:t>
            </a:r>
            <a:r>
              <a:rPr sz="1320" b="1" spc="-1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thận</a:t>
            </a:r>
            <a:r>
              <a:rPr sz="1320" b="1" spc="-12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mạn</a:t>
            </a:r>
            <a:r>
              <a:rPr sz="1320" b="1" spc="-8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kèm</a:t>
            </a:r>
            <a:r>
              <a:rPr sz="1320" b="1" spc="-12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suy</a:t>
            </a:r>
            <a:r>
              <a:rPr sz="1320" b="1" spc="-12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tim</a:t>
            </a:r>
            <a:r>
              <a:rPr sz="1320" b="1" spc="-8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với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eGFR</a:t>
            </a:r>
            <a:r>
              <a:rPr sz="1320" b="1" spc="-4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≥20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spc="-8" dirty="0">
                <a:solidFill>
                  <a:srgbClr val="002C70"/>
                </a:solidFill>
                <a:latin typeface="Arial"/>
                <a:cs typeface="Arial"/>
              </a:rPr>
              <a:t>ml/min/1.73m</a:t>
            </a:r>
            <a:r>
              <a:rPr sz="1299" b="1" spc="-12" baseline="26455" dirty="0">
                <a:solidFill>
                  <a:srgbClr val="002C70"/>
                </a:solidFill>
                <a:latin typeface="Arial"/>
                <a:cs typeface="Arial"/>
              </a:rPr>
              <a:t>2</a:t>
            </a:r>
            <a:endParaRPr sz="1299" baseline="26455" dirty="0">
              <a:latin typeface="Arial"/>
              <a:cs typeface="Arial"/>
            </a:endParaRPr>
          </a:p>
          <a:p>
            <a:pPr marL="84344"/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bất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kể</a:t>
            </a:r>
            <a:r>
              <a:rPr sz="1320" b="1" spc="-12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mức</a:t>
            </a:r>
            <a:r>
              <a:rPr sz="1320" b="1" spc="-4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spc="-8" dirty="0">
                <a:solidFill>
                  <a:srgbClr val="002C70"/>
                </a:solidFill>
                <a:latin typeface="Arial"/>
                <a:cs typeface="Arial"/>
              </a:rPr>
              <a:t>albumin</a:t>
            </a:r>
            <a:endParaRPr sz="132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84089" y="3275781"/>
            <a:ext cx="70723" cy="993267"/>
          </a:xfrm>
          <a:custGeom>
            <a:avLst/>
            <a:gdLst/>
            <a:ahLst/>
            <a:cxnLst/>
            <a:rect l="l" t="t" r="r" b="b"/>
            <a:pathLst>
              <a:path w="85725" h="1203960">
                <a:moveTo>
                  <a:pt x="28575" y="1120750"/>
                </a:moveTo>
                <a:lnTo>
                  <a:pt x="26253" y="1121219"/>
                </a:lnTo>
                <a:lnTo>
                  <a:pt x="12604" y="1130395"/>
                </a:lnTo>
                <a:lnTo>
                  <a:pt x="3385" y="1144000"/>
                </a:lnTo>
                <a:lnTo>
                  <a:pt x="0" y="1160652"/>
                </a:lnTo>
                <a:lnTo>
                  <a:pt x="3385" y="1177325"/>
                </a:lnTo>
                <a:lnTo>
                  <a:pt x="12604" y="1190974"/>
                </a:lnTo>
                <a:lnTo>
                  <a:pt x="26253" y="1200193"/>
                </a:lnTo>
                <a:lnTo>
                  <a:pt x="42925" y="1203578"/>
                </a:lnTo>
                <a:lnTo>
                  <a:pt x="59578" y="1200193"/>
                </a:lnTo>
                <a:lnTo>
                  <a:pt x="73183" y="1190974"/>
                </a:lnTo>
                <a:lnTo>
                  <a:pt x="82359" y="1177325"/>
                </a:lnTo>
                <a:lnTo>
                  <a:pt x="85725" y="1160652"/>
                </a:lnTo>
                <a:lnTo>
                  <a:pt x="28575" y="1160652"/>
                </a:lnTo>
                <a:lnTo>
                  <a:pt x="28575" y="1120750"/>
                </a:lnTo>
                <a:close/>
              </a:path>
              <a:path w="85725" h="1203960">
                <a:moveTo>
                  <a:pt x="42925" y="1117853"/>
                </a:moveTo>
                <a:lnTo>
                  <a:pt x="28575" y="1120750"/>
                </a:lnTo>
                <a:lnTo>
                  <a:pt x="28575" y="1160652"/>
                </a:lnTo>
                <a:lnTo>
                  <a:pt x="57150" y="1160652"/>
                </a:lnTo>
                <a:lnTo>
                  <a:pt x="57150" y="1120750"/>
                </a:lnTo>
                <a:lnTo>
                  <a:pt x="42925" y="1117853"/>
                </a:lnTo>
                <a:close/>
              </a:path>
              <a:path w="85725" h="1203960">
                <a:moveTo>
                  <a:pt x="57259" y="1120750"/>
                </a:moveTo>
                <a:lnTo>
                  <a:pt x="57150" y="1160652"/>
                </a:lnTo>
                <a:lnTo>
                  <a:pt x="85725" y="1160652"/>
                </a:lnTo>
                <a:lnTo>
                  <a:pt x="82359" y="1144000"/>
                </a:lnTo>
                <a:lnTo>
                  <a:pt x="73183" y="1130395"/>
                </a:lnTo>
                <a:lnTo>
                  <a:pt x="59578" y="1121219"/>
                </a:lnTo>
                <a:lnTo>
                  <a:pt x="57259" y="1120750"/>
                </a:lnTo>
                <a:close/>
              </a:path>
              <a:path w="85725" h="1203960">
                <a:moveTo>
                  <a:pt x="57150" y="0"/>
                </a:moveTo>
                <a:lnTo>
                  <a:pt x="28575" y="0"/>
                </a:lnTo>
                <a:lnTo>
                  <a:pt x="28575" y="1120750"/>
                </a:lnTo>
                <a:lnTo>
                  <a:pt x="42925" y="1117853"/>
                </a:lnTo>
                <a:lnTo>
                  <a:pt x="57150" y="1117853"/>
                </a:lnTo>
                <a:lnTo>
                  <a:pt x="57150" y="0"/>
                </a:lnTo>
                <a:close/>
              </a:path>
              <a:path w="85725" h="1203960">
                <a:moveTo>
                  <a:pt x="57150" y="1117853"/>
                </a:moveTo>
                <a:lnTo>
                  <a:pt x="42925" y="1117853"/>
                </a:lnTo>
                <a:lnTo>
                  <a:pt x="57259" y="1120750"/>
                </a:lnTo>
                <a:lnTo>
                  <a:pt x="57150" y="1117853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522662" y="3329321"/>
            <a:ext cx="1837230" cy="647693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478">
              <a:spcBef>
                <a:spcPts val="87"/>
              </a:spcBef>
            </a:pP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Bệnh</a:t>
            </a:r>
            <a:r>
              <a:rPr sz="1650" b="1" spc="-25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8F2F88"/>
                </a:solidFill>
                <a:latin typeface="Arial"/>
                <a:cs typeface="Arial"/>
              </a:rPr>
              <a:t>thận</a:t>
            </a:r>
            <a:r>
              <a:rPr sz="1650" b="1" spc="-50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650" b="1" spc="-21" dirty="0">
                <a:solidFill>
                  <a:srgbClr val="8F2F88"/>
                </a:solidFill>
                <a:latin typeface="Arial"/>
                <a:cs typeface="Arial"/>
              </a:rPr>
              <a:t>mạn</a:t>
            </a:r>
            <a:endParaRPr sz="1650">
              <a:latin typeface="Arial"/>
              <a:cs typeface="Arial"/>
            </a:endParaRPr>
          </a:p>
          <a:p>
            <a:pPr marL="94821">
              <a:spcBef>
                <a:spcPts val="1382"/>
              </a:spcBef>
            </a:pPr>
            <a:r>
              <a:rPr sz="1320" dirty="0">
                <a:solidFill>
                  <a:srgbClr val="515151"/>
                </a:solidFill>
                <a:latin typeface="Arial"/>
                <a:cs typeface="Arial"/>
              </a:rPr>
              <a:t>BN</a:t>
            </a:r>
            <a:r>
              <a:rPr sz="1320" spc="-12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Bệnh</a:t>
            </a:r>
            <a:r>
              <a:rPr sz="1320" b="1" spc="-12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thận</a:t>
            </a:r>
            <a:r>
              <a:rPr sz="1320" b="1" spc="-8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mạn 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có</a:t>
            </a:r>
            <a:endParaRPr sz="132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61030" y="2060601"/>
            <a:ext cx="5302139" cy="261321"/>
          </a:xfrm>
          <a:prstGeom prst="rect">
            <a:avLst/>
          </a:prstGeom>
          <a:solidFill>
            <a:srgbClr val="D9D9D9"/>
          </a:solidFill>
          <a:ln w="9525">
            <a:solidFill>
              <a:srgbClr val="D9D9D9"/>
            </a:solidFill>
          </a:ln>
        </p:spPr>
        <p:txBody>
          <a:bodyPr vert="horz" wrap="square" lIns="0" tIns="32480" rIns="0" bIns="0" rtlCol="0">
            <a:spAutoFit/>
          </a:bodyPr>
          <a:lstStyle/>
          <a:p>
            <a:pPr marL="75962">
              <a:spcBef>
                <a:spcPts val="256"/>
              </a:spcBef>
            </a:pPr>
            <a:r>
              <a:rPr sz="1485" b="1" dirty="0" err="1" smtClean="0">
                <a:solidFill>
                  <a:srgbClr val="8F2F88"/>
                </a:solidFill>
                <a:latin typeface="Arial"/>
                <a:cs typeface="Arial"/>
              </a:rPr>
              <a:t>Khuyến</a:t>
            </a:r>
            <a:r>
              <a:rPr sz="1485" b="1" spc="-17" dirty="0" smtClean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485" b="1" dirty="0">
                <a:solidFill>
                  <a:srgbClr val="8F2F88"/>
                </a:solidFill>
                <a:latin typeface="Arial"/>
                <a:cs typeface="Arial"/>
              </a:rPr>
              <a:t>cáo</a:t>
            </a:r>
            <a:r>
              <a:rPr sz="1485" b="1" spc="-17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485" b="1" dirty="0">
                <a:solidFill>
                  <a:srgbClr val="8F2F88"/>
                </a:solidFill>
                <a:latin typeface="Arial"/>
                <a:cs typeface="Arial"/>
              </a:rPr>
              <a:t>sử</a:t>
            </a:r>
            <a:r>
              <a:rPr sz="1485" b="1" spc="-25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485" b="1" dirty="0">
                <a:solidFill>
                  <a:srgbClr val="8F2F88"/>
                </a:solidFill>
                <a:latin typeface="Arial"/>
                <a:cs typeface="Arial"/>
              </a:rPr>
              <a:t>dụng</a:t>
            </a:r>
            <a:r>
              <a:rPr sz="1485" b="1" spc="-33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485" b="1" spc="-8" dirty="0">
                <a:solidFill>
                  <a:srgbClr val="8F2F88"/>
                </a:solidFill>
                <a:latin typeface="Arial"/>
                <a:cs typeface="Arial"/>
              </a:rPr>
              <a:t>SGLT2i</a:t>
            </a:r>
            <a:r>
              <a:rPr sz="1485" b="1" spc="-25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485" b="1" dirty="0">
                <a:solidFill>
                  <a:srgbClr val="8F2F88"/>
                </a:solidFill>
                <a:latin typeface="Arial"/>
                <a:cs typeface="Arial"/>
              </a:rPr>
              <a:t>cho</a:t>
            </a:r>
            <a:r>
              <a:rPr sz="1485" b="1" spc="-25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485" b="1" dirty="0">
                <a:solidFill>
                  <a:srgbClr val="8F2F88"/>
                </a:solidFill>
                <a:latin typeface="Arial"/>
                <a:cs typeface="Arial"/>
              </a:rPr>
              <a:t>bệnh</a:t>
            </a:r>
            <a:r>
              <a:rPr sz="1485" b="1" spc="-21" dirty="0">
                <a:solidFill>
                  <a:srgbClr val="8F2F88"/>
                </a:solidFill>
                <a:latin typeface="Arial"/>
                <a:cs typeface="Arial"/>
              </a:rPr>
              <a:t> </a:t>
            </a:r>
            <a:r>
              <a:rPr sz="1485" b="1" spc="-8" dirty="0">
                <a:solidFill>
                  <a:srgbClr val="8F2F88"/>
                </a:solidFill>
                <a:latin typeface="Arial"/>
                <a:cs typeface="Arial"/>
              </a:rPr>
              <a:t>nhân:</a:t>
            </a:r>
            <a:endParaRPr sz="1485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5783" y="3958494"/>
            <a:ext cx="3155298" cy="822581"/>
          </a:xfrm>
          <a:prstGeom prst="rect">
            <a:avLst/>
          </a:prstGeom>
        </p:spPr>
        <p:txBody>
          <a:bodyPr vert="horz" wrap="square" lIns="0" tIns="9954" rIns="0" bIns="0" rtlCol="0">
            <a:spAutoFit/>
          </a:bodyPr>
          <a:lstStyle/>
          <a:p>
            <a:pPr marL="278178" indent="-236268">
              <a:spcBef>
                <a:spcPts val="78"/>
              </a:spcBef>
              <a:buFont typeface="Arial"/>
              <a:buChar char="•"/>
              <a:tabLst>
                <a:tab pos="278178" algn="l"/>
              </a:tabLst>
            </a:pP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eGFR</a:t>
            </a:r>
            <a:r>
              <a:rPr sz="1320" b="1" spc="-25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≥20</a:t>
            </a:r>
            <a:r>
              <a:rPr sz="1320" b="1" spc="-33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ml/min/1.73</a:t>
            </a:r>
            <a:r>
              <a:rPr sz="1320" b="1" spc="4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</a:t>
            </a:r>
            <a:r>
              <a:rPr sz="1299" b="1" baseline="26455" dirty="0">
                <a:solidFill>
                  <a:srgbClr val="002C70"/>
                </a:solidFill>
                <a:latin typeface="Arial"/>
                <a:cs typeface="Arial"/>
              </a:rPr>
              <a:t>2</a:t>
            </a:r>
            <a:r>
              <a:rPr sz="1299" b="1" spc="136" baseline="26455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với </a:t>
            </a:r>
            <a:r>
              <a:rPr sz="1320" b="1" spc="-17" dirty="0">
                <a:solidFill>
                  <a:srgbClr val="002C70"/>
                </a:solidFill>
                <a:latin typeface="Arial"/>
                <a:cs typeface="Arial"/>
              </a:rPr>
              <a:t>UACR</a:t>
            </a:r>
            <a:endParaRPr sz="1320">
              <a:latin typeface="Arial"/>
              <a:cs typeface="Arial"/>
            </a:endParaRPr>
          </a:p>
          <a:p>
            <a:pPr marL="278178"/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≥200</a:t>
            </a:r>
            <a:r>
              <a:rPr sz="1320" b="1" spc="-45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mg/g</a:t>
            </a:r>
            <a:r>
              <a:rPr sz="1320" b="1" spc="-1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(≥20</a:t>
            </a:r>
            <a:r>
              <a:rPr sz="1320" b="1" spc="-3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mg/mmol) </a:t>
            </a:r>
            <a:r>
              <a:rPr sz="1320" spc="-17" dirty="0">
                <a:solidFill>
                  <a:srgbClr val="515151"/>
                </a:solidFill>
                <a:latin typeface="Arial"/>
                <a:cs typeface="Arial"/>
              </a:rPr>
              <a:t>(1A)</a:t>
            </a:r>
            <a:endParaRPr sz="1320">
              <a:latin typeface="Arial"/>
              <a:cs typeface="Arial"/>
            </a:endParaRPr>
          </a:p>
          <a:p>
            <a:pPr marL="278178" marR="228410" indent="-236792">
              <a:buFont typeface="Arial"/>
              <a:buChar char="•"/>
              <a:tabLst>
                <a:tab pos="278178" algn="l"/>
              </a:tabLst>
            </a:pP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eGFR</a:t>
            </a:r>
            <a:r>
              <a:rPr sz="1320" b="1" spc="-1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20</a:t>
            </a:r>
            <a:r>
              <a:rPr sz="1320" b="1" spc="-29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to</a:t>
            </a:r>
            <a:r>
              <a:rPr sz="1320" b="1" spc="-1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45</a:t>
            </a:r>
            <a:r>
              <a:rPr sz="1320" b="1" spc="-25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ml/min/1.73</a:t>
            </a:r>
            <a:r>
              <a:rPr sz="1320" b="1" spc="17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</a:t>
            </a:r>
            <a:r>
              <a:rPr sz="1299" b="1" baseline="26455" dirty="0">
                <a:solidFill>
                  <a:srgbClr val="002C70"/>
                </a:solidFill>
                <a:latin typeface="Arial"/>
                <a:cs typeface="Arial"/>
              </a:rPr>
              <a:t>2</a:t>
            </a:r>
            <a:r>
              <a:rPr sz="1299" b="1" spc="148" baseline="26455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với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UACR &lt;200</a:t>
            </a:r>
            <a:r>
              <a:rPr sz="1320" b="1" spc="-33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mg/g</a:t>
            </a:r>
            <a:r>
              <a:rPr sz="1320" b="1" spc="-12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dirty="0">
                <a:solidFill>
                  <a:srgbClr val="002C70"/>
                </a:solidFill>
                <a:latin typeface="Arial"/>
                <a:cs typeface="Arial"/>
              </a:rPr>
              <a:t>(&lt;20</a:t>
            </a:r>
            <a:r>
              <a:rPr sz="1320" b="1" spc="-21" dirty="0">
                <a:solidFill>
                  <a:srgbClr val="002C70"/>
                </a:solidFill>
                <a:latin typeface="Arial"/>
                <a:cs typeface="Arial"/>
              </a:rPr>
              <a:t> </a:t>
            </a:r>
            <a:r>
              <a:rPr sz="1320" b="1" spc="-8" dirty="0">
                <a:solidFill>
                  <a:srgbClr val="002C70"/>
                </a:solidFill>
                <a:latin typeface="Arial"/>
                <a:cs typeface="Arial"/>
              </a:rPr>
              <a:t>mg/mmol)</a:t>
            </a:r>
            <a:endParaRPr sz="132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43798" y="4763377"/>
            <a:ext cx="336852" cy="213184"/>
          </a:xfrm>
          <a:prstGeom prst="rect">
            <a:avLst/>
          </a:prstGeom>
        </p:spPr>
        <p:txBody>
          <a:bodyPr vert="horz" wrap="square" lIns="0" tIns="9954" rIns="0" bIns="0" rtlCol="0">
            <a:spAutoFit/>
          </a:bodyPr>
          <a:lstStyle/>
          <a:p>
            <a:pPr marL="10478">
              <a:spcBef>
                <a:spcPts val="78"/>
              </a:spcBef>
            </a:pPr>
            <a:r>
              <a:rPr sz="1320" spc="-17" dirty="0">
                <a:solidFill>
                  <a:srgbClr val="515151"/>
                </a:solidFill>
                <a:latin typeface="Arial"/>
                <a:cs typeface="Arial"/>
              </a:rPr>
              <a:t>(2B)</a:t>
            </a:r>
            <a:endParaRPr sz="132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67235" y="2616327"/>
            <a:ext cx="675275" cy="660083"/>
          </a:xfrm>
          <a:custGeom>
            <a:avLst/>
            <a:gdLst/>
            <a:ahLst/>
            <a:cxnLst/>
            <a:rect l="l" t="t" r="r" b="b"/>
            <a:pathLst>
              <a:path w="818515" h="800100">
                <a:moveTo>
                  <a:pt x="409193" y="0"/>
                </a:moveTo>
                <a:lnTo>
                  <a:pt x="361484" y="2690"/>
                </a:lnTo>
                <a:lnTo>
                  <a:pt x="315388" y="10563"/>
                </a:lnTo>
                <a:lnTo>
                  <a:pt x="271212" y="23318"/>
                </a:lnTo>
                <a:lnTo>
                  <a:pt x="229266" y="40654"/>
                </a:lnTo>
                <a:lnTo>
                  <a:pt x="189855" y="62273"/>
                </a:lnTo>
                <a:lnTo>
                  <a:pt x="153288" y="87874"/>
                </a:lnTo>
                <a:lnTo>
                  <a:pt x="119872" y="117157"/>
                </a:lnTo>
                <a:lnTo>
                  <a:pt x="89913" y="149822"/>
                </a:lnTo>
                <a:lnTo>
                  <a:pt x="63721" y="185570"/>
                </a:lnTo>
                <a:lnTo>
                  <a:pt x="41601" y="224101"/>
                </a:lnTo>
                <a:lnTo>
                  <a:pt x="23861" y="265114"/>
                </a:lnTo>
                <a:lnTo>
                  <a:pt x="10810" y="308310"/>
                </a:lnTo>
                <a:lnTo>
                  <a:pt x="2753" y="353388"/>
                </a:lnTo>
                <a:lnTo>
                  <a:pt x="0" y="400050"/>
                </a:lnTo>
                <a:lnTo>
                  <a:pt x="2753" y="446711"/>
                </a:lnTo>
                <a:lnTo>
                  <a:pt x="10810" y="491789"/>
                </a:lnTo>
                <a:lnTo>
                  <a:pt x="23861" y="534985"/>
                </a:lnTo>
                <a:lnTo>
                  <a:pt x="41601" y="575998"/>
                </a:lnTo>
                <a:lnTo>
                  <a:pt x="63721" y="614529"/>
                </a:lnTo>
                <a:lnTo>
                  <a:pt x="89913" y="650277"/>
                </a:lnTo>
                <a:lnTo>
                  <a:pt x="119872" y="682942"/>
                </a:lnTo>
                <a:lnTo>
                  <a:pt x="153288" y="712225"/>
                </a:lnTo>
                <a:lnTo>
                  <a:pt x="189855" y="737826"/>
                </a:lnTo>
                <a:lnTo>
                  <a:pt x="229266" y="759445"/>
                </a:lnTo>
                <a:lnTo>
                  <a:pt x="271212" y="776781"/>
                </a:lnTo>
                <a:lnTo>
                  <a:pt x="315388" y="789536"/>
                </a:lnTo>
                <a:lnTo>
                  <a:pt x="361484" y="797409"/>
                </a:lnTo>
                <a:lnTo>
                  <a:pt x="409193" y="800100"/>
                </a:lnTo>
                <a:lnTo>
                  <a:pt x="456903" y="797409"/>
                </a:lnTo>
                <a:lnTo>
                  <a:pt x="502999" y="789536"/>
                </a:lnTo>
                <a:lnTo>
                  <a:pt x="547175" y="776781"/>
                </a:lnTo>
                <a:lnTo>
                  <a:pt x="589121" y="759445"/>
                </a:lnTo>
                <a:lnTo>
                  <a:pt x="628532" y="737826"/>
                </a:lnTo>
                <a:lnTo>
                  <a:pt x="665099" y="712225"/>
                </a:lnTo>
                <a:lnTo>
                  <a:pt x="698515" y="682942"/>
                </a:lnTo>
                <a:lnTo>
                  <a:pt x="728474" y="650277"/>
                </a:lnTo>
                <a:lnTo>
                  <a:pt x="754666" y="614529"/>
                </a:lnTo>
                <a:lnTo>
                  <a:pt x="776786" y="575998"/>
                </a:lnTo>
                <a:lnTo>
                  <a:pt x="794526" y="534985"/>
                </a:lnTo>
                <a:lnTo>
                  <a:pt x="807577" y="491789"/>
                </a:lnTo>
                <a:lnTo>
                  <a:pt x="815634" y="446711"/>
                </a:lnTo>
                <a:lnTo>
                  <a:pt x="818387" y="400050"/>
                </a:lnTo>
                <a:lnTo>
                  <a:pt x="815634" y="353388"/>
                </a:lnTo>
                <a:lnTo>
                  <a:pt x="807577" y="308310"/>
                </a:lnTo>
                <a:lnTo>
                  <a:pt x="794526" y="265114"/>
                </a:lnTo>
                <a:lnTo>
                  <a:pt x="776786" y="224101"/>
                </a:lnTo>
                <a:lnTo>
                  <a:pt x="754666" y="185570"/>
                </a:lnTo>
                <a:lnTo>
                  <a:pt x="728474" y="149822"/>
                </a:lnTo>
                <a:lnTo>
                  <a:pt x="698515" y="117157"/>
                </a:lnTo>
                <a:lnTo>
                  <a:pt x="665099" y="87874"/>
                </a:lnTo>
                <a:lnTo>
                  <a:pt x="628532" y="62273"/>
                </a:lnTo>
                <a:lnTo>
                  <a:pt x="589121" y="40654"/>
                </a:lnTo>
                <a:lnTo>
                  <a:pt x="547175" y="23318"/>
                </a:lnTo>
                <a:lnTo>
                  <a:pt x="502999" y="10563"/>
                </a:lnTo>
                <a:lnTo>
                  <a:pt x="456903" y="2690"/>
                </a:lnTo>
                <a:lnTo>
                  <a:pt x="40919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959393" y="2804713"/>
            <a:ext cx="289703" cy="265024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478">
              <a:spcBef>
                <a:spcPts val="87"/>
              </a:spcBef>
            </a:pPr>
            <a:r>
              <a:rPr sz="1650" b="1" spc="-21" dirty="0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sz="16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75177" y="3414712"/>
            <a:ext cx="675275" cy="660083"/>
          </a:xfrm>
          <a:custGeom>
            <a:avLst/>
            <a:gdLst/>
            <a:ahLst/>
            <a:cxnLst/>
            <a:rect l="l" t="t" r="r" b="b"/>
            <a:pathLst>
              <a:path w="818514" h="800100">
                <a:moveTo>
                  <a:pt x="409193" y="0"/>
                </a:moveTo>
                <a:lnTo>
                  <a:pt x="361484" y="2690"/>
                </a:lnTo>
                <a:lnTo>
                  <a:pt x="315388" y="10563"/>
                </a:lnTo>
                <a:lnTo>
                  <a:pt x="271212" y="23318"/>
                </a:lnTo>
                <a:lnTo>
                  <a:pt x="229266" y="40654"/>
                </a:lnTo>
                <a:lnTo>
                  <a:pt x="189855" y="62273"/>
                </a:lnTo>
                <a:lnTo>
                  <a:pt x="153288" y="87874"/>
                </a:lnTo>
                <a:lnTo>
                  <a:pt x="119872" y="117157"/>
                </a:lnTo>
                <a:lnTo>
                  <a:pt x="89913" y="149822"/>
                </a:lnTo>
                <a:lnTo>
                  <a:pt x="63721" y="185570"/>
                </a:lnTo>
                <a:lnTo>
                  <a:pt x="41601" y="224101"/>
                </a:lnTo>
                <a:lnTo>
                  <a:pt x="23861" y="265114"/>
                </a:lnTo>
                <a:lnTo>
                  <a:pt x="10810" y="308310"/>
                </a:lnTo>
                <a:lnTo>
                  <a:pt x="2753" y="353388"/>
                </a:lnTo>
                <a:lnTo>
                  <a:pt x="0" y="400050"/>
                </a:lnTo>
                <a:lnTo>
                  <a:pt x="2753" y="446711"/>
                </a:lnTo>
                <a:lnTo>
                  <a:pt x="10810" y="491789"/>
                </a:lnTo>
                <a:lnTo>
                  <a:pt x="23861" y="534985"/>
                </a:lnTo>
                <a:lnTo>
                  <a:pt x="41601" y="575998"/>
                </a:lnTo>
                <a:lnTo>
                  <a:pt x="63721" y="614529"/>
                </a:lnTo>
                <a:lnTo>
                  <a:pt x="89913" y="650277"/>
                </a:lnTo>
                <a:lnTo>
                  <a:pt x="119872" y="682942"/>
                </a:lnTo>
                <a:lnTo>
                  <a:pt x="153288" y="712225"/>
                </a:lnTo>
                <a:lnTo>
                  <a:pt x="189855" y="737826"/>
                </a:lnTo>
                <a:lnTo>
                  <a:pt x="229266" y="759445"/>
                </a:lnTo>
                <a:lnTo>
                  <a:pt x="271212" y="776781"/>
                </a:lnTo>
                <a:lnTo>
                  <a:pt x="315388" y="789536"/>
                </a:lnTo>
                <a:lnTo>
                  <a:pt x="361484" y="797409"/>
                </a:lnTo>
                <a:lnTo>
                  <a:pt x="409193" y="800100"/>
                </a:lnTo>
                <a:lnTo>
                  <a:pt x="456903" y="797409"/>
                </a:lnTo>
                <a:lnTo>
                  <a:pt x="502999" y="789536"/>
                </a:lnTo>
                <a:lnTo>
                  <a:pt x="547175" y="776781"/>
                </a:lnTo>
                <a:lnTo>
                  <a:pt x="589121" y="759445"/>
                </a:lnTo>
                <a:lnTo>
                  <a:pt x="628532" y="737826"/>
                </a:lnTo>
                <a:lnTo>
                  <a:pt x="665099" y="712225"/>
                </a:lnTo>
                <a:lnTo>
                  <a:pt x="698515" y="682942"/>
                </a:lnTo>
                <a:lnTo>
                  <a:pt x="728474" y="650277"/>
                </a:lnTo>
                <a:lnTo>
                  <a:pt x="754666" y="614529"/>
                </a:lnTo>
                <a:lnTo>
                  <a:pt x="776786" y="575998"/>
                </a:lnTo>
                <a:lnTo>
                  <a:pt x="794526" y="534985"/>
                </a:lnTo>
                <a:lnTo>
                  <a:pt x="807577" y="491789"/>
                </a:lnTo>
                <a:lnTo>
                  <a:pt x="815634" y="446711"/>
                </a:lnTo>
                <a:lnTo>
                  <a:pt x="818388" y="400050"/>
                </a:lnTo>
                <a:lnTo>
                  <a:pt x="815634" y="353388"/>
                </a:lnTo>
                <a:lnTo>
                  <a:pt x="807577" y="308310"/>
                </a:lnTo>
                <a:lnTo>
                  <a:pt x="794526" y="265114"/>
                </a:lnTo>
                <a:lnTo>
                  <a:pt x="776786" y="224101"/>
                </a:lnTo>
                <a:lnTo>
                  <a:pt x="754666" y="185570"/>
                </a:lnTo>
                <a:lnTo>
                  <a:pt x="728474" y="149822"/>
                </a:lnTo>
                <a:lnTo>
                  <a:pt x="698515" y="117157"/>
                </a:lnTo>
                <a:lnTo>
                  <a:pt x="665099" y="87874"/>
                </a:lnTo>
                <a:lnTo>
                  <a:pt x="628532" y="62273"/>
                </a:lnTo>
                <a:lnTo>
                  <a:pt x="589121" y="40654"/>
                </a:lnTo>
                <a:lnTo>
                  <a:pt x="547175" y="23318"/>
                </a:lnTo>
                <a:lnTo>
                  <a:pt x="502999" y="10563"/>
                </a:lnTo>
                <a:lnTo>
                  <a:pt x="456903" y="2690"/>
                </a:lnTo>
                <a:lnTo>
                  <a:pt x="40919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667648" y="3602365"/>
            <a:ext cx="289703" cy="265024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478">
              <a:spcBef>
                <a:spcPts val="87"/>
              </a:spcBef>
            </a:pPr>
            <a:r>
              <a:rPr sz="1650" b="1" spc="-21" dirty="0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sz="16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72676" y="3309099"/>
            <a:ext cx="738140" cy="665321"/>
          </a:xfrm>
          <a:custGeom>
            <a:avLst/>
            <a:gdLst/>
            <a:ahLst/>
            <a:cxnLst/>
            <a:rect l="l" t="t" r="r" b="b"/>
            <a:pathLst>
              <a:path w="894715" h="806450">
                <a:moveTo>
                  <a:pt x="447294" y="0"/>
                </a:moveTo>
                <a:lnTo>
                  <a:pt x="398559" y="2365"/>
                </a:lnTo>
                <a:lnTo>
                  <a:pt x="351344" y="9297"/>
                </a:lnTo>
                <a:lnTo>
                  <a:pt x="305921" y="20549"/>
                </a:lnTo>
                <a:lnTo>
                  <a:pt x="262563" y="35876"/>
                </a:lnTo>
                <a:lnTo>
                  <a:pt x="221544" y="55033"/>
                </a:lnTo>
                <a:lnTo>
                  <a:pt x="183136" y="77772"/>
                </a:lnTo>
                <a:lnTo>
                  <a:pt x="147611" y="103849"/>
                </a:lnTo>
                <a:lnTo>
                  <a:pt x="115244" y="133017"/>
                </a:lnTo>
                <a:lnTo>
                  <a:pt x="86307" y="165030"/>
                </a:lnTo>
                <a:lnTo>
                  <a:pt x="61072" y="199643"/>
                </a:lnTo>
                <a:lnTo>
                  <a:pt x="39814" y="236610"/>
                </a:lnTo>
                <a:lnTo>
                  <a:pt x="22805" y="275685"/>
                </a:lnTo>
                <a:lnTo>
                  <a:pt x="10317" y="316622"/>
                </a:lnTo>
                <a:lnTo>
                  <a:pt x="2624" y="359174"/>
                </a:lnTo>
                <a:lnTo>
                  <a:pt x="0" y="403098"/>
                </a:lnTo>
                <a:lnTo>
                  <a:pt x="2624" y="447021"/>
                </a:lnTo>
                <a:lnTo>
                  <a:pt x="10317" y="489573"/>
                </a:lnTo>
                <a:lnTo>
                  <a:pt x="22805" y="530510"/>
                </a:lnTo>
                <a:lnTo>
                  <a:pt x="39814" y="569585"/>
                </a:lnTo>
                <a:lnTo>
                  <a:pt x="61072" y="606551"/>
                </a:lnTo>
                <a:lnTo>
                  <a:pt x="86307" y="641165"/>
                </a:lnTo>
                <a:lnTo>
                  <a:pt x="115244" y="673178"/>
                </a:lnTo>
                <a:lnTo>
                  <a:pt x="147611" y="702346"/>
                </a:lnTo>
                <a:lnTo>
                  <a:pt x="183136" y="728423"/>
                </a:lnTo>
                <a:lnTo>
                  <a:pt x="221544" y="751162"/>
                </a:lnTo>
                <a:lnTo>
                  <a:pt x="262563" y="770319"/>
                </a:lnTo>
                <a:lnTo>
                  <a:pt x="305921" y="785646"/>
                </a:lnTo>
                <a:lnTo>
                  <a:pt x="351344" y="796898"/>
                </a:lnTo>
                <a:lnTo>
                  <a:pt x="398559" y="803830"/>
                </a:lnTo>
                <a:lnTo>
                  <a:pt x="447294" y="806195"/>
                </a:lnTo>
                <a:lnTo>
                  <a:pt x="496028" y="803830"/>
                </a:lnTo>
                <a:lnTo>
                  <a:pt x="543243" y="796898"/>
                </a:lnTo>
                <a:lnTo>
                  <a:pt x="588666" y="785646"/>
                </a:lnTo>
                <a:lnTo>
                  <a:pt x="632024" y="770319"/>
                </a:lnTo>
                <a:lnTo>
                  <a:pt x="673043" y="751162"/>
                </a:lnTo>
                <a:lnTo>
                  <a:pt x="711451" y="728423"/>
                </a:lnTo>
                <a:lnTo>
                  <a:pt x="746976" y="702346"/>
                </a:lnTo>
                <a:lnTo>
                  <a:pt x="779343" y="673178"/>
                </a:lnTo>
                <a:lnTo>
                  <a:pt x="808280" y="641165"/>
                </a:lnTo>
                <a:lnTo>
                  <a:pt x="833515" y="606552"/>
                </a:lnTo>
                <a:lnTo>
                  <a:pt x="854773" y="569585"/>
                </a:lnTo>
                <a:lnTo>
                  <a:pt x="871782" y="530510"/>
                </a:lnTo>
                <a:lnTo>
                  <a:pt x="884270" y="489573"/>
                </a:lnTo>
                <a:lnTo>
                  <a:pt x="891963" y="447021"/>
                </a:lnTo>
                <a:lnTo>
                  <a:pt x="894588" y="403098"/>
                </a:lnTo>
                <a:lnTo>
                  <a:pt x="891963" y="359174"/>
                </a:lnTo>
                <a:lnTo>
                  <a:pt x="884270" y="316622"/>
                </a:lnTo>
                <a:lnTo>
                  <a:pt x="871782" y="275685"/>
                </a:lnTo>
                <a:lnTo>
                  <a:pt x="854773" y="236610"/>
                </a:lnTo>
                <a:lnTo>
                  <a:pt x="833515" y="199643"/>
                </a:lnTo>
                <a:lnTo>
                  <a:pt x="808280" y="165030"/>
                </a:lnTo>
                <a:lnTo>
                  <a:pt x="779343" y="133017"/>
                </a:lnTo>
                <a:lnTo>
                  <a:pt x="746976" y="103849"/>
                </a:lnTo>
                <a:lnTo>
                  <a:pt x="711451" y="77772"/>
                </a:lnTo>
                <a:lnTo>
                  <a:pt x="673043" y="55033"/>
                </a:lnTo>
                <a:lnTo>
                  <a:pt x="632024" y="35876"/>
                </a:lnTo>
                <a:lnTo>
                  <a:pt x="588666" y="20549"/>
                </a:lnTo>
                <a:lnTo>
                  <a:pt x="543243" y="9297"/>
                </a:lnTo>
                <a:lnTo>
                  <a:pt x="496028" y="2365"/>
                </a:lnTo>
                <a:lnTo>
                  <a:pt x="44729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297105" y="3499790"/>
            <a:ext cx="289703" cy="265024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478">
              <a:spcBef>
                <a:spcPts val="87"/>
              </a:spcBef>
            </a:pPr>
            <a:r>
              <a:rPr sz="1650" b="1" spc="-21" dirty="0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sz="16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320364" y="4772597"/>
            <a:ext cx="502920" cy="441627"/>
          </a:xfrm>
          <a:custGeom>
            <a:avLst/>
            <a:gdLst/>
            <a:ahLst/>
            <a:cxnLst/>
            <a:rect l="l" t="t" r="r" b="b"/>
            <a:pathLst>
              <a:path w="609600" h="535304">
                <a:moveTo>
                  <a:pt x="304800" y="0"/>
                </a:moveTo>
                <a:lnTo>
                  <a:pt x="255374" y="3501"/>
                </a:lnTo>
                <a:lnTo>
                  <a:pt x="208483" y="13636"/>
                </a:lnTo>
                <a:lnTo>
                  <a:pt x="164753" y="29856"/>
                </a:lnTo>
                <a:lnTo>
                  <a:pt x="124815" y="51608"/>
                </a:lnTo>
                <a:lnTo>
                  <a:pt x="89296" y="78343"/>
                </a:lnTo>
                <a:lnTo>
                  <a:pt x="58826" y="109508"/>
                </a:lnTo>
                <a:lnTo>
                  <a:pt x="34032" y="144554"/>
                </a:lnTo>
                <a:lnTo>
                  <a:pt x="15544" y="182928"/>
                </a:lnTo>
                <a:lnTo>
                  <a:pt x="3990" y="224081"/>
                </a:lnTo>
                <a:lnTo>
                  <a:pt x="0" y="267461"/>
                </a:lnTo>
                <a:lnTo>
                  <a:pt x="3990" y="310842"/>
                </a:lnTo>
                <a:lnTo>
                  <a:pt x="15544" y="351995"/>
                </a:lnTo>
                <a:lnTo>
                  <a:pt x="34032" y="390369"/>
                </a:lnTo>
                <a:lnTo>
                  <a:pt x="58826" y="425415"/>
                </a:lnTo>
                <a:lnTo>
                  <a:pt x="89296" y="456580"/>
                </a:lnTo>
                <a:lnTo>
                  <a:pt x="124815" y="483315"/>
                </a:lnTo>
                <a:lnTo>
                  <a:pt x="164753" y="505067"/>
                </a:lnTo>
                <a:lnTo>
                  <a:pt x="208483" y="521287"/>
                </a:lnTo>
                <a:lnTo>
                  <a:pt x="255374" y="531422"/>
                </a:lnTo>
                <a:lnTo>
                  <a:pt x="304800" y="534923"/>
                </a:lnTo>
                <a:lnTo>
                  <a:pt x="354225" y="531422"/>
                </a:lnTo>
                <a:lnTo>
                  <a:pt x="401116" y="521287"/>
                </a:lnTo>
                <a:lnTo>
                  <a:pt x="444846" y="505067"/>
                </a:lnTo>
                <a:lnTo>
                  <a:pt x="484784" y="483315"/>
                </a:lnTo>
                <a:lnTo>
                  <a:pt x="520303" y="456580"/>
                </a:lnTo>
                <a:lnTo>
                  <a:pt x="550773" y="425415"/>
                </a:lnTo>
                <a:lnTo>
                  <a:pt x="575567" y="390369"/>
                </a:lnTo>
                <a:lnTo>
                  <a:pt x="594055" y="351995"/>
                </a:lnTo>
                <a:lnTo>
                  <a:pt x="605609" y="310842"/>
                </a:lnTo>
                <a:lnTo>
                  <a:pt x="609600" y="267461"/>
                </a:lnTo>
                <a:lnTo>
                  <a:pt x="605609" y="224081"/>
                </a:lnTo>
                <a:lnTo>
                  <a:pt x="594055" y="182928"/>
                </a:lnTo>
                <a:lnTo>
                  <a:pt x="575567" y="144554"/>
                </a:lnTo>
                <a:lnTo>
                  <a:pt x="550773" y="109508"/>
                </a:lnTo>
                <a:lnTo>
                  <a:pt x="520303" y="78343"/>
                </a:lnTo>
                <a:lnTo>
                  <a:pt x="484784" y="51608"/>
                </a:lnTo>
                <a:lnTo>
                  <a:pt x="444846" y="29856"/>
                </a:lnTo>
                <a:lnTo>
                  <a:pt x="401116" y="13636"/>
                </a:lnTo>
                <a:lnTo>
                  <a:pt x="354225" y="3501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469355" y="4890573"/>
            <a:ext cx="209026" cy="188321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0478">
              <a:spcBef>
                <a:spcPts val="83"/>
              </a:spcBef>
            </a:pPr>
            <a:r>
              <a:rPr sz="1155" b="1" spc="-21" dirty="0">
                <a:solidFill>
                  <a:srgbClr val="282828"/>
                </a:solidFill>
                <a:latin typeface="Arial"/>
                <a:cs typeface="Arial"/>
              </a:rPr>
              <a:t>2B</a:t>
            </a:r>
            <a:endParaRPr sz="1155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762000" y="1243145"/>
            <a:ext cx="8707355" cy="74706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0478">
              <a:spcBef>
                <a:spcPts val="83"/>
              </a:spcBef>
            </a:pPr>
            <a:r>
              <a:rPr lang="en-US" sz="2393" dirty="0" smtClean="0">
                <a:solidFill>
                  <a:srgbClr val="006FC0"/>
                </a:solidFill>
              </a:rPr>
              <a:t/>
            </a:r>
            <a:br>
              <a:rPr lang="en-US" sz="2393" dirty="0" smtClean="0">
                <a:solidFill>
                  <a:srgbClr val="006FC0"/>
                </a:solidFill>
              </a:rPr>
            </a:br>
            <a:r>
              <a:rPr sz="2393" spc="-37" dirty="0" smtClean="0">
                <a:solidFill>
                  <a:srgbClr val="006FC0"/>
                </a:solidFill>
              </a:rPr>
              <a:t> </a:t>
            </a:r>
            <a:r>
              <a:rPr lang="en-US" sz="2393" spc="-37" dirty="0" err="1" smtClean="0">
                <a:solidFill>
                  <a:srgbClr val="006FC0"/>
                </a:solidFill>
              </a:rPr>
              <a:t>Hướng</a:t>
            </a:r>
            <a:r>
              <a:rPr lang="en-US" sz="2393" spc="-37" dirty="0" smtClean="0">
                <a:solidFill>
                  <a:srgbClr val="006FC0"/>
                </a:solidFill>
              </a:rPr>
              <a:t> </a:t>
            </a:r>
            <a:r>
              <a:rPr lang="en-US" sz="2393" spc="-37" dirty="0" err="1" smtClean="0">
                <a:solidFill>
                  <a:srgbClr val="006FC0"/>
                </a:solidFill>
              </a:rPr>
              <a:t>dẫn</a:t>
            </a:r>
            <a:r>
              <a:rPr lang="en-US" sz="2393" spc="-37" dirty="0" smtClean="0">
                <a:solidFill>
                  <a:srgbClr val="006FC0"/>
                </a:solidFill>
              </a:rPr>
              <a:t> </a:t>
            </a:r>
            <a:r>
              <a:rPr lang="en-US" sz="2393" spc="-37" dirty="0" err="1" smtClean="0">
                <a:solidFill>
                  <a:srgbClr val="006FC0"/>
                </a:solidFill>
              </a:rPr>
              <a:t>của</a:t>
            </a:r>
            <a:r>
              <a:rPr lang="en-US" sz="2393" spc="-37" dirty="0" smtClean="0">
                <a:solidFill>
                  <a:srgbClr val="006FC0"/>
                </a:solidFill>
              </a:rPr>
              <a:t> </a:t>
            </a:r>
            <a:r>
              <a:rPr sz="2393" dirty="0" smtClean="0">
                <a:solidFill>
                  <a:srgbClr val="006FC0"/>
                </a:solidFill>
              </a:rPr>
              <a:t>KDIGO</a:t>
            </a:r>
            <a:r>
              <a:rPr sz="2393" spc="-58" dirty="0" smtClean="0">
                <a:solidFill>
                  <a:srgbClr val="006FC0"/>
                </a:solidFill>
              </a:rPr>
              <a:t> </a:t>
            </a:r>
            <a:r>
              <a:rPr sz="2393" dirty="0">
                <a:solidFill>
                  <a:srgbClr val="006FC0"/>
                </a:solidFill>
              </a:rPr>
              <a:t>2024</a:t>
            </a:r>
            <a:r>
              <a:rPr sz="2393" spc="-50" dirty="0">
                <a:solidFill>
                  <a:srgbClr val="006FC0"/>
                </a:solidFill>
              </a:rPr>
              <a:t> </a:t>
            </a:r>
            <a:r>
              <a:rPr sz="2393" dirty="0">
                <a:solidFill>
                  <a:srgbClr val="006FC0"/>
                </a:solidFill>
              </a:rPr>
              <a:t>về</a:t>
            </a:r>
            <a:r>
              <a:rPr sz="2393" spc="-37" dirty="0">
                <a:solidFill>
                  <a:srgbClr val="006FC0"/>
                </a:solidFill>
              </a:rPr>
              <a:t> </a:t>
            </a:r>
            <a:r>
              <a:rPr sz="2393" spc="-17" dirty="0">
                <a:solidFill>
                  <a:srgbClr val="006FC0"/>
                </a:solidFill>
              </a:rPr>
              <a:t>SGLT2i</a:t>
            </a:r>
            <a:r>
              <a:rPr sz="2393" spc="-50" dirty="0">
                <a:solidFill>
                  <a:srgbClr val="006FC0"/>
                </a:solidFill>
              </a:rPr>
              <a:t> </a:t>
            </a:r>
            <a:r>
              <a:rPr sz="2393" dirty="0">
                <a:solidFill>
                  <a:srgbClr val="006FC0"/>
                </a:solidFill>
              </a:rPr>
              <a:t>trong</a:t>
            </a:r>
            <a:r>
              <a:rPr sz="2393" spc="-45" dirty="0">
                <a:solidFill>
                  <a:srgbClr val="006FC0"/>
                </a:solidFill>
              </a:rPr>
              <a:t> </a:t>
            </a:r>
            <a:r>
              <a:rPr sz="2393" dirty="0">
                <a:solidFill>
                  <a:srgbClr val="006FC0"/>
                </a:solidFill>
              </a:rPr>
              <a:t>quản</a:t>
            </a:r>
            <a:r>
              <a:rPr sz="2393" spc="-33" dirty="0">
                <a:solidFill>
                  <a:srgbClr val="006FC0"/>
                </a:solidFill>
              </a:rPr>
              <a:t> </a:t>
            </a:r>
            <a:r>
              <a:rPr sz="2393" dirty="0" err="1">
                <a:solidFill>
                  <a:srgbClr val="006FC0"/>
                </a:solidFill>
              </a:rPr>
              <a:t>lý</a:t>
            </a:r>
            <a:r>
              <a:rPr sz="2393" spc="-41" dirty="0">
                <a:solidFill>
                  <a:srgbClr val="006FC0"/>
                </a:solidFill>
              </a:rPr>
              <a:t> </a:t>
            </a:r>
            <a:r>
              <a:rPr lang="en-US" sz="2393" dirty="0" smtClean="0">
                <a:solidFill>
                  <a:srgbClr val="006FC0"/>
                </a:solidFill>
              </a:rPr>
              <a:t>CKD</a:t>
            </a:r>
            <a:endParaRPr sz="2393" dirty="0"/>
          </a:p>
        </p:txBody>
      </p:sp>
    </p:spTree>
    <p:extLst>
      <p:ext uri="{BB962C8B-B14F-4D97-AF65-F5344CB8AC3E}">
        <p14:creationId xmlns:p14="http://schemas.microsoft.com/office/powerpoint/2010/main" val="32810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6411563"/>
            <a:ext cx="155575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r>
              <a:rPr sz="750" dirty="0">
                <a:latin typeface="Arial"/>
                <a:cs typeface="Arial"/>
              </a:rPr>
              <a:t>KDIGO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2024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CLINICAL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PRACTICE</a:t>
            </a:r>
            <a:endParaRPr sz="7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023" y="1834895"/>
            <a:ext cx="7459980" cy="46222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11551" y="2008632"/>
            <a:ext cx="765810" cy="3721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295"/>
              </a:spcBef>
            </a:pPr>
            <a:endParaRPr sz="7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Thay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đổi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lối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sống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9755" y="2790444"/>
            <a:ext cx="753110" cy="372110"/>
          </a:xfrm>
          <a:custGeom>
            <a:avLst/>
            <a:gdLst/>
            <a:ahLst/>
            <a:cxnLst/>
            <a:rect l="l" t="t" r="r" b="b"/>
            <a:pathLst>
              <a:path w="753110" h="372110">
                <a:moveTo>
                  <a:pt x="752855" y="371856"/>
                </a:moveTo>
                <a:lnTo>
                  <a:pt x="0" y="371856"/>
                </a:lnTo>
                <a:lnTo>
                  <a:pt x="0" y="0"/>
                </a:lnTo>
                <a:lnTo>
                  <a:pt x="752855" y="0"/>
                </a:lnTo>
                <a:lnTo>
                  <a:pt x="752855" y="371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4092" y="2832608"/>
            <a:ext cx="87566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Điều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trị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đầu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tay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cho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092" y="2949967"/>
            <a:ext cx="84963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hầu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hết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bệnh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nhân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76500" y="3933444"/>
            <a:ext cx="1065530" cy="372110"/>
          </a:xfrm>
          <a:custGeom>
            <a:avLst/>
            <a:gdLst/>
            <a:ahLst/>
            <a:cxnLst/>
            <a:rect l="l" t="t" r="r" b="b"/>
            <a:pathLst>
              <a:path w="1065529" h="372110">
                <a:moveTo>
                  <a:pt x="1065276" y="371856"/>
                </a:moveTo>
                <a:lnTo>
                  <a:pt x="0" y="371856"/>
                </a:lnTo>
                <a:lnTo>
                  <a:pt x="0" y="0"/>
                </a:lnTo>
                <a:lnTo>
                  <a:pt x="1065276" y="0"/>
                </a:lnTo>
                <a:lnTo>
                  <a:pt x="1065276" y="371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14092" y="4126484"/>
            <a:ext cx="5270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1835" y="2357627"/>
            <a:ext cx="753110" cy="131445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844"/>
              </a:lnSpc>
            </a:pPr>
            <a:r>
              <a:rPr sz="750" dirty="0">
                <a:latin typeface="Arial"/>
                <a:cs typeface="Arial"/>
              </a:rPr>
              <a:t>Chế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độ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35" dirty="0">
                <a:latin typeface="Arial"/>
                <a:cs typeface="Arial"/>
              </a:rPr>
              <a:t>ăn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4628" y="2357627"/>
            <a:ext cx="753110" cy="131445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760"/>
              </a:lnSpc>
            </a:pPr>
            <a:r>
              <a:rPr sz="750" dirty="0">
                <a:latin typeface="Arial"/>
                <a:cs typeface="Arial"/>
              </a:rPr>
              <a:t>Hoạt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động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thể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lự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3982" y="2325116"/>
            <a:ext cx="7429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0571" y="2255520"/>
            <a:ext cx="840105" cy="233679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768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605"/>
              </a:spcBef>
            </a:pPr>
            <a:r>
              <a:rPr sz="750" dirty="0">
                <a:latin typeface="Arial"/>
                <a:cs typeface="Arial"/>
              </a:rPr>
              <a:t>Dừng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hút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thuốc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4907" y="2357627"/>
            <a:ext cx="986155" cy="131445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760"/>
              </a:lnSpc>
            </a:pPr>
            <a:r>
              <a:rPr sz="750" dirty="0">
                <a:latin typeface="Arial"/>
                <a:cs typeface="Arial"/>
              </a:rPr>
              <a:t>Quản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lý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cân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nặng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85859" y="1903476"/>
            <a:ext cx="751840" cy="649605"/>
          </a:xfrm>
          <a:custGeom>
            <a:avLst/>
            <a:gdLst/>
            <a:ahLst/>
            <a:cxnLst/>
            <a:rect l="l" t="t" r="r" b="b"/>
            <a:pathLst>
              <a:path w="751840" h="649605">
                <a:moveTo>
                  <a:pt x="376428" y="649224"/>
                </a:moveTo>
                <a:lnTo>
                  <a:pt x="325161" y="646271"/>
                </a:lnTo>
                <a:lnTo>
                  <a:pt x="276048" y="637667"/>
                </a:lnTo>
                <a:lnTo>
                  <a:pt x="229528" y="623792"/>
                </a:lnTo>
                <a:lnTo>
                  <a:pt x="186040" y="605028"/>
                </a:lnTo>
                <a:lnTo>
                  <a:pt x="146024" y="581755"/>
                </a:lnTo>
                <a:lnTo>
                  <a:pt x="109918" y="554355"/>
                </a:lnTo>
                <a:lnTo>
                  <a:pt x="78162" y="523208"/>
                </a:lnTo>
                <a:lnTo>
                  <a:pt x="51195" y="488696"/>
                </a:lnTo>
                <a:lnTo>
                  <a:pt x="29456" y="451199"/>
                </a:lnTo>
                <a:lnTo>
                  <a:pt x="13384" y="411099"/>
                </a:lnTo>
                <a:lnTo>
                  <a:pt x="3419" y="368776"/>
                </a:lnTo>
                <a:lnTo>
                  <a:pt x="0" y="324612"/>
                </a:lnTo>
                <a:lnTo>
                  <a:pt x="3419" y="280767"/>
                </a:lnTo>
                <a:lnTo>
                  <a:pt x="13384" y="238654"/>
                </a:lnTo>
                <a:lnTo>
                  <a:pt x="29456" y="198667"/>
                </a:lnTo>
                <a:lnTo>
                  <a:pt x="51195" y="161205"/>
                </a:lnTo>
                <a:lnTo>
                  <a:pt x="78162" y="126663"/>
                </a:lnTo>
                <a:lnTo>
                  <a:pt x="109918" y="95440"/>
                </a:lnTo>
                <a:lnTo>
                  <a:pt x="146024" y="67931"/>
                </a:lnTo>
                <a:lnTo>
                  <a:pt x="186040" y="44534"/>
                </a:lnTo>
                <a:lnTo>
                  <a:pt x="229528" y="25646"/>
                </a:lnTo>
                <a:lnTo>
                  <a:pt x="276048" y="11662"/>
                </a:lnTo>
                <a:lnTo>
                  <a:pt x="325161" y="2981"/>
                </a:lnTo>
                <a:lnTo>
                  <a:pt x="376428" y="0"/>
                </a:lnTo>
                <a:lnTo>
                  <a:pt x="427344" y="2981"/>
                </a:lnTo>
                <a:lnTo>
                  <a:pt x="476165" y="11662"/>
                </a:lnTo>
                <a:lnTo>
                  <a:pt x="522446" y="25646"/>
                </a:lnTo>
                <a:lnTo>
                  <a:pt x="565742" y="44534"/>
                </a:lnTo>
                <a:lnTo>
                  <a:pt x="605610" y="67931"/>
                </a:lnTo>
                <a:lnTo>
                  <a:pt x="641604" y="95440"/>
                </a:lnTo>
                <a:lnTo>
                  <a:pt x="673279" y="126663"/>
                </a:lnTo>
                <a:lnTo>
                  <a:pt x="700193" y="161205"/>
                </a:lnTo>
                <a:lnTo>
                  <a:pt x="721899" y="198667"/>
                </a:lnTo>
                <a:lnTo>
                  <a:pt x="737954" y="238654"/>
                </a:lnTo>
                <a:lnTo>
                  <a:pt x="747913" y="280767"/>
                </a:lnTo>
                <a:lnTo>
                  <a:pt x="751332" y="324612"/>
                </a:lnTo>
                <a:lnTo>
                  <a:pt x="747913" y="368776"/>
                </a:lnTo>
                <a:lnTo>
                  <a:pt x="737954" y="411099"/>
                </a:lnTo>
                <a:lnTo>
                  <a:pt x="721899" y="451199"/>
                </a:lnTo>
                <a:lnTo>
                  <a:pt x="700193" y="488696"/>
                </a:lnTo>
                <a:lnTo>
                  <a:pt x="673279" y="523208"/>
                </a:lnTo>
                <a:lnTo>
                  <a:pt x="641604" y="554355"/>
                </a:lnTo>
                <a:lnTo>
                  <a:pt x="605610" y="581755"/>
                </a:lnTo>
                <a:lnTo>
                  <a:pt x="565742" y="605028"/>
                </a:lnTo>
                <a:lnTo>
                  <a:pt x="522446" y="623792"/>
                </a:lnTo>
                <a:lnTo>
                  <a:pt x="476165" y="637667"/>
                </a:lnTo>
                <a:lnTo>
                  <a:pt x="427344" y="646271"/>
                </a:lnTo>
                <a:lnTo>
                  <a:pt x="376428" y="649224"/>
                </a:lnTo>
                <a:close/>
              </a:path>
            </a:pathLst>
          </a:custGeom>
          <a:solidFill>
            <a:srgbClr val="FFE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46323" y="1997455"/>
            <a:ext cx="629285" cy="377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7475" marR="109220" algn="ctr">
              <a:lnSpc>
                <a:spcPct val="102699"/>
              </a:lnSpc>
              <a:spcBef>
                <a:spcPts val="90"/>
              </a:spcBef>
            </a:pPr>
            <a:r>
              <a:rPr sz="750" dirty="0">
                <a:latin typeface="Arial"/>
                <a:cs typeface="Arial"/>
              </a:rPr>
              <a:t>Đánh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giá</a:t>
            </a:r>
            <a:r>
              <a:rPr sz="750" spc="50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YTNC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mỗi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3-6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tháng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4844" y="2706623"/>
            <a:ext cx="1012190" cy="34480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0" rIns="0" bIns="0" rtlCol="0">
            <a:spAutoFit/>
          </a:bodyPr>
          <a:lstStyle/>
          <a:p>
            <a:pPr marR="13970" algn="ctr">
              <a:lnSpc>
                <a:spcPts val="750"/>
              </a:lnSpc>
            </a:pPr>
            <a:r>
              <a:rPr sz="750" b="1" spc="-10" dirty="0">
                <a:latin typeface="Arial"/>
                <a:cs typeface="Arial"/>
              </a:rPr>
              <a:t>SGLT2i</a:t>
            </a:r>
            <a:endParaRPr sz="750">
              <a:latin typeface="Arial"/>
              <a:cs typeface="Arial"/>
            </a:endParaRPr>
          </a:p>
          <a:p>
            <a:pPr marL="69850" marR="85090" algn="ctr">
              <a:lnSpc>
                <a:spcPct val="102699"/>
              </a:lnSpc>
            </a:pPr>
            <a:r>
              <a:rPr sz="750" dirty="0">
                <a:latin typeface="Arial"/>
                <a:cs typeface="Arial"/>
              </a:rPr>
              <a:t>Tiếp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tục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đến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khi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lọc</a:t>
            </a:r>
            <a:r>
              <a:rPr sz="750" dirty="0">
                <a:latin typeface="Arial"/>
                <a:cs typeface="Arial"/>
              </a:rPr>
              <a:t> máu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hay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ghép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thận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5732" y="2688335"/>
            <a:ext cx="1219200" cy="34607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 marR="31750" indent="-1905" algn="ctr">
              <a:lnSpc>
                <a:spcPts val="919"/>
              </a:lnSpc>
            </a:pPr>
            <a:r>
              <a:rPr sz="750" dirty="0">
                <a:latin typeface="Arial"/>
                <a:cs typeface="Arial"/>
              </a:rPr>
              <a:t>Mục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tiêu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HA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120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mmHg</a:t>
            </a:r>
            <a:r>
              <a:rPr sz="750" dirty="0">
                <a:latin typeface="Arial"/>
                <a:cs typeface="Arial"/>
              </a:rPr>
              <a:t> RASi</a:t>
            </a:r>
            <a:r>
              <a:rPr sz="750" baseline="27777" dirty="0">
                <a:latin typeface="Arial"/>
                <a:cs typeface="Arial"/>
              </a:rPr>
              <a:t>*</a:t>
            </a:r>
            <a:r>
              <a:rPr sz="750" spc="142" baseline="2777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liều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tối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đa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dung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nạp</a:t>
            </a:r>
            <a:r>
              <a:rPr sz="750" dirty="0">
                <a:latin typeface="Arial"/>
                <a:cs typeface="Arial"/>
              </a:rPr>
              <a:t> (nếu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có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THA)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52004" y="2689860"/>
            <a:ext cx="927100" cy="34480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32384" rIns="0" bIns="0" rtlCol="0">
            <a:spAutoFit/>
          </a:bodyPr>
          <a:lstStyle/>
          <a:p>
            <a:pPr marL="146050" marR="102870" indent="-35560">
              <a:lnSpc>
                <a:spcPct val="102699"/>
              </a:lnSpc>
              <a:spcBef>
                <a:spcPts val="254"/>
              </a:spcBef>
            </a:pPr>
            <a:r>
              <a:rPr sz="750" dirty="0">
                <a:latin typeface="Arial"/>
                <a:cs typeface="Arial"/>
              </a:rPr>
              <a:t>Statin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cường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độ</a:t>
            </a:r>
            <a:r>
              <a:rPr sz="750" dirty="0">
                <a:latin typeface="Arial"/>
                <a:cs typeface="Arial"/>
              </a:rPr>
              <a:t> cao-trung</a:t>
            </a:r>
            <a:r>
              <a:rPr sz="750" spc="10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bình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54552" y="3864863"/>
            <a:ext cx="3584575" cy="1386840"/>
          </a:xfrm>
          <a:custGeom>
            <a:avLst/>
            <a:gdLst/>
            <a:ahLst/>
            <a:cxnLst/>
            <a:rect l="l" t="t" r="r" b="b"/>
            <a:pathLst>
              <a:path w="3584575" h="1386839">
                <a:moveTo>
                  <a:pt x="1155192" y="12"/>
                </a:moveTo>
                <a:lnTo>
                  <a:pt x="0" y="12"/>
                </a:lnTo>
                <a:lnTo>
                  <a:pt x="0" y="534936"/>
                </a:lnTo>
                <a:lnTo>
                  <a:pt x="1155192" y="534936"/>
                </a:lnTo>
                <a:lnTo>
                  <a:pt x="1155192" y="12"/>
                </a:lnTo>
                <a:close/>
              </a:path>
              <a:path w="3584575" h="1386839">
                <a:moveTo>
                  <a:pt x="2298192" y="21348"/>
                </a:moveTo>
                <a:lnTo>
                  <a:pt x="1336548" y="21348"/>
                </a:lnTo>
                <a:lnTo>
                  <a:pt x="1336548" y="413016"/>
                </a:lnTo>
                <a:lnTo>
                  <a:pt x="2298192" y="413016"/>
                </a:lnTo>
                <a:lnTo>
                  <a:pt x="2298192" y="21348"/>
                </a:lnTo>
                <a:close/>
              </a:path>
              <a:path w="3584575" h="1386839">
                <a:moveTo>
                  <a:pt x="3569208" y="0"/>
                </a:moveTo>
                <a:lnTo>
                  <a:pt x="2511552" y="0"/>
                </a:lnTo>
                <a:lnTo>
                  <a:pt x="2511552" y="534924"/>
                </a:lnTo>
                <a:lnTo>
                  <a:pt x="3569208" y="534924"/>
                </a:lnTo>
                <a:lnTo>
                  <a:pt x="3569208" y="0"/>
                </a:lnTo>
                <a:close/>
              </a:path>
              <a:path w="3584575" h="1386839">
                <a:moveTo>
                  <a:pt x="3584448" y="1048512"/>
                </a:moveTo>
                <a:lnTo>
                  <a:pt x="2429256" y="1048512"/>
                </a:lnTo>
                <a:lnTo>
                  <a:pt x="2429256" y="1386840"/>
                </a:lnTo>
                <a:lnTo>
                  <a:pt x="3584448" y="1386840"/>
                </a:lnTo>
                <a:lnTo>
                  <a:pt x="3584448" y="1048512"/>
                </a:lnTo>
                <a:close/>
              </a:path>
            </a:pathLst>
          </a:custGeom>
          <a:solidFill>
            <a:srgbClr val="B8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86944" y="4851901"/>
            <a:ext cx="96075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Steroid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MRA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nếu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cần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1322" y="4969267"/>
            <a:ext cx="91186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5080" indent="-201295">
              <a:lnSpc>
                <a:spcPct val="102699"/>
              </a:lnSpc>
              <a:spcBef>
                <a:spcPts val="90"/>
              </a:spcBef>
            </a:pPr>
            <a:r>
              <a:rPr sz="750" dirty="0">
                <a:latin typeface="Arial"/>
                <a:cs typeface="Arial"/>
              </a:rPr>
              <a:t>khi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HA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kháng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trị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nếu</a:t>
            </a:r>
            <a:r>
              <a:rPr sz="750" dirty="0">
                <a:latin typeface="Arial"/>
                <a:cs typeface="Arial"/>
              </a:rPr>
              <a:t> eGFR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45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84592" y="3820667"/>
            <a:ext cx="2184400" cy="647700"/>
          </a:xfrm>
          <a:custGeom>
            <a:avLst/>
            <a:gdLst/>
            <a:ahLst/>
            <a:cxnLst/>
            <a:rect l="l" t="t" r="r" b="b"/>
            <a:pathLst>
              <a:path w="2184400" h="647700">
                <a:moveTo>
                  <a:pt x="717804" y="39624"/>
                </a:moveTo>
                <a:lnTo>
                  <a:pt x="0" y="39624"/>
                </a:lnTo>
                <a:lnTo>
                  <a:pt x="0" y="384048"/>
                </a:lnTo>
                <a:lnTo>
                  <a:pt x="717804" y="384048"/>
                </a:lnTo>
                <a:lnTo>
                  <a:pt x="717804" y="39624"/>
                </a:lnTo>
                <a:close/>
              </a:path>
              <a:path w="2184400" h="647700">
                <a:moveTo>
                  <a:pt x="2183892" y="108204"/>
                </a:moveTo>
                <a:lnTo>
                  <a:pt x="2175332" y="66230"/>
                </a:lnTo>
                <a:lnTo>
                  <a:pt x="2152078" y="31813"/>
                </a:lnTo>
                <a:lnTo>
                  <a:pt x="2117661" y="8559"/>
                </a:lnTo>
                <a:lnTo>
                  <a:pt x="2075688" y="0"/>
                </a:lnTo>
                <a:lnTo>
                  <a:pt x="1135380" y="0"/>
                </a:lnTo>
                <a:lnTo>
                  <a:pt x="1093635" y="8559"/>
                </a:lnTo>
                <a:lnTo>
                  <a:pt x="1059751" y="31813"/>
                </a:lnTo>
                <a:lnTo>
                  <a:pt x="1037005" y="66230"/>
                </a:lnTo>
                <a:lnTo>
                  <a:pt x="1028700" y="108204"/>
                </a:lnTo>
                <a:lnTo>
                  <a:pt x="1028700" y="539496"/>
                </a:lnTo>
                <a:lnTo>
                  <a:pt x="1037005" y="582129"/>
                </a:lnTo>
                <a:lnTo>
                  <a:pt x="1059751" y="616458"/>
                </a:lnTo>
                <a:lnTo>
                  <a:pt x="1093635" y="639368"/>
                </a:lnTo>
                <a:lnTo>
                  <a:pt x="1135380" y="647700"/>
                </a:lnTo>
                <a:lnTo>
                  <a:pt x="2075688" y="647700"/>
                </a:lnTo>
                <a:lnTo>
                  <a:pt x="2117661" y="639368"/>
                </a:lnTo>
                <a:lnTo>
                  <a:pt x="2152078" y="616458"/>
                </a:lnTo>
                <a:lnTo>
                  <a:pt x="2175332" y="582129"/>
                </a:lnTo>
                <a:lnTo>
                  <a:pt x="2183892" y="539496"/>
                </a:lnTo>
                <a:lnTo>
                  <a:pt x="2183892" y="108204"/>
                </a:lnTo>
                <a:close/>
              </a:path>
            </a:pathLst>
          </a:custGeom>
          <a:solidFill>
            <a:srgbClr val="B8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43637" y="4025906"/>
            <a:ext cx="8001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26792" y="3860381"/>
            <a:ext cx="7259955" cy="46100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151890">
              <a:lnSpc>
                <a:spcPct val="100000"/>
              </a:lnSpc>
              <a:spcBef>
                <a:spcPts val="365"/>
              </a:spcBef>
              <a:tabLst>
                <a:tab pos="2477770" algn="l"/>
                <a:tab pos="3660140" algn="l"/>
                <a:tab pos="5455285" algn="l"/>
              </a:tabLst>
            </a:pPr>
            <a:r>
              <a:rPr sz="1125" baseline="29629" dirty="0">
                <a:latin typeface="Arial"/>
                <a:cs typeface="Arial"/>
              </a:rPr>
              <a:t>Kiểm</a:t>
            </a:r>
            <a:r>
              <a:rPr sz="1125" spc="82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soát</a:t>
            </a:r>
            <a:r>
              <a:rPr sz="1125" spc="89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đường</a:t>
            </a:r>
            <a:r>
              <a:rPr sz="1125" spc="75" baseline="29629" dirty="0">
                <a:latin typeface="Arial"/>
                <a:cs typeface="Arial"/>
              </a:rPr>
              <a:t> </a:t>
            </a:r>
            <a:r>
              <a:rPr sz="1125" spc="-30" baseline="29629" dirty="0">
                <a:latin typeface="Arial"/>
                <a:cs typeface="Arial"/>
              </a:rPr>
              <a:t>huyết</a:t>
            </a:r>
            <a:r>
              <a:rPr sz="1125" baseline="29629" dirty="0">
                <a:latin typeface="Arial"/>
                <a:cs typeface="Arial"/>
              </a:rPr>
              <a:t>	</a:t>
            </a:r>
            <a:r>
              <a:rPr sz="1125" baseline="3703" dirty="0">
                <a:latin typeface="Arial"/>
                <a:cs typeface="Arial"/>
              </a:rPr>
              <a:t>ns-MRA</a:t>
            </a:r>
            <a:r>
              <a:rPr sz="1125" spc="89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cho</a:t>
            </a:r>
            <a:r>
              <a:rPr sz="1125" spc="60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bn</a:t>
            </a:r>
            <a:r>
              <a:rPr sz="1125" spc="67" baseline="3703" dirty="0">
                <a:latin typeface="Arial"/>
                <a:cs typeface="Arial"/>
              </a:rPr>
              <a:t> </a:t>
            </a:r>
            <a:r>
              <a:rPr sz="1125" spc="-37" baseline="3703" dirty="0">
                <a:latin typeface="Arial"/>
                <a:cs typeface="Arial"/>
              </a:rPr>
              <a:t>ĐTĐ</a:t>
            </a:r>
            <a:r>
              <a:rPr sz="1125" baseline="3703" dirty="0">
                <a:latin typeface="Arial"/>
                <a:cs typeface="Arial"/>
              </a:rPr>
              <a:t>	</a:t>
            </a:r>
            <a:r>
              <a:rPr sz="750" dirty="0">
                <a:latin typeface="Arial"/>
                <a:cs typeface="Arial"/>
              </a:rPr>
              <a:t>DHP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CCB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+/-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lợi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tiểu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spc="-15" baseline="18518" dirty="0">
                <a:latin typeface="Arial"/>
                <a:cs typeface="Arial"/>
              </a:rPr>
              <a:t>KKTTC</a:t>
            </a:r>
            <a:endParaRPr sz="1125" baseline="18518">
              <a:latin typeface="Arial"/>
              <a:cs typeface="Arial"/>
            </a:endParaRPr>
          </a:p>
          <a:p>
            <a:pPr marL="27305" indent="-27305">
              <a:lnSpc>
                <a:spcPts val="919"/>
              </a:lnSpc>
              <a:spcBef>
                <a:spcPts val="35"/>
              </a:spcBef>
              <a:tabLst>
                <a:tab pos="1311910" algn="l"/>
                <a:tab pos="1365250" algn="l"/>
                <a:tab pos="2597785" algn="l"/>
                <a:tab pos="3608704" algn="l"/>
                <a:tab pos="4045585" algn="l"/>
                <a:tab pos="5307965" algn="l"/>
                <a:tab pos="6405245" algn="l"/>
                <a:tab pos="6429375" algn="l"/>
              </a:tabLst>
            </a:pPr>
            <a:r>
              <a:rPr sz="750" dirty="0">
                <a:latin typeface="Arial"/>
                <a:cs typeface="Arial"/>
              </a:rPr>
              <a:t>Điều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trị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mục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tiêu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baseline="29629" dirty="0">
                <a:latin typeface="Arial"/>
                <a:cs typeface="Arial"/>
              </a:rPr>
              <a:t>như</a:t>
            </a:r>
            <a:r>
              <a:rPr sz="1125" spc="89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khuyến</a:t>
            </a:r>
            <a:r>
              <a:rPr sz="1125" spc="89" baseline="29629" dirty="0">
                <a:latin typeface="Arial"/>
                <a:cs typeface="Arial"/>
              </a:rPr>
              <a:t> </a:t>
            </a:r>
            <a:r>
              <a:rPr sz="1125" spc="-37" baseline="29629" dirty="0">
                <a:latin typeface="Arial"/>
                <a:cs typeface="Arial"/>
              </a:rPr>
              <a:t>cáo</a:t>
            </a:r>
            <a:r>
              <a:rPr sz="1125" baseline="29629" dirty="0">
                <a:latin typeface="Arial"/>
                <a:cs typeface="Arial"/>
              </a:rPr>
              <a:t>	</a:t>
            </a:r>
            <a:r>
              <a:rPr sz="1125" baseline="3703" dirty="0">
                <a:latin typeface="Arial"/>
                <a:cs typeface="Arial"/>
              </a:rPr>
              <a:t>nếu</a:t>
            </a:r>
            <a:r>
              <a:rPr sz="1125" spc="52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có</a:t>
            </a:r>
            <a:r>
              <a:rPr sz="1125" spc="60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chỉ</a:t>
            </a:r>
            <a:r>
              <a:rPr sz="1125" spc="75" baseline="3703" dirty="0">
                <a:latin typeface="Arial"/>
                <a:cs typeface="Arial"/>
              </a:rPr>
              <a:t> </a:t>
            </a:r>
            <a:r>
              <a:rPr sz="1125" spc="-30" baseline="3703" dirty="0">
                <a:latin typeface="Arial"/>
                <a:cs typeface="Arial"/>
              </a:rPr>
              <a:t>định</a:t>
            </a:r>
            <a:r>
              <a:rPr sz="1125" baseline="3703" dirty="0">
                <a:latin typeface="Arial"/>
                <a:cs typeface="Arial"/>
              </a:rPr>
              <a:t>	</a:t>
            </a:r>
            <a:r>
              <a:rPr sz="750" dirty="0">
                <a:latin typeface="Arial"/>
                <a:cs typeface="Arial"/>
              </a:rPr>
              <a:t>khi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cần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để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đạt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mục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tiêu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baseline="18518" dirty="0">
                <a:latin typeface="Arial"/>
                <a:cs typeface="Arial"/>
              </a:rPr>
              <a:t>khi</a:t>
            </a:r>
            <a:r>
              <a:rPr sz="1125" spc="52" baseline="18518" dirty="0">
                <a:latin typeface="Arial"/>
                <a:cs typeface="Arial"/>
              </a:rPr>
              <a:t> </a:t>
            </a:r>
            <a:r>
              <a:rPr sz="1125" baseline="18518" dirty="0">
                <a:latin typeface="Arial"/>
                <a:cs typeface="Arial"/>
              </a:rPr>
              <a:t>có</a:t>
            </a:r>
            <a:r>
              <a:rPr sz="1125" spc="44" baseline="18518" dirty="0">
                <a:latin typeface="Arial"/>
                <a:cs typeface="Arial"/>
              </a:rPr>
              <a:t> </a:t>
            </a:r>
            <a:r>
              <a:rPr sz="1125" spc="-15" baseline="18518" dirty="0">
                <a:latin typeface="Arial"/>
                <a:cs typeface="Arial"/>
              </a:rPr>
              <a:t>BTMXV</a:t>
            </a:r>
            <a:r>
              <a:rPr sz="1125" baseline="18518" dirty="0">
                <a:latin typeface="Arial"/>
                <a:cs typeface="Arial"/>
              </a:rPr>
              <a:t>		</a:t>
            </a:r>
            <a:r>
              <a:rPr sz="1125" baseline="59259" dirty="0">
                <a:latin typeface="Arial"/>
                <a:cs typeface="Arial"/>
              </a:rPr>
              <a:t>Quản</a:t>
            </a:r>
            <a:r>
              <a:rPr sz="1125" spc="52" baseline="59259" dirty="0">
                <a:latin typeface="Arial"/>
                <a:cs typeface="Arial"/>
              </a:rPr>
              <a:t> </a:t>
            </a:r>
            <a:r>
              <a:rPr sz="1125" baseline="59259" dirty="0">
                <a:latin typeface="Arial"/>
                <a:cs typeface="Arial"/>
              </a:rPr>
              <a:t>lý</a:t>
            </a:r>
            <a:r>
              <a:rPr sz="1125" spc="82" baseline="59259" dirty="0">
                <a:latin typeface="Arial"/>
                <a:cs typeface="Arial"/>
              </a:rPr>
              <a:t> </a:t>
            </a:r>
            <a:r>
              <a:rPr sz="1125" baseline="59259" dirty="0">
                <a:latin typeface="Arial"/>
                <a:cs typeface="Arial"/>
              </a:rPr>
              <a:t>thiếu</a:t>
            </a:r>
            <a:r>
              <a:rPr sz="1125" spc="89" baseline="59259" dirty="0">
                <a:latin typeface="Arial"/>
                <a:cs typeface="Arial"/>
              </a:rPr>
              <a:t> </a:t>
            </a:r>
            <a:r>
              <a:rPr sz="1125" spc="-30" baseline="59259" dirty="0">
                <a:latin typeface="Arial"/>
                <a:cs typeface="Arial"/>
              </a:rPr>
              <a:t>máu,</a:t>
            </a:r>
            <a:r>
              <a:rPr sz="1125" baseline="5925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ùy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theo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biến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chứng</a:t>
            </a:r>
            <a:r>
              <a:rPr sz="750" dirty="0">
                <a:latin typeface="Arial"/>
                <a:cs typeface="Arial"/>
              </a:rPr>
              <a:t>		</a:t>
            </a:r>
            <a:r>
              <a:rPr sz="1125" baseline="29629" dirty="0">
                <a:latin typeface="Arial"/>
                <a:cs typeface="Arial"/>
              </a:rPr>
              <a:t>KDIGO</a:t>
            </a:r>
            <a:r>
              <a:rPr sz="1125" spc="44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/</a:t>
            </a:r>
            <a:r>
              <a:rPr sz="1125" spc="30" baseline="29629" dirty="0">
                <a:latin typeface="Arial"/>
                <a:cs typeface="Arial"/>
              </a:rPr>
              <a:t> </a:t>
            </a:r>
            <a:r>
              <a:rPr sz="1125" spc="-37" baseline="29629" dirty="0">
                <a:latin typeface="Arial"/>
                <a:cs typeface="Arial"/>
              </a:rPr>
              <a:t>ĐTĐ</a:t>
            </a:r>
            <a:r>
              <a:rPr sz="1125" baseline="29629" dirty="0">
                <a:latin typeface="Arial"/>
                <a:cs typeface="Arial"/>
              </a:rPr>
              <a:t>			</a:t>
            </a:r>
            <a:r>
              <a:rPr sz="750" spc="-25" dirty="0">
                <a:latin typeface="Arial"/>
                <a:cs typeface="Arial"/>
              </a:rPr>
              <a:t>HA</a:t>
            </a:r>
            <a:r>
              <a:rPr sz="750" dirty="0">
                <a:latin typeface="Arial"/>
                <a:cs typeface="Arial"/>
              </a:rPr>
              <a:t>		</a:t>
            </a:r>
            <a:r>
              <a:rPr sz="1125" baseline="59259" dirty="0">
                <a:latin typeface="Arial"/>
                <a:cs typeface="Arial"/>
              </a:rPr>
              <a:t>chuyển</a:t>
            </a:r>
            <a:r>
              <a:rPr sz="1125" spc="112" baseline="59259" dirty="0">
                <a:latin typeface="Arial"/>
                <a:cs typeface="Arial"/>
              </a:rPr>
              <a:t> </a:t>
            </a:r>
            <a:r>
              <a:rPr sz="1125" baseline="59259" dirty="0">
                <a:latin typeface="Arial"/>
                <a:cs typeface="Arial"/>
              </a:rPr>
              <a:t>xương,</a:t>
            </a:r>
            <a:r>
              <a:rPr sz="1125" spc="112" baseline="59259" dirty="0">
                <a:latin typeface="Arial"/>
                <a:cs typeface="Arial"/>
              </a:rPr>
              <a:t> </a:t>
            </a:r>
            <a:r>
              <a:rPr sz="1125" spc="-37" baseline="59259" dirty="0">
                <a:latin typeface="Arial"/>
                <a:cs typeface="Arial"/>
              </a:rPr>
              <a:t>toa</a:t>
            </a:r>
            <a:endParaRPr sz="1125" baseline="59259">
              <a:latin typeface="Arial"/>
              <a:cs typeface="Arial"/>
            </a:endParaRPr>
          </a:p>
          <a:p>
            <a:pPr marL="1177925">
              <a:lnSpc>
                <a:spcPts val="475"/>
              </a:lnSpc>
              <a:tabLst>
                <a:tab pos="6351905" algn="l"/>
              </a:tabLst>
            </a:pPr>
            <a:r>
              <a:rPr sz="750" dirty="0">
                <a:latin typeface="Arial"/>
                <a:cs typeface="Arial"/>
              </a:rPr>
              <a:t>GLP-1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nếu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có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chỉ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định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baseline="25925" dirty="0">
                <a:latin typeface="Arial"/>
                <a:cs typeface="Arial"/>
              </a:rPr>
              <a:t>hóa</a:t>
            </a:r>
            <a:r>
              <a:rPr sz="1125" spc="67" baseline="25925" dirty="0">
                <a:latin typeface="Arial"/>
                <a:cs typeface="Arial"/>
              </a:rPr>
              <a:t> </a:t>
            </a:r>
            <a:r>
              <a:rPr sz="1125" baseline="25925" dirty="0">
                <a:latin typeface="Arial"/>
                <a:cs typeface="Arial"/>
              </a:rPr>
              <a:t>và</a:t>
            </a:r>
            <a:r>
              <a:rPr sz="1125" spc="60" baseline="25925" dirty="0">
                <a:latin typeface="Arial"/>
                <a:cs typeface="Arial"/>
              </a:rPr>
              <a:t> </a:t>
            </a:r>
            <a:r>
              <a:rPr sz="1125" baseline="25925" dirty="0">
                <a:latin typeface="Arial"/>
                <a:cs typeface="Arial"/>
              </a:rPr>
              <a:t>bất</a:t>
            </a:r>
            <a:r>
              <a:rPr sz="1125" spc="97" baseline="25925" dirty="0">
                <a:latin typeface="Arial"/>
                <a:cs typeface="Arial"/>
              </a:rPr>
              <a:t> </a:t>
            </a:r>
            <a:r>
              <a:rPr sz="1125" baseline="25925" dirty="0">
                <a:latin typeface="Arial"/>
                <a:cs typeface="Arial"/>
              </a:rPr>
              <a:t>thường</a:t>
            </a:r>
            <a:r>
              <a:rPr sz="1125" spc="67" baseline="25925" dirty="0">
                <a:latin typeface="Arial"/>
                <a:cs typeface="Arial"/>
              </a:rPr>
              <a:t> </a:t>
            </a:r>
            <a:r>
              <a:rPr sz="1125" spc="-75" baseline="25925" dirty="0">
                <a:latin typeface="Arial"/>
                <a:cs typeface="Arial"/>
              </a:rPr>
              <a:t>k</a:t>
            </a:r>
            <a:endParaRPr sz="1125" baseline="2592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54671" y="4143242"/>
            <a:ext cx="123189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25" dirty="0">
                <a:latin typeface="Arial"/>
                <a:cs typeface="Arial"/>
              </a:rPr>
              <a:t>ali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02715" y="4993645"/>
            <a:ext cx="5270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52004" y="4901184"/>
            <a:ext cx="973455" cy="33845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0" rIns="0" bIns="0" rtlCol="0">
            <a:spAutoFit/>
          </a:bodyPr>
          <a:lstStyle/>
          <a:p>
            <a:pPr marR="29845" algn="ctr">
              <a:lnSpc>
                <a:spcPts val="819"/>
              </a:lnSpc>
            </a:pPr>
            <a:r>
              <a:rPr sz="750" dirty="0">
                <a:latin typeface="Arial"/>
                <a:cs typeface="Arial"/>
              </a:rPr>
              <a:t>Ezetimibe,</a:t>
            </a:r>
            <a:r>
              <a:rPr sz="750" spc="10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PCSK9i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2699"/>
              </a:lnSpc>
            </a:pPr>
            <a:r>
              <a:rPr sz="750" dirty="0">
                <a:latin typeface="Arial"/>
                <a:cs typeface="Arial"/>
              </a:rPr>
              <a:t>heo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nguy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cơ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tim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mạch</a:t>
            </a:r>
            <a:r>
              <a:rPr sz="750" dirty="0">
                <a:latin typeface="Arial"/>
                <a:cs typeface="Arial"/>
              </a:rPr>
              <a:t> &amp;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lipid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máu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72171" y="5731764"/>
            <a:ext cx="1270000" cy="457200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29209" rIns="0" bIns="0" rtlCol="0">
            <a:spAutoFit/>
          </a:bodyPr>
          <a:lstStyle/>
          <a:p>
            <a:pPr marL="33020" marR="33655" indent="20955" algn="just">
              <a:lnSpc>
                <a:spcPct val="102699"/>
              </a:lnSpc>
              <a:spcBef>
                <a:spcPts val="229"/>
              </a:spcBef>
            </a:pPr>
            <a:r>
              <a:rPr sz="750" dirty="0">
                <a:latin typeface="Arial"/>
                <a:cs typeface="Arial"/>
              </a:rPr>
              <a:t>Nguyên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tắc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tương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tự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chẩn</a:t>
            </a:r>
            <a:r>
              <a:rPr sz="750" dirty="0">
                <a:latin typeface="Arial"/>
                <a:cs typeface="Arial"/>
              </a:rPr>
              <a:t> đoán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và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quản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lý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BTMXV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và</a:t>
            </a:r>
            <a:r>
              <a:rPr sz="750" dirty="0">
                <a:latin typeface="Arial"/>
                <a:cs typeface="Arial"/>
              </a:rPr>
              <a:t> trung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nhĩ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ở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BN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ko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có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BTM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5363" y="2477261"/>
            <a:ext cx="1879600" cy="4239260"/>
            <a:chOff x="245363" y="2477261"/>
            <a:chExt cx="1879600" cy="423926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" y="4849367"/>
              <a:ext cx="1879092" cy="18669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7" y="2485643"/>
              <a:ext cx="1833371" cy="23667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5175" y="2481071"/>
              <a:ext cx="1842770" cy="2374900"/>
            </a:xfrm>
            <a:custGeom>
              <a:avLst/>
              <a:gdLst/>
              <a:ahLst/>
              <a:cxnLst/>
              <a:rect l="l" t="t" r="r" b="b"/>
              <a:pathLst>
                <a:path w="1842770" h="2374900">
                  <a:moveTo>
                    <a:pt x="70104" y="0"/>
                  </a:moveTo>
                  <a:lnTo>
                    <a:pt x="1772412" y="0"/>
                  </a:lnTo>
                  <a:lnTo>
                    <a:pt x="1787652" y="1524"/>
                  </a:lnTo>
                  <a:lnTo>
                    <a:pt x="1822704" y="21336"/>
                  </a:lnTo>
                  <a:lnTo>
                    <a:pt x="1840992" y="56387"/>
                  </a:lnTo>
                  <a:lnTo>
                    <a:pt x="1842516" y="70104"/>
                  </a:lnTo>
                  <a:lnTo>
                    <a:pt x="1842516" y="2305812"/>
                  </a:lnTo>
                  <a:lnTo>
                    <a:pt x="1830324" y="2343912"/>
                  </a:lnTo>
                  <a:lnTo>
                    <a:pt x="1799844" y="2369820"/>
                  </a:lnTo>
                  <a:lnTo>
                    <a:pt x="1772412" y="2374392"/>
                  </a:lnTo>
                  <a:lnTo>
                    <a:pt x="70104" y="2374392"/>
                  </a:lnTo>
                  <a:lnTo>
                    <a:pt x="30479" y="2363724"/>
                  </a:lnTo>
                  <a:lnTo>
                    <a:pt x="6095" y="2333244"/>
                  </a:lnTo>
                  <a:lnTo>
                    <a:pt x="0" y="2305812"/>
                  </a:lnTo>
                  <a:lnTo>
                    <a:pt x="0" y="70104"/>
                  </a:lnTo>
                  <a:lnTo>
                    <a:pt x="1523" y="56387"/>
                  </a:lnTo>
                  <a:lnTo>
                    <a:pt x="6095" y="42672"/>
                  </a:lnTo>
                  <a:lnTo>
                    <a:pt x="12191" y="30480"/>
                  </a:lnTo>
                  <a:lnTo>
                    <a:pt x="21335" y="21336"/>
                  </a:lnTo>
                  <a:lnTo>
                    <a:pt x="30479" y="12192"/>
                  </a:lnTo>
                  <a:lnTo>
                    <a:pt x="42671" y="6096"/>
                  </a:lnTo>
                  <a:lnTo>
                    <a:pt x="56387" y="1524"/>
                  </a:lnTo>
                  <a:lnTo>
                    <a:pt x="70104" y="0"/>
                  </a:lnTo>
                  <a:close/>
                </a:path>
              </a:pathLst>
            </a:custGeom>
            <a:ln w="7620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557272" y="3511296"/>
            <a:ext cx="7216140" cy="1297305"/>
          </a:xfrm>
          <a:custGeom>
            <a:avLst/>
            <a:gdLst/>
            <a:ahLst/>
            <a:cxnLst/>
            <a:rect l="l" t="t" r="r" b="b"/>
            <a:pathLst>
              <a:path w="7216140" h="1297304">
                <a:moveTo>
                  <a:pt x="7216139" y="1296924"/>
                </a:moveTo>
                <a:lnTo>
                  <a:pt x="0" y="1296924"/>
                </a:lnTo>
                <a:lnTo>
                  <a:pt x="0" y="0"/>
                </a:lnTo>
                <a:lnTo>
                  <a:pt x="7216139" y="0"/>
                </a:lnTo>
                <a:lnTo>
                  <a:pt x="7216139" y="1296924"/>
                </a:lnTo>
                <a:close/>
              </a:path>
            </a:pathLst>
          </a:custGeom>
          <a:solidFill>
            <a:srgbClr val="00A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52549" y="3811004"/>
            <a:ext cx="342709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dirty="0">
                <a:solidFill>
                  <a:srgbClr val="FFBF00"/>
                </a:solidFill>
                <a:latin typeface="Arial"/>
                <a:cs typeface="Arial"/>
              </a:rPr>
              <a:t>SGLT2i</a:t>
            </a:r>
            <a:r>
              <a:rPr sz="2300" b="1" spc="-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RAASi</a:t>
            </a:r>
            <a:r>
              <a:rPr sz="2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endParaRPr sz="2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63796" y="4148328"/>
            <a:ext cx="1009015" cy="30480"/>
          </a:xfrm>
          <a:custGeom>
            <a:avLst/>
            <a:gdLst/>
            <a:ahLst/>
            <a:cxnLst/>
            <a:rect l="l" t="t" r="r" b="b"/>
            <a:pathLst>
              <a:path w="1009014" h="30479">
                <a:moveTo>
                  <a:pt x="1008887" y="30480"/>
                </a:moveTo>
                <a:lnTo>
                  <a:pt x="0" y="30480"/>
                </a:lnTo>
                <a:lnTo>
                  <a:pt x="0" y="0"/>
                </a:lnTo>
                <a:lnTo>
                  <a:pt x="1008887" y="0"/>
                </a:lnTo>
                <a:lnTo>
                  <a:pt x="1008887" y="3048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027642" y="4164608"/>
            <a:ext cx="627570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1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đầu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tay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hầu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hết</a:t>
            </a:r>
            <a:r>
              <a:rPr sz="1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1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nhân</a:t>
            </a:r>
            <a:r>
              <a:rPr sz="1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thận</a:t>
            </a:r>
            <a:r>
              <a:rPr sz="1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mạn</a:t>
            </a:r>
            <a:endParaRPr sz="1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7184" y="6330607"/>
            <a:ext cx="4119879" cy="3530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750" dirty="0">
                <a:latin typeface="Arial"/>
                <a:cs typeface="Arial"/>
              </a:rPr>
              <a:t>GUIDELINE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FOR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THE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EVALUATION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AND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MANAGEMENT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OF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CHRONIC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KIDNEY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DISEASE</a:t>
            </a:r>
            <a:endParaRPr sz="750">
              <a:latin typeface="Arial"/>
              <a:cs typeface="Arial"/>
            </a:endParaRPr>
          </a:p>
          <a:p>
            <a:pPr marL="885825">
              <a:lnSpc>
                <a:spcPct val="100000"/>
              </a:lnSpc>
              <a:spcBef>
                <a:spcPts val="415"/>
              </a:spcBef>
            </a:pPr>
            <a:r>
              <a:rPr sz="650" dirty="0">
                <a:latin typeface="Arial"/>
                <a:cs typeface="Arial"/>
              </a:rPr>
              <a:t>Vui lòng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tham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khảo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thông</a:t>
            </a:r>
            <a:r>
              <a:rPr sz="650" spc="3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tin</a:t>
            </a:r>
            <a:r>
              <a:rPr sz="650" spc="2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kê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toa</a:t>
            </a:r>
            <a:r>
              <a:rPr sz="650" spc="2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của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các thuốc</a:t>
            </a:r>
            <a:r>
              <a:rPr sz="650" spc="2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được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phê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duyệt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tại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Việt</a:t>
            </a:r>
            <a:r>
              <a:rPr sz="650" spc="3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Nam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407804"/>
          </a:xfrm>
        </p:spPr>
        <p:txBody>
          <a:bodyPr/>
          <a:lstStyle/>
          <a:p>
            <a:pPr algn="ctr"/>
            <a:r>
              <a:rPr lang="en-US" dirty="0" smtClean="0"/>
              <a:t>LƯU Ý KHI SỬ DỤNG SGLT2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057400"/>
            <a:ext cx="9677400" cy="533400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CHỐNG CHỈ ĐỊNH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 smtClean="0"/>
              <a:t>-   </a:t>
            </a:r>
            <a:r>
              <a:rPr lang="en-US" sz="2400" b="0" dirty="0" err="1" smtClean="0"/>
              <a:t>Qúa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với</a:t>
            </a:r>
            <a:r>
              <a:rPr lang="en-US" sz="2400" b="0" dirty="0" smtClean="0"/>
              <a:t> SGLT2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400" b="0" dirty="0" err="1" smtClean="0"/>
              <a:t>Đái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tháo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typ</a:t>
            </a:r>
            <a:r>
              <a:rPr lang="en-US" sz="2400" b="0" dirty="0" smtClean="0"/>
              <a:t> 1 (</a:t>
            </a:r>
            <a:r>
              <a:rPr lang="en-US" sz="2400" b="0" dirty="0" err="1" smtClean="0"/>
              <a:t>nguy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ceton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/>
              <a:t>)</a:t>
            </a:r>
            <a:endParaRPr lang="en-US" sz="2400" b="0" dirty="0" smtClean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400" b="0" dirty="0" err="1" smtClean="0"/>
              <a:t>Phụ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nữ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thai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cho</a:t>
            </a:r>
            <a:r>
              <a:rPr lang="en-US" sz="2400" b="0" dirty="0" smtClean="0"/>
              <a:t> con </a:t>
            </a:r>
            <a:r>
              <a:rPr lang="en-US" sz="2400" b="0" dirty="0" err="1" smtClean="0"/>
              <a:t>bú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chưa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đủ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giữ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liệu</a:t>
            </a:r>
            <a:r>
              <a:rPr lang="en-US" sz="2400" b="0" dirty="0" smtClean="0"/>
              <a:t>…)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 smtClean="0"/>
              <a:t>-  </a:t>
            </a:r>
            <a:r>
              <a:rPr lang="en-US" sz="2400" b="0" dirty="0" err="1" smtClean="0"/>
              <a:t>Chưa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khuyến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eGFR</a:t>
            </a:r>
            <a:r>
              <a:rPr lang="en-US" sz="2400" b="0" dirty="0" smtClean="0"/>
              <a:t> &lt; 20ml/p/1.73m2 da (</a:t>
            </a:r>
            <a:r>
              <a:rPr lang="en-US" sz="2400" b="0" dirty="0" err="1" smtClean="0"/>
              <a:t>nếu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đang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dùng</a:t>
            </a:r>
            <a:r>
              <a:rPr lang="en-US" sz="2400" b="0" dirty="0" smtClean="0"/>
              <a:t> &gt; </a:t>
            </a:r>
            <a:r>
              <a:rPr lang="en-US" sz="2400" b="0" dirty="0" err="1" smtClean="0"/>
              <a:t>vẫn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tục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duy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trì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đến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lọc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máu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hoặc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ghép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thận</a:t>
            </a:r>
            <a:r>
              <a:rPr lang="en-US" sz="2400" b="0" dirty="0" smtClean="0"/>
              <a:t>).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43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407804"/>
          </a:xfrm>
        </p:spPr>
        <p:txBody>
          <a:bodyPr/>
          <a:lstStyle/>
          <a:p>
            <a:pPr algn="ctr"/>
            <a:r>
              <a:rPr lang="en-US" dirty="0"/>
              <a:t>LƯU Ý KHI SỬ DỤNG SGLT2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362200"/>
            <a:ext cx="9753600" cy="3810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92D050"/>
                </a:solidFill>
              </a:rPr>
              <a:t>  TẠM NGỪNG THUỐC…(BN ĐANG TRONG GIAI ĐOẠN CẤP TÍNH)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dirty="0"/>
              <a:t>-</a:t>
            </a:r>
            <a:r>
              <a:rPr lang="en-US" sz="2400" b="0" dirty="0" smtClean="0"/>
              <a:t>  </a:t>
            </a:r>
            <a:r>
              <a:rPr lang="en-US" sz="2400" b="0" dirty="0" err="1" smtClean="0"/>
              <a:t>Trước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phẫu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thuật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ngừng</a:t>
            </a:r>
            <a:r>
              <a:rPr lang="en-US" sz="2400" b="0" dirty="0" smtClean="0"/>
              <a:t> 3 </a:t>
            </a:r>
            <a:r>
              <a:rPr lang="en-US" sz="2400" b="0" dirty="0" err="1" smtClean="0"/>
              <a:t>ngày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phẫu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thuật</a:t>
            </a:r>
            <a:r>
              <a:rPr lang="en-US" sz="2400" b="0" dirty="0" smtClean="0"/>
              <a:t>…)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0" dirty="0" err="1" smtClean="0"/>
              <a:t>Bệnh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nặng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ốm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nặng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nhiễm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trùng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nặng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nhiễm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ceton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hiện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hoặc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gần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đây</a:t>
            </a:r>
            <a:r>
              <a:rPr lang="en-US" sz="2400" b="0" dirty="0" smtClean="0"/>
              <a:t>..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0" dirty="0" err="1" smtClean="0"/>
              <a:t>Bệnh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rượu</a:t>
            </a:r>
            <a:r>
              <a:rPr lang="en-US" sz="2400" b="0" dirty="0" smtClean="0"/>
              <a:t> hay </a:t>
            </a:r>
            <a:r>
              <a:rPr lang="en-US" sz="2400" b="0" dirty="0" err="1" smtClean="0"/>
              <a:t>nhịn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kéo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dài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những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hợp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nhiễm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trùng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niệu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nhiễm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nấm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chưa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soát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được</a:t>
            </a:r>
            <a:r>
              <a:rPr lang="en-US" sz="2400" b="0" dirty="0" smtClean="0"/>
              <a:t>…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0448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369332"/>
          </a:xfrm>
        </p:spPr>
        <p:txBody>
          <a:bodyPr/>
          <a:lstStyle/>
          <a:p>
            <a:r>
              <a:rPr lang="en-US" sz="2400" dirty="0" smtClean="0"/>
              <a:t>TẠI SAO KHÔNG </a:t>
            </a:r>
            <a:r>
              <a:rPr lang="en-US" sz="2400" b="0" dirty="0" smtClean="0"/>
              <a:t>DÙNG</a:t>
            </a:r>
            <a:r>
              <a:rPr lang="en-US" sz="2400" dirty="0" smtClean="0"/>
              <a:t> CHO ĐTĐ TUÝP 1…TOAN CETON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133600"/>
            <a:ext cx="9982200" cy="496289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0" dirty="0" smtClean="0"/>
              <a:t>SGLT2 </a:t>
            </a:r>
            <a:r>
              <a:rPr lang="en-US" sz="2400" b="0" dirty="0" err="1" smtClean="0"/>
              <a:t>ức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chế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trình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hấp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Na-glucose ở </a:t>
            </a:r>
            <a:r>
              <a:rPr lang="en-US" sz="2400" b="0" dirty="0" err="1" smtClean="0"/>
              <a:t>ống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lượn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gần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từ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bài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niệu</a:t>
            </a:r>
            <a:r>
              <a:rPr lang="en-US" sz="2400" b="0" dirty="0" smtClean="0"/>
              <a:t>, glucose </a:t>
            </a:r>
            <a:r>
              <a:rPr lang="en-US" sz="2400" b="0" dirty="0" err="1" smtClean="0"/>
              <a:t>niệu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đến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máu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nhẹ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đến</a:t>
            </a:r>
            <a:r>
              <a:rPr lang="en-US" sz="2400" b="0" dirty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thể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nhầm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tưởng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thiếu</a:t>
            </a:r>
            <a:r>
              <a:rPr lang="en-US" sz="2400" b="0" dirty="0" smtClean="0"/>
              <a:t> Glucose </a:t>
            </a:r>
            <a:r>
              <a:rPr lang="en-US" sz="2400" b="0" dirty="0" err="1" smtClean="0"/>
              <a:t>từ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tụy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tiết</a:t>
            </a:r>
            <a:r>
              <a:rPr lang="en-US" sz="2400" b="0" dirty="0" smtClean="0"/>
              <a:t> insulin,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tiết</a:t>
            </a:r>
            <a:r>
              <a:rPr lang="en-US" sz="2400" b="0" dirty="0" smtClean="0"/>
              <a:t> glucagon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0" dirty="0" smtClean="0"/>
              <a:t> </a:t>
            </a:r>
            <a:r>
              <a:rPr lang="en-US" sz="2400" b="0" dirty="0" err="1"/>
              <a:t>T</a:t>
            </a:r>
            <a:r>
              <a:rPr lang="en-US" sz="2400" b="0" dirty="0" err="1" smtClean="0"/>
              <a:t>ỷ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Glucagon/Insulin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kích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trình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tạo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thể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ceton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gan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giảm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hấp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ceton</a:t>
            </a:r>
            <a:r>
              <a:rPr lang="en-US" sz="2400" b="0" dirty="0" smtClean="0"/>
              <a:t> ở </a:t>
            </a:r>
            <a:r>
              <a:rPr lang="en-US" sz="2400" b="0" dirty="0" err="1" smtClean="0"/>
              <a:t>thận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kèm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theo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nếu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gặp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yếu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tố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thúc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đẩy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sẽ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khởi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ceton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ngay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máu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endParaRPr lang="en-US" sz="2400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817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483" y="848397"/>
            <a:ext cx="7415530" cy="470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950" dirty="0" smtClean="0">
                <a:solidFill>
                  <a:srgbClr val="BF0000"/>
                </a:solidFill>
                <a:latin typeface="Arial"/>
                <a:cs typeface="Arial"/>
              </a:rPr>
              <a:t>LƯU Ý KHI SỬ DỤNG</a:t>
            </a:r>
            <a:r>
              <a:rPr sz="2950" spc="-65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SGLT2i</a:t>
            </a:r>
            <a:r>
              <a:rPr sz="2950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8673" y="1700326"/>
            <a:ext cx="48621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Times New Roman"/>
                <a:cs typeface="Times New Roman"/>
              </a:rPr>
              <a:t>Cách</a:t>
            </a:r>
            <a:r>
              <a:rPr sz="3300" b="1" spc="-70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dự</a:t>
            </a:r>
            <a:r>
              <a:rPr sz="3300" b="1" spc="-50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phòng</a:t>
            </a:r>
            <a:r>
              <a:rPr sz="3300" b="1" spc="-45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biến</a:t>
            </a:r>
            <a:r>
              <a:rPr sz="3300" b="1" spc="-35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chứng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2286001"/>
            <a:ext cx="9906000" cy="5604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115" indent="-155575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81818"/>
              <a:buFont typeface="Calibri"/>
              <a:buAutoNum type="arabicPeriod"/>
              <a:tabLst>
                <a:tab pos="158115" algn="l"/>
              </a:tabLst>
            </a:pPr>
            <a:r>
              <a:rPr lang="en-US" sz="2200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 err="1" smtClean="0">
                <a:solidFill>
                  <a:srgbClr val="001F60"/>
                </a:solidFill>
                <a:latin typeface="Arial"/>
                <a:cs typeface="Arial"/>
              </a:rPr>
              <a:t>Sàng</a:t>
            </a:r>
            <a:r>
              <a:rPr sz="2200" spc="-50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lọc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và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theo</a:t>
            </a:r>
            <a:r>
              <a:rPr sz="2200" spc="-5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dõi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sát:</a:t>
            </a:r>
            <a:endParaRPr sz="2200" dirty="0">
              <a:latin typeface="Arial"/>
              <a:cs typeface="Arial"/>
            </a:endParaRPr>
          </a:p>
          <a:p>
            <a:pPr marL="501650" lvl="1" indent="-111125">
              <a:spcBef>
                <a:spcPts val="200"/>
              </a:spcBef>
              <a:spcAft>
                <a:spcPts val="200"/>
              </a:spcAft>
              <a:buFont typeface="Calibri"/>
              <a:buChar char="-"/>
              <a:tabLst>
                <a:tab pos="501650" algn="l"/>
              </a:tabLst>
            </a:pP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Kiểm</a:t>
            </a:r>
            <a:r>
              <a:rPr sz="2200" spc="-3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tra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đường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máu,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HbA1c,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tình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trạng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thể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tích,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huyết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áp,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creatinine,</a:t>
            </a:r>
            <a:r>
              <a:rPr sz="2200" spc="-6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eGFR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định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kỳ.</a:t>
            </a:r>
            <a:endParaRPr sz="2200" dirty="0">
              <a:latin typeface="Arial"/>
              <a:cs typeface="Arial"/>
            </a:endParaRPr>
          </a:p>
          <a:p>
            <a:pPr marL="501650" lvl="1" indent="-111125">
              <a:spcBef>
                <a:spcPts val="200"/>
              </a:spcBef>
              <a:spcAft>
                <a:spcPts val="200"/>
              </a:spcAft>
              <a:buFont typeface="Calibri"/>
              <a:buChar char="-"/>
              <a:tabLst>
                <a:tab pos="501650" algn="l"/>
              </a:tabLst>
            </a:pP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Tầm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soát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nhiễm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trùng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niệu</a:t>
            </a:r>
            <a:r>
              <a:rPr sz="2200" spc="-1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–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sinh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dục</a:t>
            </a:r>
            <a:r>
              <a:rPr sz="2200" spc="-1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trước</a:t>
            </a:r>
            <a:r>
              <a:rPr sz="2200" spc="-3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và</a:t>
            </a:r>
            <a:r>
              <a:rPr sz="2200" spc="-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trong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quá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trình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điều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trị.</a:t>
            </a:r>
            <a:endParaRPr sz="2200" dirty="0">
              <a:latin typeface="Arial"/>
              <a:cs typeface="Arial"/>
            </a:endParaRPr>
          </a:p>
          <a:p>
            <a:pPr marL="175260" indent="-174625">
              <a:spcBef>
                <a:spcPts val="200"/>
              </a:spcBef>
              <a:spcAft>
                <a:spcPts val="200"/>
              </a:spcAft>
              <a:buSzPct val="93939"/>
              <a:buFont typeface="Calibri"/>
              <a:buAutoNum type="arabicPeriod"/>
              <a:tabLst>
                <a:tab pos="175260" algn="l"/>
              </a:tabLst>
            </a:pPr>
            <a:r>
              <a:rPr lang="en-US" sz="2200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 err="1" smtClean="0">
                <a:solidFill>
                  <a:srgbClr val="001F60"/>
                </a:solidFill>
                <a:latin typeface="Arial"/>
                <a:cs typeface="Arial"/>
              </a:rPr>
              <a:t>Tư</a:t>
            </a:r>
            <a:r>
              <a:rPr sz="2200" spc="-55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vấn</a:t>
            </a:r>
            <a:r>
              <a:rPr sz="2200" spc="-3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bệnh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60"/>
                </a:solidFill>
                <a:latin typeface="Arial"/>
                <a:cs typeface="Arial"/>
              </a:rPr>
              <a:t>nhân:</a:t>
            </a:r>
            <a:endParaRPr sz="2200" dirty="0">
              <a:latin typeface="Arial"/>
              <a:cs typeface="Arial"/>
            </a:endParaRPr>
          </a:p>
          <a:p>
            <a:pPr marL="390525" marR="84455" lvl="1" indent="111125">
              <a:spcBef>
                <a:spcPts val="200"/>
              </a:spcBef>
              <a:spcAft>
                <a:spcPts val="200"/>
              </a:spcAft>
              <a:buFont typeface="Calibri"/>
              <a:buChar char="-"/>
              <a:tabLst>
                <a:tab pos="501650" algn="l"/>
              </a:tabLst>
            </a:pP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Uống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đủ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nước,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nhận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biết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dấu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hiệu</a:t>
            </a:r>
            <a:r>
              <a:rPr sz="2200" spc="-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nhiễm</a:t>
            </a:r>
            <a:r>
              <a:rPr sz="2200" spc="-3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trùng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sinh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dục</a:t>
            </a:r>
            <a:r>
              <a:rPr sz="2200" spc="-1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(ngứa,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tiểu</a:t>
            </a:r>
            <a:r>
              <a:rPr sz="2200" spc="-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buốt,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khí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hư</a:t>
            </a:r>
            <a:r>
              <a:rPr sz="2200" spc="-1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bất </a:t>
            </a:r>
            <a:r>
              <a:rPr sz="2200" spc="-10" dirty="0">
                <a:solidFill>
                  <a:srgbClr val="001F60"/>
                </a:solidFill>
                <a:latin typeface="Arial"/>
                <a:cs typeface="Arial"/>
              </a:rPr>
              <a:t>thường).</a:t>
            </a:r>
            <a:endParaRPr sz="2200" dirty="0">
              <a:latin typeface="Arial"/>
              <a:cs typeface="Arial"/>
            </a:endParaRPr>
          </a:p>
          <a:p>
            <a:pPr marL="501650" lvl="1" indent="-111125">
              <a:spcBef>
                <a:spcPts val="200"/>
              </a:spcBef>
              <a:spcAft>
                <a:spcPts val="200"/>
              </a:spcAft>
              <a:buFont typeface="Calibri"/>
              <a:buChar char="-"/>
              <a:tabLst>
                <a:tab pos="501650" algn="l"/>
              </a:tabLst>
            </a:pPr>
            <a:r>
              <a:rPr sz="2200" dirty="0" err="1" smtClean="0">
                <a:solidFill>
                  <a:srgbClr val="001F60"/>
                </a:solidFill>
                <a:latin typeface="Arial"/>
                <a:cs typeface="Arial"/>
              </a:rPr>
              <a:t>Ngừng</a:t>
            </a:r>
            <a:r>
              <a:rPr sz="2200" spc="-35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tạm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60"/>
                </a:solidFill>
                <a:latin typeface="Arial"/>
                <a:cs typeface="Arial"/>
              </a:rPr>
              <a:t>SGLT2i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khi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sốt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cao,</a:t>
            </a:r>
            <a:r>
              <a:rPr sz="2200" spc="-1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nhiễm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trùng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nặng,</a:t>
            </a:r>
            <a:r>
              <a:rPr sz="2200" spc="-5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phẫu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thuật,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hoặc</a:t>
            </a:r>
            <a:r>
              <a:rPr sz="2200" spc="-3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nhịn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đói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kéo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dài.</a:t>
            </a:r>
            <a:endParaRPr sz="2200" dirty="0">
              <a:latin typeface="Arial"/>
              <a:cs typeface="Arial"/>
            </a:endParaRPr>
          </a:p>
          <a:p>
            <a:pPr marL="175260" indent="-174625">
              <a:spcBef>
                <a:spcPts val="200"/>
              </a:spcBef>
              <a:spcAft>
                <a:spcPts val="200"/>
              </a:spcAft>
              <a:buSzPct val="93939"/>
              <a:buFont typeface="Calibri"/>
              <a:buAutoNum type="arabicPeriod"/>
              <a:tabLst>
                <a:tab pos="175260" algn="l"/>
              </a:tabLst>
            </a:pPr>
            <a:r>
              <a:rPr lang="en-US" sz="2200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 err="1" smtClean="0">
                <a:solidFill>
                  <a:srgbClr val="001F60"/>
                </a:solidFill>
                <a:latin typeface="Arial"/>
                <a:cs typeface="Arial"/>
              </a:rPr>
              <a:t>Điều</a:t>
            </a:r>
            <a:r>
              <a:rPr sz="2200" spc="-60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chỉnh</a:t>
            </a:r>
            <a:r>
              <a:rPr sz="2200" spc="-5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1F60"/>
                </a:solidFill>
                <a:latin typeface="Arial"/>
                <a:cs typeface="Arial"/>
              </a:rPr>
              <a:t>liều:</a:t>
            </a:r>
            <a:endParaRPr sz="2200" dirty="0">
              <a:latin typeface="Arial"/>
              <a:cs typeface="Arial"/>
            </a:endParaRPr>
          </a:p>
          <a:p>
            <a:pPr marL="501650" lvl="1" indent="-111125">
              <a:spcBef>
                <a:spcPts val="200"/>
              </a:spcBef>
              <a:spcAft>
                <a:spcPts val="200"/>
              </a:spcAft>
              <a:buFont typeface="Calibri"/>
              <a:buChar char="-"/>
              <a:tabLst>
                <a:tab pos="501650" algn="l"/>
              </a:tabLst>
            </a:pP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Bắt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đầu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60"/>
                </a:solidFill>
                <a:latin typeface="Arial"/>
                <a:cs typeface="Arial"/>
              </a:rPr>
              <a:t>SGLT2i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khi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eGFR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≥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20–25</a:t>
            </a:r>
            <a:r>
              <a:rPr sz="2200" spc="-5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ml/ph/1,73</a:t>
            </a:r>
            <a:r>
              <a:rPr sz="2200" spc="-5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m².</a:t>
            </a:r>
            <a:endParaRPr sz="2200" dirty="0">
              <a:latin typeface="Arial"/>
              <a:cs typeface="Arial"/>
            </a:endParaRPr>
          </a:p>
          <a:p>
            <a:pPr marL="501650" lvl="1" indent="-111125">
              <a:spcBef>
                <a:spcPts val="200"/>
              </a:spcBef>
              <a:spcAft>
                <a:spcPts val="200"/>
              </a:spcAft>
              <a:buFont typeface="Calibri"/>
              <a:buChar char="-"/>
              <a:tabLst>
                <a:tab pos="501650" algn="l"/>
              </a:tabLst>
            </a:pP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Theo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dõi</a:t>
            </a:r>
            <a:r>
              <a:rPr sz="220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chặt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nếu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dùng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đồng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thời corticoid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hoặc</a:t>
            </a:r>
            <a:r>
              <a:rPr sz="2200" spc="-3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lợi tiểu</a:t>
            </a:r>
            <a:r>
              <a:rPr sz="220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mạnh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để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tránh</a:t>
            </a:r>
            <a:r>
              <a:rPr sz="220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hạ</a:t>
            </a:r>
            <a:r>
              <a:rPr sz="2200" spc="-1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60"/>
                </a:solidFill>
                <a:latin typeface="Arial"/>
                <a:cs typeface="Arial"/>
              </a:rPr>
              <a:t>thể</a:t>
            </a:r>
            <a:r>
              <a:rPr sz="220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60"/>
                </a:solidFill>
                <a:latin typeface="Arial"/>
                <a:cs typeface="Arial"/>
              </a:rPr>
              <a:t>tích.</a:t>
            </a:r>
            <a:endParaRPr sz="2200" dirty="0">
              <a:latin typeface="Arial"/>
              <a:cs typeface="Arial"/>
            </a:endParaRPr>
          </a:p>
          <a:p>
            <a:pPr marL="175260" indent="-174625">
              <a:spcBef>
                <a:spcPts val="200"/>
              </a:spcBef>
              <a:spcAft>
                <a:spcPts val="200"/>
              </a:spcAft>
              <a:buSzPct val="93939"/>
              <a:buFont typeface="Calibri"/>
              <a:buAutoNum type="arabicPeriod"/>
              <a:tabLst>
                <a:tab pos="175260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 err="1" smtClean="0">
                <a:solidFill>
                  <a:srgbClr val="FF0000"/>
                </a:solidFill>
                <a:latin typeface="Arial"/>
                <a:cs typeface="Arial"/>
              </a:rPr>
              <a:t>Phối</a:t>
            </a:r>
            <a:r>
              <a:rPr sz="2200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liên</a:t>
            </a:r>
            <a:r>
              <a:rPr sz="22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chuyên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khoa</a:t>
            </a:r>
            <a:r>
              <a:rPr sz="2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(Thận</a:t>
            </a:r>
            <a:r>
              <a:rPr sz="22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2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Nội</a:t>
            </a:r>
            <a:r>
              <a:rPr sz="2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tiết</a:t>
            </a:r>
            <a:r>
              <a:rPr sz="22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 err="1">
                <a:solidFill>
                  <a:srgbClr val="FF0000"/>
                </a:solidFill>
                <a:latin typeface="Arial"/>
                <a:cs typeface="Arial"/>
              </a:rPr>
              <a:t>Miễn</a:t>
            </a:r>
            <a:r>
              <a:rPr sz="2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0" dirty="0" err="1" smtClean="0">
                <a:solidFill>
                  <a:srgbClr val="FF0000"/>
                </a:solidFill>
                <a:latin typeface="Arial"/>
                <a:cs typeface="Arial"/>
              </a:rPr>
              <a:t>dịch</a:t>
            </a:r>
            <a:r>
              <a:rPr lang="en-US" sz="2200" spc="-10" dirty="0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sz="2200" spc="-10" dirty="0" smtClean="0">
                <a:solidFill>
                  <a:srgbClr val="FF0000"/>
                </a:solidFill>
                <a:latin typeface="Arial"/>
                <a:cs typeface="Arial"/>
              </a:rPr>
              <a:t>):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01650" lvl="1" indent="-111125">
              <a:spcBef>
                <a:spcPts val="200"/>
              </a:spcBef>
              <a:spcAft>
                <a:spcPts val="200"/>
              </a:spcAft>
              <a:buFont typeface="Calibri"/>
              <a:buChar char="-"/>
              <a:tabLst>
                <a:tab pos="501650" algn="l"/>
              </a:tabLst>
            </a:pP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Giúp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cá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thể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hóa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phác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đồ,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cân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bằng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lợi ích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nguy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cơ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cho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 err="1">
                <a:solidFill>
                  <a:srgbClr val="FF0000"/>
                </a:solidFill>
                <a:latin typeface="Arial"/>
                <a:cs typeface="Arial"/>
              </a:rPr>
              <a:t>từng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BN </a:t>
            </a:r>
            <a:r>
              <a:rPr sz="2200" dirty="0" err="1" smtClean="0">
                <a:solidFill>
                  <a:srgbClr val="FF0000"/>
                </a:solidFill>
                <a:latin typeface="Arial"/>
                <a:cs typeface="Arial"/>
              </a:rPr>
              <a:t>cụ</a:t>
            </a:r>
            <a:r>
              <a:rPr sz="2200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Arial"/>
                <a:cs typeface="Arial"/>
              </a:rPr>
              <a:t>thể.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23" y="6411563"/>
            <a:ext cx="155575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r>
              <a:rPr sz="750" dirty="0">
                <a:latin typeface="Arial"/>
                <a:cs typeface="Arial"/>
              </a:rPr>
              <a:t>KDIGO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2024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CLINICAL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PRACTICE</a:t>
            </a:r>
            <a:endParaRPr sz="7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023" y="1834895"/>
            <a:ext cx="7459980" cy="46222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11551" y="2008632"/>
            <a:ext cx="765810" cy="3721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295"/>
              </a:spcBef>
            </a:pPr>
            <a:endParaRPr sz="7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Thay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đổi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lối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sống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9755" y="2790444"/>
            <a:ext cx="753110" cy="372110"/>
          </a:xfrm>
          <a:custGeom>
            <a:avLst/>
            <a:gdLst/>
            <a:ahLst/>
            <a:cxnLst/>
            <a:rect l="l" t="t" r="r" b="b"/>
            <a:pathLst>
              <a:path w="753110" h="372110">
                <a:moveTo>
                  <a:pt x="752855" y="371856"/>
                </a:moveTo>
                <a:lnTo>
                  <a:pt x="0" y="371856"/>
                </a:lnTo>
                <a:lnTo>
                  <a:pt x="0" y="0"/>
                </a:lnTo>
                <a:lnTo>
                  <a:pt x="752855" y="0"/>
                </a:lnTo>
                <a:lnTo>
                  <a:pt x="752855" y="371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4092" y="2832608"/>
            <a:ext cx="87566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Điều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trị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đầu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tay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cho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092" y="2949967"/>
            <a:ext cx="84963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hầu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hết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bệnh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nhân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76500" y="3933444"/>
            <a:ext cx="1065530" cy="372110"/>
          </a:xfrm>
          <a:custGeom>
            <a:avLst/>
            <a:gdLst/>
            <a:ahLst/>
            <a:cxnLst/>
            <a:rect l="l" t="t" r="r" b="b"/>
            <a:pathLst>
              <a:path w="1065529" h="372110">
                <a:moveTo>
                  <a:pt x="1065276" y="371856"/>
                </a:moveTo>
                <a:lnTo>
                  <a:pt x="0" y="371856"/>
                </a:lnTo>
                <a:lnTo>
                  <a:pt x="0" y="0"/>
                </a:lnTo>
                <a:lnTo>
                  <a:pt x="1065276" y="0"/>
                </a:lnTo>
                <a:lnTo>
                  <a:pt x="1065276" y="371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14092" y="4126484"/>
            <a:ext cx="5270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1835" y="2357627"/>
            <a:ext cx="753110" cy="131445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844"/>
              </a:lnSpc>
            </a:pPr>
            <a:r>
              <a:rPr sz="750" dirty="0">
                <a:latin typeface="Arial"/>
                <a:cs typeface="Arial"/>
              </a:rPr>
              <a:t>Chế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độ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35" dirty="0">
                <a:latin typeface="Arial"/>
                <a:cs typeface="Arial"/>
              </a:rPr>
              <a:t>ăn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4628" y="2357627"/>
            <a:ext cx="753110" cy="131445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760"/>
              </a:lnSpc>
            </a:pPr>
            <a:r>
              <a:rPr sz="750" dirty="0">
                <a:latin typeface="Arial"/>
                <a:cs typeface="Arial"/>
              </a:rPr>
              <a:t>Hoạt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động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thể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lự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3982" y="2325116"/>
            <a:ext cx="7429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0571" y="2255520"/>
            <a:ext cx="840105" cy="233679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768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605"/>
              </a:spcBef>
            </a:pPr>
            <a:r>
              <a:rPr sz="750" dirty="0">
                <a:latin typeface="Arial"/>
                <a:cs typeface="Arial"/>
              </a:rPr>
              <a:t>Dừng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hút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thuốc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4907" y="2357627"/>
            <a:ext cx="986155" cy="131445"/>
          </a:xfrm>
          <a:prstGeom prst="rect">
            <a:avLst/>
          </a:prstGeom>
          <a:solidFill>
            <a:srgbClr val="CDDBC1"/>
          </a:solidFill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760"/>
              </a:lnSpc>
            </a:pPr>
            <a:r>
              <a:rPr sz="750" dirty="0">
                <a:latin typeface="Arial"/>
                <a:cs typeface="Arial"/>
              </a:rPr>
              <a:t>Quản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lý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cân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nặng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85859" y="1903476"/>
            <a:ext cx="751840" cy="649605"/>
          </a:xfrm>
          <a:custGeom>
            <a:avLst/>
            <a:gdLst/>
            <a:ahLst/>
            <a:cxnLst/>
            <a:rect l="l" t="t" r="r" b="b"/>
            <a:pathLst>
              <a:path w="751840" h="649605">
                <a:moveTo>
                  <a:pt x="376428" y="649224"/>
                </a:moveTo>
                <a:lnTo>
                  <a:pt x="325161" y="646271"/>
                </a:lnTo>
                <a:lnTo>
                  <a:pt x="276048" y="637667"/>
                </a:lnTo>
                <a:lnTo>
                  <a:pt x="229528" y="623792"/>
                </a:lnTo>
                <a:lnTo>
                  <a:pt x="186040" y="605028"/>
                </a:lnTo>
                <a:lnTo>
                  <a:pt x="146024" y="581755"/>
                </a:lnTo>
                <a:lnTo>
                  <a:pt x="109918" y="554355"/>
                </a:lnTo>
                <a:lnTo>
                  <a:pt x="78162" y="523208"/>
                </a:lnTo>
                <a:lnTo>
                  <a:pt x="51195" y="488696"/>
                </a:lnTo>
                <a:lnTo>
                  <a:pt x="29456" y="451199"/>
                </a:lnTo>
                <a:lnTo>
                  <a:pt x="13384" y="411099"/>
                </a:lnTo>
                <a:lnTo>
                  <a:pt x="3419" y="368776"/>
                </a:lnTo>
                <a:lnTo>
                  <a:pt x="0" y="324612"/>
                </a:lnTo>
                <a:lnTo>
                  <a:pt x="3419" y="280767"/>
                </a:lnTo>
                <a:lnTo>
                  <a:pt x="13384" y="238654"/>
                </a:lnTo>
                <a:lnTo>
                  <a:pt x="29456" y="198667"/>
                </a:lnTo>
                <a:lnTo>
                  <a:pt x="51195" y="161205"/>
                </a:lnTo>
                <a:lnTo>
                  <a:pt x="78162" y="126663"/>
                </a:lnTo>
                <a:lnTo>
                  <a:pt x="109918" y="95440"/>
                </a:lnTo>
                <a:lnTo>
                  <a:pt x="146024" y="67931"/>
                </a:lnTo>
                <a:lnTo>
                  <a:pt x="186040" y="44534"/>
                </a:lnTo>
                <a:lnTo>
                  <a:pt x="229528" y="25646"/>
                </a:lnTo>
                <a:lnTo>
                  <a:pt x="276048" y="11662"/>
                </a:lnTo>
                <a:lnTo>
                  <a:pt x="325161" y="2981"/>
                </a:lnTo>
                <a:lnTo>
                  <a:pt x="376428" y="0"/>
                </a:lnTo>
                <a:lnTo>
                  <a:pt x="427344" y="2981"/>
                </a:lnTo>
                <a:lnTo>
                  <a:pt x="476165" y="11662"/>
                </a:lnTo>
                <a:lnTo>
                  <a:pt x="522446" y="25646"/>
                </a:lnTo>
                <a:lnTo>
                  <a:pt x="565742" y="44534"/>
                </a:lnTo>
                <a:lnTo>
                  <a:pt x="605610" y="67931"/>
                </a:lnTo>
                <a:lnTo>
                  <a:pt x="641604" y="95440"/>
                </a:lnTo>
                <a:lnTo>
                  <a:pt x="673279" y="126663"/>
                </a:lnTo>
                <a:lnTo>
                  <a:pt x="700193" y="161205"/>
                </a:lnTo>
                <a:lnTo>
                  <a:pt x="721899" y="198667"/>
                </a:lnTo>
                <a:lnTo>
                  <a:pt x="737954" y="238654"/>
                </a:lnTo>
                <a:lnTo>
                  <a:pt x="747913" y="280767"/>
                </a:lnTo>
                <a:lnTo>
                  <a:pt x="751332" y="324612"/>
                </a:lnTo>
                <a:lnTo>
                  <a:pt x="747913" y="368776"/>
                </a:lnTo>
                <a:lnTo>
                  <a:pt x="737954" y="411099"/>
                </a:lnTo>
                <a:lnTo>
                  <a:pt x="721899" y="451199"/>
                </a:lnTo>
                <a:lnTo>
                  <a:pt x="700193" y="488696"/>
                </a:lnTo>
                <a:lnTo>
                  <a:pt x="673279" y="523208"/>
                </a:lnTo>
                <a:lnTo>
                  <a:pt x="641604" y="554355"/>
                </a:lnTo>
                <a:lnTo>
                  <a:pt x="605610" y="581755"/>
                </a:lnTo>
                <a:lnTo>
                  <a:pt x="565742" y="605028"/>
                </a:lnTo>
                <a:lnTo>
                  <a:pt x="522446" y="623792"/>
                </a:lnTo>
                <a:lnTo>
                  <a:pt x="476165" y="637667"/>
                </a:lnTo>
                <a:lnTo>
                  <a:pt x="427344" y="646271"/>
                </a:lnTo>
                <a:lnTo>
                  <a:pt x="376428" y="649224"/>
                </a:lnTo>
                <a:close/>
              </a:path>
            </a:pathLst>
          </a:custGeom>
          <a:solidFill>
            <a:srgbClr val="FFE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46323" y="1997455"/>
            <a:ext cx="629285" cy="377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7475" marR="109220" algn="ctr">
              <a:lnSpc>
                <a:spcPct val="102699"/>
              </a:lnSpc>
              <a:spcBef>
                <a:spcPts val="90"/>
              </a:spcBef>
            </a:pPr>
            <a:r>
              <a:rPr sz="750" dirty="0">
                <a:latin typeface="Arial"/>
                <a:cs typeface="Arial"/>
              </a:rPr>
              <a:t>Đánh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giá</a:t>
            </a:r>
            <a:r>
              <a:rPr sz="750" spc="50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YTNC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mỗi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3-6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tháng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4844" y="2706623"/>
            <a:ext cx="1012190" cy="34480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0" rIns="0" bIns="0" rtlCol="0">
            <a:spAutoFit/>
          </a:bodyPr>
          <a:lstStyle/>
          <a:p>
            <a:pPr marR="13970" algn="ctr">
              <a:lnSpc>
                <a:spcPts val="750"/>
              </a:lnSpc>
            </a:pPr>
            <a:r>
              <a:rPr sz="750" b="1" spc="-10" dirty="0">
                <a:latin typeface="Arial"/>
                <a:cs typeface="Arial"/>
              </a:rPr>
              <a:t>SGLT2i</a:t>
            </a:r>
            <a:endParaRPr sz="750">
              <a:latin typeface="Arial"/>
              <a:cs typeface="Arial"/>
            </a:endParaRPr>
          </a:p>
          <a:p>
            <a:pPr marL="69850" marR="85090" algn="ctr">
              <a:lnSpc>
                <a:spcPct val="102699"/>
              </a:lnSpc>
            </a:pPr>
            <a:r>
              <a:rPr sz="750" dirty="0">
                <a:latin typeface="Arial"/>
                <a:cs typeface="Arial"/>
              </a:rPr>
              <a:t>Tiếp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tục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đến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khi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lọc</a:t>
            </a:r>
            <a:r>
              <a:rPr sz="750" dirty="0">
                <a:latin typeface="Arial"/>
                <a:cs typeface="Arial"/>
              </a:rPr>
              <a:t> máu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hay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ghép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thận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5732" y="2688335"/>
            <a:ext cx="1219200" cy="34607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 marR="31750" indent="-1905" algn="ctr">
              <a:lnSpc>
                <a:spcPts val="919"/>
              </a:lnSpc>
            </a:pPr>
            <a:r>
              <a:rPr sz="750" dirty="0">
                <a:latin typeface="Arial"/>
                <a:cs typeface="Arial"/>
              </a:rPr>
              <a:t>Mục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tiêu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HA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120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mmHg</a:t>
            </a:r>
            <a:r>
              <a:rPr sz="750" dirty="0">
                <a:latin typeface="Arial"/>
                <a:cs typeface="Arial"/>
              </a:rPr>
              <a:t> RASi</a:t>
            </a:r>
            <a:r>
              <a:rPr sz="750" baseline="27777" dirty="0">
                <a:latin typeface="Arial"/>
                <a:cs typeface="Arial"/>
              </a:rPr>
              <a:t>*</a:t>
            </a:r>
            <a:r>
              <a:rPr sz="750" spc="142" baseline="2777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liều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tối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đa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dung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nạp</a:t>
            </a:r>
            <a:r>
              <a:rPr sz="750" dirty="0">
                <a:latin typeface="Arial"/>
                <a:cs typeface="Arial"/>
              </a:rPr>
              <a:t> (nếu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có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THA)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52004" y="2689860"/>
            <a:ext cx="927100" cy="34480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32384" rIns="0" bIns="0" rtlCol="0">
            <a:spAutoFit/>
          </a:bodyPr>
          <a:lstStyle/>
          <a:p>
            <a:pPr marL="146050" marR="102870" indent="-35560">
              <a:lnSpc>
                <a:spcPct val="102699"/>
              </a:lnSpc>
              <a:spcBef>
                <a:spcPts val="254"/>
              </a:spcBef>
            </a:pPr>
            <a:r>
              <a:rPr sz="750" dirty="0">
                <a:latin typeface="Arial"/>
                <a:cs typeface="Arial"/>
              </a:rPr>
              <a:t>Statin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cường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độ</a:t>
            </a:r>
            <a:r>
              <a:rPr sz="750" dirty="0">
                <a:latin typeface="Arial"/>
                <a:cs typeface="Arial"/>
              </a:rPr>
              <a:t> cao-trung</a:t>
            </a:r>
            <a:r>
              <a:rPr sz="750" spc="10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bình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54552" y="3864863"/>
            <a:ext cx="3584575" cy="1386840"/>
          </a:xfrm>
          <a:custGeom>
            <a:avLst/>
            <a:gdLst/>
            <a:ahLst/>
            <a:cxnLst/>
            <a:rect l="l" t="t" r="r" b="b"/>
            <a:pathLst>
              <a:path w="3584575" h="1386839">
                <a:moveTo>
                  <a:pt x="1155192" y="12"/>
                </a:moveTo>
                <a:lnTo>
                  <a:pt x="0" y="12"/>
                </a:lnTo>
                <a:lnTo>
                  <a:pt x="0" y="534936"/>
                </a:lnTo>
                <a:lnTo>
                  <a:pt x="1155192" y="534936"/>
                </a:lnTo>
                <a:lnTo>
                  <a:pt x="1155192" y="12"/>
                </a:lnTo>
                <a:close/>
              </a:path>
              <a:path w="3584575" h="1386839">
                <a:moveTo>
                  <a:pt x="2298192" y="21348"/>
                </a:moveTo>
                <a:lnTo>
                  <a:pt x="1336548" y="21348"/>
                </a:lnTo>
                <a:lnTo>
                  <a:pt x="1336548" y="413016"/>
                </a:lnTo>
                <a:lnTo>
                  <a:pt x="2298192" y="413016"/>
                </a:lnTo>
                <a:lnTo>
                  <a:pt x="2298192" y="21348"/>
                </a:lnTo>
                <a:close/>
              </a:path>
              <a:path w="3584575" h="1386839">
                <a:moveTo>
                  <a:pt x="3569208" y="0"/>
                </a:moveTo>
                <a:lnTo>
                  <a:pt x="2511552" y="0"/>
                </a:lnTo>
                <a:lnTo>
                  <a:pt x="2511552" y="534924"/>
                </a:lnTo>
                <a:lnTo>
                  <a:pt x="3569208" y="534924"/>
                </a:lnTo>
                <a:lnTo>
                  <a:pt x="3569208" y="0"/>
                </a:lnTo>
                <a:close/>
              </a:path>
              <a:path w="3584575" h="1386839">
                <a:moveTo>
                  <a:pt x="3584448" y="1048512"/>
                </a:moveTo>
                <a:lnTo>
                  <a:pt x="2429256" y="1048512"/>
                </a:lnTo>
                <a:lnTo>
                  <a:pt x="2429256" y="1386840"/>
                </a:lnTo>
                <a:lnTo>
                  <a:pt x="3584448" y="1386840"/>
                </a:lnTo>
                <a:lnTo>
                  <a:pt x="3584448" y="1048512"/>
                </a:lnTo>
                <a:close/>
              </a:path>
            </a:pathLst>
          </a:custGeom>
          <a:solidFill>
            <a:srgbClr val="B8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86944" y="4851901"/>
            <a:ext cx="96075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Steroid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MRA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nếu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cần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1322" y="4969267"/>
            <a:ext cx="91186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5080" indent="-201295">
              <a:lnSpc>
                <a:spcPct val="102699"/>
              </a:lnSpc>
              <a:spcBef>
                <a:spcPts val="90"/>
              </a:spcBef>
            </a:pPr>
            <a:r>
              <a:rPr sz="750" dirty="0">
                <a:latin typeface="Arial"/>
                <a:cs typeface="Arial"/>
              </a:rPr>
              <a:t>khi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HA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kháng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trị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nếu</a:t>
            </a:r>
            <a:r>
              <a:rPr sz="750" dirty="0">
                <a:latin typeface="Arial"/>
                <a:cs typeface="Arial"/>
              </a:rPr>
              <a:t> eGFR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45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84592" y="3820667"/>
            <a:ext cx="2184400" cy="647700"/>
          </a:xfrm>
          <a:custGeom>
            <a:avLst/>
            <a:gdLst/>
            <a:ahLst/>
            <a:cxnLst/>
            <a:rect l="l" t="t" r="r" b="b"/>
            <a:pathLst>
              <a:path w="2184400" h="647700">
                <a:moveTo>
                  <a:pt x="717804" y="39624"/>
                </a:moveTo>
                <a:lnTo>
                  <a:pt x="0" y="39624"/>
                </a:lnTo>
                <a:lnTo>
                  <a:pt x="0" y="384048"/>
                </a:lnTo>
                <a:lnTo>
                  <a:pt x="717804" y="384048"/>
                </a:lnTo>
                <a:lnTo>
                  <a:pt x="717804" y="39624"/>
                </a:lnTo>
                <a:close/>
              </a:path>
              <a:path w="2184400" h="647700">
                <a:moveTo>
                  <a:pt x="2183892" y="108204"/>
                </a:moveTo>
                <a:lnTo>
                  <a:pt x="2175332" y="66230"/>
                </a:lnTo>
                <a:lnTo>
                  <a:pt x="2152078" y="31813"/>
                </a:lnTo>
                <a:lnTo>
                  <a:pt x="2117661" y="8559"/>
                </a:lnTo>
                <a:lnTo>
                  <a:pt x="2075688" y="0"/>
                </a:lnTo>
                <a:lnTo>
                  <a:pt x="1135380" y="0"/>
                </a:lnTo>
                <a:lnTo>
                  <a:pt x="1093635" y="8559"/>
                </a:lnTo>
                <a:lnTo>
                  <a:pt x="1059751" y="31813"/>
                </a:lnTo>
                <a:lnTo>
                  <a:pt x="1037005" y="66230"/>
                </a:lnTo>
                <a:lnTo>
                  <a:pt x="1028700" y="108204"/>
                </a:lnTo>
                <a:lnTo>
                  <a:pt x="1028700" y="539496"/>
                </a:lnTo>
                <a:lnTo>
                  <a:pt x="1037005" y="582129"/>
                </a:lnTo>
                <a:lnTo>
                  <a:pt x="1059751" y="616458"/>
                </a:lnTo>
                <a:lnTo>
                  <a:pt x="1093635" y="639368"/>
                </a:lnTo>
                <a:lnTo>
                  <a:pt x="1135380" y="647700"/>
                </a:lnTo>
                <a:lnTo>
                  <a:pt x="2075688" y="647700"/>
                </a:lnTo>
                <a:lnTo>
                  <a:pt x="2117661" y="639368"/>
                </a:lnTo>
                <a:lnTo>
                  <a:pt x="2152078" y="616458"/>
                </a:lnTo>
                <a:lnTo>
                  <a:pt x="2175332" y="582129"/>
                </a:lnTo>
                <a:lnTo>
                  <a:pt x="2183892" y="539496"/>
                </a:lnTo>
                <a:lnTo>
                  <a:pt x="2183892" y="108204"/>
                </a:lnTo>
                <a:close/>
              </a:path>
            </a:pathLst>
          </a:custGeom>
          <a:solidFill>
            <a:srgbClr val="B8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43637" y="4025906"/>
            <a:ext cx="8001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26792" y="3860381"/>
            <a:ext cx="7259955" cy="46100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151890">
              <a:lnSpc>
                <a:spcPct val="100000"/>
              </a:lnSpc>
              <a:spcBef>
                <a:spcPts val="365"/>
              </a:spcBef>
              <a:tabLst>
                <a:tab pos="2477770" algn="l"/>
                <a:tab pos="3660140" algn="l"/>
                <a:tab pos="5455285" algn="l"/>
              </a:tabLst>
            </a:pPr>
            <a:r>
              <a:rPr sz="1125" baseline="29629" dirty="0">
                <a:latin typeface="Arial"/>
                <a:cs typeface="Arial"/>
              </a:rPr>
              <a:t>Kiểm</a:t>
            </a:r>
            <a:r>
              <a:rPr sz="1125" spc="82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soát</a:t>
            </a:r>
            <a:r>
              <a:rPr sz="1125" spc="89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đường</a:t>
            </a:r>
            <a:r>
              <a:rPr sz="1125" spc="75" baseline="29629" dirty="0">
                <a:latin typeface="Arial"/>
                <a:cs typeface="Arial"/>
              </a:rPr>
              <a:t> </a:t>
            </a:r>
            <a:r>
              <a:rPr sz="1125" spc="-30" baseline="29629" dirty="0">
                <a:latin typeface="Arial"/>
                <a:cs typeface="Arial"/>
              </a:rPr>
              <a:t>huyết</a:t>
            </a:r>
            <a:r>
              <a:rPr sz="1125" baseline="29629" dirty="0">
                <a:latin typeface="Arial"/>
                <a:cs typeface="Arial"/>
              </a:rPr>
              <a:t>	</a:t>
            </a:r>
            <a:r>
              <a:rPr sz="1125" baseline="3703" dirty="0">
                <a:latin typeface="Arial"/>
                <a:cs typeface="Arial"/>
              </a:rPr>
              <a:t>ns-MRA</a:t>
            </a:r>
            <a:r>
              <a:rPr sz="1125" spc="89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cho</a:t>
            </a:r>
            <a:r>
              <a:rPr sz="1125" spc="60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bn</a:t>
            </a:r>
            <a:r>
              <a:rPr sz="1125" spc="67" baseline="3703" dirty="0">
                <a:latin typeface="Arial"/>
                <a:cs typeface="Arial"/>
              </a:rPr>
              <a:t> </a:t>
            </a:r>
            <a:r>
              <a:rPr sz="1125" spc="-37" baseline="3703" dirty="0">
                <a:latin typeface="Arial"/>
                <a:cs typeface="Arial"/>
              </a:rPr>
              <a:t>ĐTĐ</a:t>
            </a:r>
            <a:r>
              <a:rPr sz="1125" baseline="3703" dirty="0">
                <a:latin typeface="Arial"/>
                <a:cs typeface="Arial"/>
              </a:rPr>
              <a:t>	</a:t>
            </a:r>
            <a:r>
              <a:rPr sz="750" dirty="0">
                <a:latin typeface="Arial"/>
                <a:cs typeface="Arial"/>
              </a:rPr>
              <a:t>DHP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CCB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+/-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lợi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tiểu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spc="-15" baseline="18518" dirty="0">
                <a:latin typeface="Arial"/>
                <a:cs typeface="Arial"/>
              </a:rPr>
              <a:t>KKTTC</a:t>
            </a:r>
            <a:endParaRPr sz="1125" baseline="18518">
              <a:latin typeface="Arial"/>
              <a:cs typeface="Arial"/>
            </a:endParaRPr>
          </a:p>
          <a:p>
            <a:pPr marL="27305" indent="-27305">
              <a:lnSpc>
                <a:spcPts val="919"/>
              </a:lnSpc>
              <a:spcBef>
                <a:spcPts val="35"/>
              </a:spcBef>
              <a:tabLst>
                <a:tab pos="1311910" algn="l"/>
                <a:tab pos="1365250" algn="l"/>
                <a:tab pos="2597785" algn="l"/>
                <a:tab pos="3608704" algn="l"/>
                <a:tab pos="4045585" algn="l"/>
                <a:tab pos="5307965" algn="l"/>
                <a:tab pos="6405245" algn="l"/>
                <a:tab pos="6429375" algn="l"/>
              </a:tabLst>
            </a:pPr>
            <a:r>
              <a:rPr sz="750" dirty="0">
                <a:latin typeface="Arial"/>
                <a:cs typeface="Arial"/>
              </a:rPr>
              <a:t>Điều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trị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mục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tiêu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baseline="29629" dirty="0">
                <a:latin typeface="Arial"/>
                <a:cs typeface="Arial"/>
              </a:rPr>
              <a:t>như</a:t>
            </a:r>
            <a:r>
              <a:rPr sz="1125" spc="89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khuyến</a:t>
            </a:r>
            <a:r>
              <a:rPr sz="1125" spc="89" baseline="29629" dirty="0">
                <a:latin typeface="Arial"/>
                <a:cs typeface="Arial"/>
              </a:rPr>
              <a:t> </a:t>
            </a:r>
            <a:r>
              <a:rPr sz="1125" spc="-37" baseline="29629" dirty="0">
                <a:latin typeface="Arial"/>
                <a:cs typeface="Arial"/>
              </a:rPr>
              <a:t>cáo</a:t>
            </a:r>
            <a:r>
              <a:rPr sz="1125" baseline="29629" dirty="0">
                <a:latin typeface="Arial"/>
                <a:cs typeface="Arial"/>
              </a:rPr>
              <a:t>	</a:t>
            </a:r>
            <a:r>
              <a:rPr sz="1125" baseline="3703" dirty="0">
                <a:latin typeface="Arial"/>
                <a:cs typeface="Arial"/>
              </a:rPr>
              <a:t>nếu</a:t>
            </a:r>
            <a:r>
              <a:rPr sz="1125" spc="52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có</a:t>
            </a:r>
            <a:r>
              <a:rPr sz="1125" spc="60" baseline="3703" dirty="0">
                <a:latin typeface="Arial"/>
                <a:cs typeface="Arial"/>
              </a:rPr>
              <a:t> </a:t>
            </a:r>
            <a:r>
              <a:rPr sz="1125" baseline="3703" dirty="0">
                <a:latin typeface="Arial"/>
                <a:cs typeface="Arial"/>
              </a:rPr>
              <a:t>chỉ</a:t>
            </a:r>
            <a:r>
              <a:rPr sz="1125" spc="75" baseline="3703" dirty="0">
                <a:latin typeface="Arial"/>
                <a:cs typeface="Arial"/>
              </a:rPr>
              <a:t> </a:t>
            </a:r>
            <a:r>
              <a:rPr sz="1125" spc="-30" baseline="3703" dirty="0">
                <a:latin typeface="Arial"/>
                <a:cs typeface="Arial"/>
              </a:rPr>
              <a:t>định</a:t>
            </a:r>
            <a:r>
              <a:rPr sz="1125" baseline="3703" dirty="0">
                <a:latin typeface="Arial"/>
                <a:cs typeface="Arial"/>
              </a:rPr>
              <a:t>	</a:t>
            </a:r>
            <a:r>
              <a:rPr sz="750" dirty="0">
                <a:latin typeface="Arial"/>
                <a:cs typeface="Arial"/>
              </a:rPr>
              <a:t>khi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cần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để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đạt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mục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tiêu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baseline="18518" dirty="0">
                <a:latin typeface="Arial"/>
                <a:cs typeface="Arial"/>
              </a:rPr>
              <a:t>khi</a:t>
            </a:r>
            <a:r>
              <a:rPr sz="1125" spc="52" baseline="18518" dirty="0">
                <a:latin typeface="Arial"/>
                <a:cs typeface="Arial"/>
              </a:rPr>
              <a:t> </a:t>
            </a:r>
            <a:r>
              <a:rPr sz="1125" baseline="18518" dirty="0">
                <a:latin typeface="Arial"/>
                <a:cs typeface="Arial"/>
              </a:rPr>
              <a:t>có</a:t>
            </a:r>
            <a:r>
              <a:rPr sz="1125" spc="44" baseline="18518" dirty="0">
                <a:latin typeface="Arial"/>
                <a:cs typeface="Arial"/>
              </a:rPr>
              <a:t> </a:t>
            </a:r>
            <a:r>
              <a:rPr sz="1125" spc="-15" baseline="18518" dirty="0">
                <a:latin typeface="Arial"/>
                <a:cs typeface="Arial"/>
              </a:rPr>
              <a:t>BTMXV</a:t>
            </a:r>
            <a:r>
              <a:rPr sz="1125" baseline="18518" dirty="0">
                <a:latin typeface="Arial"/>
                <a:cs typeface="Arial"/>
              </a:rPr>
              <a:t>		</a:t>
            </a:r>
            <a:r>
              <a:rPr sz="1125" baseline="59259" dirty="0">
                <a:latin typeface="Arial"/>
                <a:cs typeface="Arial"/>
              </a:rPr>
              <a:t>Quản</a:t>
            </a:r>
            <a:r>
              <a:rPr sz="1125" spc="52" baseline="59259" dirty="0">
                <a:latin typeface="Arial"/>
                <a:cs typeface="Arial"/>
              </a:rPr>
              <a:t> </a:t>
            </a:r>
            <a:r>
              <a:rPr sz="1125" baseline="59259" dirty="0">
                <a:latin typeface="Arial"/>
                <a:cs typeface="Arial"/>
              </a:rPr>
              <a:t>lý</a:t>
            </a:r>
            <a:r>
              <a:rPr sz="1125" spc="82" baseline="59259" dirty="0">
                <a:latin typeface="Arial"/>
                <a:cs typeface="Arial"/>
              </a:rPr>
              <a:t> </a:t>
            </a:r>
            <a:r>
              <a:rPr sz="1125" baseline="59259" dirty="0">
                <a:latin typeface="Arial"/>
                <a:cs typeface="Arial"/>
              </a:rPr>
              <a:t>thiếu</a:t>
            </a:r>
            <a:r>
              <a:rPr sz="1125" spc="89" baseline="59259" dirty="0">
                <a:latin typeface="Arial"/>
                <a:cs typeface="Arial"/>
              </a:rPr>
              <a:t> </a:t>
            </a:r>
            <a:r>
              <a:rPr sz="1125" spc="-30" baseline="59259" dirty="0">
                <a:latin typeface="Arial"/>
                <a:cs typeface="Arial"/>
              </a:rPr>
              <a:t>máu,</a:t>
            </a:r>
            <a:r>
              <a:rPr sz="1125" baseline="5925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ùy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theo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biến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chứng</a:t>
            </a:r>
            <a:r>
              <a:rPr sz="750" dirty="0">
                <a:latin typeface="Arial"/>
                <a:cs typeface="Arial"/>
              </a:rPr>
              <a:t>		</a:t>
            </a:r>
            <a:r>
              <a:rPr sz="1125" baseline="29629" dirty="0">
                <a:latin typeface="Arial"/>
                <a:cs typeface="Arial"/>
              </a:rPr>
              <a:t>KDIGO</a:t>
            </a:r>
            <a:r>
              <a:rPr sz="1125" spc="44" baseline="29629" dirty="0">
                <a:latin typeface="Arial"/>
                <a:cs typeface="Arial"/>
              </a:rPr>
              <a:t> </a:t>
            </a:r>
            <a:r>
              <a:rPr sz="1125" baseline="29629" dirty="0">
                <a:latin typeface="Arial"/>
                <a:cs typeface="Arial"/>
              </a:rPr>
              <a:t>/</a:t>
            </a:r>
            <a:r>
              <a:rPr sz="1125" spc="30" baseline="29629" dirty="0">
                <a:latin typeface="Arial"/>
                <a:cs typeface="Arial"/>
              </a:rPr>
              <a:t> </a:t>
            </a:r>
            <a:r>
              <a:rPr sz="1125" spc="-37" baseline="29629" dirty="0">
                <a:latin typeface="Arial"/>
                <a:cs typeface="Arial"/>
              </a:rPr>
              <a:t>ĐTĐ</a:t>
            </a:r>
            <a:r>
              <a:rPr sz="1125" baseline="29629" dirty="0">
                <a:latin typeface="Arial"/>
                <a:cs typeface="Arial"/>
              </a:rPr>
              <a:t>			</a:t>
            </a:r>
            <a:r>
              <a:rPr sz="750" spc="-25" dirty="0">
                <a:latin typeface="Arial"/>
                <a:cs typeface="Arial"/>
              </a:rPr>
              <a:t>HA</a:t>
            </a:r>
            <a:r>
              <a:rPr sz="750" dirty="0">
                <a:latin typeface="Arial"/>
                <a:cs typeface="Arial"/>
              </a:rPr>
              <a:t>		</a:t>
            </a:r>
            <a:r>
              <a:rPr sz="1125" baseline="59259" dirty="0">
                <a:latin typeface="Arial"/>
                <a:cs typeface="Arial"/>
              </a:rPr>
              <a:t>chuyển</a:t>
            </a:r>
            <a:r>
              <a:rPr sz="1125" spc="112" baseline="59259" dirty="0">
                <a:latin typeface="Arial"/>
                <a:cs typeface="Arial"/>
              </a:rPr>
              <a:t> </a:t>
            </a:r>
            <a:r>
              <a:rPr sz="1125" baseline="59259" dirty="0">
                <a:latin typeface="Arial"/>
                <a:cs typeface="Arial"/>
              </a:rPr>
              <a:t>xương,</a:t>
            </a:r>
            <a:r>
              <a:rPr sz="1125" spc="112" baseline="59259" dirty="0">
                <a:latin typeface="Arial"/>
                <a:cs typeface="Arial"/>
              </a:rPr>
              <a:t> </a:t>
            </a:r>
            <a:r>
              <a:rPr sz="1125" spc="-37" baseline="59259" dirty="0">
                <a:latin typeface="Arial"/>
                <a:cs typeface="Arial"/>
              </a:rPr>
              <a:t>toa</a:t>
            </a:r>
            <a:endParaRPr sz="1125" baseline="59259">
              <a:latin typeface="Arial"/>
              <a:cs typeface="Arial"/>
            </a:endParaRPr>
          </a:p>
          <a:p>
            <a:pPr marL="1177925">
              <a:lnSpc>
                <a:spcPts val="475"/>
              </a:lnSpc>
              <a:tabLst>
                <a:tab pos="6351905" algn="l"/>
              </a:tabLst>
            </a:pPr>
            <a:r>
              <a:rPr sz="750" dirty="0">
                <a:latin typeface="Arial"/>
                <a:cs typeface="Arial"/>
              </a:rPr>
              <a:t>GLP-1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nếu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có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chỉ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định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1125" baseline="25925" dirty="0">
                <a:latin typeface="Arial"/>
                <a:cs typeface="Arial"/>
              </a:rPr>
              <a:t>hóa</a:t>
            </a:r>
            <a:r>
              <a:rPr sz="1125" spc="67" baseline="25925" dirty="0">
                <a:latin typeface="Arial"/>
                <a:cs typeface="Arial"/>
              </a:rPr>
              <a:t> </a:t>
            </a:r>
            <a:r>
              <a:rPr sz="1125" baseline="25925" dirty="0">
                <a:latin typeface="Arial"/>
                <a:cs typeface="Arial"/>
              </a:rPr>
              <a:t>và</a:t>
            </a:r>
            <a:r>
              <a:rPr sz="1125" spc="60" baseline="25925" dirty="0">
                <a:latin typeface="Arial"/>
                <a:cs typeface="Arial"/>
              </a:rPr>
              <a:t> </a:t>
            </a:r>
            <a:r>
              <a:rPr sz="1125" baseline="25925" dirty="0">
                <a:latin typeface="Arial"/>
                <a:cs typeface="Arial"/>
              </a:rPr>
              <a:t>bất</a:t>
            </a:r>
            <a:r>
              <a:rPr sz="1125" spc="97" baseline="25925" dirty="0">
                <a:latin typeface="Arial"/>
                <a:cs typeface="Arial"/>
              </a:rPr>
              <a:t> </a:t>
            </a:r>
            <a:r>
              <a:rPr sz="1125" baseline="25925" dirty="0">
                <a:latin typeface="Arial"/>
                <a:cs typeface="Arial"/>
              </a:rPr>
              <a:t>thường</a:t>
            </a:r>
            <a:r>
              <a:rPr sz="1125" spc="67" baseline="25925" dirty="0">
                <a:latin typeface="Arial"/>
                <a:cs typeface="Arial"/>
              </a:rPr>
              <a:t> </a:t>
            </a:r>
            <a:r>
              <a:rPr sz="1125" spc="-75" baseline="25925" dirty="0">
                <a:latin typeface="Arial"/>
                <a:cs typeface="Arial"/>
              </a:rPr>
              <a:t>k</a:t>
            </a:r>
            <a:endParaRPr sz="1125" baseline="2592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54671" y="4143242"/>
            <a:ext cx="123189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25" dirty="0">
                <a:latin typeface="Arial"/>
                <a:cs typeface="Arial"/>
              </a:rPr>
              <a:t>ali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02715" y="4993645"/>
            <a:ext cx="5270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-50" dirty="0"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52004" y="4901184"/>
            <a:ext cx="973455" cy="338455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0" rIns="0" bIns="0" rtlCol="0">
            <a:spAutoFit/>
          </a:bodyPr>
          <a:lstStyle/>
          <a:p>
            <a:pPr marR="29845" algn="ctr">
              <a:lnSpc>
                <a:spcPts val="819"/>
              </a:lnSpc>
            </a:pPr>
            <a:r>
              <a:rPr sz="750" dirty="0">
                <a:latin typeface="Arial"/>
                <a:cs typeface="Arial"/>
              </a:rPr>
              <a:t>Ezetimibe,</a:t>
            </a:r>
            <a:r>
              <a:rPr sz="750" spc="10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PCSK9i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2699"/>
              </a:lnSpc>
            </a:pPr>
            <a:r>
              <a:rPr sz="750" dirty="0">
                <a:latin typeface="Arial"/>
                <a:cs typeface="Arial"/>
              </a:rPr>
              <a:t>heo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nguy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cơ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tim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mạch</a:t>
            </a:r>
            <a:r>
              <a:rPr sz="750" dirty="0">
                <a:latin typeface="Arial"/>
                <a:cs typeface="Arial"/>
              </a:rPr>
              <a:t> &amp;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lipid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máu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72171" y="5731764"/>
            <a:ext cx="1270000" cy="457200"/>
          </a:xfrm>
          <a:prstGeom prst="rect">
            <a:avLst/>
          </a:prstGeom>
          <a:solidFill>
            <a:srgbClr val="B8DAED"/>
          </a:solidFill>
        </p:spPr>
        <p:txBody>
          <a:bodyPr vert="horz" wrap="square" lIns="0" tIns="29209" rIns="0" bIns="0" rtlCol="0">
            <a:spAutoFit/>
          </a:bodyPr>
          <a:lstStyle/>
          <a:p>
            <a:pPr marL="33020" marR="33655" indent="20955" algn="just">
              <a:lnSpc>
                <a:spcPct val="102699"/>
              </a:lnSpc>
              <a:spcBef>
                <a:spcPts val="229"/>
              </a:spcBef>
            </a:pPr>
            <a:r>
              <a:rPr sz="750" dirty="0">
                <a:latin typeface="Arial"/>
                <a:cs typeface="Arial"/>
              </a:rPr>
              <a:t>Nguyên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tắc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tương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tự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chẩn</a:t>
            </a:r>
            <a:r>
              <a:rPr sz="750" dirty="0">
                <a:latin typeface="Arial"/>
                <a:cs typeface="Arial"/>
              </a:rPr>
              <a:t> đoán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và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quản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lý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BTMXV</a:t>
            </a:r>
            <a:r>
              <a:rPr sz="750" spc="7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và</a:t>
            </a:r>
            <a:r>
              <a:rPr sz="750" dirty="0">
                <a:latin typeface="Arial"/>
                <a:cs typeface="Arial"/>
              </a:rPr>
              <a:t> trung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nhĩ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ở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BN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ko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có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BTM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5363" y="2477261"/>
            <a:ext cx="1879600" cy="4239260"/>
            <a:chOff x="245363" y="2477261"/>
            <a:chExt cx="1879600" cy="423926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" y="4849367"/>
              <a:ext cx="1879092" cy="18669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7" y="2485643"/>
              <a:ext cx="1833371" cy="23667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5175" y="2481071"/>
              <a:ext cx="1842770" cy="2374900"/>
            </a:xfrm>
            <a:custGeom>
              <a:avLst/>
              <a:gdLst/>
              <a:ahLst/>
              <a:cxnLst/>
              <a:rect l="l" t="t" r="r" b="b"/>
              <a:pathLst>
                <a:path w="1842770" h="2374900">
                  <a:moveTo>
                    <a:pt x="70104" y="0"/>
                  </a:moveTo>
                  <a:lnTo>
                    <a:pt x="1772412" y="0"/>
                  </a:lnTo>
                  <a:lnTo>
                    <a:pt x="1787652" y="1524"/>
                  </a:lnTo>
                  <a:lnTo>
                    <a:pt x="1822704" y="21336"/>
                  </a:lnTo>
                  <a:lnTo>
                    <a:pt x="1840992" y="56387"/>
                  </a:lnTo>
                  <a:lnTo>
                    <a:pt x="1842516" y="70104"/>
                  </a:lnTo>
                  <a:lnTo>
                    <a:pt x="1842516" y="2305812"/>
                  </a:lnTo>
                  <a:lnTo>
                    <a:pt x="1830324" y="2343912"/>
                  </a:lnTo>
                  <a:lnTo>
                    <a:pt x="1799844" y="2369820"/>
                  </a:lnTo>
                  <a:lnTo>
                    <a:pt x="1772412" y="2374392"/>
                  </a:lnTo>
                  <a:lnTo>
                    <a:pt x="70104" y="2374392"/>
                  </a:lnTo>
                  <a:lnTo>
                    <a:pt x="30479" y="2363724"/>
                  </a:lnTo>
                  <a:lnTo>
                    <a:pt x="6095" y="2333244"/>
                  </a:lnTo>
                  <a:lnTo>
                    <a:pt x="0" y="2305812"/>
                  </a:lnTo>
                  <a:lnTo>
                    <a:pt x="0" y="70104"/>
                  </a:lnTo>
                  <a:lnTo>
                    <a:pt x="1523" y="56387"/>
                  </a:lnTo>
                  <a:lnTo>
                    <a:pt x="6095" y="42672"/>
                  </a:lnTo>
                  <a:lnTo>
                    <a:pt x="12191" y="30480"/>
                  </a:lnTo>
                  <a:lnTo>
                    <a:pt x="21335" y="21336"/>
                  </a:lnTo>
                  <a:lnTo>
                    <a:pt x="30479" y="12192"/>
                  </a:lnTo>
                  <a:lnTo>
                    <a:pt x="42671" y="6096"/>
                  </a:lnTo>
                  <a:lnTo>
                    <a:pt x="56387" y="1524"/>
                  </a:lnTo>
                  <a:lnTo>
                    <a:pt x="70104" y="0"/>
                  </a:lnTo>
                  <a:close/>
                </a:path>
              </a:pathLst>
            </a:custGeom>
            <a:ln w="7620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557272" y="3511296"/>
            <a:ext cx="7216140" cy="1297305"/>
          </a:xfrm>
          <a:custGeom>
            <a:avLst/>
            <a:gdLst/>
            <a:ahLst/>
            <a:cxnLst/>
            <a:rect l="l" t="t" r="r" b="b"/>
            <a:pathLst>
              <a:path w="7216140" h="1297304">
                <a:moveTo>
                  <a:pt x="7216139" y="1296924"/>
                </a:moveTo>
                <a:lnTo>
                  <a:pt x="0" y="1296924"/>
                </a:lnTo>
                <a:lnTo>
                  <a:pt x="0" y="0"/>
                </a:lnTo>
                <a:lnTo>
                  <a:pt x="7216139" y="0"/>
                </a:lnTo>
                <a:lnTo>
                  <a:pt x="7216139" y="1296924"/>
                </a:lnTo>
                <a:close/>
              </a:path>
            </a:pathLst>
          </a:custGeom>
          <a:solidFill>
            <a:srgbClr val="00A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52549" y="3811004"/>
            <a:ext cx="342709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dirty="0">
                <a:solidFill>
                  <a:srgbClr val="FFBF00"/>
                </a:solidFill>
                <a:latin typeface="Arial"/>
                <a:cs typeface="Arial"/>
              </a:rPr>
              <a:t>SGLT2i</a:t>
            </a:r>
            <a:r>
              <a:rPr sz="2300" b="1" spc="-55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RAASi</a:t>
            </a:r>
            <a:r>
              <a:rPr sz="2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endParaRPr sz="2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63796" y="4148328"/>
            <a:ext cx="1009015" cy="30480"/>
          </a:xfrm>
          <a:custGeom>
            <a:avLst/>
            <a:gdLst/>
            <a:ahLst/>
            <a:cxnLst/>
            <a:rect l="l" t="t" r="r" b="b"/>
            <a:pathLst>
              <a:path w="1009014" h="30479">
                <a:moveTo>
                  <a:pt x="1008887" y="30480"/>
                </a:moveTo>
                <a:lnTo>
                  <a:pt x="0" y="30480"/>
                </a:lnTo>
                <a:lnTo>
                  <a:pt x="0" y="0"/>
                </a:lnTo>
                <a:lnTo>
                  <a:pt x="1008887" y="0"/>
                </a:lnTo>
                <a:lnTo>
                  <a:pt x="1008887" y="3048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027642" y="4164608"/>
            <a:ext cx="627570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1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đầu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tay</a:t>
            </a:r>
            <a:r>
              <a:rPr sz="1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hầu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hết</a:t>
            </a:r>
            <a:r>
              <a:rPr sz="1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1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nhân</a:t>
            </a:r>
            <a:r>
              <a:rPr sz="1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1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thận</a:t>
            </a:r>
            <a:r>
              <a:rPr sz="1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mạn</a:t>
            </a:r>
            <a:endParaRPr sz="1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7184" y="6330607"/>
            <a:ext cx="4119879" cy="3530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750" dirty="0">
                <a:latin typeface="Arial"/>
                <a:cs typeface="Arial"/>
              </a:rPr>
              <a:t>GUIDELINE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FOR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THE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EVALUATION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AND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MANAGEMENT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OF</a:t>
            </a:r>
            <a:r>
              <a:rPr sz="750" spc="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CHRONIC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KIDNEY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DISEASE</a:t>
            </a:r>
            <a:endParaRPr sz="750">
              <a:latin typeface="Arial"/>
              <a:cs typeface="Arial"/>
            </a:endParaRPr>
          </a:p>
          <a:p>
            <a:pPr marL="885825">
              <a:lnSpc>
                <a:spcPct val="100000"/>
              </a:lnSpc>
              <a:spcBef>
                <a:spcPts val="415"/>
              </a:spcBef>
            </a:pPr>
            <a:r>
              <a:rPr sz="650" dirty="0">
                <a:latin typeface="Arial"/>
                <a:cs typeface="Arial"/>
              </a:rPr>
              <a:t>Vui lòng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tham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khảo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thông</a:t>
            </a:r>
            <a:r>
              <a:rPr sz="650" spc="3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tin</a:t>
            </a:r>
            <a:r>
              <a:rPr sz="650" spc="2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kê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toa</a:t>
            </a:r>
            <a:r>
              <a:rPr sz="650" spc="2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của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các thuốc</a:t>
            </a:r>
            <a:r>
              <a:rPr sz="650" spc="2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được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phê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duyệt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tại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Việt</a:t>
            </a:r>
            <a:r>
              <a:rPr sz="650" spc="3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Nam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408366" y="961148"/>
            <a:ext cx="9241667" cy="407804"/>
          </a:xfrm>
        </p:spPr>
        <p:txBody>
          <a:bodyPr/>
          <a:lstStyle/>
          <a:p>
            <a:pPr algn="ctr"/>
            <a:r>
              <a:rPr lang="en-US" dirty="0" smtClean="0"/>
              <a:t>XU HƯỚNG ĐIỀU TRỊ CKD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2547" y="9413"/>
            <a:ext cx="567817" cy="1678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1020" spc="-17" dirty="0">
                <a:latin typeface="Calibri"/>
                <a:cs typeface="Calibri"/>
              </a:rPr>
              <a:t>11-</a:t>
            </a:r>
            <a:r>
              <a:rPr sz="1020" spc="-26" dirty="0">
                <a:latin typeface="Calibri"/>
                <a:cs typeface="Calibri"/>
              </a:rPr>
              <a:t>Mar-</a:t>
            </a:r>
            <a:r>
              <a:rPr sz="1020" spc="-21" dirty="0">
                <a:latin typeface="Calibri"/>
                <a:cs typeface="Calibri"/>
              </a:rPr>
              <a:t>25</a:t>
            </a:r>
            <a:endParaRPr sz="102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6326" y="3548144"/>
            <a:ext cx="1333722" cy="7630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425" dirty="0">
                <a:latin typeface="Arial"/>
                <a:cs typeface="Arial"/>
              </a:rPr>
              <a:t>Kidney</a:t>
            </a:r>
            <a:r>
              <a:rPr sz="425" spc="-4" dirty="0">
                <a:latin typeface="Arial"/>
                <a:cs typeface="Arial"/>
              </a:rPr>
              <a:t> </a:t>
            </a:r>
            <a:r>
              <a:rPr sz="425" spc="-9" dirty="0">
                <a:latin typeface="Arial"/>
                <a:cs typeface="Arial"/>
              </a:rPr>
              <a:t>International</a:t>
            </a:r>
            <a:r>
              <a:rPr sz="425" spc="-30" dirty="0">
                <a:latin typeface="Arial"/>
                <a:cs typeface="Arial"/>
              </a:rPr>
              <a:t> </a:t>
            </a:r>
            <a:r>
              <a:rPr sz="425" dirty="0">
                <a:latin typeface="Arial"/>
                <a:cs typeface="Arial"/>
              </a:rPr>
              <a:t>(2024)</a:t>
            </a:r>
            <a:r>
              <a:rPr sz="425" spc="4" dirty="0">
                <a:latin typeface="Arial"/>
                <a:cs typeface="Arial"/>
              </a:rPr>
              <a:t> </a:t>
            </a:r>
            <a:r>
              <a:rPr sz="425" dirty="0">
                <a:latin typeface="Arial"/>
                <a:cs typeface="Arial"/>
              </a:rPr>
              <a:t>105</a:t>
            </a:r>
            <a:r>
              <a:rPr sz="425" spc="17" dirty="0">
                <a:latin typeface="Arial"/>
                <a:cs typeface="Arial"/>
              </a:rPr>
              <a:t> </a:t>
            </a:r>
            <a:r>
              <a:rPr sz="425" dirty="0">
                <a:latin typeface="Arial"/>
                <a:cs typeface="Arial"/>
              </a:rPr>
              <a:t>(Suppl</a:t>
            </a:r>
            <a:r>
              <a:rPr sz="425" spc="4" dirty="0">
                <a:latin typeface="Arial"/>
                <a:cs typeface="Arial"/>
              </a:rPr>
              <a:t> </a:t>
            </a:r>
            <a:r>
              <a:rPr sz="425" dirty="0">
                <a:latin typeface="Arial"/>
                <a:cs typeface="Arial"/>
              </a:rPr>
              <a:t>4S),</a:t>
            </a:r>
            <a:r>
              <a:rPr sz="425" spc="-4" dirty="0">
                <a:latin typeface="Arial"/>
                <a:cs typeface="Arial"/>
              </a:rPr>
              <a:t> </a:t>
            </a:r>
            <a:r>
              <a:rPr sz="425" spc="-9" dirty="0">
                <a:latin typeface="Arial"/>
                <a:cs typeface="Arial"/>
              </a:rPr>
              <a:t>S117–S314</a:t>
            </a:r>
            <a:endParaRPr sz="425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8119" y="1439712"/>
            <a:ext cx="3046845" cy="19138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38198" y="2281577"/>
            <a:ext cx="713010" cy="107369"/>
          </a:xfrm>
          <a:prstGeom prst="rect">
            <a:avLst/>
          </a:prstGeom>
          <a:solidFill>
            <a:srgbClr val="D9DFEC"/>
          </a:solidFill>
        </p:spPr>
        <p:txBody>
          <a:bodyPr vert="horz" wrap="square" lIns="0" tIns="15653" rIns="0" bIns="0" rtlCol="0">
            <a:spAutoFit/>
          </a:bodyPr>
          <a:lstStyle/>
          <a:p>
            <a:pPr marL="193230">
              <a:spcBef>
                <a:spcPts val="123"/>
              </a:spcBef>
            </a:pPr>
            <a:r>
              <a:rPr sz="595" dirty="0">
                <a:solidFill>
                  <a:srgbClr val="0C0C0C"/>
                </a:solidFill>
                <a:latin typeface="Arial"/>
                <a:cs typeface="Arial"/>
              </a:rPr>
              <a:t>Giảm</a:t>
            </a:r>
            <a:r>
              <a:rPr sz="595" spc="-43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21" dirty="0">
                <a:solidFill>
                  <a:srgbClr val="0C0C0C"/>
                </a:solidFill>
                <a:latin typeface="Arial"/>
                <a:cs typeface="Arial"/>
              </a:rPr>
              <a:t>nhẹ</a:t>
            </a:r>
            <a:endParaRPr sz="59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8198" y="2503739"/>
            <a:ext cx="713010" cy="131831"/>
          </a:xfrm>
          <a:prstGeom prst="rect">
            <a:avLst/>
          </a:prstGeom>
          <a:solidFill>
            <a:srgbClr val="D9DFEC"/>
          </a:solidFill>
        </p:spPr>
        <p:txBody>
          <a:bodyPr vert="horz" wrap="square" lIns="0" tIns="0" rIns="0" bIns="0" rtlCol="0">
            <a:spAutoFit/>
          </a:bodyPr>
          <a:lstStyle/>
          <a:p>
            <a:pPr marL="192691" marR="115507" indent="-67469">
              <a:lnSpc>
                <a:spcPct val="71500"/>
              </a:lnSpc>
            </a:pPr>
            <a:r>
              <a:rPr sz="595" dirty="0">
                <a:solidFill>
                  <a:srgbClr val="0C0C0C"/>
                </a:solidFill>
                <a:latin typeface="Arial"/>
                <a:cs typeface="Arial"/>
              </a:rPr>
              <a:t>Giảm</a:t>
            </a:r>
            <a:r>
              <a:rPr sz="595" spc="-34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dirty="0">
                <a:solidFill>
                  <a:srgbClr val="0C0C0C"/>
                </a:solidFill>
                <a:latin typeface="Arial"/>
                <a:cs typeface="Arial"/>
              </a:rPr>
              <a:t>nhẹ</a:t>
            </a:r>
            <a:r>
              <a:rPr sz="595" spc="-26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21" dirty="0">
                <a:solidFill>
                  <a:srgbClr val="0C0C0C"/>
                </a:solidFill>
                <a:latin typeface="Arial"/>
                <a:cs typeface="Arial"/>
              </a:rPr>
              <a:t>đến</a:t>
            </a:r>
            <a:r>
              <a:rPr sz="595" spc="4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9" dirty="0">
                <a:solidFill>
                  <a:srgbClr val="0C0C0C"/>
                </a:solidFill>
                <a:latin typeface="Arial"/>
                <a:cs typeface="Arial"/>
              </a:rPr>
              <a:t>trung</a:t>
            </a:r>
            <a:r>
              <a:rPr sz="595" spc="-26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17" dirty="0">
                <a:solidFill>
                  <a:srgbClr val="0C0C0C"/>
                </a:solidFill>
                <a:latin typeface="Arial"/>
                <a:cs typeface="Arial"/>
              </a:rPr>
              <a:t>bình</a:t>
            </a:r>
            <a:endParaRPr sz="59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1162" y="2715536"/>
            <a:ext cx="713010" cy="153888"/>
          </a:xfrm>
          <a:prstGeom prst="rect">
            <a:avLst/>
          </a:prstGeom>
          <a:solidFill>
            <a:srgbClr val="D9DFEC"/>
          </a:solidFill>
        </p:spPr>
        <p:txBody>
          <a:bodyPr vert="horz" wrap="square" lIns="0" tIns="0" rIns="0" bIns="0" rtlCol="0">
            <a:spAutoFit/>
          </a:bodyPr>
          <a:lstStyle/>
          <a:p>
            <a:pPr marL="2159" algn="ctr">
              <a:lnSpc>
                <a:spcPts val="540"/>
              </a:lnSpc>
            </a:pPr>
            <a:r>
              <a:rPr sz="595" spc="-9" dirty="0">
                <a:solidFill>
                  <a:srgbClr val="0C0C0C"/>
                </a:solidFill>
                <a:latin typeface="Arial"/>
                <a:cs typeface="Arial"/>
              </a:rPr>
              <a:t>Giảm</a:t>
            </a:r>
            <a:r>
              <a:rPr sz="595" spc="-17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9" dirty="0">
                <a:solidFill>
                  <a:srgbClr val="0C0C0C"/>
                </a:solidFill>
                <a:latin typeface="Arial"/>
                <a:cs typeface="Arial"/>
              </a:rPr>
              <a:t>trung</a:t>
            </a:r>
            <a:r>
              <a:rPr sz="595" spc="-4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17" dirty="0">
                <a:solidFill>
                  <a:srgbClr val="0C0C0C"/>
                </a:solidFill>
                <a:latin typeface="Arial"/>
                <a:cs typeface="Arial"/>
              </a:rPr>
              <a:t>bình</a:t>
            </a:r>
            <a:endParaRPr sz="595">
              <a:latin typeface="Arial"/>
              <a:cs typeface="Arial"/>
            </a:endParaRPr>
          </a:p>
          <a:p>
            <a:pPr marL="2699" algn="ctr">
              <a:lnSpc>
                <a:spcPts val="655"/>
              </a:lnSpc>
            </a:pPr>
            <a:r>
              <a:rPr sz="595" dirty="0">
                <a:solidFill>
                  <a:srgbClr val="0C0C0C"/>
                </a:solidFill>
                <a:latin typeface="Arial"/>
                <a:cs typeface="Arial"/>
              </a:rPr>
              <a:t>đến</a:t>
            </a:r>
            <a:r>
              <a:rPr sz="595" spc="-26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17" dirty="0">
                <a:solidFill>
                  <a:srgbClr val="0C0C0C"/>
                </a:solidFill>
                <a:latin typeface="Arial"/>
                <a:cs typeface="Arial"/>
              </a:rPr>
              <a:t>nặng</a:t>
            </a:r>
            <a:endParaRPr sz="59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8198" y="2948708"/>
            <a:ext cx="713010" cy="107369"/>
          </a:xfrm>
          <a:prstGeom prst="rect">
            <a:avLst/>
          </a:prstGeom>
          <a:solidFill>
            <a:srgbClr val="D9DFEC"/>
          </a:solidFill>
        </p:spPr>
        <p:txBody>
          <a:bodyPr vert="horz" wrap="square" lIns="0" tIns="15653" rIns="0" bIns="0" rtlCol="0">
            <a:spAutoFit/>
          </a:bodyPr>
          <a:lstStyle/>
          <a:p>
            <a:pPr marL="172720">
              <a:spcBef>
                <a:spcPts val="123"/>
              </a:spcBef>
            </a:pPr>
            <a:r>
              <a:rPr sz="595" spc="-9" dirty="0">
                <a:solidFill>
                  <a:srgbClr val="0C0C0C"/>
                </a:solidFill>
                <a:latin typeface="Arial"/>
                <a:cs typeface="Arial"/>
              </a:rPr>
              <a:t>Giảm</a:t>
            </a:r>
            <a:r>
              <a:rPr sz="595" spc="-13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17" dirty="0">
                <a:solidFill>
                  <a:srgbClr val="0C0C0C"/>
                </a:solidFill>
                <a:latin typeface="Arial"/>
                <a:cs typeface="Arial"/>
              </a:rPr>
              <a:t>nặng</a:t>
            </a:r>
            <a:endParaRPr sz="59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8198" y="3172272"/>
            <a:ext cx="713010" cy="107369"/>
          </a:xfrm>
          <a:prstGeom prst="rect">
            <a:avLst/>
          </a:prstGeom>
          <a:solidFill>
            <a:srgbClr val="D9DFEC"/>
          </a:solidFill>
        </p:spPr>
        <p:txBody>
          <a:bodyPr vert="horz" wrap="square" lIns="0" tIns="15653" rIns="0" bIns="0" rtlCol="0">
            <a:spAutoFit/>
          </a:bodyPr>
          <a:lstStyle/>
          <a:p>
            <a:pPr marL="207804">
              <a:spcBef>
                <a:spcPts val="123"/>
              </a:spcBef>
            </a:pPr>
            <a:r>
              <a:rPr sz="595" dirty="0">
                <a:solidFill>
                  <a:srgbClr val="0C0C0C"/>
                </a:solidFill>
                <a:latin typeface="Arial"/>
                <a:cs typeface="Arial"/>
              </a:rPr>
              <a:t>Suy</a:t>
            </a:r>
            <a:r>
              <a:rPr sz="595" spc="-4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17" dirty="0">
                <a:solidFill>
                  <a:srgbClr val="0C0C0C"/>
                </a:solidFill>
                <a:latin typeface="Arial"/>
                <a:cs typeface="Arial"/>
              </a:rPr>
              <a:t>thận</a:t>
            </a:r>
            <a:endParaRPr sz="59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2996" y="1621215"/>
            <a:ext cx="537051" cy="156068"/>
          </a:xfrm>
          <a:prstGeom prst="rect">
            <a:avLst/>
          </a:prstGeom>
          <a:solidFill>
            <a:srgbClr val="CDD8EA"/>
          </a:solidFill>
        </p:spPr>
        <p:txBody>
          <a:bodyPr vert="horz" wrap="square" lIns="0" tIns="2159" rIns="0" bIns="0" rtlCol="0">
            <a:spAutoFit/>
          </a:bodyPr>
          <a:lstStyle/>
          <a:p>
            <a:pPr marL="79343" marR="84201" indent="6477">
              <a:lnSpc>
                <a:spcPts val="612"/>
              </a:lnSpc>
              <a:spcBef>
                <a:spcPts val="17"/>
              </a:spcBef>
            </a:pPr>
            <a:r>
              <a:rPr sz="510" spc="-9" dirty="0">
                <a:solidFill>
                  <a:srgbClr val="0C0C0C"/>
                </a:solidFill>
                <a:latin typeface="Arial"/>
                <a:cs typeface="Arial"/>
              </a:rPr>
              <a:t>Bình thường</a:t>
            </a:r>
            <a:r>
              <a:rPr sz="510" spc="4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10" spc="-9" dirty="0">
                <a:solidFill>
                  <a:srgbClr val="0C0C0C"/>
                </a:solidFill>
                <a:latin typeface="Arial"/>
                <a:cs typeface="Arial"/>
              </a:rPr>
              <a:t>đến</a:t>
            </a:r>
            <a:r>
              <a:rPr sz="510" spc="-21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10" spc="-9" dirty="0">
                <a:solidFill>
                  <a:srgbClr val="0C0C0C"/>
                </a:solidFill>
                <a:latin typeface="Arial"/>
                <a:cs typeface="Arial"/>
              </a:rPr>
              <a:t>tăng</a:t>
            </a:r>
            <a:r>
              <a:rPr sz="510" spc="-21" dirty="0">
                <a:solidFill>
                  <a:srgbClr val="0C0C0C"/>
                </a:solidFill>
                <a:latin typeface="Arial"/>
                <a:cs typeface="Arial"/>
              </a:rPr>
              <a:t> nhẹ</a:t>
            </a:r>
            <a:endParaRPr sz="51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7006" y="1621215"/>
            <a:ext cx="481457" cy="156068"/>
          </a:xfrm>
          <a:prstGeom prst="rect">
            <a:avLst/>
          </a:prstGeom>
          <a:solidFill>
            <a:srgbClr val="CDD8EA"/>
          </a:solidFill>
        </p:spPr>
        <p:txBody>
          <a:bodyPr vert="horz" wrap="square" lIns="0" tIns="2159" rIns="0" bIns="0" rtlCol="0">
            <a:spAutoFit/>
          </a:bodyPr>
          <a:lstStyle/>
          <a:p>
            <a:pPr marL="178118" marR="104172" indent="-76645">
              <a:lnSpc>
                <a:spcPts val="612"/>
              </a:lnSpc>
              <a:spcBef>
                <a:spcPts val="17"/>
              </a:spcBef>
            </a:pPr>
            <a:r>
              <a:rPr sz="510" spc="-9" dirty="0">
                <a:solidFill>
                  <a:srgbClr val="0C0C0C"/>
                </a:solidFill>
                <a:latin typeface="Arial"/>
                <a:cs typeface="Arial"/>
              </a:rPr>
              <a:t>Tăng</a:t>
            </a:r>
            <a:r>
              <a:rPr sz="510" spc="-17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10" spc="-26" dirty="0">
                <a:solidFill>
                  <a:srgbClr val="0C0C0C"/>
                </a:solidFill>
                <a:latin typeface="Arial"/>
                <a:cs typeface="Arial"/>
              </a:rPr>
              <a:t>vừa</a:t>
            </a:r>
            <a:r>
              <a:rPr sz="510" spc="4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10" spc="-17" dirty="0">
                <a:solidFill>
                  <a:srgbClr val="0C0C0C"/>
                </a:solidFill>
                <a:latin typeface="Arial"/>
                <a:cs typeface="Arial"/>
              </a:rPr>
              <a:t>phải</a:t>
            </a:r>
            <a:endParaRPr sz="51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44410" y="1621214"/>
            <a:ext cx="449072" cy="117179"/>
          </a:xfrm>
          <a:prstGeom prst="rect">
            <a:avLst/>
          </a:prstGeom>
          <a:solidFill>
            <a:srgbClr val="CDD8EA"/>
          </a:solidFill>
        </p:spPr>
        <p:txBody>
          <a:bodyPr vert="horz" wrap="square" lIns="0" tIns="38322" rIns="0" bIns="0" rtlCol="0">
            <a:spAutoFit/>
          </a:bodyPr>
          <a:lstStyle/>
          <a:p>
            <a:pPr marL="61532">
              <a:spcBef>
                <a:spcPts val="302"/>
              </a:spcBef>
            </a:pPr>
            <a:r>
              <a:rPr sz="510" spc="-9" dirty="0">
                <a:solidFill>
                  <a:srgbClr val="0C0C0C"/>
                </a:solidFill>
                <a:latin typeface="Arial"/>
                <a:cs typeface="Arial"/>
              </a:rPr>
              <a:t>Tăng</a:t>
            </a:r>
            <a:r>
              <a:rPr sz="510" spc="-17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10" spc="-9" dirty="0">
                <a:solidFill>
                  <a:srgbClr val="0C0C0C"/>
                </a:solidFill>
                <a:latin typeface="Arial"/>
                <a:cs typeface="Arial"/>
              </a:rPr>
              <a:t>nhiều</a:t>
            </a:r>
            <a:endParaRPr sz="51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8198" y="2048405"/>
            <a:ext cx="713010" cy="131831"/>
          </a:xfrm>
          <a:prstGeom prst="rect">
            <a:avLst/>
          </a:prstGeom>
          <a:solidFill>
            <a:srgbClr val="D9DFEC"/>
          </a:solidFill>
        </p:spPr>
        <p:txBody>
          <a:bodyPr vert="horz" wrap="square" lIns="0" tIns="0" rIns="0" bIns="0" rtlCol="0">
            <a:spAutoFit/>
          </a:bodyPr>
          <a:lstStyle/>
          <a:p>
            <a:pPr marL="299561" marR="50737" indent="-240189">
              <a:lnSpc>
                <a:spcPct val="71500"/>
              </a:lnSpc>
            </a:pPr>
            <a:r>
              <a:rPr sz="595" dirty="0">
                <a:solidFill>
                  <a:srgbClr val="0C0C0C"/>
                </a:solidFill>
                <a:latin typeface="Arial"/>
                <a:cs typeface="Arial"/>
              </a:rPr>
              <a:t>Bình</a:t>
            </a:r>
            <a:r>
              <a:rPr sz="595" spc="-13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9" dirty="0">
                <a:solidFill>
                  <a:srgbClr val="0C0C0C"/>
                </a:solidFill>
                <a:latin typeface="Arial"/>
                <a:cs typeface="Arial"/>
              </a:rPr>
              <a:t>thường</a:t>
            </a:r>
            <a:r>
              <a:rPr sz="595" spc="-17" dirty="0">
                <a:solidFill>
                  <a:srgbClr val="0C0C0C"/>
                </a:solidFill>
                <a:latin typeface="Arial"/>
                <a:cs typeface="Arial"/>
              </a:rPr>
              <a:t> hoặc</a:t>
            </a:r>
            <a:r>
              <a:rPr sz="595" spc="4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595" spc="-21" dirty="0">
                <a:solidFill>
                  <a:srgbClr val="0C0C0C"/>
                </a:solidFill>
                <a:latin typeface="Arial"/>
                <a:cs typeface="Arial"/>
              </a:rPr>
              <a:t>cao</a:t>
            </a:r>
            <a:endParaRPr sz="595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02651" y="3363409"/>
            <a:ext cx="2052130" cy="100933"/>
            <a:chOff x="3044825" y="3956951"/>
            <a:chExt cx="2414270" cy="118745"/>
          </a:xfrm>
        </p:grpSpPr>
        <p:sp>
          <p:nvSpPr>
            <p:cNvPr id="15" name="object 15"/>
            <p:cNvSpPr/>
            <p:nvPr/>
          </p:nvSpPr>
          <p:spPr>
            <a:xfrm>
              <a:off x="3044825" y="3956951"/>
              <a:ext cx="134620" cy="107950"/>
            </a:xfrm>
            <a:custGeom>
              <a:avLst/>
              <a:gdLst/>
              <a:ahLst/>
              <a:cxnLst/>
              <a:rect l="l" t="t" r="r" b="b"/>
              <a:pathLst>
                <a:path w="134619" h="107950">
                  <a:moveTo>
                    <a:pt x="134315" y="0"/>
                  </a:moveTo>
                  <a:lnTo>
                    <a:pt x="0" y="0"/>
                  </a:lnTo>
                  <a:lnTo>
                    <a:pt x="0" y="107429"/>
                  </a:lnTo>
                  <a:lnTo>
                    <a:pt x="134315" y="107429"/>
                  </a:lnTo>
                  <a:lnTo>
                    <a:pt x="134315" y="0"/>
                  </a:lnTo>
                  <a:close/>
                </a:path>
              </a:pathLst>
            </a:custGeom>
            <a:solidFill>
              <a:srgbClr val="86B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24475" y="3968127"/>
              <a:ext cx="134620" cy="107950"/>
            </a:xfrm>
            <a:custGeom>
              <a:avLst/>
              <a:gdLst/>
              <a:ahLst/>
              <a:cxnLst/>
              <a:rect l="l" t="t" r="r" b="b"/>
              <a:pathLst>
                <a:path w="134620" h="107950">
                  <a:moveTo>
                    <a:pt x="134315" y="0"/>
                  </a:moveTo>
                  <a:lnTo>
                    <a:pt x="0" y="0"/>
                  </a:lnTo>
                  <a:lnTo>
                    <a:pt x="0" y="107429"/>
                  </a:lnTo>
                  <a:lnTo>
                    <a:pt x="134315" y="107429"/>
                  </a:lnTo>
                  <a:lnTo>
                    <a:pt x="134315" y="0"/>
                  </a:lnTo>
                  <a:close/>
                </a:path>
              </a:pathLst>
            </a:custGeom>
            <a:solidFill>
              <a:srgbClr val="F1A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707292" y="3501692"/>
            <a:ext cx="114427" cy="91758"/>
          </a:xfrm>
          <a:custGeom>
            <a:avLst/>
            <a:gdLst/>
            <a:ahLst/>
            <a:cxnLst/>
            <a:rect l="l" t="t" r="r" b="b"/>
            <a:pathLst>
              <a:path w="134619" h="107950">
                <a:moveTo>
                  <a:pt x="134315" y="0"/>
                </a:moveTo>
                <a:lnTo>
                  <a:pt x="0" y="0"/>
                </a:lnTo>
                <a:lnTo>
                  <a:pt x="0" y="107429"/>
                </a:lnTo>
                <a:lnTo>
                  <a:pt x="134315" y="107429"/>
                </a:lnTo>
                <a:lnTo>
                  <a:pt x="134315" y="0"/>
                </a:lnTo>
                <a:close/>
              </a:path>
            </a:pathLst>
          </a:custGeom>
          <a:solidFill>
            <a:srgbClr val="FCDF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640354" y="3510404"/>
            <a:ext cx="114427" cy="91217"/>
            <a:chOff x="5324475" y="4129887"/>
            <a:chExt cx="134620" cy="107314"/>
          </a:xfrm>
        </p:grpSpPr>
        <p:sp>
          <p:nvSpPr>
            <p:cNvPr id="19" name="object 19"/>
            <p:cNvSpPr/>
            <p:nvPr/>
          </p:nvSpPr>
          <p:spPr>
            <a:xfrm>
              <a:off x="5324475" y="4131284"/>
              <a:ext cx="59690" cy="106045"/>
            </a:xfrm>
            <a:custGeom>
              <a:avLst/>
              <a:gdLst/>
              <a:ahLst/>
              <a:cxnLst/>
              <a:rect l="l" t="t" r="r" b="b"/>
              <a:pathLst>
                <a:path w="59689" h="106045">
                  <a:moveTo>
                    <a:pt x="59258" y="0"/>
                  </a:moveTo>
                  <a:lnTo>
                    <a:pt x="0" y="0"/>
                  </a:lnTo>
                  <a:lnTo>
                    <a:pt x="0" y="105816"/>
                  </a:lnTo>
                  <a:lnTo>
                    <a:pt x="59258" y="105816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C5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99531" y="4129887"/>
              <a:ext cx="59690" cy="106045"/>
            </a:xfrm>
            <a:custGeom>
              <a:avLst/>
              <a:gdLst/>
              <a:ahLst/>
              <a:cxnLst/>
              <a:rect l="l" t="t" r="r" b="b"/>
              <a:pathLst>
                <a:path w="59689" h="106045">
                  <a:moveTo>
                    <a:pt x="59258" y="0"/>
                  </a:moveTo>
                  <a:lnTo>
                    <a:pt x="0" y="0"/>
                  </a:lnTo>
                  <a:lnTo>
                    <a:pt x="0" y="105816"/>
                  </a:lnTo>
                  <a:lnTo>
                    <a:pt x="59258" y="105816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E06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39423" y="3368289"/>
            <a:ext cx="1716945" cy="8938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510" dirty="0">
                <a:latin typeface="Arial"/>
                <a:cs typeface="Arial"/>
              </a:rPr>
              <a:t>Nguy</a:t>
            </a:r>
            <a:r>
              <a:rPr sz="510" spc="-17" dirty="0">
                <a:latin typeface="Arial"/>
                <a:cs typeface="Arial"/>
              </a:rPr>
              <a:t> </a:t>
            </a:r>
            <a:r>
              <a:rPr sz="510" dirty="0">
                <a:latin typeface="Arial"/>
                <a:cs typeface="Arial"/>
              </a:rPr>
              <a:t>cơ </a:t>
            </a:r>
            <a:r>
              <a:rPr sz="510" spc="-9" dirty="0">
                <a:latin typeface="Arial"/>
                <a:cs typeface="Arial"/>
              </a:rPr>
              <a:t>thấp</a:t>
            </a:r>
            <a:r>
              <a:rPr sz="510" spc="-13" dirty="0">
                <a:latin typeface="Arial"/>
                <a:cs typeface="Arial"/>
              </a:rPr>
              <a:t> </a:t>
            </a:r>
            <a:r>
              <a:rPr sz="510" spc="-9" dirty="0">
                <a:latin typeface="Arial"/>
                <a:cs typeface="Arial"/>
              </a:rPr>
              <a:t>(nếu </a:t>
            </a:r>
            <a:r>
              <a:rPr sz="510" spc="-17" dirty="0">
                <a:latin typeface="Arial"/>
                <a:cs typeface="Arial"/>
              </a:rPr>
              <a:t>không</a:t>
            </a:r>
            <a:r>
              <a:rPr sz="510" spc="-30" dirty="0">
                <a:latin typeface="Arial"/>
                <a:cs typeface="Arial"/>
              </a:rPr>
              <a:t> </a:t>
            </a:r>
            <a:r>
              <a:rPr sz="510" dirty="0">
                <a:latin typeface="Arial"/>
                <a:cs typeface="Arial"/>
              </a:rPr>
              <a:t>có</a:t>
            </a:r>
            <a:r>
              <a:rPr sz="510" spc="-4" dirty="0">
                <a:latin typeface="Arial"/>
                <a:cs typeface="Arial"/>
              </a:rPr>
              <a:t> </a:t>
            </a:r>
            <a:r>
              <a:rPr sz="510" spc="-9" dirty="0">
                <a:latin typeface="Arial"/>
                <a:cs typeface="Arial"/>
              </a:rPr>
              <a:t>dấu</a:t>
            </a:r>
            <a:r>
              <a:rPr sz="510" spc="-13" dirty="0">
                <a:latin typeface="Arial"/>
                <a:cs typeface="Arial"/>
              </a:rPr>
              <a:t> </a:t>
            </a:r>
            <a:r>
              <a:rPr sz="510" spc="-9" dirty="0">
                <a:latin typeface="Arial"/>
                <a:cs typeface="Arial"/>
              </a:rPr>
              <a:t>chỉ</a:t>
            </a:r>
            <a:r>
              <a:rPr sz="510" spc="-17" dirty="0">
                <a:latin typeface="Arial"/>
                <a:cs typeface="Arial"/>
              </a:rPr>
              <a:t> </a:t>
            </a:r>
            <a:r>
              <a:rPr sz="510" spc="-9" dirty="0">
                <a:latin typeface="Arial"/>
                <a:cs typeface="Arial"/>
              </a:rPr>
              <a:t>bệnh thận,</a:t>
            </a:r>
            <a:r>
              <a:rPr sz="510" spc="-13" dirty="0">
                <a:latin typeface="Arial"/>
                <a:cs typeface="Arial"/>
              </a:rPr>
              <a:t> </a:t>
            </a:r>
            <a:r>
              <a:rPr sz="510" spc="-17" dirty="0">
                <a:latin typeface="Arial"/>
                <a:cs typeface="Arial"/>
              </a:rPr>
              <a:t>không</a:t>
            </a:r>
            <a:r>
              <a:rPr sz="510" spc="-26" dirty="0">
                <a:latin typeface="Arial"/>
                <a:cs typeface="Arial"/>
              </a:rPr>
              <a:t> </a:t>
            </a:r>
            <a:r>
              <a:rPr sz="510" spc="-17" dirty="0">
                <a:latin typeface="Arial"/>
                <a:cs typeface="Arial"/>
              </a:rPr>
              <a:t>CKD)</a:t>
            </a:r>
            <a:endParaRPr sz="51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39423" y="3500743"/>
            <a:ext cx="702754" cy="8938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510" spc="-9" dirty="0">
                <a:latin typeface="Arial"/>
                <a:cs typeface="Arial"/>
              </a:rPr>
              <a:t>Nguy</a:t>
            </a:r>
            <a:r>
              <a:rPr sz="510" spc="-17" dirty="0">
                <a:latin typeface="Arial"/>
                <a:cs typeface="Arial"/>
              </a:rPr>
              <a:t> </a:t>
            </a:r>
            <a:r>
              <a:rPr sz="510" dirty="0">
                <a:latin typeface="Arial"/>
                <a:cs typeface="Arial"/>
              </a:rPr>
              <a:t>cơ </a:t>
            </a:r>
            <a:r>
              <a:rPr sz="510" spc="-9" dirty="0">
                <a:latin typeface="Arial"/>
                <a:cs typeface="Arial"/>
              </a:rPr>
              <a:t>tăng</a:t>
            </a:r>
            <a:r>
              <a:rPr sz="510" spc="-13" dirty="0">
                <a:latin typeface="Arial"/>
                <a:cs typeface="Arial"/>
              </a:rPr>
              <a:t> </a:t>
            </a:r>
            <a:r>
              <a:rPr sz="510" spc="-9" dirty="0">
                <a:latin typeface="Arial"/>
                <a:cs typeface="Arial"/>
              </a:rPr>
              <a:t>trung </a:t>
            </a:r>
            <a:r>
              <a:rPr sz="510" spc="-17" dirty="0">
                <a:latin typeface="Arial"/>
                <a:cs typeface="Arial"/>
              </a:rPr>
              <a:t>bình</a:t>
            </a:r>
            <a:endParaRPr sz="51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83495" y="3368288"/>
            <a:ext cx="470122" cy="21916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510" spc="-9" dirty="0">
                <a:latin typeface="Arial"/>
                <a:cs typeface="Arial"/>
              </a:rPr>
              <a:t>Nguy</a:t>
            </a:r>
            <a:r>
              <a:rPr sz="510" spc="-26" dirty="0">
                <a:latin typeface="Arial"/>
                <a:cs typeface="Arial"/>
              </a:rPr>
              <a:t> </a:t>
            </a:r>
            <a:r>
              <a:rPr sz="510" dirty="0">
                <a:latin typeface="Arial"/>
                <a:cs typeface="Arial"/>
              </a:rPr>
              <a:t>cơ </a:t>
            </a:r>
            <a:r>
              <a:rPr sz="510" spc="-21" dirty="0">
                <a:latin typeface="Arial"/>
                <a:cs typeface="Arial"/>
              </a:rPr>
              <a:t>cao</a:t>
            </a:r>
            <a:endParaRPr sz="510">
              <a:latin typeface="Arial"/>
              <a:cs typeface="Arial"/>
            </a:endParaRPr>
          </a:p>
          <a:p>
            <a:pPr marL="10795">
              <a:spcBef>
                <a:spcPts val="373"/>
              </a:spcBef>
            </a:pPr>
            <a:r>
              <a:rPr sz="510" spc="-9" dirty="0">
                <a:latin typeface="Arial"/>
                <a:cs typeface="Arial"/>
              </a:rPr>
              <a:t>Nguy</a:t>
            </a:r>
            <a:r>
              <a:rPr sz="510" spc="-26" dirty="0">
                <a:latin typeface="Arial"/>
                <a:cs typeface="Arial"/>
              </a:rPr>
              <a:t> </a:t>
            </a:r>
            <a:r>
              <a:rPr sz="510" dirty="0">
                <a:latin typeface="Arial"/>
                <a:cs typeface="Arial"/>
              </a:rPr>
              <a:t>cơ</a:t>
            </a:r>
            <a:r>
              <a:rPr sz="510" spc="-9" dirty="0">
                <a:latin typeface="Arial"/>
                <a:cs typeface="Arial"/>
              </a:rPr>
              <a:t> </a:t>
            </a:r>
            <a:r>
              <a:rPr sz="510" dirty="0">
                <a:latin typeface="Arial"/>
                <a:cs typeface="Arial"/>
              </a:rPr>
              <a:t>rất</a:t>
            </a:r>
            <a:r>
              <a:rPr sz="510" spc="-13" dirty="0">
                <a:latin typeface="Arial"/>
                <a:cs typeface="Arial"/>
              </a:rPr>
              <a:t> </a:t>
            </a:r>
            <a:r>
              <a:rPr sz="510" spc="-21" dirty="0">
                <a:latin typeface="Arial"/>
                <a:cs typeface="Arial"/>
              </a:rPr>
              <a:t>cao</a:t>
            </a:r>
            <a:endParaRPr sz="51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47812" y="1349051"/>
            <a:ext cx="1445451" cy="1458405"/>
            <a:chOff x="627367" y="1587119"/>
            <a:chExt cx="1700530" cy="1715770"/>
          </a:xfrm>
        </p:grpSpPr>
        <p:sp>
          <p:nvSpPr>
            <p:cNvPr id="25" name="object 25"/>
            <p:cNvSpPr/>
            <p:nvPr/>
          </p:nvSpPr>
          <p:spPr>
            <a:xfrm>
              <a:off x="646417" y="1606169"/>
              <a:ext cx="1662430" cy="1677670"/>
            </a:xfrm>
            <a:custGeom>
              <a:avLst/>
              <a:gdLst/>
              <a:ahLst/>
              <a:cxnLst/>
              <a:rect l="l" t="t" r="r" b="b"/>
              <a:pathLst>
                <a:path w="1662430" h="1677670">
                  <a:moveTo>
                    <a:pt x="830845" y="0"/>
                  </a:moveTo>
                  <a:lnTo>
                    <a:pt x="783701" y="1333"/>
                  </a:lnTo>
                  <a:lnTo>
                    <a:pt x="737246" y="5270"/>
                  </a:lnTo>
                  <a:lnTo>
                    <a:pt x="691550" y="11734"/>
                  </a:lnTo>
                  <a:lnTo>
                    <a:pt x="646686" y="20675"/>
                  </a:lnTo>
                  <a:lnTo>
                    <a:pt x="602720" y="32016"/>
                  </a:lnTo>
                  <a:lnTo>
                    <a:pt x="559725" y="45681"/>
                  </a:lnTo>
                  <a:lnTo>
                    <a:pt x="517771" y="61595"/>
                  </a:lnTo>
                  <a:lnTo>
                    <a:pt x="476928" y="79692"/>
                  </a:lnTo>
                  <a:lnTo>
                    <a:pt x="437264" y="99898"/>
                  </a:lnTo>
                  <a:lnTo>
                    <a:pt x="398852" y="122161"/>
                  </a:lnTo>
                  <a:lnTo>
                    <a:pt x="361760" y="146380"/>
                  </a:lnTo>
                  <a:lnTo>
                    <a:pt x="326061" y="172504"/>
                  </a:lnTo>
                  <a:lnTo>
                    <a:pt x="291823" y="200456"/>
                  </a:lnTo>
                  <a:lnTo>
                    <a:pt x="259115" y="230174"/>
                  </a:lnTo>
                  <a:lnTo>
                    <a:pt x="228009" y="261569"/>
                  </a:lnTo>
                  <a:lnTo>
                    <a:pt x="198577" y="294589"/>
                  </a:lnTo>
                  <a:lnTo>
                    <a:pt x="170884" y="329145"/>
                  </a:lnTo>
                  <a:lnTo>
                    <a:pt x="145006" y="365188"/>
                  </a:lnTo>
                  <a:lnTo>
                    <a:pt x="121008" y="402628"/>
                  </a:lnTo>
                  <a:lnTo>
                    <a:pt x="98963" y="441401"/>
                  </a:lnTo>
                  <a:lnTo>
                    <a:pt x="78941" y="481444"/>
                  </a:lnTo>
                  <a:lnTo>
                    <a:pt x="61012" y="522681"/>
                  </a:lnTo>
                  <a:lnTo>
                    <a:pt x="45246" y="565023"/>
                  </a:lnTo>
                  <a:lnTo>
                    <a:pt x="31712" y="608431"/>
                  </a:lnTo>
                  <a:lnTo>
                    <a:pt x="20482" y="652805"/>
                  </a:lnTo>
                  <a:lnTo>
                    <a:pt x="11626" y="698093"/>
                  </a:lnTo>
                  <a:lnTo>
                    <a:pt x="5213" y="744220"/>
                  </a:lnTo>
                  <a:lnTo>
                    <a:pt x="1314" y="791121"/>
                  </a:lnTo>
                  <a:lnTo>
                    <a:pt x="0" y="838707"/>
                  </a:lnTo>
                  <a:lnTo>
                    <a:pt x="1314" y="886294"/>
                  </a:lnTo>
                  <a:lnTo>
                    <a:pt x="5213" y="933183"/>
                  </a:lnTo>
                  <a:lnTo>
                    <a:pt x="11626" y="979309"/>
                  </a:lnTo>
                  <a:lnTo>
                    <a:pt x="20482" y="1024597"/>
                  </a:lnTo>
                  <a:lnTo>
                    <a:pt x="31712" y="1068971"/>
                  </a:lnTo>
                  <a:lnTo>
                    <a:pt x="45246" y="1112380"/>
                  </a:lnTo>
                  <a:lnTo>
                    <a:pt x="61012" y="1154722"/>
                  </a:lnTo>
                  <a:lnTo>
                    <a:pt x="78941" y="1195946"/>
                  </a:lnTo>
                  <a:lnTo>
                    <a:pt x="98963" y="1235976"/>
                  </a:lnTo>
                  <a:lnTo>
                    <a:pt x="121008" y="1274749"/>
                  </a:lnTo>
                  <a:lnTo>
                    <a:pt x="145006" y="1312189"/>
                  </a:lnTo>
                  <a:lnTo>
                    <a:pt x="170884" y="1348219"/>
                  </a:lnTo>
                  <a:lnTo>
                    <a:pt x="198577" y="1382776"/>
                  </a:lnTo>
                  <a:lnTo>
                    <a:pt x="228009" y="1415783"/>
                  </a:lnTo>
                  <a:lnTo>
                    <a:pt x="259115" y="1447177"/>
                  </a:lnTo>
                  <a:lnTo>
                    <a:pt x="291823" y="1476882"/>
                  </a:lnTo>
                  <a:lnTo>
                    <a:pt x="326061" y="1504835"/>
                  </a:lnTo>
                  <a:lnTo>
                    <a:pt x="361760" y="1530946"/>
                  </a:lnTo>
                  <a:lnTo>
                    <a:pt x="398852" y="1555165"/>
                  </a:lnTo>
                  <a:lnTo>
                    <a:pt x="437264" y="1577416"/>
                  </a:lnTo>
                  <a:lnTo>
                    <a:pt x="476928" y="1597621"/>
                  </a:lnTo>
                  <a:lnTo>
                    <a:pt x="517771" y="1615719"/>
                  </a:lnTo>
                  <a:lnTo>
                    <a:pt x="559725" y="1631632"/>
                  </a:lnTo>
                  <a:lnTo>
                    <a:pt x="602720" y="1645284"/>
                  </a:lnTo>
                  <a:lnTo>
                    <a:pt x="646686" y="1656613"/>
                  </a:lnTo>
                  <a:lnTo>
                    <a:pt x="691550" y="1665554"/>
                  </a:lnTo>
                  <a:lnTo>
                    <a:pt x="737246" y="1672031"/>
                  </a:lnTo>
                  <a:lnTo>
                    <a:pt x="783701" y="1675955"/>
                  </a:lnTo>
                  <a:lnTo>
                    <a:pt x="830845" y="1677289"/>
                  </a:lnTo>
                  <a:lnTo>
                    <a:pt x="878004" y="1675955"/>
                  </a:lnTo>
                  <a:lnTo>
                    <a:pt x="924472" y="1672031"/>
                  </a:lnTo>
                  <a:lnTo>
                    <a:pt x="970178" y="1665554"/>
                  </a:lnTo>
                  <a:lnTo>
                    <a:pt x="1015055" y="1656613"/>
                  </a:lnTo>
                  <a:lnTo>
                    <a:pt x="1059030" y="1645284"/>
                  </a:lnTo>
                  <a:lnTo>
                    <a:pt x="1102032" y="1631632"/>
                  </a:lnTo>
                  <a:lnTo>
                    <a:pt x="1143995" y="1615719"/>
                  </a:lnTo>
                  <a:lnTo>
                    <a:pt x="1184845" y="1597621"/>
                  </a:lnTo>
                  <a:lnTo>
                    <a:pt x="1224516" y="1577416"/>
                  </a:lnTo>
                  <a:lnTo>
                    <a:pt x="1262932" y="1555165"/>
                  </a:lnTo>
                  <a:lnTo>
                    <a:pt x="1300022" y="1530946"/>
                  </a:lnTo>
                  <a:lnTo>
                    <a:pt x="1335735" y="1504835"/>
                  </a:lnTo>
                  <a:lnTo>
                    <a:pt x="1369974" y="1476882"/>
                  </a:lnTo>
                  <a:lnTo>
                    <a:pt x="1402689" y="1447177"/>
                  </a:lnTo>
                  <a:lnTo>
                    <a:pt x="1433791" y="1415783"/>
                  </a:lnTo>
                  <a:lnTo>
                    <a:pt x="1463230" y="1382776"/>
                  </a:lnTo>
                  <a:lnTo>
                    <a:pt x="1490916" y="1348219"/>
                  </a:lnTo>
                  <a:lnTo>
                    <a:pt x="1516799" y="1312189"/>
                  </a:lnTo>
                  <a:lnTo>
                    <a:pt x="1540802" y="1274749"/>
                  </a:lnTo>
                  <a:lnTo>
                    <a:pt x="1562849" y="1235976"/>
                  </a:lnTo>
                  <a:lnTo>
                    <a:pt x="1582864" y="1195946"/>
                  </a:lnTo>
                  <a:lnTo>
                    <a:pt x="1600796" y="1154722"/>
                  </a:lnTo>
                  <a:lnTo>
                    <a:pt x="1616557" y="1112380"/>
                  </a:lnTo>
                  <a:lnTo>
                    <a:pt x="1630095" y="1068971"/>
                  </a:lnTo>
                  <a:lnTo>
                    <a:pt x="1641322" y="1024597"/>
                  </a:lnTo>
                  <a:lnTo>
                    <a:pt x="1650174" y="979309"/>
                  </a:lnTo>
                  <a:lnTo>
                    <a:pt x="1656588" y="933183"/>
                  </a:lnTo>
                  <a:lnTo>
                    <a:pt x="1660486" y="886294"/>
                  </a:lnTo>
                  <a:lnTo>
                    <a:pt x="1661807" y="838707"/>
                  </a:lnTo>
                  <a:lnTo>
                    <a:pt x="1660486" y="791121"/>
                  </a:lnTo>
                  <a:lnTo>
                    <a:pt x="1656588" y="744220"/>
                  </a:lnTo>
                  <a:lnTo>
                    <a:pt x="1650174" y="698093"/>
                  </a:lnTo>
                  <a:lnTo>
                    <a:pt x="1641322" y="652805"/>
                  </a:lnTo>
                  <a:lnTo>
                    <a:pt x="1630095" y="608431"/>
                  </a:lnTo>
                  <a:lnTo>
                    <a:pt x="1616557" y="565023"/>
                  </a:lnTo>
                  <a:lnTo>
                    <a:pt x="1600796" y="522681"/>
                  </a:lnTo>
                  <a:lnTo>
                    <a:pt x="1582864" y="481444"/>
                  </a:lnTo>
                  <a:lnTo>
                    <a:pt x="1562849" y="441401"/>
                  </a:lnTo>
                  <a:lnTo>
                    <a:pt x="1540802" y="402628"/>
                  </a:lnTo>
                  <a:lnTo>
                    <a:pt x="1516799" y="365188"/>
                  </a:lnTo>
                  <a:lnTo>
                    <a:pt x="1490916" y="329145"/>
                  </a:lnTo>
                  <a:lnTo>
                    <a:pt x="1463230" y="294589"/>
                  </a:lnTo>
                  <a:lnTo>
                    <a:pt x="1433791" y="261569"/>
                  </a:lnTo>
                  <a:lnTo>
                    <a:pt x="1402689" y="230174"/>
                  </a:lnTo>
                  <a:lnTo>
                    <a:pt x="1369974" y="200456"/>
                  </a:lnTo>
                  <a:lnTo>
                    <a:pt x="1335735" y="172504"/>
                  </a:lnTo>
                  <a:lnTo>
                    <a:pt x="1300022" y="146380"/>
                  </a:lnTo>
                  <a:lnTo>
                    <a:pt x="1262932" y="122161"/>
                  </a:lnTo>
                  <a:lnTo>
                    <a:pt x="1224516" y="99898"/>
                  </a:lnTo>
                  <a:lnTo>
                    <a:pt x="1184845" y="79692"/>
                  </a:lnTo>
                  <a:lnTo>
                    <a:pt x="1143995" y="61595"/>
                  </a:lnTo>
                  <a:lnTo>
                    <a:pt x="1102032" y="45681"/>
                  </a:lnTo>
                  <a:lnTo>
                    <a:pt x="1059030" y="32016"/>
                  </a:lnTo>
                  <a:lnTo>
                    <a:pt x="1015055" y="20675"/>
                  </a:lnTo>
                  <a:lnTo>
                    <a:pt x="970178" y="11734"/>
                  </a:lnTo>
                  <a:lnTo>
                    <a:pt x="924472" y="5270"/>
                  </a:lnTo>
                  <a:lnTo>
                    <a:pt x="878004" y="1333"/>
                  </a:lnTo>
                  <a:lnTo>
                    <a:pt x="830845" y="0"/>
                  </a:lnTo>
                  <a:close/>
                </a:path>
              </a:pathLst>
            </a:custGeom>
            <a:solidFill>
              <a:srgbClr val="DA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6417" y="1606169"/>
              <a:ext cx="1662430" cy="1677670"/>
            </a:xfrm>
            <a:custGeom>
              <a:avLst/>
              <a:gdLst/>
              <a:ahLst/>
              <a:cxnLst/>
              <a:rect l="l" t="t" r="r" b="b"/>
              <a:pathLst>
                <a:path w="1662430" h="1677670">
                  <a:moveTo>
                    <a:pt x="0" y="838707"/>
                  </a:moveTo>
                  <a:lnTo>
                    <a:pt x="1314" y="791121"/>
                  </a:lnTo>
                  <a:lnTo>
                    <a:pt x="5213" y="744220"/>
                  </a:lnTo>
                  <a:lnTo>
                    <a:pt x="11626" y="698093"/>
                  </a:lnTo>
                  <a:lnTo>
                    <a:pt x="20482" y="652805"/>
                  </a:lnTo>
                  <a:lnTo>
                    <a:pt x="31712" y="608431"/>
                  </a:lnTo>
                  <a:lnTo>
                    <a:pt x="45246" y="565023"/>
                  </a:lnTo>
                  <a:lnTo>
                    <a:pt x="61012" y="522681"/>
                  </a:lnTo>
                  <a:lnTo>
                    <a:pt x="78941" y="481444"/>
                  </a:lnTo>
                  <a:lnTo>
                    <a:pt x="98963" y="441401"/>
                  </a:lnTo>
                  <a:lnTo>
                    <a:pt x="121008" y="402628"/>
                  </a:lnTo>
                  <a:lnTo>
                    <a:pt x="145006" y="365188"/>
                  </a:lnTo>
                  <a:lnTo>
                    <a:pt x="170884" y="329145"/>
                  </a:lnTo>
                  <a:lnTo>
                    <a:pt x="198577" y="294589"/>
                  </a:lnTo>
                  <a:lnTo>
                    <a:pt x="228009" y="261569"/>
                  </a:lnTo>
                  <a:lnTo>
                    <a:pt x="259115" y="230174"/>
                  </a:lnTo>
                  <a:lnTo>
                    <a:pt x="291823" y="200456"/>
                  </a:lnTo>
                  <a:lnTo>
                    <a:pt x="326061" y="172504"/>
                  </a:lnTo>
                  <a:lnTo>
                    <a:pt x="361760" y="146380"/>
                  </a:lnTo>
                  <a:lnTo>
                    <a:pt x="398852" y="122161"/>
                  </a:lnTo>
                  <a:lnTo>
                    <a:pt x="437264" y="99898"/>
                  </a:lnTo>
                  <a:lnTo>
                    <a:pt x="476928" y="79692"/>
                  </a:lnTo>
                  <a:lnTo>
                    <a:pt x="517771" y="61595"/>
                  </a:lnTo>
                  <a:lnTo>
                    <a:pt x="559725" y="45681"/>
                  </a:lnTo>
                  <a:lnTo>
                    <a:pt x="602720" y="32016"/>
                  </a:lnTo>
                  <a:lnTo>
                    <a:pt x="646686" y="20675"/>
                  </a:lnTo>
                  <a:lnTo>
                    <a:pt x="691550" y="11734"/>
                  </a:lnTo>
                  <a:lnTo>
                    <a:pt x="737246" y="5270"/>
                  </a:lnTo>
                  <a:lnTo>
                    <a:pt x="783701" y="1333"/>
                  </a:lnTo>
                  <a:lnTo>
                    <a:pt x="830845" y="0"/>
                  </a:lnTo>
                  <a:lnTo>
                    <a:pt x="878004" y="1333"/>
                  </a:lnTo>
                  <a:lnTo>
                    <a:pt x="924472" y="5270"/>
                  </a:lnTo>
                  <a:lnTo>
                    <a:pt x="970178" y="11734"/>
                  </a:lnTo>
                  <a:lnTo>
                    <a:pt x="1015055" y="20675"/>
                  </a:lnTo>
                  <a:lnTo>
                    <a:pt x="1059030" y="32016"/>
                  </a:lnTo>
                  <a:lnTo>
                    <a:pt x="1102032" y="45681"/>
                  </a:lnTo>
                  <a:lnTo>
                    <a:pt x="1143995" y="61595"/>
                  </a:lnTo>
                  <a:lnTo>
                    <a:pt x="1184845" y="79692"/>
                  </a:lnTo>
                  <a:lnTo>
                    <a:pt x="1224516" y="99898"/>
                  </a:lnTo>
                  <a:lnTo>
                    <a:pt x="1262932" y="122161"/>
                  </a:lnTo>
                  <a:lnTo>
                    <a:pt x="1300022" y="146380"/>
                  </a:lnTo>
                  <a:lnTo>
                    <a:pt x="1335735" y="172504"/>
                  </a:lnTo>
                  <a:lnTo>
                    <a:pt x="1369974" y="200456"/>
                  </a:lnTo>
                  <a:lnTo>
                    <a:pt x="1402689" y="230174"/>
                  </a:lnTo>
                  <a:lnTo>
                    <a:pt x="1433791" y="261569"/>
                  </a:lnTo>
                  <a:lnTo>
                    <a:pt x="1463230" y="294589"/>
                  </a:lnTo>
                  <a:lnTo>
                    <a:pt x="1490916" y="329145"/>
                  </a:lnTo>
                  <a:lnTo>
                    <a:pt x="1516799" y="365188"/>
                  </a:lnTo>
                  <a:lnTo>
                    <a:pt x="1540802" y="402628"/>
                  </a:lnTo>
                  <a:lnTo>
                    <a:pt x="1562849" y="441401"/>
                  </a:lnTo>
                  <a:lnTo>
                    <a:pt x="1582864" y="481444"/>
                  </a:lnTo>
                  <a:lnTo>
                    <a:pt x="1600796" y="522681"/>
                  </a:lnTo>
                  <a:lnTo>
                    <a:pt x="1616557" y="565023"/>
                  </a:lnTo>
                  <a:lnTo>
                    <a:pt x="1630095" y="608431"/>
                  </a:lnTo>
                  <a:lnTo>
                    <a:pt x="1641322" y="652805"/>
                  </a:lnTo>
                  <a:lnTo>
                    <a:pt x="1650174" y="698093"/>
                  </a:lnTo>
                  <a:lnTo>
                    <a:pt x="1656588" y="744220"/>
                  </a:lnTo>
                  <a:lnTo>
                    <a:pt x="1660486" y="791121"/>
                  </a:lnTo>
                  <a:lnTo>
                    <a:pt x="1661807" y="838707"/>
                  </a:lnTo>
                  <a:lnTo>
                    <a:pt x="1660486" y="886294"/>
                  </a:lnTo>
                  <a:lnTo>
                    <a:pt x="1656588" y="933183"/>
                  </a:lnTo>
                  <a:lnTo>
                    <a:pt x="1650174" y="979309"/>
                  </a:lnTo>
                  <a:lnTo>
                    <a:pt x="1641322" y="1024597"/>
                  </a:lnTo>
                  <a:lnTo>
                    <a:pt x="1630095" y="1068971"/>
                  </a:lnTo>
                  <a:lnTo>
                    <a:pt x="1616557" y="1112380"/>
                  </a:lnTo>
                  <a:lnTo>
                    <a:pt x="1600796" y="1154722"/>
                  </a:lnTo>
                  <a:lnTo>
                    <a:pt x="1582864" y="1195946"/>
                  </a:lnTo>
                  <a:lnTo>
                    <a:pt x="1562849" y="1235976"/>
                  </a:lnTo>
                  <a:lnTo>
                    <a:pt x="1540802" y="1274749"/>
                  </a:lnTo>
                  <a:lnTo>
                    <a:pt x="1516799" y="1312189"/>
                  </a:lnTo>
                  <a:lnTo>
                    <a:pt x="1490916" y="1348219"/>
                  </a:lnTo>
                  <a:lnTo>
                    <a:pt x="1463230" y="1382776"/>
                  </a:lnTo>
                  <a:lnTo>
                    <a:pt x="1433791" y="1415783"/>
                  </a:lnTo>
                  <a:lnTo>
                    <a:pt x="1402689" y="1447177"/>
                  </a:lnTo>
                  <a:lnTo>
                    <a:pt x="1369974" y="1476882"/>
                  </a:lnTo>
                  <a:lnTo>
                    <a:pt x="1335735" y="1504835"/>
                  </a:lnTo>
                  <a:lnTo>
                    <a:pt x="1300022" y="1530946"/>
                  </a:lnTo>
                  <a:lnTo>
                    <a:pt x="1262932" y="1555165"/>
                  </a:lnTo>
                  <a:lnTo>
                    <a:pt x="1224516" y="1577416"/>
                  </a:lnTo>
                  <a:lnTo>
                    <a:pt x="1184845" y="1597621"/>
                  </a:lnTo>
                  <a:lnTo>
                    <a:pt x="1143995" y="1615719"/>
                  </a:lnTo>
                  <a:lnTo>
                    <a:pt x="1102032" y="1631632"/>
                  </a:lnTo>
                  <a:lnTo>
                    <a:pt x="1059030" y="1645284"/>
                  </a:lnTo>
                  <a:lnTo>
                    <a:pt x="1015055" y="1656613"/>
                  </a:lnTo>
                  <a:lnTo>
                    <a:pt x="970178" y="1665554"/>
                  </a:lnTo>
                  <a:lnTo>
                    <a:pt x="924472" y="1672031"/>
                  </a:lnTo>
                  <a:lnTo>
                    <a:pt x="878004" y="1675955"/>
                  </a:lnTo>
                  <a:lnTo>
                    <a:pt x="830845" y="1677289"/>
                  </a:lnTo>
                  <a:lnTo>
                    <a:pt x="783701" y="1675955"/>
                  </a:lnTo>
                  <a:lnTo>
                    <a:pt x="737246" y="1672031"/>
                  </a:lnTo>
                  <a:lnTo>
                    <a:pt x="691550" y="1665554"/>
                  </a:lnTo>
                  <a:lnTo>
                    <a:pt x="646686" y="1656613"/>
                  </a:lnTo>
                  <a:lnTo>
                    <a:pt x="602720" y="1645284"/>
                  </a:lnTo>
                  <a:lnTo>
                    <a:pt x="559725" y="1631632"/>
                  </a:lnTo>
                  <a:lnTo>
                    <a:pt x="517771" y="1615719"/>
                  </a:lnTo>
                  <a:lnTo>
                    <a:pt x="476928" y="1597621"/>
                  </a:lnTo>
                  <a:lnTo>
                    <a:pt x="437264" y="1577416"/>
                  </a:lnTo>
                  <a:lnTo>
                    <a:pt x="398852" y="1555165"/>
                  </a:lnTo>
                  <a:lnTo>
                    <a:pt x="361760" y="1530946"/>
                  </a:lnTo>
                  <a:lnTo>
                    <a:pt x="326061" y="1504835"/>
                  </a:lnTo>
                  <a:lnTo>
                    <a:pt x="291823" y="1476882"/>
                  </a:lnTo>
                  <a:lnTo>
                    <a:pt x="259115" y="1447177"/>
                  </a:lnTo>
                  <a:lnTo>
                    <a:pt x="228009" y="1415783"/>
                  </a:lnTo>
                  <a:lnTo>
                    <a:pt x="198577" y="1382776"/>
                  </a:lnTo>
                  <a:lnTo>
                    <a:pt x="170884" y="1348219"/>
                  </a:lnTo>
                  <a:lnTo>
                    <a:pt x="145006" y="1312189"/>
                  </a:lnTo>
                  <a:lnTo>
                    <a:pt x="121008" y="1274749"/>
                  </a:lnTo>
                  <a:lnTo>
                    <a:pt x="98963" y="1235976"/>
                  </a:lnTo>
                  <a:lnTo>
                    <a:pt x="78941" y="1195946"/>
                  </a:lnTo>
                  <a:lnTo>
                    <a:pt x="61012" y="1154722"/>
                  </a:lnTo>
                  <a:lnTo>
                    <a:pt x="45246" y="1112380"/>
                  </a:lnTo>
                  <a:lnTo>
                    <a:pt x="31712" y="1068971"/>
                  </a:lnTo>
                  <a:lnTo>
                    <a:pt x="20482" y="1024597"/>
                  </a:lnTo>
                  <a:lnTo>
                    <a:pt x="11626" y="979309"/>
                  </a:lnTo>
                  <a:lnTo>
                    <a:pt x="5213" y="933183"/>
                  </a:lnTo>
                  <a:lnTo>
                    <a:pt x="1314" y="886294"/>
                  </a:lnTo>
                  <a:lnTo>
                    <a:pt x="0" y="838707"/>
                  </a:lnTo>
                  <a:close/>
                </a:path>
              </a:pathLst>
            </a:custGeom>
            <a:ln w="38099">
              <a:solidFill>
                <a:srgbClr val="92B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31638" y="2048729"/>
            <a:ext cx="1253839" cy="63927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845" marR="25908" algn="ctr">
              <a:spcBef>
                <a:spcPts val="85"/>
              </a:spcBef>
            </a:pP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là</a:t>
            </a:r>
            <a:r>
              <a:rPr sz="765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những</a:t>
            </a:r>
            <a:r>
              <a:rPr sz="765" spc="-26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bất</a:t>
            </a:r>
            <a:r>
              <a:rPr sz="765" spc="-21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thường</a:t>
            </a:r>
            <a:r>
              <a:rPr sz="765" spc="-38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về</a:t>
            </a:r>
            <a:r>
              <a:rPr sz="765" spc="-13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spc="-21" dirty="0">
                <a:solidFill>
                  <a:srgbClr val="0C0C0C"/>
                </a:solidFill>
                <a:latin typeface="Arial"/>
                <a:cs typeface="Arial"/>
              </a:rPr>
              <a:t>cấu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trúc</a:t>
            </a:r>
            <a:r>
              <a:rPr sz="765" spc="-3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hoặc</a:t>
            </a:r>
            <a:r>
              <a:rPr sz="765" spc="-21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chức</a:t>
            </a:r>
            <a:r>
              <a:rPr sz="765" spc="-13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năng</a:t>
            </a:r>
            <a:r>
              <a:rPr sz="765" spc="-17" dirty="0">
                <a:solidFill>
                  <a:srgbClr val="0C0C0C"/>
                </a:solidFill>
                <a:latin typeface="Arial"/>
                <a:cs typeface="Arial"/>
              </a:rPr>
              <a:t> thận, </a:t>
            </a:r>
            <a:r>
              <a:rPr sz="765" b="1" dirty="0">
                <a:solidFill>
                  <a:srgbClr val="FF0000"/>
                </a:solidFill>
                <a:latin typeface="Arial"/>
                <a:cs typeface="Arial"/>
              </a:rPr>
              <a:t>kéo</a:t>
            </a:r>
            <a:r>
              <a:rPr sz="765" b="1" spc="-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65" b="1" dirty="0">
                <a:solidFill>
                  <a:srgbClr val="FF0000"/>
                </a:solidFill>
                <a:latin typeface="Arial"/>
                <a:cs typeface="Arial"/>
              </a:rPr>
              <a:t>dài</a:t>
            </a:r>
            <a:r>
              <a:rPr sz="765" b="1" spc="-2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65" b="1" dirty="0">
                <a:solidFill>
                  <a:srgbClr val="FF0000"/>
                </a:solidFill>
                <a:latin typeface="Arial"/>
                <a:cs typeface="Arial"/>
              </a:rPr>
              <a:t>trên</a:t>
            </a:r>
            <a:r>
              <a:rPr sz="765" b="1" spc="-1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65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765" b="1" spc="-2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65" b="1" dirty="0">
                <a:solidFill>
                  <a:srgbClr val="FF0000"/>
                </a:solidFill>
                <a:latin typeface="Arial"/>
                <a:cs typeface="Arial"/>
              </a:rPr>
              <a:t>tháng</a:t>
            </a:r>
            <a:r>
              <a:rPr sz="765" b="1" spc="-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65" spc="-21" dirty="0">
                <a:solidFill>
                  <a:srgbClr val="0C0C0C"/>
                </a:solidFill>
                <a:latin typeface="Arial"/>
                <a:cs typeface="Arial"/>
              </a:rPr>
              <a:t>và</a:t>
            </a:r>
            <a:endParaRPr sz="765" dirty="0">
              <a:latin typeface="Arial"/>
              <a:cs typeface="Arial"/>
            </a:endParaRPr>
          </a:p>
          <a:p>
            <a:pPr marL="103092" marR="96614" algn="ctr">
              <a:lnSpc>
                <a:spcPct val="105500"/>
              </a:lnSpc>
              <a:spcBef>
                <a:spcPts val="179"/>
              </a:spcBef>
            </a:pP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ả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n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ó</a:t>
            </a: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h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ít</a:t>
            </a: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h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ư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ở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ấ</a:t>
            </a: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n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765" spc="-173" dirty="0">
                <a:solidFill>
                  <a:srgbClr val="0C0C0C"/>
                </a:solidFill>
                <a:latin typeface="Arial"/>
                <a:cs typeface="Arial"/>
              </a:rPr>
              <a:t>g</a:t>
            </a:r>
            <a:r>
              <a:rPr sz="1020" b="1" spc="-261" baseline="-10416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020" b="1" spc="-88" baseline="-1041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20" b="1" spc="-235" baseline="-10416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765" spc="-157" dirty="0">
                <a:solidFill>
                  <a:srgbClr val="0C0C0C"/>
                </a:solidFill>
                <a:latin typeface="Arial"/>
                <a:cs typeface="Arial"/>
              </a:rPr>
              <a:t>lê</a:t>
            </a:r>
            <a:r>
              <a:rPr sz="1020" b="1" spc="-235" baseline="-10416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765" spc="-157" dirty="0">
                <a:solidFill>
                  <a:srgbClr val="0C0C0C"/>
                </a:solidFill>
                <a:latin typeface="Arial"/>
                <a:cs typeface="Arial"/>
              </a:rPr>
              <a:t>n</a:t>
            </a:r>
            <a:r>
              <a:rPr sz="1020" b="1" spc="-235" baseline="-10416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765" spc="-157" dirty="0">
                <a:solidFill>
                  <a:srgbClr val="0C0C0C"/>
                </a:solidFill>
                <a:latin typeface="Arial"/>
                <a:cs typeface="Arial"/>
              </a:rPr>
              <a:t>s</a:t>
            </a:r>
            <a:r>
              <a:rPr sz="1020" b="1" spc="-235" baseline="-10416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765" spc="-157" dirty="0">
                <a:solidFill>
                  <a:srgbClr val="0C0C0C"/>
                </a:solidFill>
                <a:latin typeface="Arial"/>
                <a:cs typeface="Arial"/>
              </a:rPr>
              <a:t>ứ</a:t>
            </a:r>
            <a:r>
              <a:rPr sz="1020" b="1" spc="-235" baseline="-10416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765" spc="-157" dirty="0">
                <a:solidFill>
                  <a:srgbClr val="0C0C0C"/>
                </a:solidFill>
                <a:latin typeface="Arial"/>
                <a:cs typeface="Arial"/>
              </a:rPr>
              <a:t>c</a:t>
            </a:r>
            <a:r>
              <a:rPr sz="765" spc="-4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spc="-17" dirty="0">
                <a:solidFill>
                  <a:srgbClr val="0C0C0C"/>
                </a:solidFill>
                <a:latin typeface="Arial"/>
                <a:cs typeface="Arial"/>
              </a:rPr>
              <a:t>khỏe </a:t>
            </a:r>
            <a:r>
              <a:rPr sz="765" dirty="0">
                <a:solidFill>
                  <a:srgbClr val="0C0C0C"/>
                </a:solidFill>
                <a:latin typeface="Arial"/>
                <a:cs typeface="Arial"/>
              </a:rPr>
              <a:t>người</a:t>
            </a:r>
            <a:r>
              <a:rPr sz="765" spc="-38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765" spc="-17" dirty="0">
                <a:solidFill>
                  <a:srgbClr val="0C0C0C"/>
                </a:solidFill>
                <a:latin typeface="Arial"/>
                <a:cs typeface="Arial"/>
              </a:rPr>
              <a:t>bệnh</a:t>
            </a:r>
            <a:endParaRPr sz="765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56245" y="1650544"/>
            <a:ext cx="413448" cy="293624"/>
            <a:chOff x="1225523" y="1941817"/>
            <a:chExt cx="486409" cy="34544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413" y="2097659"/>
              <a:ext cx="75421" cy="13728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5523" y="1941817"/>
              <a:ext cx="221615" cy="345440"/>
            </a:xfrm>
            <a:custGeom>
              <a:avLst/>
              <a:gdLst/>
              <a:ahLst/>
              <a:cxnLst/>
              <a:rect l="l" t="t" r="r" b="b"/>
              <a:pathLst>
                <a:path w="221615" h="345439">
                  <a:moveTo>
                    <a:pt x="151945" y="0"/>
                  </a:moveTo>
                  <a:lnTo>
                    <a:pt x="92046" y="14731"/>
                  </a:lnTo>
                  <a:lnTo>
                    <a:pt x="60338" y="37782"/>
                  </a:lnTo>
                  <a:lnTo>
                    <a:pt x="30622" y="71831"/>
                  </a:lnTo>
                  <a:lnTo>
                    <a:pt x="8606" y="116509"/>
                  </a:lnTo>
                  <a:lnTo>
                    <a:pt x="0" y="171462"/>
                  </a:lnTo>
                  <a:lnTo>
                    <a:pt x="5449" y="228460"/>
                  </a:lnTo>
                  <a:lnTo>
                    <a:pt x="20974" y="276631"/>
                  </a:lnTo>
                  <a:lnTo>
                    <a:pt x="45333" y="313677"/>
                  </a:lnTo>
                  <a:lnTo>
                    <a:pt x="77286" y="337337"/>
                  </a:lnTo>
                  <a:lnTo>
                    <a:pt x="115594" y="345325"/>
                  </a:lnTo>
                  <a:lnTo>
                    <a:pt x="158469" y="336702"/>
                  </a:lnTo>
                  <a:lnTo>
                    <a:pt x="184936" y="317309"/>
                  </a:lnTo>
                  <a:lnTo>
                    <a:pt x="198354" y="294271"/>
                  </a:lnTo>
                  <a:lnTo>
                    <a:pt x="202081" y="274713"/>
                  </a:lnTo>
                  <a:lnTo>
                    <a:pt x="199533" y="245287"/>
                  </a:lnTo>
                  <a:lnTo>
                    <a:pt x="192651" y="223621"/>
                  </a:lnTo>
                  <a:lnTo>
                    <a:pt x="185150" y="209296"/>
                  </a:lnTo>
                  <a:lnTo>
                    <a:pt x="180746" y="201942"/>
                  </a:lnTo>
                  <a:lnTo>
                    <a:pt x="181333" y="196761"/>
                  </a:lnTo>
                  <a:lnTo>
                    <a:pt x="186747" y="177901"/>
                  </a:lnTo>
                  <a:lnTo>
                    <a:pt x="188620" y="166001"/>
                  </a:lnTo>
                  <a:lnTo>
                    <a:pt x="187940" y="154368"/>
                  </a:lnTo>
                  <a:lnTo>
                    <a:pt x="185727" y="139293"/>
                  </a:lnTo>
                  <a:lnTo>
                    <a:pt x="186334" y="135648"/>
                  </a:lnTo>
                  <a:lnTo>
                    <a:pt x="194146" y="129285"/>
                  </a:lnTo>
                  <a:lnTo>
                    <a:pt x="209209" y="115570"/>
                  </a:lnTo>
                  <a:lnTo>
                    <a:pt x="221534" y="92875"/>
                  </a:lnTo>
                  <a:lnTo>
                    <a:pt x="221132" y="59575"/>
                  </a:lnTo>
                  <a:lnTo>
                    <a:pt x="205657" y="27203"/>
                  </a:lnTo>
                  <a:lnTo>
                    <a:pt x="181540" y="7696"/>
                  </a:lnTo>
                  <a:lnTo>
                    <a:pt x="151945" y="0"/>
                  </a:lnTo>
                  <a:close/>
                </a:path>
              </a:pathLst>
            </a:custGeom>
            <a:solidFill>
              <a:srgbClr val="7A7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49121" y="2064244"/>
              <a:ext cx="71120" cy="104775"/>
            </a:xfrm>
            <a:custGeom>
              <a:avLst/>
              <a:gdLst/>
              <a:ahLst/>
              <a:cxnLst/>
              <a:rect l="l" t="t" r="r" b="b"/>
              <a:pathLst>
                <a:path w="71119" h="104775">
                  <a:moveTo>
                    <a:pt x="67310" y="97802"/>
                  </a:moveTo>
                  <a:lnTo>
                    <a:pt x="66167" y="93357"/>
                  </a:lnTo>
                  <a:lnTo>
                    <a:pt x="59436" y="82435"/>
                  </a:lnTo>
                  <a:lnTo>
                    <a:pt x="58293" y="80149"/>
                  </a:lnTo>
                  <a:lnTo>
                    <a:pt x="46355" y="79057"/>
                  </a:lnTo>
                  <a:lnTo>
                    <a:pt x="10807" y="94742"/>
                  </a:lnTo>
                  <a:lnTo>
                    <a:pt x="0" y="104406"/>
                  </a:lnTo>
                  <a:lnTo>
                    <a:pt x="13182" y="98031"/>
                  </a:lnTo>
                  <a:lnTo>
                    <a:pt x="21336" y="94742"/>
                  </a:lnTo>
                  <a:lnTo>
                    <a:pt x="27800" y="93535"/>
                  </a:lnTo>
                  <a:lnTo>
                    <a:pt x="35941" y="93357"/>
                  </a:lnTo>
                  <a:lnTo>
                    <a:pt x="46037" y="94056"/>
                  </a:lnTo>
                  <a:lnTo>
                    <a:pt x="56235" y="95580"/>
                  </a:lnTo>
                  <a:lnTo>
                    <a:pt x="67310" y="97802"/>
                  </a:lnTo>
                  <a:close/>
                </a:path>
                <a:path w="71119" h="104775">
                  <a:moveTo>
                    <a:pt x="70612" y="6616"/>
                  </a:moveTo>
                  <a:lnTo>
                    <a:pt x="68059" y="5918"/>
                  </a:lnTo>
                  <a:lnTo>
                    <a:pt x="61214" y="4267"/>
                  </a:lnTo>
                  <a:lnTo>
                    <a:pt x="51206" y="2438"/>
                  </a:lnTo>
                  <a:lnTo>
                    <a:pt x="29337" y="0"/>
                  </a:lnTo>
                  <a:lnTo>
                    <a:pt x="22872" y="393"/>
                  </a:lnTo>
                  <a:lnTo>
                    <a:pt x="17056" y="3086"/>
                  </a:lnTo>
                  <a:lnTo>
                    <a:pt x="9004" y="8775"/>
                  </a:lnTo>
                  <a:lnTo>
                    <a:pt x="11290" y="8623"/>
                  </a:lnTo>
                  <a:lnTo>
                    <a:pt x="17272" y="8356"/>
                  </a:lnTo>
                  <a:lnTo>
                    <a:pt x="26517" y="8356"/>
                  </a:lnTo>
                  <a:lnTo>
                    <a:pt x="34671" y="8775"/>
                  </a:lnTo>
                  <a:lnTo>
                    <a:pt x="41440" y="9563"/>
                  </a:lnTo>
                  <a:lnTo>
                    <a:pt x="46494" y="10731"/>
                  </a:lnTo>
                  <a:lnTo>
                    <a:pt x="52362" y="13119"/>
                  </a:lnTo>
                  <a:lnTo>
                    <a:pt x="61595" y="17538"/>
                  </a:lnTo>
                  <a:lnTo>
                    <a:pt x="61595" y="15379"/>
                  </a:lnTo>
                  <a:lnTo>
                    <a:pt x="61595" y="14401"/>
                  </a:lnTo>
                  <a:lnTo>
                    <a:pt x="60452" y="15379"/>
                  </a:lnTo>
                  <a:lnTo>
                    <a:pt x="61582" y="13119"/>
                  </a:lnTo>
                  <a:lnTo>
                    <a:pt x="61595" y="10934"/>
                  </a:lnTo>
                  <a:lnTo>
                    <a:pt x="61595" y="14401"/>
                  </a:lnTo>
                  <a:lnTo>
                    <a:pt x="65608" y="10934"/>
                  </a:lnTo>
                  <a:lnTo>
                    <a:pt x="68592" y="8356"/>
                  </a:lnTo>
                  <a:lnTo>
                    <a:pt x="70612" y="6616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2366" y="2097659"/>
              <a:ext cx="73952" cy="13728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490065" y="1941817"/>
              <a:ext cx="221615" cy="345440"/>
            </a:xfrm>
            <a:custGeom>
              <a:avLst/>
              <a:gdLst/>
              <a:ahLst/>
              <a:cxnLst/>
              <a:rect l="l" t="t" r="r" b="b"/>
              <a:pathLst>
                <a:path w="221614" h="345439">
                  <a:moveTo>
                    <a:pt x="69107" y="0"/>
                  </a:moveTo>
                  <a:lnTo>
                    <a:pt x="39851" y="7696"/>
                  </a:lnTo>
                  <a:lnTo>
                    <a:pt x="15858" y="27203"/>
                  </a:lnTo>
                  <a:lnTo>
                    <a:pt x="401" y="59575"/>
                  </a:lnTo>
                  <a:lnTo>
                    <a:pt x="0" y="92875"/>
                  </a:lnTo>
                  <a:lnTo>
                    <a:pt x="12323" y="115570"/>
                  </a:lnTo>
                  <a:lnTo>
                    <a:pt x="27388" y="129285"/>
                  </a:lnTo>
                  <a:lnTo>
                    <a:pt x="35200" y="135648"/>
                  </a:lnTo>
                  <a:lnTo>
                    <a:pt x="35183" y="139293"/>
                  </a:lnTo>
                  <a:lnTo>
                    <a:pt x="34120" y="145491"/>
                  </a:lnTo>
                  <a:lnTo>
                    <a:pt x="33056" y="154368"/>
                  </a:lnTo>
                  <a:lnTo>
                    <a:pt x="33040" y="166001"/>
                  </a:lnTo>
                  <a:lnTo>
                    <a:pt x="34396" y="177901"/>
                  </a:lnTo>
                  <a:lnTo>
                    <a:pt x="39630" y="196761"/>
                  </a:lnTo>
                  <a:lnTo>
                    <a:pt x="39772" y="201942"/>
                  </a:lnTo>
                  <a:lnTo>
                    <a:pt x="28819" y="223621"/>
                  </a:lnTo>
                  <a:lnTo>
                    <a:pt x="22091" y="245287"/>
                  </a:lnTo>
                  <a:lnTo>
                    <a:pt x="19578" y="274713"/>
                  </a:lnTo>
                  <a:lnTo>
                    <a:pt x="23267" y="294271"/>
                  </a:lnTo>
                  <a:lnTo>
                    <a:pt x="36518" y="317309"/>
                  </a:lnTo>
                  <a:lnTo>
                    <a:pt x="62603" y="336702"/>
                  </a:lnTo>
                  <a:lnTo>
                    <a:pt x="104796" y="345325"/>
                  </a:lnTo>
                  <a:lnTo>
                    <a:pt x="143659" y="337337"/>
                  </a:lnTo>
                  <a:lnTo>
                    <a:pt x="175945" y="313677"/>
                  </a:lnTo>
                  <a:lnTo>
                    <a:pt x="200470" y="276631"/>
                  </a:lnTo>
                  <a:lnTo>
                    <a:pt x="216052" y="228460"/>
                  </a:lnTo>
                  <a:lnTo>
                    <a:pt x="221509" y="171462"/>
                  </a:lnTo>
                  <a:lnTo>
                    <a:pt x="212896" y="116509"/>
                  </a:lnTo>
                  <a:lnTo>
                    <a:pt x="190822" y="71831"/>
                  </a:lnTo>
                  <a:lnTo>
                    <a:pt x="160939" y="37782"/>
                  </a:lnTo>
                  <a:lnTo>
                    <a:pt x="128899" y="14731"/>
                  </a:lnTo>
                  <a:lnTo>
                    <a:pt x="100351" y="3060"/>
                  </a:lnTo>
                  <a:lnTo>
                    <a:pt x="69107" y="0"/>
                  </a:lnTo>
                  <a:close/>
                </a:path>
              </a:pathLst>
            </a:custGeom>
            <a:solidFill>
              <a:srgbClr val="7A7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7523" y="2064244"/>
              <a:ext cx="69850" cy="104775"/>
            </a:xfrm>
            <a:custGeom>
              <a:avLst/>
              <a:gdLst/>
              <a:ahLst/>
              <a:cxnLst/>
              <a:rect l="l" t="t" r="r" b="b"/>
              <a:pathLst>
                <a:path w="69850" h="104775">
                  <a:moveTo>
                    <a:pt x="60579" y="8775"/>
                  </a:moveTo>
                  <a:lnTo>
                    <a:pt x="59093" y="7632"/>
                  </a:lnTo>
                  <a:lnTo>
                    <a:pt x="53174" y="3086"/>
                  </a:lnTo>
                  <a:lnTo>
                    <a:pt x="47675" y="393"/>
                  </a:lnTo>
                  <a:lnTo>
                    <a:pt x="41313" y="0"/>
                  </a:lnTo>
                  <a:lnTo>
                    <a:pt x="31369" y="1155"/>
                  </a:lnTo>
                  <a:lnTo>
                    <a:pt x="18897" y="2438"/>
                  </a:lnTo>
                  <a:lnTo>
                    <a:pt x="8953" y="4267"/>
                  </a:lnTo>
                  <a:lnTo>
                    <a:pt x="2362" y="5918"/>
                  </a:lnTo>
                  <a:lnTo>
                    <a:pt x="0" y="6616"/>
                  </a:lnTo>
                  <a:lnTo>
                    <a:pt x="8877" y="14389"/>
                  </a:lnTo>
                  <a:lnTo>
                    <a:pt x="8877" y="13119"/>
                  </a:lnTo>
                  <a:lnTo>
                    <a:pt x="10020" y="15379"/>
                  </a:lnTo>
                  <a:lnTo>
                    <a:pt x="8877" y="14389"/>
                  </a:lnTo>
                  <a:lnTo>
                    <a:pt x="8877" y="17538"/>
                  </a:lnTo>
                  <a:lnTo>
                    <a:pt x="13106" y="15379"/>
                  </a:lnTo>
                  <a:lnTo>
                    <a:pt x="17513" y="13119"/>
                  </a:lnTo>
                  <a:lnTo>
                    <a:pt x="48247" y="7632"/>
                  </a:lnTo>
                  <a:lnTo>
                    <a:pt x="60579" y="8775"/>
                  </a:lnTo>
                  <a:close/>
                </a:path>
                <a:path w="69850" h="104775">
                  <a:moveTo>
                    <a:pt x="69583" y="104406"/>
                  </a:moveTo>
                  <a:lnTo>
                    <a:pt x="31330" y="79502"/>
                  </a:lnTo>
                  <a:lnTo>
                    <a:pt x="23723" y="79057"/>
                  </a:lnTo>
                  <a:lnTo>
                    <a:pt x="12433" y="80149"/>
                  </a:lnTo>
                  <a:lnTo>
                    <a:pt x="11290" y="82435"/>
                  </a:lnTo>
                  <a:lnTo>
                    <a:pt x="4572" y="93357"/>
                  </a:lnTo>
                  <a:lnTo>
                    <a:pt x="2286" y="97802"/>
                  </a:lnTo>
                  <a:lnTo>
                    <a:pt x="13906" y="95580"/>
                  </a:lnTo>
                  <a:lnTo>
                    <a:pt x="24511" y="94056"/>
                  </a:lnTo>
                  <a:lnTo>
                    <a:pt x="34798" y="93357"/>
                  </a:lnTo>
                  <a:lnTo>
                    <a:pt x="42900" y="93535"/>
                  </a:lnTo>
                  <a:lnTo>
                    <a:pt x="49225" y="94742"/>
                  </a:lnTo>
                  <a:lnTo>
                    <a:pt x="57035" y="98031"/>
                  </a:lnTo>
                  <a:lnTo>
                    <a:pt x="69583" y="104406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400" y="4701545"/>
            <a:ext cx="5181600" cy="174760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126727" y="6931189"/>
            <a:ext cx="1364488" cy="7630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425" spc="-9" dirty="0">
                <a:latin typeface="Calibri"/>
                <a:cs typeface="Calibri"/>
              </a:rPr>
              <a:t>Lancet.</a:t>
            </a:r>
            <a:r>
              <a:rPr sz="425" dirty="0">
                <a:latin typeface="Calibri"/>
                <a:cs typeface="Calibri"/>
              </a:rPr>
              <a:t> </a:t>
            </a:r>
            <a:r>
              <a:rPr sz="425" spc="-17" dirty="0">
                <a:latin typeface="Calibri"/>
                <a:cs typeface="Calibri"/>
              </a:rPr>
              <a:t>Volume</a:t>
            </a:r>
            <a:r>
              <a:rPr sz="425" spc="-13" dirty="0">
                <a:latin typeface="Calibri"/>
                <a:cs typeface="Calibri"/>
              </a:rPr>
              <a:t> </a:t>
            </a:r>
            <a:r>
              <a:rPr sz="425" dirty="0">
                <a:latin typeface="Calibri"/>
                <a:cs typeface="Calibri"/>
              </a:rPr>
              <a:t>379,</a:t>
            </a:r>
            <a:r>
              <a:rPr sz="425" spc="30" dirty="0">
                <a:latin typeface="Calibri"/>
                <a:cs typeface="Calibri"/>
              </a:rPr>
              <a:t> </a:t>
            </a:r>
            <a:r>
              <a:rPr sz="425" spc="-9" dirty="0">
                <a:latin typeface="Calibri"/>
                <a:cs typeface="Calibri"/>
              </a:rPr>
              <a:t>Issue</a:t>
            </a:r>
            <a:r>
              <a:rPr sz="425" spc="13" dirty="0">
                <a:latin typeface="Calibri"/>
                <a:cs typeface="Calibri"/>
              </a:rPr>
              <a:t> </a:t>
            </a:r>
            <a:r>
              <a:rPr sz="425" dirty="0">
                <a:latin typeface="Calibri"/>
                <a:cs typeface="Calibri"/>
              </a:rPr>
              <a:t>9811,</a:t>
            </a:r>
            <a:r>
              <a:rPr sz="425" spc="34" dirty="0">
                <a:latin typeface="Calibri"/>
                <a:cs typeface="Calibri"/>
              </a:rPr>
              <a:t> </a:t>
            </a:r>
            <a:r>
              <a:rPr sz="425" spc="-9" dirty="0">
                <a:latin typeface="Calibri"/>
                <a:cs typeface="Calibri"/>
              </a:rPr>
              <a:t>P165-</a:t>
            </a:r>
            <a:r>
              <a:rPr sz="425" dirty="0">
                <a:latin typeface="Calibri"/>
                <a:cs typeface="Calibri"/>
              </a:rPr>
              <a:t>180,</a:t>
            </a:r>
            <a:r>
              <a:rPr sz="425" spc="34" dirty="0">
                <a:latin typeface="Calibri"/>
                <a:cs typeface="Calibri"/>
              </a:rPr>
              <a:t> </a:t>
            </a:r>
            <a:r>
              <a:rPr sz="425" spc="-9" dirty="0">
                <a:latin typeface="Calibri"/>
                <a:cs typeface="Calibri"/>
              </a:rPr>
              <a:t>JANUARY</a:t>
            </a:r>
            <a:r>
              <a:rPr sz="425" dirty="0">
                <a:latin typeface="Calibri"/>
                <a:cs typeface="Calibri"/>
              </a:rPr>
              <a:t> 14,</a:t>
            </a:r>
            <a:r>
              <a:rPr sz="425" spc="21" dirty="0">
                <a:latin typeface="Calibri"/>
                <a:cs typeface="Calibri"/>
              </a:rPr>
              <a:t> </a:t>
            </a:r>
            <a:r>
              <a:rPr sz="425" spc="-17" dirty="0">
                <a:latin typeface="Calibri"/>
                <a:cs typeface="Calibri"/>
              </a:rPr>
              <a:t>2012</a:t>
            </a:r>
            <a:endParaRPr sz="425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8835" y="4252615"/>
            <a:ext cx="2364105" cy="20710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1275" b="1" dirty="0">
                <a:solidFill>
                  <a:srgbClr val="006EBF"/>
                </a:solidFill>
                <a:latin typeface="Arial"/>
                <a:cs typeface="Arial"/>
              </a:rPr>
              <a:t>Diễn</a:t>
            </a:r>
            <a:r>
              <a:rPr sz="1275" b="1" spc="-26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6EBF"/>
                </a:solidFill>
                <a:latin typeface="Arial"/>
                <a:cs typeface="Arial"/>
              </a:rPr>
              <a:t>tiến</a:t>
            </a:r>
            <a:r>
              <a:rPr sz="1275" b="1" spc="-3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6EBF"/>
                </a:solidFill>
                <a:latin typeface="Arial"/>
                <a:cs typeface="Arial"/>
              </a:rPr>
              <a:t>chung</a:t>
            </a:r>
            <a:r>
              <a:rPr sz="1275" b="1" spc="-9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6EBF"/>
                </a:solidFill>
                <a:latin typeface="Arial"/>
                <a:cs typeface="Arial"/>
              </a:rPr>
              <a:t>của</a:t>
            </a:r>
            <a:r>
              <a:rPr sz="1275" b="1" spc="-26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6EBF"/>
                </a:solidFill>
                <a:latin typeface="Arial"/>
                <a:cs typeface="Arial"/>
              </a:rPr>
              <a:t>bệnh</a:t>
            </a:r>
            <a:r>
              <a:rPr sz="1275" b="1" spc="-9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1275" b="1" spc="-17" dirty="0">
                <a:solidFill>
                  <a:srgbClr val="006EBF"/>
                </a:solidFill>
                <a:latin typeface="Arial"/>
                <a:cs typeface="Arial"/>
              </a:rPr>
              <a:t>thận</a:t>
            </a:r>
            <a:endParaRPr sz="1275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61647" y="4763186"/>
            <a:ext cx="589947" cy="198388"/>
          </a:xfrm>
          <a:prstGeom prst="rect">
            <a:avLst/>
          </a:prstGeom>
          <a:solidFill>
            <a:srgbClr val="D0C3DF"/>
          </a:solidFill>
        </p:spPr>
        <p:txBody>
          <a:bodyPr vert="horz" wrap="square" lIns="0" tIns="92837" rIns="0" bIns="0" rtlCol="0">
            <a:spAutoFit/>
          </a:bodyPr>
          <a:lstStyle/>
          <a:p>
            <a:pPr marL="72866">
              <a:spcBef>
                <a:spcPts val="731"/>
              </a:spcBef>
            </a:pPr>
            <a:r>
              <a:rPr sz="680" spc="-9" dirty="0">
                <a:solidFill>
                  <a:srgbClr val="0C0C0C"/>
                </a:solidFill>
                <a:latin typeface="Arial"/>
                <a:cs typeface="Arial"/>
              </a:rPr>
              <a:t>Biến</a:t>
            </a:r>
            <a:r>
              <a:rPr sz="680" spc="-34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680" spc="-9" dirty="0">
                <a:solidFill>
                  <a:srgbClr val="0C0C0C"/>
                </a:solidFill>
                <a:latin typeface="Arial"/>
                <a:cs typeface="Arial"/>
              </a:rPr>
              <a:t>chứng</a:t>
            </a:r>
            <a:endParaRPr sz="68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02748" y="5622651"/>
            <a:ext cx="392398" cy="205184"/>
          </a:xfrm>
          <a:prstGeom prst="rect">
            <a:avLst/>
          </a:prstGeom>
          <a:solidFill>
            <a:srgbClr val="3967AC"/>
          </a:solidFill>
        </p:spPr>
        <p:txBody>
          <a:bodyPr vert="horz" wrap="square" lIns="0" tIns="0" rIns="0" bIns="0" rtlCol="0">
            <a:spAutoFit/>
          </a:bodyPr>
          <a:lstStyle/>
          <a:p>
            <a:pPr marL="52896" marR="55054" indent="52896">
              <a:lnSpc>
                <a:spcPts val="757"/>
              </a:lnSpc>
            </a:pPr>
            <a:r>
              <a:rPr sz="680" spc="-17" dirty="0">
                <a:solidFill>
                  <a:srgbClr val="FFFFFF"/>
                </a:solidFill>
                <a:latin typeface="Arial"/>
                <a:cs typeface="Arial"/>
              </a:rPr>
              <a:t>Bình </a:t>
            </a:r>
            <a:r>
              <a:rPr sz="680" spc="-21" dirty="0">
                <a:solidFill>
                  <a:srgbClr val="FFFFFF"/>
                </a:solidFill>
                <a:latin typeface="Arial"/>
                <a:cs typeface="Arial"/>
              </a:rPr>
              <a:t>thường</a:t>
            </a:r>
            <a:endParaRPr sz="68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46869" y="5604926"/>
            <a:ext cx="392398" cy="220188"/>
          </a:xfrm>
          <a:prstGeom prst="rect">
            <a:avLst/>
          </a:prstGeom>
          <a:solidFill>
            <a:srgbClr val="3967AC"/>
          </a:solidFill>
        </p:spPr>
        <p:txBody>
          <a:bodyPr vert="horz" wrap="square" lIns="0" tIns="10795" rIns="0" bIns="0" rtlCol="0">
            <a:spAutoFit/>
          </a:bodyPr>
          <a:lstStyle/>
          <a:p>
            <a:pPr marL="38862" marR="42101" indent="58293">
              <a:spcBef>
                <a:spcPts val="85"/>
              </a:spcBef>
            </a:pPr>
            <a:r>
              <a:rPr sz="680" spc="-17" dirty="0">
                <a:solidFill>
                  <a:srgbClr val="FFFFFF"/>
                </a:solidFill>
                <a:latin typeface="Arial"/>
                <a:cs typeface="Arial"/>
              </a:rPr>
              <a:t>Tăng </a:t>
            </a:r>
            <a:r>
              <a:rPr sz="680" spc="-9" dirty="0">
                <a:solidFill>
                  <a:srgbClr val="FFFFFF"/>
                </a:solidFill>
                <a:latin typeface="Arial"/>
                <a:cs typeface="Arial"/>
              </a:rPr>
              <a:t>nguy</a:t>
            </a:r>
            <a:r>
              <a:rPr sz="680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0" spc="-30" dirty="0">
                <a:solidFill>
                  <a:srgbClr val="FFFFFF"/>
                </a:solidFill>
                <a:latin typeface="Arial"/>
                <a:cs typeface="Arial"/>
              </a:rPr>
              <a:t>cơ</a:t>
            </a:r>
            <a:endParaRPr sz="68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45229" y="5604926"/>
            <a:ext cx="392398" cy="235871"/>
          </a:xfrm>
          <a:custGeom>
            <a:avLst/>
            <a:gdLst/>
            <a:ahLst/>
            <a:cxnLst/>
            <a:rect l="l" t="t" r="r" b="b"/>
            <a:pathLst>
              <a:path w="461644" h="277495">
                <a:moveTo>
                  <a:pt x="461200" y="0"/>
                </a:moveTo>
                <a:lnTo>
                  <a:pt x="0" y="0"/>
                </a:lnTo>
                <a:lnTo>
                  <a:pt x="0" y="277431"/>
                </a:lnTo>
                <a:lnTo>
                  <a:pt x="461200" y="277431"/>
                </a:lnTo>
                <a:lnTo>
                  <a:pt x="461200" y="0"/>
                </a:lnTo>
                <a:close/>
              </a:path>
            </a:pathLst>
          </a:custGeom>
          <a:solidFill>
            <a:srgbClr val="92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455661" y="5553174"/>
            <a:ext cx="165164" cy="1155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680" spc="-21" dirty="0">
                <a:solidFill>
                  <a:srgbClr val="0C0C0C"/>
                </a:solidFill>
                <a:latin typeface="Arial"/>
                <a:cs typeface="Arial"/>
              </a:rPr>
              <a:t>Tổn</a:t>
            </a:r>
            <a:endParaRPr sz="68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88300" y="5656806"/>
            <a:ext cx="299022" cy="2201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9088" marR="4318" indent="-58293">
              <a:spcBef>
                <a:spcPts val="85"/>
              </a:spcBef>
            </a:pPr>
            <a:r>
              <a:rPr sz="680" spc="-21" dirty="0">
                <a:solidFill>
                  <a:srgbClr val="0C0C0C"/>
                </a:solidFill>
                <a:latin typeface="Arial"/>
                <a:cs typeface="Arial"/>
              </a:rPr>
              <a:t>thương</a:t>
            </a:r>
            <a:r>
              <a:rPr sz="680" spc="-17" dirty="0">
                <a:solidFill>
                  <a:srgbClr val="0C0C0C"/>
                </a:solidFill>
                <a:latin typeface="Arial"/>
                <a:cs typeface="Arial"/>
              </a:rPr>
              <a:t> thận</a:t>
            </a:r>
            <a:endParaRPr sz="68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86014" y="5574754"/>
            <a:ext cx="392398" cy="294953"/>
          </a:xfrm>
          <a:prstGeom prst="rect">
            <a:avLst/>
          </a:prstGeom>
          <a:solidFill>
            <a:srgbClr val="92BDA6"/>
          </a:solidFill>
        </p:spPr>
        <p:txBody>
          <a:bodyPr vert="horz" wrap="square" lIns="0" tIns="0" rIns="0" bIns="0" rtlCol="0">
            <a:spAutoFit/>
          </a:bodyPr>
          <a:lstStyle/>
          <a:p>
            <a:pPr marL="3239" algn="ctr">
              <a:lnSpc>
                <a:spcPts val="739"/>
              </a:lnSpc>
            </a:pPr>
            <a:r>
              <a:rPr sz="680" dirty="0">
                <a:solidFill>
                  <a:srgbClr val="0C0C0C"/>
                </a:solidFill>
                <a:latin typeface="Arial"/>
                <a:cs typeface="Arial"/>
              </a:rPr>
              <a:t>↓</a:t>
            </a:r>
            <a:r>
              <a:rPr sz="680" spc="-17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680" dirty="0">
                <a:solidFill>
                  <a:srgbClr val="0C0C0C"/>
                </a:solidFill>
                <a:latin typeface="Arial"/>
                <a:cs typeface="Arial"/>
              </a:rPr>
              <a:t>Độ</a:t>
            </a:r>
            <a:r>
              <a:rPr sz="680" spc="-9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680" spc="-21" dirty="0">
                <a:solidFill>
                  <a:srgbClr val="0C0C0C"/>
                </a:solidFill>
                <a:latin typeface="Arial"/>
                <a:cs typeface="Arial"/>
              </a:rPr>
              <a:t>lọc</a:t>
            </a:r>
            <a:endParaRPr sz="680">
              <a:latin typeface="Arial"/>
              <a:cs typeface="Arial"/>
            </a:endParaRPr>
          </a:p>
          <a:p>
            <a:pPr marL="120364" marR="103632" algn="ctr">
              <a:lnSpc>
                <a:spcPts val="816"/>
              </a:lnSpc>
            </a:pPr>
            <a:r>
              <a:rPr sz="680" spc="-21" dirty="0">
                <a:solidFill>
                  <a:srgbClr val="0C0C0C"/>
                </a:solidFill>
                <a:latin typeface="Arial"/>
                <a:cs typeface="Arial"/>
              </a:rPr>
              <a:t>cầu</a:t>
            </a:r>
            <a:r>
              <a:rPr sz="680" spc="4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680" spc="-30" dirty="0">
                <a:solidFill>
                  <a:srgbClr val="0C0C0C"/>
                </a:solidFill>
                <a:latin typeface="Arial"/>
                <a:cs typeface="Arial"/>
              </a:rPr>
              <a:t>thận</a:t>
            </a:r>
            <a:endParaRPr sz="68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24747" y="5574754"/>
            <a:ext cx="392398" cy="250710"/>
          </a:xfrm>
          <a:prstGeom prst="rect">
            <a:avLst/>
          </a:prstGeom>
          <a:solidFill>
            <a:srgbClr val="92BDA6"/>
          </a:solidFill>
        </p:spPr>
        <p:txBody>
          <a:bodyPr vert="horz" wrap="square" lIns="0" tIns="41021" rIns="0" bIns="0" rtlCol="0">
            <a:spAutoFit/>
          </a:bodyPr>
          <a:lstStyle/>
          <a:p>
            <a:pPr marL="111728" marR="111728" indent="8636">
              <a:spcBef>
                <a:spcPts val="323"/>
              </a:spcBef>
            </a:pPr>
            <a:r>
              <a:rPr sz="680" spc="-21" dirty="0">
                <a:solidFill>
                  <a:srgbClr val="0C0C0C"/>
                </a:solidFill>
                <a:latin typeface="Arial"/>
                <a:cs typeface="Arial"/>
              </a:rPr>
              <a:t>Suy</a:t>
            </a:r>
            <a:r>
              <a:rPr sz="680" spc="4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680" spc="-30" dirty="0">
                <a:solidFill>
                  <a:srgbClr val="0C0C0C"/>
                </a:solidFill>
                <a:latin typeface="Arial"/>
                <a:cs typeface="Arial"/>
              </a:rPr>
              <a:t>thận</a:t>
            </a:r>
            <a:endParaRPr sz="68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63588" y="5604894"/>
            <a:ext cx="351376" cy="233269"/>
          </a:xfrm>
          <a:prstGeom prst="rect">
            <a:avLst/>
          </a:prstGeom>
          <a:solidFill>
            <a:srgbClr val="D0C3DF"/>
          </a:solidFill>
        </p:spPr>
        <p:txBody>
          <a:bodyPr vert="horz" wrap="square" lIns="0" tIns="23749" rIns="0" bIns="0" rtlCol="0">
            <a:spAutoFit/>
          </a:bodyPr>
          <a:lstStyle/>
          <a:p>
            <a:pPr marL="82582" marR="81502" indent="37243">
              <a:spcBef>
                <a:spcPts val="187"/>
              </a:spcBef>
            </a:pPr>
            <a:r>
              <a:rPr sz="680" spc="-21" dirty="0">
                <a:solidFill>
                  <a:srgbClr val="0C0C0C"/>
                </a:solidFill>
                <a:latin typeface="Arial"/>
                <a:cs typeface="Arial"/>
              </a:rPr>
              <a:t>Tử</a:t>
            </a:r>
            <a:r>
              <a:rPr sz="680" spc="42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680" spc="-30" dirty="0">
                <a:solidFill>
                  <a:srgbClr val="0C0C0C"/>
                </a:solidFill>
                <a:latin typeface="Arial"/>
                <a:cs typeface="Arial"/>
              </a:rPr>
              <a:t>vong</a:t>
            </a:r>
            <a:endParaRPr sz="68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445750" y="5963967"/>
            <a:ext cx="547307" cy="425323"/>
          </a:xfrm>
          <a:custGeom>
            <a:avLst/>
            <a:gdLst/>
            <a:ahLst/>
            <a:cxnLst/>
            <a:rect l="l" t="t" r="r" b="b"/>
            <a:pathLst>
              <a:path w="643890" h="500379">
                <a:moveTo>
                  <a:pt x="643890" y="0"/>
                </a:moveTo>
                <a:lnTo>
                  <a:pt x="0" y="0"/>
                </a:lnTo>
                <a:lnTo>
                  <a:pt x="0" y="500379"/>
                </a:lnTo>
                <a:lnTo>
                  <a:pt x="643890" y="500379"/>
                </a:lnTo>
                <a:lnTo>
                  <a:pt x="643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499962" y="6000000"/>
            <a:ext cx="447453" cy="3248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255" marR="4318" algn="ctr">
              <a:spcBef>
                <a:spcPts val="85"/>
              </a:spcBef>
            </a:pP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Sàng</a:t>
            </a:r>
            <a:r>
              <a:rPr sz="68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lọc</a:t>
            </a:r>
            <a:r>
              <a:rPr sz="680" spc="-13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yếu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tố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 nguy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 cơ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của</a:t>
            </a:r>
            <a:r>
              <a:rPr sz="68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CKD</a:t>
            </a:r>
            <a:endParaRPr sz="68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52521" y="5963967"/>
            <a:ext cx="580771" cy="425323"/>
          </a:xfrm>
          <a:custGeom>
            <a:avLst/>
            <a:gdLst/>
            <a:ahLst/>
            <a:cxnLst/>
            <a:rect l="l" t="t" r="r" b="b"/>
            <a:pathLst>
              <a:path w="683260" h="500379">
                <a:moveTo>
                  <a:pt x="683260" y="0"/>
                </a:moveTo>
                <a:lnTo>
                  <a:pt x="0" y="0"/>
                </a:lnTo>
                <a:lnTo>
                  <a:pt x="0" y="500379"/>
                </a:lnTo>
                <a:lnTo>
                  <a:pt x="683260" y="500379"/>
                </a:lnTo>
                <a:lnTo>
                  <a:pt x="683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399241" y="6000000"/>
            <a:ext cx="494951" cy="3248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 marR="4318" algn="ctr">
              <a:spcBef>
                <a:spcPts val="85"/>
              </a:spcBef>
            </a:pP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Giảm</a:t>
            </a:r>
            <a:r>
              <a:rPr sz="680" spc="-13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nguy 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cơ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của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CKD;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 tầm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soát</a:t>
            </a:r>
            <a:r>
              <a:rPr sz="680" spc="-13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CKD</a:t>
            </a:r>
            <a:endParaRPr sz="68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88161" y="5963979"/>
            <a:ext cx="745934" cy="485235"/>
          </a:xfrm>
          <a:custGeom>
            <a:avLst/>
            <a:gdLst/>
            <a:ahLst/>
            <a:cxnLst/>
            <a:rect l="l" t="t" r="r" b="b"/>
            <a:pathLst>
              <a:path w="877570" h="570865">
                <a:moveTo>
                  <a:pt x="877568" y="0"/>
                </a:moveTo>
                <a:lnTo>
                  <a:pt x="0" y="0"/>
                </a:lnTo>
                <a:lnTo>
                  <a:pt x="0" y="570865"/>
                </a:lnTo>
                <a:lnTo>
                  <a:pt x="877568" y="570865"/>
                </a:lnTo>
                <a:lnTo>
                  <a:pt x="877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237029" y="5977883"/>
            <a:ext cx="657955" cy="42947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255" marR="4318" algn="ctr">
              <a:spcBef>
                <a:spcPts val="85"/>
              </a:spcBef>
            </a:pP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Chẩn</a:t>
            </a:r>
            <a:r>
              <a:rPr sz="680" spc="-3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đoán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và</a:t>
            </a:r>
            <a:r>
              <a:rPr sz="680" spc="-26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điều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trị;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điều</a:t>
            </a:r>
            <a:r>
              <a:rPr sz="680" spc="-26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trị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 bệnh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đồng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mắc;</a:t>
            </a:r>
            <a:r>
              <a:rPr sz="68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b="1" spc="-21" dirty="0">
                <a:solidFill>
                  <a:srgbClr val="3F3F3F"/>
                </a:solidFill>
                <a:latin typeface="Calibri"/>
                <a:cs typeface="Calibri"/>
              </a:rPr>
              <a:t>làm</a:t>
            </a:r>
            <a:r>
              <a:rPr sz="680" b="1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b="1" spc="-9" dirty="0">
                <a:solidFill>
                  <a:srgbClr val="3F3F3F"/>
                </a:solidFill>
                <a:latin typeface="Calibri"/>
                <a:cs typeface="Calibri"/>
              </a:rPr>
              <a:t>chậm</a:t>
            </a:r>
            <a:r>
              <a:rPr sz="680" b="1" spc="-2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b="1" dirty="0">
                <a:solidFill>
                  <a:srgbClr val="3F3F3F"/>
                </a:solidFill>
                <a:latin typeface="Calibri"/>
                <a:cs typeface="Calibri"/>
              </a:rPr>
              <a:t>diễn</a:t>
            </a:r>
            <a:r>
              <a:rPr sz="680" b="1" spc="-13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b="1" spc="-17" dirty="0">
                <a:solidFill>
                  <a:srgbClr val="3F3F3F"/>
                </a:solidFill>
                <a:latin typeface="Calibri"/>
                <a:cs typeface="Calibri"/>
              </a:rPr>
              <a:t>tiến</a:t>
            </a:r>
            <a:endParaRPr sz="68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09191" y="5975637"/>
            <a:ext cx="745934" cy="485235"/>
          </a:xfrm>
          <a:custGeom>
            <a:avLst/>
            <a:gdLst/>
            <a:ahLst/>
            <a:cxnLst/>
            <a:rect l="l" t="t" r="r" b="b"/>
            <a:pathLst>
              <a:path w="877570" h="570865">
                <a:moveTo>
                  <a:pt x="877124" y="0"/>
                </a:moveTo>
                <a:lnTo>
                  <a:pt x="0" y="0"/>
                </a:lnTo>
                <a:lnTo>
                  <a:pt x="0" y="570788"/>
                </a:lnTo>
                <a:lnTo>
                  <a:pt x="877124" y="570788"/>
                </a:lnTo>
                <a:lnTo>
                  <a:pt x="877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177652" y="5989368"/>
            <a:ext cx="618014" cy="42947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255" marR="4318" indent="1080" algn="ctr">
              <a:spcBef>
                <a:spcPts val="85"/>
              </a:spcBef>
            </a:pP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Ước</a:t>
            </a:r>
            <a:r>
              <a:rPr sz="680" spc="-26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đoán 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diễn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tiến;</a:t>
            </a:r>
            <a:r>
              <a:rPr sz="680" spc="-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điều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trị</a:t>
            </a:r>
            <a:r>
              <a:rPr sz="680" spc="-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biến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chứng;</a:t>
            </a:r>
            <a:r>
              <a:rPr sz="680" spc="-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chuẩn</a:t>
            </a:r>
            <a:r>
              <a:rPr sz="680" spc="-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bị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thay</a:t>
            </a:r>
            <a:r>
              <a:rPr sz="68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thế</a:t>
            </a:r>
            <a:r>
              <a:rPr sz="680" spc="-26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thận</a:t>
            </a:r>
            <a:endParaRPr sz="68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48032" y="5979091"/>
            <a:ext cx="745934" cy="485235"/>
          </a:xfrm>
          <a:custGeom>
            <a:avLst/>
            <a:gdLst/>
            <a:ahLst/>
            <a:cxnLst/>
            <a:rect l="l" t="t" r="r" b="b"/>
            <a:pathLst>
              <a:path w="877570" h="570865">
                <a:moveTo>
                  <a:pt x="877124" y="0"/>
                </a:moveTo>
                <a:lnTo>
                  <a:pt x="0" y="0"/>
                </a:lnTo>
                <a:lnTo>
                  <a:pt x="0" y="570788"/>
                </a:lnTo>
                <a:lnTo>
                  <a:pt x="877124" y="570788"/>
                </a:lnTo>
                <a:lnTo>
                  <a:pt x="877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136145" y="6044638"/>
            <a:ext cx="580771" cy="3248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 marR="4318" algn="ctr">
              <a:spcBef>
                <a:spcPts val="85"/>
              </a:spcBef>
            </a:pP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Điều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dirty="0">
                <a:solidFill>
                  <a:srgbClr val="3F3F3F"/>
                </a:solidFill>
                <a:latin typeface="Calibri"/>
                <a:cs typeface="Calibri"/>
              </a:rPr>
              <a:t>trị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 thay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21" dirty="0">
                <a:solidFill>
                  <a:srgbClr val="3F3F3F"/>
                </a:solidFill>
                <a:latin typeface="Calibri"/>
                <a:cs typeface="Calibri"/>
              </a:rPr>
              <a:t>thế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thận</a:t>
            </a:r>
            <a:r>
              <a:rPr sz="680" spc="-13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(lọc </a:t>
            </a:r>
            <a:r>
              <a:rPr sz="680" spc="-17" dirty="0">
                <a:solidFill>
                  <a:srgbClr val="3F3F3F"/>
                </a:solidFill>
                <a:latin typeface="Calibri"/>
                <a:cs typeface="Calibri"/>
              </a:rPr>
              <a:t>máu,</a:t>
            </a:r>
            <a:r>
              <a:rPr sz="680" spc="4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ghép</a:t>
            </a:r>
            <a:r>
              <a:rPr sz="68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80" spc="-9" dirty="0">
                <a:solidFill>
                  <a:srgbClr val="3F3F3F"/>
                </a:solidFill>
                <a:latin typeface="Calibri"/>
                <a:cs typeface="Calibri"/>
              </a:rPr>
              <a:t>thận)</a:t>
            </a:r>
            <a:endParaRPr sz="68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342314" y="6433820"/>
            <a:ext cx="444214" cy="344361"/>
          </a:xfrm>
          <a:custGeom>
            <a:avLst/>
            <a:gdLst/>
            <a:ahLst/>
            <a:cxnLst/>
            <a:rect l="l" t="t" r="r" b="b"/>
            <a:pathLst>
              <a:path w="522605" h="405129">
                <a:moveTo>
                  <a:pt x="261111" y="0"/>
                </a:moveTo>
                <a:lnTo>
                  <a:pt x="0" y="202310"/>
                </a:lnTo>
                <a:lnTo>
                  <a:pt x="130555" y="202310"/>
                </a:lnTo>
                <a:lnTo>
                  <a:pt x="130555" y="404558"/>
                </a:lnTo>
                <a:lnTo>
                  <a:pt x="391793" y="404558"/>
                </a:lnTo>
                <a:lnTo>
                  <a:pt x="391793" y="202310"/>
                </a:lnTo>
                <a:lnTo>
                  <a:pt x="522349" y="202310"/>
                </a:lnTo>
                <a:lnTo>
                  <a:pt x="2611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549960" y="6784355"/>
            <a:ext cx="2064004" cy="128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765" b="1" dirty="0">
                <a:latin typeface="Calibri"/>
                <a:cs typeface="Calibri"/>
              </a:rPr>
              <a:t>Kéo</a:t>
            </a:r>
            <a:r>
              <a:rPr sz="765" b="1" spc="-30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dài</a:t>
            </a:r>
            <a:r>
              <a:rPr sz="765" b="1" spc="-21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thời</a:t>
            </a:r>
            <a:r>
              <a:rPr sz="765" b="1" spc="-17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gian</a:t>
            </a:r>
            <a:r>
              <a:rPr sz="765" b="1" spc="-26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đến</a:t>
            </a:r>
            <a:r>
              <a:rPr sz="765" b="1" spc="-34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ESRD,</a:t>
            </a:r>
            <a:r>
              <a:rPr sz="765" b="1" spc="-13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tăng</a:t>
            </a:r>
            <a:r>
              <a:rPr sz="765" b="1" spc="-13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thời</a:t>
            </a:r>
            <a:r>
              <a:rPr sz="765" b="1" spc="-21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gian</a:t>
            </a:r>
            <a:r>
              <a:rPr sz="765" b="1" spc="-21" dirty="0">
                <a:latin typeface="Calibri"/>
                <a:cs typeface="Calibri"/>
              </a:rPr>
              <a:t> </a:t>
            </a:r>
            <a:r>
              <a:rPr sz="765" b="1" spc="-9" dirty="0">
                <a:latin typeface="Calibri"/>
                <a:cs typeface="Calibri"/>
              </a:rPr>
              <a:t>sống</a:t>
            </a:r>
            <a:r>
              <a:rPr sz="765" b="1" spc="-26" dirty="0">
                <a:latin typeface="Calibri"/>
                <a:cs typeface="Calibri"/>
              </a:rPr>
              <a:t> </a:t>
            </a:r>
            <a:r>
              <a:rPr sz="765" b="1" spc="-21" dirty="0">
                <a:latin typeface="Calibri"/>
                <a:cs typeface="Calibri"/>
              </a:rPr>
              <a:t>còn</a:t>
            </a:r>
            <a:endParaRPr sz="765" dirty="0">
              <a:latin typeface="Calibri"/>
              <a:cs typeface="Calibri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754380" y="419101"/>
            <a:ext cx="8549640" cy="430887"/>
          </a:xfrm>
        </p:spPr>
        <p:txBody>
          <a:bodyPr/>
          <a:lstStyle/>
          <a:p>
            <a:pPr algn="ctr"/>
            <a:r>
              <a:rPr lang="en-US" sz="2800" dirty="0" smtClean="0"/>
              <a:t>BỆNH THẬN MẠN VÀ DIỄN TIẾN</a:t>
            </a:r>
            <a:endParaRPr lang="en-US" sz="2800" dirty="0"/>
          </a:p>
        </p:txBody>
      </p:sp>
      <p:sp>
        <p:nvSpPr>
          <p:cNvPr id="63" name="Subtitle 62"/>
          <p:cNvSpPr>
            <a:spLocks noGrp="1"/>
          </p:cNvSpPr>
          <p:nvPr>
            <p:ph type="subTitle" idx="4"/>
          </p:nvPr>
        </p:nvSpPr>
        <p:spPr>
          <a:xfrm>
            <a:off x="1508760" y="3874961"/>
            <a:ext cx="7101840" cy="2585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054"/>
              </a:lnSpc>
            </a:pPr>
            <a:fld id="{81D60167-4931-47E6-BA6A-407CBD079E47}" type="slidenum">
              <a:rPr spc="-21" dirty="0"/>
              <a:pPr marL="10795">
                <a:lnSpc>
                  <a:spcPts val="1054"/>
                </a:lnSpc>
              </a:pPr>
              <a:t>2</a:t>
            </a:fld>
            <a:endParaRPr spc="-21" dirty="0"/>
          </a:p>
        </p:txBody>
      </p:sp>
      <p:sp>
        <p:nvSpPr>
          <p:cNvPr id="60" name="object 60"/>
          <p:cNvSpPr txBox="1"/>
          <p:nvPr/>
        </p:nvSpPr>
        <p:spPr>
          <a:xfrm>
            <a:off x="2427604" y="7051996"/>
            <a:ext cx="76645" cy="1417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850" spc="-43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27604" y="3667709"/>
            <a:ext cx="76645" cy="1417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95">
              <a:spcBef>
                <a:spcPts val="85"/>
              </a:spcBef>
            </a:pPr>
            <a:r>
              <a:rPr sz="850" spc="-43" dirty="0">
                <a:solidFill>
                  <a:srgbClr val="252525"/>
                </a:solidFill>
                <a:latin typeface="Calibri"/>
                <a:cs typeface="Calibri"/>
              </a:rPr>
              <a:t>3</a:t>
            </a:r>
            <a:endParaRPr sz="8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7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13C2B85-BC4B-6A31-534A-A6CB254F3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 smtClean="0"/>
              <a:t>ơn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DFA01-5E8F-855E-F741-E73FA918C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44539" y="6034088"/>
            <a:ext cx="413861" cy="276999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492443"/>
          </a:xfrm>
        </p:spPr>
        <p:txBody>
          <a:bodyPr/>
          <a:lstStyle/>
          <a:p>
            <a:pPr algn="ctr"/>
            <a:r>
              <a:rPr lang="en-US" sz="3200" dirty="0" smtClean="0"/>
              <a:t>SỰ RA ĐỜI CỦA ƯCMC, ƯCTT (RAAS)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08366" y="2731982"/>
            <a:ext cx="9345234" cy="2813271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 smtClean="0"/>
              <a:t>- </a:t>
            </a:r>
            <a:r>
              <a:rPr lang="en-US" sz="2800" b="0" dirty="0" err="1" smtClean="0"/>
              <a:t>Từ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năm</a:t>
            </a:r>
            <a:r>
              <a:rPr lang="en-US" sz="2800" b="0" dirty="0" smtClean="0"/>
              <a:t> 1981, ƯCMC </a:t>
            </a:r>
            <a:r>
              <a:rPr lang="en-US" sz="2800" b="0" dirty="0" err="1" smtClean="0"/>
              <a:t>được</a:t>
            </a:r>
            <a:r>
              <a:rPr lang="en-US" sz="2800" b="0" dirty="0" smtClean="0"/>
              <a:t> FDA </a:t>
            </a:r>
            <a:r>
              <a:rPr lang="en-US" sz="2800" b="0" dirty="0" err="1" smtClean="0"/>
              <a:t>chấp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thuận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điều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trị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cho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bệnh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lý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tim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mạch</a:t>
            </a:r>
            <a:r>
              <a:rPr lang="en-US" sz="2800" b="0" dirty="0" smtClean="0"/>
              <a:t>, </a:t>
            </a:r>
            <a:r>
              <a:rPr lang="en-US" sz="2800" b="0" dirty="0" err="1" smtClean="0"/>
              <a:t>tăng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huyết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áp</a:t>
            </a:r>
            <a:endParaRPr lang="en-US" sz="2800" b="0" dirty="0" smtClean="0"/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 smtClean="0"/>
              <a:t>- </a:t>
            </a:r>
            <a:r>
              <a:rPr lang="en-US" sz="2800" b="0" dirty="0" err="1" smtClean="0"/>
              <a:t>Từ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những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năm</a:t>
            </a:r>
            <a:r>
              <a:rPr lang="en-US" sz="2800" b="0" dirty="0" smtClean="0"/>
              <a:t> 2000 </a:t>
            </a:r>
            <a:r>
              <a:rPr lang="en-US" sz="2800" b="0" dirty="0" err="1" smtClean="0"/>
              <a:t>đến</a:t>
            </a:r>
            <a:r>
              <a:rPr lang="en-US" sz="2800" b="0" dirty="0" smtClean="0"/>
              <a:t> nay </a:t>
            </a:r>
            <a:r>
              <a:rPr lang="en-US" sz="2800" b="0" dirty="0" err="1" smtClean="0"/>
              <a:t>các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thuốc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hệ</a:t>
            </a:r>
            <a:r>
              <a:rPr lang="en-US" sz="2800" b="0" dirty="0" smtClean="0"/>
              <a:t> RAAS </a:t>
            </a:r>
            <a:r>
              <a:rPr lang="en-US" sz="2800" b="0" dirty="0" err="1" smtClean="0"/>
              <a:t>được</a:t>
            </a:r>
            <a:r>
              <a:rPr lang="en-US" sz="2800" b="0" dirty="0" smtClean="0"/>
              <a:t> 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sử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dụng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rộng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rãi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trong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điều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trị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bệnh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thận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mạn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3845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914399"/>
            <a:ext cx="9241667" cy="1015593"/>
          </a:xfrm>
        </p:spPr>
        <p:txBody>
          <a:bodyPr/>
          <a:lstStyle/>
          <a:p>
            <a:pPr algn="ctr"/>
            <a:r>
              <a:rPr lang="en-US" sz="2800" dirty="0" err="1" smtClean="0"/>
              <a:t>Rào</a:t>
            </a:r>
            <a:r>
              <a:rPr lang="en-US" sz="2800" dirty="0" smtClean="0"/>
              <a:t> </a:t>
            </a:r>
            <a:r>
              <a:rPr lang="en-US" sz="2800" dirty="0" err="1" smtClean="0"/>
              <a:t>cản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RAASi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Bệnh</a:t>
            </a:r>
            <a:r>
              <a:rPr lang="en-US" sz="2800" dirty="0" smtClean="0"/>
              <a:t> </a:t>
            </a:r>
            <a:r>
              <a:rPr lang="en-US" sz="2800" dirty="0" err="1" smtClean="0"/>
              <a:t>thận</a:t>
            </a:r>
            <a:r>
              <a:rPr lang="en-US" sz="2800" dirty="0" smtClean="0"/>
              <a:t> </a:t>
            </a:r>
            <a:r>
              <a:rPr lang="en-US" sz="2800" dirty="0" err="1" smtClean="0"/>
              <a:t>mạn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9982199" cy="5533053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- </a:t>
            </a:r>
            <a:r>
              <a:rPr lang="en-US" sz="2400" b="0" dirty="0" err="1" smtClean="0"/>
              <a:t>Hầu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hết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cứu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được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thực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hiện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trên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bệnh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thận</a:t>
            </a:r>
            <a:endParaRPr lang="en-US" sz="240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đái</a:t>
            </a:r>
            <a:r>
              <a:rPr lang="en-US" sz="2400" dirty="0" smtClean="0"/>
              <a:t> </a:t>
            </a:r>
            <a:r>
              <a:rPr lang="en-US" sz="2400" dirty="0" err="1" smtClean="0"/>
              <a:t>tháo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albumin </a:t>
            </a:r>
            <a:r>
              <a:rPr lang="en-US" sz="2400" dirty="0" err="1" smtClean="0"/>
              <a:t>niệu</a:t>
            </a:r>
            <a:endParaRPr lang="en-US" sz="240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-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thuốc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RAASi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thận</a:t>
            </a:r>
            <a:r>
              <a:rPr lang="en-US" sz="2400" dirty="0" smtClean="0"/>
              <a:t> do </a:t>
            </a:r>
            <a:r>
              <a:rPr lang="en-US" sz="2400" dirty="0" err="1" smtClean="0"/>
              <a:t>đái</a:t>
            </a:r>
            <a:r>
              <a:rPr lang="en-US" sz="2400" dirty="0" smtClean="0"/>
              <a:t> </a:t>
            </a:r>
            <a:r>
              <a:rPr lang="en-US" sz="2400" dirty="0" err="1" smtClean="0"/>
              <a:t>tháo</a:t>
            </a:r>
            <a:endParaRPr lang="en-US" sz="240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b="0" dirty="0" err="1" smtClean="0"/>
              <a:t>cũng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chưa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chứng</a:t>
            </a:r>
            <a:r>
              <a:rPr lang="en-US" sz="2400" b="0" dirty="0" smtClean="0"/>
              <a:t> minh </a:t>
            </a:r>
            <a:r>
              <a:rPr lang="en-US" sz="2400" b="0" dirty="0" err="1" smtClean="0"/>
              <a:t>được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mục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tiêu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tỷ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vong</a:t>
            </a:r>
            <a:endParaRPr lang="en-US" sz="2400" b="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- </a:t>
            </a:r>
            <a:r>
              <a:rPr lang="en-US" sz="2400" dirty="0" err="1" smtClean="0"/>
              <a:t>Tăng</a:t>
            </a:r>
            <a:r>
              <a:rPr lang="en-US" sz="2400" dirty="0" smtClean="0"/>
              <a:t> kali </a:t>
            </a:r>
            <a:r>
              <a:rPr lang="en-US" sz="2400" dirty="0" err="1" smtClean="0"/>
              <a:t>máu</a:t>
            </a:r>
            <a:r>
              <a:rPr lang="en-US" sz="2400" dirty="0" smtClean="0"/>
              <a:t>, </a:t>
            </a:r>
            <a:r>
              <a:rPr lang="en-US" sz="2400" dirty="0" err="1" smtClean="0"/>
              <a:t>suy</a:t>
            </a:r>
            <a:r>
              <a:rPr lang="en-US" sz="2400" dirty="0" smtClean="0"/>
              <a:t> </a:t>
            </a:r>
            <a:r>
              <a:rPr lang="en-US" sz="2400" dirty="0" err="1" smtClean="0"/>
              <a:t>thận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2 </a:t>
            </a:r>
            <a:r>
              <a:rPr lang="en-US" sz="2400" b="0" dirty="0" err="1" smtClean="0"/>
              <a:t>lý</a:t>
            </a:r>
            <a:r>
              <a:rPr lang="en-US" sz="2400" b="0" dirty="0" smtClean="0"/>
              <a:t> do </a:t>
            </a:r>
            <a:r>
              <a:rPr lang="en-US" sz="2400" b="0" dirty="0" err="1" smtClean="0"/>
              <a:t>hàng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trì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khi</a:t>
            </a:r>
            <a:endParaRPr lang="en-US" sz="2400" b="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/>
              <a:t> </a:t>
            </a:r>
            <a:r>
              <a:rPr lang="en-US" sz="2400" b="0" dirty="0" smtClean="0"/>
              <a:t>    </a:t>
            </a:r>
            <a:r>
              <a:rPr lang="en-US" sz="2400" b="0" dirty="0" err="1" smtClean="0"/>
              <a:t>sử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RAASi</a:t>
            </a:r>
            <a:endParaRPr lang="en-US" sz="2400" b="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- Lo </a:t>
            </a:r>
            <a:r>
              <a:rPr lang="en-US" sz="2400" dirty="0" err="1" smtClean="0"/>
              <a:t>ngại</a:t>
            </a:r>
            <a:r>
              <a:rPr lang="en-US" sz="2400" dirty="0" smtClean="0"/>
              <a:t> </a:t>
            </a:r>
            <a:r>
              <a:rPr lang="en-US" sz="2400" dirty="0" err="1" smtClean="0"/>
              <a:t>nguy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ESKD ở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CKD </a:t>
            </a:r>
            <a:r>
              <a:rPr lang="en-US" sz="2400" dirty="0" err="1" smtClean="0"/>
              <a:t>tiến</a:t>
            </a:r>
            <a:r>
              <a:rPr lang="en-US" sz="2400" dirty="0" smtClean="0"/>
              <a:t>  </a:t>
            </a:r>
            <a:r>
              <a:rPr lang="en-US" sz="2400" dirty="0" err="1" smtClean="0"/>
              <a:t>triển</a:t>
            </a:r>
            <a:endParaRPr lang="en-US" sz="240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- </a:t>
            </a:r>
            <a:r>
              <a:rPr lang="en-US" sz="2400" b="0" dirty="0" err="1" smtClean="0"/>
              <a:t>Một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số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phụ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của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Ưcmc</a:t>
            </a:r>
            <a:r>
              <a:rPr lang="en-US" sz="2400" b="0" dirty="0" smtClean="0"/>
              <a:t> (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tụ</a:t>
            </a:r>
            <a:r>
              <a:rPr lang="en-US" sz="2400" dirty="0" smtClean="0"/>
              <a:t> Bradykinin</a:t>
            </a:r>
            <a:r>
              <a:rPr lang="en-US" sz="2400" b="0" dirty="0" smtClean="0"/>
              <a:t>) </a:t>
            </a:r>
            <a:r>
              <a:rPr lang="en-US" sz="2400" b="0" dirty="0" err="1" smtClean="0"/>
              <a:t>gây</a:t>
            </a:r>
            <a:r>
              <a:rPr lang="en-US" sz="2400" b="0" dirty="0" smtClean="0"/>
              <a:t> ho khan </a:t>
            </a:r>
            <a:r>
              <a:rPr lang="en-US" sz="2400" b="0" dirty="0" err="1" smtClean="0"/>
              <a:t>dai</a:t>
            </a:r>
            <a:endParaRPr lang="en-US" sz="2400" b="0" dirty="0" smtClean="0"/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dirty="0" smtClean="0"/>
              <a:t>   </a:t>
            </a:r>
            <a:r>
              <a:rPr lang="en-US" sz="2400" b="0" dirty="0" err="1" smtClean="0"/>
              <a:t>dẳng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cũng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một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trở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ngại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503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383" y="1051030"/>
            <a:ext cx="886714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QUÁ</a:t>
            </a:r>
            <a:r>
              <a:rPr sz="2950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TRÌNH</a:t>
            </a:r>
            <a:r>
              <a:rPr sz="2950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PHÁT</a:t>
            </a:r>
            <a:r>
              <a:rPr sz="2950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TRIỂN</a:t>
            </a:r>
            <a:r>
              <a:rPr sz="2950" spc="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CÁC</a:t>
            </a:r>
            <a:r>
              <a:rPr sz="2950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THỬ</a:t>
            </a:r>
            <a:r>
              <a:rPr sz="2950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BF0000"/>
                </a:solidFill>
                <a:latin typeface="Arial"/>
                <a:cs typeface="Arial"/>
              </a:rPr>
              <a:t>NGHIỆM</a:t>
            </a:r>
            <a:r>
              <a:rPr sz="2950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spc="-25" dirty="0">
                <a:solidFill>
                  <a:srgbClr val="BF0000"/>
                </a:solidFill>
                <a:latin typeface="Arial"/>
                <a:cs typeface="Arial"/>
              </a:rPr>
              <a:t>LÂM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4709" y="1730718"/>
            <a:ext cx="354711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b="1" dirty="0">
                <a:solidFill>
                  <a:srgbClr val="BF0000"/>
                </a:solidFill>
                <a:latin typeface="Arial"/>
                <a:cs typeface="Arial"/>
              </a:rPr>
              <a:t>SÀNG</a:t>
            </a:r>
            <a:r>
              <a:rPr sz="295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b="1" dirty="0">
                <a:solidFill>
                  <a:srgbClr val="BF0000"/>
                </a:solidFill>
                <a:latin typeface="Arial"/>
                <a:cs typeface="Arial"/>
              </a:rPr>
              <a:t>CỦA</a:t>
            </a:r>
            <a:r>
              <a:rPr sz="2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950" b="1" spc="-40" dirty="0">
                <a:solidFill>
                  <a:srgbClr val="BF0000"/>
                </a:solidFill>
                <a:latin typeface="Arial"/>
                <a:cs typeface="Arial"/>
              </a:rPr>
              <a:t>SGLT2-</a:t>
            </a:r>
            <a:r>
              <a:rPr sz="2950" b="1" spc="-50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6468" y="4039298"/>
            <a:ext cx="3000375" cy="640715"/>
            <a:chOff x="696468" y="4039298"/>
            <a:chExt cx="3000375" cy="640715"/>
          </a:xfrm>
        </p:grpSpPr>
        <p:sp>
          <p:nvSpPr>
            <p:cNvPr id="5" name="object 5"/>
            <p:cNvSpPr/>
            <p:nvPr/>
          </p:nvSpPr>
          <p:spPr>
            <a:xfrm>
              <a:off x="696468" y="4044695"/>
              <a:ext cx="2994660" cy="629920"/>
            </a:xfrm>
            <a:custGeom>
              <a:avLst/>
              <a:gdLst/>
              <a:ahLst/>
              <a:cxnLst/>
              <a:rect l="l" t="t" r="r" b="b"/>
              <a:pathLst>
                <a:path w="2994660" h="629920">
                  <a:moveTo>
                    <a:pt x="1575816" y="315468"/>
                  </a:moveTo>
                  <a:lnTo>
                    <a:pt x="1260348" y="0"/>
                  </a:lnTo>
                  <a:lnTo>
                    <a:pt x="0" y="0"/>
                  </a:lnTo>
                  <a:lnTo>
                    <a:pt x="315468" y="315468"/>
                  </a:lnTo>
                  <a:lnTo>
                    <a:pt x="0" y="629412"/>
                  </a:lnTo>
                  <a:lnTo>
                    <a:pt x="1260348" y="629412"/>
                  </a:lnTo>
                  <a:lnTo>
                    <a:pt x="1575816" y="315468"/>
                  </a:lnTo>
                  <a:close/>
                </a:path>
                <a:path w="2994660" h="629920">
                  <a:moveTo>
                    <a:pt x="2994660" y="315468"/>
                  </a:moveTo>
                  <a:lnTo>
                    <a:pt x="2679192" y="0"/>
                  </a:lnTo>
                  <a:lnTo>
                    <a:pt x="1418844" y="0"/>
                  </a:lnTo>
                  <a:lnTo>
                    <a:pt x="1732788" y="315468"/>
                  </a:lnTo>
                  <a:lnTo>
                    <a:pt x="1418844" y="629412"/>
                  </a:lnTo>
                  <a:lnTo>
                    <a:pt x="2679192" y="629412"/>
                  </a:lnTo>
                  <a:lnTo>
                    <a:pt x="2994660" y="315468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15312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0" y="0"/>
                  </a:moveTo>
                  <a:lnTo>
                    <a:pt x="1260347" y="0"/>
                  </a:lnTo>
                  <a:lnTo>
                    <a:pt x="1575815" y="315467"/>
                  </a:lnTo>
                  <a:lnTo>
                    <a:pt x="1260347" y="629412"/>
                  </a:lnTo>
                  <a:lnTo>
                    <a:pt x="0" y="629412"/>
                  </a:lnTo>
                  <a:lnTo>
                    <a:pt x="313944" y="3154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27248" y="4074652"/>
            <a:ext cx="221043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31290" algn="l"/>
              </a:tabLst>
            </a:pPr>
            <a:r>
              <a:rPr sz="2950" spc="-20" dirty="0">
                <a:solidFill>
                  <a:srgbClr val="FFFFFF"/>
                </a:solidFill>
                <a:latin typeface="Calibri"/>
                <a:cs typeface="Calibri"/>
              </a:rPr>
              <a:t>1995</a:t>
            </a:r>
            <a:r>
              <a:rPr sz="29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50" spc="-20" dirty="0">
                <a:solidFill>
                  <a:srgbClr val="FFFFFF"/>
                </a:solidFill>
                <a:latin typeface="Calibri"/>
                <a:cs typeface="Calibri"/>
              </a:rPr>
              <a:t>2013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27234" y="4039298"/>
            <a:ext cx="5842000" cy="640715"/>
            <a:chOff x="3527234" y="4039298"/>
            <a:chExt cx="5842000" cy="640715"/>
          </a:xfrm>
        </p:grpSpPr>
        <p:sp>
          <p:nvSpPr>
            <p:cNvPr id="9" name="object 9"/>
            <p:cNvSpPr/>
            <p:nvPr/>
          </p:nvSpPr>
          <p:spPr>
            <a:xfrm>
              <a:off x="3532631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1260348" y="629412"/>
                  </a:moveTo>
                  <a:lnTo>
                    <a:pt x="0" y="629412"/>
                  </a:lnTo>
                  <a:lnTo>
                    <a:pt x="315468" y="315467"/>
                  </a:lnTo>
                  <a:lnTo>
                    <a:pt x="0" y="0"/>
                  </a:lnTo>
                  <a:lnTo>
                    <a:pt x="1260348" y="0"/>
                  </a:lnTo>
                  <a:lnTo>
                    <a:pt x="1575816" y="315467"/>
                  </a:lnTo>
                  <a:lnTo>
                    <a:pt x="1260348" y="62941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2631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0" y="0"/>
                  </a:moveTo>
                  <a:lnTo>
                    <a:pt x="1260348" y="0"/>
                  </a:lnTo>
                  <a:lnTo>
                    <a:pt x="1575816" y="315467"/>
                  </a:lnTo>
                  <a:lnTo>
                    <a:pt x="1260348" y="629412"/>
                  </a:lnTo>
                  <a:lnTo>
                    <a:pt x="0" y="629412"/>
                  </a:lnTo>
                  <a:lnTo>
                    <a:pt x="315468" y="3154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1475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1260348" y="629412"/>
                  </a:moveTo>
                  <a:lnTo>
                    <a:pt x="0" y="629412"/>
                  </a:lnTo>
                  <a:lnTo>
                    <a:pt x="315468" y="315467"/>
                  </a:lnTo>
                  <a:lnTo>
                    <a:pt x="0" y="0"/>
                  </a:lnTo>
                  <a:lnTo>
                    <a:pt x="1260348" y="0"/>
                  </a:lnTo>
                  <a:lnTo>
                    <a:pt x="1575816" y="315467"/>
                  </a:lnTo>
                  <a:lnTo>
                    <a:pt x="1260348" y="62941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1475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0" y="0"/>
                  </a:moveTo>
                  <a:lnTo>
                    <a:pt x="1260348" y="0"/>
                  </a:lnTo>
                  <a:lnTo>
                    <a:pt x="1575816" y="315467"/>
                  </a:lnTo>
                  <a:lnTo>
                    <a:pt x="1260348" y="629412"/>
                  </a:lnTo>
                  <a:lnTo>
                    <a:pt x="0" y="629412"/>
                  </a:lnTo>
                  <a:lnTo>
                    <a:pt x="315468" y="3154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68795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1261872" y="629412"/>
                  </a:moveTo>
                  <a:lnTo>
                    <a:pt x="0" y="629412"/>
                  </a:lnTo>
                  <a:lnTo>
                    <a:pt x="315467" y="315467"/>
                  </a:lnTo>
                  <a:lnTo>
                    <a:pt x="0" y="0"/>
                  </a:lnTo>
                  <a:lnTo>
                    <a:pt x="1261872" y="0"/>
                  </a:lnTo>
                  <a:lnTo>
                    <a:pt x="1575816" y="315467"/>
                  </a:lnTo>
                  <a:lnTo>
                    <a:pt x="1261872" y="62941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8795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0" y="0"/>
                  </a:moveTo>
                  <a:lnTo>
                    <a:pt x="1261872" y="0"/>
                  </a:lnTo>
                  <a:lnTo>
                    <a:pt x="1575816" y="315467"/>
                  </a:lnTo>
                  <a:lnTo>
                    <a:pt x="1261872" y="629412"/>
                  </a:lnTo>
                  <a:lnTo>
                    <a:pt x="0" y="629412"/>
                  </a:lnTo>
                  <a:lnTo>
                    <a:pt x="315467" y="3154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87639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1260347" y="629412"/>
                  </a:moveTo>
                  <a:lnTo>
                    <a:pt x="0" y="629412"/>
                  </a:lnTo>
                  <a:lnTo>
                    <a:pt x="315467" y="315467"/>
                  </a:lnTo>
                  <a:lnTo>
                    <a:pt x="0" y="0"/>
                  </a:lnTo>
                  <a:lnTo>
                    <a:pt x="1260347" y="0"/>
                  </a:lnTo>
                  <a:lnTo>
                    <a:pt x="1575815" y="315467"/>
                  </a:lnTo>
                  <a:lnTo>
                    <a:pt x="1260347" y="62941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87639" y="4044695"/>
              <a:ext cx="1576070" cy="629920"/>
            </a:xfrm>
            <a:custGeom>
              <a:avLst/>
              <a:gdLst/>
              <a:ahLst/>
              <a:cxnLst/>
              <a:rect l="l" t="t" r="r" b="b"/>
              <a:pathLst>
                <a:path w="1576070" h="629920">
                  <a:moveTo>
                    <a:pt x="0" y="0"/>
                  </a:moveTo>
                  <a:lnTo>
                    <a:pt x="1260347" y="0"/>
                  </a:lnTo>
                  <a:lnTo>
                    <a:pt x="1575815" y="315467"/>
                  </a:lnTo>
                  <a:lnTo>
                    <a:pt x="1260347" y="629412"/>
                  </a:lnTo>
                  <a:lnTo>
                    <a:pt x="0" y="629412"/>
                  </a:lnTo>
                  <a:lnTo>
                    <a:pt x="315467" y="3154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01153" y="4074652"/>
            <a:ext cx="220916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29385" algn="l"/>
              </a:tabLst>
            </a:pPr>
            <a:r>
              <a:rPr sz="2950" spc="-2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29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50" spc="-2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6272" y="5063702"/>
            <a:ext cx="1268730" cy="377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1150" dirty="0">
                <a:latin typeface="Calibri"/>
                <a:cs typeface="Calibri"/>
              </a:rPr>
              <a:t>Các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công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bố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đầu </a:t>
            </a:r>
            <a:r>
              <a:rPr sz="1150" spc="-20" dirty="0">
                <a:latin typeface="Calibri"/>
                <a:cs typeface="Calibri"/>
              </a:rPr>
              <a:t>tiên </a:t>
            </a:r>
            <a:r>
              <a:rPr sz="1150" dirty="0">
                <a:latin typeface="Calibri"/>
                <a:cs typeface="Calibri"/>
              </a:rPr>
              <a:t>về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thuốc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SGLT2-</a:t>
            </a:r>
            <a:r>
              <a:rPr sz="1150" spc="-50" dirty="0">
                <a:latin typeface="Calibri"/>
                <a:cs typeface="Calibri"/>
              </a:rPr>
              <a:t>I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09444" y="3220211"/>
            <a:ext cx="4048125" cy="2589530"/>
          </a:xfrm>
          <a:custGeom>
            <a:avLst/>
            <a:gdLst/>
            <a:ahLst/>
            <a:cxnLst/>
            <a:rect l="l" t="t" r="r" b="b"/>
            <a:pathLst>
              <a:path w="4048125" h="2589529">
                <a:moveTo>
                  <a:pt x="0" y="1293876"/>
                </a:moveTo>
                <a:lnTo>
                  <a:pt x="3313" y="1219158"/>
                </a:lnTo>
                <a:lnTo>
                  <a:pt x="13134" y="1145558"/>
                </a:lnTo>
                <a:lnTo>
                  <a:pt x="29284" y="1073189"/>
                </a:lnTo>
                <a:lnTo>
                  <a:pt x="51583" y="1002167"/>
                </a:lnTo>
                <a:lnTo>
                  <a:pt x="79851" y="932607"/>
                </a:lnTo>
                <a:lnTo>
                  <a:pt x="113910" y="864623"/>
                </a:lnTo>
                <a:lnTo>
                  <a:pt x="133055" y="831259"/>
                </a:lnTo>
                <a:lnTo>
                  <a:pt x="153580" y="798332"/>
                </a:lnTo>
                <a:lnTo>
                  <a:pt x="175463" y="765856"/>
                </a:lnTo>
                <a:lnTo>
                  <a:pt x="198681" y="733846"/>
                </a:lnTo>
                <a:lnTo>
                  <a:pt x="223213" y="702317"/>
                </a:lnTo>
                <a:lnTo>
                  <a:pt x="249035" y="671282"/>
                </a:lnTo>
                <a:lnTo>
                  <a:pt x="276126" y="640757"/>
                </a:lnTo>
                <a:lnTo>
                  <a:pt x="304462" y="610755"/>
                </a:lnTo>
                <a:lnTo>
                  <a:pt x="334022" y="581291"/>
                </a:lnTo>
                <a:lnTo>
                  <a:pt x="364783" y="552379"/>
                </a:lnTo>
                <a:lnTo>
                  <a:pt x="396722" y="524034"/>
                </a:lnTo>
                <a:lnTo>
                  <a:pt x="429818" y="496269"/>
                </a:lnTo>
                <a:lnTo>
                  <a:pt x="464047" y="469100"/>
                </a:lnTo>
                <a:lnTo>
                  <a:pt x="499388" y="442541"/>
                </a:lnTo>
                <a:lnTo>
                  <a:pt x="535817" y="416605"/>
                </a:lnTo>
                <a:lnTo>
                  <a:pt x="573313" y="391309"/>
                </a:lnTo>
                <a:lnTo>
                  <a:pt x="611854" y="366664"/>
                </a:lnTo>
                <a:lnTo>
                  <a:pt x="651416" y="342688"/>
                </a:lnTo>
                <a:lnTo>
                  <a:pt x="691977" y="319392"/>
                </a:lnTo>
                <a:lnTo>
                  <a:pt x="733515" y="296793"/>
                </a:lnTo>
                <a:lnTo>
                  <a:pt x="776007" y="274903"/>
                </a:lnTo>
                <a:lnTo>
                  <a:pt x="819432" y="253739"/>
                </a:lnTo>
                <a:lnTo>
                  <a:pt x="863766" y="233313"/>
                </a:lnTo>
                <a:lnTo>
                  <a:pt x="908987" y="213641"/>
                </a:lnTo>
                <a:lnTo>
                  <a:pt x="955073" y="194737"/>
                </a:lnTo>
                <a:lnTo>
                  <a:pt x="1002001" y="176614"/>
                </a:lnTo>
                <a:lnTo>
                  <a:pt x="1049750" y="159288"/>
                </a:lnTo>
                <a:lnTo>
                  <a:pt x="1098295" y="142773"/>
                </a:lnTo>
                <a:lnTo>
                  <a:pt x="1147616" y="127083"/>
                </a:lnTo>
                <a:lnTo>
                  <a:pt x="1197690" y="112233"/>
                </a:lnTo>
                <a:lnTo>
                  <a:pt x="1248494" y="98237"/>
                </a:lnTo>
                <a:lnTo>
                  <a:pt x="1300005" y="85109"/>
                </a:lnTo>
                <a:lnTo>
                  <a:pt x="1352202" y="72864"/>
                </a:lnTo>
                <a:lnTo>
                  <a:pt x="1405062" y="61515"/>
                </a:lnTo>
                <a:lnTo>
                  <a:pt x="1458563" y="51078"/>
                </a:lnTo>
                <a:lnTo>
                  <a:pt x="1512682" y="41567"/>
                </a:lnTo>
                <a:lnTo>
                  <a:pt x="1567397" y="32997"/>
                </a:lnTo>
                <a:lnTo>
                  <a:pt x="1622685" y="25380"/>
                </a:lnTo>
                <a:lnTo>
                  <a:pt x="1678524" y="18733"/>
                </a:lnTo>
                <a:lnTo>
                  <a:pt x="1734891" y="13069"/>
                </a:lnTo>
                <a:lnTo>
                  <a:pt x="1791765" y="8402"/>
                </a:lnTo>
                <a:lnTo>
                  <a:pt x="1849122" y="4747"/>
                </a:lnTo>
                <a:lnTo>
                  <a:pt x="1906940" y="2119"/>
                </a:lnTo>
                <a:lnTo>
                  <a:pt x="1965198" y="532"/>
                </a:lnTo>
                <a:lnTo>
                  <a:pt x="2023871" y="0"/>
                </a:lnTo>
                <a:lnTo>
                  <a:pt x="2082468" y="532"/>
                </a:lnTo>
                <a:lnTo>
                  <a:pt x="2140653" y="2119"/>
                </a:lnTo>
                <a:lnTo>
                  <a:pt x="2198405" y="4747"/>
                </a:lnTo>
                <a:lnTo>
                  <a:pt x="2255701" y="8402"/>
                </a:lnTo>
                <a:lnTo>
                  <a:pt x="2312518" y="13069"/>
                </a:lnTo>
                <a:lnTo>
                  <a:pt x="2368834" y="18733"/>
                </a:lnTo>
                <a:lnTo>
                  <a:pt x="2424626" y="25380"/>
                </a:lnTo>
                <a:lnTo>
                  <a:pt x="2479872" y="32997"/>
                </a:lnTo>
                <a:lnTo>
                  <a:pt x="2534549" y="41567"/>
                </a:lnTo>
                <a:lnTo>
                  <a:pt x="2588634" y="51078"/>
                </a:lnTo>
                <a:lnTo>
                  <a:pt x="2642106" y="61515"/>
                </a:lnTo>
                <a:lnTo>
                  <a:pt x="2694941" y="72864"/>
                </a:lnTo>
                <a:lnTo>
                  <a:pt x="2747116" y="85109"/>
                </a:lnTo>
                <a:lnTo>
                  <a:pt x="2798610" y="98237"/>
                </a:lnTo>
                <a:lnTo>
                  <a:pt x="2849400" y="112233"/>
                </a:lnTo>
                <a:lnTo>
                  <a:pt x="2899463" y="127083"/>
                </a:lnTo>
                <a:lnTo>
                  <a:pt x="2948776" y="142773"/>
                </a:lnTo>
                <a:lnTo>
                  <a:pt x="2997318" y="159288"/>
                </a:lnTo>
                <a:lnTo>
                  <a:pt x="3045064" y="176614"/>
                </a:lnTo>
                <a:lnTo>
                  <a:pt x="3091994" y="194737"/>
                </a:lnTo>
                <a:lnTo>
                  <a:pt x="3138084" y="213641"/>
                </a:lnTo>
                <a:lnTo>
                  <a:pt x="3183312" y="233313"/>
                </a:lnTo>
                <a:lnTo>
                  <a:pt x="3227655" y="253739"/>
                </a:lnTo>
                <a:lnTo>
                  <a:pt x="3271091" y="274903"/>
                </a:lnTo>
                <a:lnTo>
                  <a:pt x="3313596" y="296793"/>
                </a:lnTo>
                <a:lnTo>
                  <a:pt x="3355149" y="319392"/>
                </a:lnTo>
                <a:lnTo>
                  <a:pt x="3395727" y="342688"/>
                </a:lnTo>
                <a:lnTo>
                  <a:pt x="3435308" y="366664"/>
                </a:lnTo>
                <a:lnTo>
                  <a:pt x="3473868" y="391309"/>
                </a:lnTo>
                <a:lnTo>
                  <a:pt x="3511386" y="416605"/>
                </a:lnTo>
                <a:lnTo>
                  <a:pt x="3547838" y="442541"/>
                </a:lnTo>
                <a:lnTo>
                  <a:pt x="3583202" y="469100"/>
                </a:lnTo>
                <a:lnTo>
                  <a:pt x="3617456" y="496269"/>
                </a:lnTo>
                <a:lnTo>
                  <a:pt x="3650577" y="524034"/>
                </a:lnTo>
                <a:lnTo>
                  <a:pt x="3682542" y="552379"/>
                </a:lnTo>
                <a:lnTo>
                  <a:pt x="3713329" y="581291"/>
                </a:lnTo>
                <a:lnTo>
                  <a:pt x="3742916" y="610755"/>
                </a:lnTo>
                <a:lnTo>
                  <a:pt x="3771279" y="640757"/>
                </a:lnTo>
                <a:lnTo>
                  <a:pt x="3798396" y="671282"/>
                </a:lnTo>
                <a:lnTo>
                  <a:pt x="3824245" y="702317"/>
                </a:lnTo>
                <a:lnTo>
                  <a:pt x="3848803" y="733846"/>
                </a:lnTo>
                <a:lnTo>
                  <a:pt x="3872047" y="765856"/>
                </a:lnTo>
                <a:lnTo>
                  <a:pt x="3893955" y="798332"/>
                </a:lnTo>
                <a:lnTo>
                  <a:pt x="3914505" y="831259"/>
                </a:lnTo>
                <a:lnTo>
                  <a:pt x="3933673" y="864623"/>
                </a:lnTo>
                <a:lnTo>
                  <a:pt x="3951438" y="898411"/>
                </a:lnTo>
                <a:lnTo>
                  <a:pt x="3982665" y="967197"/>
                </a:lnTo>
                <a:lnTo>
                  <a:pt x="4008006" y="1037503"/>
                </a:lnTo>
                <a:lnTo>
                  <a:pt x="4027281" y="1109212"/>
                </a:lnTo>
                <a:lnTo>
                  <a:pt x="4040309" y="1182211"/>
                </a:lnTo>
                <a:lnTo>
                  <a:pt x="4046910" y="1256384"/>
                </a:lnTo>
                <a:lnTo>
                  <a:pt x="4047743" y="1293876"/>
                </a:lnTo>
                <a:lnTo>
                  <a:pt x="4046910" y="1331445"/>
                </a:lnTo>
                <a:lnTo>
                  <a:pt x="4040309" y="1405768"/>
                </a:lnTo>
                <a:lnTo>
                  <a:pt x="4027281" y="1478906"/>
                </a:lnTo>
                <a:lnTo>
                  <a:pt x="4008006" y="1550744"/>
                </a:lnTo>
                <a:lnTo>
                  <a:pt x="3982665" y="1621168"/>
                </a:lnTo>
                <a:lnTo>
                  <a:pt x="3951438" y="1690063"/>
                </a:lnTo>
                <a:lnTo>
                  <a:pt x="3933673" y="1723902"/>
                </a:lnTo>
                <a:lnTo>
                  <a:pt x="3914505" y="1757315"/>
                </a:lnTo>
                <a:lnTo>
                  <a:pt x="3893955" y="1790289"/>
                </a:lnTo>
                <a:lnTo>
                  <a:pt x="3872047" y="1822809"/>
                </a:lnTo>
                <a:lnTo>
                  <a:pt x="3848803" y="1854862"/>
                </a:lnTo>
                <a:lnTo>
                  <a:pt x="3824245" y="1886431"/>
                </a:lnTo>
                <a:lnTo>
                  <a:pt x="3798396" y="1917505"/>
                </a:lnTo>
                <a:lnTo>
                  <a:pt x="3771279" y="1948067"/>
                </a:lnTo>
                <a:lnTo>
                  <a:pt x="3742916" y="1978103"/>
                </a:lnTo>
                <a:lnTo>
                  <a:pt x="3713329" y="2007600"/>
                </a:lnTo>
                <a:lnTo>
                  <a:pt x="3682542" y="2036543"/>
                </a:lnTo>
                <a:lnTo>
                  <a:pt x="3650577" y="2064918"/>
                </a:lnTo>
                <a:lnTo>
                  <a:pt x="3617456" y="2092710"/>
                </a:lnTo>
                <a:lnTo>
                  <a:pt x="3583202" y="2119905"/>
                </a:lnTo>
                <a:lnTo>
                  <a:pt x="3547838" y="2146489"/>
                </a:lnTo>
                <a:lnTo>
                  <a:pt x="3511386" y="2172447"/>
                </a:lnTo>
                <a:lnTo>
                  <a:pt x="3473868" y="2197766"/>
                </a:lnTo>
                <a:lnTo>
                  <a:pt x="3435308" y="2222430"/>
                </a:lnTo>
                <a:lnTo>
                  <a:pt x="3395727" y="2246425"/>
                </a:lnTo>
                <a:lnTo>
                  <a:pt x="3355149" y="2269738"/>
                </a:lnTo>
                <a:lnTo>
                  <a:pt x="3313596" y="2292354"/>
                </a:lnTo>
                <a:lnTo>
                  <a:pt x="3271091" y="2314258"/>
                </a:lnTo>
                <a:lnTo>
                  <a:pt x="3227655" y="2335436"/>
                </a:lnTo>
                <a:lnTo>
                  <a:pt x="3183312" y="2355874"/>
                </a:lnTo>
                <a:lnTo>
                  <a:pt x="3138084" y="2375558"/>
                </a:lnTo>
                <a:lnTo>
                  <a:pt x="3091994" y="2394473"/>
                </a:lnTo>
                <a:lnTo>
                  <a:pt x="3045064" y="2412604"/>
                </a:lnTo>
                <a:lnTo>
                  <a:pt x="2997318" y="2429939"/>
                </a:lnTo>
                <a:lnTo>
                  <a:pt x="2948776" y="2446461"/>
                </a:lnTo>
                <a:lnTo>
                  <a:pt x="2899463" y="2462158"/>
                </a:lnTo>
                <a:lnTo>
                  <a:pt x="2849400" y="2477014"/>
                </a:lnTo>
                <a:lnTo>
                  <a:pt x="2798610" y="2491016"/>
                </a:lnTo>
                <a:lnTo>
                  <a:pt x="2747116" y="2504148"/>
                </a:lnTo>
                <a:lnTo>
                  <a:pt x="2694941" y="2516397"/>
                </a:lnTo>
                <a:lnTo>
                  <a:pt x="2642106" y="2527749"/>
                </a:lnTo>
                <a:lnTo>
                  <a:pt x="2588634" y="2538188"/>
                </a:lnTo>
                <a:lnTo>
                  <a:pt x="2534549" y="2547702"/>
                </a:lnTo>
                <a:lnTo>
                  <a:pt x="2479872" y="2556274"/>
                </a:lnTo>
                <a:lnTo>
                  <a:pt x="2424626" y="2563892"/>
                </a:lnTo>
                <a:lnTo>
                  <a:pt x="2368834" y="2570540"/>
                </a:lnTo>
                <a:lnTo>
                  <a:pt x="2312518" y="2576205"/>
                </a:lnTo>
                <a:lnTo>
                  <a:pt x="2255701" y="2580872"/>
                </a:lnTo>
                <a:lnTo>
                  <a:pt x="2198405" y="2584527"/>
                </a:lnTo>
                <a:lnTo>
                  <a:pt x="2140653" y="2587156"/>
                </a:lnTo>
                <a:lnTo>
                  <a:pt x="2082468" y="2588743"/>
                </a:lnTo>
                <a:lnTo>
                  <a:pt x="2023871" y="2589276"/>
                </a:lnTo>
                <a:lnTo>
                  <a:pt x="1965198" y="2588743"/>
                </a:lnTo>
                <a:lnTo>
                  <a:pt x="1906940" y="2587156"/>
                </a:lnTo>
                <a:lnTo>
                  <a:pt x="1849122" y="2584527"/>
                </a:lnTo>
                <a:lnTo>
                  <a:pt x="1791765" y="2580872"/>
                </a:lnTo>
                <a:lnTo>
                  <a:pt x="1734891" y="2576205"/>
                </a:lnTo>
                <a:lnTo>
                  <a:pt x="1678524" y="2570540"/>
                </a:lnTo>
                <a:lnTo>
                  <a:pt x="1622685" y="2563892"/>
                </a:lnTo>
                <a:lnTo>
                  <a:pt x="1567397" y="2556274"/>
                </a:lnTo>
                <a:lnTo>
                  <a:pt x="1512682" y="2547702"/>
                </a:lnTo>
                <a:lnTo>
                  <a:pt x="1458563" y="2538188"/>
                </a:lnTo>
                <a:lnTo>
                  <a:pt x="1405062" y="2527749"/>
                </a:lnTo>
                <a:lnTo>
                  <a:pt x="1352202" y="2516397"/>
                </a:lnTo>
                <a:lnTo>
                  <a:pt x="1300005" y="2504148"/>
                </a:lnTo>
                <a:lnTo>
                  <a:pt x="1248494" y="2491016"/>
                </a:lnTo>
                <a:lnTo>
                  <a:pt x="1197690" y="2477014"/>
                </a:lnTo>
                <a:lnTo>
                  <a:pt x="1147616" y="2462158"/>
                </a:lnTo>
                <a:lnTo>
                  <a:pt x="1098295" y="2446461"/>
                </a:lnTo>
                <a:lnTo>
                  <a:pt x="1049750" y="2429939"/>
                </a:lnTo>
                <a:lnTo>
                  <a:pt x="1002001" y="2412604"/>
                </a:lnTo>
                <a:lnTo>
                  <a:pt x="955073" y="2394473"/>
                </a:lnTo>
                <a:lnTo>
                  <a:pt x="908987" y="2375558"/>
                </a:lnTo>
                <a:lnTo>
                  <a:pt x="863766" y="2355874"/>
                </a:lnTo>
                <a:lnTo>
                  <a:pt x="819432" y="2335436"/>
                </a:lnTo>
                <a:lnTo>
                  <a:pt x="776007" y="2314258"/>
                </a:lnTo>
                <a:lnTo>
                  <a:pt x="733515" y="2292354"/>
                </a:lnTo>
                <a:lnTo>
                  <a:pt x="691977" y="2269738"/>
                </a:lnTo>
                <a:lnTo>
                  <a:pt x="651416" y="2246425"/>
                </a:lnTo>
                <a:lnTo>
                  <a:pt x="611854" y="2222430"/>
                </a:lnTo>
                <a:lnTo>
                  <a:pt x="573313" y="2197766"/>
                </a:lnTo>
                <a:lnTo>
                  <a:pt x="535817" y="2172447"/>
                </a:lnTo>
                <a:lnTo>
                  <a:pt x="499388" y="2146489"/>
                </a:lnTo>
                <a:lnTo>
                  <a:pt x="464047" y="2119905"/>
                </a:lnTo>
                <a:lnTo>
                  <a:pt x="429818" y="2092710"/>
                </a:lnTo>
                <a:lnTo>
                  <a:pt x="396722" y="2064918"/>
                </a:lnTo>
                <a:lnTo>
                  <a:pt x="364783" y="2036543"/>
                </a:lnTo>
                <a:lnTo>
                  <a:pt x="334022" y="2007600"/>
                </a:lnTo>
                <a:lnTo>
                  <a:pt x="304462" y="1978103"/>
                </a:lnTo>
                <a:lnTo>
                  <a:pt x="276126" y="1948067"/>
                </a:lnTo>
                <a:lnTo>
                  <a:pt x="249035" y="1917505"/>
                </a:lnTo>
                <a:lnTo>
                  <a:pt x="223213" y="1886431"/>
                </a:lnTo>
                <a:lnTo>
                  <a:pt x="198681" y="1854862"/>
                </a:lnTo>
                <a:lnTo>
                  <a:pt x="175463" y="1822809"/>
                </a:lnTo>
                <a:lnTo>
                  <a:pt x="153580" y="1790289"/>
                </a:lnTo>
                <a:lnTo>
                  <a:pt x="133055" y="1757315"/>
                </a:lnTo>
                <a:lnTo>
                  <a:pt x="113910" y="1723902"/>
                </a:lnTo>
                <a:lnTo>
                  <a:pt x="96168" y="1690063"/>
                </a:lnTo>
                <a:lnTo>
                  <a:pt x="64982" y="1621168"/>
                </a:lnTo>
                <a:lnTo>
                  <a:pt x="39676" y="1550744"/>
                </a:lnTo>
                <a:lnTo>
                  <a:pt x="20429" y="1478906"/>
                </a:lnTo>
                <a:lnTo>
                  <a:pt x="7422" y="1405768"/>
                </a:lnTo>
                <a:lnTo>
                  <a:pt x="832" y="1331445"/>
                </a:lnTo>
                <a:lnTo>
                  <a:pt x="0" y="1293876"/>
                </a:lnTo>
              </a:path>
            </a:pathLst>
          </a:custGeom>
          <a:ln w="10668">
            <a:solidFill>
              <a:srgbClr val="70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41879" y="6292070"/>
            <a:ext cx="4194175" cy="377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1150" dirty="0">
                <a:latin typeface="Calibri"/>
                <a:cs typeface="Calibri"/>
              </a:rPr>
              <a:t>Các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công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bố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và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chấp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thuận của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FDA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trong</a:t>
            </a:r>
            <a:r>
              <a:rPr sz="1150" spc="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sử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dụng</a:t>
            </a:r>
            <a:r>
              <a:rPr sz="1150" spc="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thuốc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SGLT2-</a:t>
            </a:r>
            <a:r>
              <a:rPr sz="1150" dirty="0">
                <a:latin typeface="Calibri"/>
                <a:cs typeface="Calibri"/>
              </a:rPr>
              <a:t>I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trong </a:t>
            </a:r>
            <a:r>
              <a:rPr sz="1150" dirty="0">
                <a:latin typeface="Calibri"/>
                <a:cs typeface="Calibri"/>
              </a:rPr>
              <a:t>bệnh đái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tháo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đường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typ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2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và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bệnh</a:t>
            </a:r>
            <a:r>
              <a:rPr sz="1150" spc="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lý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tim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mạch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8691" y="5047488"/>
            <a:ext cx="1771014" cy="788035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27940" rIns="0" bIns="0" rtlCol="0">
            <a:spAutoFit/>
          </a:bodyPr>
          <a:lstStyle/>
          <a:p>
            <a:pPr marL="75565" marR="79375">
              <a:lnSpc>
                <a:spcPct val="100600"/>
              </a:lnSpc>
              <a:spcBef>
                <a:spcPts val="220"/>
              </a:spcBef>
            </a:pPr>
            <a:r>
              <a:rPr sz="1150" dirty="0">
                <a:latin typeface="Calibri"/>
                <a:cs typeface="Calibri"/>
              </a:rPr>
              <a:t>Thử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nghiệm</a:t>
            </a:r>
            <a:r>
              <a:rPr sz="1150" spc="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DAPA-</a:t>
            </a:r>
            <a:r>
              <a:rPr sz="1150" spc="-25" dirty="0">
                <a:latin typeface="Calibri"/>
                <a:cs typeface="Calibri"/>
              </a:rPr>
              <a:t>CKD </a:t>
            </a:r>
            <a:r>
              <a:rPr sz="1150" dirty="0">
                <a:latin typeface="Calibri"/>
                <a:cs typeface="Calibri"/>
              </a:rPr>
              <a:t>dapagliflozin</a:t>
            </a:r>
            <a:r>
              <a:rPr sz="1150" spc="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được</a:t>
            </a:r>
            <a:r>
              <a:rPr sz="1150" spc="-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công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spc="-35" dirty="0">
                <a:latin typeface="Calibri"/>
                <a:cs typeface="Calibri"/>
              </a:rPr>
              <a:t>bố </a:t>
            </a:r>
            <a:r>
              <a:rPr sz="1150" dirty="0">
                <a:latin typeface="Calibri"/>
                <a:cs typeface="Calibri"/>
              </a:rPr>
              <a:t>và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chấp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thuận</a:t>
            </a:r>
            <a:r>
              <a:rPr sz="1150" spc="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của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FDA </a:t>
            </a:r>
            <a:r>
              <a:rPr sz="1150" dirty="0">
                <a:latin typeface="Calibri"/>
                <a:cs typeface="Calibri"/>
              </a:rPr>
              <a:t>trong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bệnh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thận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mạn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232" y="2782823"/>
            <a:ext cx="1778507" cy="79857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63370" y="2803651"/>
            <a:ext cx="2211705" cy="1750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1985" marR="5080">
              <a:lnSpc>
                <a:spcPct val="100600"/>
              </a:lnSpc>
              <a:spcBef>
                <a:spcPts val="90"/>
              </a:spcBef>
            </a:pPr>
            <a:r>
              <a:rPr sz="1150" dirty="0">
                <a:latin typeface="Calibri"/>
                <a:cs typeface="Calibri"/>
              </a:rPr>
              <a:t>Thử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nghiệm </a:t>
            </a:r>
            <a:r>
              <a:rPr sz="1150" spc="-10" dirty="0">
                <a:latin typeface="Calibri"/>
                <a:cs typeface="Calibri"/>
              </a:rPr>
              <a:t>CREDENCE </a:t>
            </a:r>
            <a:r>
              <a:rPr sz="1150" dirty="0">
                <a:latin typeface="Calibri"/>
                <a:cs typeface="Calibri"/>
              </a:rPr>
              <a:t>canagiflozin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được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công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bố </a:t>
            </a:r>
            <a:r>
              <a:rPr sz="1150" dirty="0">
                <a:latin typeface="Calibri"/>
                <a:cs typeface="Calibri"/>
              </a:rPr>
              <a:t>và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chấp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thuận</a:t>
            </a:r>
            <a:r>
              <a:rPr sz="1150" spc="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của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FDA </a:t>
            </a:r>
            <a:r>
              <a:rPr sz="1150" dirty="0">
                <a:latin typeface="Calibri"/>
                <a:cs typeface="Calibri"/>
              </a:rPr>
              <a:t>trong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bệnh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thận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mạn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31290" algn="l"/>
              </a:tabLst>
            </a:pPr>
            <a:r>
              <a:rPr sz="2950" spc="-20" dirty="0">
                <a:solidFill>
                  <a:srgbClr val="FFFFFF"/>
                </a:solidFill>
                <a:latin typeface="Calibri"/>
                <a:cs typeface="Calibri"/>
              </a:rPr>
              <a:t>2014</a:t>
            </a:r>
            <a:r>
              <a:rPr sz="29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50" spc="-2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61147" y="2787395"/>
            <a:ext cx="1813560" cy="788035"/>
          </a:xfrm>
          <a:prstGeom prst="rect">
            <a:avLst/>
          </a:prstGeom>
          <a:solidFill>
            <a:srgbClr val="ED7C31"/>
          </a:solidFill>
        </p:spPr>
        <p:txBody>
          <a:bodyPr vert="horz" wrap="square" lIns="0" tIns="27940" rIns="0" bIns="0" rtlCol="0">
            <a:spAutoFit/>
          </a:bodyPr>
          <a:lstStyle/>
          <a:p>
            <a:pPr marL="75565" marR="79375">
              <a:lnSpc>
                <a:spcPct val="100600"/>
              </a:lnSpc>
              <a:spcBef>
                <a:spcPts val="220"/>
              </a:spcBef>
            </a:pPr>
            <a:r>
              <a:rPr sz="1150" dirty="0">
                <a:latin typeface="Calibri"/>
                <a:cs typeface="Calibri"/>
              </a:rPr>
              <a:t>Thử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nghiệm</a:t>
            </a:r>
            <a:r>
              <a:rPr sz="1150" spc="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EMPA-</a:t>
            </a:r>
            <a:r>
              <a:rPr sz="1150" spc="-10" dirty="0">
                <a:latin typeface="Calibri"/>
                <a:cs typeface="Calibri"/>
              </a:rPr>
              <a:t>KIDNEY </a:t>
            </a:r>
            <a:r>
              <a:rPr sz="1150" dirty="0">
                <a:latin typeface="Calibri"/>
                <a:cs typeface="Calibri"/>
              </a:rPr>
              <a:t>empagliflozin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được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công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bố </a:t>
            </a:r>
            <a:r>
              <a:rPr sz="1150" dirty="0">
                <a:latin typeface="Calibri"/>
                <a:cs typeface="Calibri"/>
              </a:rPr>
              <a:t>và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FDA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trong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bệnh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thận</a:t>
            </a:r>
            <a:r>
              <a:rPr sz="1150" spc="50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mạn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48383" y="3561588"/>
            <a:ext cx="6936105" cy="2778760"/>
          </a:xfrm>
          <a:custGeom>
            <a:avLst/>
            <a:gdLst/>
            <a:ahLst/>
            <a:cxnLst/>
            <a:rect l="l" t="t" r="r" b="b"/>
            <a:pathLst>
              <a:path w="6936105" h="2778760">
                <a:moveTo>
                  <a:pt x="12191" y="1485899"/>
                </a:moveTo>
                <a:lnTo>
                  <a:pt x="0" y="1115568"/>
                </a:lnTo>
              </a:path>
              <a:path w="6936105" h="2778760">
                <a:moveTo>
                  <a:pt x="2926079" y="2778252"/>
                </a:moveTo>
                <a:lnTo>
                  <a:pt x="2919984" y="2247899"/>
                </a:lnTo>
              </a:path>
              <a:path w="6936105" h="2778760">
                <a:moveTo>
                  <a:pt x="3866388" y="505968"/>
                </a:moveTo>
                <a:lnTo>
                  <a:pt x="3866388" y="0"/>
                </a:lnTo>
              </a:path>
              <a:path w="6936105" h="2778760">
                <a:moveTo>
                  <a:pt x="5559552" y="1485899"/>
                </a:moveTo>
                <a:lnTo>
                  <a:pt x="5559552" y="1115568"/>
                </a:lnTo>
              </a:path>
              <a:path w="6936105" h="2778760">
                <a:moveTo>
                  <a:pt x="6935724" y="505968"/>
                </a:moveTo>
                <a:lnTo>
                  <a:pt x="6935724" y="0"/>
                </a:lnTo>
              </a:path>
            </a:pathLst>
          </a:custGeom>
          <a:ln w="4572">
            <a:solidFill>
              <a:srgbClr val="4472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990601"/>
            <a:ext cx="9241667" cy="1000948"/>
          </a:xfrm>
        </p:spPr>
        <p:txBody>
          <a:bodyPr/>
          <a:lstStyle/>
          <a:p>
            <a:pPr algn="ctr"/>
            <a:r>
              <a:rPr lang="en-US" sz="2800" dirty="0" smtClean="0"/>
              <a:t> </a:t>
            </a:r>
            <a:r>
              <a:rPr lang="en-US" sz="3200" dirty="0"/>
              <a:t>VIỆT NAM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09800"/>
            <a:ext cx="9372600" cy="391645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smtClean="0"/>
              <a:t>QĐ-BYT </a:t>
            </a:r>
            <a:r>
              <a:rPr lang="en-US" sz="2800" dirty="0"/>
              <a:t>2388 (T8/2024)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SGLT2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 </a:t>
            </a:r>
            <a:r>
              <a:rPr lang="en-US" sz="2800" dirty="0" err="1"/>
              <a:t>mạn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kèm</a:t>
            </a:r>
            <a:r>
              <a:rPr lang="en-US" sz="2800" dirty="0"/>
              <a:t> </a:t>
            </a:r>
            <a:r>
              <a:rPr lang="en-US" sz="2800" dirty="0" err="1" smtClean="0"/>
              <a:t>đái</a:t>
            </a:r>
            <a:endParaRPr lang="en-US" sz="28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/>
              <a:t>tháo</a:t>
            </a:r>
            <a:r>
              <a:rPr lang="en-US" sz="2800" dirty="0"/>
              <a:t> </a:t>
            </a:r>
            <a:r>
              <a:rPr lang="en-US" sz="2800" dirty="0" err="1" smtClean="0"/>
              <a:t>đường</a:t>
            </a:r>
            <a:endParaRPr lang="en-US" sz="2800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smtClean="0"/>
              <a:t>T11/2024</a:t>
            </a:r>
            <a:r>
              <a:rPr lang="en-US" sz="2800" dirty="0"/>
              <a:t>: </a:t>
            </a:r>
            <a:r>
              <a:rPr lang="en-US" sz="2800" dirty="0" err="1"/>
              <a:t>Empagliflozinđược</a:t>
            </a:r>
            <a:r>
              <a:rPr lang="en-US" sz="2800" dirty="0"/>
              <a:t> BYT </a:t>
            </a:r>
            <a:r>
              <a:rPr lang="en-US" sz="2800" dirty="0" err="1"/>
              <a:t>phê</a:t>
            </a:r>
            <a:r>
              <a:rPr lang="en-US" sz="2800" dirty="0"/>
              <a:t> </a:t>
            </a:r>
            <a:r>
              <a:rPr lang="en-US" sz="2800" dirty="0" err="1"/>
              <a:t>duyệt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 </a:t>
            </a:r>
            <a:r>
              <a:rPr lang="en-US" sz="2800" dirty="0" err="1"/>
              <a:t>mạn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6" y="1499105"/>
            <a:ext cx="9241667" cy="492443"/>
          </a:xfrm>
        </p:spPr>
        <p:txBody>
          <a:bodyPr/>
          <a:lstStyle/>
          <a:p>
            <a:pPr algn="ctr"/>
            <a:r>
              <a:rPr lang="en-US" sz="3200" dirty="0"/>
              <a:t>SGLT2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36" y="2731982"/>
            <a:ext cx="8697964" cy="300851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1.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Empagliflozin</a:t>
            </a:r>
            <a:r>
              <a:rPr lang="en-US" sz="2800" dirty="0"/>
              <a:t> (Jardiance 10mg, 25mg)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dirty="0" err="1">
                <a:solidFill>
                  <a:srgbClr val="FF0000"/>
                </a:solidFill>
              </a:rPr>
              <a:t>Dapagliflozin</a:t>
            </a:r>
            <a:r>
              <a:rPr lang="en-US" sz="2800" dirty="0"/>
              <a:t> (</a:t>
            </a:r>
            <a:r>
              <a:rPr lang="en-US" sz="2800" dirty="0" err="1"/>
              <a:t>Forxiga</a:t>
            </a:r>
            <a:r>
              <a:rPr lang="en-US" sz="2800" dirty="0"/>
              <a:t> 5mg, 10mg)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err="1">
                <a:solidFill>
                  <a:srgbClr val="FF0000"/>
                </a:solidFill>
              </a:rPr>
              <a:t>Canagliflozin</a:t>
            </a:r>
            <a:r>
              <a:rPr lang="en-US" sz="2800" dirty="0"/>
              <a:t> (</a:t>
            </a:r>
            <a:r>
              <a:rPr lang="en-US" sz="2800" dirty="0" err="1"/>
              <a:t>Invokana</a:t>
            </a:r>
            <a:r>
              <a:rPr lang="en-US" sz="2800" dirty="0"/>
              <a:t> 100mg, 300mh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806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CƠ</a:t>
            </a:r>
            <a:r>
              <a:rPr sz="33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CHẾ</a:t>
            </a:r>
            <a:r>
              <a:rPr sz="33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HOẠT</a:t>
            </a:r>
            <a:r>
              <a:rPr sz="3300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ĐỘNG</a:t>
            </a:r>
            <a:r>
              <a:rPr sz="3300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THUỐC</a:t>
            </a:r>
            <a:r>
              <a:rPr sz="3300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spc="-55" dirty="0">
                <a:solidFill>
                  <a:srgbClr val="BF0000"/>
                </a:solidFill>
                <a:latin typeface="Arial"/>
                <a:cs typeface="Arial"/>
              </a:rPr>
              <a:t>SGLT2-</a:t>
            </a:r>
            <a:r>
              <a:rPr sz="3300" spc="-50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7284" y="2092451"/>
            <a:ext cx="3887723" cy="4623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" y="2139695"/>
            <a:ext cx="3352800" cy="40182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-8086" y="6505405"/>
            <a:ext cx="603059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0562C1"/>
                </a:solidFill>
                <a:latin typeface="Calibri"/>
                <a:cs typeface="Calibri"/>
              </a:rPr>
              <a:t>https://</a:t>
            </a:r>
            <a:r>
              <a:rPr sz="145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www.degruyterbrill.com/document/doi/10.1515/jom-2020-</a:t>
            </a:r>
            <a:r>
              <a:rPr sz="1450" spc="-10" dirty="0">
                <a:solidFill>
                  <a:srgbClr val="0562C1"/>
                </a:solidFill>
                <a:latin typeface="Calibri"/>
                <a:cs typeface="Calibri"/>
                <a:hlinkClick r:id="rId4"/>
              </a:rPr>
              <a:t>0153/html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772" y="996166"/>
            <a:ext cx="57137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CƠ</a:t>
            </a:r>
            <a:r>
              <a:rPr sz="33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CHẾ</a:t>
            </a:r>
            <a:r>
              <a:rPr sz="33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BẢO</a:t>
            </a:r>
            <a:r>
              <a:rPr sz="33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VỆ</a:t>
            </a:r>
            <a:r>
              <a:rPr sz="33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F0000"/>
                </a:solidFill>
                <a:latin typeface="Arial"/>
                <a:cs typeface="Arial"/>
              </a:rPr>
              <a:t>CẦU</a:t>
            </a:r>
            <a:r>
              <a:rPr sz="3300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300" spc="-20" dirty="0">
                <a:solidFill>
                  <a:srgbClr val="BF0000"/>
                </a:solidFill>
                <a:latin typeface="Arial"/>
                <a:cs typeface="Arial"/>
              </a:rPr>
              <a:t>THẬN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7387" y="1586340"/>
            <a:ext cx="9600565" cy="5130165"/>
            <a:chOff x="437387" y="1586340"/>
            <a:chExt cx="9600565" cy="5130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59" y="1776984"/>
              <a:ext cx="5970959" cy="2569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87" y="4187952"/>
              <a:ext cx="2481072" cy="25283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4516" y="1586340"/>
              <a:ext cx="3623109" cy="30671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656591" y="6348482"/>
            <a:ext cx="415797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https://pmc.ncbi.nlm.nih.gov/articles/PMC11542362/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1695</Words>
  <Application>Microsoft Office PowerPoint</Application>
  <PresentationFormat>Custom</PresentationFormat>
  <Paragraphs>209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SỬ DỤNG SGLT2 TRONG ĐIỀU TRỊ BỆNH THẬN MẠN                                        BSCKII: Nguyễn Trường Giang                                                         Khoa Thận – lọc máu </vt:lpstr>
      <vt:lpstr>BỆNH THẬN MẠN VÀ DIỄN TIẾN</vt:lpstr>
      <vt:lpstr>SỰ RA ĐỜI CỦA ƯCMC, ƯCTT (RAAS)</vt:lpstr>
      <vt:lpstr>Rào cản sử dụng RAASi trong điều trị Bệnh thận mạn</vt:lpstr>
      <vt:lpstr>QUÁ TRÌNH PHÁT TRIỂN CÁC THỬ NGHIỆM LÂM</vt:lpstr>
      <vt:lpstr> VIỆT NAM</vt:lpstr>
      <vt:lpstr>SGLT2</vt:lpstr>
      <vt:lpstr>CƠ CHẾ HOẠT ĐỘNG THUỐC SGLT2-I</vt:lpstr>
      <vt:lpstr>CƠ CHẾ BẢO VỆ CẦU THẬN</vt:lpstr>
      <vt:lpstr>CƠ CHẾ HOẠT ĐỘNG VÀ LỢI ÍCH CỦA SGLT2</vt:lpstr>
      <vt:lpstr>CƠ CHẾ HOẠT ĐỘNG VÀ LỢI ÍCH CỦA SGLT2</vt:lpstr>
      <vt:lpstr>KHUYẾN CÁO TỪ KDIGO VỀ VIỆC SỬ DỤNG SGLT2i</vt:lpstr>
      <vt:lpstr>  Hướng dẫn của KDIGO 2024 về SGLT2i trong quản lý CKD</vt:lpstr>
      <vt:lpstr>PowerPoint Presentation</vt:lpstr>
      <vt:lpstr>LƯU Ý KHI SỬ DỤNG SGLT2</vt:lpstr>
      <vt:lpstr>LƯU Ý KHI SỬ DỤNG SGLT2</vt:lpstr>
      <vt:lpstr>TẠI SAO KHÔNG DÙNG CHO ĐTĐ TUÝP 1…TOAN CETON</vt:lpstr>
      <vt:lpstr>LƯU Ý KHI SỬ DỤNG SGLT2i </vt:lpstr>
      <vt:lpstr>XU HƯỚNG ĐIỀU TRỊ CKD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Sá»¬ Dá»¤NG Káº¾T Há»¢P SGLT2i VÃ• Æ¯CMD 1.10</dc:title>
  <dc:creator>tuyen dogia</dc:creator>
  <cp:lastModifiedBy>Asus-Pro</cp:lastModifiedBy>
  <cp:revision>63</cp:revision>
  <dcterms:created xsi:type="dcterms:W3CDTF">2025-11-16T03:44:27Z</dcterms:created>
  <dcterms:modified xsi:type="dcterms:W3CDTF">2025-11-19T01:21:04Z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2025-10-03T00:00:00Z</vt:filetime>
  </property>
  <property fmtid="{D5CDD505-2E9C-101B-9397-08002B2CF9AE}" pid="3" name="LastSaved">
    <vt:filetime>2025-11-16T00:00:00Z</vt:filetime>
  </property>
  <property fmtid="{D5CDD505-2E9C-101B-9397-08002B2CF9AE}" pid="4" name="Producer">
    <vt:lpwstr>3-Heights(TM) PDF Security Shell 4.8.25.2 (http://www.pdf-tools.com)</vt:lpwstr>
  </property>
</Properties>
</file>