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90" r:id="rId4"/>
    <p:sldId id="291" r:id="rId5"/>
    <p:sldId id="277" r:id="rId6"/>
    <p:sldId id="294" r:id="rId7"/>
    <p:sldId id="278" r:id="rId8"/>
    <p:sldId id="288" r:id="rId9"/>
    <p:sldId id="289" r:id="rId10"/>
    <p:sldId id="257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98" r:id="rId19"/>
    <p:sldId id="297" r:id="rId20"/>
    <p:sldId id="272" r:id="rId21"/>
    <p:sldId id="273" r:id="rId22"/>
    <p:sldId id="274" r:id="rId23"/>
    <p:sldId id="275" r:id="rId24"/>
    <p:sldId id="280" r:id="rId25"/>
    <p:sldId id="292" r:id="rId26"/>
    <p:sldId id="295" r:id="rId27"/>
    <p:sldId id="296" r:id="rId28"/>
    <p:sldId id="299" r:id="rId29"/>
    <p:sldId id="281" r:id="rId30"/>
    <p:sldId id="283" r:id="rId31"/>
    <p:sldId id="286" r:id="rId32"/>
    <p:sldId id="29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8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29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6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7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97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4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1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3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36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3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47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EF3AE-92A1-4A16-969A-0A4721781370}" type="datetimeFigureOut">
              <a:rPr lang="en-US" smtClean="0"/>
              <a:t>06/13/2026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9414C-A125-4F0B-A424-D6BD6041A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45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PGS.TS.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06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6963" y="1690688"/>
            <a:ext cx="409401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1. NHIỄM TRÙNG 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virus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Cúm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á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cúm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XH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Virus Epstein-Barr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Cytomegalovirus 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virus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40945" y="2623128"/>
            <a:ext cx="262584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313382" y="3676073"/>
            <a:ext cx="2327563" cy="923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34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6962" y="1690688"/>
            <a:ext cx="523098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1. NHIỄM TRÙNG 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 khuẩn ngoại bào thông thường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 phổi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 trùng tiểu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 đường mật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 nội tâm mạc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44872" y="1690688"/>
            <a:ext cx="352853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 ý: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BC tăng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CRP/PCT cao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 máu có thể dương tính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717309" y="2743633"/>
            <a:ext cx="2327563" cy="923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881090" y="3441680"/>
            <a:ext cx="47197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tình huống nguy hiểm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Viêm màng não.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Sốc nhiễm khuẩn.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Giảm bạch cầu trung tính có sốt.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Bệnh nhân suy giảm miễn dịch.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Sốt ở người già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ban,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khớp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71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6963" y="1690688"/>
            <a:ext cx="409401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1. NHIỄM TRÙNG 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 khuẩn nội bào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mò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rickettsia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Fever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Brucellosis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Legionnaire 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 Monocytic Ehrlichiosis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40945" y="2623128"/>
            <a:ext cx="541507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BC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b.thường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CRP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313382" y="3676073"/>
            <a:ext cx="2327563" cy="923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88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6963" y="1690688"/>
            <a:ext cx="409401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1. NHIỄM TRÙNG 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Malaria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Leishmaniasis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(kala-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Toxoplasmosis</a:t>
            </a:r>
          </a:p>
          <a:p>
            <a:pPr marL="0" indent="0">
              <a:buNone/>
            </a:pP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40945" y="2623128"/>
            <a:ext cx="202209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máu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Lách to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 theo cơn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 sử du lịch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313382" y="3676073"/>
            <a:ext cx="2327563" cy="923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65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6963" y="1690688"/>
            <a:ext cx="409401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1. NHIỄM TRÙNG 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Histoplasmosis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Cryptococcosis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Invasive Candidiasis</a:t>
            </a:r>
          </a:p>
          <a:p>
            <a:pPr marL="0" indent="0">
              <a:buNone/>
            </a:pP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40945" y="2623128"/>
            <a:ext cx="231826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HIV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Corticoid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313382" y="3676073"/>
            <a:ext cx="2327563" cy="923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48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6963" y="1690688"/>
            <a:ext cx="409401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1. NHIỄM TRÙNG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Tuberculosis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40945" y="2623128"/>
            <a:ext cx="311816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Sụt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313382" y="3676073"/>
            <a:ext cx="2327563" cy="923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44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97865" y="1690688"/>
            <a:ext cx="631253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 TỰ MIỄN VÀ TỰ VIÊM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Systemic Lupus Erythematosus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Rheumatoid Arthritis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Adult-onset Still's Disease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Granulomatosis with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Polyangiitis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Takayasu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Arteritis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Giant Cell Arteritis</a:t>
            </a:r>
          </a:p>
          <a:p>
            <a:pPr marL="0" indent="0">
              <a:buNone/>
            </a:pP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3290" y="2536723"/>
            <a:ext cx="338490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ESR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ANA/ANCA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khớp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 da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997677" y="3726426"/>
            <a:ext cx="1927123" cy="983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4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43345" y="1690688"/>
            <a:ext cx="656705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 TỰ MIỄN VÀ TỰ VIÊM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TRAPS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Receptor TNF)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(CAPS)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mevalonate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kinase (HIDS)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38219" y="2418735"/>
            <a:ext cx="438934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đợt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43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95564" y="2025096"/>
            <a:ext cx="1173941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dội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FMF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alt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thang” → TRAPS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Receptor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TNF)</a:t>
            </a:r>
            <a:endParaRPr kumimoji="0" lang="en-US" alt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họng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loét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PFAPA (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NT)</a:t>
            </a:r>
            <a:endParaRPr kumimoji="0" lang="en-US" alt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IgD</a:t>
            </a:r>
            <a:r>
              <a:rPr kumimoji="0" lang="en-US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↑ → HIDS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mevalonate kinase </a:t>
            </a:r>
            <a:r>
              <a:rPr lang="en-US" sz="2400" dirty="0" smtClean="0"/>
              <a:t>)</a:t>
            </a:r>
            <a:endParaRPr kumimoji="0" lang="en-US" alt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08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364414"/>
              </p:ext>
            </p:extLst>
          </p:nvPr>
        </p:nvGraphicFramePr>
        <p:xfrm>
          <a:off x="212438" y="1798034"/>
          <a:ext cx="11277600" cy="4814891"/>
        </p:xfrm>
        <a:graphic>
          <a:graphicData uri="http://schemas.openxmlformats.org/drawingml/2006/table">
            <a:tbl>
              <a:tblPr/>
              <a:tblGrid>
                <a:gridCol w="1736435">
                  <a:extLst>
                    <a:ext uri="{9D8B030D-6E8A-4147-A177-3AD203B41FA5}">
                      <a16:colId xmlns:a16="http://schemas.microsoft.com/office/drawing/2014/main" val="3037242735"/>
                    </a:ext>
                  </a:extLst>
                </a:gridCol>
                <a:gridCol w="2004291">
                  <a:extLst>
                    <a:ext uri="{9D8B030D-6E8A-4147-A177-3AD203B41FA5}">
                      <a16:colId xmlns:a16="http://schemas.microsoft.com/office/drawing/2014/main" val="806497601"/>
                    </a:ext>
                  </a:extLst>
                </a:gridCol>
                <a:gridCol w="3025834">
                  <a:extLst>
                    <a:ext uri="{9D8B030D-6E8A-4147-A177-3AD203B41FA5}">
                      <a16:colId xmlns:a16="http://schemas.microsoft.com/office/drawing/2014/main" val="2005854548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val="1752372012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val="3241380023"/>
                    </a:ext>
                  </a:extLst>
                </a:gridCol>
              </a:tblGrid>
              <a:tr h="220321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FMF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TRAPS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PFAPA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HIDS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588393"/>
                  </a:ext>
                </a:extLst>
              </a:tr>
              <a:tr h="716043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 chất</a:t>
                      </a:r>
                      <a:endParaRPr 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 </a:t>
                      </a:r>
                      <a:r>
                        <a:rPr lang="it-IT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viêm di truyền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 </a:t>
                      </a:r>
                      <a:r>
                        <a:rPr lang="it-IT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viêm di truyền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vi-VN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sốt chu kỳ không rõ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NN</a:t>
                      </a:r>
                      <a:r>
                        <a:rPr lang="vi-VN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(thường trẻ em)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isoprenoid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3908244"/>
                  </a:ext>
                </a:extLst>
              </a:tr>
              <a:tr h="220321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 liên quan</a:t>
                      </a:r>
                      <a:endParaRPr 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MEFV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TNFRSF1A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rõ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MVK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35261"/>
                  </a:ext>
                </a:extLst>
              </a:tr>
              <a:tr h="385562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Tuổi khởi phát</a:t>
                      </a:r>
                      <a:endParaRPr 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Trẻ / thanh niên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Trẻ em → người lớn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Trẻ nhỏ (&lt;5 tuổi)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Trẻ nhỏ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9996679"/>
                  </a:ext>
                </a:extLst>
              </a:tr>
              <a:tr h="385562">
                <a:tc>
                  <a:txBody>
                    <a:bodyPr/>
                    <a:lstStyle/>
                    <a:p>
                      <a:r>
                        <a:rPr lang="vi-VN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cơn sốt</a:t>
                      </a:r>
                      <a:endParaRPr lang="vi-VN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1–3 ngày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1–3 tuần (rất dài)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3–6 ngày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3–7 ngày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750407"/>
                  </a:ext>
                </a:extLst>
              </a:tr>
              <a:tr h="220321">
                <a:tc>
                  <a:txBody>
                    <a:bodyPr/>
                    <a:lstStyle/>
                    <a:p>
                      <a:r>
                        <a:rPr lang="vi-VN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 suất cơn</a:t>
                      </a:r>
                      <a:endParaRPr lang="vi-VN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đều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đều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 đều (chu kỳ rõ)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đều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650123"/>
                  </a:ext>
                </a:extLst>
              </a:tr>
              <a:tr h="550802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 chứng chính</a:t>
                      </a:r>
                      <a:endParaRPr 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Đau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VPM,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đau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ngực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Đau cơ “di chuyển”, đau bụng, phát ban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Sốt + viêm họng + loét miệng + hạch cổ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Sốt + hạch + tiêu chảy + đau bụng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9579887"/>
                  </a:ext>
                </a:extLst>
              </a:tr>
              <a:tr h="716043">
                <a:tc>
                  <a:txBody>
                    <a:bodyPr/>
                    <a:lstStyle/>
                    <a:p>
                      <a:r>
                        <a:rPr lang="vi-VN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 hiệu đặc trưng</a:t>
                      </a:r>
                      <a:endParaRPr lang="vi-VN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VPM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Đau cơ lan tỏa, đỏ da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“3 chữ cái”: </a:t>
                      </a:r>
                      <a:r>
                        <a:rPr 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P-A-P-A</a:t>
                      </a:r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(Pharyngitis – Aphthae – Adenitis – Fever)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 IgD (hoặc IgA)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0254191"/>
                  </a:ext>
                </a:extLst>
              </a:tr>
              <a:tr h="385562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 chứng nặng</a:t>
                      </a:r>
                      <a:endParaRPr 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Amyloidosis → suy thận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Amyloidosis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Hiếm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Hiếm (có thể viêm hệ thống)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617609"/>
                  </a:ext>
                </a:extLst>
              </a:tr>
              <a:tr h="550802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 trị chuẩn</a:t>
                      </a:r>
                      <a:endParaRPr 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Colchicine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Ức chế IL-1 (anakinra, canakinumab)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Corticoid cắt cơn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Statin-like pathway: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trợ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IL-1 blockers</a:t>
                      </a:r>
                    </a:p>
                  </a:txBody>
                  <a:tcPr marL="55080" marR="55080" marT="27540" marB="275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352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507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/>
              <a:t>Định nghĩa và sinh lý bệnh của sốt</a:t>
            </a:r>
            <a:br>
              <a:rPr lang="vi-VN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nghĩa sốt: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 trung tâm &gt;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°C.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biệt: </a:t>
            </a:r>
          </a:p>
          <a:p>
            <a:pPr lvl="1"/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 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thân nhiệt </a:t>
            </a:r>
          </a:p>
          <a:p>
            <a:pPr marL="0" indent="0">
              <a:buNone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 chế: </a:t>
            </a:r>
          </a:p>
          <a:p>
            <a:pPr lvl="1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Cytokine gây viêm (IL-1, IL-6, TNF-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α). </a:t>
            </a:r>
          </a:p>
          <a:p>
            <a:pPr lvl="1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 trò của Prostaglandin E2 tại vùng dưới đồi.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hực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hành: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Hạ sốt bằng thuốc có hiệu quả với sốt nhưng ít hiệu quả với tăng thân nhiệt.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0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97865" y="1690688"/>
            <a:ext cx="631253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3. UNG THƯ VÀ BỆNH HUYẾT HỌC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Ung thư máu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BCC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BCC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Lympho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Myelodysplastic Syndrome 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Lymphoma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Lymphoma Hodgkin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lympho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Non-Hodgkin Lymphoma 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đặc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Ung thư thận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Ung thư gan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Ung thư phổi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Ung thư đại tràng</a:t>
            </a:r>
          </a:p>
          <a:p>
            <a:pPr marL="0" indent="0">
              <a:buNone/>
            </a:pP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3290" y="2536723"/>
            <a:ext cx="169148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Sụt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LDH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Lách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84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97865" y="1690688"/>
            <a:ext cx="631253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4. HC TĂNG HOẠT MIỄN DỊCH / CYTOKINE STORM</a:t>
            </a:r>
          </a:p>
          <a:p>
            <a:pPr marL="0" indent="0">
              <a:buNone/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Hemophagocytic Lymphohistiocytosis</a:t>
            </a:r>
          </a:p>
          <a:p>
            <a:pPr marL="0" indent="0">
              <a:buNone/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 hiệu: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 cao liên tục 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Ferritin rất cao 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nhiều dòng tế bào máu 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Gan lách to </a:t>
            </a:r>
          </a:p>
          <a:p>
            <a:pPr marL="0" indent="0">
              <a:buNone/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do: EBV, Lymphoma, Tự miễn</a:t>
            </a:r>
          </a:p>
          <a:p>
            <a:pPr marL="0" indent="0">
              <a:buNone/>
            </a:pP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375994" y="1690688"/>
            <a:ext cx="6312535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4. HC TĂNG HOẠT MIỄN DỊCH / CYTOKINE STORM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Macrophage Activation Syndrome</a:t>
            </a:r>
          </a:p>
          <a:p>
            <a:pPr marL="0" indent="0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Still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Lupus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khớp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5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SỐT 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97865" y="1690688"/>
            <a:ext cx="631253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5. CÁC NGUYÊN NHÂN HIẾM KHÁC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Allopurinol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175475" y="1316003"/>
            <a:ext cx="6312535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5. CÁC NGUYÊN NHÂN HIẾM KHÁC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suy thượng thận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Sarcoidosis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Crohn's Disease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Fabry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STM,  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quỵ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Adenosine Deaminase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dạng lưới tím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382" y="5657671"/>
            <a:ext cx="5671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sốc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hoặc sốt nặng mà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cải thiện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bù dịch, luôn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 trừ cơn suy thượng thận cấp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4493099" y="3324493"/>
            <a:ext cx="1607127" cy="1958109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618" y="2974075"/>
            <a:ext cx="1615580" cy="1920406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9887008" y="5089236"/>
            <a:ext cx="263756" cy="95279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8463" y="2359741"/>
            <a:ext cx="1278200" cy="1943807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5408892" y="3866357"/>
            <a:ext cx="766583" cy="152172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02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17806" y="1671024"/>
            <a:ext cx="898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0642" y="2767555"/>
            <a:ext cx="18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Nhiễm trùng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5616" y="2767555"/>
            <a:ext cx="126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Ung thư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16404" y="2721389"/>
            <a:ext cx="19591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Bệnh tự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5201" y="2767555"/>
            <a:ext cx="1636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HLH/MAS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91794" y="2767555"/>
            <a:ext cx="29081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Thuốc, 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huyết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khối, 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 tiết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Bệnh di truyền 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hội chứng hiếm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4" idx="1"/>
          </p:cNvCxnSpPr>
          <p:nvPr/>
        </p:nvCxnSpPr>
        <p:spPr>
          <a:xfrm flipH="1">
            <a:off x="2635045" y="2024967"/>
            <a:ext cx="2182761" cy="696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208206" y="2201939"/>
            <a:ext cx="609600" cy="565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571105" y="2373178"/>
            <a:ext cx="642882" cy="340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820697" y="2201939"/>
            <a:ext cx="2077873" cy="519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3"/>
          </p:cNvCxnSpPr>
          <p:nvPr/>
        </p:nvCxnSpPr>
        <p:spPr>
          <a:xfrm>
            <a:off x="5715809" y="2024967"/>
            <a:ext cx="3762488" cy="688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721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CRP </a:t>
            </a:r>
            <a:r>
              <a:rPr lang="vi-VN" dirty="0"/>
              <a:t>và Procalcitonin</a:t>
            </a:r>
            <a:br>
              <a:rPr lang="vi-VN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36098"/>
            <a:ext cx="5738092" cy="4351338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sx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t/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IL-6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cytokine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6–12 h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24–48 h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Th.gian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~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virus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Bỏng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Ung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4692" y="1262640"/>
            <a:ext cx="5384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Procalcitonin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marker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viêm tăng ưu thế trong nhiễm khuẩn toàn thân.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3–6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 12–24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Giảm nhanh khi kiểm soát được nhiễm khuẩn 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Ưu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hiệu hơn CRP cho: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vi khuẩn 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 virus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nhiễm trùng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ỏng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ại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9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CRP </a:t>
            </a:r>
            <a:r>
              <a:rPr lang="vi-VN" dirty="0"/>
              <a:t>và Procalcitonin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Nhạy với viêm. 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đặc hiệu cho nhiễm khuẩn. 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nên dùng đơn độc để kê kháng sinh. </a:t>
            </a:r>
          </a:p>
          <a:p>
            <a:pPr marL="0" indent="0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PCT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hiệu hơn cho nhiễm khuẩn. 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ích trong sepsis và viêm phổi. 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ích nhất để hỗ trợ ngừng kháng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&lt;0,25 ng/mL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00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ức độ tăng CRP</a:t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1308388"/>
            <a:ext cx="10515600" cy="4351338"/>
          </a:xfrm>
        </p:spPr>
        <p:txBody>
          <a:bodyPr>
            <a:no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CRP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10–40 mg/L: viêm nhẹ hoặc giai đoạn sớm.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 40–100 mg/L: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gặp trong nhiễm trùng.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 &gt;100 mg/L: cần tìm nguyên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nhân.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 &gt;200 mg/L: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nặng, áp xe, nhiễm trùng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sâu.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BCĐNTT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Lympho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0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ức độ tăng CRP</a:t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1308388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bình thường + CRP tăng cao không loại trừ nhiễm khuẩn.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VK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hoặc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sâu.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Nhiễm virus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cúm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virus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Bệnh tự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Ung thư.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Huyết khối hoặc nguyên nhân không nhiễm trùng khác.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 trọng: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hiệu sinh tồn.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chứng khu trú.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 bệnh.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thời gian.</a:t>
            </a:r>
          </a:p>
          <a:p>
            <a:pPr marL="0" indent="0">
              <a:buNone/>
            </a:pP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79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Ferritin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Ferritin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Ferritin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(&gt;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1000–10.000):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HLH, MAS,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Still, Sepsis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Ferritin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HLH/MAS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Ferritin 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hemochromatosis /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42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/>
              <a:t>Nguyên tắc điều trị sốt</a:t>
            </a:r>
            <a:br>
              <a:rPr lang="vi-VN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trị nguyên nhân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Paracetamol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cần đưa nhiệt độ về bình thường hoàn toàn.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Mục tiêu là cải thiện triệu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Tránh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quá liều. </a:t>
            </a:r>
          </a:p>
          <a:p>
            <a:pPr marL="0" indent="0">
              <a:buNone/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Kháng sinh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lầm: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kháng sinh. </a:t>
            </a:r>
          </a:p>
          <a:p>
            <a:pPr marL="0" indent="0">
              <a:buNone/>
            </a:pP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10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ăng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thân nhiệt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36127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đặt nhiệt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của vùng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đồi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lên do các chất gây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 chế: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Nhiễm trùng, viêm, ung thư, bệnh tự miễn...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Cytokine (IL-1, IL-6, TNF-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kích thích tạo PGE₂.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PGE₂ làm tăng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vùng dưới đồi. </a:t>
            </a:r>
          </a:p>
          <a:p>
            <a:pPr marL="0" indent="0">
              <a:buNone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 thể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rằng mình đang lạnh → run, co mạch ngoại vi để tăng nhiệt.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0" y="1825625"/>
            <a:ext cx="52924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thân nhiệt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 cơ thể tăng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nhưng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đồi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vẫn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 thường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nhiệt quá mức.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Giảm thải nhiệt.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Rối loạn điều hòa nhiệt.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 thể không chủ động muốn tăng nhiệt độ.</a:t>
            </a:r>
          </a:p>
        </p:txBody>
      </p:sp>
    </p:spTree>
    <p:extLst>
      <p:ext uri="{BB962C8B-B14F-4D97-AF65-F5344CB8AC3E}">
        <p14:creationId xmlns:p14="http://schemas.microsoft.com/office/powerpoint/2010/main" val="6354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1: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39°C.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Dengue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Leptospirosis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mò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04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triệu chứng, không phải chẩn đoán.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ổ nhiễm trùng và dấu hiệu nguy hiểm.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phải mọi trường hợp sốt đều cần kháng sinh.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Đánh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 bệnh nhân quan trọng hơn giá trị nhiệt độ.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cận theo xác suất và bối cảnh dịch tễ địa phương.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2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127" y="2434071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6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ăng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thân nhiệt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Dấu hiệu gợi ý tăng thân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 &gt; 41°C. Không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rét run.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(say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hoặc gắng sức kéo dài.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Rối loạn ý thức nổi bật.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nóng đỏ.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đáp ứng với Paracetamol.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nghi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thân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 mê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 chống loạn 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CK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 tăng 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serotonin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xạ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rung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0" y="1825625"/>
            <a:ext cx="52924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Paracetamol, NSAID.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thân nhiệt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 chính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àm </a:t>
            </a:r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 tích cực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Chườm lạnh. </a:t>
            </a:r>
          </a:p>
          <a:p>
            <a:pPr lvl="1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Phun sương + quạt. </a:t>
            </a:r>
          </a:p>
          <a:p>
            <a:pPr lvl="1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dịch. </a:t>
            </a:r>
          </a:p>
          <a:p>
            <a:pPr lvl="1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Làm lạnh xâm lấn nếu cần.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95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20436" y="1813028"/>
            <a:ext cx="10541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(&lt;7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(&gt; 14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)?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Dao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run.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Ho.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Ban da.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khớp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tễ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Muỗi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Đái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tháo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Ung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corticoid.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HIV.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271491" y="1921164"/>
            <a:ext cx="1422400" cy="544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44436" y="1198659"/>
            <a:ext cx="9827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VK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NK.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6247" y="1614157"/>
            <a:ext cx="43057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SLE,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Still's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Ung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271491" y="1690688"/>
            <a:ext cx="0" cy="775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29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0272" y="2038182"/>
            <a:ext cx="1090352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nay: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Þ"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tễ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run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vã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thang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25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10541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endParaRPr kumimoji="0" lang="en-US" altLang="en-US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niêm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Khớp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85" y="3453735"/>
            <a:ext cx="1882303" cy="2019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023" y="3453734"/>
            <a:ext cx="2246666" cy="2019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2404" y="3301901"/>
            <a:ext cx="1691787" cy="22861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5140" y="3468629"/>
            <a:ext cx="2542996" cy="19519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8139" y="3301901"/>
            <a:ext cx="2141406" cy="19966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2858" y="5473209"/>
            <a:ext cx="1912786" cy="13717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6120" y="5240893"/>
            <a:ext cx="2633251" cy="15102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9847" y="5474001"/>
            <a:ext cx="1920406" cy="10440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49822" y="5405415"/>
            <a:ext cx="2095682" cy="11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6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56" y="1774412"/>
            <a:ext cx="6005444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hát ban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 dẳng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ành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kỳ lạ hoặc thay đổi lời nói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giật hoặc động kinh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 bụng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khu trú dữ dội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corticoid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HIV/AIDS)</a:t>
            </a: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&lt;500/mm³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1774412"/>
            <a:ext cx="5926622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sốt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 cơ cao nếu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HSCC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Huyết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áp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HATT ≤ 100 mmHg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120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TRC&gt; 3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Thở nhanh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 22 lần/phút </a:t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₂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&lt; 94%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Khó thở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hoặc đau ngực</a:t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lẫn hoặc giảm tri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đầu + cứng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Nhạy cảm bất thường với 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sáng mạnh</a:t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Thiểu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niệu</a:t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xuất huyết</a:t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42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Dấu hiệu xét nghiệm cảnh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Lactate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(&gt;2 mmol/L, đặc biệt &gt;4 mmol/L)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Creatinine tăng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Tiểu cầu giảm nhanh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Toan chuyển hóa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Bilirubin tăng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máu bất thường </a:t>
            </a:r>
          </a:p>
          <a:p>
            <a:pPr marL="0" indent="0">
              <a:buNone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Gợi ý tổn thương cơ quan do nhiễm trùng nặng.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1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2476</Words>
  <Application>Microsoft Office PowerPoint</Application>
  <PresentationFormat>Widescreen</PresentationFormat>
  <Paragraphs>401</Paragraphs>
  <Slides>32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Symbol</vt:lpstr>
      <vt:lpstr>Times New Roman</vt:lpstr>
      <vt:lpstr>Office Theme</vt:lpstr>
      <vt:lpstr>Sốt dành cho bác sỹ sau đại học</vt:lpstr>
      <vt:lpstr>Định nghĩa và sinh lý bệnh của sốt </vt:lpstr>
      <vt:lpstr>Sốt và tăng thân nhiệt </vt:lpstr>
      <vt:lpstr>Sốt và tăng thân nhiệt </vt:lpstr>
      <vt:lpstr>Tiếp cận bệnh nhân sốt theo thực hành</vt:lpstr>
      <vt:lpstr>Kiểu sốt</vt:lpstr>
      <vt:lpstr>Tiếp cận bệnh nhân sốt theo thực hành</vt:lpstr>
      <vt:lpstr>Sốt -&gt; nhập viện</vt:lpstr>
      <vt:lpstr>Sốt -&gt; nhập viện</vt:lpstr>
      <vt:lpstr>NGUYÊN NHÂN SỐT </vt:lpstr>
      <vt:lpstr>NGUYÊN NHÂN SỐT </vt:lpstr>
      <vt:lpstr>NGUYÊN NHÂN SỐT </vt:lpstr>
      <vt:lpstr>NGUYÊN NHÂN SỐT </vt:lpstr>
      <vt:lpstr>NGUYÊN NHÂN SỐT </vt:lpstr>
      <vt:lpstr>NGUYÊN NHÂN SỐT </vt:lpstr>
      <vt:lpstr>NGUYÊN NHÂN SỐT </vt:lpstr>
      <vt:lpstr>NGUYÊN NHÂN SỐT </vt:lpstr>
      <vt:lpstr>NGUYÊN NHÂN SỐT </vt:lpstr>
      <vt:lpstr>NGUYÊN NHÂN SỐT </vt:lpstr>
      <vt:lpstr>NGUYÊN NHÂN SỐT </vt:lpstr>
      <vt:lpstr>NGUYÊN NHÂN SỐT </vt:lpstr>
      <vt:lpstr>NGUYÊN NHÂN SỐT </vt:lpstr>
      <vt:lpstr>Trong thực hành</vt:lpstr>
      <vt:lpstr>CRP và Procalcitonin </vt:lpstr>
      <vt:lpstr>CRP và Procalcitonin</vt:lpstr>
      <vt:lpstr>Mức độ tăng CRP </vt:lpstr>
      <vt:lpstr>Mức độ tăng CRP </vt:lpstr>
      <vt:lpstr>Ferritin</vt:lpstr>
      <vt:lpstr>Nguyên tắc điều trị sốt </vt:lpstr>
      <vt:lpstr>Case lâm sàng </vt:lpstr>
      <vt:lpstr>Kết luận</vt:lpstr>
      <vt:lpstr>Xin cảm ơn sự lắng nghe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Sốt ở người lớn dành cho bác sỹ sau đại học</dc:title>
  <dc:creator>Admin</dc:creator>
  <cp:lastModifiedBy>Admin</cp:lastModifiedBy>
  <cp:revision>50</cp:revision>
  <dcterms:created xsi:type="dcterms:W3CDTF">2026-06-13T02:42:08Z</dcterms:created>
  <dcterms:modified xsi:type="dcterms:W3CDTF">2026-06-13T10:51:00Z</dcterms:modified>
</cp:coreProperties>
</file>