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55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9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5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3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66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6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54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94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5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248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3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C9A36-042B-4AED-93CB-98F6F82D4F54}" type="datetimeFigureOut">
              <a:rPr lang="en-US" smtClean="0"/>
              <a:t>05/31/2026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2A557-81D6-4052-A293-4C4D9AE46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1928" y="4239348"/>
            <a:ext cx="9144000" cy="1655762"/>
          </a:xfrm>
        </p:spPr>
        <p:txBody>
          <a:bodyPr/>
          <a:lstStyle/>
          <a:p>
            <a:pPr algn="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PGS.TS.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80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/>
              <a:t>NGUYÊN NHÂN GỐC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vi-VN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hệ thống nhận diện sepsis hiệu quả.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công cụ đánh giá nguy cơ chuẩn hóa.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 chế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Bị ảnh hưởng quá mức bởi thông tin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tiên khi đánh giá và ra quyết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(Anchoring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Bias).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Chậm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 kháng sinh và hồi sức.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83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ngừa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RCA-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Root Cause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Sentinel Event).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1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672" y="443703"/>
            <a:ext cx="497147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ngừa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epsis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 dụng bắt buộc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NEWS2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qSOFA cho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tất cả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 nghi nhiễm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Sepsis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 lactate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 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dịch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TD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 tiểu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Oxy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cần. 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buộc báo bác sĩ senior khi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NEWS2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≥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Lactate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2 mmol/L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vi-V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 tập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Sepsis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Septic shock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78764" y="227734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NEWS2 (National Early Warning Score 2)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cảnh báo sớm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nhạy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qSOFA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phát hiện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 cơ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thông số đánh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dấu hiệu sinh tồn: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thở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SpO₂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thở oxy bổ sung hay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 cơ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tâm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 tim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thức (AVPU hoặc Glasgow)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chỉ số được chấm từ 0–3 điểm.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Đánh giá nguy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0-4: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5-6: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78764" y="438271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qSOFA (Quick Sequential Organ Failure Assessment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rút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gọn của thang điểm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6545" y="5213715"/>
            <a:ext cx="33247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22 l/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1 đ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 TT &lt; 100 mmHg: 1 đ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 ý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(GCS&lt;15): 1 đ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42327" y="6418052"/>
            <a:ext cx="8423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qSOFA ≥ 2 → nguy cơ cao nhiễm khuẩn huyết nặng và tử vong.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7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/>
              <a:t>Bài </a:t>
            </a:r>
            <a:r>
              <a:rPr lang="vi-VN" dirty="0" smtClean="0"/>
              <a:t>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836" y="1622425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 không phải do một bác sĩ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"kém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mà là sự kết hợp của: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quy trình sàng lọc sepsis bắt buộc.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kích hoạt hỗ trợ từ bác sĩ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Chậm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 trong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 sepsis.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 là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gốc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 nằm ở các </a:t>
            </a:r>
            <a:r>
              <a:rPr lang="vi-VN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lỗ hổng hệ thống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 là một sai sót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2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382" y="1741343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23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Ayanle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Omer, 31 tuổi, đến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Ealing vì đau chân. Sau khi khám và chụp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XQ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gãy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xương nhỏ ở bàn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viện về nhà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thuốc giảm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tháng.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đau dữ dội và các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tê bì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khoa Cấp cứu tại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BV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Northwick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lần thứ hai xác nhận anh đã bị gãy xương bàn chân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thuốc giảm đau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Ayanle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lẫn, không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đi tiểu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BV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Ayanle được chẩn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NTH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hôn mê trong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tuần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trải qua phẫu thuật cắt cụt chân phải dưới đầu gối và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BV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Northwick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tuần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lắp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chân giả.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545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072" y="1557770"/>
            <a:ext cx="10515600" cy="1425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nhiều lần đến bệnh viện với đau chân, sốt và dấu hiệu nhiễm trùng nhưng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không nhận diện sepsis kịp thời.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đó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sốc nhiễm khuẩn, suy đa cơ quan và phải cắt cụt chân.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71944" y="2883333"/>
            <a:ext cx="10515600" cy="1194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Northwick Park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2,35 triệu bảng Anh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 cụt chân dưới đầu gối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sót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phát hiện ra viêm khớp nhiễm trùng ở mắt cá chân của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suýt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 vong.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336" y="3861952"/>
            <a:ext cx="5077990" cy="26164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55378"/>
            <a:ext cx="4346502" cy="223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5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217" y="1448955"/>
            <a:ext cx="10515600" cy="4834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 SỰ CỐ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Chậm nhận diện và điều trị sepsis dẫn đến cắt cụt chi dưới.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509" y="2161309"/>
            <a:ext cx="110189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 TẢ SỰ CỐ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tuổi đến khoa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ấp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cứu với: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 chân dữ dội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 bì chi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 trạng toàn thân xấu dần.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đánh giá ban đầu là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cho về nhà.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các lần tái khám tiếp theo: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 tăng. Xuất hiện nhiễm trùng toàn thân. Tình trạng suy kiệt rõ 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dấu hiệu cảnh báo sepsis không được nhận diện đầy đủ.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 đó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 viện trong tình trạng sepsis nặng, hôn mê, suy đa cơ quan.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cắt cụt chân dưới gối.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257881"/>
              </p:ext>
            </p:extLst>
          </p:nvPr>
        </p:nvGraphicFramePr>
        <p:xfrm>
          <a:off x="838200" y="1829934"/>
          <a:ext cx="11059158" cy="3469992"/>
        </p:xfrm>
        <a:graphic>
          <a:graphicData uri="http://schemas.openxmlformats.org/drawingml/2006/table">
            <a:tbl>
              <a:tblPr/>
              <a:tblGrid>
                <a:gridCol w="1905922">
                  <a:extLst>
                    <a:ext uri="{9D8B030D-6E8A-4147-A177-3AD203B41FA5}">
                      <a16:colId xmlns:a16="http://schemas.microsoft.com/office/drawing/2014/main" val="648872743"/>
                    </a:ext>
                  </a:extLst>
                </a:gridCol>
                <a:gridCol w="9153236">
                  <a:extLst>
                    <a:ext uri="{9D8B030D-6E8A-4147-A177-3AD203B41FA5}">
                      <a16:colId xmlns:a16="http://schemas.microsoft.com/office/drawing/2014/main" val="3226754148"/>
                    </a:ext>
                  </a:extLst>
                </a:gridCol>
              </a:tblGrid>
              <a:tr h="36261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283270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=&gt; </a:t>
                      </a:r>
                      <a:r>
                        <a:rPr lang="vi-V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Chẩn đoán ban đầu: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gãy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xương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=&gt; Cho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viện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115099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 chứng nặng </a:t>
                      </a:r>
                      <a:r>
                        <a:rPr lang="vi-V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=&gt;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Tái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khám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=&gt;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sepsis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745821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lẫn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kiệt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=&gt;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Nhập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viện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=&gt;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Chẩn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đoán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sepsis</a:t>
                      </a: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765710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4–14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ICU, sốc nhiễm khuẩn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101173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 đó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vi-V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Cắt cụt chân dưới gối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5407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5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 TÍCH SỰ CỐ THEO SWISS CHEESE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875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 phòng vệ 2: Khám lâm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đánh giá nguy cơ sepsis.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sử dụng thang điểm NEWS2 hoặc qSOFA.</a:t>
            </a: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 TÍCH SỰ CỐ THEO SWISS CHEESE MODEL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836" y="1382280"/>
            <a:ext cx="511001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lactate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CRP. </a:t>
            </a: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30109" y="1560945"/>
            <a:ext cx="55267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can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NTH (Sepsis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Six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Bundle).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3569134"/>
            <a:ext cx="615264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 pháp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NTH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thở oxy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(nếu cần). 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Lấy mẫu máu để cấy máu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trước khi dùng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Sử dụng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tĩnh mạch sớm.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dịch tĩnh mạch.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Đo nồng độ lactate máu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liên quan). </a:t>
            </a:r>
          </a:p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lượng nước tiểu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đặt sonde tiểu).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1249891" y="2355273"/>
            <a:ext cx="9236" cy="150552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4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FISHBONE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người</a:t>
            </a:r>
            <a:endParaRPr lang="vi-VN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 sĩ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Anchoring Bias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(chẩn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 vào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gãy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xương). </a:t>
            </a:r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nghĩ đến sepsis. </a:t>
            </a:r>
          </a:p>
          <a:p>
            <a:pPr marL="0" indent="0">
              <a:buNone/>
            </a:pP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dưỡng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báo cáo dấu hiệu bất thường.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Chưa nhận diện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sepsis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NEWS2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5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cs typeface="Times New Roman" panose="02020603050405020304" pitchFamily="18" charset="0"/>
              </a:rPr>
              <a:t>FISHBONE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</a:t>
            </a:r>
            <a:endParaRPr lang="vi-VN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 cấp cứu quá tải.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 lực giải quyết nhanh bệnh nhân.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giường theo dõi. </a:t>
            </a:r>
          </a:p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 cảnh báo điện tử chưa có.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có cảnh báo tự động khi dấu hiệu sinh tồn bất thường.</a:t>
            </a:r>
          </a:p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Đào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 sepsis chưa đầy đủ. 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 kỳ các ca sepsis.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42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dirty="0"/>
              <a:t>PHÂN TÍCH 5 WHY</a:t>
            </a:r>
            <a:br>
              <a:rPr lang="vi-VN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9989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1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 bị cắt cụt chân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Hoại tử mô do sốc nhiễm khuẩn.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 xảy ra sốc nhiễm khuẩn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Sepsis không được điều trị sớm.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 không điều trị sớm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 sepsis bị bỏ sót.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 bỏ sót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 chứng được quy cho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xương.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 quy cho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xương?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quy trình bắt buộc sàng lọc sepsis và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ị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ảnh hưởng quá mức bởi thông tin đầu tiên khi đánh giá và ra quyết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2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1419</Words>
  <Application>Microsoft Office PowerPoint</Application>
  <PresentationFormat>Widescreen</PresentationFormat>
  <Paragraphs>126</Paragraphs>
  <Slides>15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Sai sót y khoa về nội</vt:lpstr>
      <vt:lpstr>Ca bệnh</vt:lpstr>
      <vt:lpstr>Phân tích sự cố </vt:lpstr>
      <vt:lpstr>Thời gian diễn biến sự cố</vt:lpstr>
      <vt:lpstr>PHÂN TÍCH SỰ CỐ THEO SWISS CHEESE MODEL</vt:lpstr>
      <vt:lpstr>PHÂN TÍCH SỰ CỐ THEO SWISS CHEESE MODEL </vt:lpstr>
      <vt:lpstr>Phân tích FISHBONE </vt:lpstr>
      <vt:lpstr>Phân tích FISHBONE</vt:lpstr>
      <vt:lpstr>PHÂN TÍCH 5 WHY </vt:lpstr>
      <vt:lpstr>NGUYÊN NHÂN GỐC</vt:lpstr>
      <vt:lpstr>Phân tích và phòng ngừa</vt:lpstr>
      <vt:lpstr>PowerPoint Presentation</vt:lpstr>
      <vt:lpstr>Bài học</vt:lpstr>
      <vt:lpstr>Xin chân thành cảm ơn!</vt:lpstr>
      <vt:lpstr>Ca bệnh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 sót y khoa về nội</dc:title>
  <dc:creator>Admin</dc:creator>
  <cp:lastModifiedBy>Admin</cp:lastModifiedBy>
  <cp:revision>20</cp:revision>
  <dcterms:created xsi:type="dcterms:W3CDTF">2026-05-31T03:01:56Z</dcterms:created>
  <dcterms:modified xsi:type="dcterms:W3CDTF">2026-05-31T11:27:44Z</dcterms:modified>
</cp:coreProperties>
</file>