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0" r:id="rId8"/>
    <p:sldId id="269" r:id="rId9"/>
    <p:sldId id="262" r:id="rId10"/>
    <p:sldId id="267" r:id="rId11"/>
    <p:sldId id="268" r:id="rId12"/>
    <p:sldId id="271" r:id="rId13"/>
    <p:sldId id="272" r:id="rId14"/>
    <p:sldId id="263" r:id="rId15"/>
    <p:sldId id="264" r:id="rId16"/>
    <p:sldId id="265" r:id="rId17"/>
    <p:sldId id="266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7943D-7B46-4D37-84F7-D659AFFA549E}" type="datetimeFigureOut">
              <a:rPr lang="en-US" smtClean="0"/>
              <a:t>06/05/2026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CD81C-BAA6-443E-AA4D-EEB9C1DAD9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21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7943D-7B46-4D37-84F7-D659AFFA549E}" type="datetimeFigureOut">
              <a:rPr lang="en-US" smtClean="0"/>
              <a:t>06/05/2026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CD81C-BAA6-443E-AA4D-EEB9C1DAD9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12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7943D-7B46-4D37-84F7-D659AFFA549E}" type="datetimeFigureOut">
              <a:rPr lang="en-US" smtClean="0"/>
              <a:t>06/05/2026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CD81C-BAA6-443E-AA4D-EEB9C1DAD9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093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7943D-7B46-4D37-84F7-D659AFFA549E}" type="datetimeFigureOut">
              <a:rPr lang="en-US" smtClean="0"/>
              <a:t>06/05/2026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CD81C-BAA6-443E-AA4D-EEB9C1DAD9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239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7943D-7B46-4D37-84F7-D659AFFA549E}" type="datetimeFigureOut">
              <a:rPr lang="en-US" smtClean="0"/>
              <a:t>06/05/2026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CD81C-BAA6-443E-AA4D-EEB9C1DAD9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867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7943D-7B46-4D37-84F7-D659AFFA549E}" type="datetimeFigureOut">
              <a:rPr lang="en-US" smtClean="0"/>
              <a:t>06/05/2026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CD81C-BAA6-443E-AA4D-EEB9C1DAD9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610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7943D-7B46-4D37-84F7-D659AFFA549E}" type="datetimeFigureOut">
              <a:rPr lang="en-US" smtClean="0"/>
              <a:t>06/05/2026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CD81C-BAA6-443E-AA4D-EEB9C1DAD9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459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7943D-7B46-4D37-84F7-D659AFFA549E}" type="datetimeFigureOut">
              <a:rPr lang="en-US" smtClean="0"/>
              <a:t>06/05/2026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CD81C-BAA6-443E-AA4D-EEB9C1DAD9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836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7943D-7B46-4D37-84F7-D659AFFA549E}" type="datetimeFigureOut">
              <a:rPr lang="en-US" smtClean="0"/>
              <a:t>06/05/2026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CD81C-BAA6-443E-AA4D-EEB9C1DAD9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500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7943D-7B46-4D37-84F7-D659AFFA549E}" type="datetimeFigureOut">
              <a:rPr lang="en-US" smtClean="0"/>
              <a:t>06/05/2026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CD81C-BAA6-443E-AA4D-EEB9C1DAD9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718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7943D-7B46-4D37-84F7-D659AFFA549E}" type="datetimeFigureOut">
              <a:rPr lang="en-US" smtClean="0"/>
              <a:t>06/05/2026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CD81C-BAA6-443E-AA4D-EEB9C1DAD9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348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7943D-7B46-4D37-84F7-D659AFFA549E}" type="datetimeFigureOut">
              <a:rPr lang="en-US" smtClean="0"/>
              <a:t>06/05/2026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CD81C-BAA6-443E-AA4D-EEB9C1DAD9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603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sót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3382" y="4183929"/>
            <a:ext cx="9144000" cy="1655762"/>
          </a:xfrm>
        </p:spPr>
        <p:txBody>
          <a:bodyPr/>
          <a:lstStyle/>
          <a:p>
            <a:pPr algn="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PGS.TS.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Quỳnh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39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dirty="0" smtClean="0">
                <a:cs typeface="Times New Roman" panose="02020603050405020304" pitchFamily="18" charset="0"/>
              </a:rPr>
              <a:t>gộ độc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b</a:t>
            </a:r>
            <a:r>
              <a:rPr lang="vi-VN" dirty="0" smtClean="0">
                <a:cs typeface="Times New Roman" panose="02020603050405020304" pitchFamily="18" charset="0"/>
              </a:rPr>
              <a:t>áo cáo y khoa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Thuốc chống đông + trà thảo dược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BN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dùng warfarin đồng thời uống nhiều trà hoa cúc, trà kỷ tử hoặc các chế phẩm thảo dược cô đặc.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Hậu quả là tăng tác dụng chống đông và xuất huyết nghiêm trọng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nhập viện cấp cứu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1665" y="4237268"/>
            <a:ext cx="6762135" cy="176037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989607" y="6228429"/>
            <a:ext cx="39757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https://pmc.ncbi.nlm.nih.gov/articles/PMC12155451</a:t>
            </a:r>
            <a:endParaRPr lang="en-US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633" y="4001294"/>
            <a:ext cx="2350095" cy="19071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4205" y="3782510"/>
            <a:ext cx="2006036" cy="242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94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dirty="0" smtClean="0">
                <a:cs typeface="Times New Roman" panose="02020603050405020304" pitchFamily="18" charset="0"/>
              </a:rPr>
              <a:t>gộ độc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b</a:t>
            </a:r>
            <a:r>
              <a:rPr lang="vi-VN" dirty="0" smtClean="0">
                <a:cs typeface="Times New Roman" panose="02020603050405020304" pitchFamily="18" charset="0"/>
              </a:rPr>
              <a:t>áo cáo y khoa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Warfarin + nước ép nam việt quất (cranberry)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BN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dùng Warfarin uống lượng lớn nước ép cranberry trong nhiều ngày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INR tăng vọt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=&gt; BN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xuất huyết nghiêm trọng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 tử vong.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9333" y="3920907"/>
            <a:ext cx="5494496" cy="17298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0221" y="3920907"/>
            <a:ext cx="2933954" cy="2133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75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dirty="0" smtClean="0">
                <a:cs typeface="Times New Roman" panose="02020603050405020304" pitchFamily="18" charset="0"/>
              </a:rPr>
              <a:t>gộ độc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b</a:t>
            </a:r>
            <a:r>
              <a:rPr lang="vi-VN" dirty="0" smtClean="0">
                <a:cs typeface="Times New Roman" panose="02020603050405020304" pitchFamily="18" charset="0"/>
              </a:rPr>
              <a:t>áo cáo y khoa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Warfarin +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Simvastatin: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ữ 82 tuổi dùng warfarin ổn định nhiều năm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Sau khi thay đổi điều trị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xuất hiện tương tác làm INR tăng trên 8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BN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 xuất huyết não và tử vong.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401" y="3866179"/>
            <a:ext cx="5958348" cy="114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06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dirty="0" smtClean="0">
                <a:cs typeface="Times New Roman" panose="02020603050405020304" pitchFamily="18" charset="0"/>
              </a:rPr>
              <a:t>gộ độc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b</a:t>
            </a:r>
            <a:r>
              <a:rPr lang="vi-VN" dirty="0" smtClean="0">
                <a:cs typeface="Times New Roman" panose="02020603050405020304" pitchFamily="18" charset="0"/>
              </a:rPr>
              <a:t>áo cáo y khoa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Thuốc chống đông + cam thảo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BN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dùng thuốc chống đông Acenocoumarol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ăn khoảng 1,5 kg kẹo cam thảo trong những ngày trước đó và sau đó bị đột quỵ.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Cam thảo có thể ảnh hưởng đến huyết áp, điện giải và tác dụng thuốc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279" y="3907396"/>
            <a:ext cx="3924056" cy="20505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1387" y="3907396"/>
            <a:ext cx="1787925" cy="23003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0190" y="3675713"/>
            <a:ext cx="2781895" cy="290720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719715" y="6396335"/>
            <a:ext cx="19688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ẹo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cam thảo </a:t>
            </a:r>
            <a:endParaRPr lang="en-US" sz="2400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4955458" y="4932646"/>
            <a:ext cx="13765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593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dirty="0" smtClean="0">
                <a:cs typeface="Times New Roman" panose="02020603050405020304" pitchFamily="18" charset="0"/>
              </a:rPr>
              <a:t>gộ độc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b</a:t>
            </a:r>
            <a:r>
              <a:rPr lang="vi-VN" dirty="0" smtClean="0">
                <a:cs typeface="Times New Roman" panose="02020603050405020304" pitchFamily="18" charset="0"/>
              </a:rPr>
              <a:t>áo cáo y khoa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2197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Thuốc ức chế MAO + thực phẩm giàu tyramine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hủy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aa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tyrosin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huốc chống trầm cảm nhóm MAOI như: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Phenelzine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Tranylcypromine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 dùng cùng: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Phô mai ủ lâu năm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Xúc xích lên men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Rượu vang đỏ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 số thực phẩm lên men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 thể gây: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Cơn tăng huyết áp kịch phát.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Xuất huyết não.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Tử vong.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618" y="2768080"/>
            <a:ext cx="3028880" cy="37998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0445" y="3753278"/>
            <a:ext cx="4022748" cy="2028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21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dirty="0" smtClean="0">
                <a:cs typeface="Times New Roman" panose="02020603050405020304" pitchFamily="18" charset="0"/>
              </a:rPr>
              <a:t>gộ độc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b</a:t>
            </a:r>
            <a:r>
              <a:rPr lang="vi-VN" dirty="0" smtClean="0">
                <a:cs typeface="Times New Roman" panose="02020603050405020304" pitchFamily="18" charset="0"/>
              </a:rPr>
              <a:t>áo cáo y khoa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14115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Rượu + thuốc an thần hoặc thuốc giảm đau opioid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ượu với: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Diazepam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Alprazolam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Oxycodone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Morphine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 thể gây: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Ức chế hô hấp.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Hôn mê.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Ngừng thở.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NN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nhiều ca tử vong do ngộ độc thuốc trên toàn thế giới.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71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dirty="0" smtClean="0">
                <a:cs typeface="Times New Roman" panose="02020603050405020304" pitchFamily="18" charset="0"/>
              </a:rPr>
              <a:t>gộ độc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b</a:t>
            </a:r>
            <a:r>
              <a:rPr lang="vi-VN" dirty="0" smtClean="0">
                <a:cs typeface="Times New Roman" panose="02020603050405020304" pitchFamily="18" charset="0"/>
              </a:rPr>
              <a:t>áo cáo y khoa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Cam thảo + thuốc tim mạch</a:t>
            </a:r>
          </a:p>
          <a:p>
            <a:pPr marL="0" indent="0">
              <a:buNone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Cam thảo tự nhiên chứa glycyrrhizin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 hạ kali máu.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Tăng huyết áp.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Gây rối loạn nhịp tim. </a:t>
            </a:r>
          </a:p>
          <a:p>
            <a:pPr marL="0" indent="0">
              <a:buNone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Ở người đang dùng: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Thuốc lợi tiểu.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Thuốc điều trị tim mạch.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báo cáo tử vong do loạn nhịp tim liên quan đến tiêu thụ lượng lớn cam thảo.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30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dirty="0" smtClean="0">
                <a:cs typeface="Times New Roman" panose="02020603050405020304" pitchFamily="18" charset="0"/>
              </a:rPr>
              <a:t>gộ độc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b</a:t>
            </a:r>
            <a:r>
              <a:rPr lang="vi-VN" dirty="0" smtClean="0">
                <a:cs typeface="Times New Roman" panose="02020603050405020304" pitchFamily="18" charset="0"/>
              </a:rPr>
              <a:t>áo cáo y khoa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 phẩm giàu kali + một số thuốc huyết áp</a:t>
            </a:r>
          </a:p>
          <a:p>
            <a:pPr marL="0" indent="0">
              <a:buNone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 thuốc như: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Lisinopril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Enalapril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Spironolactone </a:t>
            </a:r>
          </a:p>
          <a:p>
            <a:pPr marL="0" indent="0">
              <a:buNone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Kết hợp với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Kali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Nhiều chuối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 dừa </a:t>
            </a: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chứa kali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G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ây: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Tăng kali máu nặng.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Ngừng tim.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Tử vong.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10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3839" y="2724867"/>
            <a:ext cx="10515600" cy="1325563"/>
          </a:xfrm>
        </p:spPr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30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gộ độc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b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áo 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cáo y khoa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369" y="2506662"/>
            <a:ext cx="6098309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rường hợp uống loperamide (Imodium) cùng nước tonic có chứa quinine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tử vong.</a:t>
            </a:r>
          </a:p>
          <a:p>
            <a:pPr marL="0" indent="0"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Loperamide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thuốc chống tiêu chảy.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huốc chủ yếu tác động ở ruột và rất ít đi vào não.</a:t>
            </a:r>
          </a:p>
          <a:p>
            <a:pPr marL="0" indent="0"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Quinine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ức chế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 cơ chế v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 thuốc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tăng nồng độ loperamide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tăng nguy cơ loạn nhịp tim nghiêm trọng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ngừng tim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tử vong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3933" y="255001"/>
            <a:ext cx="2309628" cy="35539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749" y="1270602"/>
            <a:ext cx="3377015" cy="5458089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>
            <a:off x="9097818" y="1819564"/>
            <a:ext cx="621674" cy="42487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7475" y="4314549"/>
            <a:ext cx="3184696" cy="2128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78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dirty="0" smtClean="0">
                <a:cs typeface="Times New Roman" panose="02020603050405020304" pitchFamily="18" charset="0"/>
              </a:rPr>
              <a:t>gộ </a:t>
            </a:r>
            <a:r>
              <a:rPr lang="vi-VN" dirty="0">
                <a:cs typeface="Times New Roman" panose="02020603050405020304" pitchFamily="18" charset="0"/>
              </a:rPr>
              <a:t>độc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b</a:t>
            </a:r>
            <a:r>
              <a:rPr lang="vi-VN" dirty="0">
                <a:cs typeface="Times New Roman" panose="02020603050405020304" pitchFamily="18" charset="0"/>
              </a:rPr>
              <a:t>áo cáo y khoa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2729" y="1619148"/>
            <a:ext cx="11137489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15 tuổi uống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 mg loperamide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bt:16 mg/d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 ngừng tim, ngừng thở, khoảng QT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kéo dài trên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ĐTĐ 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tử vong do tổn thương não không hồi phục sau hồi sức thất bại.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FDA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lạm dụng hoặc dùng liều rất cao loperamide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RL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nhịp tim nặng, xoắn đỉnh, ngừng tim và tử vong. </a:t>
            </a:r>
          </a:p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 có ga chứa quinine có phải nguyên nhân chính?</a:t>
            </a:r>
          </a:p>
          <a:p>
            <a:pPr marL="0" indent="0">
              <a:buNone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 lon tonic chứa lượng quinine thấp hơn rất nhiều so với thuốc quinine.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 cơ lớn nhất thường xuất hiện khi: 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BN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dùng 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liều cao loperamide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ó bệnh tim nền hoặc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RL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điện giải.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C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ố ý kết hợp loperamide với quinine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 hiểm vì có thể làm tăng nguy cơ độc tính tim mạch. 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67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dirty="0" smtClean="0">
                <a:cs typeface="Times New Roman" panose="02020603050405020304" pitchFamily="18" charset="0"/>
              </a:rPr>
              <a:t>gộ độc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b</a:t>
            </a:r>
            <a:r>
              <a:rPr lang="vi-VN" dirty="0" smtClean="0">
                <a:cs typeface="Times New Roman" panose="02020603050405020304" pitchFamily="18" charset="0"/>
              </a:rPr>
              <a:t>áo cáo y khoa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Qui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tăng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loperamide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trong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=&gt; b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iến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chứng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 tử vong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>
              <a:buFontTx/>
              <a:buChar char="-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RL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nhịp tim và ngừng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đặc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biệt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quá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liều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loperamide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ội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chứng QT dài bẩm sinh, các bệnh tim khác,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RL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dẫn truyền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RL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điện giải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VD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Mg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hoặc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tiêu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chảy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nôn mửa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hoặc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kéo dài).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BN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chóng mặt đột ngột, choáng váng, ngất xỉu, khó thở hoặc tim đập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thuốc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tất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cả các loại thuốc khác mà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BN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đang sử dụng, bao gồm cả vitamin và thảo dược.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12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dirty="0" smtClean="0">
                <a:cs typeface="Times New Roman" panose="02020603050405020304" pitchFamily="18" charset="0"/>
              </a:rPr>
              <a:t>gộ độc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b</a:t>
            </a:r>
            <a:r>
              <a:rPr lang="vi-VN" dirty="0" smtClean="0">
                <a:cs typeface="Times New Roman" panose="02020603050405020304" pitchFamily="18" charset="0"/>
              </a:rPr>
              <a:t>áo cáo y khoa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2940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operamide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thực phẩm/lối sống</a:t>
            </a:r>
          </a:p>
          <a:p>
            <a:pPr>
              <a:buFontTx/>
              <a:buChar char="-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Rượu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tăng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t/d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phụ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lên hệ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TK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của loperamide như chóng mặt, buồn ngủ và khó tập trung.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BN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bị suy giảm khả năng tư duy và phán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lái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xe hoặc vận hành máy móc nguy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hiểm.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48929" y="4119716"/>
            <a:ext cx="112382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b="1" i="0" dirty="0" smtClean="0">
                <a:solidFill>
                  <a:srgbClr val="2022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Thiếu hụt G</a:t>
            </a:r>
            <a:r>
              <a:rPr lang="en-US" sz="2400" b="1" i="0" dirty="0" smtClean="0">
                <a:solidFill>
                  <a:srgbClr val="2022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vi-VN" sz="2400" b="1" i="0" dirty="0" smtClean="0">
                <a:solidFill>
                  <a:srgbClr val="2022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PD</a:t>
            </a:r>
            <a:r>
              <a:rPr lang="en-US" sz="2400" b="1" i="0" dirty="0" smtClean="0">
                <a:solidFill>
                  <a:srgbClr val="2022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 tonic có chứa quinine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i="0" dirty="0" smtClean="0">
                <a:solidFill>
                  <a:srgbClr val="2022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2400" b="0" i="0" dirty="0" smtClean="0">
                <a:solidFill>
                  <a:srgbClr val="2022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BN </a:t>
            </a:r>
            <a:r>
              <a:rPr lang="vi-VN" sz="2400" b="0" i="0" dirty="0" smtClean="0">
                <a:solidFill>
                  <a:srgbClr val="2022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thiếu men </a:t>
            </a:r>
            <a:r>
              <a:rPr lang="en-US" sz="2400" b="0" i="0" dirty="0" smtClean="0">
                <a:solidFill>
                  <a:srgbClr val="2022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G6PD =&gt; </a:t>
            </a:r>
            <a:r>
              <a:rPr lang="vi-VN" sz="2400" b="0" i="0" dirty="0" smtClean="0">
                <a:solidFill>
                  <a:srgbClr val="2022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tan máu và thiếu máu.</a:t>
            </a:r>
            <a:endParaRPr lang="vi-VN" sz="2400" b="0" i="0" dirty="0">
              <a:solidFill>
                <a:srgbClr val="202227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8929" y="5213478"/>
            <a:ext cx="114889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ước </a:t>
            </a:r>
            <a:r>
              <a:rPr 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tonic có chứa quinine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i="0" dirty="0" smtClean="0">
                <a:solidFill>
                  <a:srgbClr val="2022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2400" b="0" i="0" dirty="0" smtClean="0">
                <a:solidFill>
                  <a:srgbClr val="2022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BN</a:t>
            </a:r>
            <a:r>
              <a:rPr lang="vi-VN" sz="2400" b="0" i="0" dirty="0" smtClean="0">
                <a:solidFill>
                  <a:srgbClr val="2022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bị giảm tiểu cầu</a:t>
            </a:r>
            <a:r>
              <a:rPr lang="en-US" sz="2400" b="0" i="0" dirty="0" smtClean="0">
                <a:solidFill>
                  <a:srgbClr val="2022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2400" b="0" i="0" dirty="0" err="1" smtClean="0">
                <a:solidFill>
                  <a:srgbClr val="2022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vi-VN" sz="2400" b="0" i="0" dirty="0" smtClean="0">
                <a:solidFill>
                  <a:srgbClr val="2022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giảm tiểu cầu</a:t>
            </a:r>
            <a:r>
              <a:rPr lang="en-US" sz="2400" b="0" i="0" dirty="0" smtClean="0">
                <a:solidFill>
                  <a:srgbClr val="2022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 smtClean="0">
                <a:solidFill>
                  <a:srgbClr val="2022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vi-VN" sz="2400" b="0" i="0" dirty="0" smtClean="0">
                <a:solidFill>
                  <a:srgbClr val="2022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400" b="0" i="0" dirty="0" smtClean="0">
                <a:solidFill>
                  <a:srgbClr val="2022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MD=&gt; </a:t>
            </a:r>
            <a:r>
              <a:rPr lang="vi-VN" sz="2400" b="0" i="0" dirty="0" smtClean="0">
                <a:solidFill>
                  <a:srgbClr val="2022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tử vong. </a:t>
            </a:r>
            <a:r>
              <a:rPr lang="en-US" sz="2400" b="0" i="0" dirty="0" err="1" smtClean="0">
                <a:solidFill>
                  <a:srgbClr val="2022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b="0" i="0" dirty="0" smtClean="0">
                <a:solidFill>
                  <a:srgbClr val="2022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 smtClean="0">
                <a:solidFill>
                  <a:srgbClr val="2022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400" b="0" i="0" dirty="0" smtClean="0">
                <a:solidFill>
                  <a:srgbClr val="2022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quinine, BN </a:t>
            </a:r>
            <a:r>
              <a:rPr lang="vi-VN" sz="2400" b="0" i="0" dirty="0" smtClean="0">
                <a:solidFill>
                  <a:srgbClr val="2022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 </a:t>
            </a:r>
            <a:r>
              <a:rPr lang="en-US" sz="2400" b="0" i="0" dirty="0" smtClean="0">
                <a:solidFill>
                  <a:srgbClr val="2022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KT</a:t>
            </a:r>
            <a:r>
              <a:rPr lang="vi-VN" sz="2400" b="0" i="0" dirty="0" smtClean="0">
                <a:solidFill>
                  <a:srgbClr val="2022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phụ thuộc quinine</a:t>
            </a:r>
            <a:r>
              <a:rPr lang="en-US" sz="2400" b="0" i="0" dirty="0" smtClean="0">
                <a:solidFill>
                  <a:srgbClr val="2022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2400" b="0" i="0" dirty="0" err="1" smtClean="0">
                <a:solidFill>
                  <a:srgbClr val="2022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vi-VN" sz="2400" b="0" i="0" dirty="0" smtClean="0">
                <a:solidFill>
                  <a:srgbClr val="2022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giảm tiểu cầu nhanh hơn so với lần đầu.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43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dirty="0" smtClean="0">
                <a:cs typeface="Times New Roman" panose="02020603050405020304" pitchFamily="18" charset="0"/>
              </a:rPr>
              <a:t>gộ độc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b</a:t>
            </a:r>
            <a:r>
              <a:rPr lang="vi-VN" dirty="0" smtClean="0">
                <a:cs typeface="Times New Roman" panose="02020603050405020304" pitchFamily="18" charset="0"/>
              </a:rPr>
              <a:t>áo cáo y khoa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 bưởi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thuốc tim mạch, mỡ máu, an thần</a:t>
            </a:r>
          </a:p>
          <a:p>
            <a:pPr marL="0" indent="0">
              <a:buNone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 bưởi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ức chế enzyme CYP3A4 ở ruột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tăng nồng độ thuốc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máu.</a:t>
            </a:r>
          </a:p>
          <a:p>
            <a:pPr marL="0" indent="0">
              <a:buNone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 thuốc bị ảnh hưởng gồm: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S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tatin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t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iêu cơ vân nặng dẫn đến suy thận.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C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hống loạn nhịp tim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nhịp tim nghiêm trọng.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huốc chống thải ghép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thuốc an thần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45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dirty="0" smtClean="0">
                <a:cs typeface="Times New Roman" panose="02020603050405020304" pitchFamily="18" charset="0"/>
              </a:rPr>
              <a:t>gộ độc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b</a:t>
            </a:r>
            <a:r>
              <a:rPr lang="vi-VN" dirty="0" smtClean="0">
                <a:cs typeface="Times New Roman" panose="02020603050405020304" pitchFamily="18" charset="0"/>
              </a:rPr>
              <a:t>áo cáo y khoa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9004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 bưởi + thuốc tim mạch (verapamil)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ữ 42 tuổi dùng Verapamil để dự phòng đau nửa đầu. Trong một đợt bệnh, cô gần như chỉ uống nước bưởi trong nhiều ngày rồi tiếp tục dùng thuốc.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Nồng độ verapamil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máu tăng lên khoảng 5 lần mức an toàn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gây nhịp tim chậm nặng, tụt huyết áp và phải đặt máy tạo nhịp tạm thời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suýt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vong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8584" y="4826823"/>
            <a:ext cx="6645216" cy="138696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832700" y="6311900"/>
            <a:ext cx="33457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https://pubmed.ncbi.nlm.nih.gov/19204629/</a:t>
            </a:r>
            <a:endParaRPr lang="en-US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074" y="4826823"/>
            <a:ext cx="2908830" cy="192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992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dirty="0" smtClean="0">
                <a:cs typeface="Times New Roman" panose="02020603050405020304" pitchFamily="18" charset="0"/>
              </a:rPr>
              <a:t>gộ độc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b</a:t>
            </a:r>
            <a:r>
              <a:rPr lang="vi-VN" dirty="0" smtClean="0">
                <a:cs typeface="Times New Roman" panose="02020603050405020304" pitchFamily="18" charset="0"/>
              </a:rPr>
              <a:t>áo cáo y khoa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61697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Thuốc chống loạn nhịp tim + nước bưởi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ữ 83 tuổi dùng Amiodarone và uống 1–1,5 lít nước bưởi mỗi ngày. Nước bưởi làm giảm chuyển hóa thuốc, kéo dài khoảng QT và gây loạn nhịp thất nguy hiểm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suýt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gây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vong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3678" y="4148777"/>
            <a:ext cx="7243916" cy="176037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989607" y="6228429"/>
            <a:ext cx="39757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https://pmc.ncbi.nlm.nih.gov/articles/PMC12155451</a:t>
            </a:r>
            <a:endParaRPr lang="en-US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1825" y="4128666"/>
            <a:ext cx="2337619" cy="2637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585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dirty="0" smtClean="0">
                <a:cs typeface="Times New Roman" panose="02020603050405020304" pitchFamily="18" charset="0"/>
              </a:rPr>
              <a:t>gộ độc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b</a:t>
            </a:r>
            <a:r>
              <a:rPr lang="vi-VN" dirty="0" smtClean="0">
                <a:cs typeface="Times New Roman" panose="02020603050405020304" pitchFamily="18" charset="0"/>
              </a:rPr>
              <a:t>áo cáo y khoa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Thuốc chống đông máu Warfarin + thực phẩm giàu vitamin K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Đột ngột ăn rất nhiều rau xanh đậm (cải xoăn, rau bina, bông cải xanh...)</a:t>
            </a:r>
            <a:b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thuốc mất tác dụng → tăng nguy cơ đột quỵ hoặc huyết khối.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T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hảo dược hoặc thực phẩm làm tăng tác dụng chống đông: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Tỏi liều cao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Ginkgo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Cranberry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Hậu quả có thể là: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Xuất huyết não.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Xuất huyết tiêu hóa.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Tử vong do chảy máu nặng.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9846" y="3846778"/>
            <a:ext cx="2933954" cy="213378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326413" y="5992297"/>
            <a:ext cx="14318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Cranberry</a:t>
            </a:r>
          </a:p>
        </p:txBody>
      </p:sp>
    </p:spTree>
    <p:extLst>
      <p:ext uri="{BB962C8B-B14F-4D97-AF65-F5344CB8AC3E}">
        <p14:creationId xmlns:p14="http://schemas.microsoft.com/office/powerpoint/2010/main" val="1123763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1228</Words>
  <Application>Microsoft Office PowerPoint</Application>
  <PresentationFormat>Widescreen</PresentationFormat>
  <Paragraphs>111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Office Theme</vt:lpstr>
      <vt:lpstr>Sai sót do vô tình</vt:lpstr>
      <vt:lpstr>Ngộ độc: báo cáo y khoa</vt:lpstr>
      <vt:lpstr>Ngộ độc: báo cáo y khoa</vt:lpstr>
      <vt:lpstr>Ngộ độc: báo cáo y khoa</vt:lpstr>
      <vt:lpstr>Ngộ độc: báo cáo y khoa</vt:lpstr>
      <vt:lpstr>Ngộ độc: báo cáo y khoa</vt:lpstr>
      <vt:lpstr>Ngộ độc: báo cáo y khoa</vt:lpstr>
      <vt:lpstr>Ngộ độc: báo cáo y khoa</vt:lpstr>
      <vt:lpstr>Ngộ độc: báo cáo y khoa</vt:lpstr>
      <vt:lpstr>Ngộ độc: báo cáo y khoa</vt:lpstr>
      <vt:lpstr>Ngộ độc: báo cáo y khoa</vt:lpstr>
      <vt:lpstr>Ngộ độc: báo cáo y khoa</vt:lpstr>
      <vt:lpstr>Ngộ độc: báo cáo y khoa</vt:lpstr>
      <vt:lpstr>Ngộ độc: báo cáo y khoa</vt:lpstr>
      <vt:lpstr>Ngộ độc: báo cáo y khoa</vt:lpstr>
      <vt:lpstr>Ngộ độc: báo cáo y khoa</vt:lpstr>
      <vt:lpstr>Ngộ độc: báo cáo y khoa</vt:lpstr>
      <vt:lpstr>Xin chân thành cảm ơn!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20</cp:revision>
  <dcterms:created xsi:type="dcterms:W3CDTF">2026-06-05T13:22:46Z</dcterms:created>
  <dcterms:modified xsi:type="dcterms:W3CDTF">2026-06-05T14:58:45Z</dcterms:modified>
</cp:coreProperties>
</file>