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6" r:id="rId4"/>
    <p:sldId id="265" r:id="rId5"/>
    <p:sldId id="267" r:id="rId6"/>
    <p:sldId id="257" r:id="rId7"/>
    <p:sldId id="258" r:id="rId8"/>
    <p:sldId id="301" r:id="rId9"/>
    <p:sldId id="285" r:id="rId10"/>
    <p:sldId id="283" r:id="rId11"/>
    <p:sldId id="288" r:id="rId12"/>
    <p:sldId id="273" r:id="rId13"/>
    <p:sldId id="296" r:id="rId14"/>
    <p:sldId id="297" r:id="rId15"/>
    <p:sldId id="299" r:id="rId16"/>
    <p:sldId id="271" r:id="rId17"/>
    <p:sldId id="281" r:id="rId18"/>
    <p:sldId id="263" r:id="rId19"/>
    <p:sldId id="30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CF6ED-B130-32F5-F5CD-17459AE70E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43B460-E8FB-9655-EDE3-9F690250F0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BA90-9D6D-80BF-5A79-695AF200C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A8849-48DC-4B9D-B28F-7DA5DF2B43BE}" type="datetimeFigureOut">
              <a:rPr lang="en-US" smtClean="0"/>
              <a:t>06/03/2026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DC431B-96E8-2564-0E46-7F7647978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E3EA4C-0C3C-07C1-E19D-CDA0B97B8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A33B-EAAE-4C86-BA90-A6CA9F3EB7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93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42DEF-0CFA-1822-FF04-4FEE24E4E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24363F-26DD-EC79-D802-90104922E3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8D2D78-15B9-7BA3-5B44-C592B637A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A8849-48DC-4B9D-B28F-7DA5DF2B43BE}" type="datetimeFigureOut">
              <a:rPr lang="en-US" smtClean="0"/>
              <a:t>06/03/2026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AE81F3-527A-4045-9562-0544DA259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65033E-5A61-0849-EED0-C009A3C4E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A33B-EAAE-4C86-BA90-A6CA9F3EB7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118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81E103-4C80-BAB8-F518-458B45C84F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A66F30-1993-ACDC-117E-726B21CD88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BFF05-E944-1D28-8AF7-C6767ED96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A8849-48DC-4B9D-B28F-7DA5DF2B43BE}" type="datetimeFigureOut">
              <a:rPr lang="en-US" smtClean="0"/>
              <a:t>06/03/2026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E70E9B-EF54-DBD8-502B-54B53CC47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FD7AE1-9D63-82FE-087E-C6AE73C84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A33B-EAAE-4C86-BA90-A6CA9F3EB7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228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A7DE4-881D-C1F6-D9DA-AA62F6A55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8B526-5005-D216-9336-29B3D1EDB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008BAA-D9B0-2F2A-577B-4449F6BB7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A8849-48DC-4B9D-B28F-7DA5DF2B43BE}" type="datetimeFigureOut">
              <a:rPr lang="en-US" smtClean="0"/>
              <a:t>06/03/2026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525671-533E-4FE6-5F74-E8754AAD0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23012A-91FC-C18B-743C-DD64E2453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A33B-EAAE-4C86-BA90-A6CA9F3EB7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662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5C23F-A5B2-99EB-5200-69EB04C72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032F2D-AA6A-FF4D-6B46-A13F7733C8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850151-25EA-D283-8EC8-266EE4EA3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A8849-48DC-4B9D-B28F-7DA5DF2B43BE}" type="datetimeFigureOut">
              <a:rPr lang="en-US" smtClean="0"/>
              <a:t>06/03/2026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09F6E7-8647-9A23-996F-C87271538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1048BB-3DE7-7049-F35E-77C36549D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A33B-EAAE-4C86-BA90-A6CA9F3EB7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03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89B40-45BA-C405-AC51-636EECB74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4073E9-EE7E-D699-72A9-F29549B622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E41DC0-6F2C-6B2A-5915-0EA9ADEEF0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E95AAB-BE2F-24A7-B37E-3CA299FF5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A8849-48DC-4B9D-B28F-7DA5DF2B43BE}" type="datetimeFigureOut">
              <a:rPr lang="en-US" smtClean="0"/>
              <a:t>06/03/2026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5E05B7-DBA8-71F2-E053-C51A685D1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37BD56-99A2-16D5-000D-2A08EECF9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A33B-EAAE-4C86-BA90-A6CA9F3EB7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177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D137B-13C3-A240-1934-81004E311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7090E0-F8BC-3334-819F-B64B53323E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F9E0E8-2B10-E1D3-B3BE-55CBA26FCA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707E8C-A3D9-AACD-29D3-14D5FB99FF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EAD2275-0D08-F733-11BC-F22BC44B9E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6DAD46-A438-7D72-D832-0196C8CA5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A8849-48DC-4B9D-B28F-7DA5DF2B43BE}" type="datetimeFigureOut">
              <a:rPr lang="en-US" smtClean="0"/>
              <a:t>06/03/2026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3CEF84-3268-CFF7-B8CB-C3F2A83A8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667229-1513-2BD3-17EF-ADB389AE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A33B-EAAE-4C86-BA90-A6CA9F3EB7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422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BF33F-CA9A-D27F-DB3D-154D10936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811B67-D60F-5277-06E5-FC3E3079C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A8849-48DC-4B9D-B28F-7DA5DF2B43BE}" type="datetimeFigureOut">
              <a:rPr lang="en-US" smtClean="0"/>
              <a:t>06/03/2026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C0E59B-E964-7C6D-256F-D377FBF69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75BF57-BF85-0DC7-4C08-C7C5FB9AA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A33B-EAAE-4C86-BA90-A6CA9F3EB7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942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EB07B7-5B4F-87DD-6F0A-3AC237BD1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A8849-48DC-4B9D-B28F-7DA5DF2B43BE}" type="datetimeFigureOut">
              <a:rPr lang="en-US" smtClean="0"/>
              <a:t>06/03/2026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910D7F-4537-2DB5-8116-11FDB18CA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90C7EF-3376-0A29-99BF-539C60F55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A33B-EAAE-4C86-BA90-A6CA9F3EB7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565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BF231-C9F2-FA81-3D12-62D73BDC9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B799DA-0016-33AB-0057-4321F7F16C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CE4650-70FB-D0A3-BFE1-FE44963749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B4003F-5AE3-CA05-F12C-4AD235D07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A8849-48DC-4B9D-B28F-7DA5DF2B43BE}" type="datetimeFigureOut">
              <a:rPr lang="en-US" smtClean="0"/>
              <a:t>06/03/2026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B5052-E3AE-6B40-FBBA-96230BBA2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E5EB8B-2A73-99D2-55D8-35881114D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A33B-EAAE-4C86-BA90-A6CA9F3EB7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300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BABFC-AAB3-E106-49D5-E06D462F9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2275F5-84CF-0CDE-A100-279FB09A98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113123-B7B4-330A-4CCB-979F7F5861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BC9B66-6706-C8CD-3433-4B67905C8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A8849-48DC-4B9D-B28F-7DA5DF2B43BE}" type="datetimeFigureOut">
              <a:rPr lang="en-US" smtClean="0"/>
              <a:t>06/03/2026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9FFE13-FE73-DE6F-670C-D41F86FAB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D9272A-8EFD-D043-74DB-D1C81A26B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A33B-EAAE-4C86-BA90-A6CA9F3EB7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264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611211-3168-81B0-9A58-2187AA5EE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18ABCC-793B-72C3-B1B7-2709DAE7D2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EC12DB-FF91-458B-9448-53F6315C4F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9A8849-48DC-4B9D-B28F-7DA5DF2B43BE}" type="datetimeFigureOut">
              <a:rPr lang="en-US" smtClean="0"/>
              <a:t>06/03/2026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B8E0FD-BB31-FFE1-0E6E-C902B3C219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36201-6894-5BB4-2D04-F858040C28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C6A33B-EAAE-4C86-BA90-A6CA9F3EB7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161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FF820-B1D3-73C4-0538-C0A8AAE217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Sai sót y khoa sốt mò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1872DD-B2AA-0FE5-116A-7765A161064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PGS.TS Nguyễn Thị Quỳnh Hương</a:t>
            </a:r>
          </a:p>
        </p:txBody>
      </p:sp>
    </p:spTree>
    <p:extLst>
      <p:ext uri="{BB962C8B-B14F-4D97-AF65-F5344CB8AC3E}">
        <p14:creationId xmlns:p14="http://schemas.microsoft.com/office/powerpoint/2010/main" val="359224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88523-D91C-EAC6-C1BD-CDB8671A3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-27432"/>
            <a:ext cx="10515600" cy="1325563"/>
          </a:xfrm>
        </p:spPr>
        <p:txBody>
          <a:bodyPr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Sốt mò</a:t>
            </a:r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3574DA9-D485-E945-2804-A5D40C446E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228677"/>
              </p:ext>
            </p:extLst>
          </p:nvPr>
        </p:nvGraphicFramePr>
        <p:xfrm>
          <a:off x="838200" y="1818704"/>
          <a:ext cx="11353800" cy="2286000"/>
        </p:xfrm>
        <a:graphic>
          <a:graphicData uri="http://schemas.openxmlformats.org/drawingml/2006/table">
            <a:tbl>
              <a:tblPr/>
              <a:tblGrid>
                <a:gridCol w="3073753">
                  <a:extLst>
                    <a:ext uri="{9D8B030D-6E8A-4147-A177-3AD203B41FA5}">
                      <a16:colId xmlns:a16="http://schemas.microsoft.com/office/drawing/2014/main" val="1660885880"/>
                    </a:ext>
                  </a:extLst>
                </a:gridCol>
                <a:gridCol w="8280047">
                  <a:extLst>
                    <a:ext uri="{9D8B030D-6E8A-4147-A177-3AD203B41FA5}">
                      <a16:colId xmlns:a16="http://schemas.microsoft.com/office/drawing/2014/main" val="12087320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Thgian từ khi sốt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 hiện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70544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 1–5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Sốt cao, đau đầu, đau cơ, rất mệt.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76515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 5–8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 gan tăng, giảm tiểu cầu, ban (ngực-&gt; thân), vết loét (mò đốt)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6621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 7–12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Viêm phổi, khó thở, tổn thương gan thận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0047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 10–14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Hạch to, gan lách to, ARDS, sốc, suy đa tạng nếu không đ.trị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049913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D42F191-B47C-52C7-4F03-59A658F1BB63}"/>
              </a:ext>
            </a:extLst>
          </p:cNvPr>
          <p:cNvSpPr txBox="1"/>
          <p:nvPr/>
        </p:nvSpPr>
        <p:spPr>
          <a:xfrm>
            <a:off x="681577" y="4377624"/>
            <a:ext cx="11286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Thời gian từ khi 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sốt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đến 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suy đa tạng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thay đổi theo </a:t>
            </a: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chủng vi khuẩn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tải lượng VK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tuổi, bệnh nền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 điểm điều trị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Sau 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Doxycycline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=&gt; BN giảm sốt trong vòng 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24–48 giờ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8C7D8F-05B8-64B2-A7EF-FE440138C773}"/>
              </a:ext>
            </a:extLst>
          </p:cNvPr>
          <p:cNvSpPr txBox="1"/>
          <p:nvPr/>
        </p:nvSpPr>
        <p:spPr>
          <a:xfrm>
            <a:off x="838200" y="1277689"/>
            <a:ext cx="8916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Thời gian ủ bệnh: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thường 6–21 ngày (trung bình khoảng 10–12 ngày)</a:t>
            </a:r>
            <a:endParaRPr lang="en-US" sz="24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3C7A6E-21C0-B642-7621-EBD627DF3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126" y="5153454"/>
            <a:ext cx="1753297" cy="12845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B3AE27-106F-894D-152D-EBD87BBBE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5038" y="5153454"/>
            <a:ext cx="1612584" cy="1366217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A6CF343-90FF-9C3D-3ACD-3BFBD91C8692}"/>
              </a:ext>
            </a:extLst>
          </p:cNvPr>
          <p:cNvCxnSpPr>
            <a:stCxn id="6" idx="3"/>
            <a:endCxn id="7" idx="1"/>
          </p:cNvCxnSpPr>
          <p:nvPr/>
        </p:nvCxnSpPr>
        <p:spPr>
          <a:xfrm>
            <a:off x="9754423" y="5795705"/>
            <a:ext cx="600615" cy="408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4028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7DAF8-37DB-C6AB-F119-F4A935F13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Sốt mò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9885B-FDD9-C4CB-43D6-D9D1C6686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Yếu tố vật chủ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phụ thuộc: Tuổi cao, ĐTĐ, Bệnh tim mạch, Suy giảm MD, Thời gian chẩn đoán và điều trị </a:t>
            </a: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=&gt; 2 BN nhiễm cùng một chủng =&gt; diễn biến hoàn toàn khác nhau:</a:t>
            </a: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Người trẻ dùng doxycycline ngày thứ 3 có thể khỏi nhanh. </a:t>
            </a:r>
          </a:p>
          <a:p>
            <a:pPr>
              <a:buFontTx/>
              <a:buChar char="-"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Người cao tuổi được chẩn đoán ngày thứ 10 có thể tiến triển suy đa tạng.</a:t>
            </a:r>
          </a:p>
          <a:p>
            <a:pPr marL="0" indent="0">
              <a:buNone/>
            </a:pP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thực hành lâm sàng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quyết định điều trị dựa vào: </a:t>
            </a:r>
            <a:r>
              <a:rPr lang="en-US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TCLS, yếu tố dịch tễ, Vết loét, XN huyết thanh hoặc PCR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dựa vào chủng VK mắc.</a:t>
            </a:r>
          </a:p>
          <a:p>
            <a:pPr marL="0" indent="0">
              <a:buNone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2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5F48E-7ED1-CEA1-E613-78828CE59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Sốt mò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1878D-D0FF-2505-28DB-C2CCB40CE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783824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XN chẩn đoán bệnh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+ Huyết thanh chẩn đoán:</a:t>
            </a: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P/ứng Weil- Felix: hiệu giá KT (tăng gấp 4 lần) hoặc tăng &gt; 1/320 =&gt;hiện nay ít dùng (do p/ ứng chéo).</a:t>
            </a:r>
          </a:p>
          <a:p>
            <a:pPr>
              <a:buFontTx/>
              <a:buChar char="-"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KT huỳnh quang gián tiếp (IFA):  KT &gt;1400 hoặc hiệu giá gấp 4 lần  </a:t>
            </a:r>
          </a:p>
          <a:p>
            <a:pPr>
              <a:buFontTx/>
              <a:buChar char="-"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Miễn dịch men: Là phương pháp chẩn đoán huyết thanh được lựa chọn</a:t>
            </a: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+ Kỹ thuật chẩn đoán mới: </a:t>
            </a:r>
            <a:r>
              <a:rPr lang="en-US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 time PCR, ELISA được áp dụng rộng rãi hiện nay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628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D7BB3-74BE-389A-C196-EFAA464E3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Sốt mò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B2511-DF37-BDEC-C1F1-012367081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77016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- CRP tăng rõ nhưng BC bình thường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trong giai đoạn đầu bệnh.</a:t>
            </a:r>
          </a:p>
          <a:p>
            <a:pPr marL="0" indent="0">
              <a:buNone/>
            </a:pPr>
            <a:r>
              <a:rPr lang="en-US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CRP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là một protein pha cấp được </a:t>
            </a:r>
            <a:r>
              <a:rPr lang="en-US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gan sản xuất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khi cơ thể có phản ứng viêm.</a:t>
            </a: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+ VK Orientia tsutsugamushi xâm nhập và nhân lên trong: </a:t>
            </a:r>
            <a:r>
              <a:rPr lang="en-US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 bào nội mô mạch máu, đại thực bào, tế bào đơn nhân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=&gt; Quá trình này kích thích </a:t>
            </a:r>
            <a:r>
              <a:rPr lang="en-US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 phóng các cytokine viêm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như: IL-6, TNF-α, IL-1β </a:t>
            </a: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IL-6 kích thích gan sản xuất CRP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=&gt; CRP tăng khá cao dù BN chưa có biến chứng nặng.</a:t>
            </a:r>
          </a:p>
          <a:p>
            <a:pPr marL="0" indent="0">
              <a:buNone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238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B4054-E006-1BCA-FE1A-0CA244F20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Sốt mò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2A1CF-5D11-110C-C702-4EECD4AEE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Orientia là VK nội bào =&gt; gây </a:t>
            </a:r>
            <a:r>
              <a:rPr lang="en-US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viêm mạch máu và đáp ứng MD tế bào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=&gt; p/ứng tăng BC không mạnh</a:t>
            </a: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=&gt; VK sinh mủ =&gt; huy động BCĐNTT vào máu =&gt; làm BC tăng cao.</a:t>
            </a: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=&gt; sốt mò =&gt; 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BC di chuyển vào mô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(gan, phổi, hạch, da…) =&gt; BC máu ngoại vi bình thường) =&gt; không dùng BC chẩn đoán sốt mò</a:t>
            </a:r>
          </a:p>
          <a:p>
            <a:pPr marL="0" indent="0">
              <a:buNone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6135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BACC0-DA29-624F-DF16-AF5E10A20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Sốt mò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132E5-D218-4276-3FD5-A2EFAD6863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BN sốt nhiều ngày + CRP tăng + BC không tăng tương xứng+ giảm tiểu cầu hoặc tăng men gan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=&gt; nghĩ đến các bệnh nhiễm trùng nội bào: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Sốt mò 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Leptospirosis 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Sốt Q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Brucellosis </a:t>
            </a: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=&gt; TCLS + yếu tố dịch tễ + vết loét =&gt; sốt mò</a:t>
            </a:r>
          </a:p>
          <a:p>
            <a:pPr marL="0" indent="0">
              <a:buNone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0525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F5928-CE23-69DE-74C4-116ECE037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Sốt mò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43CBDD-018A-7A0F-A933-8E9EF9E227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744" y="1825625"/>
            <a:ext cx="1180490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Thời kỳ lui bệnh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Sốt giảm nhanh sau 1-2 ngày điều trị KS.</a:t>
            </a: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Sốt có thể khỏi sau 2-3 tuần dù không điều trị và không có biến chứng =&gt; hiếm.</a:t>
            </a: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Tử vong tới 30% nếu BN không điều trị =&gt; NN tử vong = b/chứng về tim mạch và VP. </a:t>
            </a: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BN khỏi hoàn toàn không di chứng=&gt; MD không bền vững =&gt; có thể tái phát</a:t>
            </a:r>
          </a:p>
          <a:p>
            <a:pPr marL="0" indent="0">
              <a:buNone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3711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8EF4F-4600-3831-2663-01181D2C8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Sốt mò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30443C-81EB-C547-BF50-3F9372B31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2208" y="1690688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Điều trị đặc hiệu: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Chọn một trong các kháng sinh sau: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Doxyciclin được lựa chọn hàng đầu trong điều trị sốt mò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Tetracylin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Cloraphenicol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Azithromycin cho phụ nữ có thai, trẻ dưới 10 tuổi.</a:t>
            </a: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Sốt sẽ giảm sau điều trị 24-48h.</a:t>
            </a:r>
          </a:p>
          <a:p>
            <a:pPr marL="0" indent="0">
              <a:buNone/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Điều trị triệu chứng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Cân bằng nước, điện giải, hạ sốt nếu sốt cao, chống loét, vệ sinh thân thể, dinh dưỡng đầy đủ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Điều trị SHH ( nếu có), suy tuần hoàn ( nếu có sốc và hạ huyết áp), suy thận: Bù dịch, lợi tiểu</a:t>
            </a:r>
          </a:p>
          <a:p>
            <a:pPr marL="0" indent="0">
              <a:buNone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28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1F2ED-704B-6673-71BD-C91E646C2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Kết luận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C23E4-BC57-A04D-0FC5-8609466BE8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Vùng lưu hành sốt mò =&gt; 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sốt CRNN kéo dài &gt;3–5 ngày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=&gt; đánh giá khả năng sốt mò. </a:t>
            </a:r>
          </a:p>
          <a:p>
            <a:pPr>
              <a:buFontTx/>
              <a:buChar char="-"/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Khám tìm nốt mò đốt và điều trị doxycycline sớm khi nghi ngờ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=&gt; quan trọng  để giảm tử vong. </a:t>
            </a:r>
          </a:p>
          <a:p>
            <a:pPr marL="0" indent="0">
              <a:buNone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719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B5298-1404-7FF0-F823-7F0830C55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7661"/>
            <a:ext cx="10515600" cy="1325563"/>
          </a:xfrm>
        </p:spPr>
        <p:txBody>
          <a:bodyPr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Xin cảm ơn!</a:t>
            </a:r>
          </a:p>
        </p:txBody>
      </p:sp>
    </p:spTree>
    <p:extLst>
      <p:ext uri="{BB962C8B-B14F-4D97-AF65-F5344CB8AC3E}">
        <p14:creationId xmlns:p14="http://schemas.microsoft.com/office/powerpoint/2010/main" val="1150749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A1558-AC8B-0A13-457A-F7B37FD48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Ca lâm sàng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F72A4-F995-2CAD-0660-CC99EC6FD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1825625"/>
            <a:ext cx="5547360" cy="43513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BN nam, 23 tuổi, quân nhân khỏe mạnh. </a:t>
            </a:r>
          </a:p>
          <a:p>
            <a:pPr marL="0" indent="0" algn="just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Có tiền sử huấn luyện trong rừng. </a:t>
            </a:r>
          </a:p>
          <a:p>
            <a:pPr marL="0" indent="0" algn="just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Khởi phát sốt cao từng cơn tới 39°C kéo dài 11 ngày, kèm đau tai phải =&gt; chẩn đoán VTG và điều trị bằng amox-clavulanate. </a:t>
            </a:r>
          </a:p>
          <a:p>
            <a:pPr marL="0" indent="0" algn="just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Sau đó xuất hiện: ban dát sẩn toàn thân, đau bụng, tiêu chảy, ho và khó thở tăng dần. </a:t>
            </a:r>
          </a:p>
          <a:p>
            <a:pPr marL="0" indent="0" algn="just">
              <a:buNone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A02B0A-4DB0-AD7D-7470-ADC2499194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1364" y="1825625"/>
            <a:ext cx="5637761" cy="363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322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3CE91-B748-A62E-45F7-0FD2FEED7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D5B1D-E633-B480-279D-EC916C01A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Ca lâm sàng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4C41B8-A44E-8F30-2439-3968C4102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376" y="1825625"/>
            <a:ext cx="5093208" cy="43513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Khi nhập viện: SHH, giảm tiểu cầu, tổn thương gan, suy thận cấp, XQ phổi có thâm nhiễm lan tỏa hai bên. </a:t>
            </a:r>
          </a:p>
          <a:p>
            <a:pPr algn="just">
              <a:buFontTx/>
              <a:buChar char="-"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NS TMH lại: nốt mò đốt 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nằm trong ống tai ngoài phải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=&gt; rất hiếm gặp nên bị bỏ sót trong giai đoạn đầu. </a:t>
            </a:r>
          </a:p>
          <a:p>
            <a:pPr marL="0" indent="0" algn="just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=&gt; Chẩn đoán sốt mò có 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ARDS và suy đa tạng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. Sau 24 giờ dùng doxycycline, sốt giảm rõ và BN hồi phục tốt</a:t>
            </a:r>
          </a:p>
          <a:p>
            <a:pPr marL="0" indent="0" algn="just">
              <a:buNone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F54688-E157-F4A9-F391-CCB1F498B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7722" y="1966768"/>
            <a:ext cx="5324677" cy="3800838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DC70A9B-74B4-4469-E221-DC137829FA61}"/>
              </a:ext>
            </a:extLst>
          </p:cNvPr>
          <p:cNvCxnSpPr/>
          <p:nvPr/>
        </p:nvCxnSpPr>
        <p:spPr>
          <a:xfrm flipH="1">
            <a:off x="8887968" y="2944368"/>
            <a:ext cx="822960" cy="14630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6929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D786F-0A37-2EE3-B347-D0AB996E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192" y="219139"/>
            <a:ext cx="10515600" cy="1325563"/>
          </a:xfrm>
        </p:spPr>
        <p:txBody>
          <a:bodyPr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Nguyên nhân sai sót 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E0F56-FA5D-F11E-BCDB-75754EFCCD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576" y="1506696"/>
            <a:ext cx="6248400" cy="43513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Không hỏi: </a:t>
            </a:r>
            <a:r>
              <a:rPr lang="en-US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 tố dịch tễ (tiếp xúc môi trường rừng núi, bụi rậm…). </a:t>
            </a:r>
          </a:p>
          <a:p>
            <a:pPr marL="0" indent="0" algn="just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Không khám tìm </a:t>
            </a:r>
            <a:r>
              <a:rPr lang="en-US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nốt mò đốt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Đau tai =&gt;VTG. </a:t>
            </a:r>
          </a:p>
          <a:p>
            <a:pPr marL="0" indent="0" algn="just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Không nghĩ đến sốt mò dù có </a:t>
            </a:r>
            <a:r>
              <a:rPr lang="en-US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sốt kéo dài và tổn thương đa cơ quan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=&gt; Bài học rút ra:</a:t>
            </a:r>
          </a:p>
          <a:p>
            <a:pPr marL="0" indent="0" algn="just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BN </a:t>
            </a: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sốt chưa rõ NN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 tìm nốt mò đốt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Phát hiện sớm nốt đốt =&gt; điều trị doxycycline sớm và ngăn ngừa ARDS, suy đa tạng hoặc tử vong. </a:t>
            </a:r>
          </a:p>
          <a:p>
            <a:pPr marL="0" indent="0" algn="just">
              <a:buNone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FA64DC-69FC-2B20-9FA7-D4105881D0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5890" y="1374777"/>
            <a:ext cx="4662928" cy="39385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D4FBFA-57E0-B459-BC09-F0001A3CB6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5890" y="4917221"/>
            <a:ext cx="2327273" cy="188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198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AAC75-B3F0-441C-3265-F1B67AE49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Ca lâm sàng 2+3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8E5482-3923-BB98-AF35-9AB7CF04F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301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+ BN Mỹ 76 tuổi, du lịch VN,  sốt </a:t>
            </a:r>
            <a:r>
              <a:rPr lang="en-US" sz="2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tìm thấy nốt mò đốt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được chẩn đoán nhầm là sốt xuất huyết kèm suy thận =&gt;  BN rơi vào sốc nhiễm khuẩn và suy đa tạng =&gt; XN sàng lọc sốt mò =&gt; doxycycline =&gt; BN cải thiện nhanh chóng. </a:t>
            </a:r>
          </a:p>
          <a:p>
            <a:pPr marL="0" indent="0">
              <a:buNone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+ Nam 35 tuổi, làm nông, sốt 39°C liên tục 6 ngày, đau đầu nhiều, mệt mỏi</a:t>
            </a:r>
          </a:p>
          <a:p>
            <a:pPr>
              <a:buFontTx/>
              <a:buChar char="-"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XN: giảm tiểu cầu và tăng men gan nhẹ. Khám phát hiện vết loét ở nách.</a:t>
            </a: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Dù chưa có kết quả XN đặc hiệu, khả năng sốt mò đã rất cao =&gt; điều trị ngay =&gt; ổn.</a:t>
            </a:r>
          </a:p>
          <a:p>
            <a:pPr marL="0" indent="0">
              <a:buNone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946119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9D44E-1F03-66B6-0E89-88DC093E8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Nguyên nhân sai sót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1D53B8-394B-E50B-4981-6B6248ECA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1. Bỏ sót chẩn đoán sốt mò</a:t>
            </a: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Triệu chứng ban đầu không đặc hiệu: sốt, đau đầu, đau cơ, ho, rối loạn tiêu hóa. </a:t>
            </a: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=&gt; Dễ nhầm với: </a:t>
            </a:r>
          </a:p>
          <a:p>
            <a:pPr lvl="1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Sốt xuất huyết </a:t>
            </a:r>
          </a:p>
          <a:p>
            <a:pPr lvl="1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Leptospirosis </a:t>
            </a:r>
          </a:p>
          <a:p>
            <a:pPr lvl="1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Thương hàn</a:t>
            </a:r>
          </a:p>
          <a:p>
            <a:pPr lvl="1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Sốt rét </a:t>
            </a:r>
          </a:p>
          <a:p>
            <a:pPr lvl="1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COVID-19 </a:t>
            </a:r>
          </a:p>
          <a:p>
            <a:pPr lvl="1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Nhiễm khuẩn huyết. </a:t>
            </a:r>
          </a:p>
          <a:p>
            <a:pPr marL="0" indent="0">
              <a:buNone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478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34EF3-E26A-CE86-AB0F-905DF7921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Nguyên nhân sai sót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78EE9B-4EBF-1FEE-AC27-4AA5ED2274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2. Không khám tìm vết loét: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=&gt; dẫn đến chẩn đoán muộn và tăng nguy cơ biến chứng nặng.</a:t>
            </a:r>
          </a:p>
          <a:p>
            <a:pPr marL="0" indent="0">
              <a:buNone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3. Không nghĩ đến sốt mò khi không có mò đốt</a:t>
            </a:r>
          </a:p>
          <a:p>
            <a:pPr>
              <a:buFontTx/>
              <a:buChar char="-"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Một tỷ lệ đáng kể BN không có nốt mò đốt hoặc rất khó phát hiện.</a:t>
            </a:r>
          </a:p>
          <a:p>
            <a:pPr>
              <a:buFontTx/>
              <a:buChar char="-"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Một số vùng ở Hàn Quốc </a:t>
            </a:r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 80% BN có vết loét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Tx/>
              <a:buChar char="-"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Thái Lan hoặc Ấn Độ </a:t>
            </a:r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20–40% BN có vết loét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=&gt; liên quan đến: chủng VK, đáp ứng MD của vật chủ, màu da và vị trí tổn thương</a:t>
            </a:r>
          </a:p>
          <a:p>
            <a:pPr marL="0" indent="0">
              <a:buNone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983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3EFE0-F652-09D2-7855-AFF351EB4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74701-4896-2C45-3777-D2D888A84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Nguyên nhân sai sót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694494-F605-C659-3C5F-AD10E5243F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4. Điều trị bằng kháng sinh không hiệu quả</a:t>
            </a:r>
          </a:p>
          <a:p>
            <a:pPr marL="0" indent="0">
              <a:buNone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BN thường được dùng: Cephalosporin, Penicillin, Aminoglycoside 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chậm chuyển sang doxycycline =&gt; diễn biến nặng.</a:t>
            </a:r>
          </a:p>
          <a:p>
            <a:pPr marL="0" indent="0">
              <a:buNone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5. Chờ kết quả xét nghiệm mới điều trị</a:t>
            </a:r>
          </a:p>
          <a:p>
            <a:pPr>
              <a:buFontTx/>
              <a:buChar char="-"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Chờ ELISA/PCR dương tính =&gt; không điều trị doxycycline luôn khi LS nghi ngờ </a:t>
            </a:r>
          </a:p>
          <a:p>
            <a:pPr>
              <a:buFontTx/>
              <a:buChar char="-"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Do sốt mò đáp ứng rất tốt với doxycycline =&gt; trì hoãn điều trị nguy cơ: SHH cấp, viêm não, sốc nhiễm khuẩn, suy đa tạng, tử vong. </a:t>
            </a:r>
          </a:p>
          <a:p>
            <a:pPr marL="0" indent="0">
              <a:buNone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186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ED3D4-2DF9-ADD8-018D-BBBFF44BD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Sốt mò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5C8B9C-CE96-354B-9579-149D427E6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192" y="1690688"/>
            <a:ext cx="10966704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Chủng khác nhau của </a:t>
            </a:r>
            <a:r>
              <a:rPr lang="en-US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Orientia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tsutsugamushi =&gt; 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mức độ nặng và TCLS khác nhau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chủng thường gặp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gồm: Karp, Gilliam, Kato, Boryong, TA763 </a:t>
            </a:r>
          </a:p>
          <a:p>
            <a:pPr marL="0" indent="0">
              <a:buNone/>
            </a:pP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Mức độ nặng của bệnh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Chủng Karp gây bệnh cảnh nặng hơn: Viêm phổi, ARDS, Suy thận, Suy đa tạng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Chủng Boryong có xu hướng nhẹ hơn, mặc dù vẫn có thể gây biến chứng nặng. 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không phải quy luật tuyệt đối.</a:t>
            </a:r>
          </a:p>
          <a:p>
            <a:pPr marL="0" indent="0">
              <a:buNone/>
            </a:pP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Mức độ tổn thương cơ quan</a:t>
            </a:r>
          </a:p>
          <a:p>
            <a:pPr marL="0" indent="0">
              <a:buNone/>
            </a:pPr>
            <a:r>
              <a:rPr lang="en-US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Chủng khác nhau gây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: Mức tăng men gan, Giảm tiểu cầu, Viêm cơ tim, Viêm não, Viêm phổi =&gt; </a:t>
            </a:r>
            <a:r>
              <a:rPr lang="en-US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 nhau</a:t>
            </a:r>
          </a:p>
          <a:p>
            <a:pPr marL="0" indent="0">
              <a:buNone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5361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1561</Words>
  <Application>Microsoft Office PowerPoint</Application>
  <PresentationFormat>Widescreen</PresentationFormat>
  <Paragraphs>127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Aptos</vt:lpstr>
      <vt:lpstr>Aptos Display</vt:lpstr>
      <vt:lpstr>Arial</vt:lpstr>
      <vt:lpstr>Symbol</vt:lpstr>
      <vt:lpstr>Times New Roman</vt:lpstr>
      <vt:lpstr>Office Theme</vt:lpstr>
      <vt:lpstr>Sai sót y khoa sốt mò</vt:lpstr>
      <vt:lpstr>Ca lâm sàng</vt:lpstr>
      <vt:lpstr>Ca lâm sàng</vt:lpstr>
      <vt:lpstr>Nguyên nhân sai sót </vt:lpstr>
      <vt:lpstr>Ca lâm sàng 2+3</vt:lpstr>
      <vt:lpstr>Nguyên nhân sai sót</vt:lpstr>
      <vt:lpstr>Nguyên nhân sai sót</vt:lpstr>
      <vt:lpstr>Nguyên nhân sai sót</vt:lpstr>
      <vt:lpstr>Sốt mò</vt:lpstr>
      <vt:lpstr>Sốt mò</vt:lpstr>
      <vt:lpstr>Sốt mò</vt:lpstr>
      <vt:lpstr>Sốt mò</vt:lpstr>
      <vt:lpstr>Sốt mò</vt:lpstr>
      <vt:lpstr>Sốt mò</vt:lpstr>
      <vt:lpstr>Sốt mò</vt:lpstr>
      <vt:lpstr>Sốt mò</vt:lpstr>
      <vt:lpstr>Sốt mò</vt:lpstr>
      <vt:lpstr>Kết luận</vt:lpstr>
      <vt:lpstr>Xin cảm ơn!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Administrator</cp:lastModifiedBy>
  <cp:revision>46</cp:revision>
  <dcterms:created xsi:type="dcterms:W3CDTF">2026-06-02T13:08:03Z</dcterms:created>
  <dcterms:modified xsi:type="dcterms:W3CDTF">2026-06-03T15:03:29Z</dcterms:modified>
</cp:coreProperties>
</file>