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5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34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8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460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9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8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7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7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0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14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4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D8D83-48FC-4665-99AE-69F5A5AF56D5}" type="datetimeFigureOut">
              <a:rPr lang="en-US" smtClean="0"/>
              <a:t>04/21/2026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C124E-C455-410B-910B-87A9041D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06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Sai </a:t>
            </a:r>
            <a:r>
              <a:rPr lang="en-US" dirty="0" err="1" smtClean="0"/>
              <a:t>sót</a:t>
            </a:r>
            <a:r>
              <a:rPr lang="en-US" dirty="0" smtClean="0"/>
              <a:t> y </a:t>
            </a:r>
            <a:r>
              <a:rPr lang="en-US" dirty="0" err="1" smtClean="0"/>
              <a:t>khoa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55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075" y="1690688"/>
            <a:ext cx="10136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6285" y="238491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Oxy 100% (mask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~5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O₂ 100%: ~1–1.5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18056" y="247898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Oxy cao áp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 định thường dùng: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COHb ≥25%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triệu chứng thần kinh (lú lẫn, hôn mê)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 nữ mang thai (COHb ≥15–20%)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Toan chuyển hóa nặng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HBO giúp: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Đẩy CO ra nhanh hơn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tổn thương não muộn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72" y="4091260"/>
            <a:ext cx="4130398" cy="23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5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7855" y="73604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 chứng muộn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 chứng thần kinh muộn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 hiện sau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2–40 ngày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Mất trí nhớ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hành vi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Parkinson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Do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 thương chất trắng não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và stress oxy hóa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19577" y="98288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nguy cơ cao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Trẻ em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già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 nữ mang thai</a:t>
            </a:r>
            <a:b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Thai nhi nhạy cảm 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92655" y="4686883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 phân biệt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 toan chuyển hóa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 độc cyanide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não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 đường huyết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03" y="4244725"/>
            <a:ext cx="2949196" cy="24538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107" y="2857727"/>
            <a:ext cx="3710240" cy="40002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75061" y="5182015"/>
            <a:ext cx="2841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sưởi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78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1819" y="1489748"/>
            <a:ext cx="82388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Đừng tin SpO₂ trong nghi ngờ CO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 hỏi: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“Có ai khác trong nhà bị giống vậy không?”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mùa lạnh = nghĩ tới CO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cải thiện với điều trị thông thường → xem lại môi trường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“giống đột quỵ nhưng CT bình thường” → nghĩ CO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93163" y="389068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 ngừa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dùng máy phát điện trong nhà kín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Lắp detector CO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để xe nổ máy trong garage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 tra hệ thống đốt/sưởi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7163" y="379115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 =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“kẻ giết người thầm lặng”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 chứng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đặc hiệu → dễ bỏ sót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SpO₂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bình thường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 =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oxy ngay lập tức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Cẩn thận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 chứng thần kinh muộn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06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Xin </a:t>
            </a:r>
            <a:r>
              <a:rPr lang="en-US" dirty="0" err="1" smtClean="0"/>
              <a:t>chân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ơn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b="1" dirty="0" smtClean="0"/>
              <a:t>Một số loại ngộ độc thường bị bỏ sót:</a:t>
            </a:r>
          </a:p>
          <a:p>
            <a:r>
              <a:rPr lang="vi-VN" dirty="0" smtClean="0"/>
              <a:t>Ngộ độc </a:t>
            </a:r>
            <a:r>
              <a:rPr lang="vi-VN" b="1" dirty="0" smtClean="0"/>
              <a:t>thuốc an thần</a:t>
            </a:r>
            <a:r>
              <a:rPr lang="vi-VN" dirty="0" smtClean="0"/>
              <a:t> (giống đột quỵ/hôn mê) </a:t>
            </a:r>
          </a:p>
          <a:p>
            <a:r>
              <a:rPr lang="vi-VN" dirty="0" smtClean="0"/>
              <a:t>Ngộ độc </a:t>
            </a:r>
            <a:r>
              <a:rPr lang="vi-VN" b="1" dirty="0" smtClean="0"/>
              <a:t>methanol</a:t>
            </a:r>
            <a:r>
              <a:rPr lang="vi-VN" dirty="0" smtClean="0"/>
              <a:t> (giống viêm dạ dày + mù) </a:t>
            </a:r>
          </a:p>
          <a:p>
            <a:r>
              <a:rPr lang="vi-VN" dirty="0" smtClean="0"/>
              <a:t>Ngộ độc </a:t>
            </a:r>
            <a:r>
              <a:rPr lang="vi-VN" b="1" dirty="0" smtClean="0"/>
              <a:t>organophosphate</a:t>
            </a:r>
            <a:r>
              <a:rPr lang="vi-VN" dirty="0" smtClean="0"/>
              <a:t> (giống hen hoặc bệnh thần kinh)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47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3502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Nam, 52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đưa vào cấp cứu với các triệu chứng: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dữ dội 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Chóng mặt, mất thăng bằng 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Buồn nôn, nôn </a:t>
            </a:r>
          </a:p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Lơ mơ nhẹ 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888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Diễn biến ban đầu</a:t>
            </a:r>
            <a:br>
              <a:rPr lang="vi-VN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0564" y="1567007"/>
            <a:ext cx="10515600" cy="21090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 sĩ nghi ngờ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đột quỵ não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(thiếu máu não hoặc xuất huyết não).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 scan não: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phát hiện bất thường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 nghiệm máu cơ bản: bình thường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 nhân được theo dõi như một ca đột quỵ nhẹ.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12 giờ: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 nhân lơ mơ 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 tim nhanh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dấu hiệu thiếu oxy nhẹ </a:t>
            </a:r>
          </a:p>
          <a:p>
            <a:pPr marL="0" indent="0">
              <a:buNone/>
            </a:pP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30564" y="4005407"/>
            <a:ext cx="644929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bắt đầu xuất hiện: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Buồn nôn tương tự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manh mối quan trọng bị bỏ sót ban đầu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09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7770091" cy="20259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carbon monoxide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carboxyhemoglobin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4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236" y="1271443"/>
            <a:ext cx="10515600" cy="1841211"/>
          </a:xfrm>
        </p:spPr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 100%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24–48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rệt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8190" y="3188916"/>
            <a:ext cx="260359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ài học lâm sàng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18491" y="4018972"/>
            <a:ext cx="10515600" cy="25154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 độc </a:t>
            </a:r>
            <a:r>
              <a:rPr lang="vi-VN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giả bệnh thần kinh</a:t>
            </a:r>
            <a:r>
              <a:rPr lang="vi-V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(đột quỵ, viêm não…)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Bỏ sót yếu tố môi trường</a:t>
            </a:r>
            <a:r>
              <a:rPr lang="vi-V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là nguyên nhân chính gây chẩn đoán sai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nhiều người cùng triệu chứng → nghĩ đến </a:t>
            </a:r>
            <a:r>
              <a:rPr lang="vi-VN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 độc</a:t>
            </a:r>
            <a:r>
              <a:rPr lang="vi-V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 scan bình thường không loại trừ nguyên nhân nguy hiểm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Carbon monoxide</a:t>
            </a:r>
            <a:r>
              <a:rPr lang="vi-V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không màu, không mùi → rất dễ bị bỏ qua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54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CO: c</a:t>
            </a:r>
            <a:r>
              <a:rPr lang="vi-VN" dirty="0" smtClean="0"/>
              <a:t>ơ chế bệnh sinh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308" y="1770207"/>
            <a:ext cx="112706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màu, không mùi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sinh ra từ quá trình đốt cháy không hoàn toàn.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 động chính</a:t>
            </a:r>
          </a:p>
          <a:p>
            <a:pPr marL="0" indent="0">
              <a:buNone/>
            </a:pP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carboxy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ái lực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gấp ~200–250 lần O₂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vận chuyển oxy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 chuyển đường cong phân ly oxy sang trái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→ mô không nhận được O₂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Ức chế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TLT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giống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oxy mô cấp độ tế bào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không chỉ là “thiếu oxy đơn thuần” mà là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 độc tế bào toàn thân</a:t>
            </a:r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9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Nguồn phơi nhiễm thường gặp</a:t>
            </a:r>
            <a:br>
              <a:rPr lang="vi-VN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 phát điện trong nhà kín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 tổ ong, bếp than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 ô tô nổ máy trong garage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sưởi lỗi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Cháy nhà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501" y="1074087"/>
            <a:ext cx="3115144" cy="32100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550" y="4119418"/>
            <a:ext cx="3561602" cy="2484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794" y="4058409"/>
            <a:ext cx="3970364" cy="260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8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 smtClean="0"/>
              <a:t>Triệu chứng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2" y="1825625"/>
            <a:ext cx="43133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 đoạn sớm (mơ hồ)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 đầu (phổ biến nhất)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Chóng mặt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Buồn nôn, nôn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Mệt mỏi, giống cảm cúm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90474" y="1655638"/>
            <a:ext cx="339067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 đoạn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 lẫn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Mất phối hợp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Nhìn mờ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 ngực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 chẩn đoán nhầm: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đột quỵ não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nhồi máu cơ tim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5309" y="1825625"/>
            <a:ext cx="24208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868" y="4680115"/>
            <a:ext cx="43133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 “kinh điển”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đỏ anh đào (cherry)</a:t>
            </a:r>
            <a:b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hiếm gặp → không nên chờ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40025" y="4815052"/>
            <a:ext cx="586090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yếu tố quyết định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 độ tiến triển: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CO trong không khí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 gian phơi nhiễm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 trạng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(tim mạch, thiếu máu, thai kỳ)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421930" y="3205585"/>
            <a:ext cx="10180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5" idx="1"/>
          </p:cNvCxnSpPr>
          <p:nvPr/>
        </p:nvCxnSpPr>
        <p:spPr>
          <a:xfrm>
            <a:off x="7843101" y="2979787"/>
            <a:ext cx="922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41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/>
              <a:t>Chẩn đoán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2088" y="1980105"/>
            <a:ext cx="58152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lầm phổ biến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SpO₂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vẫn bình thường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máy không phân biệt COHb và oxy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6581" y="1191068"/>
            <a:ext cx="396294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COHb bằng co-oximetry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 máu động mạch </a:t>
            </a: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Mức COHb tham khảo: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bình thường: &lt;2%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hút thuốc: 5–10%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Ngộ độc: &gt;10–15%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Nặng: &gt;25%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088" y="3705307"/>
            <a:ext cx="442820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 ý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 người cùng triệu chứng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 chứng cải thiện khi ra ngoài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Xảy ra trong không gian kín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654" y="4512631"/>
            <a:ext cx="3162574" cy="22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9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919</Words>
  <Application>Microsoft Office PowerPoint</Application>
  <PresentationFormat>Widescreen</PresentationFormat>
  <Paragraphs>143</Paragraphs>
  <Slides>14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Office Theme</vt:lpstr>
      <vt:lpstr>Sai sót y khoa</vt:lpstr>
      <vt:lpstr>Ca lâm sàng</vt:lpstr>
      <vt:lpstr>Diễn biến ban đầu </vt:lpstr>
      <vt:lpstr>Chẩn đoán lại </vt:lpstr>
      <vt:lpstr>Xử trí </vt:lpstr>
      <vt:lpstr>Ngộ độc CO: cơ chế bệnh sinh </vt:lpstr>
      <vt:lpstr>Nguồn phơi nhiễm thường gặp </vt:lpstr>
      <vt:lpstr>Triệu chứng </vt:lpstr>
      <vt:lpstr>Chẩn đoán </vt:lpstr>
      <vt:lpstr>Xử trí </vt:lpstr>
      <vt:lpstr>Xử trí </vt:lpstr>
      <vt:lpstr>Kết luận</vt:lpstr>
      <vt:lpstr>Xin chân thành cảm ơn!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 sót y khoa</dc:title>
  <dc:creator>Admin</dc:creator>
  <cp:lastModifiedBy>Admin</cp:lastModifiedBy>
  <cp:revision>10</cp:revision>
  <dcterms:created xsi:type="dcterms:W3CDTF">2026-04-20T23:47:07Z</dcterms:created>
  <dcterms:modified xsi:type="dcterms:W3CDTF">2026-04-21T02:16:45Z</dcterms:modified>
</cp:coreProperties>
</file>