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8" r:id="rId5"/>
    <p:sldId id="272" r:id="rId6"/>
    <p:sldId id="273" r:id="rId7"/>
    <p:sldId id="274" r:id="rId8"/>
    <p:sldId id="257" r:id="rId9"/>
    <p:sldId id="267" r:id="rId10"/>
    <p:sldId id="275" r:id="rId11"/>
    <p:sldId id="258" r:id="rId12"/>
    <p:sldId id="268" r:id="rId13"/>
    <p:sldId id="259" r:id="rId14"/>
    <p:sldId id="260" r:id="rId15"/>
    <p:sldId id="277" r:id="rId16"/>
    <p:sldId id="261" r:id="rId17"/>
    <p:sldId id="276" r:id="rId18"/>
    <p:sldId id="269" r:id="rId19"/>
    <p:sldId id="262" r:id="rId20"/>
    <p:sldId id="264" r:id="rId21"/>
    <p:sldId id="279" r:id="rId22"/>
    <p:sldId id="280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64844-A56E-2BCA-9310-8DA6F7EF7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A027A-4986-3A5B-5E85-615D07010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E2213-B662-499F-9636-2FC616AD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50349-86AB-CB5E-7859-FBB9A2C7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5780A-713A-F5DD-70FE-22DC9FBC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87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45BA9-1074-D3B0-A95C-13F482700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B8379-1101-7836-C260-9B08567F2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771A6-E9A6-5B49-5137-3DD5D4F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5CC1E-F889-3947-9CF8-BE37E73C1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708AE-A92A-68AE-88FB-8EBA80E22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3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6286F7-6887-C8F7-25AF-C11499E35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04A02C-0B19-849C-5B55-7EE48E7E1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EDC69-03BA-109F-EF0B-817E9B71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40A8E-A011-9AA1-3365-D9CA02D33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A39DF-02B4-1C03-50F7-92D32BAD5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5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36564-6290-C942-1B42-E25A0C153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0898D-BB10-899D-050D-58BD6740D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596E6-8C79-FFB5-36C5-94FE98C3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DF9A0-1E07-D168-4F18-20B9E3C9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0353C-FB7D-066F-D02B-3A56343A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7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485B8-2D4E-8C02-2341-797143C2B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2B2C9-26E4-2862-7BFC-593D5BEC3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DBB99-37FA-792C-454D-18A3E8C7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D028D-6181-4A32-9803-78FC6660A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2381A-B6E8-0D43-86E8-2AF211F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6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5D169-16C4-50C8-AC8F-DE4E179A0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D9F30-1633-0CAF-7674-99D810916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AF2DC-F0C9-1A8A-0510-FF5044AFE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5EDAF-CAFC-A0DB-4B6D-7EFCE1FEC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1D1AC-DC43-20E6-6EE1-B545DDC8A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F8E49-541D-C4C0-A982-29DB8FCBF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89BE5-D7D1-C17C-A99E-C8C9CF373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29DBB-8E65-C84D-D80E-4A6A31300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C438A7-241F-589E-948C-5E94B2EF1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4BBB0B-FCE1-937E-1C60-470CD7BF1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96304D-19EE-445F-2D12-A2E00C8C80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F8EFA4-55AB-7556-F261-03C8BE25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B952EE-654F-EC68-99FC-14B639AD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DA5605-E71E-4041-713E-3B142BF05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9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4FA2C-7C2C-B593-6623-8F219424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378425-5CC4-39AA-2B2F-B43D37B0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C6662-0DB7-BDEB-DCF5-8A0B798EF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229D7-DD15-AB94-4842-99317CCC8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6649E1-6896-62BA-BD45-F7B7092E4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1461D1-D4F0-0B07-DB8C-B086E52B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02536-B029-5632-1F2F-B4D696F21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0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3D6A7-840C-1A09-93B3-0E5B03A6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3AF21-C436-BEDE-2EDC-698C2E014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663E0-E859-FF99-03DB-45141AADF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C5D2D-44E5-0DE5-669C-9E8EC3B81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38F11-55E5-4DCF-0679-40A2E4AC8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01A1-CF33-02C0-DA46-7F1744530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0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D4FAF-500F-4325-CA7E-E1D32170B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2B480F-EFFB-A92E-FFC7-7F93B556B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261C4-48B9-F2FB-44EC-0043F7EF1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E4EBE-5621-5E17-0019-213163400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8DD27-0EF3-865F-2361-2F20F468A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EB85B-3D0B-3814-642C-932584272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9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3665-7BA0-6237-0C8D-E2CDC8FE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5B25C-7341-55B9-D9B3-0FAE3921F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F9983-8013-20A2-7AEF-DC24D65DF6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DB2311-B40F-4654-8152-16E31801A268}" type="datetimeFigureOut">
              <a:rPr lang="en-US" smtClean="0"/>
              <a:t>05/19/2026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CBA86-9C32-CC29-279A-31F3CF3AF4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EDAB9-DE0D-F6F0-73E4-F8A303EF9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8D10D1-49D6-48BD-A452-6501F9E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1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2B3EE-E99E-3FB6-F1B7-92D85B91F0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Sai sót siêu âm trước sinh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426DAE-8B64-3437-1604-A77D65D48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2872" y="4242118"/>
            <a:ext cx="9144000" cy="1655762"/>
          </a:xfrm>
        </p:spPr>
        <p:txBody>
          <a:bodyPr/>
          <a:lstStyle/>
          <a:p>
            <a:pPr algn="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PGS.TS. Nguyễn Thị Quỳnh Hương</a:t>
            </a:r>
          </a:p>
        </p:txBody>
      </p:sp>
    </p:spTree>
    <p:extLst>
      <p:ext uri="{BB962C8B-B14F-4D97-AF65-F5344CB8AC3E}">
        <p14:creationId xmlns:p14="http://schemas.microsoft.com/office/powerpoint/2010/main" val="1986544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A6C27-DF14-31BC-C671-98D4BC966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6DE7D-B337-3FBF-BA71-E393BB2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Các vụ kiện liên quan đến siêu âm trước sinh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88F5E-695F-BCCD-C427-EDD416DEE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228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ỏ sót dị tật thai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hẩn đoán sai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hông tư vấn đầy đủ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guy cơ hoặc không chỉ định theo dõi/chuyển tuyến thích hợp.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068A97-D7C1-256A-A150-BA5E1F8E2F29}"/>
              </a:ext>
            </a:extLst>
          </p:cNvPr>
          <p:cNvSpPr txBox="1"/>
          <p:nvPr/>
        </p:nvSpPr>
        <p:spPr>
          <a:xfrm>
            <a:off x="3932121" y="4157119"/>
            <a:ext cx="7720383" cy="16879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pháp lý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Hội đồng y khoa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thường xem: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có tỷ lệ phát hiện cao nếu siêu âm chuẩn.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nếu bỏ sót dị tật rõ → rất dễ bị xem là sai sót chuyên môn.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6D7A1-4D69-8F3D-F370-A9C0EDD33CD4}"/>
              </a:ext>
            </a:extLst>
          </p:cNvPr>
          <p:cNvSpPr txBox="1"/>
          <p:nvPr/>
        </p:nvSpPr>
        <p:spPr>
          <a:xfrm>
            <a:off x="429768" y="4072376"/>
            <a:ext cx="277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dị tật thần kinh: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5106AE-512E-7382-874C-863A2BC44E94}"/>
              </a:ext>
            </a:extLst>
          </p:cNvPr>
          <p:cNvSpPr txBox="1"/>
          <p:nvPr/>
        </p:nvSpPr>
        <p:spPr>
          <a:xfrm>
            <a:off x="539496" y="4837176"/>
            <a:ext cx="30951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Nứt đốt sống</a:t>
            </a:r>
          </a:p>
          <a:p>
            <a:pPr marL="285750" indent="-285750"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Não úng thủy</a:t>
            </a:r>
          </a:p>
          <a:p>
            <a:pPr marL="285750" indent="-285750"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Bất sản thể chai </a:t>
            </a:r>
          </a:p>
          <a:p>
            <a:pPr marL="285750" indent="-285750"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Dị tật Dandy–Walker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91D2F55-3914-09D6-74D8-EE81A04BC446}"/>
              </a:ext>
            </a:extLst>
          </p:cNvPr>
          <p:cNvCxnSpPr/>
          <p:nvPr/>
        </p:nvCxnSpPr>
        <p:spPr>
          <a:xfrm>
            <a:off x="3136392" y="4837176"/>
            <a:ext cx="65836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398F433-F480-3E74-EC16-F731B8AA8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981" y="1433145"/>
            <a:ext cx="2235379" cy="25354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3E60CC-CB4F-94F2-603E-24A7FB394C23}"/>
              </a:ext>
            </a:extLst>
          </p:cNvPr>
          <p:cNvSpPr txBox="1"/>
          <p:nvPr/>
        </p:nvSpPr>
        <p:spPr>
          <a:xfrm>
            <a:off x="10052991" y="1436495"/>
            <a:ext cx="1700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Dandy- Walker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DE0E74-2277-F261-26AA-067C59906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030" y="1394161"/>
            <a:ext cx="1371791" cy="1562318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9892E73-A44B-4C4A-DB77-22AFE9829ACB}"/>
              </a:ext>
            </a:extLst>
          </p:cNvPr>
          <p:cNvCxnSpPr/>
          <p:nvPr/>
        </p:nvCxnSpPr>
        <p:spPr>
          <a:xfrm flipH="1">
            <a:off x="8942832" y="1690688"/>
            <a:ext cx="1110159" cy="3118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2A2B6968-FD19-2EAF-7397-60B941112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538" y="1230155"/>
            <a:ext cx="2161485" cy="18903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77E9A52-4B45-3F6A-32F0-FC8CB7A5E48F}"/>
              </a:ext>
            </a:extLst>
          </p:cNvPr>
          <p:cNvSpPr txBox="1"/>
          <p:nvPr/>
        </p:nvSpPr>
        <p:spPr>
          <a:xfrm>
            <a:off x="5636724" y="1307895"/>
            <a:ext cx="1582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 sản thể chai</a:t>
            </a:r>
          </a:p>
        </p:txBody>
      </p:sp>
    </p:spTree>
    <p:extLst>
      <p:ext uri="{BB962C8B-B14F-4D97-AF65-F5344CB8AC3E}">
        <p14:creationId xmlns:p14="http://schemas.microsoft.com/office/powerpoint/2010/main" val="347873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9EE84-7F5D-A5E3-7760-77FBC937C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vi-VN"/>
              <a:t>Dị tật tiêu hóa</a:t>
            </a:r>
            <a:br>
              <a:rPr lang="en-US"/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/>
              <a:t>hoàn toàn bình thường nhưng sinh ra tắc ruột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24854-4F58-EC6C-EF5C-6F42D1A80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032" y="1825625"/>
            <a:ext cx="1173175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Trước sinh bình thường =&gt; sau sinh có:</a:t>
            </a:r>
            <a:endParaRPr lang="vi-V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Teo thực quản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Teo tá tràng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Bệnh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Hirschsprung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Không hậu môn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Các bệnh này: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 giãn ruột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lúc còn trong bụng mẹ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TCLS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 đáo </a:t>
            </a:r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lượng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ối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vẫn bình thường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Đặc biệt: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teo thực quản có thể không thấy “túi cùng thực quản” trên siêu âm 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Hirschsprung không chẩn đoán được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siêu âm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trước sinh thường quy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Sau sinh trẻ mới xuất hiện: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nôn dịch xanh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đi phân su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bụng chướng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Bất thường tiêu hóa: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Tỷ lệ (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8–46%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phát hiện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trước sinh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thấp nhất.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356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FCFBE9-4582-EEB7-3D17-3E073A9CF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288"/>
            <a:ext cx="6563641" cy="226726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D50CBB-41D0-940D-5D73-22AB48B41902}"/>
              </a:ext>
            </a:extLst>
          </p:cNvPr>
          <p:cNvCxnSpPr/>
          <p:nvPr/>
        </p:nvCxnSpPr>
        <p:spPr>
          <a:xfrm>
            <a:off x="266700" y="838200"/>
            <a:ext cx="337185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2B55575-C157-E155-8571-7AE33C790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953" y="2851278"/>
            <a:ext cx="6258798" cy="263879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15C4C69-1AC3-AC61-4C85-3A19F123B6E1}"/>
              </a:ext>
            </a:extLst>
          </p:cNvPr>
          <p:cNvCxnSpPr/>
          <p:nvPr/>
        </p:nvCxnSpPr>
        <p:spPr>
          <a:xfrm>
            <a:off x="3419856" y="2432304"/>
            <a:ext cx="1691640" cy="7315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182A02A-95F9-FB5D-830C-577DC35FCDA5}"/>
              </a:ext>
            </a:extLst>
          </p:cNvPr>
          <p:cNvCxnSpPr/>
          <p:nvPr/>
        </p:nvCxnSpPr>
        <p:spPr>
          <a:xfrm>
            <a:off x="8695944" y="3904488"/>
            <a:ext cx="24414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A3554A-4917-71E6-86EC-CB22A0F1EEA8}"/>
              </a:ext>
            </a:extLst>
          </p:cNvPr>
          <p:cNvCxnSpPr/>
          <p:nvPr/>
        </p:nvCxnSpPr>
        <p:spPr>
          <a:xfrm>
            <a:off x="5678424" y="4151376"/>
            <a:ext cx="48188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A325180-C328-FE03-14FA-029E5F783530}"/>
              </a:ext>
            </a:extLst>
          </p:cNvPr>
          <p:cNvCxnSpPr/>
          <p:nvPr/>
        </p:nvCxnSpPr>
        <p:spPr>
          <a:xfrm>
            <a:off x="10259568" y="4636008"/>
            <a:ext cx="877824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0BD0DEC-C79B-5599-F5E2-A54C706D20E6}"/>
              </a:ext>
            </a:extLst>
          </p:cNvPr>
          <p:cNvCxnSpPr/>
          <p:nvPr/>
        </p:nvCxnSpPr>
        <p:spPr>
          <a:xfrm>
            <a:off x="5678424" y="4928616"/>
            <a:ext cx="5148072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E3E5671-2114-961D-DEC5-85C0B9BDFC61}"/>
              </a:ext>
            </a:extLst>
          </p:cNvPr>
          <p:cNvCxnSpPr/>
          <p:nvPr/>
        </p:nvCxnSpPr>
        <p:spPr>
          <a:xfrm>
            <a:off x="5742432" y="5175504"/>
            <a:ext cx="25146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82173DF-1C6A-BC65-0E88-E7D55C276E52}"/>
              </a:ext>
            </a:extLst>
          </p:cNvPr>
          <p:cNvSpPr txBox="1"/>
          <p:nvPr/>
        </p:nvSpPr>
        <p:spPr>
          <a:xfrm>
            <a:off x="5924550" y="6221590"/>
            <a:ext cx="5351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https://www.medrxiv.org/content/10.1101/2025.07.04.25330464v1.full?</a:t>
            </a:r>
          </a:p>
        </p:txBody>
      </p:sp>
    </p:spTree>
    <p:extLst>
      <p:ext uri="{BB962C8B-B14F-4D97-AF65-F5344CB8AC3E}">
        <p14:creationId xmlns:p14="http://schemas.microsoft.com/office/powerpoint/2010/main" val="1522598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56E4A-0969-BBDE-2905-1C49C9806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Dị tật hậu môn trực tràng</a:t>
            </a:r>
            <a:br>
              <a:rPr lang="en-US"/>
            </a:br>
            <a:r>
              <a:rPr lang="vi-VN"/>
              <a:t>siêu âm thai gần như bình thường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0831B-A42D-D6AB-178C-00499D3DD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1758950"/>
            <a:ext cx="576700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Bài báo:</a:t>
            </a:r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Prenatal Diagnosis and Postnatal Ultrasound Findings of Cloacal Anomaly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” mô tả trường hợp: 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siêu âm thai không đặc hiệu 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sau sinh mới phát hiện dị dạng cloaca phức tạp. </a:t>
            </a:r>
          </a:p>
          <a:p>
            <a:pPr marL="0" indent="0">
              <a:buNone/>
            </a:pPr>
            <a:r>
              <a:rPr lang="en-US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Giải thích</a:t>
            </a:r>
          </a:p>
          <a:p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ị tật rất hiếm:</a:t>
            </a:r>
          </a:p>
          <a:p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ường tiểu, sinh dục và tiêu hóa đổ chung vào một khoang </a:t>
            </a:r>
          </a:p>
          <a:p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h/ả SÂ 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theo tuổi thai </a:t>
            </a:r>
          </a:p>
          <a:p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200">
                <a:latin typeface="Times New Roman" panose="02020603050405020304" pitchFamily="18" charset="0"/>
                <a:cs typeface="Times New Roman" panose="02020603050405020304" pitchFamily="18" charset="0"/>
              </a:rPr>
              <a:t>hiều dấu hiệu chỉ xuất hiện muộn</a:t>
            </a:r>
          </a:p>
          <a:p>
            <a:pPr marL="0" indent="0">
              <a:buNone/>
            </a:pP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02EDCE-BBCA-CF90-FBB5-9E4B605E8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677" y="1690688"/>
            <a:ext cx="5515745" cy="3781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8D73BE-82E4-E030-4A25-AD7CC44409C1}"/>
              </a:ext>
            </a:extLst>
          </p:cNvPr>
          <p:cNvSpPr txBox="1"/>
          <p:nvPr/>
        </p:nvSpPr>
        <p:spPr>
          <a:xfrm>
            <a:off x="6215448" y="5566410"/>
            <a:ext cx="55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 mặt phẳng trục ngang ở vùng chậu thai nhi cho thấy bàng quang bị đẩy ra phía trước do khối nang chứa dịch đặc (mũi tên trắng), nằm ở vách ngăn giữa theo mặt phẳng dọc (mũi tên vàng).</a:t>
            </a:r>
            <a:endParaRPr lang="en-US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68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CDC7-D76D-9936-B99D-C62EE69E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Dị tật thận – tiết niệu nhẹ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19D73-A683-B97D-D934-0071E905C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" y="1825625"/>
            <a:ext cx="3739896" cy="4351338"/>
          </a:xfrm>
        </p:spPr>
        <p:txBody>
          <a:bodyPr>
            <a:no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Luồng trào ngược BQ-NQ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Van niệu đạo sau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nhẹ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Thận móng ngựa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nhẹ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Loạn sản thận 1 bên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C00988-7240-3365-220E-A093EA81BCF1}"/>
              </a:ext>
            </a:extLst>
          </p:cNvPr>
          <p:cNvSpPr txBox="1"/>
          <p:nvPr/>
        </p:nvSpPr>
        <p:spPr>
          <a:xfrm>
            <a:off x="4398264" y="1825625"/>
            <a:ext cx="757316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Thận thai có thể: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vẫn tạo nước tiểu bình thường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nước ối bình thường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chưa giãn đài bể thận rõ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chỉ phát hiện sau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khi: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NTĐT, SÂ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sau đẻ,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suy thận nhẹ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407776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731B9-2482-B70E-9639-4E42652AE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vi-VN"/>
              <a:t>Thiểu ối</a:t>
            </a:r>
            <a:r>
              <a:rPr lang="en-US"/>
              <a:t>,</a:t>
            </a:r>
            <a:r>
              <a:rPr lang="vi-VN"/>
              <a:t> bất thường nước ối bị đánh giá thấp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5097F-ECA8-25A7-A7B6-D3EB35C82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16" y="1690688"/>
            <a:ext cx="4949952" cy="4351338"/>
          </a:xfrm>
        </p:spPr>
        <p:txBody>
          <a:bodyPr>
            <a:noAutofit/>
          </a:bodyPr>
          <a:lstStyle/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thiểu ối kéo dài 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theo dõi sát 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đánh giá hệ tiết niệu đầy đủ 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trẻ sinh ra: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suy thận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thiểu sản phổi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tử vong sơ sinh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EFD86A6-6BBF-CBA3-3078-958CABBEDA86}"/>
              </a:ext>
            </a:extLst>
          </p:cNvPr>
          <p:cNvCxnSpPr/>
          <p:nvPr/>
        </p:nvCxnSpPr>
        <p:spPr>
          <a:xfrm>
            <a:off x="5330952" y="3429000"/>
            <a:ext cx="106984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B598C6-1B40-C8CE-7FF4-7899031DF229}"/>
              </a:ext>
            </a:extLst>
          </p:cNvPr>
          <p:cNvSpPr txBox="1"/>
          <p:nvPr/>
        </p:nvSpPr>
        <p:spPr>
          <a:xfrm>
            <a:off x="6733034" y="2316772"/>
            <a:ext cx="60944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hội đồng y khoa 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xem là lỗi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chuyển tuyến 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siêu âm lặp lại 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tư vấn tiên lượng.</a:t>
            </a:r>
          </a:p>
        </p:txBody>
      </p:sp>
    </p:spTree>
    <p:extLst>
      <p:ext uri="{BB962C8B-B14F-4D97-AF65-F5344CB8AC3E}">
        <p14:creationId xmlns:p14="http://schemas.microsoft.com/office/powerpoint/2010/main" val="3857200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A3EF-DC12-6E34-FAA3-ECD0B123B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vi-VN"/>
              <a:t>Bất thường di truyền dù hình thái thai bình thường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0ACCF-4436-F9F0-6F3C-00FE1C31F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76" y="1690688"/>
            <a:ext cx="38160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Noonan syndrome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HC mất đoạn NST nhỏ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Down nhẹ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B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ệnh chuyển hóa di truyền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756D2B-D648-6257-454E-13349A9C4CBC}"/>
              </a:ext>
            </a:extLst>
          </p:cNvPr>
          <p:cNvSpPr txBox="1"/>
          <p:nvPr/>
        </p:nvSpPr>
        <p:spPr>
          <a:xfrm>
            <a:off x="4656582" y="1690688"/>
            <a:ext cx="72306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Siêu âm chỉ đánh giá hình thái học.</a:t>
            </a:r>
            <a:b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Nếu: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bất thường gene chưa gây biến đổi cấu trúc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có thể hoàn toàn bình thường.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Do đó: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bình thường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 bảo hoàn toàn trẻ khỏe mạnh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về di truyền.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269081-0106-74AD-F6E6-A61EA5EB7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529584"/>
            <a:ext cx="2694680" cy="24030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F08FD3-80A1-2914-F88D-65D4319F27AC}"/>
              </a:ext>
            </a:extLst>
          </p:cNvPr>
          <p:cNvSpPr txBox="1"/>
          <p:nvPr/>
        </p:nvSpPr>
        <p:spPr>
          <a:xfrm>
            <a:off x="566928" y="5294376"/>
            <a:ext cx="1982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Noonan syndrome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70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AB5B5-F0A1-37AC-D375-D9CA3A74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Hội chứng Down và các dấu hiệu gợi ý trên siêu âm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F95A0-327A-0D9D-AAEE-398D42C23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718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thai được báo là “bình thường”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 vấn đầy đủ về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sàng lọc trước sinh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Sau khi sinh, trẻ mắc hội chứng Down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kiện vì nếu biết =&gt; bỏ thai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B73384-20FB-A009-4D13-DFA81AA32B32}"/>
              </a:ext>
            </a:extLst>
          </p:cNvPr>
          <p:cNvSpPr txBox="1"/>
          <p:nvPr/>
        </p:nvSpPr>
        <p:spPr>
          <a:xfrm>
            <a:off x="393192" y="2832417"/>
            <a:ext cx="115580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ranh chấp pháp lý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hông đơn thuần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phát hiện được Down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thực hiện đúng tiêu chuẩn chăm sóc chuyên môn, bao gồm: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tư vấn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Combined Test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 tháng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đầu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thai kỳ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tư vấn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NIPT để sàng lọc bất thường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NST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chỉ định chọc ối hoặc 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XN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chẩn đoán xâm lấn khi thai thuộc nhóm nguy cơ cao.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3E91D-169F-3CC7-DC6B-86D100EF650D}"/>
              </a:ext>
            </a:extLst>
          </p:cNvPr>
          <p:cNvSpPr txBox="1"/>
          <p:nvPr/>
        </p:nvSpPr>
        <p:spPr>
          <a:xfrm>
            <a:off x="1069848" y="5913138"/>
            <a:ext cx="10472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Combined Test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ẹ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(XN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Beta-hCG tự do và PAPP-A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 + SA đo độ mờ da gáy</a:t>
            </a:r>
          </a:p>
        </p:txBody>
      </p:sp>
    </p:spTree>
    <p:extLst>
      <p:ext uri="{BB962C8B-B14F-4D97-AF65-F5344CB8AC3E}">
        <p14:creationId xmlns:p14="http://schemas.microsoft.com/office/powerpoint/2010/main" val="1784194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CFF85-0492-3A4A-A9F2-23E519385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08C40-545F-6106-9DFB-A18C03CE96CC}"/>
              </a:ext>
            </a:extLst>
          </p:cNvPr>
          <p:cNvSpPr txBox="1"/>
          <p:nvPr/>
        </p:nvSpPr>
        <p:spPr>
          <a:xfrm>
            <a:off x="5238750" y="4205386"/>
            <a:ext cx="5030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</a:t>
            </a:r>
            <a:r>
              <a:rPr lang="en-US" sz="1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parents.</a:t>
            </a:r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com/signs-of-a-bad-fetal-ultrasound-8648898?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E1F4AF-778C-55FB-D63D-86D01C668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2309687"/>
            <a:ext cx="11660227" cy="180047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1D2B43-5CBE-C68F-76EB-19AD2E6D3AD1}"/>
              </a:ext>
            </a:extLst>
          </p:cNvPr>
          <p:cNvCxnSpPr/>
          <p:nvPr/>
        </p:nvCxnSpPr>
        <p:spPr>
          <a:xfrm>
            <a:off x="6096000" y="4513163"/>
            <a:ext cx="7254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7D647E-6333-B000-8C01-54910BBF5AEC}"/>
              </a:ext>
            </a:extLst>
          </p:cNvPr>
          <p:cNvCxnSpPr/>
          <p:nvPr/>
        </p:nvCxnSpPr>
        <p:spPr>
          <a:xfrm>
            <a:off x="6199632" y="3611880"/>
            <a:ext cx="219456" cy="5935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004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5D8BB-B9B6-9947-3131-8244D84A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vi-VN"/>
              <a:t>Vì sao siêu âm trước sinh có thể</a:t>
            </a:r>
            <a:r>
              <a:rPr lang="en-US"/>
              <a:t>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vi-VN"/>
              <a:t>?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875A5-541F-E2A5-E896-DD6ABCC78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461162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Các nguyên nhân chính</a:t>
            </a:r>
          </a:p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 tật xuất hiện muộn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iến triển theo thời gian 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hưa biểu hiện ở tuần 20–22 </a:t>
            </a:r>
          </a:p>
          <a:p>
            <a:pPr marL="0" indent="0">
              <a:buNone/>
            </a:pP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Hẹp eo ĐMC, phì đại thất tiến triển,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tắc ruột muộn</a:t>
            </a: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3B8773-142C-DD7E-3BC2-F71B6F2DF729}"/>
              </a:ext>
            </a:extLst>
          </p:cNvPr>
          <p:cNvSpPr txBox="1">
            <a:spLocks/>
          </p:cNvSpPr>
          <p:nvPr/>
        </p:nvSpPr>
        <p:spPr>
          <a:xfrm>
            <a:off x="5769864" y="2141537"/>
            <a:ext cx="55839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kỹ thuật siêu âm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Chất lượng hình ảnh phụ thuộc: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tư thế thai 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béo phì mẹ 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lượng nước ối 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máy siêu âm </a:t>
            </a:r>
          </a:p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kinh nghiệm người làm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5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5C6D2-6065-189C-58B9-A1037841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4C5F2-4978-CE30-26FF-BB93CFF43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0336"/>
            <a:ext cx="10515600" cy="478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SÂ trước sinh có đủ 2 thận =&gt; đẻ ra có 1 thận =&gt; BN kiện bs SÂ trước sinh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BD24CE-BC0E-6924-5B6A-2D1B1F0BA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793" y="2527312"/>
            <a:ext cx="4572638" cy="34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98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CBC5-49EC-1040-3051-E69D7EC46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/>
              <a:t>Vì sao siêu âm trước sinh có thể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sai?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2A469-582C-1414-E973-F407B7FA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168" y="1469009"/>
            <a:ext cx="10515600" cy="1109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bệnh “không có dấu hiệu hình thái”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bệnh gene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rối loạn chuyển hóa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điếc bẩm sinh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tự kỷ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nhiều bệnh thần kinh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43E704-C472-E563-2ACB-EF2EAEDCF4F0}"/>
              </a:ext>
            </a:extLst>
          </p:cNvPr>
          <p:cNvSpPr txBox="1">
            <a:spLocks/>
          </p:cNvSpPr>
          <p:nvPr/>
        </p:nvSpPr>
        <p:spPr>
          <a:xfrm>
            <a:off x="646176" y="2901633"/>
            <a:ext cx="10515600" cy="2755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 nhạy của siêu âm không phải 100%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Ngay cả ở trung tâm lớn: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có xét nghiệm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trước sinh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nào đạt độ nhạy tuyệt đối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Nhiều NC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cho thấy: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tỷ lệ phát hiện dị tật thay đổi rất lớn theo cơ quan: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thành bụng: &gt;90%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tim: trung bình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tiêu hóa: thấp nhất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76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474B5-B497-1AA1-4A46-320F6541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/>
              <a:t>Bỏ sót đa dị tật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1C41-D7A5-09E1-95F7-D1943405B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076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Một vấn đề pháp lý lớn: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Có ghi nhận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“hạn chế quan sát”</a:t>
            </a:r>
            <a:r>
              <a:rPr 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 hay không?</a:t>
            </a:r>
          </a:p>
          <a:p>
            <a:pPr marL="0" indent="0">
              <a:buNone/>
            </a:pP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mẹ béo phì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thiểu ối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thai nằm khó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sẹo mổ cũ 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Nếu bác sĩ: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không ghi rõ “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sát hạn chế”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kết luận “bình thường”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→ rất dễ bị kiện. </a:t>
            </a:r>
          </a:p>
          <a:p>
            <a:pPr marL="0" indent="0">
              <a:buNone/>
            </a:pP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Trong pháp lý: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SÂ hạn chế khó quan sát =&gt; ít nguy hiểm hơn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15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D2A8B-4FA7-9B25-145C-EA6C2C223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Các lý do khiến bác sỹ thua kiện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1FC50-1397-59BD-477B-7F2038759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16" y="1825625"/>
            <a:ext cx="1201521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lưu hình ảnh chuẩn</a:t>
            </a:r>
          </a:p>
          <a:p>
            <a:pPr marL="0" indent="0">
              <a:buNone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có: 4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buồng tim, 4 chi, cột sống …theo protocole</a:t>
            </a:r>
          </a:p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Ghi “bình thường” quá chắc chắn</a:t>
            </a:r>
          </a:p>
          <a:p>
            <a:pPr marL="0" indent="0">
              <a:buNone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thực hành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ghi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 cấu trúc bất thường được quan sát thấy tại thời điểm SÂ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thay vì: “Thai hoàn toàn bình thường”.</a:t>
            </a:r>
          </a:p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tư vấn giới hạn của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SÂ: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cực quan trọng về mặt pháp lý.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Cần giải thích: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SÂ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phát hiện 100% dị tật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bệnh x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hiện muộn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1 số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bệnh gene không thấy trên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theo dõi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bất thường nhỏ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dày thất nhẹ, ruột tăng âm, 1 ĐM rốn …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Nếu không hẹn đánh giá tiếp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→ dễ bị xem là bỏ sót.</a:t>
            </a:r>
          </a:p>
          <a:p>
            <a:pPr marL="0" indent="0">
              <a:buNone/>
            </a:pP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98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E8377-A33E-3403-CCE4-A6B6A233D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/>
              <a:t>Tóm tắt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DE0FE-1130-EB29-CAB7-7B4DF737B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7701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Siêu âm thai là công cụ rất quan trọng nhưng: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thể phát hiện 100% dị tật bẩm sinh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D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ễ bỏ sót nhất ở: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tim bẩm sinh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tiêu hóa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bệnh gene </a:t>
            </a:r>
          </a:p>
          <a:p>
            <a:pPr lvl="1"/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bất thường xuất hiện muộn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nên: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“siêu âm bình thường” chỉ có nghĩa là </a:t>
            </a:r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thấy bất thường tại thời điểm khảo sát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đồng nghĩa “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 bảo tuyệt đối trẻ hoàn toàn bình thường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808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F0B4-B574-6195-E2DF-D524F8273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 2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CF2AF-A111-6707-1B12-C8B683993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8375"/>
            <a:ext cx="10515600" cy="4146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Cụt chi do dải sợi ối =&gt; không nhìn kỹ =&gt; gia đình kiện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96929E-A20A-B906-9973-CAB89E2C7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341" y="1761617"/>
            <a:ext cx="5957787" cy="3587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63D12D-6248-2741-55EE-E3577EE01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30" y="1643063"/>
            <a:ext cx="3915321" cy="22005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431CE2-FBC7-48C7-C33C-E2AEAC1AD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05" y="3947326"/>
            <a:ext cx="3400720" cy="25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83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6F82C-9590-29DB-D2B3-D083F666A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/>
              <a:t>Dị tật chi hoặc thành bụng</a:t>
            </a:r>
            <a:br>
              <a:rPr lang="vi-VN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5CA30-E3FA-F74F-1198-E869A89F7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Mất chi, thoát vị dạ dày, thoát vị rốn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Về pháp lý: Hội đồng chuyên môn cho là: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ương đối “dễ thấy” trên siêu âm hình thái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nếu bỏ sót hoàn toàn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→ nguy cơ kiện cao.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2F7BA3-8A3F-605C-8F72-98FA8F70C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55" y="3508986"/>
            <a:ext cx="4001058" cy="3077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21EE23-129A-7339-D239-4D10BE0AA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374" y="3347958"/>
            <a:ext cx="3667674" cy="305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4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33FC2-6022-7A7A-5B97-A8E42419A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 3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EE7EB-B8A0-E398-D584-75862C063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SÂ trước sinh =&gt; thiểu sản ối =&gt; không giải thích nguy cơ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Sau sinh trẻ không đái được, khó thở =&gt; tử vong tại BV nhi =&gt; gia đình kiện</a:t>
            </a:r>
          </a:p>
        </p:txBody>
      </p:sp>
    </p:spTree>
    <p:extLst>
      <p:ext uri="{BB962C8B-B14F-4D97-AF65-F5344CB8AC3E}">
        <p14:creationId xmlns:p14="http://schemas.microsoft.com/office/powerpoint/2010/main" val="311948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BEE46-7F22-ABB3-87F0-CD835A9F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 4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7A00F-903C-4D6F-31B9-BCD0F7B97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SÂ tim trước sinh bình thường =&gt; SÂ tim ngay sau đẻ bình thường =&gt; không siêu âm lúc 4 ngày sau sinh =&gt; bỏ sót còn ống ĐM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 tháng tuổi BN quay lại khám vì khó thở=&gt; SÂ tim bị tăng áp phổi=&gt; BN kiện</a:t>
            </a:r>
          </a:p>
        </p:txBody>
      </p:sp>
    </p:spTree>
    <p:extLst>
      <p:ext uri="{BB962C8B-B14F-4D97-AF65-F5344CB8AC3E}">
        <p14:creationId xmlns:p14="http://schemas.microsoft.com/office/powerpoint/2010/main" val="2817525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FD3EA-762E-AB03-C0B0-452F3E4F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Các vụ kiện liên quan đến siêu âm trước sinh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D7433-B0E0-A07F-F44E-58FAA3702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228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ỏ sót dị tật thai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hẩn đoán sai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hông tư vấn đầy đủ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guy cơ hoặc không chỉ định theo dõi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chuyển tuyến thích hợp.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CF762-440C-6BC3-E2DF-E20AB4F89566}"/>
              </a:ext>
            </a:extLst>
          </p:cNvPr>
          <p:cNvSpPr txBox="1"/>
          <p:nvPr/>
        </p:nvSpPr>
        <p:spPr>
          <a:xfrm>
            <a:off x="3749040" y="4184551"/>
            <a:ext cx="676659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pháp lý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Hội đồng y khoa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thường xem: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B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ác sĩ có khảo sát đầy đủ mặt cắt tim chuẩn không?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ó lưu hình ảnh không?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ó ghi nhận “tim khó khảo sát” không?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ó chỉ định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Siêu âm thai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nguy cơ cao không?</a:t>
            </a: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0BA303-0249-86CC-E667-B32FC52958B7}"/>
              </a:ext>
            </a:extLst>
          </p:cNvPr>
          <p:cNvSpPr txBox="1"/>
          <p:nvPr/>
        </p:nvSpPr>
        <p:spPr>
          <a:xfrm>
            <a:off x="448056" y="4877048"/>
            <a:ext cx="2722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dị tật tim mạch: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E60436-121B-4308-5800-5E206D21E6F6}"/>
              </a:ext>
            </a:extLst>
          </p:cNvPr>
          <p:cNvCxnSpPr>
            <a:stCxn id="5" idx="3"/>
          </p:cNvCxnSpPr>
          <p:nvPr/>
        </p:nvCxnSpPr>
        <p:spPr>
          <a:xfrm flipV="1">
            <a:off x="3170276" y="5102352"/>
            <a:ext cx="578764" cy="55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72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CFA4-A291-D59D-3FD8-BD9AE21CE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" y="365125"/>
            <a:ext cx="11676888" cy="1325563"/>
          </a:xfrm>
        </p:spPr>
        <p:txBody>
          <a:bodyPr>
            <a:normAutofit/>
          </a:bodyPr>
          <a:lstStyle/>
          <a:p>
            <a:pPr algn="ctr"/>
            <a:r>
              <a:rPr lang="vi-VN"/>
              <a:t>Dị tật tim bẩm sinh </a:t>
            </a:r>
            <a:br>
              <a:rPr lang="en-US"/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/>
              <a:t> bình thường nhưng sau sinh</a:t>
            </a:r>
            <a:r>
              <a:rPr lang="en-US"/>
              <a:t>:</a:t>
            </a:r>
            <a:r>
              <a:rPr lang="vi-VN"/>
              <a:t> bệnh tim nặng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13FB5-EBCC-249E-8BB3-AA3882753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iêu âm hình thái thai 20–22 tuần bình thường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hưng sau sinh phát hiện: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Hội chứng thiểu sản tim trái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Tứ chứng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Fallot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Hẹp eo ĐM chủ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Chuyển gốc động mạch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TBS khó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khảo sát nhất trên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SÂ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vì: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 nhỏ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động nhanh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phụ thuộc nhiều vào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 năng </a:t>
            </a:r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 thương tiến triển muộn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thai kỳ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Đặc biệt: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 eo ĐM chủ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thường rất khó phát hiện trước sinh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nhiều trường hợp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biểu hiện sau khi ống động mạch đóng </a:t>
            </a:r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Các NC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cho thấy: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tỷ lệ phát hiện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TBS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chỉ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 30–70%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tùy trung tâm.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005E89-544B-978A-5C72-3347CB7FEFC3}"/>
              </a:ext>
            </a:extLst>
          </p:cNvPr>
          <p:cNvSpPr txBox="1"/>
          <p:nvPr/>
        </p:nvSpPr>
        <p:spPr>
          <a:xfrm>
            <a:off x="4956048" y="6338986"/>
            <a:ext cx="567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https://www.sciencedirect.com/science/article/abs/pii/S0974322725004892?</a:t>
            </a:r>
          </a:p>
        </p:txBody>
      </p:sp>
    </p:spTree>
    <p:extLst>
      <p:ext uri="{BB962C8B-B14F-4D97-AF65-F5344CB8AC3E}">
        <p14:creationId xmlns:p14="http://schemas.microsoft.com/office/powerpoint/2010/main" val="3522174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D628-3EE5-10EB-03AD-176DB4E84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/>
              <a:t>Dị tật tim bẩm sinh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7DA43-98EF-94F7-DEE1-4294DD36E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999" y="2170871"/>
            <a:ext cx="9310151" cy="25162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591B34-323C-B878-D1D3-FA8A595CE2C4}"/>
              </a:ext>
            </a:extLst>
          </p:cNvPr>
          <p:cNvCxnSpPr/>
          <p:nvPr/>
        </p:nvCxnSpPr>
        <p:spPr>
          <a:xfrm>
            <a:off x="2679192" y="3255264"/>
            <a:ext cx="712317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FCAFEF-D4C2-CC1D-F0E7-81F9A95E9594}"/>
              </a:ext>
            </a:extLst>
          </p:cNvPr>
          <p:cNvCxnSpPr/>
          <p:nvPr/>
        </p:nvCxnSpPr>
        <p:spPr>
          <a:xfrm>
            <a:off x="1901952" y="3621024"/>
            <a:ext cx="4194048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FF36E6-4375-50E7-D146-46ED47256B7C}"/>
              </a:ext>
            </a:extLst>
          </p:cNvPr>
          <p:cNvSpPr txBox="1"/>
          <p:nvPr/>
        </p:nvSpPr>
        <p:spPr>
          <a:xfrm>
            <a:off x="4956048" y="6338986"/>
            <a:ext cx="567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https://www.sciencedirect.com/science/article/abs/pii/S0974322725004892?</a:t>
            </a:r>
          </a:p>
        </p:txBody>
      </p:sp>
    </p:spTree>
    <p:extLst>
      <p:ext uri="{BB962C8B-B14F-4D97-AF65-F5344CB8AC3E}">
        <p14:creationId xmlns:p14="http://schemas.microsoft.com/office/powerpoint/2010/main" val="1968455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1770</Words>
  <Application>Microsoft Office PowerPoint</Application>
  <PresentationFormat>Widescreen</PresentationFormat>
  <Paragraphs>158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Times New Roman</vt:lpstr>
      <vt:lpstr>Office Theme</vt:lpstr>
      <vt:lpstr>Sai sót siêu âm trước sinh</vt:lpstr>
      <vt:lpstr>Ca lâm sàng 1</vt:lpstr>
      <vt:lpstr>Ca lâm sàng 2</vt:lpstr>
      <vt:lpstr>Dị tật chi hoặc thành bụng </vt:lpstr>
      <vt:lpstr>Ca lâm sàng 3</vt:lpstr>
      <vt:lpstr>Ca lâm sàng 4</vt:lpstr>
      <vt:lpstr>Các vụ kiện liên quan đến siêu âm trước sinh</vt:lpstr>
      <vt:lpstr>Dị tật tim bẩm sinh  SÂ bình thường nhưng sau sinh: bệnh tim nặng</vt:lpstr>
      <vt:lpstr>Dị tật tim bẩm sinh</vt:lpstr>
      <vt:lpstr>Các vụ kiện liên quan đến siêu âm trước sinh</vt:lpstr>
      <vt:lpstr>Dị tật tiêu hóa SÂ hoàn toàn bình thường nhưng sinh ra tắc ruột</vt:lpstr>
      <vt:lpstr>PowerPoint Presentation</vt:lpstr>
      <vt:lpstr>Dị tật hậu môn trực tràng siêu âm thai gần như bình thường</vt:lpstr>
      <vt:lpstr>Dị tật thận – tiết niệu nhẹ</vt:lpstr>
      <vt:lpstr>Thiểu ối, bất thường nước ối bị đánh giá thấp </vt:lpstr>
      <vt:lpstr>Bất thường di truyền dù hình thái thai bình thường </vt:lpstr>
      <vt:lpstr>Hội chứng Down và các dấu hiệu gợi ý trên siêu âm</vt:lpstr>
      <vt:lpstr>PowerPoint Presentation</vt:lpstr>
      <vt:lpstr>Vì sao siêu âm trước sinh có thể sai? </vt:lpstr>
      <vt:lpstr>Vì sao siêu âm trước sinh có thể sai? </vt:lpstr>
      <vt:lpstr>Bỏ sót đa dị tật </vt:lpstr>
      <vt:lpstr>Các lý do khiến bác sỹ thua kiện</vt:lpstr>
      <vt:lpstr>Tóm tắt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18</cp:revision>
  <dcterms:created xsi:type="dcterms:W3CDTF">2026-05-19T03:36:08Z</dcterms:created>
  <dcterms:modified xsi:type="dcterms:W3CDTF">2026-05-19T06:38:51Z</dcterms:modified>
</cp:coreProperties>
</file>