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75" r:id="rId9"/>
    <p:sldId id="265" r:id="rId10"/>
    <p:sldId id="266" r:id="rId11"/>
    <p:sldId id="268" r:id="rId12"/>
    <p:sldId id="269" r:id="rId13"/>
    <p:sldId id="270" r:id="rId14"/>
    <p:sldId id="271" r:id="rId15"/>
    <p:sldId id="267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7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14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7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05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92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0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9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01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7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0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0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B65EA-1762-489F-998D-A6A7D4F39073}" type="datetimeFigureOut">
              <a:rPr lang="en-US" smtClean="0"/>
              <a:t>05/10/2026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191D2-736F-43DC-91DF-B2DDCD2D1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3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Mycobacteria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8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-TB Gold (IGRA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09" y="1825625"/>
            <a:ext cx="3888509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HIV </a:t>
            </a:r>
          </a:p>
          <a:p>
            <a:pPr marL="457200" lvl="1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corticoid </a:t>
            </a: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MD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lympho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interferon-gamma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test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294909" y="1825625"/>
            <a:ext cx="37684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Sepsis do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IGRA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5018" y="1850159"/>
            <a:ext cx="34636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nhạy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96872" y="5125626"/>
            <a:ext cx="6954981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test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96872" y="6261317"/>
            <a:ext cx="405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240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-TB Gold (IGRA)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ESAT-6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CFP-10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TB7.7 (ở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KN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07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-TB Gold (IGRA)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tuberculosis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IFN-gamma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IGRA.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63782" y="5915353"/>
            <a:ext cx="11028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T.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Portevin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</a:t>
            </a:r>
            <a:r>
              <a:rPr lang="en-US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 al. (2011).“Human macrophage responses to clinical isolates from the Mycobacterium tuberculosis complex discriminate between ancient and modern lineages.” </a:t>
            </a:r>
            <a:r>
              <a:rPr lang="en-US" sz="1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PLoS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Pathogens, 7(3), e1001307. 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067179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-TB Gold (IGRA)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600" y="1465407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Lao do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do non-tuberculous mycobacteria (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kansasii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abscessus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intracellulare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KN: ESAT-6/CFP-10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XQ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non-tuberculous mycobacteria 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cần:GeneXpert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mycobacteria,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28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-TB Gold (IGRA)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BCG vaccine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vaccine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BCG,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ESAT-6/CFP-10.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bovis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vaccine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520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i-FI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 sót y khoa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sỹ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guideline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GeneXpert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/PCR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AFB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CT/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Xquang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02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Á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 giảm miễn dịch khởi phát ở tuổi trưởng thành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tự kháng thể chống IFN-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 (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interferon gamma)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interferon-gamma.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non-tuberculous mycobacteria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salmonella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IFN-γ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01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85945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nhầm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≠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acid-fast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mycobacteria.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tuberculosis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non-tuberculous mycobacteria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AFB(+).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AFB(+),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GeneXpert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non-tuberculous mycobacteria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8072" y="5388570"/>
            <a:ext cx="11203709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mycobacteria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 BV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IFN-γ.</a:t>
            </a:r>
          </a:p>
        </p:txBody>
      </p:sp>
    </p:spTree>
    <p:extLst>
      <p:ext uri="{BB962C8B-B14F-4D97-AF65-F5344CB8AC3E}">
        <p14:creationId xmlns:p14="http://schemas.microsoft.com/office/powerpoint/2010/main" val="2233248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IFN-γ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interferon-gamma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(IFN-γ)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cytokine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(VD: mycobacteria).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30–60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HIV (-),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Á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19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IFN-γ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cytokine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mycobacteria,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IL-12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IL-12/IFN-γ.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IFN-γ =&gt;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IFN-γ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63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ữ Nhật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 tuổi, trước đó khỏe mạnh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sưng và đau hạch bạch huyết vùng cổ bên trái kéo dài 3 tháng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èm 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nhẹ và mệt mỏi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XN: CRP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(4,27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mg/dL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0,5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thụ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hòa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(1564 U/mL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albumin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GOT,GPT,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bình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kháng thể HIV âm tính.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viêm hạch bạch huyết do nhiễm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KS=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garenoxacin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minocycline và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clarithromycin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TCLS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bệnh nhân trở nên trầm trọng hơn.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48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IFN-γ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IFN-γ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Th1, </a:t>
            </a: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HLA-DRB1*16:02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HLA-DQB1*05:02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4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45" y="1825625"/>
            <a:ext cx="5458691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uberculous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ycobacteria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abscessus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 (MAC)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fortuitum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kansasii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TCLS: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1825625"/>
            <a:ext cx="4221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Salmonella tái phát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Salmonella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29745" y="3241589"/>
            <a:ext cx="6096000" cy="16730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Talaromycosis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marneffei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Histoplasmosis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Cryptococcosis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1963" y="5104407"/>
            <a:ext cx="6096000" cy="16730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Varicella-zoster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Burkholderia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(gr-)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Nocardia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(gr+)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9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giãn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Da: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6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HIV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abscessus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Salmonella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Talaromyces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marneffei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32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855" y="1918926"/>
            <a:ext cx="10515600" cy="1074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/PCR: mycobacteria,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Salmonella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855" y="2591422"/>
            <a:ext cx="1170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anti-IFN-γ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autoantibody: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ELISA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neutralizing assay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855" y="3221757"/>
            <a:ext cx="12155054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IFN-γ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phosphoryl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STAT1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IFN-γ.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382" y="3796915"/>
            <a:ext cx="11815618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HIV,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corticoid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tạng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MD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bẩm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92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982" y="1317625"/>
            <a:ext cx="10515600" cy="594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4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3646" y="2039929"/>
            <a:ext cx="6096000" cy="32537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i="1" kern="1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1" kern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1" kern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b="1" i="1" kern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NTM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abscessus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Azithromycin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Clarithromycin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Amikacin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Imipenem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Cefoxitin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Clofazimine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7640" y="2245318"/>
            <a:ext cx="6096000" cy="43358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i="1" kern="1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1" kern="1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1" kern="1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b="1" i="1" kern="1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i="1" kern="1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i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Rituximab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KT.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anti-IFN-γ antibody.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Cyclophosphamide: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plasmapheresis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IVIG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IFN-γ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863273" y="1782618"/>
            <a:ext cx="1533236" cy="2573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187381" y="1690688"/>
            <a:ext cx="422787" cy="4724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74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rituximab,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7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15962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74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92782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PET-CT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hấp thụ </a:t>
            </a:r>
            <a:r>
              <a:rPr lang="vi-V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18F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-fluorodeoxyglucose ( </a:t>
            </a:r>
            <a:r>
              <a:rPr lang="vi-V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18F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-FDG) bất thường ở các hạch bạch huyết vùng cổ trái, trên xương đòn trái, nách hai bên, rốn phổi trái, trung thất và tim trái.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hiện các tổn thương xương, chủ yếu ở xương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109" y="1483879"/>
            <a:ext cx="5786927" cy="519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4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76273" cy="4351338"/>
          </a:xfrm>
        </p:spPr>
        <p:txBody>
          <a:bodyPr>
            <a:noAutofit/>
          </a:bodyPr>
          <a:lstStyle/>
          <a:p>
            <a:pPr>
              <a:buFont typeface="Symbol" panose="05050102010706020507" pitchFamily="18" charset="2"/>
              <a:buChar char="Þ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thiết hạch bạch huyết vùng cổ để loại trừ u lympho ác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KQ: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hạch phản ứng kèm theo hình thành áp xe. Không có tổn thương u hạt nào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huộm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Ziehl-Neelsen không phát hiện trực khuẩn kháng axit.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chứng về u lympho ác tính trên nhuộm hóa mô miễn dịch, đo tế bào dòng chảy, FISH hoặc phân tích nhiễm sắc thể.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363" y="897635"/>
            <a:ext cx="4694327" cy="58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8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76273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quả cấy máu, nước tiểu và đờm đều âm tính với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và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viêm hạch không đặc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kháng sinh tĩnh mạch, bao gồm levofloxacin và cefepime, tình trạng sưng hạch và sốt vẫn trở nặng.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363" y="897635"/>
            <a:ext cx="4694327" cy="58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89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PET-CT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xương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BS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hút tủy xương ức tại vị trí tích tụ </a:t>
            </a:r>
            <a:r>
              <a:rPr lang="vi-V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F-FDG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được tế bào tủy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xương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tủy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do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hoặc vi khuẩn lao ở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iêm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xương tủy đa ổ sau khi tiêm vắc xin BCG đã được báo cáo ở những người có tính nhạy cảm di truyền với các bệnh do vi khuẩn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lao,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biệt là trong các trường hợp thiếu hụt IFN-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R1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QFT-TB Gold Plus (QFT-Plus) và T-SPOT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đ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ể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kiểm tra nhiễm trùng 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tuberculosis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7238" y="6419273"/>
            <a:ext cx="13097162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i-FI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Takafumi Okada, </a:t>
            </a:r>
            <a:r>
              <a:rPr lang="fi-FI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al. </a:t>
            </a:r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(2022). “Multiple osteomyelitis in a girl with partial interferon-γ receptor 1 deficiency.” Pediatrics International, 64(1), e15083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91" y="1548534"/>
            <a:ext cx="649316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IFN-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mẫu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QFT-Plus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 (0,09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IU/ml), nhưng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mẫu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T-SPOT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(&gt; 20 điểm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IFN-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đang bị ức chế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yếu tố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thiết hạch bạch huyết cổ lần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cấy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mô.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PCR của hạch bạch huyết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tuberculosis, M. avium và M. intracellulare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đều âm tính, nhưng </a:t>
            </a:r>
            <a:r>
              <a:rPr lang="vi-V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abscessus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abscessus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lan tỏa với tình trạng suy giảm miễn dịch khởi phát ở người lớn do kháng thể kháng IFN-</a:t>
            </a:r>
            <a:r>
              <a:rPr lang="el-G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 ra.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945" y="2046565"/>
            <a:ext cx="5425910" cy="41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trưng của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Mycobacterium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không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trạng thái suy giảm miễn dịch.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lưu ý đến khả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VK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mà không hình thành u hạt do kháng thể kháng IFN-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Chẩn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đoán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 nhưng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TCLS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viêm hạch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 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xương, và sự khác biệt về đáp ứng với chất kích thích phân bào giữa xét nghiệm QFT và </a:t>
            </a:r>
            <a:r>
              <a:rPr lang="vi-V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T-SPOT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rất hữu ích.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13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XN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-TB Gold (IGRA)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Lao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QuantiFERON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08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1902</Words>
  <Application>Microsoft Office PowerPoint</Application>
  <PresentationFormat>Widescreen</PresentationFormat>
  <Paragraphs>204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Times New Roman</vt:lpstr>
      <vt:lpstr>Office Theme</vt:lpstr>
      <vt:lpstr>Sai sót Mycobacteria</vt:lpstr>
      <vt:lpstr>Ca lâm sàng</vt:lpstr>
      <vt:lpstr>Ca lâm sàng</vt:lpstr>
      <vt:lpstr>Ca lâm sàng</vt:lpstr>
      <vt:lpstr>Ca lâm sàng</vt:lpstr>
      <vt:lpstr>Ca lâm sàng</vt:lpstr>
      <vt:lpstr>Ca lâm sàng</vt:lpstr>
      <vt:lpstr>Ca lâm sàng</vt:lpstr>
      <vt:lpstr>Phân tích ca bệnh</vt:lpstr>
      <vt:lpstr>QuantiFERON-TB Gold (IGRA) âm tính giả</vt:lpstr>
      <vt:lpstr>QuantiFERON-TB Gold (IGRA)</vt:lpstr>
      <vt:lpstr>QuantiFERON-TB Gold (IGRA)</vt:lpstr>
      <vt:lpstr>QuantiFERON-TB Gold (IGRA)</vt:lpstr>
      <vt:lpstr>QuantiFERON-TB Gold (IGRA)</vt:lpstr>
      <vt:lpstr>Phân tích ca bệnh</vt:lpstr>
      <vt:lpstr>Phân tích ca bệnh</vt:lpstr>
      <vt:lpstr>Phân tích ca bệnh</vt:lpstr>
      <vt:lpstr>Hội chứng suy giảm miễn dịch khởi phát ở tuổi trưởng thành do tự kháng thể chống IFN-γ </vt:lpstr>
      <vt:lpstr>IFN-γ</vt:lpstr>
      <vt:lpstr>Cơ chế bệnh sinh </vt:lpstr>
      <vt:lpstr>Tác nhân gây nhiễm trùng </vt:lpstr>
      <vt:lpstr>Triệu chứng lâm sàng </vt:lpstr>
      <vt:lpstr>Khi nào nên nghĩ tới bệnh này? </vt:lpstr>
      <vt:lpstr>Chẩn đoán </vt:lpstr>
      <vt:lpstr>Điều trị </vt:lpstr>
      <vt:lpstr>Tiên lượng </vt:lpstr>
      <vt:lpstr>Xin cảm ơn sự lắng nghe!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29</cp:revision>
  <dcterms:created xsi:type="dcterms:W3CDTF">2026-05-10T00:41:14Z</dcterms:created>
  <dcterms:modified xsi:type="dcterms:W3CDTF">2026-05-10T09:18:54Z</dcterms:modified>
</cp:coreProperties>
</file>