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4" r:id="rId4"/>
    <p:sldId id="265" r:id="rId5"/>
    <p:sldId id="266" r:id="rId6"/>
    <p:sldId id="267" r:id="rId7"/>
    <p:sldId id="268" r:id="rId8"/>
    <p:sldId id="269" r:id="rId9"/>
    <p:sldId id="270" r:id="rId10"/>
    <p:sldId id="259" r:id="rId11"/>
    <p:sldId id="260" r:id="rId12"/>
    <p:sldId id="27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39D4C-A83D-AF67-5C8D-63ABD25978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706F9A-3FA9-0E77-BBE1-317708066F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40F150-4855-0337-FB18-E19C739358C1}"/>
              </a:ext>
            </a:extLst>
          </p:cNvPr>
          <p:cNvSpPr>
            <a:spLocks noGrp="1"/>
          </p:cNvSpPr>
          <p:nvPr>
            <p:ph type="dt" sz="half" idx="10"/>
          </p:nvPr>
        </p:nvSpPr>
        <p:spPr/>
        <p:txBody>
          <a:bodyPr/>
          <a:lstStyle/>
          <a:p>
            <a:fld id="{7CE019B5-05B0-4DCD-A17A-339B95490891}" type="datetimeFigureOut">
              <a:rPr lang="en-US" smtClean="0"/>
              <a:t>06/01/2026</a:t>
            </a:fld>
            <a:endParaRPr lang="en-US"/>
          </a:p>
        </p:txBody>
      </p:sp>
      <p:sp>
        <p:nvSpPr>
          <p:cNvPr id="5" name="Footer Placeholder 4">
            <a:extLst>
              <a:ext uri="{FF2B5EF4-FFF2-40B4-BE49-F238E27FC236}">
                <a16:creationId xmlns:a16="http://schemas.microsoft.com/office/drawing/2014/main" id="{86A4430F-84D5-4A66-EF0E-24A63A451E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0FEDB6-365E-82BE-BCE9-DA94281B4737}"/>
              </a:ext>
            </a:extLst>
          </p:cNvPr>
          <p:cNvSpPr>
            <a:spLocks noGrp="1"/>
          </p:cNvSpPr>
          <p:nvPr>
            <p:ph type="sldNum" sz="quarter" idx="12"/>
          </p:nvPr>
        </p:nvSpPr>
        <p:spPr/>
        <p:txBody>
          <a:bodyPr/>
          <a:lstStyle/>
          <a:p>
            <a:fld id="{908761F2-77AF-43CB-9B02-E5F31D1A18C6}" type="slidenum">
              <a:rPr lang="en-US" smtClean="0"/>
              <a:t>‹#›</a:t>
            </a:fld>
            <a:endParaRPr lang="en-US"/>
          </a:p>
        </p:txBody>
      </p:sp>
    </p:spTree>
    <p:extLst>
      <p:ext uri="{BB962C8B-B14F-4D97-AF65-F5344CB8AC3E}">
        <p14:creationId xmlns:p14="http://schemas.microsoft.com/office/powerpoint/2010/main" val="2462989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9B7FC-7B4B-E70C-CBAA-163C66A0C7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35AD50-2D5F-77D1-71BE-D2D114ACD2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7BAE5A-7BD3-6DB9-49F0-0D1DE2D95E1F}"/>
              </a:ext>
            </a:extLst>
          </p:cNvPr>
          <p:cNvSpPr>
            <a:spLocks noGrp="1"/>
          </p:cNvSpPr>
          <p:nvPr>
            <p:ph type="dt" sz="half" idx="10"/>
          </p:nvPr>
        </p:nvSpPr>
        <p:spPr/>
        <p:txBody>
          <a:bodyPr/>
          <a:lstStyle/>
          <a:p>
            <a:fld id="{7CE019B5-05B0-4DCD-A17A-339B95490891}" type="datetimeFigureOut">
              <a:rPr lang="en-US" smtClean="0"/>
              <a:t>06/01/2026</a:t>
            </a:fld>
            <a:endParaRPr lang="en-US"/>
          </a:p>
        </p:txBody>
      </p:sp>
      <p:sp>
        <p:nvSpPr>
          <p:cNvPr id="5" name="Footer Placeholder 4">
            <a:extLst>
              <a:ext uri="{FF2B5EF4-FFF2-40B4-BE49-F238E27FC236}">
                <a16:creationId xmlns:a16="http://schemas.microsoft.com/office/drawing/2014/main" id="{D658E38A-BD60-BE0B-9C1B-7CDCC443D3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E71A41-375A-F72D-FFA5-A2DC8F9ACF5E}"/>
              </a:ext>
            </a:extLst>
          </p:cNvPr>
          <p:cNvSpPr>
            <a:spLocks noGrp="1"/>
          </p:cNvSpPr>
          <p:nvPr>
            <p:ph type="sldNum" sz="quarter" idx="12"/>
          </p:nvPr>
        </p:nvSpPr>
        <p:spPr/>
        <p:txBody>
          <a:bodyPr/>
          <a:lstStyle/>
          <a:p>
            <a:fld id="{908761F2-77AF-43CB-9B02-E5F31D1A18C6}" type="slidenum">
              <a:rPr lang="en-US" smtClean="0"/>
              <a:t>‹#›</a:t>
            </a:fld>
            <a:endParaRPr lang="en-US"/>
          </a:p>
        </p:txBody>
      </p:sp>
    </p:spTree>
    <p:extLst>
      <p:ext uri="{BB962C8B-B14F-4D97-AF65-F5344CB8AC3E}">
        <p14:creationId xmlns:p14="http://schemas.microsoft.com/office/powerpoint/2010/main" val="2628468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857794-9185-A501-3A4D-26C32108491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F53B91-AE36-C9C9-C9EE-B28CE469FF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6E3F4F-D9BD-F1E8-A7A7-B3E5CEA0AF5B}"/>
              </a:ext>
            </a:extLst>
          </p:cNvPr>
          <p:cNvSpPr>
            <a:spLocks noGrp="1"/>
          </p:cNvSpPr>
          <p:nvPr>
            <p:ph type="dt" sz="half" idx="10"/>
          </p:nvPr>
        </p:nvSpPr>
        <p:spPr/>
        <p:txBody>
          <a:bodyPr/>
          <a:lstStyle/>
          <a:p>
            <a:fld id="{7CE019B5-05B0-4DCD-A17A-339B95490891}" type="datetimeFigureOut">
              <a:rPr lang="en-US" smtClean="0"/>
              <a:t>06/01/2026</a:t>
            </a:fld>
            <a:endParaRPr lang="en-US"/>
          </a:p>
        </p:txBody>
      </p:sp>
      <p:sp>
        <p:nvSpPr>
          <p:cNvPr id="5" name="Footer Placeholder 4">
            <a:extLst>
              <a:ext uri="{FF2B5EF4-FFF2-40B4-BE49-F238E27FC236}">
                <a16:creationId xmlns:a16="http://schemas.microsoft.com/office/drawing/2014/main" id="{87D2B736-1595-C3E4-8F9F-10018A1065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F323B4-1B0B-0A4E-66F4-A3B35D45EC2E}"/>
              </a:ext>
            </a:extLst>
          </p:cNvPr>
          <p:cNvSpPr>
            <a:spLocks noGrp="1"/>
          </p:cNvSpPr>
          <p:nvPr>
            <p:ph type="sldNum" sz="quarter" idx="12"/>
          </p:nvPr>
        </p:nvSpPr>
        <p:spPr/>
        <p:txBody>
          <a:bodyPr/>
          <a:lstStyle/>
          <a:p>
            <a:fld id="{908761F2-77AF-43CB-9B02-E5F31D1A18C6}" type="slidenum">
              <a:rPr lang="en-US" smtClean="0"/>
              <a:t>‹#›</a:t>
            </a:fld>
            <a:endParaRPr lang="en-US"/>
          </a:p>
        </p:txBody>
      </p:sp>
    </p:spTree>
    <p:extLst>
      <p:ext uri="{BB962C8B-B14F-4D97-AF65-F5344CB8AC3E}">
        <p14:creationId xmlns:p14="http://schemas.microsoft.com/office/powerpoint/2010/main" val="2129135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7F1CD-E583-E418-6391-1B832C7755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71BAF1-8E0E-EDA3-F81A-ACA2B711B4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8403F3-D6DC-9E49-3E0C-2352F2DA21A2}"/>
              </a:ext>
            </a:extLst>
          </p:cNvPr>
          <p:cNvSpPr>
            <a:spLocks noGrp="1"/>
          </p:cNvSpPr>
          <p:nvPr>
            <p:ph type="dt" sz="half" idx="10"/>
          </p:nvPr>
        </p:nvSpPr>
        <p:spPr/>
        <p:txBody>
          <a:bodyPr/>
          <a:lstStyle/>
          <a:p>
            <a:fld id="{7CE019B5-05B0-4DCD-A17A-339B95490891}" type="datetimeFigureOut">
              <a:rPr lang="en-US" smtClean="0"/>
              <a:t>06/01/2026</a:t>
            </a:fld>
            <a:endParaRPr lang="en-US"/>
          </a:p>
        </p:txBody>
      </p:sp>
      <p:sp>
        <p:nvSpPr>
          <p:cNvPr id="5" name="Footer Placeholder 4">
            <a:extLst>
              <a:ext uri="{FF2B5EF4-FFF2-40B4-BE49-F238E27FC236}">
                <a16:creationId xmlns:a16="http://schemas.microsoft.com/office/drawing/2014/main" id="{9B2DB50E-5115-B878-AFA3-45E250F376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C4CE2-4F26-AE2B-2409-F880CA2651F7}"/>
              </a:ext>
            </a:extLst>
          </p:cNvPr>
          <p:cNvSpPr>
            <a:spLocks noGrp="1"/>
          </p:cNvSpPr>
          <p:nvPr>
            <p:ph type="sldNum" sz="quarter" idx="12"/>
          </p:nvPr>
        </p:nvSpPr>
        <p:spPr/>
        <p:txBody>
          <a:bodyPr/>
          <a:lstStyle/>
          <a:p>
            <a:fld id="{908761F2-77AF-43CB-9B02-E5F31D1A18C6}" type="slidenum">
              <a:rPr lang="en-US" smtClean="0"/>
              <a:t>‹#›</a:t>
            </a:fld>
            <a:endParaRPr lang="en-US"/>
          </a:p>
        </p:txBody>
      </p:sp>
    </p:spTree>
    <p:extLst>
      <p:ext uri="{BB962C8B-B14F-4D97-AF65-F5344CB8AC3E}">
        <p14:creationId xmlns:p14="http://schemas.microsoft.com/office/powerpoint/2010/main" val="2367023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0021B-6B50-FE18-E022-53BC9BD8CB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9233C04-9360-73A6-3901-37B816CD1AC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998FDE-108F-5436-1DB3-BAC6508B3020}"/>
              </a:ext>
            </a:extLst>
          </p:cNvPr>
          <p:cNvSpPr>
            <a:spLocks noGrp="1"/>
          </p:cNvSpPr>
          <p:nvPr>
            <p:ph type="dt" sz="half" idx="10"/>
          </p:nvPr>
        </p:nvSpPr>
        <p:spPr/>
        <p:txBody>
          <a:bodyPr/>
          <a:lstStyle/>
          <a:p>
            <a:fld id="{7CE019B5-05B0-4DCD-A17A-339B95490891}" type="datetimeFigureOut">
              <a:rPr lang="en-US" smtClean="0"/>
              <a:t>06/01/2026</a:t>
            </a:fld>
            <a:endParaRPr lang="en-US"/>
          </a:p>
        </p:txBody>
      </p:sp>
      <p:sp>
        <p:nvSpPr>
          <p:cNvPr id="5" name="Footer Placeholder 4">
            <a:extLst>
              <a:ext uri="{FF2B5EF4-FFF2-40B4-BE49-F238E27FC236}">
                <a16:creationId xmlns:a16="http://schemas.microsoft.com/office/drawing/2014/main" id="{8DA20370-01D8-1B63-2E51-95617306CE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9B2FA8-4581-AFEA-69E0-CC76C5D71B36}"/>
              </a:ext>
            </a:extLst>
          </p:cNvPr>
          <p:cNvSpPr>
            <a:spLocks noGrp="1"/>
          </p:cNvSpPr>
          <p:nvPr>
            <p:ph type="sldNum" sz="quarter" idx="12"/>
          </p:nvPr>
        </p:nvSpPr>
        <p:spPr/>
        <p:txBody>
          <a:bodyPr/>
          <a:lstStyle/>
          <a:p>
            <a:fld id="{908761F2-77AF-43CB-9B02-E5F31D1A18C6}" type="slidenum">
              <a:rPr lang="en-US" smtClean="0"/>
              <a:t>‹#›</a:t>
            </a:fld>
            <a:endParaRPr lang="en-US"/>
          </a:p>
        </p:txBody>
      </p:sp>
    </p:spTree>
    <p:extLst>
      <p:ext uri="{BB962C8B-B14F-4D97-AF65-F5344CB8AC3E}">
        <p14:creationId xmlns:p14="http://schemas.microsoft.com/office/powerpoint/2010/main" val="3276762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704E8-51EF-D833-82DF-2A4F893554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71CD38-1928-B2FD-4E86-B204F4665C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078112-599E-2DC9-10FB-E2A9DEBC6B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1CCEAE7-00B7-2A33-A1D1-D56F77A49072}"/>
              </a:ext>
            </a:extLst>
          </p:cNvPr>
          <p:cNvSpPr>
            <a:spLocks noGrp="1"/>
          </p:cNvSpPr>
          <p:nvPr>
            <p:ph type="dt" sz="half" idx="10"/>
          </p:nvPr>
        </p:nvSpPr>
        <p:spPr/>
        <p:txBody>
          <a:bodyPr/>
          <a:lstStyle/>
          <a:p>
            <a:fld id="{7CE019B5-05B0-4DCD-A17A-339B95490891}" type="datetimeFigureOut">
              <a:rPr lang="en-US" smtClean="0"/>
              <a:t>06/01/2026</a:t>
            </a:fld>
            <a:endParaRPr lang="en-US"/>
          </a:p>
        </p:txBody>
      </p:sp>
      <p:sp>
        <p:nvSpPr>
          <p:cNvPr id="6" name="Footer Placeholder 5">
            <a:extLst>
              <a:ext uri="{FF2B5EF4-FFF2-40B4-BE49-F238E27FC236}">
                <a16:creationId xmlns:a16="http://schemas.microsoft.com/office/drawing/2014/main" id="{025EA55A-D106-8DDC-82EA-2DC6E6569B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03F75A-1579-B790-348F-1EE93DF01185}"/>
              </a:ext>
            </a:extLst>
          </p:cNvPr>
          <p:cNvSpPr>
            <a:spLocks noGrp="1"/>
          </p:cNvSpPr>
          <p:nvPr>
            <p:ph type="sldNum" sz="quarter" idx="12"/>
          </p:nvPr>
        </p:nvSpPr>
        <p:spPr/>
        <p:txBody>
          <a:bodyPr/>
          <a:lstStyle/>
          <a:p>
            <a:fld id="{908761F2-77AF-43CB-9B02-E5F31D1A18C6}" type="slidenum">
              <a:rPr lang="en-US" smtClean="0"/>
              <a:t>‹#›</a:t>
            </a:fld>
            <a:endParaRPr lang="en-US"/>
          </a:p>
        </p:txBody>
      </p:sp>
    </p:spTree>
    <p:extLst>
      <p:ext uri="{BB962C8B-B14F-4D97-AF65-F5344CB8AC3E}">
        <p14:creationId xmlns:p14="http://schemas.microsoft.com/office/powerpoint/2010/main" val="3764340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0D072-7583-EE6B-A698-81018745687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2EBB56-C4A6-6EBB-C2F2-297DB93CB6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DB8D51-4C24-EF2B-10A0-BB54B6E353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201B0E-5AD3-6C19-9356-82E26C1CDC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A0AB37-0027-B5D2-3BDF-130A10C1C0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39FBB6-CCF2-5D6E-8186-023A8109B34D}"/>
              </a:ext>
            </a:extLst>
          </p:cNvPr>
          <p:cNvSpPr>
            <a:spLocks noGrp="1"/>
          </p:cNvSpPr>
          <p:nvPr>
            <p:ph type="dt" sz="half" idx="10"/>
          </p:nvPr>
        </p:nvSpPr>
        <p:spPr/>
        <p:txBody>
          <a:bodyPr/>
          <a:lstStyle/>
          <a:p>
            <a:fld id="{7CE019B5-05B0-4DCD-A17A-339B95490891}" type="datetimeFigureOut">
              <a:rPr lang="en-US" smtClean="0"/>
              <a:t>06/01/2026</a:t>
            </a:fld>
            <a:endParaRPr lang="en-US"/>
          </a:p>
        </p:txBody>
      </p:sp>
      <p:sp>
        <p:nvSpPr>
          <p:cNvPr id="8" name="Footer Placeholder 7">
            <a:extLst>
              <a:ext uri="{FF2B5EF4-FFF2-40B4-BE49-F238E27FC236}">
                <a16:creationId xmlns:a16="http://schemas.microsoft.com/office/drawing/2014/main" id="{1E4049EF-3943-3B24-B718-26885607FC8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2F5D776-8AA9-79CB-17BB-84C1EC5ECD63}"/>
              </a:ext>
            </a:extLst>
          </p:cNvPr>
          <p:cNvSpPr>
            <a:spLocks noGrp="1"/>
          </p:cNvSpPr>
          <p:nvPr>
            <p:ph type="sldNum" sz="quarter" idx="12"/>
          </p:nvPr>
        </p:nvSpPr>
        <p:spPr/>
        <p:txBody>
          <a:bodyPr/>
          <a:lstStyle/>
          <a:p>
            <a:fld id="{908761F2-77AF-43CB-9B02-E5F31D1A18C6}" type="slidenum">
              <a:rPr lang="en-US" smtClean="0"/>
              <a:t>‹#›</a:t>
            </a:fld>
            <a:endParaRPr lang="en-US"/>
          </a:p>
        </p:txBody>
      </p:sp>
    </p:spTree>
    <p:extLst>
      <p:ext uri="{BB962C8B-B14F-4D97-AF65-F5344CB8AC3E}">
        <p14:creationId xmlns:p14="http://schemas.microsoft.com/office/powerpoint/2010/main" val="2524180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60916-043C-CD88-885E-1AE31C7021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A12E62F-75D9-7EF5-B155-18CEB0B0068D}"/>
              </a:ext>
            </a:extLst>
          </p:cNvPr>
          <p:cNvSpPr>
            <a:spLocks noGrp="1"/>
          </p:cNvSpPr>
          <p:nvPr>
            <p:ph type="dt" sz="half" idx="10"/>
          </p:nvPr>
        </p:nvSpPr>
        <p:spPr/>
        <p:txBody>
          <a:bodyPr/>
          <a:lstStyle/>
          <a:p>
            <a:fld id="{7CE019B5-05B0-4DCD-A17A-339B95490891}" type="datetimeFigureOut">
              <a:rPr lang="en-US" smtClean="0"/>
              <a:t>06/01/2026</a:t>
            </a:fld>
            <a:endParaRPr lang="en-US"/>
          </a:p>
        </p:txBody>
      </p:sp>
      <p:sp>
        <p:nvSpPr>
          <p:cNvPr id="4" name="Footer Placeholder 3">
            <a:extLst>
              <a:ext uri="{FF2B5EF4-FFF2-40B4-BE49-F238E27FC236}">
                <a16:creationId xmlns:a16="http://schemas.microsoft.com/office/drawing/2014/main" id="{DE9CF228-E83E-2393-C623-EA7FFE6032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0883C7-294E-4325-2599-9B5B39B2CAC1}"/>
              </a:ext>
            </a:extLst>
          </p:cNvPr>
          <p:cNvSpPr>
            <a:spLocks noGrp="1"/>
          </p:cNvSpPr>
          <p:nvPr>
            <p:ph type="sldNum" sz="quarter" idx="12"/>
          </p:nvPr>
        </p:nvSpPr>
        <p:spPr/>
        <p:txBody>
          <a:bodyPr/>
          <a:lstStyle/>
          <a:p>
            <a:fld id="{908761F2-77AF-43CB-9B02-E5F31D1A18C6}" type="slidenum">
              <a:rPr lang="en-US" smtClean="0"/>
              <a:t>‹#›</a:t>
            </a:fld>
            <a:endParaRPr lang="en-US"/>
          </a:p>
        </p:txBody>
      </p:sp>
    </p:spTree>
    <p:extLst>
      <p:ext uri="{BB962C8B-B14F-4D97-AF65-F5344CB8AC3E}">
        <p14:creationId xmlns:p14="http://schemas.microsoft.com/office/powerpoint/2010/main" val="90304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E68212-9162-6251-BD63-BA67D2AD47AE}"/>
              </a:ext>
            </a:extLst>
          </p:cNvPr>
          <p:cNvSpPr>
            <a:spLocks noGrp="1"/>
          </p:cNvSpPr>
          <p:nvPr>
            <p:ph type="dt" sz="half" idx="10"/>
          </p:nvPr>
        </p:nvSpPr>
        <p:spPr/>
        <p:txBody>
          <a:bodyPr/>
          <a:lstStyle/>
          <a:p>
            <a:fld id="{7CE019B5-05B0-4DCD-A17A-339B95490891}" type="datetimeFigureOut">
              <a:rPr lang="en-US" smtClean="0"/>
              <a:t>06/01/2026</a:t>
            </a:fld>
            <a:endParaRPr lang="en-US"/>
          </a:p>
        </p:txBody>
      </p:sp>
      <p:sp>
        <p:nvSpPr>
          <p:cNvPr id="3" name="Footer Placeholder 2">
            <a:extLst>
              <a:ext uri="{FF2B5EF4-FFF2-40B4-BE49-F238E27FC236}">
                <a16:creationId xmlns:a16="http://schemas.microsoft.com/office/drawing/2014/main" id="{9523B715-7F74-61D9-6374-C2E94FC64F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035893-0943-EAB3-0B6C-BCF5A7A40CB9}"/>
              </a:ext>
            </a:extLst>
          </p:cNvPr>
          <p:cNvSpPr>
            <a:spLocks noGrp="1"/>
          </p:cNvSpPr>
          <p:nvPr>
            <p:ph type="sldNum" sz="quarter" idx="12"/>
          </p:nvPr>
        </p:nvSpPr>
        <p:spPr/>
        <p:txBody>
          <a:bodyPr/>
          <a:lstStyle/>
          <a:p>
            <a:fld id="{908761F2-77AF-43CB-9B02-E5F31D1A18C6}" type="slidenum">
              <a:rPr lang="en-US" smtClean="0"/>
              <a:t>‹#›</a:t>
            </a:fld>
            <a:endParaRPr lang="en-US"/>
          </a:p>
        </p:txBody>
      </p:sp>
    </p:spTree>
    <p:extLst>
      <p:ext uri="{BB962C8B-B14F-4D97-AF65-F5344CB8AC3E}">
        <p14:creationId xmlns:p14="http://schemas.microsoft.com/office/powerpoint/2010/main" val="1873122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3C81E-3622-1AFA-DE55-E897AA2AD1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1AB94A4-5DEC-2414-5ED8-728E9119CA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CBFBDBD-E17D-C31B-F036-A4C5E3234E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C9D4B0-C83C-3E1F-AA87-93829B7A3ADB}"/>
              </a:ext>
            </a:extLst>
          </p:cNvPr>
          <p:cNvSpPr>
            <a:spLocks noGrp="1"/>
          </p:cNvSpPr>
          <p:nvPr>
            <p:ph type="dt" sz="half" idx="10"/>
          </p:nvPr>
        </p:nvSpPr>
        <p:spPr/>
        <p:txBody>
          <a:bodyPr/>
          <a:lstStyle/>
          <a:p>
            <a:fld id="{7CE019B5-05B0-4DCD-A17A-339B95490891}" type="datetimeFigureOut">
              <a:rPr lang="en-US" smtClean="0"/>
              <a:t>06/01/2026</a:t>
            </a:fld>
            <a:endParaRPr lang="en-US"/>
          </a:p>
        </p:txBody>
      </p:sp>
      <p:sp>
        <p:nvSpPr>
          <p:cNvPr id="6" name="Footer Placeholder 5">
            <a:extLst>
              <a:ext uri="{FF2B5EF4-FFF2-40B4-BE49-F238E27FC236}">
                <a16:creationId xmlns:a16="http://schemas.microsoft.com/office/drawing/2014/main" id="{4B4BA0C1-E39A-2E6C-4993-F1E1703BE7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DE34CC-5E5C-AB87-6F16-64ED3FDA2B75}"/>
              </a:ext>
            </a:extLst>
          </p:cNvPr>
          <p:cNvSpPr>
            <a:spLocks noGrp="1"/>
          </p:cNvSpPr>
          <p:nvPr>
            <p:ph type="sldNum" sz="quarter" idx="12"/>
          </p:nvPr>
        </p:nvSpPr>
        <p:spPr/>
        <p:txBody>
          <a:bodyPr/>
          <a:lstStyle/>
          <a:p>
            <a:fld id="{908761F2-77AF-43CB-9B02-E5F31D1A18C6}" type="slidenum">
              <a:rPr lang="en-US" smtClean="0"/>
              <a:t>‹#›</a:t>
            </a:fld>
            <a:endParaRPr lang="en-US"/>
          </a:p>
        </p:txBody>
      </p:sp>
    </p:spTree>
    <p:extLst>
      <p:ext uri="{BB962C8B-B14F-4D97-AF65-F5344CB8AC3E}">
        <p14:creationId xmlns:p14="http://schemas.microsoft.com/office/powerpoint/2010/main" val="3742121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2403A-AD32-A7CE-94E3-39BB0F0F8B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0227BA-F5F7-93ED-E140-FCDD7853D8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78C0160-3794-63F4-45E0-EF0FBA4BAF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2B538-D1A5-ABD2-65C9-1732A5B661A6}"/>
              </a:ext>
            </a:extLst>
          </p:cNvPr>
          <p:cNvSpPr>
            <a:spLocks noGrp="1"/>
          </p:cNvSpPr>
          <p:nvPr>
            <p:ph type="dt" sz="half" idx="10"/>
          </p:nvPr>
        </p:nvSpPr>
        <p:spPr/>
        <p:txBody>
          <a:bodyPr/>
          <a:lstStyle/>
          <a:p>
            <a:fld id="{7CE019B5-05B0-4DCD-A17A-339B95490891}" type="datetimeFigureOut">
              <a:rPr lang="en-US" smtClean="0"/>
              <a:t>06/01/2026</a:t>
            </a:fld>
            <a:endParaRPr lang="en-US"/>
          </a:p>
        </p:txBody>
      </p:sp>
      <p:sp>
        <p:nvSpPr>
          <p:cNvPr id="6" name="Footer Placeholder 5">
            <a:extLst>
              <a:ext uri="{FF2B5EF4-FFF2-40B4-BE49-F238E27FC236}">
                <a16:creationId xmlns:a16="http://schemas.microsoft.com/office/drawing/2014/main" id="{0691B086-1560-0107-AA98-B6D5F6CF84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3FF38E-2616-1C93-3565-8B97661123E4}"/>
              </a:ext>
            </a:extLst>
          </p:cNvPr>
          <p:cNvSpPr>
            <a:spLocks noGrp="1"/>
          </p:cNvSpPr>
          <p:nvPr>
            <p:ph type="sldNum" sz="quarter" idx="12"/>
          </p:nvPr>
        </p:nvSpPr>
        <p:spPr/>
        <p:txBody>
          <a:bodyPr/>
          <a:lstStyle/>
          <a:p>
            <a:fld id="{908761F2-77AF-43CB-9B02-E5F31D1A18C6}" type="slidenum">
              <a:rPr lang="en-US" smtClean="0"/>
              <a:t>‹#›</a:t>
            </a:fld>
            <a:endParaRPr lang="en-US"/>
          </a:p>
        </p:txBody>
      </p:sp>
    </p:spTree>
    <p:extLst>
      <p:ext uri="{BB962C8B-B14F-4D97-AF65-F5344CB8AC3E}">
        <p14:creationId xmlns:p14="http://schemas.microsoft.com/office/powerpoint/2010/main" val="1178629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A65921-EB3F-5691-FBC5-769B79FABD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768800-ACBB-57AC-0903-2F153D335D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F4DC61-67AC-8ECF-30BB-6E52A2F236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CE019B5-05B0-4DCD-A17A-339B95490891}" type="datetimeFigureOut">
              <a:rPr lang="en-US" smtClean="0"/>
              <a:t>06/01/2026</a:t>
            </a:fld>
            <a:endParaRPr lang="en-US"/>
          </a:p>
        </p:txBody>
      </p:sp>
      <p:sp>
        <p:nvSpPr>
          <p:cNvPr id="5" name="Footer Placeholder 4">
            <a:extLst>
              <a:ext uri="{FF2B5EF4-FFF2-40B4-BE49-F238E27FC236}">
                <a16:creationId xmlns:a16="http://schemas.microsoft.com/office/drawing/2014/main" id="{5AF59712-E0F0-EFED-538F-8A4E192B5E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A27B7F1-2EC7-BAA3-75EF-A5DEDB1A38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08761F2-77AF-43CB-9B02-E5F31D1A18C6}" type="slidenum">
              <a:rPr lang="en-US" smtClean="0"/>
              <a:t>‹#›</a:t>
            </a:fld>
            <a:endParaRPr lang="en-US"/>
          </a:p>
        </p:txBody>
      </p:sp>
    </p:spTree>
    <p:extLst>
      <p:ext uri="{BB962C8B-B14F-4D97-AF65-F5344CB8AC3E}">
        <p14:creationId xmlns:p14="http://schemas.microsoft.com/office/powerpoint/2010/main" val="570904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EE9D1-CF8C-54F4-763A-4FD1E5A6E1EA}"/>
              </a:ext>
            </a:extLst>
          </p:cNvPr>
          <p:cNvSpPr>
            <a:spLocks noGrp="1"/>
          </p:cNvSpPr>
          <p:nvPr>
            <p:ph type="ctrTitle"/>
          </p:nvPr>
        </p:nvSpPr>
        <p:spPr/>
        <p:txBody>
          <a:bodyPr/>
          <a:lstStyle/>
          <a:p>
            <a:r>
              <a:rPr lang="en-US">
                <a:latin typeface="Times New Roman" panose="02020603050405020304" pitchFamily="18" charset="0"/>
                <a:cs typeface="Times New Roman" panose="02020603050405020304" pitchFamily="18" charset="0"/>
              </a:rPr>
              <a:t>Sự cố y khoa Melas</a:t>
            </a:r>
          </a:p>
        </p:txBody>
      </p:sp>
      <p:sp>
        <p:nvSpPr>
          <p:cNvPr id="3" name="Subtitle 2">
            <a:extLst>
              <a:ext uri="{FF2B5EF4-FFF2-40B4-BE49-F238E27FC236}">
                <a16:creationId xmlns:a16="http://schemas.microsoft.com/office/drawing/2014/main" id="{947E7666-B559-CE62-D07A-E199BFC39600}"/>
              </a:ext>
            </a:extLst>
          </p:cNvPr>
          <p:cNvSpPr>
            <a:spLocks noGrp="1"/>
          </p:cNvSpPr>
          <p:nvPr>
            <p:ph type="subTitle" idx="1"/>
          </p:nvPr>
        </p:nvSpPr>
        <p:spPr/>
        <p:txBody>
          <a:bodyPr/>
          <a:lstStyle/>
          <a:p>
            <a:pPr algn="r"/>
            <a:r>
              <a:rPr lang="en-US">
                <a:latin typeface="Times New Roman" panose="02020603050405020304" pitchFamily="18" charset="0"/>
                <a:cs typeface="Times New Roman" panose="02020603050405020304" pitchFamily="18" charset="0"/>
              </a:rPr>
              <a:t>PGS.TS. Nguyễn Thị Quỳnh Hương</a:t>
            </a:r>
          </a:p>
        </p:txBody>
      </p:sp>
    </p:spTree>
    <p:extLst>
      <p:ext uri="{BB962C8B-B14F-4D97-AF65-F5344CB8AC3E}">
        <p14:creationId xmlns:p14="http://schemas.microsoft.com/office/powerpoint/2010/main" val="1947993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4392B-8C49-C6D2-951E-85BE8F72BB13}"/>
              </a:ext>
            </a:extLst>
          </p:cNvPr>
          <p:cNvSpPr>
            <a:spLocks noGrp="1"/>
          </p:cNvSpPr>
          <p:nvPr>
            <p:ph type="title"/>
          </p:nvPr>
        </p:nvSpPr>
        <p:spPr/>
        <p:txBody>
          <a:bodyPr>
            <a:normAutofit/>
          </a:bodyPr>
          <a:lstStyle/>
          <a:p>
            <a:pPr algn="ctr"/>
            <a:r>
              <a:rPr lang="vi-VN"/>
              <a:t>Ca gia đình mẹ và hai con cùng mắc MELAS</a:t>
            </a:r>
            <a:br>
              <a:rPr lang="vi-VN"/>
            </a:br>
            <a:endParaRPr lang="en-US"/>
          </a:p>
        </p:txBody>
      </p:sp>
      <p:sp>
        <p:nvSpPr>
          <p:cNvPr id="3" name="Content Placeholder 2">
            <a:extLst>
              <a:ext uri="{FF2B5EF4-FFF2-40B4-BE49-F238E27FC236}">
                <a16:creationId xmlns:a16="http://schemas.microsoft.com/office/drawing/2014/main" id="{F15970B4-CB07-CB25-CFD2-EC4BAD079530}"/>
              </a:ext>
            </a:extLst>
          </p:cNvPr>
          <p:cNvSpPr>
            <a:spLocks noGrp="1"/>
          </p:cNvSpPr>
          <p:nvPr>
            <p:ph idx="1"/>
          </p:nvPr>
        </p:nvSpPr>
        <p:spPr/>
        <p:txBody>
          <a:bodyPr>
            <a:noAutofit/>
          </a:bodyPr>
          <a:lstStyle/>
          <a:p>
            <a:pPr marL="0" indent="0">
              <a:buNone/>
            </a:pPr>
            <a:r>
              <a:rPr lang="en-US" sz="2400">
                <a:latin typeface="Times New Roman" panose="02020603050405020304" pitchFamily="18" charset="0"/>
                <a:cs typeface="Times New Roman" panose="02020603050405020304" pitchFamily="18" charset="0"/>
              </a:rPr>
              <a:t>- 2</a:t>
            </a:r>
            <a:r>
              <a:rPr lang="vi-VN" sz="2400">
                <a:latin typeface="Times New Roman" panose="02020603050405020304" pitchFamily="18" charset="0"/>
                <a:cs typeface="Times New Roman" panose="02020603050405020304" pitchFamily="18" charset="0"/>
              </a:rPr>
              <a:t> chị em từ nhỏ thường xuyên có: đau đầu, nôn, các đợt giống đột quỵ </a:t>
            </a:r>
          </a:p>
          <a:p>
            <a:pPr marL="0" indent="0">
              <a:buNone/>
            </a:pPr>
            <a:r>
              <a:rPr lang="en-US" sz="2400">
                <a:latin typeface="Times New Roman" panose="02020603050405020304" pitchFamily="18" charset="0"/>
                <a:cs typeface="Times New Roman" panose="02020603050405020304" pitchFamily="18" charset="0"/>
              </a:rPr>
              <a:t>=&gt; XN gen p</a:t>
            </a:r>
            <a:r>
              <a:rPr lang="vi-VN" sz="2400">
                <a:latin typeface="Times New Roman" panose="02020603050405020304" pitchFamily="18" charset="0"/>
                <a:cs typeface="Times New Roman" panose="02020603050405020304" pitchFamily="18" charset="0"/>
              </a:rPr>
              <a:t>hát hiện đột biến ty thể A3243G, </a:t>
            </a:r>
          </a:p>
          <a:p>
            <a:pPr marL="0" indent="0">
              <a:buNone/>
            </a:pPr>
            <a:r>
              <a:rPr lang="en-US" sz="2400">
                <a:latin typeface="Times New Roman" panose="02020603050405020304" pitchFamily="18" charset="0"/>
                <a:cs typeface="Times New Roman" panose="02020603050405020304" pitchFamily="18" charset="0"/>
              </a:rPr>
              <a:t>=&gt; M</a:t>
            </a:r>
            <a:r>
              <a:rPr lang="vi-VN" sz="2400">
                <a:latin typeface="Times New Roman" panose="02020603050405020304" pitchFamily="18" charset="0"/>
                <a:cs typeface="Times New Roman" panose="02020603050405020304" pitchFamily="18" charset="0"/>
              </a:rPr>
              <a:t>ẹ cũng mang cùng đột biến nhưng biểu hiện khác. </a:t>
            </a:r>
          </a:p>
          <a:p>
            <a:pPr marL="0" indent="0">
              <a:buNone/>
            </a:pPr>
            <a:r>
              <a:rPr lang="en-US" sz="2400">
                <a:latin typeface="Times New Roman" panose="02020603050405020304" pitchFamily="18" charset="0"/>
                <a:cs typeface="Times New Roman" panose="02020603050405020304" pitchFamily="18" charset="0"/>
              </a:rPr>
              <a:t>=&gt; Đ</a:t>
            </a:r>
            <a:r>
              <a:rPr lang="vi-VN" sz="2400">
                <a:latin typeface="Times New Roman" panose="02020603050405020304" pitchFamily="18" charset="0"/>
                <a:cs typeface="Times New Roman" panose="02020603050405020304" pitchFamily="18" charset="0"/>
              </a:rPr>
              <a:t>au đầu và nôn tái diễn </a:t>
            </a:r>
            <a:r>
              <a:rPr lang="en-US" sz="2400">
                <a:latin typeface="Times New Roman" panose="02020603050405020304" pitchFamily="18" charset="0"/>
                <a:cs typeface="Times New Roman" panose="02020603050405020304" pitchFamily="18" charset="0"/>
              </a:rPr>
              <a:t>=</a:t>
            </a:r>
            <a:r>
              <a:rPr lang="vi-VN" sz="2400">
                <a:latin typeface="Times New Roman" panose="02020603050405020304" pitchFamily="18" charset="0"/>
                <a:cs typeface="Times New Roman" panose="02020603050405020304" pitchFamily="18" charset="0"/>
              </a:rPr>
              <a:t> triệu chứng sớm nhiều năm trước khi chẩn đoán </a:t>
            </a:r>
            <a:r>
              <a:rPr lang="en-US" sz="2400">
                <a:latin typeface="Times New Roman" panose="02020603050405020304" pitchFamily="18" charset="0"/>
                <a:cs typeface="Times New Roman" panose="02020603050405020304" pitchFamily="18" charset="0"/>
              </a:rPr>
              <a:t>TLT</a:t>
            </a:r>
            <a:endParaRPr lang="vi-VN" sz="2400">
              <a:latin typeface="Times New Roman" panose="02020603050405020304" pitchFamily="18" charset="0"/>
              <a:cs typeface="Times New Roman" panose="02020603050405020304" pitchFamily="18" charset="0"/>
            </a:endParaRPr>
          </a:p>
          <a:p>
            <a:pPr marL="0" indent="0">
              <a:buNone/>
            </a:pPr>
            <a:r>
              <a:rPr lang="en-US" sz="240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Con gái thứ nhất xuất hiện: đau đầu, nôn, nhìn mờ</a:t>
            </a:r>
            <a:r>
              <a:rPr lang="en-US" sz="240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từ khoảng 10 tuổi. </a:t>
            </a:r>
          </a:p>
          <a:p>
            <a:pPr marL="0" indent="0">
              <a:buNone/>
            </a:pPr>
            <a:r>
              <a:rPr lang="en-US" sz="240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Con gái thứ hai: đau đầu, nôn tái diễn</a:t>
            </a:r>
            <a:r>
              <a:rPr lang="en-US" sz="240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từ khoảng 12 tuổi. </a:t>
            </a:r>
          </a:p>
          <a:p>
            <a:pPr marL="0" indent="0">
              <a:buNone/>
            </a:pPr>
            <a:r>
              <a:rPr lang="en-US" sz="2400">
                <a:latin typeface="Times New Roman" panose="02020603050405020304" pitchFamily="18" charset="0"/>
                <a:cs typeface="Times New Roman" panose="02020603050405020304" pitchFamily="18" charset="0"/>
              </a:rPr>
              <a:t>=&gt; </a:t>
            </a:r>
            <a:r>
              <a:rPr lang="vi-VN" sz="2400">
                <a:latin typeface="Times New Roman" panose="02020603050405020304" pitchFamily="18" charset="0"/>
                <a:cs typeface="Times New Roman" panose="02020603050405020304" pitchFamily="18" charset="0"/>
              </a:rPr>
              <a:t>Sau đó mới được chẩn đoán MELAS bằng </a:t>
            </a:r>
            <a:r>
              <a:rPr lang="en-US" sz="2400">
                <a:latin typeface="Times New Roman" panose="02020603050405020304" pitchFamily="18" charset="0"/>
                <a:cs typeface="Times New Roman" panose="02020603050405020304" pitchFamily="18" charset="0"/>
              </a:rPr>
              <a:t>XN </a:t>
            </a:r>
            <a:r>
              <a:rPr lang="vi-VN" sz="2400">
                <a:latin typeface="Times New Roman" panose="02020603050405020304" pitchFamily="18" charset="0"/>
                <a:cs typeface="Times New Roman" panose="02020603050405020304" pitchFamily="18" charset="0"/>
              </a:rPr>
              <a:t> di truyền. </a:t>
            </a:r>
          </a:p>
          <a:p>
            <a:pPr marL="0" indent="0">
              <a:buNone/>
            </a:pP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7074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5DAD8-D800-26AE-DED5-FD8BAF17DF1E}"/>
              </a:ext>
            </a:extLst>
          </p:cNvPr>
          <p:cNvSpPr>
            <a:spLocks noGrp="1"/>
          </p:cNvSpPr>
          <p:nvPr>
            <p:ph type="title"/>
          </p:nvPr>
        </p:nvSpPr>
        <p:spPr>
          <a:xfrm>
            <a:off x="292608" y="365125"/>
            <a:ext cx="11750040" cy="1325563"/>
          </a:xfrm>
        </p:spPr>
        <p:txBody>
          <a:bodyPr>
            <a:normAutofit/>
          </a:bodyPr>
          <a:lstStyle/>
          <a:p>
            <a:pPr algn="ctr"/>
            <a:r>
              <a:rPr lang="vi-VN"/>
              <a:t>Ca gia đình mẹ và hai con cùng mắc MELAS</a:t>
            </a:r>
            <a:endParaRPr lang="en-US"/>
          </a:p>
        </p:txBody>
      </p:sp>
      <p:sp>
        <p:nvSpPr>
          <p:cNvPr id="3" name="Content Placeholder 2">
            <a:extLst>
              <a:ext uri="{FF2B5EF4-FFF2-40B4-BE49-F238E27FC236}">
                <a16:creationId xmlns:a16="http://schemas.microsoft.com/office/drawing/2014/main" id="{F51B997B-9DE1-D526-EE05-1745F35808C4}"/>
              </a:ext>
            </a:extLst>
          </p:cNvPr>
          <p:cNvSpPr>
            <a:spLocks noGrp="1"/>
          </p:cNvSpPr>
          <p:nvPr>
            <p:ph idx="1"/>
          </p:nvPr>
        </p:nvSpPr>
        <p:spPr/>
        <p:txBody>
          <a:bodyPr>
            <a:noAutofit/>
          </a:bodyPr>
          <a:lstStyle/>
          <a:p>
            <a:pPr marL="0" indent="0">
              <a:buNone/>
            </a:pPr>
            <a:r>
              <a:rPr lang="vi-VN" sz="2400">
                <a:latin typeface="Times New Roman" panose="02020603050405020304" pitchFamily="18" charset="0"/>
                <a:cs typeface="Times New Roman" panose="02020603050405020304" pitchFamily="18" charset="0"/>
              </a:rPr>
              <a:t>Ở bệnh ty thể:</a:t>
            </a:r>
            <a:r>
              <a:rPr lang="en-US" sz="240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đột biến mtDNA thường di truyền theo mẹ, </a:t>
            </a:r>
          </a:p>
          <a:p>
            <a:pPr marL="0" indent="0">
              <a:buNone/>
            </a:pPr>
            <a:r>
              <a:rPr lang="en-US" sz="2400">
                <a:latin typeface="Times New Roman" panose="02020603050405020304" pitchFamily="18" charset="0"/>
                <a:cs typeface="Times New Roman" panose="02020603050405020304" pitchFamily="18" charset="0"/>
              </a:rPr>
              <a:t>- N</a:t>
            </a:r>
            <a:r>
              <a:rPr lang="vi-VN" sz="2400">
                <a:latin typeface="Times New Roman" panose="02020603050405020304" pitchFamily="18" charset="0"/>
                <a:cs typeface="Times New Roman" panose="02020603050405020304" pitchFamily="18" charset="0"/>
              </a:rPr>
              <a:t>hiều thành viên có thể chỉ biểu hiện: </a:t>
            </a:r>
          </a:p>
          <a:p>
            <a:pPr lvl="1"/>
            <a:r>
              <a:rPr lang="vi-VN">
                <a:latin typeface="Times New Roman" panose="02020603050405020304" pitchFamily="18" charset="0"/>
                <a:cs typeface="Times New Roman" panose="02020603050405020304" pitchFamily="18" charset="0"/>
              </a:rPr>
              <a:t>migraine, </a:t>
            </a:r>
          </a:p>
          <a:p>
            <a:pPr lvl="1"/>
            <a:r>
              <a:rPr lang="vi-VN">
                <a:latin typeface="Times New Roman" panose="02020603050405020304" pitchFamily="18" charset="0"/>
                <a:cs typeface="Times New Roman" panose="02020603050405020304" pitchFamily="18" charset="0"/>
              </a:rPr>
              <a:t>đau đầu mạn tính, </a:t>
            </a:r>
          </a:p>
          <a:p>
            <a:pPr lvl="1"/>
            <a:r>
              <a:rPr lang="vi-VN">
                <a:latin typeface="Times New Roman" panose="02020603050405020304" pitchFamily="18" charset="0"/>
                <a:cs typeface="Times New Roman" panose="02020603050405020304" pitchFamily="18" charset="0"/>
              </a:rPr>
              <a:t>giảm thính lực, </a:t>
            </a:r>
          </a:p>
          <a:p>
            <a:pPr lvl="1"/>
            <a:r>
              <a:rPr lang="vi-VN">
                <a:latin typeface="Times New Roman" panose="02020603050405020304" pitchFamily="18" charset="0"/>
                <a:cs typeface="Times New Roman" panose="02020603050405020304" pitchFamily="18" charset="0"/>
              </a:rPr>
              <a:t>đái tháo đường, </a:t>
            </a:r>
          </a:p>
          <a:p>
            <a:pPr marL="0" indent="0">
              <a:buNone/>
            </a:pPr>
            <a:r>
              <a:rPr lang="en-US" sz="2400">
                <a:latin typeface="Times New Roman" panose="02020603050405020304" pitchFamily="18" charset="0"/>
                <a:cs typeface="Times New Roman" panose="02020603050405020304" pitchFamily="18" charset="0"/>
              </a:rPr>
              <a:t>- T</a:t>
            </a:r>
            <a:r>
              <a:rPr lang="vi-VN" sz="2400">
                <a:latin typeface="Times New Roman" panose="02020603050405020304" pitchFamily="18" charset="0"/>
                <a:cs typeface="Times New Roman" panose="02020603050405020304" pitchFamily="18" charset="0"/>
              </a:rPr>
              <a:t>rong khi một trẻ biểu hiện nặng hơn với: </a:t>
            </a:r>
          </a:p>
          <a:p>
            <a:pPr lvl="1"/>
            <a:r>
              <a:rPr lang="vi-VN">
                <a:latin typeface="Times New Roman" panose="02020603050405020304" pitchFamily="18" charset="0"/>
                <a:cs typeface="Times New Roman" panose="02020603050405020304" pitchFamily="18" charset="0"/>
              </a:rPr>
              <a:t>co giật, </a:t>
            </a:r>
          </a:p>
          <a:p>
            <a:pPr lvl="1"/>
            <a:r>
              <a:rPr lang="vi-VN">
                <a:latin typeface="Times New Roman" panose="02020603050405020304" pitchFamily="18" charset="0"/>
                <a:cs typeface="Times New Roman" panose="02020603050405020304" pitchFamily="18" charset="0"/>
              </a:rPr>
              <a:t>đột quỵ giả</a:t>
            </a:r>
            <a:r>
              <a:rPr lang="en-US">
                <a:latin typeface="Times New Roman" panose="02020603050405020304" pitchFamily="18" charset="0"/>
                <a:cs typeface="Times New Roman" panose="02020603050405020304" pitchFamily="18" charset="0"/>
              </a:rPr>
              <a:t>,</a:t>
            </a:r>
            <a:endParaRPr lang="vi-VN">
              <a:latin typeface="Times New Roman" panose="02020603050405020304" pitchFamily="18" charset="0"/>
              <a:cs typeface="Times New Roman" panose="02020603050405020304" pitchFamily="18" charset="0"/>
            </a:endParaRPr>
          </a:p>
          <a:p>
            <a:pPr lvl="1"/>
            <a:r>
              <a:rPr lang="vi-VN">
                <a:latin typeface="Times New Roman" panose="02020603050405020304" pitchFamily="18" charset="0"/>
                <a:cs typeface="Times New Roman" panose="02020603050405020304" pitchFamily="18" charset="0"/>
              </a:rPr>
              <a:t>bệnh não ty thể. </a:t>
            </a:r>
          </a:p>
          <a:p>
            <a:pPr marL="0" indent="0">
              <a:buNone/>
            </a:pPr>
            <a:r>
              <a:rPr lang="en-US" sz="2400">
                <a:latin typeface="Times New Roman" panose="02020603050405020304" pitchFamily="18" charset="0"/>
                <a:cs typeface="Times New Roman" panose="02020603050405020304" pitchFamily="18" charset="0"/>
              </a:rPr>
              <a:t>=&gt; Đ</a:t>
            </a:r>
            <a:r>
              <a:rPr lang="vi-VN" sz="2400">
                <a:latin typeface="Times New Roman" panose="02020603050405020304" pitchFamily="18" charset="0"/>
                <a:cs typeface="Times New Roman" panose="02020603050405020304" pitchFamily="18" charset="0"/>
              </a:rPr>
              <a:t>au đầu, đặc biệt migraine, </a:t>
            </a:r>
            <a:r>
              <a:rPr lang="en-US" sz="2400">
                <a:latin typeface="Times New Roman" panose="02020603050405020304" pitchFamily="18" charset="0"/>
                <a:cs typeface="Times New Roman" panose="02020603050405020304" pitchFamily="18" charset="0"/>
              </a:rPr>
              <a:t>hay gặp </a:t>
            </a:r>
            <a:r>
              <a:rPr lang="vi-VN" sz="2400">
                <a:latin typeface="Times New Roman" panose="02020603050405020304" pitchFamily="18" charset="0"/>
                <a:cs typeface="Times New Roman" panose="02020603050405020304" pitchFamily="18" charset="0"/>
              </a:rPr>
              <a:t>ở người mắc </a:t>
            </a:r>
            <a:r>
              <a:rPr lang="en-US" sz="2400">
                <a:latin typeface="Times New Roman" panose="02020603050405020304" pitchFamily="18" charset="0"/>
                <a:cs typeface="Times New Roman" panose="02020603050405020304" pitchFamily="18" charset="0"/>
              </a:rPr>
              <a:t>TLT hơn người thường</a:t>
            </a:r>
            <a:endParaRPr lang="vi-VN" sz="2400">
              <a:latin typeface="Times New Roman" panose="02020603050405020304" pitchFamily="18" charset="0"/>
              <a:cs typeface="Times New Roman" panose="02020603050405020304" pitchFamily="18" charset="0"/>
            </a:endParaRPr>
          </a:p>
          <a:p>
            <a:pPr marL="0" indent="0">
              <a:buNone/>
            </a:pP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0280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67F0D-F4C0-0E51-2212-36404F4EDB23}"/>
              </a:ext>
            </a:extLst>
          </p:cNvPr>
          <p:cNvSpPr>
            <a:spLocks noGrp="1"/>
          </p:cNvSpPr>
          <p:nvPr>
            <p:ph type="title"/>
          </p:nvPr>
        </p:nvSpPr>
        <p:spPr/>
        <p:txBody>
          <a:bodyPr/>
          <a:lstStyle/>
          <a:p>
            <a:pPr algn="ctr"/>
            <a:r>
              <a:rPr lang="vi-VN"/>
              <a:t>Kết luận </a:t>
            </a:r>
            <a:endParaRPr lang="en-US"/>
          </a:p>
        </p:txBody>
      </p:sp>
      <p:sp>
        <p:nvSpPr>
          <p:cNvPr id="3" name="Content Placeholder 2">
            <a:extLst>
              <a:ext uri="{FF2B5EF4-FFF2-40B4-BE49-F238E27FC236}">
                <a16:creationId xmlns:a16="http://schemas.microsoft.com/office/drawing/2014/main" id="{6E1E74E9-DAD5-513C-124F-67DEBC05E82A}"/>
              </a:ext>
            </a:extLst>
          </p:cNvPr>
          <p:cNvSpPr>
            <a:spLocks noGrp="1"/>
          </p:cNvSpPr>
          <p:nvPr>
            <p:ph idx="1"/>
          </p:nvPr>
        </p:nvSpPr>
        <p:spPr/>
        <p:txBody>
          <a:bodyPr>
            <a:normAutofit/>
          </a:bodyPr>
          <a:lstStyle/>
          <a:p>
            <a:pPr>
              <a:buFontTx/>
              <a:buChar char="-"/>
            </a:pPr>
            <a:r>
              <a:rPr lang="en-US" sz="2400">
                <a:latin typeface="Times New Roman" panose="02020603050405020304" pitchFamily="18" charset="0"/>
                <a:cs typeface="Times New Roman" panose="02020603050405020304" pitchFamily="18" charset="0"/>
              </a:rPr>
              <a:t>Trước khi chẩn đoán </a:t>
            </a:r>
            <a:r>
              <a:rPr lang="vi-VN" sz="2400">
                <a:latin typeface="Times New Roman" panose="02020603050405020304" pitchFamily="18" charset="0"/>
                <a:cs typeface="Times New Roman" panose="02020603050405020304" pitchFamily="18" charset="0"/>
              </a:rPr>
              <a:t>chứng đau đầu </a:t>
            </a:r>
            <a:r>
              <a:rPr lang="en-US" sz="2400">
                <a:latin typeface="Times New Roman" panose="02020603050405020304" pitchFamily="18" charset="0"/>
                <a:cs typeface="Times New Roman" panose="02020603050405020304" pitchFamily="18" charset="0"/>
              </a:rPr>
              <a:t>tiên </a:t>
            </a:r>
            <a:r>
              <a:rPr lang="vi-VN" sz="2400">
                <a:latin typeface="Times New Roman" panose="02020603050405020304" pitchFamily="18" charset="0"/>
                <a:cs typeface="Times New Roman" panose="02020603050405020304" pitchFamily="18" charset="0"/>
              </a:rPr>
              <a:t>phát </a:t>
            </a:r>
            <a:r>
              <a:rPr lang="en-US" sz="2400">
                <a:latin typeface="Times New Roman" panose="02020603050405020304" pitchFamily="18" charset="0"/>
                <a:cs typeface="Times New Roman" panose="02020603050405020304" pitchFamily="18" charset="0"/>
              </a:rPr>
              <a:t>=&gt; </a:t>
            </a:r>
            <a:r>
              <a:rPr lang="vi-VN" sz="2400">
                <a:latin typeface="Times New Roman" panose="02020603050405020304" pitchFamily="18" charset="0"/>
                <a:cs typeface="Times New Roman" panose="02020603050405020304" pitchFamily="18" charset="0"/>
              </a:rPr>
              <a:t>khai thác tiền sử gia đình</a:t>
            </a:r>
            <a:r>
              <a:rPr lang="en-US" sz="240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di truyền theo dòng mẹ</a:t>
            </a:r>
            <a:r>
              <a:rPr lang="en-US" sz="2400">
                <a:latin typeface="Times New Roman" panose="02020603050405020304" pitchFamily="18" charset="0"/>
                <a:cs typeface="Times New Roman" panose="02020603050405020304" pitchFamily="18" charset="0"/>
              </a:rPr>
              <a:t> =&gt; nếu có =&gt; MRI não, lactat và gen</a:t>
            </a:r>
            <a:r>
              <a:rPr lang="vi-VN" sz="2400">
                <a:latin typeface="Times New Roman" panose="02020603050405020304" pitchFamily="18" charset="0"/>
                <a:cs typeface="Times New Roman" panose="02020603050405020304" pitchFamily="18" charset="0"/>
              </a:rPr>
              <a:t> MELAS. </a:t>
            </a:r>
            <a:endParaRPr lang="en-US" sz="2400">
              <a:latin typeface="Times New Roman" panose="02020603050405020304" pitchFamily="18" charset="0"/>
              <a:cs typeface="Times New Roman" panose="02020603050405020304" pitchFamily="18" charset="0"/>
            </a:endParaRPr>
          </a:p>
          <a:p>
            <a:pPr>
              <a:buFontTx/>
              <a:buChar char="-"/>
            </a:pPr>
            <a:r>
              <a:rPr lang="en-US" sz="2400">
                <a:latin typeface="Times New Roman" panose="02020603050405020304" pitchFamily="18" charset="0"/>
                <a:cs typeface="Times New Roman" panose="02020603050405020304" pitchFamily="18" charset="0"/>
              </a:rPr>
              <a:t>Đ</a:t>
            </a:r>
            <a:r>
              <a:rPr lang="vi-VN" sz="2400">
                <a:latin typeface="Times New Roman" panose="02020603050405020304" pitchFamily="18" charset="0"/>
                <a:cs typeface="Times New Roman" panose="02020603050405020304" pitchFamily="18" charset="0"/>
              </a:rPr>
              <a:t>au đầu kèm triệu chứng thần kinh hoặc tiền sử gia đình bất thường có thể giúp phát hiện sớm bệnh ty thể và giảm nguy cơ tổn thương thần kinh lâu dài</a:t>
            </a:r>
          </a:p>
          <a:p>
            <a:pPr marL="0" indent="0">
              <a:buNone/>
            </a:pP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6183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20A54-CA96-8477-D584-99431B855BEB}"/>
              </a:ext>
            </a:extLst>
          </p:cNvPr>
          <p:cNvSpPr>
            <a:spLocks noGrp="1"/>
          </p:cNvSpPr>
          <p:nvPr>
            <p:ph type="title"/>
          </p:nvPr>
        </p:nvSpPr>
        <p:spPr/>
        <p:txBody>
          <a:bodyPr/>
          <a:lstStyle/>
          <a:p>
            <a:pPr algn="ctr"/>
            <a:r>
              <a:rPr lang="en-US">
                <a:latin typeface="Times New Roman" panose="02020603050405020304" pitchFamily="18" charset="0"/>
                <a:cs typeface="Times New Roman" panose="02020603050405020304" pitchFamily="18" charset="0"/>
              </a:rPr>
              <a:t>Ca bệnh</a:t>
            </a:r>
          </a:p>
        </p:txBody>
      </p:sp>
      <p:sp>
        <p:nvSpPr>
          <p:cNvPr id="3" name="Content Placeholder 2">
            <a:extLst>
              <a:ext uri="{FF2B5EF4-FFF2-40B4-BE49-F238E27FC236}">
                <a16:creationId xmlns:a16="http://schemas.microsoft.com/office/drawing/2014/main" id="{C010F7B8-204C-F03B-95AE-2F1A407B2CBF}"/>
              </a:ext>
            </a:extLst>
          </p:cNvPr>
          <p:cNvSpPr>
            <a:spLocks noGrp="1"/>
          </p:cNvSpPr>
          <p:nvPr>
            <p:ph idx="1"/>
          </p:nvPr>
        </p:nvSpPr>
        <p:spPr/>
        <p:txBody>
          <a:bodyPr>
            <a:normAutofit lnSpcReduction="10000"/>
          </a:bodyPr>
          <a:lstStyle/>
          <a:p>
            <a:pPr marL="0" indent="0">
              <a:buNone/>
            </a:pPr>
            <a:r>
              <a:rPr lang="vi-VN" b="1">
                <a:latin typeface="Times New Roman" panose="02020603050405020304" pitchFamily="18" charset="0"/>
                <a:cs typeface="Times New Roman" panose="02020603050405020304" pitchFamily="18" charset="0"/>
              </a:rPr>
              <a:t>Diễn biến lâm sàng </a:t>
            </a:r>
          </a:p>
          <a:p>
            <a:pPr marL="0" indent="0">
              <a:buNone/>
            </a:pPr>
            <a:r>
              <a:rPr lang="vi-VN" b="1">
                <a:latin typeface="Times New Roman" panose="02020603050405020304" pitchFamily="18" charset="0"/>
                <a:cs typeface="Times New Roman" panose="02020603050405020304" pitchFamily="18" charset="0"/>
              </a:rPr>
              <a:t>Giai đoạn 1: Triệu chứng bị xem là đau đầu </a:t>
            </a:r>
            <a:r>
              <a:rPr lang="en-US" b="1">
                <a:latin typeface="Times New Roman" panose="02020603050405020304" pitchFamily="18" charset="0"/>
                <a:cs typeface="Times New Roman" panose="02020603050405020304" pitchFamily="18" charset="0"/>
              </a:rPr>
              <a:t>tiên phát</a:t>
            </a:r>
            <a:endParaRPr lang="vi-VN" b="1">
              <a:latin typeface="Times New Roman" panose="02020603050405020304" pitchFamily="18" charset="0"/>
              <a:cs typeface="Times New Roman" panose="02020603050405020304" pitchFamily="18" charset="0"/>
            </a:endParaRPr>
          </a:p>
          <a:p>
            <a:pPr marL="0" indent="0">
              <a:buNone/>
            </a:pPr>
            <a:r>
              <a:rPr lang="vi-VN">
                <a:latin typeface="Times New Roman" panose="02020603050405020304" pitchFamily="18" charset="0"/>
                <a:cs typeface="Times New Roman" panose="02020603050405020304" pitchFamily="18" charset="0"/>
              </a:rPr>
              <a:t>B</a:t>
            </a:r>
            <a:r>
              <a:rPr lang="en-US">
                <a:latin typeface="Times New Roman" panose="02020603050405020304" pitchFamily="18" charset="0"/>
                <a:cs typeface="Times New Roman" panose="02020603050405020304" pitchFamily="18" charset="0"/>
              </a:rPr>
              <a:t>N</a:t>
            </a:r>
            <a:r>
              <a:rPr lang="vi-VN">
                <a:latin typeface="Times New Roman" panose="02020603050405020304" pitchFamily="18" charset="0"/>
                <a:cs typeface="Times New Roman" panose="02020603050405020304" pitchFamily="18" charset="0"/>
              </a:rPr>
              <a:t> có:</a:t>
            </a:r>
          </a:p>
          <a:p>
            <a:r>
              <a:rPr lang="vi-VN">
                <a:latin typeface="Times New Roman" panose="02020603050405020304" pitchFamily="18" charset="0"/>
                <a:cs typeface="Times New Roman" panose="02020603050405020304" pitchFamily="18" charset="0"/>
              </a:rPr>
              <a:t>đau đầu tái diễn nhiều năm </a:t>
            </a:r>
          </a:p>
          <a:p>
            <a:r>
              <a:rPr lang="vi-VN">
                <a:latin typeface="Times New Roman" panose="02020603050405020304" pitchFamily="18" charset="0"/>
                <a:cs typeface="Times New Roman" panose="02020603050405020304" pitchFamily="18" charset="0"/>
              </a:rPr>
              <a:t>các cơn đau đầu kiểu </a:t>
            </a:r>
            <a:r>
              <a:rPr lang="en-US">
                <a:latin typeface="Times New Roman" panose="02020603050405020304" pitchFamily="18" charset="0"/>
                <a:cs typeface="Times New Roman" panose="02020603050405020304" pitchFamily="18" charset="0"/>
              </a:rPr>
              <a:t>đau đầu chùm</a:t>
            </a:r>
            <a:r>
              <a:rPr lang="vi-VN">
                <a:latin typeface="Times New Roman" panose="02020603050405020304" pitchFamily="18" charset="0"/>
                <a:cs typeface="Times New Roman" panose="02020603050405020304" pitchFamily="18" charset="0"/>
              </a:rPr>
              <a:t> </a:t>
            </a:r>
          </a:p>
          <a:p>
            <a:r>
              <a:rPr lang="vi-VN">
                <a:latin typeface="Times New Roman" panose="02020603050405020304" pitchFamily="18" charset="0"/>
                <a:cs typeface="Times New Roman" panose="02020603050405020304" pitchFamily="18" charset="0"/>
              </a:rPr>
              <a:t>chảy nước mắt </a:t>
            </a:r>
          </a:p>
          <a:p>
            <a:r>
              <a:rPr lang="vi-VN">
                <a:latin typeface="Times New Roman" panose="02020603050405020304" pitchFamily="18" charset="0"/>
                <a:cs typeface="Times New Roman" panose="02020603050405020304" pitchFamily="18" charset="0"/>
              </a:rPr>
              <a:t>sụp mi nhẹ </a:t>
            </a:r>
          </a:p>
          <a:p>
            <a:r>
              <a:rPr lang="vi-VN">
                <a:latin typeface="Times New Roman" panose="02020603050405020304" pitchFamily="18" charset="0"/>
                <a:cs typeface="Times New Roman" panose="02020603050405020304" pitchFamily="18" charset="0"/>
              </a:rPr>
              <a:t>nghẹt/chảy mũi cùng bên </a:t>
            </a:r>
          </a:p>
          <a:p>
            <a:pPr marL="0" indent="0">
              <a:buNone/>
            </a:pPr>
            <a:r>
              <a:rPr lang="en-US">
                <a:latin typeface="Times New Roman" panose="02020603050405020304" pitchFamily="18" charset="0"/>
                <a:cs typeface="Times New Roman" panose="02020603050405020304" pitchFamily="18" charset="0"/>
              </a:rPr>
              <a:t>=&gt; </a:t>
            </a:r>
            <a:r>
              <a:rPr lang="vi-VN">
                <a:latin typeface="Times New Roman" panose="02020603050405020304" pitchFamily="18" charset="0"/>
                <a:cs typeface="Times New Roman" panose="02020603050405020304" pitchFamily="18" charset="0"/>
              </a:rPr>
              <a:t>Ban đầu </a:t>
            </a:r>
            <a:r>
              <a:rPr lang="en-US">
                <a:latin typeface="Times New Roman" panose="02020603050405020304" pitchFamily="18" charset="0"/>
                <a:cs typeface="Times New Roman" panose="02020603050405020304" pitchFamily="18" charset="0"/>
              </a:rPr>
              <a:t>BS chẩn đoán:</a:t>
            </a:r>
            <a:r>
              <a:rPr lang="vi-VN">
                <a:latin typeface="Times New Roman" panose="02020603050405020304" pitchFamily="18" charset="0"/>
                <a:cs typeface="Times New Roman" panose="02020603050405020304" pitchFamily="18" charset="0"/>
              </a:rPr>
              <a:t> đau đầu </a:t>
            </a:r>
            <a:r>
              <a:rPr lang="en-US">
                <a:latin typeface="Times New Roman" panose="02020603050405020304" pitchFamily="18" charset="0"/>
                <a:cs typeface="Times New Roman" panose="02020603050405020304" pitchFamily="18" charset="0"/>
              </a:rPr>
              <a:t>tiên</a:t>
            </a:r>
            <a:r>
              <a:rPr lang="vi-VN">
                <a:latin typeface="Times New Roman" panose="02020603050405020304" pitchFamily="18" charset="0"/>
                <a:cs typeface="Times New Roman" panose="02020603050405020304" pitchFamily="18" charset="0"/>
              </a:rPr>
              <a:t> phát thông thường</a:t>
            </a:r>
          </a:p>
          <a:p>
            <a:pPr marL="0" indent="0">
              <a:buNone/>
            </a:pPr>
            <a:endParaRPr lang="en-US"/>
          </a:p>
        </p:txBody>
      </p:sp>
      <p:sp>
        <p:nvSpPr>
          <p:cNvPr id="4" name="TextBox 3">
            <a:extLst>
              <a:ext uri="{FF2B5EF4-FFF2-40B4-BE49-F238E27FC236}">
                <a16:creationId xmlns:a16="http://schemas.microsoft.com/office/drawing/2014/main" id="{0E6F13CD-AE42-5A9F-88C0-8E874111E9FA}"/>
              </a:ext>
            </a:extLst>
          </p:cNvPr>
          <p:cNvSpPr txBox="1"/>
          <p:nvPr/>
        </p:nvSpPr>
        <p:spPr>
          <a:xfrm>
            <a:off x="64008" y="6455664"/>
            <a:ext cx="12127992" cy="276999"/>
          </a:xfrm>
          <a:prstGeom prst="rect">
            <a:avLst/>
          </a:prstGeom>
          <a:noFill/>
        </p:spPr>
        <p:txBody>
          <a:bodyPr wrap="square" rtlCol="0">
            <a:spAutoFit/>
          </a:bodyPr>
          <a:lstStyle/>
          <a:p>
            <a:r>
              <a:rPr lang="en-US" sz="1200" i="1">
                <a:latin typeface="Times New Roman" panose="02020603050405020304" pitchFamily="18" charset="0"/>
                <a:cs typeface="Times New Roman" panose="02020603050405020304" pitchFamily="18" charset="0"/>
              </a:rPr>
              <a:t>Brune M. Fusco, Mario Giacovazzo, A case of MELAS syndrome with typical cluster headache attacks: is it a causal or coincidental association? 2002,  The Journal of Headache and Pain</a:t>
            </a:r>
            <a:endParaRPr lang="en-US" sz="1200"/>
          </a:p>
        </p:txBody>
      </p:sp>
    </p:spTree>
    <p:extLst>
      <p:ext uri="{BB962C8B-B14F-4D97-AF65-F5344CB8AC3E}">
        <p14:creationId xmlns:p14="http://schemas.microsoft.com/office/powerpoint/2010/main" val="1028867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05C29-F92F-8061-80CC-B878E51F9AD4}"/>
              </a:ext>
            </a:extLst>
          </p:cNvPr>
          <p:cNvSpPr>
            <a:spLocks noGrp="1"/>
          </p:cNvSpPr>
          <p:nvPr>
            <p:ph type="title"/>
          </p:nvPr>
        </p:nvSpPr>
        <p:spPr/>
        <p:txBody>
          <a:bodyPr/>
          <a:lstStyle/>
          <a:p>
            <a:pPr algn="ctr"/>
            <a:r>
              <a:rPr lang="en-US">
                <a:latin typeface="Times New Roman" panose="02020603050405020304" pitchFamily="18" charset="0"/>
                <a:cs typeface="Times New Roman" panose="02020603050405020304" pitchFamily="18" charset="0"/>
              </a:rPr>
              <a:t>Ca bệnh</a:t>
            </a:r>
            <a:endParaRPr lang="en-US"/>
          </a:p>
        </p:txBody>
      </p:sp>
      <p:sp>
        <p:nvSpPr>
          <p:cNvPr id="3" name="Content Placeholder 2">
            <a:extLst>
              <a:ext uri="{FF2B5EF4-FFF2-40B4-BE49-F238E27FC236}">
                <a16:creationId xmlns:a16="http://schemas.microsoft.com/office/drawing/2014/main" id="{58D82B10-A9CB-2B8A-0DB4-AE0E708266CE}"/>
              </a:ext>
            </a:extLst>
          </p:cNvPr>
          <p:cNvSpPr>
            <a:spLocks noGrp="1"/>
          </p:cNvSpPr>
          <p:nvPr>
            <p:ph idx="1"/>
          </p:nvPr>
        </p:nvSpPr>
        <p:spPr/>
        <p:txBody>
          <a:bodyPr>
            <a:normAutofit/>
          </a:bodyPr>
          <a:lstStyle/>
          <a:p>
            <a:pPr marL="0" indent="0">
              <a:buNone/>
            </a:pPr>
            <a:r>
              <a:rPr lang="vi-VN" sz="2400" b="1">
                <a:latin typeface="Times New Roman" panose="02020603050405020304" pitchFamily="18" charset="0"/>
                <a:cs typeface="Times New Roman" panose="02020603050405020304" pitchFamily="18" charset="0"/>
              </a:rPr>
              <a:t>Giai đoạn 2: Xuất hiện dấu hiệu bất thường</a:t>
            </a:r>
          </a:p>
          <a:p>
            <a:pPr marL="0" indent="0">
              <a:buNone/>
            </a:pPr>
            <a:r>
              <a:rPr lang="vi-VN" sz="2400">
                <a:latin typeface="Times New Roman" panose="02020603050405020304" pitchFamily="18" charset="0"/>
                <a:cs typeface="Times New Roman" panose="02020603050405020304" pitchFamily="18" charset="0"/>
              </a:rPr>
              <a:t>Sau đó bệnh nhân xuất hiện:</a:t>
            </a:r>
          </a:p>
          <a:p>
            <a:r>
              <a:rPr lang="vi-VN" sz="2400">
                <a:latin typeface="Times New Roman" panose="02020603050405020304" pitchFamily="18" charset="0"/>
                <a:cs typeface="Times New Roman" panose="02020603050405020304" pitchFamily="18" charset="0"/>
              </a:rPr>
              <a:t>mệt mỏi tăng dần </a:t>
            </a:r>
          </a:p>
          <a:p>
            <a:r>
              <a:rPr lang="vi-VN" sz="2400">
                <a:latin typeface="Times New Roman" panose="02020603050405020304" pitchFamily="18" charset="0"/>
                <a:cs typeface="Times New Roman" panose="02020603050405020304" pitchFamily="18" charset="0"/>
              </a:rPr>
              <a:t>biểu hiện thần kinh </a:t>
            </a:r>
          </a:p>
          <a:p>
            <a:r>
              <a:rPr lang="vi-VN" sz="2400">
                <a:latin typeface="Times New Roman" panose="02020603050405020304" pitchFamily="18" charset="0"/>
                <a:cs typeface="Times New Roman" panose="02020603050405020304" pitchFamily="18" charset="0"/>
              </a:rPr>
              <a:t>dấu hiệu bệnh cơ </a:t>
            </a:r>
          </a:p>
          <a:p>
            <a:r>
              <a:rPr lang="vi-VN" sz="2400">
                <a:latin typeface="Times New Roman" panose="02020603050405020304" pitchFamily="18" charset="0"/>
                <a:cs typeface="Times New Roman" panose="02020603050405020304" pitchFamily="18" charset="0"/>
              </a:rPr>
              <a:t>các đợt giống migraine nặng </a:t>
            </a:r>
          </a:p>
          <a:p>
            <a:pPr marL="0" indent="0">
              <a:buNone/>
            </a:pPr>
            <a:r>
              <a:rPr lang="en-US" sz="2400">
                <a:latin typeface="Times New Roman" panose="02020603050405020304" pitchFamily="18" charset="0"/>
                <a:cs typeface="Times New Roman" panose="02020603050405020304" pitchFamily="18" charset="0"/>
              </a:rPr>
              <a:t>=&gt; </a:t>
            </a:r>
            <a:r>
              <a:rPr lang="vi-VN" sz="2400">
                <a:latin typeface="Times New Roman" panose="02020603050405020304" pitchFamily="18" charset="0"/>
                <a:cs typeface="Times New Roman" panose="02020603050405020304" pitchFamily="18" charset="0"/>
              </a:rPr>
              <a:t>Đáng chú ý:</a:t>
            </a:r>
            <a:r>
              <a:rPr lang="en-US" sz="2400">
                <a:latin typeface="Times New Roman" panose="02020603050405020304" pitchFamily="18" charset="0"/>
                <a:cs typeface="Times New Roman" panose="02020603050405020304" pitchFamily="18" charset="0"/>
              </a:rPr>
              <a:t> </a:t>
            </a:r>
            <a:r>
              <a:rPr lang="vi-VN" sz="2400" b="1">
                <a:latin typeface="Times New Roman" panose="02020603050405020304" pitchFamily="18" charset="0"/>
                <a:cs typeface="Times New Roman" panose="02020603050405020304" pitchFamily="18" charset="0"/>
              </a:rPr>
              <a:t>Mẹ </a:t>
            </a:r>
            <a:r>
              <a:rPr lang="en-US" sz="2400" b="1">
                <a:latin typeface="Times New Roman" panose="02020603050405020304" pitchFamily="18" charset="0"/>
                <a:cs typeface="Times New Roman" panose="02020603050405020304" pitchFamily="18" charset="0"/>
              </a:rPr>
              <a:t>BN</a:t>
            </a:r>
            <a:r>
              <a:rPr lang="vi-VN" sz="2400" b="1">
                <a:latin typeface="Times New Roman" panose="02020603050405020304" pitchFamily="18" charset="0"/>
                <a:cs typeface="Times New Roman" panose="02020603050405020304" pitchFamily="18" charset="0"/>
              </a:rPr>
              <a:t> cũng có tiền sử đau đầu tương tự.</a:t>
            </a:r>
            <a:endParaRPr lang="vi-VN" sz="2400">
              <a:latin typeface="Times New Roman" panose="02020603050405020304" pitchFamily="18" charset="0"/>
              <a:cs typeface="Times New Roman" panose="02020603050405020304" pitchFamily="18" charset="0"/>
            </a:endParaRPr>
          </a:p>
          <a:p>
            <a:pPr marL="0" indent="0">
              <a:buNone/>
            </a:pPr>
            <a:r>
              <a:rPr lang="en-US" sz="2400">
                <a:latin typeface="Times New Roman" panose="02020603050405020304" pitchFamily="18" charset="0"/>
                <a:cs typeface="Times New Roman" panose="02020603050405020304" pitchFamily="18" charset="0"/>
              </a:rPr>
              <a:t>=&gt; C</a:t>
            </a:r>
            <a:r>
              <a:rPr lang="vi-VN" sz="2400">
                <a:latin typeface="Times New Roman" panose="02020603050405020304" pitchFamily="18" charset="0"/>
                <a:cs typeface="Times New Roman" panose="02020603050405020304" pitchFamily="18" charset="0"/>
              </a:rPr>
              <a:t>hi tiết quan trọng n</a:t>
            </a:r>
            <a:r>
              <a:rPr lang="en-US" sz="2400">
                <a:latin typeface="Times New Roman" panose="02020603050405020304" pitchFamily="18" charset="0"/>
                <a:cs typeface="Times New Roman" panose="02020603050405020304" pitchFamily="18" charset="0"/>
              </a:rPr>
              <a:t>ày </a:t>
            </a:r>
            <a:r>
              <a:rPr lang="vi-VN" sz="2400">
                <a:latin typeface="Times New Roman" panose="02020603050405020304" pitchFamily="18" charset="0"/>
                <a:cs typeface="Times New Roman" panose="02020603050405020304" pitchFamily="18" charset="0"/>
              </a:rPr>
              <a:t>chưa được khai thác ở giai đoạn đầu</a:t>
            </a:r>
          </a:p>
          <a:p>
            <a:pPr marL="0" indent="0">
              <a:buNone/>
            </a:pP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4114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2AF8A-88F4-9A6F-3F74-F7CEA8AFCFD6}"/>
              </a:ext>
            </a:extLst>
          </p:cNvPr>
          <p:cNvSpPr>
            <a:spLocks noGrp="1"/>
          </p:cNvSpPr>
          <p:nvPr>
            <p:ph type="title"/>
          </p:nvPr>
        </p:nvSpPr>
        <p:spPr/>
        <p:txBody>
          <a:bodyPr/>
          <a:lstStyle/>
          <a:p>
            <a:pPr algn="ctr"/>
            <a:r>
              <a:rPr lang="en-US">
                <a:latin typeface="Times New Roman" panose="02020603050405020304" pitchFamily="18" charset="0"/>
                <a:cs typeface="Times New Roman" panose="02020603050405020304" pitchFamily="18" charset="0"/>
              </a:rPr>
              <a:t>Ca bệnh</a:t>
            </a:r>
            <a:endParaRPr lang="en-US"/>
          </a:p>
        </p:txBody>
      </p:sp>
      <p:sp>
        <p:nvSpPr>
          <p:cNvPr id="3" name="Content Placeholder 2">
            <a:extLst>
              <a:ext uri="{FF2B5EF4-FFF2-40B4-BE49-F238E27FC236}">
                <a16:creationId xmlns:a16="http://schemas.microsoft.com/office/drawing/2014/main" id="{C4D51F52-9646-55FD-11FF-1B525521F803}"/>
              </a:ext>
            </a:extLst>
          </p:cNvPr>
          <p:cNvSpPr>
            <a:spLocks noGrp="1"/>
          </p:cNvSpPr>
          <p:nvPr>
            <p:ph idx="1"/>
          </p:nvPr>
        </p:nvSpPr>
        <p:spPr/>
        <p:txBody>
          <a:bodyPr>
            <a:normAutofit/>
          </a:bodyPr>
          <a:lstStyle/>
          <a:p>
            <a:pPr marL="0" indent="0">
              <a:buNone/>
            </a:pPr>
            <a:r>
              <a:rPr lang="vi-VN" sz="2400" b="1">
                <a:latin typeface="Times New Roman" panose="02020603050405020304" pitchFamily="18" charset="0"/>
                <a:cs typeface="Times New Roman" panose="02020603050405020304" pitchFamily="18" charset="0"/>
              </a:rPr>
              <a:t>Giai đoạn 3: Bệnh tiến triển</a:t>
            </a:r>
          </a:p>
          <a:p>
            <a:pPr marL="0" indent="0">
              <a:buNone/>
            </a:pPr>
            <a:r>
              <a:rPr lang="vi-VN" sz="2400">
                <a:latin typeface="Times New Roman" panose="02020603050405020304" pitchFamily="18" charset="0"/>
                <a:cs typeface="Times New Roman" panose="02020603050405020304" pitchFamily="18" charset="0"/>
              </a:rPr>
              <a:t>Các xét nghiệm sau đó phát hiện:</a:t>
            </a:r>
          </a:p>
          <a:p>
            <a:r>
              <a:rPr lang="vi-VN" sz="2400">
                <a:latin typeface="Times New Roman" panose="02020603050405020304" pitchFamily="18" charset="0"/>
                <a:cs typeface="Times New Roman" panose="02020603050405020304" pitchFamily="18" charset="0"/>
              </a:rPr>
              <a:t>tăng lactate máu </a:t>
            </a:r>
          </a:p>
          <a:p>
            <a:r>
              <a:rPr lang="vi-VN" sz="2400">
                <a:latin typeface="Times New Roman" panose="02020603050405020304" pitchFamily="18" charset="0"/>
                <a:cs typeface="Times New Roman" panose="02020603050405020304" pitchFamily="18" charset="0"/>
              </a:rPr>
              <a:t>bất thường MRI não </a:t>
            </a:r>
          </a:p>
          <a:p>
            <a:r>
              <a:rPr lang="vi-VN" sz="2400">
                <a:latin typeface="Times New Roman" panose="02020603050405020304" pitchFamily="18" charset="0"/>
                <a:cs typeface="Times New Roman" panose="02020603050405020304" pitchFamily="18" charset="0"/>
              </a:rPr>
              <a:t>dấu hiệu bệnh cơ trên sinh thiết </a:t>
            </a:r>
          </a:p>
          <a:p>
            <a:pPr marL="0" indent="0">
              <a:buNone/>
            </a:pPr>
            <a:r>
              <a:rPr lang="en-US" sz="2400">
                <a:latin typeface="Times New Roman" panose="02020603050405020304" pitchFamily="18" charset="0"/>
                <a:cs typeface="Times New Roman" panose="02020603050405020304" pitchFamily="18" charset="0"/>
              </a:rPr>
              <a:t>=&gt; </a:t>
            </a:r>
            <a:r>
              <a:rPr lang="vi-VN" sz="2400">
                <a:latin typeface="Times New Roman" panose="02020603050405020304" pitchFamily="18" charset="0"/>
                <a:cs typeface="Times New Roman" panose="02020603050405020304" pitchFamily="18" charset="0"/>
              </a:rPr>
              <a:t>Cuối cùng </a:t>
            </a:r>
            <a:r>
              <a:rPr lang="en-US" sz="2400">
                <a:latin typeface="Times New Roman" panose="02020603050405020304" pitchFamily="18" charset="0"/>
                <a:cs typeface="Times New Roman" panose="02020603050405020304" pitchFamily="18" charset="0"/>
              </a:rPr>
              <a:t>XN</a:t>
            </a:r>
            <a:r>
              <a:rPr lang="vi-VN" sz="2400">
                <a:latin typeface="Times New Roman" panose="02020603050405020304" pitchFamily="18" charset="0"/>
                <a:cs typeface="Times New Roman" panose="02020603050405020304" pitchFamily="18" charset="0"/>
              </a:rPr>
              <a:t> di truyền xác định:</a:t>
            </a:r>
            <a:r>
              <a:rPr lang="en-US" sz="240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đột biến mtDNA 3243A&gt;G → chẩn đoán xác định:</a:t>
            </a:r>
            <a:r>
              <a:rPr lang="en-US" sz="2400">
                <a:latin typeface="Times New Roman" panose="02020603050405020304" pitchFamily="18" charset="0"/>
                <a:cs typeface="Times New Roman" panose="02020603050405020304" pitchFamily="18" charset="0"/>
              </a:rPr>
              <a:t> </a:t>
            </a:r>
            <a:r>
              <a:rPr lang="vi-VN" sz="2400" b="1">
                <a:latin typeface="Times New Roman" panose="02020603050405020304" pitchFamily="18" charset="0"/>
                <a:cs typeface="Times New Roman" panose="02020603050405020304" pitchFamily="18" charset="0"/>
              </a:rPr>
              <a:t>MELAS</a:t>
            </a:r>
          </a:p>
          <a:p>
            <a:pPr marL="0" indent="0">
              <a:buNone/>
            </a:pP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0846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14288-015A-663B-9382-55271EF6B500}"/>
              </a:ext>
            </a:extLst>
          </p:cNvPr>
          <p:cNvSpPr>
            <a:spLocks noGrp="1"/>
          </p:cNvSpPr>
          <p:nvPr>
            <p:ph type="title"/>
          </p:nvPr>
        </p:nvSpPr>
        <p:spPr/>
        <p:txBody>
          <a:bodyPr/>
          <a:lstStyle/>
          <a:p>
            <a:pPr algn="ctr"/>
            <a:r>
              <a:rPr lang="en-US">
                <a:latin typeface="Times New Roman" panose="02020603050405020304" pitchFamily="18" charset="0"/>
                <a:cs typeface="Times New Roman" panose="02020603050405020304" pitchFamily="18" charset="0"/>
              </a:rPr>
              <a:t>Ca bệnh</a:t>
            </a:r>
            <a:endParaRPr lang="en-US"/>
          </a:p>
        </p:txBody>
      </p:sp>
      <p:sp>
        <p:nvSpPr>
          <p:cNvPr id="3" name="Content Placeholder 2">
            <a:extLst>
              <a:ext uri="{FF2B5EF4-FFF2-40B4-BE49-F238E27FC236}">
                <a16:creationId xmlns:a16="http://schemas.microsoft.com/office/drawing/2014/main" id="{063593C7-98D0-13EE-89D5-91F21C7DF6C6}"/>
              </a:ext>
            </a:extLst>
          </p:cNvPr>
          <p:cNvSpPr>
            <a:spLocks noGrp="1"/>
          </p:cNvSpPr>
          <p:nvPr>
            <p:ph idx="1"/>
          </p:nvPr>
        </p:nvSpPr>
        <p:spPr/>
        <p:txBody>
          <a:bodyPr>
            <a:normAutofit fontScale="92500" lnSpcReduction="20000"/>
          </a:bodyPr>
          <a:lstStyle/>
          <a:p>
            <a:pPr marL="0" indent="0">
              <a:buNone/>
            </a:pPr>
            <a:r>
              <a:rPr lang="vi-VN" b="1">
                <a:latin typeface="Times New Roman" panose="02020603050405020304" pitchFamily="18" charset="0"/>
                <a:cs typeface="Times New Roman" panose="02020603050405020304" pitchFamily="18" charset="0"/>
              </a:rPr>
              <a:t>Sai sót chẩn đoán</a:t>
            </a:r>
            <a:r>
              <a:rPr lang="en-US" b="1">
                <a:latin typeface="Times New Roman" panose="02020603050405020304" pitchFamily="18" charset="0"/>
                <a:cs typeface="Times New Roman" panose="02020603050405020304" pitchFamily="18" charset="0"/>
              </a:rPr>
              <a:t>: </a:t>
            </a:r>
            <a:r>
              <a:rPr lang="vi-VN" b="1">
                <a:latin typeface="Times New Roman" panose="02020603050405020304" pitchFamily="18" charset="0"/>
                <a:cs typeface="Times New Roman" panose="02020603050405020304" pitchFamily="18" charset="0"/>
              </a:rPr>
              <a:t>Chẩn đoán ban đầu</a:t>
            </a:r>
          </a:p>
          <a:p>
            <a:pPr marL="0" indent="0">
              <a:buNone/>
            </a:pPr>
            <a:r>
              <a:rPr lang="vi-VN">
                <a:latin typeface="Times New Roman" panose="02020603050405020304" pitchFamily="18" charset="0"/>
                <a:cs typeface="Times New Roman" panose="02020603050405020304" pitchFamily="18" charset="0"/>
              </a:rPr>
              <a:t>B</a:t>
            </a:r>
            <a:r>
              <a:rPr lang="en-US">
                <a:latin typeface="Times New Roman" panose="02020603050405020304" pitchFamily="18" charset="0"/>
                <a:cs typeface="Times New Roman" panose="02020603050405020304" pitchFamily="18" charset="0"/>
              </a:rPr>
              <a:t>N</a:t>
            </a:r>
            <a:r>
              <a:rPr lang="vi-VN">
                <a:latin typeface="Times New Roman" panose="02020603050405020304" pitchFamily="18" charset="0"/>
                <a:cs typeface="Times New Roman" panose="02020603050405020304" pitchFamily="18" charset="0"/>
              </a:rPr>
              <a:t> được tiếp cận như:</a:t>
            </a:r>
          </a:p>
          <a:p>
            <a:r>
              <a:rPr lang="en-US">
                <a:latin typeface="Times New Roman" panose="02020603050405020304" pitchFamily="18" charset="0"/>
                <a:cs typeface="Times New Roman" panose="02020603050405020304" pitchFamily="18" charset="0"/>
              </a:rPr>
              <a:t>Đau đầu chùm</a:t>
            </a:r>
            <a:r>
              <a:rPr lang="vi-VN">
                <a:latin typeface="Times New Roman" panose="02020603050405020304" pitchFamily="18" charset="0"/>
                <a:cs typeface="Times New Roman" panose="02020603050405020304" pitchFamily="18" charset="0"/>
              </a:rPr>
              <a:t> </a:t>
            </a:r>
          </a:p>
          <a:p>
            <a:r>
              <a:rPr lang="vi-VN">
                <a:latin typeface="Times New Roman" panose="02020603050405020304" pitchFamily="18" charset="0"/>
                <a:cs typeface="Times New Roman" panose="02020603050405020304" pitchFamily="18" charset="0"/>
              </a:rPr>
              <a:t>migraine </a:t>
            </a:r>
          </a:p>
          <a:p>
            <a:r>
              <a:rPr lang="vi-VN">
                <a:latin typeface="Times New Roman" panose="02020603050405020304" pitchFamily="18" charset="0"/>
                <a:cs typeface="Times New Roman" panose="02020603050405020304" pitchFamily="18" charset="0"/>
              </a:rPr>
              <a:t>bệnh thần kinh đơn thuần </a:t>
            </a:r>
          </a:p>
          <a:p>
            <a:pPr marL="0" indent="0">
              <a:buNone/>
            </a:pPr>
            <a:r>
              <a:rPr lang="en-US">
                <a:latin typeface="Times New Roman" panose="02020603050405020304" pitchFamily="18" charset="0"/>
                <a:cs typeface="Times New Roman" panose="02020603050405020304" pitchFamily="18" charset="0"/>
              </a:rPr>
              <a:t>=&gt; </a:t>
            </a:r>
            <a:r>
              <a:rPr lang="vi-VN">
                <a:latin typeface="Times New Roman" panose="02020603050405020304" pitchFamily="18" charset="0"/>
                <a:cs typeface="Times New Roman" panose="02020603050405020304" pitchFamily="18" charset="0"/>
              </a:rPr>
              <a:t>Trong khi:</a:t>
            </a:r>
          </a:p>
          <a:p>
            <a:r>
              <a:rPr lang="vi-VN">
                <a:latin typeface="Times New Roman" panose="02020603050405020304" pitchFamily="18" charset="0"/>
                <a:cs typeface="Times New Roman" panose="02020603050405020304" pitchFamily="18" charset="0"/>
              </a:rPr>
              <a:t>có tiền sử gia đình theo dòng mẹ </a:t>
            </a:r>
          </a:p>
          <a:p>
            <a:r>
              <a:rPr lang="vi-VN">
                <a:latin typeface="Times New Roman" panose="02020603050405020304" pitchFamily="18" charset="0"/>
                <a:cs typeface="Times New Roman" panose="02020603050405020304" pitchFamily="18" charset="0"/>
              </a:rPr>
              <a:t>có triệu chứng đa cơ quan </a:t>
            </a:r>
          </a:p>
          <a:p>
            <a:r>
              <a:rPr lang="vi-VN">
                <a:latin typeface="Times New Roman" panose="02020603050405020304" pitchFamily="18" charset="0"/>
                <a:cs typeface="Times New Roman" panose="02020603050405020304" pitchFamily="18" charset="0"/>
              </a:rPr>
              <a:t>có dấu hiệu bệnh cơ </a:t>
            </a:r>
          </a:p>
          <a:p>
            <a:pPr marL="0" indent="0">
              <a:buNone/>
            </a:pPr>
            <a:r>
              <a:rPr lang="en-US">
                <a:latin typeface="Times New Roman" panose="02020603050405020304" pitchFamily="18" charset="0"/>
                <a:cs typeface="Times New Roman" panose="02020603050405020304" pitchFamily="18" charset="0"/>
              </a:rPr>
              <a:t>=&gt; </a:t>
            </a:r>
            <a:r>
              <a:rPr lang="vi-VN">
                <a:latin typeface="Times New Roman" panose="02020603050405020304" pitchFamily="18" charset="0"/>
                <a:cs typeface="Times New Roman" panose="02020603050405020304" pitchFamily="18" charset="0"/>
              </a:rPr>
              <a:t>gợi ý bệnh ty thể. </a:t>
            </a:r>
          </a:p>
          <a:p>
            <a:pPr marL="0" indent="0">
              <a:buNone/>
            </a:pP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7570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161D9-FED7-8BD1-270D-BA195C0A6652}"/>
              </a:ext>
            </a:extLst>
          </p:cNvPr>
          <p:cNvSpPr>
            <a:spLocks noGrp="1"/>
          </p:cNvSpPr>
          <p:nvPr>
            <p:ph type="title"/>
          </p:nvPr>
        </p:nvSpPr>
        <p:spPr/>
        <p:txBody>
          <a:bodyPr/>
          <a:lstStyle/>
          <a:p>
            <a:pPr algn="ctr"/>
            <a:r>
              <a:rPr lang="en-US">
                <a:latin typeface="Times New Roman" panose="02020603050405020304" pitchFamily="18" charset="0"/>
                <a:cs typeface="Times New Roman" panose="02020603050405020304" pitchFamily="18" charset="0"/>
              </a:rPr>
              <a:t>Ca bệnh</a:t>
            </a:r>
            <a:endParaRPr lang="en-US"/>
          </a:p>
        </p:txBody>
      </p:sp>
      <p:graphicFrame>
        <p:nvGraphicFramePr>
          <p:cNvPr id="4" name="Table 3">
            <a:extLst>
              <a:ext uri="{FF2B5EF4-FFF2-40B4-BE49-F238E27FC236}">
                <a16:creationId xmlns:a16="http://schemas.microsoft.com/office/drawing/2014/main" id="{E110FC47-82B8-582F-9752-279A45410AA2}"/>
              </a:ext>
            </a:extLst>
          </p:cNvPr>
          <p:cNvGraphicFramePr>
            <a:graphicFrameLocks noGrp="1"/>
          </p:cNvGraphicFramePr>
          <p:nvPr>
            <p:extLst>
              <p:ext uri="{D42A27DB-BD31-4B8C-83A1-F6EECF244321}">
                <p14:modId xmlns:p14="http://schemas.microsoft.com/office/powerpoint/2010/main" val="1941081591"/>
              </p:ext>
            </p:extLst>
          </p:nvPr>
        </p:nvGraphicFramePr>
        <p:xfrm>
          <a:off x="838200" y="2355374"/>
          <a:ext cx="10515600" cy="4114800"/>
        </p:xfrm>
        <a:graphic>
          <a:graphicData uri="http://schemas.openxmlformats.org/drawingml/2006/table">
            <a:tbl>
              <a:tblPr/>
              <a:tblGrid>
                <a:gridCol w="5257800">
                  <a:extLst>
                    <a:ext uri="{9D8B030D-6E8A-4147-A177-3AD203B41FA5}">
                      <a16:colId xmlns:a16="http://schemas.microsoft.com/office/drawing/2014/main" val="2744262117"/>
                    </a:ext>
                  </a:extLst>
                </a:gridCol>
                <a:gridCol w="5257800">
                  <a:extLst>
                    <a:ext uri="{9D8B030D-6E8A-4147-A177-3AD203B41FA5}">
                      <a16:colId xmlns:a16="http://schemas.microsoft.com/office/drawing/2014/main" val="637322771"/>
                    </a:ext>
                  </a:extLst>
                </a:gridCol>
              </a:tblGrid>
              <a:tr h="0">
                <a:tc>
                  <a:txBody>
                    <a:bodyPr/>
                    <a:lstStyle/>
                    <a:p>
                      <a:pPr>
                        <a:buNone/>
                      </a:pPr>
                      <a:r>
                        <a:rPr lang="en-US" sz="2400" b="1">
                          <a:latin typeface="Times New Roman" panose="02020603050405020304" pitchFamily="18" charset="0"/>
                          <a:cs typeface="Times New Roman" panose="02020603050405020304" pitchFamily="18" charset="0"/>
                        </a:rPr>
                        <a:t>Thời điểm</a:t>
                      </a:r>
                    </a:p>
                  </a:txBody>
                  <a:tcPr anchor="ctr">
                    <a:lnL>
                      <a:noFill/>
                    </a:lnL>
                    <a:lnR>
                      <a:noFill/>
                    </a:lnR>
                    <a:lnT>
                      <a:noFill/>
                    </a:lnT>
                    <a:lnB>
                      <a:noFill/>
                    </a:lnB>
                    <a:noFill/>
                  </a:tcPr>
                </a:tc>
                <a:tc>
                  <a:txBody>
                    <a:bodyPr/>
                    <a:lstStyle/>
                    <a:p>
                      <a:pPr>
                        <a:buNone/>
                      </a:pPr>
                      <a:r>
                        <a:rPr lang="en-US" sz="2400" b="1">
                          <a:latin typeface="Times New Roman" panose="02020603050405020304" pitchFamily="18" charset="0"/>
                          <a:cs typeface="Times New Roman" panose="02020603050405020304" pitchFamily="18" charset="0"/>
                        </a:rPr>
                        <a:t>Dấu hiệu</a:t>
                      </a:r>
                    </a:p>
                  </a:txBody>
                  <a:tcPr anchor="ctr">
                    <a:lnL>
                      <a:noFill/>
                    </a:lnL>
                    <a:lnR>
                      <a:noFill/>
                    </a:lnR>
                    <a:lnT>
                      <a:noFill/>
                    </a:lnT>
                    <a:lnB>
                      <a:noFill/>
                    </a:lnB>
                    <a:noFill/>
                  </a:tcPr>
                </a:tc>
                <a:extLst>
                  <a:ext uri="{0D108BD9-81ED-4DB2-BD59-A6C34878D82A}">
                    <a16:rowId xmlns:a16="http://schemas.microsoft.com/office/drawing/2014/main" val="262941527"/>
                  </a:ext>
                </a:extLst>
              </a:tr>
              <a:tr h="0">
                <a:tc>
                  <a:txBody>
                    <a:bodyPr/>
                    <a:lstStyle/>
                    <a:p>
                      <a:pPr>
                        <a:buNone/>
                      </a:pPr>
                      <a:r>
                        <a:rPr lang="vi-VN" sz="2400">
                          <a:latin typeface="Times New Roman" panose="02020603050405020304" pitchFamily="18" charset="0"/>
                          <a:cs typeface="Times New Roman" panose="02020603050405020304" pitchFamily="18" charset="0"/>
                        </a:rPr>
                        <a:t>Nhiều năm trước</a:t>
                      </a:r>
                    </a:p>
                  </a:txBody>
                  <a:tcPr anchor="ctr">
                    <a:lnL>
                      <a:noFill/>
                    </a:lnL>
                    <a:lnR>
                      <a:noFill/>
                    </a:lnR>
                    <a:lnT>
                      <a:noFill/>
                    </a:lnT>
                    <a:lnB>
                      <a:noFill/>
                    </a:lnB>
                    <a:noFill/>
                  </a:tcPr>
                </a:tc>
                <a:tc>
                  <a:txBody>
                    <a:bodyPr/>
                    <a:lstStyle/>
                    <a:p>
                      <a:pPr>
                        <a:buNone/>
                      </a:pPr>
                      <a:r>
                        <a:rPr lang="en-US" sz="2400">
                          <a:latin typeface="Times New Roman" panose="02020603050405020304" pitchFamily="18" charset="0"/>
                          <a:cs typeface="Times New Roman" panose="02020603050405020304" pitchFamily="18" charset="0"/>
                        </a:rPr>
                        <a:t>Đau đầu tái diễn</a:t>
                      </a:r>
                    </a:p>
                  </a:txBody>
                  <a:tcPr anchor="ctr">
                    <a:lnL>
                      <a:noFill/>
                    </a:lnL>
                    <a:lnR>
                      <a:noFill/>
                    </a:lnR>
                    <a:lnT>
                      <a:noFill/>
                    </a:lnT>
                    <a:lnB>
                      <a:noFill/>
                    </a:lnB>
                    <a:noFill/>
                  </a:tcPr>
                </a:tc>
                <a:extLst>
                  <a:ext uri="{0D108BD9-81ED-4DB2-BD59-A6C34878D82A}">
                    <a16:rowId xmlns:a16="http://schemas.microsoft.com/office/drawing/2014/main" val="2109950231"/>
                  </a:ext>
                </a:extLst>
              </a:tr>
              <a:tr h="0">
                <a:tc>
                  <a:txBody>
                    <a:bodyPr/>
                    <a:lstStyle/>
                    <a:p>
                      <a:pPr>
                        <a:buNone/>
                      </a:pPr>
                      <a:r>
                        <a:rPr lang="en-US" sz="2400">
                          <a:latin typeface="Times New Roman" panose="02020603050405020304" pitchFamily="18" charset="0"/>
                          <a:cs typeface="Times New Roman" panose="02020603050405020304" pitchFamily="18" charset="0"/>
                        </a:rPr>
                        <a:t>Sau đó</a:t>
                      </a:r>
                    </a:p>
                  </a:txBody>
                  <a:tcPr anchor="ctr">
                    <a:lnL>
                      <a:noFill/>
                    </a:lnL>
                    <a:lnR>
                      <a:noFill/>
                    </a:lnR>
                    <a:lnT>
                      <a:noFill/>
                    </a:lnT>
                    <a:lnB>
                      <a:noFill/>
                    </a:lnB>
                    <a:noFill/>
                  </a:tcPr>
                </a:tc>
                <a:tc>
                  <a:txBody>
                    <a:bodyPr/>
                    <a:lstStyle/>
                    <a:p>
                      <a:pPr>
                        <a:buNone/>
                      </a:pPr>
                      <a:r>
                        <a:rPr lang="vi-VN" sz="2400">
                          <a:latin typeface="Times New Roman" panose="02020603050405020304" pitchFamily="18" charset="0"/>
                          <a:cs typeface="Times New Roman" panose="02020603050405020304" pitchFamily="18" charset="0"/>
                        </a:rPr>
                        <a:t>Mẹ cũng có triệu chứng tương tự</a:t>
                      </a:r>
                    </a:p>
                  </a:txBody>
                  <a:tcPr anchor="ctr">
                    <a:lnL>
                      <a:noFill/>
                    </a:lnL>
                    <a:lnR>
                      <a:noFill/>
                    </a:lnR>
                    <a:lnT>
                      <a:noFill/>
                    </a:lnT>
                    <a:lnB>
                      <a:noFill/>
                    </a:lnB>
                    <a:noFill/>
                  </a:tcPr>
                </a:tc>
                <a:extLst>
                  <a:ext uri="{0D108BD9-81ED-4DB2-BD59-A6C34878D82A}">
                    <a16:rowId xmlns:a16="http://schemas.microsoft.com/office/drawing/2014/main" val="35384858"/>
                  </a:ext>
                </a:extLst>
              </a:tr>
              <a:tr h="0">
                <a:tc>
                  <a:txBody>
                    <a:bodyPr/>
                    <a:lstStyle/>
                    <a:p>
                      <a:pPr>
                        <a:buNone/>
                      </a:pPr>
                      <a:r>
                        <a:rPr lang="en-US" sz="2400">
                          <a:latin typeface="Times New Roman" panose="02020603050405020304" pitchFamily="18" charset="0"/>
                          <a:cs typeface="Times New Roman" panose="02020603050405020304" pitchFamily="18" charset="0"/>
                        </a:rPr>
                        <a:t>Tiếp theo</a:t>
                      </a:r>
                    </a:p>
                  </a:txBody>
                  <a:tcPr anchor="ctr">
                    <a:lnL>
                      <a:noFill/>
                    </a:lnL>
                    <a:lnR>
                      <a:noFill/>
                    </a:lnR>
                    <a:lnT>
                      <a:noFill/>
                    </a:lnT>
                    <a:lnB>
                      <a:noFill/>
                    </a:lnB>
                    <a:noFill/>
                  </a:tcPr>
                </a:tc>
                <a:tc>
                  <a:txBody>
                    <a:bodyPr/>
                    <a:lstStyle/>
                    <a:p>
                      <a:pPr>
                        <a:buNone/>
                      </a:pPr>
                      <a:r>
                        <a:rPr lang="vi-VN" sz="2400">
                          <a:latin typeface="Times New Roman" panose="02020603050405020304" pitchFamily="18" charset="0"/>
                          <a:cs typeface="Times New Roman" panose="02020603050405020304" pitchFamily="18" charset="0"/>
                        </a:rPr>
                        <a:t>Điều trị như bệnh đau đầu </a:t>
                      </a:r>
                      <a:r>
                        <a:rPr lang="en-US" sz="2400">
                          <a:latin typeface="Times New Roman" panose="02020603050405020304" pitchFamily="18" charset="0"/>
                          <a:cs typeface="Times New Roman" panose="02020603050405020304" pitchFamily="18" charset="0"/>
                        </a:rPr>
                        <a:t>tiên phát</a:t>
                      </a:r>
                      <a:endParaRPr lang="vi-VN" sz="2400">
                        <a:latin typeface="Times New Roman" panose="02020603050405020304" pitchFamily="18" charset="0"/>
                        <a:cs typeface="Times New Roman" panose="02020603050405020304" pitchFamily="18" charset="0"/>
                      </a:endParaRPr>
                    </a:p>
                  </a:txBody>
                  <a:tcPr anchor="ctr">
                    <a:lnL>
                      <a:noFill/>
                    </a:lnL>
                    <a:lnR>
                      <a:noFill/>
                    </a:lnR>
                    <a:lnT>
                      <a:noFill/>
                    </a:lnT>
                    <a:lnB>
                      <a:noFill/>
                    </a:lnB>
                    <a:noFill/>
                  </a:tcPr>
                </a:tc>
                <a:extLst>
                  <a:ext uri="{0D108BD9-81ED-4DB2-BD59-A6C34878D82A}">
                    <a16:rowId xmlns:a16="http://schemas.microsoft.com/office/drawing/2014/main" val="479451465"/>
                  </a:ext>
                </a:extLst>
              </a:tr>
              <a:tr h="0">
                <a:tc>
                  <a:txBody>
                    <a:bodyPr/>
                    <a:lstStyle/>
                    <a:p>
                      <a:pPr>
                        <a:buNone/>
                      </a:pPr>
                      <a:r>
                        <a:rPr lang="en-US" sz="2400">
                          <a:latin typeface="Times New Roman" panose="02020603050405020304" pitchFamily="18" charset="0"/>
                          <a:cs typeface="Times New Roman" panose="02020603050405020304" pitchFamily="18" charset="0"/>
                        </a:rPr>
                        <a:t>Xuất hiện triệu chứng thần kinh</a:t>
                      </a:r>
                    </a:p>
                  </a:txBody>
                  <a:tcPr anchor="ctr">
                    <a:lnL>
                      <a:noFill/>
                    </a:lnL>
                    <a:lnR>
                      <a:noFill/>
                    </a:lnR>
                    <a:lnT>
                      <a:noFill/>
                    </a:lnT>
                    <a:lnB>
                      <a:noFill/>
                    </a:lnB>
                    <a:noFill/>
                  </a:tcPr>
                </a:tc>
                <a:tc>
                  <a:txBody>
                    <a:bodyPr/>
                    <a:lstStyle/>
                    <a:p>
                      <a:pPr>
                        <a:buNone/>
                      </a:pPr>
                      <a:r>
                        <a:rPr lang="vi-VN" sz="2400">
                          <a:latin typeface="Times New Roman" panose="02020603050405020304" pitchFamily="18" charset="0"/>
                          <a:cs typeface="Times New Roman" panose="02020603050405020304" pitchFamily="18" charset="0"/>
                        </a:rPr>
                        <a:t>MRI bất thường</a:t>
                      </a:r>
                    </a:p>
                  </a:txBody>
                  <a:tcPr anchor="ctr">
                    <a:lnL>
                      <a:noFill/>
                    </a:lnL>
                    <a:lnR>
                      <a:noFill/>
                    </a:lnR>
                    <a:lnT>
                      <a:noFill/>
                    </a:lnT>
                    <a:lnB>
                      <a:noFill/>
                    </a:lnB>
                    <a:noFill/>
                  </a:tcPr>
                </a:tc>
                <a:extLst>
                  <a:ext uri="{0D108BD9-81ED-4DB2-BD59-A6C34878D82A}">
                    <a16:rowId xmlns:a16="http://schemas.microsoft.com/office/drawing/2014/main" val="3070363546"/>
                  </a:ext>
                </a:extLst>
              </a:tr>
              <a:tr h="0">
                <a:tc>
                  <a:txBody>
                    <a:bodyPr/>
                    <a:lstStyle/>
                    <a:p>
                      <a:pPr>
                        <a:buNone/>
                      </a:pPr>
                      <a:r>
                        <a:rPr lang="en-US" sz="2400">
                          <a:latin typeface="Times New Roman" panose="02020603050405020304" pitchFamily="18" charset="0"/>
                          <a:cs typeface="Times New Roman" panose="02020603050405020304" pitchFamily="18" charset="0"/>
                        </a:rPr>
                        <a:t>Xét nghiệm chuyển hóa</a:t>
                      </a:r>
                    </a:p>
                  </a:txBody>
                  <a:tcPr anchor="ctr">
                    <a:lnL>
                      <a:noFill/>
                    </a:lnL>
                    <a:lnR>
                      <a:noFill/>
                    </a:lnR>
                    <a:lnT>
                      <a:noFill/>
                    </a:lnT>
                    <a:lnB>
                      <a:noFill/>
                    </a:lnB>
                    <a:noFill/>
                  </a:tcPr>
                </a:tc>
                <a:tc>
                  <a:txBody>
                    <a:bodyPr/>
                    <a:lstStyle/>
                    <a:p>
                      <a:pPr>
                        <a:buNone/>
                      </a:pPr>
                      <a:r>
                        <a:rPr lang="en-US" sz="2400">
                          <a:latin typeface="Times New Roman" panose="02020603050405020304" pitchFamily="18" charset="0"/>
                          <a:cs typeface="Times New Roman" panose="02020603050405020304" pitchFamily="18" charset="0"/>
                        </a:rPr>
                        <a:t>Tăng lactate</a:t>
                      </a:r>
                    </a:p>
                  </a:txBody>
                  <a:tcPr anchor="ctr">
                    <a:lnL>
                      <a:noFill/>
                    </a:lnL>
                    <a:lnR>
                      <a:noFill/>
                    </a:lnR>
                    <a:lnT>
                      <a:noFill/>
                    </a:lnT>
                    <a:lnB>
                      <a:noFill/>
                    </a:lnB>
                    <a:noFill/>
                  </a:tcPr>
                </a:tc>
                <a:extLst>
                  <a:ext uri="{0D108BD9-81ED-4DB2-BD59-A6C34878D82A}">
                    <a16:rowId xmlns:a16="http://schemas.microsoft.com/office/drawing/2014/main" val="606296558"/>
                  </a:ext>
                </a:extLst>
              </a:tr>
              <a:tr h="0">
                <a:tc>
                  <a:txBody>
                    <a:bodyPr/>
                    <a:lstStyle/>
                    <a:p>
                      <a:pPr>
                        <a:buNone/>
                      </a:pPr>
                      <a:r>
                        <a:rPr lang="vi-VN" sz="2400">
                          <a:latin typeface="Times New Roman" panose="02020603050405020304" pitchFamily="18" charset="0"/>
                          <a:cs typeface="Times New Roman" panose="02020603050405020304" pitchFamily="18" charset="0"/>
                        </a:rPr>
                        <a:t>Sinh thiết cơ</a:t>
                      </a:r>
                    </a:p>
                  </a:txBody>
                  <a:tcPr anchor="ctr">
                    <a:lnL>
                      <a:noFill/>
                    </a:lnL>
                    <a:lnR>
                      <a:noFill/>
                    </a:lnR>
                    <a:lnT>
                      <a:noFill/>
                    </a:lnT>
                    <a:lnB>
                      <a:noFill/>
                    </a:lnB>
                    <a:noFill/>
                  </a:tcPr>
                </a:tc>
                <a:tc>
                  <a:txBody>
                    <a:bodyPr/>
                    <a:lstStyle/>
                    <a:p>
                      <a:pPr>
                        <a:buNone/>
                      </a:pPr>
                      <a:r>
                        <a:rPr lang="vi-VN" sz="2400">
                          <a:latin typeface="Times New Roman" panose="02020603050405020304" pitchFamily="18" charset="0"/>
                          <a:cs typeface="Times New Roman" panose="02020603050405020304" pitchFamily="18" charset="0"/>
                        </a:rPr>
                        <a:t>Bệnh cơ ty thể</a:t>
                      </a:r>
                    </a:p>
                  </a:txBody>
                  <a:tcPr anchor="ctr">
                    <a:lnL>
                      <a:noFill/>
                    </a:lnL>
                    <a:lnR>
                      <a:noFill/>
                    </a:lnR>
                    <a:lnT>
                      <a:noFill/>
                    </a:lnT>
                    <a:lnB>
                      <a:noFill/>
                    </a:lnB>
                    <a:noFill/>
                  </a:tcPr>
                </a:tc>
                <a:extLst>
                  <a:ext uri="{0D108BD9-81ED-4DB2-BD59-A6C34878D82A}">
                    <a16:rowId xmlns:a16="http://schemas.microsoft.com/office/drawing/2014/main" val="1766385609"/>
                  </a:ext>
                </a:extLst>
              </a:tr>
              <a:tr h="0">
                <a:tc>
                  <a:txBody>
                    <a:bodyPr/>
                    <a:lstStyle/>
                    <a:p>
                      <a:pPr>
                        <a:buNone/>
                      </a:pPr>
                      <a:r>
                        <a:rPr lang="en-US" sz="2400">
                          <a:latin typeface="Times New Roman" panose="02020603050405020304" pitchFamily="18" charset="0"/>
                          <a:cs typeface="Times New Roman" panose="02020603050405020304" pitchFamily="18" charset="0"/>
                        </a:rPr>
                        <a:t>Xét nghiệm gen</a:t>
                      </a:r>
                    </a:p>
                  </a:txBody>
                  <a:tcPr anchor="ctr">
                    <a:lnL>
                      <a:noFill/>
                    </a:lnL>
                    <a:lnR>
                      <a:noFill/>
                    </a:lnR>
                    <a:lnT>
                      <a:noFill/>
                    </a:lnT>
                    <a:lnB>
                      <a:noFill/>
                    </a:lnB>
                    <a:noFill/>
                  </a:tcPr>
                </a:tc>
                <a:tc>
                  <a:txBody>
                    <a:bodyPr/>
                    <a:lstStyle/>
                    <a:p>
                      <a:pPr>
                        <a:buNone/>
                      </a:pPr>
                      <a:r>
                        <a:rPr lang="en-US" sz="2400">
                          <a:latin typeface="Times New Roman" panose="02020603050405020304" pitchFamily="18" charset="0"/>
                          <a:cs typeface="Times New Roman" panose="02020603050405020304" pitchFamily="18" charset="0"/>
                        </a:rPr>
                        <a:t>mtDNA A3243G</a:t>
                      </a:r>
                    </a:p>
                  </a:txBody>
                  <a:tcPr anchor="ctr">
                    <a:lnL>
                      <a:noFill/>
                    </a:lnL>
                    <a:lnR>
                      <a:noFill/>
                    </a:lnR>
                    <a:lnT>
                      <a:noFill/>
                    </a:lnT>
                    <a:lnB>
                      <a:noFill/>
                    </a:lnB>
                    <a:noFill/>
                  </a:tcPr>
                </a:tc>
                <a:extLst>
                  <a:ext uri="{0D108BD9-81ED-4DB2-BD59-A6C34878D82A}">
                    <a16:rowId xmlns:a16="http://schemas.microsoft.com/office/drawing/2014/main" val="556535673"/>
                  </a:ext>
                </a:extLst>
              </a:tr>
              <a:tr h="0">
                <a:tc>
                  <a:txBody>
                    <a:bodyPr/>
                    <a:lstStyle/>
                    <a:p>
                      <a:pPr>
                        <a:buNone/>
                      </a:pPr>
                      <a:r>
                        <a:rPr lang="en-US" sz="2400">
                          <a:latin typeface="Times New Roman" panose="02020603050405020304" pitchFamily="18" charset="0"/>
                          <a:cs typeface="Times New Roman" panose="02020603050405020304" pitchFamily="18" charset="0"/>
                        </a:rPr>
                        <a:t>Chẩn đoán cuối cùng</a:t>
                      </a:r>
                    </a:p>
                  </a:txBody>
                  <a:tcPr anchor="ctr">
                    <a:lnL>
                      <a:noFill/>
                    </a:lnL>
                    <a:lnR>
                      <a:noFill/>
                    </a:lnR>
                    <a:lnT>
                      <a:noFill/>
                    </a:lnT>
                    <a:lnB>
                      <a:noFill/>
                    </a:lnB>
                    <a:noFill/>
                  </a:tcPr>
                </a:tc>
                <a:tc>
                  <a:txBody>
                    <a:bodyPr/>
                    <a:lstStyle/>
                    <a:p>
                      <a:pPr>
                        <a:buNone/>
                      </a:pPr>
                      <a:r>
                        <a:rPr lang="en-US" sz="2400">
                          <a:latin typeface="Times New Roman" panose="02020603050405020304" pitchFamily="18" charset="0"/>
                          <a:cs typeface="Times New Roman" panose="02020603050405020304" pitchFamily="18" charset="0"/>
                        </a:rPr>
                        <a:t>MELAS</a:t>
                      </a:r>
                    </a:p>
                  </a:txBody>
                  <a:tcPr anchor="ctr">
                    <a:lnL>
                      <a:noFill/>
                    </a:lnL>
                    <a:lnR>
                      <a:noFill/>
                    </a:lnR>
                    <a:lnT>
                      <a:noFill/>
                    </a:lnT>
                    <a:lnB>
                      <a:noFill/>
                    </a:lnB>
                    <a:noFill/>
                  </a:tcPr>
                </a:tc>
                <a:extLst>
                  <a:ext uri="{0D108BD9-81ED-4DB2-BD59-A6C34878D82A}">
                    <a16:rowId xmlns:a16="http://schemas.microsoft.com/office/drawing/2014/main" val="4034589213"/>
                  </a:ext>
                </a:extLst>
              </a:tr>
            </a:tbl>
          </a:graphicData>
        </a:graphic>
      </p:graphicFrame>
    </p:spTree>
    <p:extLst>
      <p:ext uri="{BB962C8B-B14F-4D97-AF65-F5344CB8AC3E}">
        <p14:creationId xmlns:p14="http://schemas.microsoft.com/office/powerpoint/2010/main" val="2248934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0A760-34B8-E428-8A1A-9F12BF88E6B2}"/>
              </a:ext>
            </a:extLst>
          </p:cNvPr>
          <p:cNvSpPr>
            <a:spLocks noGrp="1"/>
          </p:cNvSpPr>
          <p:nvPr>
            <p:ph type="title"/>
          </p:nvPr>
        </p:nvSpPr>
        <p:spPr/>
        <p:txBody>
          <a:bodyPr/>
          <a:lstStyle/>
          <a:p>
            <a:pPr algn="ctr"/>
            <a:r>
              <a:rPr lang="en-US">
                <a:latin typeface="Times New Roman" panose="02020603050405020304" pitchFamily="18" charset="0"/>
                <a:cs typeface="Times New Roman" panose="02020603050405020304" pitchFamily="18" charset="0"/>
              </a:rPr>
              <a:t>Phân tích sự cố y khoa</a:t>
            </a:r>
          </a:p>
        </p:txBody>
      </p:sp>
      <p:sp>
        <p:nvSpPr>
          <p:cNvPr id="3" name="Content Placeholder 2">
            <a:extLst>
              <a:ext uri="{FF2B5EF4-FFF2-40B4-BE49-F238E27FC236}">
                <a16:creationId xmlns:a16="http://schemas.microsoft.com/office/drawing/2014/main" id="{BDFF4054-D225-F21A-E7B0-E8652D4FC08F}"/>
              </a:ext>
            </a:extLst>
          </p:cNvPr>
          <p:cNvSpPr>
            <a:spLocks noGrp="1"/>
          </p:cNvSpPr>
          <p:nvPr>
            <p:ph idx="1"/>
          </p:nvPr>
        </p:nvSpPr>
        <p:spPr>
          <a:xfrm>
            <a:off x="499872" y="1789049"/>
            <a:ext cx="6970776" cy="4351338"/>
          </a:xfrm>
        </p:spPr>
        <p:txBody>
          <a:bodyPr>
            <a:noAutofit/>
          </a:bodyPr>
          <a:lstStyle/>
          <a:p>
            <a:pPr marL="0" indent="0">
              <a:buNone/>
            </a:pPr>
            <a:r>
              <a:rPr lang="vi-VN" sz="2400" b="1">
                <a:latin typeface="Times New Roman" panose="02020603050405020304" pitchFamily="18" charset="0"/>
                <a:cs typeface="Times New Roman" panose="02020603050405020304" pitchFamily="18" charset="0"/>
              </a:rPr>
              <a:t>Sự cố chính</a:t>
            </a:r>
            <a:r>
              <a:rPr lang="en-US" sz="2400" b="1">
                <a:latin typeface="Times New Roman" panose="02020603050405020304" pitchFamily="18" charset="0"/>
                <a:cs typeface="Times New Roman" panose="02020603050405020304" pitchFamily="18" charset="0"/>
              </a:rPr>
              <a:t>: </a:t>
            </a:r>
            <a:r>
              <a:rPr lang="vi-VN" sz="2400" b="1">
                <a:latin typeface="Times New Roman" panose="02020603050405020304" pitchFamily="18" charset="0"/>
                <a:cs typeface="Times New Roman" panose="02020603050405020304" pitchFamily="18" charset="0"/>
              </a:rPr>
              <a:t>Chậm ch</a:t>
            </a:r>
            <a:r>
              <a:rPr lang="en-US" sz="2400" b="1">
                <a:latin typeface="Times New Roman" panose="02020603050405020304" pitchFamily="18" charset="0"/>
                <a:cs typeface="Times New Roman" panose="02020603050405020304" pitchFamily="18" charset="0"/>
              </a:rPr>
              <a:t>.</a:t>
            </a:r>
            <a:r>
              <a:rPr lang="vi-VN" sz="2400" b="1">
                <a:latin typeface="Times New Roman" panose="02020603050405020304" pitchFamily="18" charset="0"/>
                <a:cs typeface="Times New Roman" panose="02020603050405020304" pitchFamily="18" charset="0"/>
              </a:rPr>
              <a:t>đoán bệnh </a:t>
            </a:r>
            <a:r>
              <a:rPr lang="en-US" sz="2400" b="1">
                <a:latin typeface="Times New Roman" panose="02020603050405020304" pitchFamily="18" charset="0"/>
                <a:cs typeface="Times New Roman" panose="02020603050405020304" pitchFamily="18" charset="0"/>
              </a:rPr>
              <a:t>TLT (</a:t>
            </a:r>
            <a:r>
              <a:rPr lang="vi-VN" sz="2400" b="1">
                <a:latin typeface="Times New Roman" panose="02020603050405020304" pitchFamily="18" charset="0"/>
                <a:cs typeface="Times New Roman" panose="02020603050405020304" pitchFamily="18" charset="0"/>
              </a:rPr>
              <a:t>MELAS</a:t>
            </a:r>
            <a:r>
              <a:rPr lang="en-US" sz="2400" b="1">
                <a:latin typeface="Times New Roman" panose="02020603050405020304" pitchFamily="18" charset="0"/>
                <a:cs typeface="Times New Roman" panose="02020603050405020304" pitchFamily="18" charset="0"/>
              </a:rPr>
              <a:t>)</a:t>
            </a:r>
            <a:endParaRPr lang="vi-VN" sz="2400" b="1">
              <a:latin typeface="Times New Roman" panose="02020603050405020304" pitchFamily="18" charset="0"/>
              <a:cs typeface="Times New Roman" panose="02020603050405020304" pitchFamily="18" charset="0"/>
            </a:endParaRPr>
          </a:p>
          <a:p>
            <a:pPr marL="0" indent="0">
              <a:buNone/>
            </a:pPr>
            <a:r>
              <a:rPr lang="vi-VN" sz="2400">
                <a:latin typeface="Times New Roman" panose="02020603050405020304" pitchFamily="18" charset="0"/>
                <a:cs typeface="Times New Roman" panose="02020603050405020304" pitchFamily="18" charset="0"/>
              </a:rPr>
              <a:t>Hậu quả:</a:t>
            </a:r>
          </a:p>
          <a:p>
            <a:r>
              <a:rPr lang="vi-VN" sz="2400">
                <a:latin typeface="Times New Roman" panose="02020603050405020304" pitchFamily="18" charset="0"/>
                <a:cs typeface="Times New Roman" panose="02020603050405020304" pitchFamily="18" charset="0"/>
              </a:rPr>
              <a:t>kéo dài thời gian không điều trị thích hợp </a:t>
            </a:r>
          </a:p>
          <a:p>
            <a:r>
              <a:rPr lang="vi-VN" sz="2400">
                <a:latin typeface="Times New Roman" panose="02020603050405020304" pitchFamily="18" charset="0"/>
                <a:cs typeface="Times New Roman" panose="02020603050405020304" pitchFamily="18" charset="0"/>
              </a:rPr>
              <a:t>nguy cơ xuất hiện </a:t>
            </a:r>
            <a:r>
              <a:rPr lang="en-US" sz="2400">
                <a:latin typeface="Times New Roman" panose="02020603050405020304" pitchFamily="18" charset="0"/>
                <a:cs typeface="Times New Roman" panose="02020603050405020304" pitchFamily="18" charset="0"/>
              </a:rPr>
              <a:t>giai đoạn giống đột quị</a:t>
            </a:r>
            <a:endParaRPr lang="vi-VN" sz="2400">
              <a:latin typeface="Times New Roman" panose="02020603050405020304" pitchFamily="18" charset="0"/>
              <a:cs typeface="Times New Roman" panose="02020603050405020304" pitchFamily="18" charset="0"/>
            </a:endParaRPr>
          </a:p>
          <a:p>
            <a:r>
              <a:rPr lang="vi-VN" sz="2400">
                <a:latin typeface="Times New Roman" panose="02020603050405020304" pitchFamily="18" charset="0"/>
                <a:cs typeface="Times New Roman" panose="02020603050405020304" pitchFamily="18" charset="0"/>
              </a:rPr>
              <a:t>nguy cơ tổn thương thần kinh không hồi phục</a:t>
            </a:r>
          </a:p>
          <a:p>
            <a:pPr marL="0" indent="0">
              <a:buNone/>
            </a:pPr>
            <a:r>
              <a:rPr lang="en-US" sz="2400" b="1">
                <a:latin typeface="Times New Roman" panose="02020603050405020304" pitchFamily="18" charset="0"/>
                <a:cs typeface="Times New Roman" panose="02020603050405020304" pitchFamily="18" charset="0"/>
              </a:rPr>
              <a:t>Sai sót trực tiếp</a:t>
            </a:r>
          </a:p>
          <a:p>
            <a:pPr marL="0" indent="0">
              <a:buNone/>
            </a:pPr>
            <a:r>
              <a:rPr lang="en-US" sz="2400" b="1">
                <a:latin typeface="Times New Roman" panose="02020603050405020304" pitchFamily="18" charset="0"/>
                <a:cs typeface="Times New Roman" panose="02020603050405020304" pitchFamily="18" charset="0"/>
              </a:rPr>
              <a:t>1. Anchoring Bias: </a:t>
            </a:r>
            <a:r>
              <a:rPr lang="en-US" sz="2400">
                <a:latin typeface="Times New Roman" panose="02020603050405020304" pitchFamily="18" charset="0"/>
                <a:cs typeface="Times New Roman" panose="02020603050405020304" pitchFamily="18" charset="0"/>
              </a:rPr>
              <a:t>Bác sĩ neo chẩn đoán vào:</a:t>
            </a:r>
          </a:p>
          <a:p>
            <a:r>
              <a:rPr lang="en-US" sz="2400">
                <a:latin typeface="Times New Roman" panose="02020603050405020304" pitchFamily="18" charset="0"/>
                <a:cs typeface="Times New Roman" panose="02020603050405020304" pitchFamily="18" charset="0"/>
              </a:rPr>
              <a:t>migraine </a:t>
            </a:r>
          </a:p>
          <a:p>
            <a:r>
              <a:rPr lang="en-US" sz="2400">
                <a:latin typeface="Times New Roman" panose="02020603050405020304" pitchFamily="18" charset="0"/>
                <a:cs typeface="Times New Roman" panose="02020603050405020304" pitchFamily="18" charset="0"/>
              </a:rPr>
              <a:t>Đau đầu chum (cluster headache) </a:t>
            </a:r>
          </a:p>
          <a:p>
            <a:pPr marL="0" indent="0">
              <a:buNone/>
            </a:pPr>
            <a:r>
              <a:rPr lang="en-US" sz="2400">
                <a:latin typeface="Times New Roman" panose="02020603050405020304" pitchFamily="18" charset="0"/>
                <a:cs typeface="Times New Roman" panose="02020603050405020304" pitchFamily="18" charset="0"/>
              </a:rPr>
              <a:t>=&gt; mà không mở rộng sang bệnh ty thể.</a:t>
            </a:r>
          </a:p>
          <a:p>
            <a:pPr marL="0" indent="0">
              <a:buNone/>
            </a:pPr>
            <a:endParaRPr lang="en-US" sz="2400">
              <a:latin typeface="Times New Roman" panose="02020603050405020304" pitchFamily="18" charset="0"/>
              <a:cs typeface="Times New Roman" panose="02020603050405020304" pitchFamily="18" charset="0"/>
            </a:endParaRPr>
          </a:p>
          <a:p>
            <a:pPr marL="0" indent="0">
              <a:buNone/>
            </a:pPr>
            <a:endParaRPr lang="en-US" sz="240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A0BA1A4-0717-0FB2-0FB8-1A7BBD5A88E0}"/>
              </a:ext>
            </a:extLst>
          </p:cNvPr>
          <p:cNvSpPr txBox="1"/>
          <p:nvPr/>
        </p:nvSpPr>
        <p:spPr>
          <a:xfrm>
            <a:off x="6693408" y="2191385"/>
            <a:ext cx="6094476" cy="2677656"/>
          </a:xfrm>
          <a:prstGeom prst="rect">
            <a:avLst/>
          </a:prstGeom>
          <a:noFill/>
        </p:spPr>
        <p:txBody>
          <a:bodyPr wrap="square">
            <a:spAutoFit/>
          </a:bodyPr>
          <a:lstStyle/>
          <a:p>
            <a:pPr marL="0" indent="0">
              <a:buNone/>
            </a:pPr>
            <a:r>
              <a:rPr lang="vi-VN" sz="2400" b="1">
                <a:latin typeface="Times New Roman" panose="02020603050405020304" pitchFamily="18" charset="0"/>
                <a:cs typeface="Times New Roman" panose="02020603050405020304" pitchFamily="18" charset="0"/>
              </a:rPr>
              <a:t>2. Không khai thác đầy đủ tiền sử g</a:t>
            </a:r>
            <a:r>
              <a:rPr lang="en-US" sz="2400" b="1">
                <a:latin typeface="Times New Roman" panose="02020603050405020304" pitchFamily="18" charset="0"/>
                <a:cs typeface="Times New Roman" panose="02020603050405020304" pitchFamily="18" charset="0"/>
              </a:rPr>
              <a:t>.</a:t>
            </a:r>
            <a:r>
              <a:rPr lang="vi-VN" sz="2400" b="1">
                <a:latin typeface="Times New Roman" panose="02020603050405020304" pitchFamily="18" charset="0"/>
                <a:cs typeface="Times New Roman" panose="02020603050405020304" pitchFamily="18" charset="0"/>
              </a:rPr>
              <a:t>đình</a:t>
            </a:r>
          </a:p>
          <a:p>
            <a:r>
              <a:rPr lang="en-US" sz="2400">
                <a:latin typeface="Times New Roman" panose="02020603050405020304" pitchFamily="18" charset="0"/>
                <a:cs typeface="Times New Roman" panose="02020603050405020304" pitchFamily="18" charset="0"/>
              </a:rPr>
              <a:t>- M</a:t>
            </a:r>
            <a:r>
              <a:rPr lang="vi-VN" sz="2400">
                <a:latin typeface="Times New Roman" panose="02020603050405020304" pitchFamily="18" charset="0"/>
                <a:cs typeface="Times New Roman" panose="02020603050405020304" pitchFamily="18" charset="0"/>
              </a:rPr>
              <a:t>ẹ có triệu chứng tương tự</a:t>
            </a:r>
          </a:p>
          <a:p>
            <a:r>
              <a:rPr lang="en-US" sz="2400">
                <a:latin typeface="Times New Roman" panose="02020603050405020304" pitchFamily="18" charset="0"/>
                <a:cs typeface="Times New Roman" panose="02020603050405020304" pitchFamily="18" charset="0"/>
              </a:rPr>
              <a:t>=&gt; </a:t>
            </a:r>
            <a:r>
              <a:rPr lang="vi-VN" sz="2400">
                <a:latin typeface="Times New Roman" panose="02020603050405020304" pitchFamily="18" charset="0"/>
                <a:cs typeface="Times New Roman" panose="02020603050405020304" pitchFamily="18" charset="0"/>
              </a:rPr>
              <a:t>gợi ý bệnh di truyền theo mẹ.</a:t>
            </a:r>
            <a:endParaRPr lang="en-US" sz="2400">
              <a:latin typeface="Times New Roman" panose="02020603050405020304" pitchFamily="18" charset="0"/>
              <a:cs typeface="Times New Roman" panose="02020603050405020304" pitchFamily="18" charset="0"/>
            </a:endParaRPr>
          </a:p>
          <a:p>
            <a:r>
              <a:rPr lang="vi-VN" sz="2400" b="1">
                <a:latin typeface="Times New Roman" panose="02020603050405020304" pitchFamily="18" charset="0"/>
                <a:cs typeface="Times New Roman" panose="02020603050405020304" pitchFamily="18" charset="0"/>
              </a:rPr>
              <a:t>3. Không chỉ định </a:t>
            </a:r>
            <a:r>
              <a:rPr lang="en-US" sz="2400" b="1">
                <a:latin typeface="Times New Roman" panose="02020603050405020304" pitchFamily="18" charset="0"/>
                <a:cs typeface="Times New Roman" panose="02020603050405020304" pitchFamily="18" charset="0"/>
              </a:rPr>
              <a:t>XN</a:t>
            </a:r>
            <a:r>
              <a:rPr lang="vi-VN" sz="2400" b="1">
                <a:latin typeface="Times New Roman" panose="02020603050405020304" pitchFamily="18" charset="0"/>
                <a:cs typeface="Times New Roman" panose="02020603050405020304" pitchFamily="18" charset="0"/>
              </a:rPr>
              <a:t> chuyển hóa sớm</a:t>
            </a:r>
          </a:p>
          <a:p>
            <a:r>
              <a:rPr lang="vi-VN" sz="2400">
                <a:latin typeface="Times New Roman" panose="02020603050405020304" pitchFamily="18" charset="0"/>
                <a:cs typeface="Times New Roman" panose="02020603050405020304" pitchFamily="18" charset="0"/>
              </a:rPr>
              <a:t>Các </a:t>
            </a:r>
            <a:r>
              <a:rPr lang="en-US" sz="2400">
                <a:latin typeface="Times New Roman" panose="02020603050405020304" pitchFamily="18" charset="0"/>
                <a:cs typeface="Times New Roman" panose="02020603050405020304" pitchFamily="18" charset="0"/>
              </a:rPr>
              <a:t>XN</a:t>
            </a:r>
            <a:r>
              <a:rPr lang="vi-VN" sz="2400">
                <a:latin typeface="Times New Roman" panose="02020603050405020304" pitchFamily="18" charset="0"/>
                <a:cs typeface="Times New Roman" panose="02020603050405020304" pitchFamily="18" charset="0"/>
              </a:rPr>
              <a:t> bị chậm:</a:t>
            </a:r>
            <a:r>
              <a:rPr lang="en-US" sz="240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lactate máu</a:t>
            </a:r>
            <a:r>
              <a:rPr lang="en-US" sz="240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CK </a:t>
            </a:r>
          </a:p>
          <a:p>
            <a:r>
              <a:rPr lang="vi-VN" sz="2400">
                <a:latin typeface="Times New Roman" panose="02020603050405020304" pitchFamily="18" charset="0"/>
                <a:cs typeface="Times New Roman" panose="02020603050405020304" pitchFamily="18" charset="0"/>
              </a:rPr>
              <a:t>sinh thiết cơ</a:t>
            </a:r>
            <a:r>
              <a:rPr lang="en-US" sz="2400">
                <a:latin typeface="Times New Roman" panose="02020603050405020304" pitchFamily="18" charset="0"/>
                <a:cs typeface="Times New Roman" panose="02020603050405020304" pitchFamily="18" charset="0"/>
              </a:rPr>
              <a:t>, XN</a:t>
            </a:r>
            <a:r>
              <a:rPr lang="vi-VN" sz="2400">
                <a:latin typeface="Times New Roman" panose="02020603050405020304" pitchFamily="18" charset="0"/>
                <a:cs typeface="Times New Roman" panose="02020603050405020304" pitchFamily="18" charset="0"/>
              </a:rPr>
              <a:t> mtDNA</a:t>
            </a:r>
          </a:p>
          <a:p>
            <a:pPr marL="0" indent="0">
              <a:buNone/>
            </a:pPr>
            <a:endParaRPr lang="vi-VN"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044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3C829-E154-E181-8925-784C4E67412F}"/>
              </a:ext>
            </a:extLst>
          </p:cNvPr>
          <p:cNvSpPr>
            <a:spLocks noGrp="1"/>
          </p:cNvSpPr>
          <p:nvPr>
            <p:ph type="title"/>
          </p:nvPr>
        </p:nvSpPr>
        <p:spPr/>
        <p:txBody>
          <a:bodyPr/>
          <a:lstStyle/>
          <a:p>
            <a:pPr algn="ctr"/>
            <a:r>
              <a:rPr lang="en-US">
                <a:latin typeface="Times New Roman" panose="02020603050405020304" pitchFamily="18" charset="0"/>
                <a:cs typeface="Times New Roman" panose="02020603050405020304" pitchFamily="18" charset="0"/>
              </a:rPr>
              <a:t>Phân tích sự cố y khoa</a:t>
            </a:r>
            <a:endParaRPr lang="en-US"/>
          </a:p>
        </p:txBody>
      </p:sp>
      <p:sp>
        <p:nvSpPr>
          <p:cNvPr id="3" name="Content Placeholder 2">
            <a:extLst>
              <a:ext uri="{FF2B5EF4-FFF2-40B4-BE49-F238E27FC236}">
                <a16:creationId xmlns:a16="http://schemas.microsoft.com/office/drawing/2014/main" id="{4DFFE8E7-7AEE-DB9C-8E4D-0BDD40AA54C6}"/>
              </a:ext>
            </a:extLst>
          </p:cNvPr>
          <p:cNvSpPr>
            <a:spLocks noGrp="1"/>
          </p:cNvSpPr>
          <p:nvPr>
            <p:ph idx="1"/>
          </p:nvPr>
        </p:nvSpPr>
        <p:spPr/>
        <p:txBody>
          <a:bodyPr>
            <a:noAutofit/>
          </a:bodyPr>
          <a:lstStyle/>
          <a:p>
            <a:pPr marL="0" indent="0">
              <a:buNone/>
            </a:pPr>
            <a:r>
              <a:rPr lang="vi-VN" sz="2400" b="1">
                <a:latin typeface="Times New Roman" panose="02020603050405020304" pitchFamily="18" charset="0"/>
                <a:cs typeface="Times New Roman" panose="02020603050405020304" pitchFamily="18" charset="0"/>
              </a:rPr>
              <a:t>Nguyên nhân hệ thống</a:t>
            </a:r>
            <a:r>
              <a:rPr lang="en-US" sz="2400" b="1">
                <a:latin typeface="Times New Roman" panose="02020603050405020304" pitchFamily="18" charset="0"/>
                <a:cs typeface="Times New Roman" panose="02020603050405020304" pitchFamily="18" charset="0"/>
              </a:rPr>
              <a:t>: </a:t>
            </a:r>
            <a:endParaRPr lang="vi-VN" sz="2400" b="1">
              <a:latin typeface="Times New Roman" panose="02020603050405020304" pitchFamily="18" charset="0"/>
              <a:cs typeface="Times New Roman" panose="02020603050405020304" pitchFamily="18" charset="0"/>
            </a:endParaRPr>
          </a:p>
          <a:p>
            <a:pPr marL="0" indent="0">
              <a:buNone/>
            </a:pPr>
            <a:r>
              <a:rPr lang="vi-VN" sz="2400" b="1">
                <a:latin typeface="Times New Roman" panose="02020603050405020304" pitchFamily="18" charset="0"/>
                <a:cs typeface="Times New Roman" panose="02020603050405020304" pitchFamily="18" charset="0"/>
              </a:rPr>
              <a:t>Con người</a:t>
            </a:r>
          </a:p>
          <a:p>
            <a:r>
              <a:rPr lang="vi-VN" sz="2400">
                <a:latin typeface="Times New Roman" panose="02020603050405020304" pitchFamily="18" charset="0"/>
                <a:cs typeface="Times New Roman" panose="02020603050405020304" pitchFamily="18" charset="0"/>
              </a:rPr>
              <a:t>ít kinh nghiệm với bệnh ty thể </a:t>
            </a:r>
          </a:p>
          <a:p>
            <a:r>
              <a:rPr lang="vi-VN" sz="2400">
                <a:latin typeface="Times New Roman" panose="02020603050405020304" pitchFamily="18" charset="0"/>
                <a:cs typeface="Times New Roman" panose="02020603050405020304" pitchFamily="18" charset="0"/>
              </a:rPr>
              <a:t>nhận thức thấp về MELAS</a:t>
            </a:r>
          </a:p>
          <a:p>
            <a:pPr marL="0" indent="0">
              <a:buNone/>
            </a:pPr>
            <a:r>
              <a:rPr lang="vi-VN" sz="2400" b="1">
                <a:latin typeface="Times New Roman" panose="02020603050405020304" pitchFamily="18" charset="0"/>
                <a:cs typeface="Times New Roman" panose="02020603050405020304" pitchFamily="18" charset="0"/>
              </a:rPr>
              <a:t>Quy trình</a:t>
            </a:r>
          </a:p>
          <a:p>
            <a:r>
              <a:rPr lang="vi-VN" sz="2400">
                <a:latin typeface="Times New Roman" panose="02020603050405020304" pitchFamily="18" charset="0"/>
                <a:cs typeface="Times New Roman" panose="02020603050405020304" pitchFamily="18" charset="0"/>
              </a:rPr>
              <a:t>không có checklist cho đau đầu kèm dấu hiệu thần kinh bất thường </a:t>
            </a:r>
          </a:p>
          <a:p>
            <a:r>
              <a:rPr lang="vi-VN" sz="2400">
                <a:latin typeface="Times New Roman" panose="02020603050405020304" pitchFamily="18" charset="0"/>
                <a:cs typeface="Times New Roman" panose="02020603050405020304" pitchFamily="18" charset="0"/>
              </a:rPr>
              <a:t>không có quy trình đánh giá bệnh ty thể</a:t>
            </a:r>
          </a:p>
          <a:p>
            <a:pPr marL="0" indent="0">
              <a:buNone/>
            </a:pPr>
            <a:r>
              <a:rPr lang="en-US" sz="2400" b="1">
                <a:latin typeface="Times New Roman" panose="02020603050405020304" pitchFamily="18" charset="0"/>
                <a:cs typeface="Times New Roman" panose="02020603050405020304" pitchFamily="18" charset="0"/>
              </a:rPr>
              <a:t>Hệ thống: </a:t>
            </a:r>
            <a:r>
              <a:rPr lang="en-US" sz="2400">
                <a:latin typeface="Times New Roman" panose="02020603050405020304" pitchFamily="18" charset="0"/>
                <a:cs typeface="Times New Roman" panose="02020603050405020304" pitchFamily="18" charset="0"/>
              </a:rPr>
              <a:t>bệnh hiếm; khó tiếp cận chuyên gia di truyền</a:t>
            </a:r>
          </a:p>
          <a:p>
            <a:pPr marL="0" indent="0">
              <a:buNone/>
            </a:pPr>
            <a:r>
              <a:rPr lang="vi-VN" sz="2400" b="1">
                <a:latin typeface="Times New Roman" panose="02020603050405020304" pitchFamily="18" charset="0"/>
                <a:cs typeface="Times New Roman" panose="02020603050405020304" pitchFamily="18" charset="0"/>
              </a:rPr>
              <a:t>Xét nghiệm</a:t>
            </a:r>
            <a:r>
              <a:rPr lang="en-US" sz="2400" b="1">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XN</a:t>
            </a:r>
            <a:r>
              <a:rPr lang="vi-VN" sz="2400">
                <a:latin typeface="Times New Roman" panose="02020603050405020304" pitchFamily="18" charset="0"/>
                <a:cs typeface="Times New Roman" panose="02020603050405020304" pitchFamily="18" charset="0"/>
              </a:rPr>
              <a:t> mtDNA không sẵn có</a:t>
            </a:r>
            <a:r>
              <a:rPr lang="en-US" sz="240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lactate thường không </a:t>
            </a:r>
            <a:r>
              <a:rPr lang="en-US" sz="2400">
                <a:latin typeface="Times New Roman" panose="02020603050405020304" pitchFamily="18" charset="0"/>
                <a:cs typeface="Times New Roman" panose="02020603050405020304" pitchFamily="18" charset="0"/>
              </a:rPr>
              <a:t>làm </a:t>
            </a:r>
            <a:r>
              <a:rPr lang="vi-VN" sz="2400">
                <a:latin typeface="Times New Roman" panose="02020603050405020304" pitchFamily="18" charset="0"/>
                <a:cs typeface="Times New Roman" panose="02020603050405020304" pitchFamily="18" charset="0"/>
              </a:rPr>
              <a:t>ở </a:t>
            </a:r>
            <a:r>
              <a:rPr lang="en-US" sz="2400">
                <a:latin typeface="Times New Roman" panose="02020603050405020304" pitchFamily="18" charset="0"/>
                <a:cs typeface="Times New Roman" panose="02020603050405020304" pitchFamily="18" charset="0"/>
              </a:rPr>
              <a:t>BN</a:t>
            </a:r>
            <a:r>
              <a:rPr lang="vi-VN" sz="2400">
                <a:latin typeface="Times New Roman" panose="02020603050405020304" pitchFamily="18" charset="0"/>
                <a:cs typeface="Times New Roman" panose="02020603050405020304" pitchFamily="18" charset="0"/>
              </a:rPr>
              <a:t> đau đầu</a:t>
            </a:r>
          </a:p>
          <a:p>
            <a:pPr marL="0" indent="0">
              <a:buNone/>
            </a:pP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9520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04711-93A9-23EA-A2CB-37FB9DD39AD3}"/>
              </a:ext>
            </a:extLst>
          </p:cNvPr>
          <p:cNvSpPr>
            <a:spLocks noGrp="1"/>
          </p:cNvSpPr>
          <p:nvPr>
            <p:ph type="title"/>
          </p:nvPr>
        </p:nvSpPr>
        <p:spPr/>
        <p:txBody>
          <a:bodyPr/>
          <a:lstStyle/>
          <a:p>
            <a:pPr algn="ctr"/>
            <a:r>
              <a:rPr lang="vi-VN"/>
              <a:t>Bài học </a:t>
            </a:r>
            <a:endParaRPr lang="en-US"/>
          </a:p>
        </p:txBody>
      </p:sp>
      <p:sp>
        <p:nvSpPr>
          <p:cNvPr id="3" name="Content Placeholder 2">
            <a:extLst>
              <a:ext uri="{FF2B5EF4-FFF2-40B4-BE49-F238E27FC236}">
                <a16:creationId xmlns:a16="http://schemas.microsoft.com/office/drawing/2014/main" id="{7941D669-4B31-73EB-2C78-6DE628B136DB}"/>
              </a:ext>
            </a:extLst>
          </p:cNvPr>
          <p:cNvSpPr>
            <a:spLocks noGrp="1"/>
          </p:cNvSpPr>
          <p:nvPr>
            <p:ph idx="1"/>
          </p:nvPr>
        </p:nvSpPr>
        <p:spPr>
          <a:xfrm>
            <a:off x="911352" y="1690688"/>
            <a:ext cx="10515600" cy="4351338"/>
          </a:xfrm>
        </p:spPr>
        <p:txBody>
          <a:bodyPr>
            <a:noAutofit/>
          </a:bodyPr>
          <a:lstStyle/>
          <a:p>
            <a:pPr marL="0" indent="0">
              <a:buNone/>
            </a:pPr>
            <a:r>
              <a:rPr lang="en-US" sz="2400" b="1">
                <a:latin typeface="Times New Roman" panose="02020603050405020304" pitchFamily="18" charset="0"/>
                <a:cs typeface="Times New Roman" panose="02020603050405020304" pitchFamily="18" charset="0"/>
              </a:rPr>
              <a:t>Cảnh báo đỏ </a:t>
            </a:r>
            <a:r>
              <a:rPr lang="vi-VN" sz="2400" b="1">
                <a:latin typeface="Times New Roman" panose="02020603050405020304" pitchFamily="18" charset="0"/>
                <a:cs typeface="Times New Roman" panose="02020603050405020304" pitchFamily="18" charset="0"/>
              </a:rPr>
              <a:t>nghĩ tới MELAS</a:t>
            </a:r>
          </a:p>
          <a:p>
            <a:pPr marL="0" indent="0">
              <a:buNone/>
            </a:pPr>
            <a:r>
              <a:rPr lang="vi-VN" sz="2400">
                <a:latin typeface="Times New Roman" panose="02020603050405020304" pitchFamily="18" charset="0"/>
                <a:cs typeface="Times New Roman" panose="02020603050405020304" pitchFamily="18" charset="0"/>
              </a:rPr>
              <a:t>Đau đầu không nên được xem là migraine đơn thuần nếu có:</a:t>
            </a:r>
          </a:p>
          <a:p>
            <a:pPr marL="0" indent="0">
              <a:buNone/>
            </a:pPr>
            <a:r>
              <a:rPr lang="en-US" sz="2400">
                <a:latin typeface="Times New Roman" panose="02020603050405020304" pitchFamily="18" charset="0"/>
                <a:cs typeface="Times New Roman" panose="02020603050405020304" pitchFamily="18" charset="0"/>
              </a:rPr>
              <a:t>- N</a:t>
            </a:r>
            <a:r>
              <a:rPr lang="vi-VN" sz="2400">
                <a:latin typeface="Times New Roman" panose="02020603050405020304" pitchFamily="18" charset="0"/>
                <a:cs typeface="Times New Roman" panose="02020603050405020304" pitchFamily="18" charset="0"/>
              </a:rPr>
              <a:t>hiều người bên ngoại mắc triệu chứng tương tự </a:t>
            </a:r>
          </a:p>
          <a:p>
            <a:pPr marL="0" indent="0">
              <a:buNone/>
            </a:pPr>
            <a:r>
              <a:rPr lang="en-US" sz="2400">
                <a:latin typeface="Times New Roman" panose="02020603050405020304" pitchFamily="18" charset="0"/>
                <a:cs typeface="Times New Roman" panose="02020603050405020304" pitchFamily="18" charset="0"/>
              </a:rPr>
              <a:t>- G</a:t>
            </a:r>
            <a:r>
              <a:rPr lang="vi-VN" sz="2400">
                <a:latin typeface="Times New Roman" panose="02020603050405020304" pitchFamily="18" charset="0"/>
                <a:cs typeface="Times New Roman" panose="02020603050405020304" pitchFamily="18" charset="0"/>
              </a:rPr>
              <a:t>iảm thính lực </a:t>
            </a:r>
          </a:p>
          <a:p>
            <a:pPr marL="0" indent="0">
              <a:buNone/>
            </a:pPr>
            <a:r>
              <a:rPr lang="en-US" sz="2400">
                <a:latin typeface="Times New Roman" panose="02020603050405020304" pitchFamily="18" charset="0"/>
                <a:cs typeface="Times New Roman" panose="02020603050405020304" pitchFamily="18" charset="0"/>
              </a:rPr>
              <a:t>- Đ</a:t>
            </a:r>
            <a:r>
              <a:rPr lang="vi-VN" sz="2400">
                <a:latin typeface="Times New Roman" panose="02020603050405020304" pitchFamily="18" charset="0"/>
                <a:cs typeface="Times New Roman" panose="02020603050405020304" pitchFamily="18" charset="0"/>
              </a:rPr>
              <a:t>ái tháo đường sớm </a:t>
            </a:r>
          </a:p>
          <a:p>
            <a:pPr marL="0" indent="0">
              <a:buNone/>
            </a:pPr>
            <a:r>
              <a:rPr lang="en-US" sz="2400">
                <a:latin typeface="Times New Roman" panose="02020603050405020304" pitchFamily="18" charset="0"/>
                <a:cs typeface="Times New Roman" panose="02020603050405020304" pitchFamily="18" charset="0"/>
              </a:rPr>
              <a:t>- Y</a:t>
            </a:r>
            <a:r>
              <a:rPr lang="vi-VN" sz="2400">
                <a:latin typeface="Times New Roman" panose="02020603050405020304" pitchFamily="18" charset="0"/>
                <a:cs typeface="Times New Roman" panose="02020603050405020304" pitchFamily="18" charset="0"/>
              </a:rPr>
              <a:t>ếu cơ </a:t>
            </a:r>
          </a:p>
          <a:p>
            <a:pPr marL="0" indent="0">
              <a:buNone/>
            </a:pPr>
            <a:r>
              <a:rPr lang="en-US" sz="2400">
                <a:latin typeface="Times New Roman" panose="02020603050405020304" pitchFamily="18" charset="0"/>
                <a:cs typeface="Times New Roman" panose="02020603050405020304" pitchFamily="18" charset="0"/>
              </a:rPr>
              <a:t>- V</a:t>
            </a:r>
            <a:r>
              <a:rPr lang="vi-VN" sz="2400">
                <a:latin typeface="Times New Roman" panose="02020603050405020304" pitchFamily="18" charset="0"/>
                <a:cs typeface="Times New Roman" panose="02020603050405020304" pitchFamily="18" charset="0"/>
              </a:rPr>
              <a:t>óc người thấp </a:t>
            </a:r>
          </a:p>
          <a:p>
            <a:pPr marL="0" indent="0">
              <a:buNone/>
            </a:pPr>
            <a:r>
              <a:rPr lang="en-US" sz="2400">
                <a:latin typeface="Times New Roman" panose="02020603050405020304" pitchFamily="18" charset="0"/>
                <a:cs typeface="Times New Roman" panose="02020603050405020304" pitchFamily="18" charset="0"/>
              </a:rPr>
              <a:t>- N</a:t>
            </a:r>
            <a:r>
              <a:rPr lang="vi-VN" sz="2400">
                <a:latin typeface="Times New Roman" panose="02020603050405020304" pitchFamily="18" charset="0"/>
                <a:cs typeface="Times New Roman" panose="02020603050405020304" pitchFamily="18" charset="0"/>
              </a:rPr>
              <a:t>ôn tái diễn </a:t>
            </a:r>
          </a:p>
          <a:p>
            <a:pPr marL="0" indent="0">
              <a:buNone/>
            </a:pPr>
            <a:r>
              <a:rPr lang="en-US" sz="2400">
                <a:latin typeface="Times New Roman" panose="02020603050405020304" pitchFamily="18" charset="0"/>
                <a:cs typeface="Times New Roman" panose="02020603050405020304" pitchFamily="18" charset="0"/>
              </a:rPr>
              <a:t>- C</a:t>
            </a:r>
            <a:r>
              <a:rPr lang="vi-VN" sz="2400">
                <a:latin typeface="Times New Roman" panose="02020603050405020304" pitchFamily="18" charset="0"/>
                <a:cs typeface="Times New Roman" panose="02020603050405020304" pitchFamily="18" charset="0"/>
              </a:rPr>
              <a:t>o giật </a:t>
            </a:r>
          </a:p>
          <a:p>
            <a:pPr marL="0" indent="0">
              <a:buNone/>
            </a:pPr>
            <a:r>
              <a:rPr lang="en-US" sz="2400">
                <a:latin typeface="Times New Roman" panose="02020603050405020304" pitchFamily="18" charset="0"/>
                <a:cs typeface="Times New Roman" panose="02020603050405020304" pitchFamily="18" charset="0"/>
              </a:rPr>
              <a:t>- C</a:t>
            </a:r>
            <a:r>
              <a:rPr lang="vi-VN" sz="2400">
                <a:latin typeface="Times New Roman" panose="02020603050405020304" pitchFamily="18" charset="0"/>
                <a:cs typeface="Times New Roman" panose="02020603050405020304" pitchFamily="18" charset="0"/>
              </a:rPr>
              <a:t>ác đợt giống đột quỵ</a:t>
            </a:r>
          </a:p>
          <a:p>
            <a:pPr marL="0" indent="0">
              <a:buNone/>
            </a:pP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99983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137</TotalTime>
  <Words>921</Words>
  <Application>Microsoft Office PowerPoint</Application>
  <PresentationFormat>Widescreen</PresentationFormat>
  <Paragraphs>120</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Aptos Display</vt:lpstr>
      <vt:lpstr>Arial</vt:lpstr>
      <vt:lpstr>Times New Roman</vt:lpstr>
      <vt:lpstr>Office Theme</vt:lpstr>
      <vt:lpstr>Sự cố y khoa Melas</vt:lpstr>
      <vt:lpstr>Ca bệnh</vt:lpstr>
      <vt:lpstr>Ca bệnh</vt:lpstr>
      <vt:lpstr>Ca bệnh</vt:lpstr>
      <vt:lpstr>Ca bệnh</vt:lpstr>
      <vt:lpstr>Ca bệnh</vt:lpstr>
      <vt:lpstr>Phân tích sự cố y khoa</vt:lpstr>
      <vt:lpstr>Phân tích sự cố y khoa</vt:lpstr>
      <vt:lpstr>Bài học </vt:lpstr>
      <vt:lpstr>Ca gia đình mẹ và hai con cùng mắc MELAS </vt:lpstr>
      <vt:lpstr>Ca gia đình mẹ và hai con cùng mắc MELAS</vt:lpstr>
      <vt:lpstr>Kết luận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Administrator</cp:lastModifiedBy>
  <cp:revision>6</cp:revision>
  <dcterms:created xsi:type="dcterms:W3CDTF">2026-06-01T04:48:39Z</dcterms:created>
  <dcterms:modified xsi:type="dcterms:W3CDTF">2026-06-01T07:05:41Z</dcterms:modified>
</cp:coreProperties>
</file>