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4" r:id="rId4"/>
    <p:sldId id="286" r:id="rId5"/>
    <p:sldId id="307" r:id="rId6"/>
    <p:sldId id="308" r:id="rId7"/>
    <p:sldId id="267" r:id="rId8"/>
    <p:sldId id="288" r:id="rId9"/>
    <p:sldId id="269" r:id="rId10"/>
    <p:sldId id="290" r:id="rId11"/>
    <p:sldId id="311" r:id="rId12"/>
    <p:sldId id="271" r:id="rId13"/>
    <p:sldId id="312" r:id="rId14"/>
    <p:sldId id="272" r:id="rId15"/>
    <p:sldId id="291" r:id="rId16"/>
    <p:sldId id="273" r:id="rId17"/>
    <p:sldId id="298" r:id="rId18"/>
    <p:sldId id="294" r:id="rId19"/>
    <p:sldId id="295" r:id="rId20"/>
    <p:sldId id="305" r:id="rId21"/>
    <p:sldId id="297" r:id="rId22"/>
    <p:sldId id="274" r:id="rId23"/>
    <p:sldId id="262" r:id="rId24"/>
    <p:sldId id="313" r:id="rId25"/>
    <p:sldId id="275" r:id="rId26"/>
    <p:sldId id="314" r:id="rId27"/>
    <p:sldId id="315" r:id="rId28"/>
    <p:sldId id="316" r:id="rId29"/>
    <p:sldId id="259" r:id="rId30"/>
    <p:sldId id="317" r:id="rId31"/>
    <p:sldId id="318" r:id="rId32"/>
    <p:sldId id="258" r:id="rId33"/>
    <p:sldId id="279" r:id="rId34"/>
    <p:sldId id="319" r:id="rId35"/>
    <p:sldId id="261" r:id="rId36"/>
    <p:sldId id="310" r:id="rId37"/>
    <p:sldId id="326" r:id="rId38"/>
    <p:sldId id="320" r:id="rId39"/>
    <p:sldId id="276" r:id="rId40"/>
    <p:sldId id="280" r:id="rId41"/>
    <p:sldId id="277" r:id="rId42"/>
    <p:sldId id="309" r:id="rId43"/>
    <p:sldId id="283" r:id="rId44"/>
    <p:sldId id="263" r:id="rId45"/>
    <p:sldId id="322" r:id="rId46"/>
    <p:sldId id="323" r:id="rId47"/>
    <p:sldId id="324" r:id="rId48"/>
    <p:sldId id="325" r:id="rId49"/>
    <p:sldId id="32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1212C-FA06-446D-A2FE-FB1421A89EB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63CF-4CBE-4BDB-B3AF-B2C4B83E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D9B4D-ED85-4013-89C9-E8F64C65A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7D2C-D162-40FC-9477-B0892F4135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8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6F1E-0C13-4302-A8E7-07DE1A5EB85E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60AF-EC5B-4DE5-B8F7-E27A1359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992" y="-26911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RỐI LOẠN ĐIỆN GIẢI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6226" y="4605131"/>
            <a:ext cx="9144000" cy="6858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BSNT. Nguyễn Văn Nghĩa</a:t>
            </a:r>
          </a:p>
        </p:txBody>
      </p:sp>
    </p:spTree>
    <p:extLst>
      <p:ext uri="{BB962C8B-B14F-4D97-AF65-F5344CB8AC3E}">
        <p14:creationId xmlns:p14="http://schemas.microsoft.com/office/powerpoint/2010/main" val="28271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025" y="430213"/>
            <a:ext cx="7912100" cy="60642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r>
              <a:rPr lang="en-US" sz="3600" b="1" spc="-50" dirty="0">
                <a:solidFill>
                  <a:srgbClr val="C00000"/>
                </a:solidFill>
                <a:latin typeface="Arial"/>
              </a:rPr>
              <a:t>ĐIỀU HÒA NATRI TRONG C</a:t>
            </a:r>
            <a:r>
              <a:rPr lang="vi-VN" sz="3600" b="1" spc="-50" dirty="0">
                <a:solidFill>
                  <a:srgbClr val="C00000"/>
                </a:solidFill>
                <a:latin typeface="Arial"/>
              </a:rPr>
              <a:t>Ơ</a:t>
            </a:r>
            <a:r>
              <a:rPr lang="en-US" sz="3600" b="1" spc="-50" dirty="0">
                <a:solidFill>
                  <a:srgbClr val="C00000"/>
                </a:solidFill>
                <a:latin typeface="Arial"/>
              </a:rPr>
              <a:t> THỂ</a:t>
            </a:r>
          </a:p>
          <a:p>
            <a:pPr algn="ctr"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endParaRPr lang="en-US" sz="4200" b="1" spc="-50" dirty="0">
              <a:solidFill>
                <a:srgbClr val="C00000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endParaRPr lang="vi" sz="4200" b="1" spc="-5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30275" y="1557338"/>
            <a:ext cx="82200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6050"/>
              </a:lnSpc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6050"/>
              </a:lnSpc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1098213" y="6477000"/>
            <a:ext cx="1762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898989"/>
                </a:solidFill>
                <a:latin typeface="Arial" panose="020B0604020202020204" pitchFamily="34" charset="0"/>
              </a:rPr>
              <a:t>33</a:t>
            </a:r>
          </a:p>
        </p:txBody>
      </p:sp>
      <p:pic>
        <p:nvPicPr>
          <p:cNvPr id="11269" name="Picture 2" descr="Hệ thống Renin-Angiotensin-Aldosterone: vai trò trong điều hòa thăng bằng  điện giải, thể tích máu và huyết áp | Medlat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14" y="1182757"/>
            <a:ext cx="6724512" cy="52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668821" y="2193668"/>
            <a:ext cx="37540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Hệ thống RAA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ADH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entury Gothic" panose="020B0502020202020204" pitchFamily="34" charset="0"/>
              <a:buAutoNum type="arabicPeriod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ANP</a:t>
            </a:r>
          </a:p>
        </p:txBody>
      </p:sp>
    </p:spTree>
    <p:extLst>
      <p:ext uri="{BB962C8B-B14F-4D97-AF65-F5344CB8AC3E}">
        <p14:creationId xmlns:p14="http://schemas.microsoft.com/office/powerpoint/2010/main" val="253373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D02F-D193-5770-291E-4684AA4D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41FE-FB4F-3D5C-115A-23045B0E8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Hạ</a:t>
            </a:r>
            <a:r>
              <a:rPr lang="en-US" dirty="0"/>
              <a:t> Na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Na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135 mmol/l (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135 – 145 mmol/l).</a:t>
            </a:r>
          </a:p>
          <a:p>
            <a:r>
              <a:rPr lang="en-US" dirty="0" err="1"/>
              <a:t>Hạ</a:t>
            </a:r>
            <a:r>
              <a:rPr lang="en-US" dirty="0"/>
              <a:t> Na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Na </a:t>
            </a:r>
            <a:r>
              <a:rPr lang="en-US" dirty="0" err="1"/>
              <a:t>và</a:t>
            </a:r>
            <a:r>
              <a:rPr lang="en-US" dirty="0"/>
              <a:t> K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hormone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b="1" dirty="0"/>
              <a:t>vasopressin (ADH)</a:t>
            </a:r>
          </a:p>
          <a:p>
            <a:r>
              <a:rPr lang="en-US" dirty="0" err="1"/>
              <a:t>Hạ</a:t>
            </a:r>
            <a:r>
              <a:rPr lang="en-US" dirty="0"/>
              <a:t> Na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nhược</a:t>
            </a:r>
            <a:r>
              <a:rPr lang="en-US" b="1" dirty="0"/>
              <a:t> </a:t>
            </a:r>
            <a:r>
              <a:rPr lang="en-US" b="1" dirty="0" err="1"/>
              <a:t>trương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thẩm</a:t>
            </a:r>
            <a:r>
              <a:rPr lang="en-US" dirty="0"/>
              <a:t> </a:t>
            </a:r>
            <a:r>
              <a:rPr lang="en-US" dirty="0" err="1"/>
              <a:t>thấu</a:t>
            </a:r>
            <a:r>
              <a:rPr lang="en-US" dirty="0"/>
              <a:t>,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).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, </a:t>
            </a:r>
            <a:r>
              <a:rPr lang="en-US" dirty="0" err="1"/>
              <a:t>hạ</a:t>
            </a:r>
            <a:r>
              <a:rPr lang="en-US" dirty="0"/>
              <a:t> Na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trương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trương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thẩm</a:t>
            </a:r>
            <a:r>
              <a:rPr lang="en-US" dirty="0"/>
              <a:t>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glucose, mannitol, </a:t>
            </a:r>
            <a:r>
              <a:rPr lang="en-US" dirty="0" err="1"/>
              <a:t>ure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22252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678" y="206100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90A657-0984-4C84-BE39-B74B8CC9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3" y="2077277"/>
            <a:ext cx="5029200" cy="449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lipid, protein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ALTT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glucose, mannitol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ngoại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43" y="1654072"/>
            <a:ext cx="5272649" cy="35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45395" y="5364507"/>
            <a:ext cx="5413375" cy="512762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r>
              <a:rPr lang="en-US" sz="3600" b="1" spc="-50" dirty="0">
                <a:solidFill>
                  <a:srgbClr val="C00000"/>
                </a:solidFill>
                <a:latin typeface="Arial"/>
              </a:rPr>
              <a:t>“</a:t>
            </a:r>
            <a:r>
              <a:rPr lang="en-US" sz="2800" b="1" spc="-50" dirty="0">
                <a:solidFill>
                  <a:srgbClr val="C00000"/>
                </a:solidFill>
                <a:latin typeface="Arial"/>
              </a:rPr>
              <a:t>FAKE” HYPONATREMIA</a:t>
            </a:r>
            <a:endParaRPr lang="vi" sz="2800" b="1" spc="-5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3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C64D3-385A-9751-DD7F-88EB2CEC1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452C-281E-0C29-3ACA-619DBC38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D578-536D-A330-287E-0578588D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418"/>
            <a:ext cx="10515600" cy="5327343"/>
          </a:xfrm>
        </p:spPr>
        <p:txBody>
          <a:bodyPr>
            <a:normAutofit/>
          </a:bodyPr>
          <a:lstStyle/>
          <a:p>
            <a:r>
              <a:rPr lang="en-US" dirty="0" err="1"/>
              <a:t>Hạ</a:t>
            </a:r>
            <a:r>
              <a:rPr lang="en-US" dirty="0"/>
              <a:t> Na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đẳng</a:t>
            </a:r>
            <a:r>
              <a:rPr lang="en-US" dirty="0"/>
              <a:t> </a:t>
            </a:r>
            <a:r>
              <a:rPr lang="en-US" dirty="0" err="1"/>
              <a:t>trương</a:t>
            </a:r>
            <a:r>
              <a:rPr lang="en-US" dirty="0"/>
              <a:t>/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trương</a:t>
            </a:r>
            <a:r>
              <a:rPr lang="en-US" dirty="0"/>
              <a:t> do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thẩm</a:t>
            </a:r>
            <a:r>
              <a:rPr lang="en-US" dirty="0"/>
              <a:t> </a:t>
            </a:r>
            <a:r>
              <a:rPr lang="en-US" dirty="0" err="1"/>
              <a:t>thấu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(</a:t>
            </a:r>
            <a:r>
              <a:rPr lang="en-US" dirty="0" err="1"/>
              <a:t>vd</a:t>
            </a:r>
            <a:r>
              <a:rPr lang="en-US" dirty="0"/>
              <a:t>: </a:t>
            </a:r>
            <a:r>
              <a:rPr lang="en-US" dirty="0" err="1"/>
              <a:t>đái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malniton</a:t>
            </a:r>
            <a:r>
              <a:rPr lang="en-US" dirty="0"/>
              <a:t>, …)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dịch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chuyển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từ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TB </a:t>
            </a:r>
            <a:r>
              <a:rPr lang="en-US" dirty="0" err="1">
                <a:sym typeface="Wingdings" panose="05000000000000000000" pitchFamily="2" charset="2"/>
              </a:rPr>
              <a:t>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ngoài</a:t>
            </a:r>
            <a:r>
              <a:rPr lang="en-US" dirty="0">
                <a:sym typeface="Wingdings" panose="05000000000000000000" pitchFamily="2" charset="2"/>
              </a:rPr>
              <a:t> TB  </a:t>
            </a:r>
            <a:r>
              <a:rPr lang="en-US" dirty="0" err="1">
                <a:sym typeface="Wingdings" panose="05000000000000000000" pitchFamily="2" charset="2"/>
              </a:rPr>
              <a:t>hạ</a:t>
            </a:r>
            <a:r>
              <a:rPr lang="en-US" dirty="0">
                <a:sym typeface="Wingdings" panose="05000000000000000000" pitchFamily="2" charset="2"/>
              </a:rPr>
              <a:t> Na </a:t>
            </a:r>
            <a:r>
              <a:rPr lang="en-US" dirty="0" err="1">
                <a:sym typeface="Wingdings" panose="05000000000000000000" pitchFamily="2" charset="2"/>
              </a:rPr>
              <a:t>máu</a:t>
            </a:r>
            <a:r>
              <a:rPr lang="en-US" dirty="0">
                <a:sym typeface="Wingdings" panose="05000000000000000000" pitchFamily="2" charset="2"/>
              </a:rPr>
              <a:t> do </a:t>
            </a:r>
            <a:r>
              <a:rPr lang="en-US" dirty="0" err="1">
                <a:sym typeface="Wingdings" panose="05000000000000000000" pitchFamily="2" charset="2"/>
              </a:rPr>
              <a:t>pha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loãng</a:t>
            </a:r>
            <a:r>
              <a:rPr lang="en-US" dirty="0">
                <a:sym typeface="Wingdings" panose="05000000000000000000" pitchFamily="2" charset="2"/>
              </a:rPr>
              <a:t>  </a:t>
            </a:r>
            <a:r>
              <a:rPr lang="en-US" dirty="0" err="1">
                <a:sym typeface="Wingdings" panose="05000000000000000000" pitchFamily="2" charset="2"/>
              </a:rPr>
              <a:t>không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nên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điều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trị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đơn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hạ</a:t>
            </a:r>
            <a:r>
              <a:rPr lang="en-US" dirty="0">
                <a:sym typeface="Wingdings" panose="05000000000000000000" pitchFamily="2" charset="2"/>
              </a:rPr>
              <a:t> Na </a:t>
            </a:r>
            <a:r>
              <a:rPr lang="en-US" dirty="0" err="1">
                <a:sym typeface="Wingdings" panose="05000000000000000000" pitchFamily="2" charset="2"/>
              </a:rPr>
              <a:t>máu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huống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này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Lúc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này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nên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tính</a:t>
            </a:r>
            <a:r>
              <a:rPr lang="en-US" dirty="0">
                <a:sym typeface="Wingdings" panose="05000000000000000000" pitchFamily="2" charset="2"/>
              </a:rPr>
              <a:t> Na </a:t>
            </a:r>
            <a:r>
              <a:rPr lang="en-US" dirty="0" err="1">
                <a:sym typeface="Wingdings" panose="05000000000000000000" pitchFamily="2" charset="2"/>
              </a:rPr>
              <a:t>hiệu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chỉnh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theo</a:t>
            </a:r>
            <a:r>
              <a:rPr lang="en-US" dirty="0">
                <a:sym typeface="Wingdings" panose="05000000000000000000" pitchFamily="2" charset="2"/>
              </a:rPr>
              <a:t> glucose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64833-0731-0635-EC85-7095301A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73" y="3812786"/>
            <a:ext cx="8234453" cy="13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0BE4-B5FC-47E0-93F0-090048331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&lt;120 mmol/l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RLYT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vi.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12192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1095038" y="6477000"/>
            <a:ext cx="1793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898989"/>
                </a:solidFill>
                <a:latin typeface="Arial" panose="020B0604020202020204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428114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53" y="0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Hạ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0BE4-B5FC-47E0-93F0-09004833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8" y="1515979"/>
            <a:ext cx="11757990" cy="4889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trị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Hạ natri máu có triệu chứng nguy hiểm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Mục tiêu: đưa nồng độ Natri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120 mmol/l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NaCl 3%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NaCl 0.9%,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nước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(&gt;48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0,5 mEq/l trong 1 h và ko quá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NaCl 0.9%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Demeclocycline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SIADH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Albumin</a:t>
            </a:r>
          </a:p>
        </p:txBody>
      </p:sp>
    </p:spTree>
    <p:extLst>
      <p:ext uri="{BB962C8B-B14F-4D97-AF65-F5344CB8AC3E}">
        <p14:creationId xmlns:p14="http://schemas.microsoft.com/office/powerpoint/2010/main" val="53440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334963"/>
            <a:ext cx="9742488" cy="668337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3570"/>
              </a:spcAft>
              <a:defRPr/>
            </a:pP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Hạ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Natri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máu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có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triệu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chứng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mức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độ</a:t>
            </a:r>
            <a:r>
              <a:rPr lang="en-US" sz="4200" b="1" spc="-50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4200" b="1" spc="-50" dirty="0" err="1">
                <a:solidFill>
                  <a:srgbClr val="C00000"/>
                </a:solidFill>
                <a:latin typeface="Arial"/>
              </a:rPr>
              <a:t>nặng</a:t>
            </a:r>
            <a:endParaRPr lang="vi" sz="4200" b="1" spc="-5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930275" y="1527175"/>
            <a:ext cx="93472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5688"/>
              </a:lnSpc>
              <a:spcBef>
                <a:spcPts val="3575"/>
              </a:spcBef>
              <a:buFontTx/>
              <a:buNone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1098213" y="6477000"/>
            <a:ext cx="1762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898989"/>
                </a:solidFill>
                <a:latin typeface="Arial" panose="020B0604020202020204" pitchFamily="34" charset="0"/>
              </a:rPr>
              <a:t>62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12192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6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927" y="661298"/>
            <a:ext cx="9002712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5376"/>
              </a:lnSpc>
              <a:spcBef>
                <a:spcPts val="336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SIADH</a:t>
            </a:r>
            <a:endParaRPr lang="vi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ts val="53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Chẩn đoán loại trừ</a:t>
            </a:r>
          </a:p>
          <a:p>
            <a:pPr algn="just" eaLnBrk="1" fontAlgn="auto" hangingPunct="1">
              <a:lnSpc>
                <a:spcPts val="53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Tiêu chuẩn chẩn đoán (Bartter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Schwartz </a:t>
            </a:r>
            <a:r>
              <a:rPr lang="v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1967):</a:t>
            </a:r>
          </a:p>
          <a:p>
            <a:pPr marL="469900" algn="just" eaLnBrk="1" fontAlgn="auto" hangingPunct="1">
              <a:lnSpc>
                <a:spcPts val="41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Hạ Natri máu với ASTT máu thấp &lt; 275 mOsm/L</a:t>
            </a:r>
          </a:p>
          <a:p>
            <a:pPr marL="469900" algn="just" eaLnBrk="1" fontAlgn="auto" hangingPunct="1">
              <a:lnSpc>
                <a:spcPts val="41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ECF </a:t>
            </a: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thường</a:t>
            </a:r>
          </a:p>
          <a:p>
            <a:pPr marL="469900" algn="just" eaLnBrk="1" fontAlgn="auto" hangingPunct="1">
              <a:lnSpc>
                <a:spcPts val="41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ASTT nước tiểu &gt; 100 mOsm/kg</a:t>
            </a:r>
          </a:p>
          <a:p>
            <a:pPr marL="469900" algn="just" eaLnBrk="1" fontAlgn="auto" hangingPunct="1">
              <a:lnSpc>
                <a:spcPts val="41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[Na+] nước tiểu &gt; 30 mEq/L với Natri nhập và nước nhập bình thường</a:t>
            </a:r>
          </a:p>
          <a:p>
            <a:pPr marL="469900" algn="just" eaLnBrk="1" fontAlgn="auto" hangingPunct="1">
              <a:lnSpc>
                <a:spcPts val="417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Chức năng thận, thượng thận, tuyến giáp bình thường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5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3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RỐI LOẠN NƯỚC VÀ NATRI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9C6D-C832-6C49-34E3-B559BA4B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 chất của rối loạn Natri: rối loạn của nước, không đơn thuần là của Natri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Natri (Na⁺) là cation chủ yếu của khoang ngoại bào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Nồng độ Natri huyết thanh ([Na⁺] máu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(mmol/L)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không phản ánh tổng lượng Natri trong cơ thể, mà phản ánh tỷ lệ giữa tổng Natri và tổng nước của khoang ngoại bào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Tăng Natri máu = thiếu nước tương đối so với Natri</a:t>
            </a:r>
          </a:p>
          <a:p>
            <a:pPr lvl="1"/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Giảm Natri máu = thừa nước tương đối so với Natri</a:t>
            </a:r>
          </a:p>
        </p:txBody>
      </p:sp>
    </p:spTree>
    <p:extLst>
      <p:ext uri="{BB962C8B-B14F-4D97-AF65-F5344CB8AC3E}">
        <p14:creationId xmlns:p14="http://schemas.microsoft.com/office/powerpoint/2010/main" val="110647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30275" y="112713"/>
            <a:ext cx="10191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altLang="en-US" sz="3900" b="1">
                <a:solidFill>
                  <a:srgbClr val="C00000"/>
                </a:solidFill>
                <a:latin typeface="Arial" panose="020B0604020202020204" pitchFamily="34" charset="0"/>
              </a:rPr>
              <a:t>ĐIỀU TRỊ SIADH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930275" y="1484313"/>
            <a:ext cx="101917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888"/>
              </a:spcAft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1098213" y="6477000"/>
            <a:ext cx="1793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898989"/>
                </a:solidFill>
                <a:latin typeface="Arial" panose="020B0604020202020204" pitchFamily="34" charset="0"/>
              </a:rPr>
              <a:t>66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385888"/>
            <a:ext cx="65659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273" y="1702629"/>
            <a:ext cx="53054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Demeclocyclin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ADH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300-600mg x 2 lần/ngày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TD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Vasopressin: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Tolvaptan(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695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38" y="0"/>
            <a:ext cx="11042650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 MẤT MYELIN  DO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THẤU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ăng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CLS: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MRI T2W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&lt; 105 mEq/l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TĂNG NATRI MÁU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DCDEC1-98F0-CA92-2649-0220D2359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4990" y="2394109"/>
            <a:ext cx="107988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Tăng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Natri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máu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[Na⁺]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huyết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thanh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&gt; 145 mmol/L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Là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tình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trạng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tăng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áp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lực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thẩm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thấu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huyết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tương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Gây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nước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chuyển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từ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nội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bào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ngoại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bào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não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mất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nước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212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04" y="718658"/>
            <a:ext cx="55165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TĂNG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NATRI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MÁU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203301" y="629994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97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2975"/>
                </a:lnSpc>
              </a:pPr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61184" y="1955417"/>
            <a:ext cx="8666480" cy="396390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spcBef>
                <a:spcPts val="770"/>
              </a:spcBef>
            </a:pPr>
            <a:r>
              <a:rPr sz="2800" dirty="0">
                <a:cs typeface="Arial"/>
              </a:rPr>
              <a:t>LÂM</a:t>
            </a:r>
            <a:r>
              <a:rPr sz="2800" spc="-65" dirty="0">
                <a:cs typeface="Arial"/>
              </a:rPr>
              <a:t> </a:t>
            </a:r>
            <a:r>
              <a:rPr sz="2800" spc="-20" dirty="0">
                <a:cs typeface="Arial"/>
              </a:rPr>
              <a:t>SÀNG</a:t>
            </a:r>
            <a:endParaRPr sz="2800" dirty="0">
              <a:cs typeface="Arial"/>
            </a:endParaRPr>
          </a:p>
          <a:p>
            <a:pPr marL="381000" indent="-343535">
              <a:spcBef>
                <a:spcPts val="655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 err="1">
                <a:cs typeface="Arial"/>
              </a:rPr>
              <a:t>Biểu</a:t>
            </a:r>
            <a:r>
              <a:rPr sz="2700" spc="-15" dirty="0">
                <a:cs typeface="Arial"/>
              </a:rPr>
              <a:t> </a:t>
            </a:r>
            <a:r>
              <a:rPr sz="2700" dirty="0" err="1">
                <a:cs typeface="Arial"/>
              </a:rPr>
              <a:t>hiện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phụ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thuộc</a:t>
            </a:r>
            <a:r>
              <a:rPr sz="2700" spc="-25" dirty="0">
                <a:cs typeface="Arial"/>
              </a:rPr>
              <a:t> </a:t>
            </a:r>
            <a:r>
              <a:rPr sz="2700" dirty="0">
                <a:cs typeface="Arial"/>
              </a:rPr>
              <a:t>mức độ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và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tốc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độ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tăng</a:t>
            </a:r>
            <a:r>
              <a:rPr sz="2700" spc="-5" dirty="0">
                <a:cs typeface="Arial"/>
              </a:rPr>
              <a:t> </a:t>
            </a:r>
            <a:r>
              <a:rPr sz="2700" spc="-20" dirty="0">
                <a:cs typeface="Arial"/>
              </a:rPr>
              <a:t>Na</a:t>
            </a:r>
            <a:r>
              <a:rPr sz="2700" spc="-30" baseline="24691" dirty="0">
                <a:cs typeface="Arial"/>
              </a:rPr>
              <a:t>+.</a:t>
            </a:r>
            <a:endParaRPr sz="2700" baseline="24691" dirty="0">
              <a:cs typeface="Arial"/>
            </a:endParaRPr>
          </a:p>
          <a:p>
            <a:pPr marL="381000" marR="30480" indent="-343535">
              <a:spcBef>
                <a:spcPts val="645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>
                <a:cs typeface="Arial"/>
              </a:rPr>
              <a:t>Triệu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chứng</a:t>
            </a:r>
            <a:r>
              <a:rPr sz="2700" spc="-30" dirty="0">
                <a:cs typeface="Arial"/>
              </a:rPr>
              <a:t> </a:t>
            </a:r>
            <a:r>
              <a:rPr sz="2700" dirty="0">
                <a:cs typeface="Arial"/>
              </a:rPr>
              <a:t>nặng</a:t>
            </a:r>
            <a:r>
              <a:rPr sz="2700" spc="-35" dirty="0">
                <a:cs typeface="Arial"/>
              </a:rPr>
              <a:t> </a:t>
            </a:r>
            <a:r>
              <a:rPr sz="2700" dirty="0">
                <a:cs typeface="Arial"/>
              </a:rPr>
              <a:t>thường</a:t>
            </a:r>
            <a:r>
              <a:rPr sz="2700" spc="-15" dirty="0">
                <a:cs typeface="Arial"/>
              </a:rPr>
              <a:t> </a:t>
            </a:r>
            <a:r>
              <a:rPr sz="2700" dirty="0">
                <a:cs typeface="Arial"/>
              </a:rPr>
              <a:t>xảy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ra</a:t>
            </a:r>
            <a:r>
              <a:rPr sz="2700" spc="-35" dirty="0">
                <a:cs typeface="Arial"/>
              </a:rPr>
              <a:t> </a:t>
            </a:r>
            <a:r>
              <a:rPr sz="2700" dirty="0">
                <a:cs typeface="Arial"/>
              </a:rPr>
              <a:t>khi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Na</a:t>
            </a:r>
            <a:r>
              <a:rPr sz="2700" baseline="24691" dirty="0">
                <a:cs typeface="Arial"/>
              </a:rPr>
              <a:t>+</a:t>
            </a:r>
            <a:r>
              <a:rPr sz="2700" spc="352" baseline="24691" dirty="0">
                <a:cs typeface="Arial"/>
              </a:rPr>
              <a:t> </a:t>
            </a:r>
            <a:r>
              <a:rPr sz="2700" dirty="0">
                <a:cs typeface="Arial"/>
              </a:rPr>
              <a:t>tăng</a:t>
            </a:r>
            <a:r>
              <a:rPr sz="2700" spc="-25" dirty="0">
                <a:cs typeface="Arial"/>
              </a:rPr>
              <a:t> </a:t>
            </a:r>
            <a:r>
              <a:rPr sz="2700" dirty="0">
                <a:cs typeface="Arial"/>
              </a:rPr>
              <a:t>nhanh</a:t>
            </a:r>
            <a:r>
              <a:rPr sz="2700" spc="-30" dirty="0">
                <a:cs typeface="Arial"/>
              </a:rPr>
              <a:t> </a:t>
            </a:r>
            <a:r>
              <a:rPr sz="2700" spc="-50" dirty="0">
                <a:cs typeface="Arial"/>
              </a:rPr>
              <a:t>&gt; </a:t>
            </a:r>
            <a:r>
              <a:rPr sz="2700" dirty="0">
                <a:cs typeface="Arial"/>
              </a:rPr>
              <a:t>158</a:t>
            </a:r>
            <a:r>
              <a:rPr sz="2700" spc="-70" dirty="0">
                <a:cs typeface="Arial"/>
              </a:rPr>
              <a:t> </a:t>
            </a:r>
            <a:r>
              <a:rPr sz="2700" spc="-10" dirty="0">
                <a:cs typeface="Arial"/>
              </a:rPr>
              <a:t>mmol/l.</a:t>
            </a:r>
            <a:endParaRPr sz="2700" dirty="0">
              <a:cs typeface="Arial"/>
            </a:endParaRPr>
          </a:p>
          <a:p>
            <a:pPr marL="381000" indent="-343535">
              <a:spcBef>
                <a:spcPts val="650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>
                <a:cs typeface="Arial"/>
              </a:rPr>
              <a:t>BN còn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tỉnh:</a:t>
            </a:r>
            <a:r>
              <a:rPr sz="2700" spc="5" dirty="0">
                <a:cs typeface="Arial"/>
              </a:rPr>
              <a:t> </a:t>
            </a:r>
            <a:r>
              <a:rPr sz="2700" dirty="0">
                <a:cs typeface="Arial"/>
              </a:rPr>
              <a:t>khát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nước,</a:t>
            </a:r>
            <a:r>
              <a:rPr sz="2700" spc="-15" dirty="0">
                <a:cs typeface="Arial"/>
              </a:rPr>
              <a:t> </a:t>
            </a:r>
            <a:r>
              <a:rPr sz="2700" dirty="0">
                <a:cs typeface="Arial"/>
              </a:rPr>
              <a:t>mệt mỏi,</a:t>
            </a:r>
            <a:r>
              <a:rPr sz="2700" spc="5" dirty="0">
                <a:cs typeface="Arial"/>
              </a:rPr>
              <a:t> </a:t>
            </a:r>
            <a:r>
              <a:rPr sz="2700" dirty="0">
                <a:cs typeface="Arial"/>
              </a:rPr>
              <a:t>yếu</a:t>
            </a:r>
            <a:r>
              <a:rPr sz="2700" spc="-15" dirty="0">
                <a:cs typeface="Arial"/>
              </a:rPr>
              <a:t> </a:t>
            </a:r>
            <a:r>
              <a:rPr sz="2700" spc="-25" dirty="0">
                <a:cs typeface="Arial"/>
              </a:rPr>
              <a:t>cơ.</a:t>
            </a:r>
            <a:endParaRPr sz="2700" dirty="0">
              <a:cs typeface="Arial"/>
            </a:endParaRPr>
          </a:p>
          <a:p>
            <a:pPr marL="381000" indent="-343535">
              <a:spcBef>
                <a:spcPts val="650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>
                <a:cs typeface="Arial"/>
              </a:rPr>
              <a:t>Sốt </a:t>
            </a:r>
            <a:r>
              <a:rPr sz="2700" spc="-20" dirty="0">
                <a:cs typeface="Arial"/>
              </a:rPr>
              <a:t>cao.</a:t>
            </a:r>
            <a:endParaRPr sz="2700" dirty="0">
              <a:cs typeface="Arial"/>
            </a:endParaRPr>
          </a:p>
          <a:p>
            <a:pPr marL="381000" indent="-343535">
              <a:spcBef>
                <a:spcPts val="650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>
                <a:cs typeface="Arial"/>
              </a:rPr>
              <a:t>Kích</a:t>
            </a:r>
            <a:r>
              <a:rPr sz="2700" spc="-35" dirty="0">
                <a:cs typeface="Arial"/>
              </a:rPr>
              <a:t> </a:t>
            </a:r>
            <a:r>
              <a:rPr sz="2700" dirty="0">
                <a:cs typeface="Arial"/>
              </a:rPr>
              <a:t>thích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-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ngủ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gà,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lẫn</a:t>
            </a:r>
            <a:r>
              <a:rPr sz="2700" spc="-20" dirty="0">
                <a:cs typeface="Arial"/>
              </a:rPr>
              <a:t> </a:t>
            </a:r>
            <a:r>
              <a:rPr sz="2700" dirty="0">
                <a:cs typeface="Arial"/>
              </a:rPr>
              <a:t>lộn</a:t>
            </a:r>
            <a:r>
              <a:rPr sz="2700" spc="10" dirty="0">
                <a:cs typeface="Arial"/>
              </a:rPr>
              <a:t> </a:t>
            </a:r>
            <a:r>
              <a:rPr sz="2700" dirty="0">
                <a:cs typeface="Arial"/>
              </a:rPr>
              <a:t>-</a:t>
            </a:r>
            <a:r>
              <a:rPr sz="2700" spc="-15" dirty="0">
                <a:cs typeface="Arial"/>
              </a:rPr>
              <a:t> </a:t>
            </a:r>
            <a:r>
              <a:rPr sz="2700" dirty="0">
                <a:cs typeface="Arial"/>
              </a:rPr>
              <a:t>hôn</a:t>
            </a:r>
            <a:r>
              <a:rPr sz="2700" spc="5" dirty="0">
                <a:cs typeface="Arial"/>
              </a:rPr>
              <a:t> </a:t>
            </a:r>
            <a:r>
              <a:rPr sz="2700" dirty="0">
                <a:cs typeface="Arial"/>
              </a:rPr>
              <a:t>mê,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co</a:t>
            </a:r>
            <a:r>
              <a:rPr sz="2700" spc="-5" dirty="0">
                <a:cs typeface="Arial"/>
              </a:rPr>
              <a:t> </a:t>
            </a:r>
            <a:r>
              <a:rPr sz="2700" spc="-10" dirty="0">
                <a:cs typeface="Arial"/>
              </a:rPr>
              <a:t>giật.</a:t>
            </a:r>
            <a:endParaRPr sz="2700" dirty="0">
              <a:cs typeface="Arial"/>
            </a:endParaRPr>
          </a:p>
          <a:p>
            <a:pPr marL="381000" indent="-343535">
              <a:spcBef>
                <a:spcPts val="670"/>
              </a:spcBef>
              <a:buSzPct val="74074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700" dirty="0">
                <a:cs typeface="MS PGothic"/>
              </a:rPr>
              <a:t>±</a:t>
            </a:r>
            <a:r>
              <a:rPr sz="2700" spc="-100" dirty="0">
                <a:cs typeface="MS PGothic"/>
              </a:rPr>
              <a:t> </a:t>
            </a:r>
            <a:r>
              <a:rPr sz="2700" dirty="0">
                <a:cs typeface="Arial"/>
              </a:rPr>
              <a:t>xuất</a:t>
            </a:r>
            <a:r>
              <a:rPr sz="2700" spc="-5" dirty="0">
                <a:cs typeface="Arial"/>
              </a:rPr>
              <a:t> </a:t>
            </a:r>
            <a:r>
              <a:rPr sz="2700" dirty="0">
                <a:cs typeface="Arial"/>
              </a:rPr>
              <a:t>huyết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não,</a:t>
            </a:r>
            <a:r>
              <a:rPr sz="2700" spc="-10" dirty="0">
                <a:cs typeface="Arial"/>
              </a:rPr>
              <a:t> </a:t>
            </a:r>
            <a:r>
              <a:rPr sz="2700" dirty="0">
                <a:cs typeface="Arial"/>
              </a:rPr>
              <a:t>màng</a:t>
            </a:r>
            <a:r>
              <a:rPr sz="2700" spc="-15" dirty="0">
                <a:cs typeface="Arial"/>
              </a:rPr>
              <a:t> </a:t>
            </a:r>
            <a:r>
              <a:rPr sz="2700" spc="-20" dirty="0">
                <a:cs typeface="Arial"/>
              </a:rPr>
              <a:t>não.</a:t>
            </a:r>
            <a:endParaRPr sz="2700" dirty="0"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572" y="465606"/>
            <a:ext cx="630905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TĂNG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NATRI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MÁU</a:t>
            </a:r>
            <a:r>
              <a:rPr lang="en-US" spc="-25" dirty="0">
                <a:solidFill>
                  <a:srgbClr val="C00000"/>
                </a:solidFill>
              </a:rPr>
              <a:t>            </a:t>
            </a:r>
            <a:endParaRPr spc="-25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203301" y="629994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97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2975"/>
                </a:lnSpc>
              </a:pPr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055572" y="1810371"/>
            <a:ext cx="5845175" cy="389209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CHẨN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ĐOÁN</a:t>
            </a:r>
            <a:endParaRPr sz="2800" dirty="0">
              <a:latin typeface="Arial"/>
              <a:cs typeface="Arial"/>
            </a:endParaRPr>
          </a:p>
          <a:p>
            <a:pPr marL="393700" indent="-381635">
              <a:spcBef>
                <a:spcPts val="655"/>
              </a:spcBef>
              <a:buAutoNum type="arabicPeriod"/>
              <a:tabLst>
                <a:tab pos="394335" algn="l"/>
              </a:tabLst>
            </a:pPr>
            <a:r>
              <a:rPr sz="2700" dirty="0">
                <a:latin typeface="Arial"/>
                <a:cs typeface="Arial"/>
              </a:rPr>
              <a:t>Chẩn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đoán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xác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định:</a:t>
            </a:r>
            <a:endParaRPr sz="2700" dirty="0">
              <a:latin typeface="Arial"/>
              <a:cs typeface="Arial"/>
            </a:endParaRPr>
          </a:p>
          <a:p>
            <a:pPr marL="355600">
              <a:spcBef>
                <a:spcPts val="645"/>
              </a:spcBef>
            </a:pPr>
            <a:r>
              <a:rPr sz="2700" dirty="0">
                <a:latin typeface="Arial"/>
                <a:cs typeface="Arial"/>
              </a:rPr>
              <a:t>Xét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nghiệm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Natri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máu: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&gt;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145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mmol/l</a:t>
            </a:r>
            <a:endParaRPr sz="2700" dirty="0">
              <a:latin typeface="Arial"/>
              <a:cs typeface="Arial"/>
            </a:endParaRPr>
          </a:p>
          <a:p>
            <a:pPr marL="393700" indent="-381635">
              <a:spcBef>
                <a:spcPts val="650"/>
              </a:spcBef>
              <a:buAutoNum type="arabicPeriod" startAt="2"/>
              <a:tabLst>
                <a:tab pos="394335" algn="l"/>
              </a:tabLst>
            </a:pPr>
            <a:r>
              <a:rPr sz="2700" dirty="0">
                <a:latin typeface="Arial"/>
                <a:cs typeface="Arial"/>
              </a:rPr>
              <a:t>Chẩn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đoán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nguyên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nhân:</a:t>
            </a:r>
            <a:endParaRPr sz="2700" dirty="0">
              <a:latin typeface="Arial"/>
              <a:cs typeface="Arial"/>
            </a:endParaRPr>
          </a:p>
          <a:p>
            <a:pPr marL="355600" indent="-343535">
              <a:spcBef>
                <a:spcPts val="650"/>
              </a:spcBef>
              <a:buSzPct val="74074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Kèm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theo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phù</a:t>
            </a:r>
            <a:endParaRPr sz="2700" dirty="0">
              <a:latin typeface="Arial"/>
              <a:cs typeface="Arial"/>
            </a:endParaRPr>
          </a:p>
          <a:p>
            <a:pPr marL="355600" indent="-343535">
              <a:spcBef>
                <a:spcPts val="645"/>
              </a:spcBef>
              <a:buSzPct val="74074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Không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kèm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theo</a:t>
            </a:r>
            <a:r>
              <a:rPr sz="2700" spc="-20" dirty="0">
                <a:latin typeface="Arial"/>
                <a:cs typeface="Arial"/>
              </a:rPr>
              <a:t> phù:</a:t>
            </a:r>
            <a:endParaRPr sz="2700" dirty="0">
              <a:latin typeface="Arial"/>
              <a:cs typeface="Arial"/>
            </a:endParaRPr>
          </a:p>
          <a:p>
            <a:pPr marL="756285" lvl="1" indent="-287020">
              <a:spcBef>
                <a:spcPts val="560"/>
              </a:spcBef>
              <a:buSzPct val="73913"/>
              <a:buChar char="–"/>
              <a:tabLst>
                <a:tab pos="756285" algn="l"/>
                <a:tab pos="756920" algn="l"/>
              </a:tabLst>
            </a:pPr>
            <a:r>
              <a:rPr sz="2300" dirty="0">
                <a:latin typeface="Arial"/>
                <a:cs typeface="Arial"/>
              </a:rPr>
              <a:t>Các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dấu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hiệu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bệnh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lý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khác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kèm</a:t>
            </a:r>
            <a:r>
              <a:rPr sz="2300" spc="-20" dirty="0">
                <a:latin typeface="Arial"/>
                <a:cs typeface="Arial"/>
              </a:rPr>
              <a:t> theo</a:t>
            </a:r>
            <a:endParaRPr sz="2300" dirty="0">
              <a:latin typeface="Arial"/>
              <a:cs typeface="Arial"/>
            </a:endParaRPr>
          </a:p>
          <a:p>
            <a:pPr marL="756285" lvl="1" indent="-287020">
              <a:spcBef>
                <a:spcPts val="550"/>
              </a:spcBef>
              <a:buSzPct val="73913"/>
              <a:buChar char="–"/>
              <a:tabLst>
                <a:tab pos="756285" algn="l"/>
                <a:tab pos="756920" algn="l"/>
              </a:tabLst>
            </a:pPr>
            <a:r>
              <a:rPr sz="2300" dirty="0">
                <a:latin typeface="Arial"/>
                <a:cs typeface="Arial"/>
              </a:rPr>
              <a:t>Natri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niệu,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áp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lực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thẩm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thấu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máu/niệu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4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TĂNG NATRI MÁU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0BE4-B5FC-47E0-93F0-09004833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59" y="1475408"/>
            <a:ext cx="10515600" cy="51700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1. </a:t>
            </a:r>
            <a:r>
              <a:rPr lang="vi-VN" b="1" dirty="0">
                <a:latin typeface="+mj-lt"/>
              </a:rPr>
              <a:t>Giảm thể tích (thường gặp nhất)</a:t>
            </a:r>
            <a:r>
              <a:rPr lang="en-US" b="1" dirty="0">
                <a:latin typeface="+mj-lt"/>
              </a:rPr>
              <a:t>: </a:t>
            </a:r>
            <a:r>
              <a:rPr lang="vi-VN" dirty="0">
                <a:latin typeface="+mj-lt"/>
              </a:rPr>
              <a:t>Mất nước &gt; mất Natri</a:t>
            </a:r>
          </a:p>
          <a:p>
            <a:r>
              <a:rPr lang="vi-VN" dirty="0">
                <a:latin typeface="+mj-lt"/>
              </a:rPr>
              <a:t>Nguyên nhân:</a:t>
            </a:r>
          </a:p>
          <a:p>
            <a:pPr lvl="1"/>
            <a:r>
              <a:rPr lang="vi-VN" dirty="0">
                <a:latin typeface="+mj-lt"/>
              </a:rPr>
              <a:t>Tiêu chảy, nôn</a:t>
            </a:r>
          </a:p>
          <a:p>
            <a:pPr lvl="1"/>
            <a:r>
              <a:rPr lang="vi-VN" dirty="0">
                <a:latin typeface="+mj-lt"/>
              </a:rPr>
              <a:t>Đổ mồ hôi nhiều</a:t>
            </a:r>
          </a:p>
          <a:p>
            <a:pPr lvl="1"/>
            <a:r>
              <a:rPr lang="vi-VN" dirty="0">
                <a:latin typeface="+mj-lt"/>
              </a:rPr>
              <a:t>Lợi tiểu quai</a:t>
            </a:r>
          </a:p>
          <a:p>
            <a:r>
              <a:rPr lang="vi-VN" dirty="0">
                <a:latin typeface="+mj-lt"/>
              </a:rPr>
              <a:t>Dấu hiệu: tụt HA, khô niêm mạ</a:t>
            </a:r>
            <a:r>
              <a:rPr lang="en-US" dirty="0">
                <a:latin typeface="+mj-lt"/>
              </a:rPr>
              <a:t>c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2. </a:t>
            </a:r>
            <a:r>
              <a:rPr lang="vi-VN" b="1" dirty="0">
                <a:latin typeface="+mj-lt"/>
              </a:rPr>
              <a:t> Bình thể tích</a:t>
            </a:r>
          </a:p>
          <a:p>
            <a:r>
              <a:rPr lang="vi-VN" dirty="0">
                <a:latin typeface="+mj-lt"/>
              </a:rPr>
              <a:t>Mất nước tự do đơn thuần</a:t>
            </a:r>
          </a:p>
          <a:p>
            <a:r>
              <a:rPr lang="vi-VN" dirty="0">
                <a:latin typeface="+mj-lt"/>
              </a:rPr>
              <a:t>Nguyên nhân:</a:t>
            </a:r>
          </a:p>
          <a:p>
            <a:pPr lvl="1"/>
            <a:r>
              <a:rPr lang="vi-VN" dirty="0">
                <a:latin typeface="+mj-lt"/>
              </a:rPr>
              <a:t>Đái tháo nhạt trung ương</a:t>
            </a:r>
          </a:p>
          <a:p>
            <a:pPr lvl="1"/>
            <a:r>
              <a:rPr lang="vi-VN" dirty="0">
                <a:latin typeface="+mj-lt"/>
              </a:rPr>
              <a:t>Đái tháo nhạt do thận</a:t>
            </a:r>
          </a:p>
          <a:p>
            <a:r>
              <a:rPr lang="vi-VN" dirty="0">
                <a:latin typeface="+mj-lt"/>
              </a:rPr>
              <a:t>Không phù, không mất nước rõ</a:t>
            </a:r>
          </a:p>
          <a:p>
            <a:pPr marL="0" indent="0">
              <a:buNone/>
            </a:pPr>
            <a:r>
              <a:rPr lang="vi-VN" b="1" dirty="0">
                <a:latin typeface="+mj-lt"/>
              </a:rPr>
              <a:t> Tăng thể tích (hiếm)</a:t>
            </a:r>
          </a:p>
          <a:p>
            <a:r>
              <a:rPr lang="vi-VN" dirty="0">
                <a:latin typeface="+mj-lt"/>
              </a:rPr>
              <a:t>Tăng Natri &gt; tăng nước</a:t>
            </a:r>
          </a:p>
          <a:p>
            <a:r>
              <a:rPr lang="vi-VN" dirty="0">
                <a:latin typeface="+mj-lt"/>
              </a:rPr>
              <a:t>Nguyên nhân:</a:t>
            </a:r>
          </a:p>
          <a:p>
            <a:pPr lvl="1"/>
            <a:r>
              <a:rPr lang="vi-VN" dirty="0">
                <a:latin typeface="+mj-lt"/>
              </a:rPr>
              <a:t>Truyền NaCl ưu trương</a:t>
            </a:r>
          </a:p>
          <a:p>
            <a:pPr lvl="1"/>
            <a:r>
              <a:rPr lang="vi-VN" dirty="0">
                <a:latin typeface="+mj-lt"/>
              </a:rPr>
              <a:t>Uống/ăn Natri quá mức</a:t>
            </a:r>
          </a:p>
          <a:p>
            <a:r>
              <a:rPr lang="vi-VN" dirty="0">
                <a:latin typeface="+mj-lt"/>
              </a:rPr>
              <a:t>Có phù, tăng HA</a:t>
            </a:r>
          </a:p>
          <a:p>
            <a:pPr marL="0" indent="0">
              <a:buNone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751AB-E8E6-743A-98F3-0AFDD72B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28" y="1945639"/>
            <a:ext cx="6466672" cy="45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6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202" y="6268619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1024" y="710679"/>
            <a:ext cx="674593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TĂNG</a:t>
            </a:r>
            <a:r>
              <a:rPr spc="-110" dirty="0"/>
              <a:t> </a:t>
            </a:r>
            <a:r>
              <a:rPr spc="-10" dirty="0"/>
              <a:t>NATRI</a:t>
            </a:r>
            <a:r>
              <a:rPr spc="-105" dirty="0"/>
              <a:t> </a:t>
            </a:r>
            <a:r>
              <a:rPr spc="-25" dirty="0"/>
              <a:t>MÁU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90700" y="1825625"/>
            <a:ext cx="10515600" cy="39767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770"/>
              </a:spcBef>
            </a:pPr>
            <a:r>
              <a:rPr dirty="0">
                <a:latin typeface="Arial"/>
                <a:cs typeface="Arial"/>
              </a:rPr>
              <a:t>ĐIỀU</a:t>
            </a:r>
            <a:r>
              <a:rPr spc="-13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TRỊ</a:t>
            </a:r>
          </a:p>
          <a:p>
            <a:pPr marL="18796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Nguyên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tắc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điều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chỉnh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natri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máu</a:t>
            </a:r>
            <a:endParaRPr sz="2600" dirty="0">
              <a:latin typeface="Arial"/>
              <a:cs typeface="Arial"/>
            </a:endParaRPr>
          </a:p>
          <a:p>
            <a:pPr marL="530860" indent="-343535">
              <a:lnSpc>
                <a:spcPct val="100000"/>
              </a:lnSpc>
              <a:spcBef>
                <a:spcPts val="585"/>
              </a:spcBef>
              <a:buSzPct val="75000"/>
              <a:buFont typeface="Wingdings"/>
              <a:buChar char=""/>
              <a:tabLst>
                <a:tab pos="530225" algn="l"/>
                <a:tab pos="531495" algn="l"/>
              </a:tabLst>
            </a:pPr>
            <a:r>
              <a:rPr sz="2400" dirty="0">
                <a:latin typeface="Arial"/>
                <a:cs typeface="Arial"/>
              </a:rPr>
              <a:t>Hạ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baseline="24305" dirty="0">
                <a:latin typeface="Arial"/>
                <a:cs typeface="Arial"/>
              </a:rPr>
              <a:t>+</a:t>
            </a:r>
            <a:r>
              <a:rPr sz="2400" spc="337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máu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nhanh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quá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có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thể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gây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phù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não.</a:t>
            </a:r>
            <a:endParaRPr sz="2400" dirty="0">
              <a:latin typeface="Arial"/>
              <a:cs typeface="Arial"/>
            </a:endParaRPr>
          </a:p>
          <a:p>
            <a:pPr marL="530860" marR="245110" indent="-343535">
              <a:lnSpc>
                <a:spcPct val="10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530225" algn="l"/>
                <a:tab pos="531495" algn="l"/>
              </a:tabLst>
            </a:pPr>
            <a:r>
              <a:rPr sz="2400" dirty="0">
                <a:latin typeface="Arial"/>
                <a:cs typeface="Arial"/>
              </a:rPr>
              <a:t>Hạ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baseline="24305" dirty="0">
                <a:latin typeface="Arial"/>
                <a:cs typeface="Arial"/>
              </a:rPr>
              <a:t>+</a:t>
            </a:r>
            <a:r>
              <a:rPr sz="2400" spc="345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máu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không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quá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0,5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mmol/l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trong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giờ; không </a:t>
            </a:r>
            <a:r>
              <a:rPr sz="2400" spc="-25" dirty="0">
                <a:latin typeface="Arial"/>
                <a:cs typeface="Arial"/>
              </a:rPr>
              <a:t>quá </a:t>
            </a:r>
            <a:r>
              <a:rPr sz="2400" dirty="0">
                <a:latin typeface="Arial"/>
                <a:cs typeface="Arial"/>
              </a:rPr>
              <a:t>10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mmol/l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trong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24 </a:t>
            </a:r>
            <a:r>
              <a:rPr sz="2400" spc="-20" dirty="0">
                <a:latin typeface="Arial"/>
                <a:cs typeface="Arial"/>
              </a:rPr>
              <a:t>giờ.</a:t>
            </a:r>
            <a:endParaRPr sz="2400" dirty="0">
              <a:latin typeface="Arial"/>
              <a:cs typeface="Arial"/>
            </a:endParaRPr>
          </a:p>
          <a:p>
            <a:pPr marL="530860" indent="-343535">
              <a:lnSpc>
                <a:spcPct val="100000"/>
              </a:lnSpc>
              <a:spcBef>
                <a:spcPts val="575"/>
              </a:spcBef>
              <a:buSzPct val="75000"/>
              <a:buFont typeface="Wingdings"/>
              <a:buChar char=""/>
              <a:tabLst>
                <a:tab pos="530225" algn="l"/>
                <a:tab pos="531495" algn="l"/>
              </a:tabLst>
            </a:pPr>
            <a:r>
              <a:rPr sz="2400" dirty="0">
                <a:latin typeface="Arial"/>
                <a:cs typeface="Arial"/>
              </a:rPr>
              <a:t>Nếu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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baseline="24305" dirty="0">
                <a:latin typeface="Arial"/>
                <a:cs typeface="Arial"/>
              </a:rPr>
              <a:t>+</a:t>
            </a:r>
            <a:r>
              <a:rPr sz="2400" spc="32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máu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xuất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hiện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nhanh hoặc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có</a:t>
            </a:r>
            <a:r>
              <a:rPr sz="2400" spc="-10" dirty="0">
                <a:latin typeface="Arial"/>
                <a:cs typeface="Arial"/>
              </a:rPr>
              <a:t> tr.ch.LS:</a:t>
            </a:r>
            <a:endParaRPr sz="2400" dirty="0">
              <a:latin typeface="Arial"/>
              <a:cs typeface="Arial"/>
            </a:endParaRPr>
          </a:p>
          <a:p>
            <a:pPr marL="931544" marR="298450" lvl="1" indent="-287020">
              <a:lnSpc>
                <a:spcPct val="100000"/>
              </a:lnSpc>
              <a:spcBef>
                <a:spcPts val="580"/>
              </a:spcBef>
              <a:buClr>
                <a:srgbClr val="003366"/>
              </a:buClr>
              <a:buSzPct val="75000"/>
              <a:buFont typeface="Arial"/>
              <a:buChar char="–"/>
              <a:tabLst>
                <a:tab pos="1010919" algn="l"/>
                <a:tab pos="1011555" algn="l"/>
              </a:tabLst>
            </a:pPr>
            <a:r>
              <a:rPr dirty="0"/>
              <a:t>	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vài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giờ</a:t>
            </a:r>
            <a:r>
              <a:rPr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đầu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điều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chỉnh</a:t>
            </a:r>
            <a:r>
              <a:rPr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Na</a:t>
            </a:r>
            <a:r>
              <a:rPr baseline="2430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pc="307" baseline="243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máu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xuống</a:t>
            </a:r>
            <a:r>
              <a:rPr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mmol/l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3366"/>
                </a:solidFill>
                <a:latin typeface="Arial"/>
                <a:cs typeface="Arial"/>
              </a:rPr>
              <a:t>giờ.</a:t>
            </a:r>
            <a:endParaRPr dirty="0">
              <a:latin typeface="Arial"/>
              <a:cs typeface="Arial"/>
            </a:endParaRPr>
          </a:p>
          <a:p>
            <a:pPr marL="931544" marR="30480" lvl="1" indent="-287020">
              <a:lnSpc>
                <a:spcPct val="100000"/>
              </a:lnSpc>
              <a:spcBef>
                <a:spcPts val="575"/>
              </a:spcBef>
              <a:buSzPct val="75000"/>
              <a:buChar char="–"/>
              <a:tabLst>
                <a:tab pos="931544" algn="l"/>
                <a:tab pos="932180" algn="l"/>
              </a:tabLst>
            </a:pP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Sau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đó</a:t>
            </a:r>
            <a:r>
              <a:rPr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hạ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Na</a:t>
            </a:r>
            <a:r>
              <a:rPr baseline="2430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pc="330" baseline="243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máu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quá 0,5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mmol/l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giờ </a:t>
            </a:r>
            <a:r>
              <a:rPr spc="-25" dirty="0">
                <a:solidFill>
                  <a:srgbClr val="003366"/>
                </a:solidFill>
                <a:latin typeface="Arial"/>
                <a:cs typeface="Arial"/>
              </a:rPr>
              <a:t>và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quá</a:t>
            </a:r>
            <a:r>
              <a:rPr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10</a:t>
            </a:r>
            <a:r>
              <a:rPr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mmol/l</a:t>
            </a:r>
            <a:r>
              <a:rPr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3366"/>
                </a:solidFill>
                <a:latin typeface="Arial"/>
                <a:cs typeface="Arial"/>
              </a:rPr>
              <a:t>24</a:t>
            </a:r>
            <a:r>
              <a:rPr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3366"/>
                </a:solidFill>
                <a:latin typeface="Arial"/>
                <a:cs typeface="Arial"/>
              </a:rPr>
              <a:t>giờ.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744" y="698339"/>
            <a:ext cx="766033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TĂNG</a:t>
            </a:r>
            <a:r>
              <a:rPr spc="-10" dirty="0"/>
              <a:t> </a:t>
            </a:r>
            <a:r>
              <a:rPr dirty="0"/>
              <a:t>NATRI</a:t>
            </a:r>
            <a:r>
              <a:rPr spc="-15" dirty="0"/>
              <a:t> </a:t>
            </a:r>
            <a:r>
              <a:rPr spc="-25" dirty="0"/>
              <a:t>MÁU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203301" y="629994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97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2975"/>
                </a:lnSpc>
              </a:pPr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463041" y="1853717"/>
            <a:ext cx="9438640" cy="3648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spcBef>
                <a:spcPts val="770"/>
              </a:spcBef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ĐIỀU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TRỊ</a:t>
            </a:r>
            <a:endParaRPr sz="2800" dirty="0">
              <a:latin typeface="Arial"/>
              <a:cs typeface="Arial"/>
            </a:endParaRPr>
          </a:p>
          <a:p>
            <a:pPr marL="38100">
              <a:spcBef>
                <a:spcPts val="675"/>
              </a:spcBef>
            </a:pPr>
            <a:r>
              <a:rPr sz="26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ông</a:t>
            </a:r>
            <a:r>
              <a:rPr sz="2800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thức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tính</a:t>
            </a:r>
            <a:r>
              <a:rPr sz="2800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nước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"/>
                <a:cs typeface="Arial"/>
              </a:rPr>
              <a:t>thiếu:</a:t>
            </a:r>
            <a:endParaRPr sz="2800" dirty="0">
              <a:latin typeface="Arial"/>
              <a:cs typeface="Arial"/>
            </a:endParaRPr>
          </a:p>
          <a:p>
            <a:pPr marL="381000">
              <a:spcBef>
                <a:spcPts val="670"/>
              </a:spcBef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0,5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x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x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(Na</a:t>
            </a:r>
            <a:r>
              <a:rPr sz="2775" baseline="2552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máu</a:t>
            </a:r>
            <a:r>
              <a:rPr sz="28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BN</a:t>
            </a:r>
            <a:r>
              <a:rPr sz="28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"/>
                <a:cs typeface="Arial"/>
              </a:rPr>
              <a:t>140)/140</a:t>
            </a:r>
            <a:endParaRPr sz="2800" dirty="0">
              <a:latin typeface="Arial"/>
              <a:cs typeface="Arial"/>
            </a:endParaRPr>
          </a:p>
          <a:p>
            <a:pPr marL="781685" marR="30480" indent="-287020">
              <a:spcBef>
                <a:spcPts val="595"/>
              </a:spcBef>
              <a:buSzPct val="75000"/>
              <a:buChar char="–"/>
              <a:tabLst>
                <a:tab pos="781685" algn="l"/>
                <a:tab pos="782320" algn="l"/>
              </a:tabLst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nước thiếu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tính</a:t>
            </a:r>
            <a:r>
              <a:rPr sz="24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được: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nước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tự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do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(không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đi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theo 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NaCl)</a:t>
            </a:r>
            <a:endParaRPr sz="2400" dirty="0">
              <a:latin typeface="Arial"/>
              <a:cs typeface="Arial"/>
            </a:endParaRPr>
          </a:p>
          <a:p>
            <a:pPr marL="781685" indent="-287020">
              <a:spcBef>
                <a:spcPts val="575"/>
              </a:spcBef>
              <a:buSzPct val="75000"/>
              <a:buChar char="–"/>
              <a:tabLst>
                <a:tab pos="781685" algn="l"/>
                <a:tab pos="782320" algn="l"/>
              </a:tabLst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Cần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cộng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thêm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nước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tiếp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tục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mất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nếu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sz="2400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giải</a:t>
            </a:r>
            <a:endParaRPr sz="2400" dirty="0">
              <a:latin typeface="Arial"/>
              <a:cs typeface="Arial"/>
            </a:endParaRPr>
          </a:p>
          <a:p>
            <a:pPr marL="781685">
              <a:spcBef>
                <a:spcPts val="5"/>
              </a:spcBef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quyết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được</a:t>
            </a:r>
            <a:r>
              <a:rPr sz="24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nguyên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nhân</a:t>
            </a:r>
            <a:endParaRPr sz="2400" dirty="0">
              <a:latin typeface="Arial"/>
              <a:cs typeface="Arial"/>
            </a:endParaRPr>
          </a:p>
          <a:p>
            <a:pPr marL="781685" marR="264795" indent="-287020">
              <a:spcBef>
                <a:spcPts val="575"/>
              </a:spcBef>
              <a:buSzPct val="75000"/>
              <a:buChar char="–"/>
              <a:tabLst>
                <a:tab pos="781685" algn="l"/>
                <a:tab pos="782320" algn="l"/>
              </a:tabLst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Công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thức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này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tính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tổng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luợng</a:t>
            </a:r>
            <a:r>
              <a:rPr sz="2400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nước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thiếu,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không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phải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để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tính</a:t>
            </a:r>
            <a:r>
              <a:rPr sz="24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sz="2400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cần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truyền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24</a:t>
            </a:r>
            <a:r>
              <a:rPr sz="24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giờ.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784" y="667859"/>
            <a:ext cx="68373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TĂNG</a:t>
            </a:r>
            <a:r>
              <a:rPr spc="-110" dirty="0"/>
              <a:t> </a:t>
            </a:r>
            <a:r>
              <a:rPr spc="-10" dirty="0"/>
              <a:t>NATRI</a:t>
            </a:r>
            <a:r>
              <a:rPr spc="-105" dirty="0"/>
              <a:t> </a:t>
            </a:r>
            <a:r>
              <a:rPr spc="-25" dirty="0"/>
              <a:t>MÁU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203301" y="629994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975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2975"/>
                </a:lnSpc>
              </a:pPr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48892" y="2300758"/>
            <a:ext cx="841438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spcBef>
                <a:spcPts val="770"/>
              </a:spcBef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ĐIỀU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TRỊ</a:t>
            </a:r>
            <a:endParaRPr sz="2800">
              <a:latin typeface="Arial"/>
              <a:cs typeface="Arial"/>
            </a:endParaRPr>
          </a:p>
          <a:p>
            <a:pPr marL="38100">
              <a:spcBef>
                <a:spcPts val="675"/>
              </a:spcBef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sz="2800" spc="-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có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tụt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Arial"/>
                <a:cs typeface="Arial"/>
              </a:rPr>
              <a:t>HA</a:t>
            </a:r>
            <a:r>
              <a:rPr sz="2800" spc="-1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(sốc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do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giảm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thể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tích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tuần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Arial"/>
                <a:cs typeface="Arial"/>
              </a:rPr>
              <a:t>hoàn):</a:t>
            </a:r>
            <a:endParaRPr sz="2800">
              <a:latin typeface="Arial"/>
              <a:cs typeface="Arial"/>
            </a:endParaRPr>
          </a:p>
          <a:p>
            <a:pPr marL="381000" marR="69850" indent="-343535">
              <a:spcBef>
                <a:spcPts val="670"/>
              </a:spcBef>
              <a:buSzPct val="75000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Nâng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nhanh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thể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tích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tuần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hoàn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để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đưa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HA</a:t>
            </a:r>
            <a:r>
              <a:rPr sz="2800" spc="-1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về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Arial"/>
                <a:cs typeface="Arial"/>
              </a:rPr>
              <a:t>bình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thường</a:t>
            </a:r>
            <a:r>
              <a:rPr sz="2800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giờ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đầu</a:t>
            </a:r>
            <a:endParaRPr sz="2800">
              <a:latin typeface="Arial"/>
              <a:cs typeface="Arial"/>
            </a:endParaRPr>
          </a:p>
          <a:p>
            <a:pPr marL="381000" marR="30480" indent="-343535">
              <a:lnSpc>
                <a:spcPts val="3340"/>
              </a:lnSpc>
              <a:spcBef>
                <a:spcPts val="825"/>
              </a:spcBef>
              <a:buSzPct val="75000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800" dirty="0">
                <a:solidFill>
                  <a:srgbClr val="003366"/>
                </a:solidFill>
                <a:latin typeface="Symbol"/>
                <a:cs typeface="Symbol"/>
              </a:rPr>
              <a:t></a:t>
            </a:r>
            <a:r>
              <a:rPr sz="2800" spc="2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truyền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nhanh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dung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dịch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NaCl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0,9%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MS PGothic"/>
                <a:cs typeface="MS PGothic"/>
              </a:rPr>
              <a:t>±</a:t>
            </a:r>
            <a:r>
              <a:rPr sz="2800" spc="-130" dirty="0">
                <a:solidFill>
                  <a:srgbClr val="003366"/>
                </a:solidFill>
                <a:latin typeface="MS PGothic"/>
                <a:cs typeface="MS PGothic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cao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Arial"/>
                <a:cs typeface="Arial"/>
              </a:rPr>
              <a:t>phân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tử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dung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dịch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3366"/>
                </a:solidFill>
                <a:latin typeface="Arial"/>
                <a:cs typeface="Arial"/>
              </a:rPr>
              <a:t>keo.</a:t>
            </a:r>
            <a:endParaRPr sz="2800">
              <a:latin typeface="Arial"/>
              <a:cs typeface="Arial"/>
            </a:endParaRPr>
          </a:p>
          <a:p>
            <a:pPr marL="381000" indent="-343535">
              <a:spcBef>
                <a:spcPts val="565"/>
              </a:spcBef>
              <a:buSzPct val="75000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HA</a:t>
            </a:r>
            <a:r>
              <a:rPr sz="2800" spc="-1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đã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ổn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định: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bắt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đầu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điều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chỉnh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Na</a:t>
            </a:r>
            <a:r>
              <a:rPr sz="2775" baseline="2552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775" spc="330" baseline="255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máu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809" y="2541794"/>
            <a:ext cx="35052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RỐI LOẠN KALI </a:t>
            </a:r>
          </a:p>
        </p:txBody>
      </p:sp>
    </p:spTree>
    <p:extLst>
      <p:ext uri="{BB962C8B-B14F-4D97-AF65-F5344CB8AC3E}">
        <p14:creationId xmlns:p14="http://schemas.microsoft.com/office/powerpoint/2010/main" val="143904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790273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A7ACE-1D66-47C8-9ED8-C184F89BB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92" t="24220" r="20650" b="11892"/>
          <a:stretch/>
        </p:blipFill>
        <p:spPr>
          <a:xfrm>
            <a:off x="5447733" y="1534166"/>
            <a:ext cx="6250488" cy="4314853"/>
          </a:xfrm>
        </p:spPr>
      </p:pic>
    </p:spTree>
    <p:extLst>
      <p:ext uri="{BB962C8B-B14F-4D97-AF65-F5344CB8AC3E}">
        <p14:creationId xmlns:p14="http://schemas.microsoft.com/office/powerpoint/2010/main" val="321140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Kali là cation chủ yếu trong tế bào, chỉ 2% tổng lượng kali cơ thể là ngoài tế bào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vi-VN" dirty="0"/>
              <a:t>. Người lớn trung bình 70 kg có khoảng 3500 mEq (3500 mmol) kali.</a:t>
            </a:r>
          </a:p>
          <a:p>
            <a:r>
              <a:rPr lang="vi-VN" dirty="0"/>
              <a:t>Kali là yếu tố chính quyết định tính thẩm thấu trong tế bào</a:t>
            </a:r>
            <a:r>
              <a:rPr lang="en-US" dirty="0"/>
              <a:t>, </a:t>
            </a:r>
            <a:r>
              <a:rPr lang="vi-VN" dirty="0"/>
              <a:t>điện thế màng tế bào, vai trò quan trọng hoạt động tế bào, như dẫn truyền thần kinh và co tế bào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vi-VN" dirty="0"/>
              <a:t>Vì vậy, thay đổi nhỏ của nồng độ kali huyết thanh có thể có biểu hiện lâm sàng đáng kể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3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371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hoá</a:t>
            </a:r>
            <a:r>
              <a:rPr lang="en-US" b="1" dirty="0"/>
              <a:t> kali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70" y="1883695"/>
            <a:ext cx="5791200" cy="46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1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kali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lang="en-US" dirty="0"/>
          </a:p>
          <a:p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kali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  <a:p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kali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Tăng</a:t>
            </a:r>
            <a:r>
              <a:rPr lang="en-US" dirty="0">
                <a:sym typeface="Wingdings" pitchFamily="2" charset="2"/>
              </a:rPr>
              <a:t> kali </a:t>
            </a:r>
            <a:r>
              <a:rPr lang="en-US" dirty="0" err="1">
                <a:sym typeface="Wingdings" pitchFamily="2" charset="2"/>
              </a:rPr>
              <a:t>máu</a:t>
            </a:r>
            <a:r>
              <a:rPr lang="en-US" dirty="0">
                <a:sym typeface="Wingdings" pitchFamily="2" charset="2"/>
              </a:rPr>
              <a:t>/ </a:t>
            </a:r>
            <a:r>
              <a:rPr lang="en-US" dirty="0" err="1">
                <a:sym typeface="Wingdings" pitchFamily="2" charset="2"/>
              </a:rPr>
              <a:t>Hạ</a:t>
            </a:r>
            <a:r>
              <a:rPr lang="en-US" dirty="0">
                <a:sym typeface="Wingdings" pitchFamily="2" charset="2"/>
              </a:rPr>
              <a:t> kali </a:t>
            </a:r>
            <a:r>
              <a:rPr lang="en-US" dirty="0" err="1">
                <a:sym typeface="Wingdings" pitchFamily="2" charset="2"/>
              </a:rPr>
              <a:t>máu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113" y="2688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TĂNG KALI MÁU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0BE4-B5FC-47E0-93F0-09004833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3" y="2492828"/>
            <a:ext cx="6705419" cy="461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Nguyên </a:t>
            </a:r>
            <a:r>
              <a:rPr lang="en-US" sz="2000" dirty="0" err="1">
                <a:cs typeface="Times New Roman" panose="02020603050405020304" pitchFamily="18" charset="0"/>
              </a:rPr>
              <a:t>nhân</a:t>
            </a:r>
            <a:r>
              <a:rPr lang="en-US" sz="2000" dirty="0"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>
                <a:cs typeface="Times New Roman" panose="02020603050405020304" pitchFamily="18" charset="0"/>
              </a:rPr>
              <a:t>Kali </a:t>
            </a:r>
            <a:r>
              <a:rPr lang="en-US" sz="2000" dirty="0" err="1">
                <a:cs typeface="Times New Roman" panose="02020603050405020304" pitchFamily="18" charset="0"/>
              </a:rPr>
              <a:t>đi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từ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tế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bào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tăng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cs typeface="Times New Roman" panose="02020603050405020304" pitchFamily="18" charset="0"/>
              </a:rPr>
              <a:t>nhiễm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toan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tăng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áp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lực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thẩm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thấu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cs typeface="Times New Roman" panose="02020603050405020304" pitchFamily="18" charset="0"/>
              </a:rPr>
              <a:t>Tăng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sản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xuất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cs typeface="Times New Roman" panose="02020603050405020304" pitchFamily="18" charset="0"/>
              </a:rPr>
              <a:t>tiêu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cơ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vân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chấn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cs typeface="Times New Roman" panose="02020603050405020304" pitchFamily="18" charset="0"/>
              </a:rPr>
              <a:t>, tan </a:t>
            </a:r>
            <a:r>
              <a:rPr lang="en-US" sz="2000" dirty="0" err="1">
                <a:cs typeface="Times New Roman" panose="02020603050405020304" pitchFamily="18" charset="0"/>
              </a:rPr>
              <a:t>máu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hội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chứng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giải</a:t>
            </a:r>
            <a:r>
              <a:rPr lang="en-US" sz="2000" dirty="0">
                <a:cs typeface="Times New Roman" panose="02020603050405020304" pitchFamily="18" charset="0"/>
              </a:rPr>
              <a:t> u, </a:t>
            </a:r>
            <a:r>
              <a:rPr lang="en-US" sz="2000" dirty="0" err="1">
                <a:cs typeface="Times New Roman" panose="02020603050405020304" pitchFamily="18" charset="0"/>
              </a:rPr>
              <a:t>bỏng</a:t>
            </a:r>
            <a:r>
              <a:rPr lang="en-US" sz="2000" dirty="0">
                <a:cs typeface="Times New Roman" panose="02020603050405020304" pitchFamily="18" charset="0"/>
              </a:rPr>
              <a:t>,..</a:t>
            </a:r>
          </a:p>
          <a:p>
            <a:pPr>
              <a:buFontTx/>
              <a:buChar char="-"/>
            </a:pPr>
            <a:r>
              <a:rPr lang="en-US" sz="2000" dirty="0" err="1">
                <a:cs typeface="Times New Roman" panose="02020603050405020304" pitchFamily="18" charset="0"/>
              </a:rPr>
              <a:t>Tăng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đưa</a:t>
            </a:r>
            <a:r>
              <a:rPr lang="en-US" sz="2000" dirty="0"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cs typeface="Times New Roman" panose="02020603050405020304" pitchFamily="18" charset="0"/>
              </a:rPr>
              <a:t>vào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cơ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thể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cs typeface="Times New Roman" panose="02020603050405020304" pitchFamily="18" charset="0"/>
              </a:rPr>
              <a:t>Giảm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thải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trừ</a:t>
            </a:r>
            <a:r>
              <a:rPr lang="en-US" sz="2000" dirty="0">
                <a:cs typeface="Times New Roman" panose="02020603050405020304" pitchFamily="18" charset="0"/>
              </a:rPr>
              <a:t> kali: </a:t>
            </a:r>
            <a:r>
              <a:rPr lang="en-US" sz="2000" dirty="0" err="1">
                <a:cs typeface="Times New Roman" panose="02020603050405020304" pitchFamily="18" charset="0"/>
              </a:rPr>
              <a:t>suy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thận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suy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thận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dùng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các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thuốc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180AE-230F-4645-9478-8C18826B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37" y="2404961"/>
            <a:ext cx="4537693" cy="24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0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Tăng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Thuốc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62088"/>
            <a:ext cx="8736402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Tăng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8299"/>
            <a:ext cx="441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Triệu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chứng</a:t>
            </a:r>
            <a:r>
              <a:rPr lang="en-US" dirty="0">
                <a:sym typeface="Wingdings" pitchFamily="2" charset="2"/>
              </a:rPr>
              <a:t>: </a:t>
            </a:r>
            <a:r>
              <a:rPr lang="vi-VN" dirty="0"/>
              <a:t>không có triệu chứng đặc hiệu</a:t>
            </a:r>
            <a:r>
              <a:rPr lang="en-US" dirty="0"/>
              <a:t>,</a:t>
            </a:r>
            <a:r>
              <a:rPr lang="vi-VN" dirty="0"/>
              <a:t>một số triệu chứng về thần kinh cơ như mệt mỏi, suy nhược, đánh trống ngực, liệt và dị cảm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212"/>
            <a:ext cx="4419600" cy="572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7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/>
          <a:lstStyle/>
          <a:p>
            <a:r>
              <a:rPr lang="en-US" dirty="0" err="1">
                <a:cs typeface="Times New Roman" panose="02020603050405020304" pitchFamily="18" charset="0"/>
              </a:rPr>
              <a:t>Ổn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định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màng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Calci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clorid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calci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gluconat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Tăng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thải</a:t>
            </a:r>
            <a:r>
              <a:rPr lang="en-US" dirty="0">
                <a:cs typeface="Times New Roman" panose="02020603050405020304" pitchFamily="18" charset="0"/>
              </a:rPr>
              <a:t> kali: </a:t>
            </a:r>
            <a:r>
              <a:rPr lang="en-US" dirty="0" err="1">
                <a:cs typeface="Times New Roman" panose="02020603050405020304" pitchFamily="18" charset="0"/>
              </a:rPr>
              <a:t>lợi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tiểu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Tăng</a:t>
            </a:r>
            <a:r>
              <a:rPr lang="en-US" dirty="0">
                <a:cs typeface="Times New Roman" panose="02020603050405020304" pitchFamily="18" charset="0"/>
              </a:rPr>
              <a:t> di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kali </a:t>
            </a:r>
            <a:r>
              <a:rPr lang="en-US" dirty="0" err="1">
                <a:cs typeface="Times New Roman" panose="02020603050405020304" pitchFamily="18" charset="0"/>
              </a:rPr>
              <a:t>vào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tế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bào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cường</a:t>
            </a:r>
            <a:r>
              <a:rPr lang="en-US" dirty="0">
                <a:cs typeface="Times New Roman" panose="02020603050405020304" pitchFamily="18" charset="0"/>
              </a:rPr>
              <a:t> beta 2, insulin, bicarbonate</a:t>
            </a:r>
          </a:p>
          <a:p>
            <a:r>
              <a:rPr lang="en-US" dirty="0" err="1">
                <a:cs typeface="Times New Roman" panose="02020603050405020304" pitchFamily="18" charset="0"/>
              </a:rPr>
              <a:t>Tạo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phức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hợp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kayexalat</a:t>
            </a:r>
            <a:r>
              <a:rPr lang="en-US" dirty="0">
                <a:cs typeface="Times New Roman" panose="02020603050405020304" pitchFamily="18" charset="0"/>
              </a:rPr>
              <a:t>, rein</a:t>
            </a:r>
          </a:p>
          <a:p>
            <a:r>
              <a:rPr lang="en-US" dirty="0" err="1">
                <a:cs typeface="Times New Roman" panose="02020603050405020304" pitchFamily="18" charset="0"/>
              </a:rPr>
              <a:t>Lọc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máu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92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HẠ KALI MÁU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nghĩa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Kali&lt; </a:t>
            </a:r>
            <a:r>
              <a:rPr lang="en-US" dirty="0" err="1"/>
              <a:t>3,5mmol</a:t>
            </a:r>
            <a:r>
              <a:rPr lang="en-US" dirty="0"/>
              <a:t>/l</a:t>
            </a:r>
          </a:p>
          <a:p>
            <a:pPr marL="0" indent="0">
              <a:buNone/>
            </a:pPr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3,0-</a:t>
            </a:r>
            <a:r>
              <a:rPr lang="en-US" dirty="0" err="1"/>
              <a:t>3,4mmol</a:t>
            </a:r>
            <a:r>
              <a:rPr lang="en-US" dirty="0"/>
              <a:t>/l</a:t>
            </a:r>
          </a:p>
          <a:p>
            <a:pPr marL="0" indent="0">
              <a:buNone/>
            </a:pPr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2,5-</a:t>
            </a:r>
            <a:r>
              <a:rPr lang="en-US" dirty="0" err="1"/>
              <a:t>3,0mmol</a:t>
            </a:r>
            <a:r>
              <a:rPr lang="en-US" dirty="0"/>
              <a:t>/l</a:t>
            </a:r>
          </a:p>
          <a:p>
            <a:pPr marL="0" indent="0">
              <a:buNone/>
            </a:pPr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Kali&lt;</a:t>
            </a:r>
            <a:r>
              <a:rPr lang="en-US" dirty="0" err="1"/>
              <a:t>2,5mmol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07150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Triệu</a:t>
            </a:r>
            <a:r>
              <a:rPr lang="en-US" b="1" dirty="0"/>
              <a:t> </a:t>
            </a:r>
            <a:r>
              <a:rPr lang="en-US" b="1" dirty="0" err="1"/>
              <a:t>chứng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LS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: </a:t>
            </a:r>
            <a:r>
              <a:rPr lang="en-US" dirty="0" err="1"/>
              <a:t>mệt</a:t>
            </a:r>
            <a:r>
              <a:rPr lang="en-US" dirty="0"/>
              <a:t> </a:t>
            </a:r>
            <a:r>
              <a:rPr lang="en-US" dirty="0" err="1"/>
              <a:t>mỏi</a:t>
            </a:r>
            <a:r>
              <a:rPr lang="en-US" dirty="0"/>
              <a:t>,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, co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, </a:t>
            </a:r>
            <a:r>
              <a:rPr lang="en-US" dirty="0" err="1"/>
              <a:t>dị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cơ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:</a:t>
            </a:r>
          </a:p>
          <a:p>
            <a:r>
              <a:rPr lang="en-US" dirty="0"/>
              <a:t>T </a:t>
            </a:r>
            <a:r>
              <a:rPr lang="en-US" dirty="0" err="1"/>
              <a:t>dẹt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U, T </a:t>
            </a:r>
            <a:r>
              <a:rPr lang="en-US" dirty="0" err="1"/>
              <a:t>âm</a:t>
            </a:r>
            <a:r>
              <a:rPr lang="en-US" dirty="0"/>
              <a:t>, ST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r>
              <a:rPr lang="en-US" dirty="0" err="1"/>
              <a:t>RL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: NTT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nhĩ</a:t>
            </a:r>
            <a:r>
              <a:rPr lang="en-US" dirty="0"/>
              <a:t>, </a:t>
            </a:r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thất</a:t>
            </a:r>
            <a:r>
              <a:rPr lang="en-US" dirty="0"/>
              <a:t>, </a:t>
            </a:r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nhĩ</a:t>
            </a:r>
            <a:r>
              <a:rPr lang="en-US" dirty="0"/>
              <a:t>, </a:t>
            </a:r>
            <a:r>
              <a:rPr lang="en-US" dirty="0" err="1"/>
              <a:t>xoắn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, bloc </a:t>
            </a:r>
            <a:r>
              <a:rPr lang="en-US" dirty="0" err="1"/>
              <a:t>nhĩ</a:t>
            </a:r>
            <a:r>
              <a:rPr lang="en-US" dirty="0"/>
              <a:t> </a:t>
            </a:r>
            <a:r>
              <a:rPr lang="en-US" dirty="0" err="1"/>
              <a:t>thất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1527"/>
            <a:ext cx="411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45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kali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Insulin/ glucose</a:t>
            </a:r>
          </a:p>
          <a:p>
            <a:pPr lvl="1"/>
            <a:r>
              <a:rPr lang="en-US" dirty="0" err="1"/>
              <a:t>Dùng</a:t>
            </a:r>
            <a:r>
              <a:rPr lang="en-US" dirty="0"/>
              <a:t> salbutamol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beta </a:t>
            </a:r>
            <a:r>
              <a:rPr lang="en-US" dirty="0" err="1"/>
              <a:t>khác</a:t>
            </a:r>
            <a:endParaRPr lang="en-US" dirty="0"/>
          </a:p>
          <a:p>
            <a:pPr lvl="1"/>
            <a:r>
              <a:rPr lang="en-US" dirty="0" err="1"/>
              <a:t>Theophylin</a:t>
            </a:r>
            <a:endParaRPr lang="en-US" dirty="0"/>
          </a:p>
          <a:p>
            <a:pPr lvl="1"/>
            <a:r>
              <a:rPr lang="en-US" dirty="0" err="1"/>
              <a:t>Kiềm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hoá</a:t>
            </a:r>
            <a:endParaRPr lang="en-US" dirty="0"/>
          </a:p>
          <a:p>
            <a:pPr lvl="1"/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nhiệt</a:t>
            </a:r>
            <a:endParaRPr lang="en-US" dirty="0"/>
          </a:p>
          <a:p>
            <a:pPr lvl="1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  <a:p>
            <a:pPr lvl="1"/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39" y="54666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PHÂN BỐ NƯỚC TRONG CƠ THỂ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154" y="1561480"/>
            <a:ext cx="7740650" cy="4938712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2/3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tế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bào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cs typeface="Times New Roman" panose="02020603050405020304" pitchFamily="18" charset="0"/>
              </a:rPr>
              <a:t>1/3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tế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bào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3200" dirty="0">
                <a:cs typeface="Times New Roman" panose="02020603050405020304" pitchFamily="18" charset="0"/>
              </a:rPr>
              <a:t>25%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bào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3200" dirty="0">
                <a:cs typeface="Times New Roman" panose="02020603050405020304" pitchFamily="18" charset="0"/>
              </a:rPr>
              <a:t>8% </a:t>
            </a:r>
            <a:r>
              <a:rPr lang="en-US" altLang="en-US" sz="3200" dirty="0" err="1">
                <a:cs typeface="Times New Roman" panose="02020603050405020304" pitchFamily="18" charset="0"/>
              </a:rPr>
              <a:t>máu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bạch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huyết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3200" dirty="0">
                <a:cs typeface="Times New Roman" panose="02020603050405020304" pitchFamily="18" charset="0"/>
              </a:rPr>
              <a:t>2%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não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tủy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khớp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màng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phổi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màng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tim</a:t>
            </a:r>
            <a:r>
              <a:rPr lang="en-US" altLang="en-US" sz="3200" dirty="0">
                <a:cs typeface="Times New Roman" panose="02020603050405020304" pitchFamily="18" charset="0"/>
              </a:rPr>
              <a:t>, ổ </a:t>
            </a:r>
            <a:r>
              <a:rPr lang="en-US" altLang="en-US" sz="3200" dirty="0" err="1">
                <a:cs typeface="Times New Roman" panose="02020603050405020304" pitchFamily="18" charset="0"/>
              </a:rPr>
              <a:t>bụng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65" y="1198978"/>
            <a:ext cx="4445551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28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kali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,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hấp</a:t>
            </a:r>
            <a:endParaRPr lang="en-US" dirty="0"/>
          </a:p>
          <a:p>
            <a:pPr lvl="1"/>
            <a:r>
              <a:rPr lang="en-US" dirty="0" err="1"/>
              <a:t>Là</a:t>
            </a:r>
            <a:r>
              <a:rPr lang="en-US" dirty="0"/>
              <a:t> di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trội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kail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(1,5-</a:t>
            </a:r>
            <a:r>
              <a:rPr lang="en-US" dirty="0" err="1"/>
              <a:t>2,5mmol</a:t>
            </a:r>
            <a:r>
              <a:rPr lang="en-US" dirty="0"/>
              <a:t>/l)</a:t>
            </a:r>
          </a:p>
          <a:p>
            <a:pPr lvl="1"/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: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giáp</a:t>
            </a:r>
            <a:r>
              <a:rPr lang="en-US" dirty="0"/>
              <a:t>,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gắng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, stress,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bữa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endParaRPr lang="en-US" dirty="0"/>
          </a:p>
          <a:p>
            <a:pPr lvl="1"/>
            <a:r>
              <a:rPr lang="en-US" dirty="0"/>
              <a:t>Kali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cơn</a:t>
            </a:r>
            <a:endParaRPr lang="en-US" dirty="0"/>
          </a:p>
          <a:p>
            <a:pPr lvl="1"/>
            <a:r>
              <a:rPr lang="en-US" dirty="0"/>
              <a:t>Kali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thấp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35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Hạ</a:t>
            </a:r>
            <a:r>
              <a:rPr lang="en-US" dirty="0"/>
              <a:t> kali </a:t>
            </a:r>
            <a:r>
              <a:rPr lang="en-US" dirty="0" err="1"/>
              <a:t>máu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13" y="1600200"/>
            <a:ext cx="8834887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Mất</a:t>
            </a:r>
            <a:r>
              <a:rPr lang="en-US" dirty="0"/>
              <a:t> kali</a:t>
            </a:r>
          </a:p>
          <a:p>
            <a:r>
              <a:rPr lang="en-US" dirty="0"/>
              <a:t>Do </a:t>
            </a:r>
            <a:r>
              <a:rPr lang="en-US" dirty="0" err="1"/>
              <a:t>thuốc</a:t>
            </a:r>
            <a:r>
              <a:rPr lang="en-US" dirty="0"/>
              <a:t>: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,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thụt</a:t>
            </a:r>
            <a:r>
              <a:rPr lang="en-US" dirty="0"/>
              <a:t>, glucocorticoid,..</a:t>
            </a:r>
          </a:p>
          <a:p>
            <a:r>
              <a:rPr lang="en-US" dirty="0" err="1"/>
              <a:t>Mất</a:t>
            </a:r>
            <a:r>
              <a:rPr lang="en-US" dirty="0"/>
              <a:t> qua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: </a:t>
            </a:r>
            <a:r>
              <a:rPr lang="en-US" dirty="0" err="1"/>
              <a:t>ỉa</a:t>
            </a:r>
            <a:r>
              <a:rPr lang="en-US" dirty="0"/>
              <a:t> </a:t>
            </a:r>
            <a:r>
              <a:rPr lang="en-US" dirty="0" err="1"/>
              <a:t>chảy</a:t>
            </a:r>
            <a:r>
              <a:rPr lang="en-US" dirty="0"/>
              <a:t>, </a:t>
            </a:r>
            <a:r>
              <a:rPr lang="en-US" dirty="0" err="1"/>
              <a:t>nôn</a:t>
            </a:r>
            <a:r>
              <a:rPr lang="en-US" dirty="0"/>
              <a:t>,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,..</a:t>
            </a:r>
          </a:p>
          <a:p>
            <a:r>
              <a:rPr lang="en-US" dirty="0" err="1"/>
              <a:t>Mất</a:t>
            </a:r>
            <a:r>
              <a:rPr lang="en-US" dirty="0"/>
              <a:t> qua </a:t>
            </a:r>
            <a:r>
              <a:rPr lang="en-US" dirty="0" err="1"/>
              <a:t>thận</a:t>
            </a:r>
            <a:r>
              <a:rPr lang="en-US" dirty="0"/>
              <a:t>: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OLX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OG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(HC </a:t>
            </a:r>
            <a:r>
              <a:rPr lang="en-US" dirty="0" err="1"/>
              <a:t>Giltelman</a:t>
            </a:r>
            <a:r>
              <a:rPr lang="en-US" dirty="0"/>
              <a:t>, Bartter):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protein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thận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TTKG = (K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(ALTT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/ALTT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TTKG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27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83" y="0"/>
            <a:ext cx="10515600" cy="83751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cận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hạ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Kali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máu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89" r="24"/>
          <a:stretch/>
        </p:blipFill>
        <p:spPr>
          <a:xfrm>
            <a:off x="3359426" y="837510"/>
            <a:ext cx="5158410" cy="56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7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3" y="2371070"/>
            <a:ext cx="4094922" cy="1784227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+mn-lt"/>
                <a:cs typeface="Times New Roman" panose="02020603050405020304" pitchFamily="18" charset="0"/>
              </a:rPr>
              <a:t>Hạ</a:t>
            </a:r>
            <a:r>
              <a:rPr lang="en-US" sz="4800" dirty="0">
                <a:latin typeface="+mn-lt"/>
                <a:cs typeface="Times New Roman" panose="02020603050405020304" pitchFamily="18" charset="0"/>
              </a:rPr>
              <a:t> kali </a:t>
            </a:r>
            <a:r>
              <a:rPr lang="en-US" sz="4800" dirty="0" err="1">
                <a:latin typeface="+mn-lt"/>
                <a:cs typeface="Times New Roman" panose="02020603050405020304" pitchFamily="18" charset="0"/>
              </a:rPr>
              <a:t>máu</a:t>
            </a:r>
            <a:br>
              <a:rPr lang="en-US" sz="48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Triệu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Mệt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mỏi</a:t>
            </a:r>
            <a:br>
              <a:rPr 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cơ</a:t>
            </a:r>
            <a:br>
              <a:rPr 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tim</a:t>
            </a:r>
            <a:endParaRPr lang="en-US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AutoShape 2" descr="Hypokalemia ECG | Learn the Heart">
            <a:extLst>
              <a:ext uri="{FF2B5EF4-FFF2-40B4-BE49-F238E27FC236}">
                <a16:creationId xmlns:a16="http://schemas.microsoft.com/office/drawing/2014/main" id="{ECAA6A4A-FA5D-E7D0-959C-84ADB3335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4958F-4099-C0E0-7E92-C0FCFCEF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37" y="791042"/>
            <a:ext cx="7620000" cy="42195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B36F09-1AD2-0F0D-574B-B3AE02269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2904" b="7656"/>
          <a:stretch/>
        </p:blipFill>
        <p:spPr>
          <a:xfrm>
            <a:off x="6174139" y="5084204"/>
            <a:ext cx="5244702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6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ĐIỀU TRỊ HẠ KALI MÁU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2072722"/>
            <a:ext cx="7619048" cy="3857143"/>
          </a:xfrm>
        </p:spPr>
      </p:pic>
    </p:spTree>
    <p:extLst>
      <p:ext uri="{BB962C8B-B14F-4D97-AF65-F5344CB8AC3E}">
        <p14:creationId xmlns:p14="http://schemas.microsoft.com/office/powerpoint/2010/main" val="602094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CANXI: SINH LÝ &amp; THÔNG SỐ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Canxi</a:t>
            </a:r>
            <a:r>
              <a:rPr dirty="0"/>
              <a:t> (Ca²⁺) </a:t>
            </a:r>
            <a:r>
              <a:rPr dirty="0" err="1"/>
              <a:t>là</a:t>
            </a:r>
            <a:r>
              <a:rPr dirty="0"/>
              <a:t> cation </a:t>
            </a:r>
            <a:r>
              <a:rPr dirty="0" err="1"/>
              <a:t>chủ</a:t>
            </a:r>
            <a:r>
              <a:rPr dirty="0"/>
              <a:t> </a:t>
            </a:r>
            <a:r>
              <a:rPr dirty="0" err="1"/>
              <a:t>yếu</a:t>
            </a:r>
            <a:r>
              <a:rPr dirty="0"/>
              <a:t>, </a:t>
            </a:r>
            <a:r>
              <a:rPr dirty="0" err="1"/>
              <a:t>quan</a:t>
            </a:r>
            <a:r>
              <a:rPr dirty="0"/>
              <a:t> </a:t>
            </a:r>
            <a:r>
              <a:rPr dirty="0" err="1"/>
              <a:t>trọng</a:t>
            </a:r>
            <a:r>
              <a:rPr dirty="0"/>
              <a:t> </a:t>
            </a:r>
            <a:r>
              <a:rPr dirty="0" err="1"/>
              <a:t>cho</a:t>
            </a:r>
            <a:r>
              <a:rPr dirty="0"/>
              <a:t>:</a:t>
            </a:r>
          </a:p>
          <a:p>
            <a:pPr lvl="1"/>
            <a:r>
              <a:rPr dirty="0"/>
              <a:t>  </a:t>
            </a:r>
            <a:r>
              <a:rPr dirty="0" err="1"/>
              <a:t>Dẫn</a:t>
            </a:r>
            <a:r>
              <a:rPr dirty="0"/>
              <a:t> </a:t>
            </a:r>
            <a:r>
              <a:rPr dirty="0" err="1"/>
              <a:t>truyền</a:t>
            </a:r>
            <a:r>
              <a:rPr dirty="0"/>
              <a:t> TK – </a:t>
            </a:r>
            <a:r>
              <a:rPr dirty="0" err="1"/>
              <a:t>cơ</a:t>
            </a:r>
            <a:endParaRPr dirty="0"/>
          </a:p>
          <a:p>
            <a:pPr lvl="1"/>
            <a:r>
              <a:rPr dirty="0"/>
              <a:t>  Co </a:t>
            </a:r>
            <a:r>
              <a:rPr dirty="0" err="1"/>
              <a:t>cơ</a:t>
            </a:r>
            <a:r>
              <a:rPr dirty="0"/>
              <a:t> </a:t>
            </a:r>
            <a:r>
              <a:rPr dirty="0" err="1"/>
              <a:t>tim</a:t>
            </a:r>
            <a:r>
              <a:rPr dirty="0"/>
              <a:t> </a:t>
            </a:r>
            <a:r>
              <a:rPr dirty="0" err="1"/>
              <a:t>và</a:t>
            </a:r>
            <a:r>
              <a:rPr dirty="0"/>
              <a:t> </a:t>
            </a:r>
            <a:r>
              <a:rPr dirty="0" err="1"/>
              <a:t>cơ</a:t>
            </a:r>
            <a:r>
              <a:rPr dirty="0"/>
              <a:t> </a:t>
            </a:r>
            <a:r>
              <a:rPr dirty="0" err="1"/>
              <a:t>vân</a:t>
            </a:r>
            <a:endParaRPr dirty="0"/>
          </a:p>
          <a:p>
            <a:pPr lvl="1"/>
            <a:r>
              <a:rPr dirty="0"/>
              <a:t>  </a:t>
            </a:r>
            <a:r>
              <a:rPr dirty="0" err="1"/>
              <a:t>Hoạt</a:t>
            </a:r>
            <a:r>
              <a:rPr dirty="0"/>
              <a:t> </a:t>
            </a:r>
            <a:r>
              <a:rPr dirty="0" err="1"/>
              <a:t>hóa</a:t>
            </a:r>
            <a:r>
              <a:rPr dirty="0"/>
              <a:t> </a:t>
            </a:r>
            <a:r>
              <a:rPr dirty="0" err="1"/>
              <a:t>enzym</a:t>
            </a:r>
            <a:r>
              <a:rPr dirty="0"/>
              <a:t> </a:t>
            </a:r>
            <a:r>
              <a:rPr dirty="0" err="1"/>
              <a:t>đông</a:t>
            </a:r>
            <a:r>
              <a:rPr dirty="0"/>
              <a:t> </a:t>
            </a:r>
            <a:r>
              <a:rPr dirty="0" err="1"/>
              <a:t>máu</a:t>
            </a:r>
            <a:endParaRPr dirty="0"/>
          </a:p>
          <a:p>
            <a:pPr lvl="1"/>
            <a:r>
              <a:rPr dirty="0"/>
              <a:t>  </a:t>
            </a:r>
            <a:r>
              <a:rPr dirty="0" err="1"/>
              <a:t>Ổn</a:t>
            </a:r>
            <a:r>
              <a:rPr dirty="0"/>
              <a:t> </a:t>
            </a:r>
            <a:r>
              <a:rPr dirty="0" err="1"/>
              <a:t>định</a:t>
            </a:r>
            <a:r>
              <a:rPr dirty="0"/>
              <a:t> </a:t>
            </a:r>
            <a:r>
              <a:rPr dirty="0" err="1"/>
              <a:t>màng</a:t>
            </a:r>
            <a:r>
              <a:rPr dirty="0"/>
              <a:t> </a:t>
            </a:r>
            <a:r>
              <a:rPr dirty="0" err="1"/>
              <a:t>tế</a:t>
            </a:r>
            <a:r>
              <a:rPr dirty="0"/>
              <a:t> </a:t>
            </a:r>
            <a:r>
              <a:rPr dirty="0" err="1"/>
              <a:t>bào</a:t>
            </a:r>
            <a:endParaRPr dirty="0"/>
          </a:p>
          <a:p>
            <a:pPr marL="0" indent="0">
              <a:buNone/>
            </a:pPr>
            <a:r>
              <a:rPr dirty="0"/>
              <a:t>• Ca </a:t>
            </a:r>
            <a:r>
              <a:rPr dirty="0" err="1"/>
              <a:t>toàn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= Ca ion </a:t>
            </a:r>
            <a:r>
              <a:rPr dirty="0" err="1"/>
              <a:t>hóa</a:t>
            </a:r>
            <a:r>
              <a:rPr dirty="0"/>
              <a:t> + Ca </a:t>
            </a:r>
            <a:r>
              <a:rPr dirty="0" err="1"/>
              <a:t>liên</a:t>
            </a:r>
            <a:r>
              <a:rPr dirty="0"/>
              <a:t> </a:t>
            </a:r>
            <a:r>
              <a:rPr dirty="0" err="1"/>
              <a:t>kết</a:t>
            </a:r>
            <a:r>
              <a:rPr dirty="0"/>
              <a:t> Albumin</a:t>
            </a:r>
          </a:p>
          <a:p>
            <a:pPr marL="400050" lvl="1" indent="0">
              <a:buNone/>
            </a:pPr>
            <a:r>
              <a:rPr dirty="0"/>
              <a:t>• Ca ion </a:t>
            </a:r>
            <a:r>
              <a:rPr dirty="0" err="1"/>
              <a:t>hóa</a:t>
            </a:r>
            <a:r>
              <a:rPr dirty="0"/>
              <a:t>: 1.12–1.32 mmol/L (</a:t>
            </a:r>
            <a:r>
              <a:rPr dirty="0" err="1"/>
              <a:t>hoạt</a:t>
            </a:r>
            <a:r>
              <a:rPr dirty="0"/>
              <a:t> </a:t>
            </a:r>
            <a:r>
              <a:rPr dirty="0" err="1"/>
              <a:t>tính</a:t>
            </a:r>
            <a:r>
              <a:rPr dirty="0"/>
              <a:t> </a:t>
            </a:r>
            <a:r>
              <a:rPr dirty="0" err="1"/>
              <a:t>sinh</a:t>
            </a:r>
            <a:r>
              <a:rPr dirty="0"/>
              <a:t> </a:t>
            </a:r>
            <a:r>
              <a:rPr dirty="0" err="1"/>
              <a:t>học</a:t>
            </a:r>
            <a:r>
              <a:rPr dirty="0"/>
              <a:t>)</a:t>
            </a:r>
          </a:p>
          <a:p>
            <a:pPr marL="400050" lvl="1" indent="0">
              <a:buNone/>
            </a:pPr>
            <a:r>
              <a:rPr dirty="0"/>
              <a:t>• Ca </a:t>
            </a:r>
            <a:r>
              <a:rPr dirty="0" err="1"/>
              <a:t>toàn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: 2.15–2.55 mmol/L</a:t>
            </a:r>
          </a:p>
          <a:p>
            <a:pPr marL="0" indent="0">
              <a:buNone/>
            </a:pPr>
            <a:r>
              <a:rPr dirty="0"/>
              <a:t>• Albumin </a:t>
            </a:r>
            <a:r>
              <a:rPr dirty="0" err="1"/>
              <a:t>giảm</a:t>
            </a:r>
            <a:r>
              <a:rPr dirty="0"/>
              <a:t> → Ca </a:t>
            </a:r>
            <a:r>
              <a:rPr dirty="0" err="1"/>
              <a:t>toàn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</a:t>
            </a:r>
            <a:r>
              <a:rPr dirty="0" err="1"/>
              <a:t>giảm</a:t>
            </a:r>
            <a:r>
              <a:rPr dirty="0"/>
              <a:t> </a:t>
            </a:r>
            <a:r>
              <a:rPr dirty="0" err="1"/>
              <a:t>giả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hòa</a:t>
            </a:r>
            <a:r>
              <a:rPr dirty="0"/>
              <a:t>: PTH, Vitamin D, Calcitonin</a:t>
            </a:r>
          </a:p>
          <a:p>
            <a:pPr marL="400050" lvl="1" indent="0">
              <a:buNone/>
            </a:pPr>
            <a:r>
              <a:rPr dirty="0"/>
              <a:t>• PTH ↑ → </a:t>
            </a:r>
            <a:r>
              <a:rPr dirty="0" err="1"/>
              <a:t>tái</a:t>
            </a:r>
            <a:r>
              <a:rPr dirty="0"/>
              <a:t> </a:t>
            </a:r>
            <a:r>
              <a:rPr dirty="0" err="1"/>
              <a:t>hấp</a:t>
            </a:r>
            <a:r>
              <a:rPr dirty="0"/>
              <a:t> </a:t>
            </a:r>
            <a:r>
              <a:rPr dirty="0" err="1"/>
              <a:t>thu</a:t>
            </a:r>
            <a:r>
              <a:rPr dirty="0"/>
              <a:t> Ca </a:t>
            </a:r>
            <a:r>
              <a:rPr dirty="0" err="1"/>
              <a:t>thận</a:t>
            </a:r>
            <a:r>
              <a:rPr dirty="0"/>
              <a:t>, </a:t>
            </a:r>
            <a:r>
              <a:rPr dirty="0" err="1"/>
              <a:t>giải</a:t>
            </a:r>
            <a:r>
              <a:rPr dirty="0"/>
              <a:t> </a:t>
            </a:r>
            <a:r>
              <a:rPr dirty="0" err="1"/>
              <a:t>phóng</a:t>
            </a:r>
            <a:r>
              <a:rPr dirty="0"/>
              <a:t> Ca </a:t>
            </a:r>
            <a:r>
              <a:rPr dirty="0" err="1"/>
              <a:t>xương</a:t>
            </a:r>
            <a:endParaRPr dirty="0"/>
          </a:p>
          <a:p>
            <a:pPr marL="400050" lvl="1" indent="0">
              <a:buNone/>
            </a:pPr>
            <a:r>
              <a:rPr dirty="0"/>
              <a:t>• Vitamin D ↑ → </a:t>
            </a:r>
            <a:r>
              <a:rPr dirty="0" err="1"/>
              <a:t>hấp</a:t>
            </a:r>
            <a:r>
              <a:rPr dirty="0"/>
              <a:t> </a:t>
            </a:r>
            <a:r>
              <a:rPr dirty="0" err="1"/>
              <a:t>thu</a:t>
            </a:r>
            <a:r>
              <a:rPr dirty="0"/>
              <a:t> Ca </a:t>
            </a:r>
            <a:r>
              <a:rPr dirty="0" err="1"/>
              <a:t>ruột</a:t>
            </a:r>
            <a:endParaRPr dirty="0"/>
          </a:p>
          <a:p>
            <a:pPr marL="400050" lvl="1" indent="0">
              <a:buNone/>
            </a:pPr>
            <a:r>
              <a:rPr dirty="0"/>
              <a:t>• Calcitonin ↑ → </a:t>
            </a:r>
            <a:r>
              <a:rPr dirty="0" err="1"/>
              <a:t>ức</a:t>
            </a:r>
            <a:r>
              <a:rPr dirty="0"/>
              <a:t> </a:t>
            </a:r>
            <a:r>
              <a:rPr dirty="0" err="1"/>
              <a:t>chế</a:t>
            </a:r>
            <a:r>
              <a:rPr dirty="0"/>
              <a:t> </a:t>
            </a:r>
            <a:r>
              <a:rPr dirty="0" err="1"/>
              <a:t>hủy</a:t>
            </a:r>
            <a:r>
              <a:rPr dirty="0"/>
              <a:t> </a:t>
            </a:r>
            <a:r>
              <a:rPr dirty="0" err="1"/>
              <a:t>xương</a:t>
            </a:r>
            <a:r>
              <a:rPr dirty="0"/>
              <a:t>, </a:t>
            </a:r>
            <a:r>
              <a:rPr dirty="0" err="1"/>
              <a:t>giảm</a:t>
            </a:r>
            <a:r>
              <a:rPr dirty="0"/>
              <a:t> Ca </a:t>
            </a:r>
            <a:r>
              <a:rPr dirty="0" err="1"/>
              <a:t>máu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CANXI: HẠ &amp; TĂNG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err="1"/>
              <a:t>Hạ</a:t>
            </a:r>
            <a:r>
              <a:rPr dirty="0"/>
              <a:t> </a:t>
            </a:r>
            <a:r>
              <a:rPr dirty="0" err="1"/>
              <a:t>Canxi</a:t>
            </a:r>
            <a:r>
              <a:rPr dirty="0"/>
              <a:t> </a:t>
            </a:r>
            <a:r>
              <a:rPr dirty="0" err="1"/>
              <a:t>máu</a:t>
            </a:r>
            <a:r>
              <a:rPr dirty="0"/>
              <a:t>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Chẩn</a:t>
            </a:r>
            <a:r>
              <a:rPr dirty="0"/>
              <a:t> </a:t>
            </a:r>
            <a:r>
              <a:rPr dirty="0" err="1"/>
              <a:t>đoán</a:t>
            </a:r>
            <a:r>
              <a:rPr dirty="0"/>
              <a:t>: Ca TP &lt; 2.1 </a:t>
            </a:r>
            <a:r>
              <a:rPr dirty="0" err="1"/>
              <a:t>hoặc</a:t>
            </a:r>
            <a:r>
              <a:rPr dirty="0"/>
              <a:t> Ca ion </a:t>
            </a:r>
            <a:r>
              <a:rPr dirty="0" err="1"/>
              <a:t>hóa</a:t>
            </a:r>
            <a:r>
              <a:rPr dirty="0"/>
              <a:t> &lt; 1.12 mmol/L</a:t>
            </a:r>
          </a:p>
          <a:p>
            <a:pPr marL="400050" lvl="1" indent="0">
              <a:buNone/>
            </a:pPr>
            <a:r>
              <a:rPr dirty="0"/>
              <a:t>• Nguyên </a:t>
            </a:r>
            <a:r>
              <a:rPr dirty="0" err="1"/>
              <a:t>nhân</a:t>
            </a:r>
            <a:r>
              <a:rPr dirty="0"/>
              <a:t>: </a:t>
            </a:r>
            <a:r>
              <a:rPr dirty="0" err="1"/>
              <a:t>giảm</a:t>
            </a:r>
            <a:r>
              <a:rPr dirty="0"/>
              <a:t> PTH, </a:t>
            </a:r>
            <a:r>
              <a:rPr dirty="0" err="1"/>
              <a:t>thiếu</a:t>
            </a:r>
            <a:r>
              <a:rPr dirty="0"/>
              <a:t> vitamin D, </a:t>
            </a:r>
            <a:r>
              <a:rPr dirty="0" err="1"/>
              <a:t>suy</a:t>
            </a:r>
            <a:r>
              <a:rPr dirty="0"/>
              <a:t> </a:t>
            </a:r>
            <a:r>
              <a:rPr dirty="0" err="1"/>
              <a:t>thận</a:t>
            </a:r>
            <a:r>
              <a:rPr dirty="0"/>
              <a:t>, </a:t>
            </a:r>
            <a:r>
              <a:rPr dirty="0" err="1"/>
              <a:t>hạ</a:t>
            </a:r>
            <a:r>
              <a:rPr dirty="0"/>
              <a:t> Mg, </a:t>
            </a:r>
            <a:r>
              <a:rPr dirty="0" err="1"/>
              <a:t>thuốc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Biểu</a:t>
            </a:r>
            <a:r>
              <a:rPr dirty="0"/>
              <a:t> </a:t>
            </a:r>
            <a:r>
              <a:rPr dirty="0" err="1"/>
              <a:t>hiện</a:t>
            </a:r>
            <a:r>
              <a:rPr dirty="0"/>
              <a:t>: </a:t>
            </a:r>
            <a:r>
              <a:rPr dirty="0" err="1"/>
              <a:t>dị</a:t>
            </a:r>
            <a:r>
              <a:rPr dirty="0"/>
              <a:t> </a:t>
            </a:r>
            <a:r>
              <a:rPr dirty="0" err="1"/>
              <a:t>cảm</a:t>
            </a:r>
            <a:r>
              <a:rPr dirty="0"/>
              <a:t>, co </a:t>
            </a:r>
            <a:r>
              <a:rPr dirty="0" err="1"/>
              <a:t>quắp</a:t>
            </a:r>
            <a:r>
              <a:rPr dirty="0"/>
              <a:t>, Chvostek, Trousseau, co </a:t>
            </a:r>
            <a:r>
              <a:rPr dirty="0" err="1"/>
              <a:t>giật</a:t>
            </a:r>
            <a:r>
              <a:rPr dirty="0"/>
              <a:t>, </a:t>
            </a:r>
            <a:r>
              <a:rPr dirty="0" err="1"/>
              <a:t>loạn</a:t>
            </a:r>
            <a:r>
              <a:rPr dirty="0"/>
              <a:t> </a:t>
            </a:r>
            <a:r>
              <a:rPr dirty="0" err="1"/>
              <a:t>nhịp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Xử</a:t>
            </a:r>
            <a:r>
              <a:rPr dirty="0"/>
              <a:t> </a:t>
            </a:r>
            <a:r>
              <a:rPr dirty="0" err="1"/>
              <a:t>trí</a:t>
            </a:r>
            <a:r>
              <a:rPr dirty="0"/>
              <a:t>: Ca gluconate TM </a:t>
            </a:r>
            <a:r>
              <a:rPr dirty="0" err="1"/>
              <a:t>nếu</a:t>
            </a:r>
            <a:r>
              <a:rPr dirty="0"/>
              <a:t> </a:t>
            </a:r>
            <a:r>
              <a:rPr dirty="0" err="1"/>
              <a:t>triệu</a:t>
            </a:r>
            <a:r>
              <a:rPr dirty="0"/>
              <a:t> </a:t>
            </a:r>
            <a:r>
              <a:rPr dirty="0" err="1"/>
              <a:t>chứng</a:t>
            </a:r>
            <a:r>
              <a:rPr dirty="0"/>
              <a:t>, </a:t>
            </a:r>
            <a:r>
              <a:rPr dirty="0" err="1"/>
              <a:t>bổ</a:t>
            </a:r>
            <a:r>
              <a:rPr dirty="0"/>
              <a:t> sung Mg,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trị</a:t>
            </a:r>
            <a:r>
              <a:rPr dirty="0"/>
              <a:t> </a:t>
            </a:r>
            <a:r>
              <a:rPr dirty="0" err="1"/>
              <a:t>nguyên</a:t>
            </a:r>
            <a:r>
              <a:rPr dirty="0"/>
              <a:t> </a:t>
            </a:r>
            <a:r>
              <a:rPr dirty="0" err="1"/>
              <a:t>nhân</a:t>
            </a:r>
            <a:endParaRPr dirty="0"/>
          </a:p>
          <a:p>
            <a:endParaRPr dirty="0"/>
          </a:p>
          <a:p>
            <a:r>
              <a:rPr dirty="0" err="1"/>
              <a:t>Tăng</a:t>
            </a:r>
            <a:r>
              <a:rPr dirty="0"/>
              <a:t> </a:t>
            </a:r>
            <a:r>
              <a:rPr dirty="0" err="1"/>
              <a:t>Canxi</a:t>
            </a:r>
            <a:r>
              <a:rPr dirty="0"/>
              <a:t> </a:t>
            </a:r>
            <a:r>
              <a:rPr dirty="0" err="1"/>
              <a:t>máu</a:t>
            </a:r>
            <a:r>
              <a:rPr dirty="0"/>
              <a:t>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Chẩn</a:t>
            </a:r>
            <a:r>
              <a:rPr dirty="0"/>
              <a:t> </a:t>
            </a:r>
            <a:r>
              <a:rPr dirty="0" err="1"/>
              <a:t>đoán</a:t>
            </a:r>
            <a:r>
              <a:rPr dirty="0"/>
              <a:t>: Ca TP &gt; 2.6 mmol/L</a:t>
            </a:r>
          </a:p>
          <a:p>
            <a:pPr marL="400050" lvl="1" indent="0">
              <a:buNone/>
            </a:pPr>
            <a:r>
              <a:rPr dirty="0"/>
              <a:t>• Nguyên </a:t>
            </a:r>
            <a:r>
              <a:rPr dirty="0" err="1"/>
              <a:t>nhân</a:t>
            </a:r>
            <a:r>
              <a:rPr dirty="0"/>
              <a:t>: </a:t>
            </a:r>
            <a:r>
              <a:rPr dirty="0" err="1"/>
              <a:t>cường</a:t>
            </a:r>
            <a:r>
              <a:rPr dirty="0"/>
              <a:t> </a:t>
            </a:r>
            <a:r>
              <a:rPr dirty="0" err="1"/>
              <a:t>cận</a:t>
            </a:r>
            <a:r>
              <a:rPr dirty="0"/>
              <a:t> </a:t>
            </a:r>
            <a:r>
              <a:rPr dirty="0" err="1"/>
              <a:t>giáp</a:t>
            </a:r>
            <a:r>
              <a:rPr dirty="0"/>
              <a:t>, </a:t>
            </a:r>
            <a:r>
              <a:rPr dirty="0" err="1"/>
              <a:t>ung</a:t>
            </a:r>
            <a:r>
              <a:rPr dirty="0"/>
              <a:t> </a:t>
            </a:r>
            <a:r>
              <a:rPr dirty="0" err="1"/>
              <a:t>thư</a:t>
            </a:r>
            <a:r>
              <a:rPr dirty="0"/>
              <a:t>, </a:t>
            </a:r>
            <a:r>
              <a:rPr dirty="0" err="1"/>
              <a:t>bất</a:t>
            </a:r>
            <a:r>
              <a:rPr dirty="0"/>
              <a:t> </a:t>
            </a:r>
            <a:r>
              <a:rPr dirty="0" err="1"/>
              <a:t>động</a:t>
            </a:r>
            <a:r>
              <a:rPr dirty="0"/>
              <a:t> </a:t>
            </a:r>
            <a:r>
              <a:rPr dirty="0" err="1"/>
              <a:t>kéo</a:t>
            </a:r>
            <a:r>
              <a:rPr dirty="0"/>
              <a:t> </a:t>
            </a:r>
            <a:r>
              <a:rPr dirty="0" err="1"/>
              <a:t>dài</a:t>
            </a:r>
            <a:r>
              <a:rPr dirty="0"/>
              <a:t>, </a:t>
            </a:r>
            <a:r>
              <a:rPr dirty="0" err="1"/>
              <a:t>thuốc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Biểu</a:t>
            </a:r>
            <a:r>
              <a:rPr dirty="0"/>
              <a:t> </a:t>
            </a:r>
            <a:r>
              <a:rPr dirty="0" err="1"/>
              <a:t>hiện</a:t>
            </a:r>
            <a:r>
              <a:rPr dirty="0"/>
              <a:t>: </a:t>
            </a:r>
            <a:r>
              <a:rPr dirty="0" err="1"/>
              <a:t>sỏi</a:t>
            </a:r>
            <a:r>
              <a:rPr dirty="0"/>
              <a:t> </a:t>
            </a:r>
            <a:r>
              <a:rPr dirty="0" err="1"/>
              <a:t>thận</a:t>
            </a:r>
            <a:r>
              <a:rPr dirty="0"/>
              <a:t>, </a:t>
            </a:r>
            <a:r>
              <a:rPr dirty="0" err="1"/>
              <a:t>đau</a:t>
            </a:r>
            <a:r>
              <a:rPr dirty="0"/>
              <a:t> </a:t>
            </a:r>
            <a:r>
              <a:rPr dirty="0" err="1"/>
              <a:t>xương</a:t>
            </a:r>
            <a:r>
              <a:rPr dirty="0"/>
              <a:t>, </a:t>
            </a:r>
            <a:r>
              <a:rPr dirty="0" err="1"/>
              <a:t>táo</a:t>
            </a:r>
            <a:r>
              <a:rPr dirty="0"/>
              <a:t> </a:t>
            </a:r>
            <a:r>
              <a:rPr dirty="0" err="1"/>
              <a:t>bón</a:t>
            </a:r>
            <a:r>
              <a:rPr dirty="0"/>
              <a:t>, </a:t>
            </a:r>
            <a:r>
              <a:rPr dirty="0" err="1"/>
              <a:t>buồn</a:t>
            </a:r>
            <a:r>
              <a:rPr dirty="0"/>
              <a:t> </a:t>
            </a:r>
            <a:r>
              <a:rPr dirty="0" err="1"/>
              <a:t>nôn</a:t>
            </a:r>
            <a:r>
              <a:rPr dirty="0"/>
              <a:t>, </a:t>
            </a:r>
            <a:r>
              <a:rPr dirty="0" err="1"/>
              <a:t>lú</a:t>
            </a:r>
            <a:r>
              <a:rPr dirty="0"/>
              <a:t> </a:t>
            </a:r>
            <a:r>
              <a:rPr dirty="0" err="1"/>
              <a:t>lẫn</a:t>
            </a:r>
            <a:r>
              <a:rPr dirty="0"/>
              <a:t>, </a:t>
            </a:r>
            <a:r>
              <a:rPr dirty="0" err="1"/>
              <a:t>đa</a:t>
            </a:r>
            <a:r>
              <a:rPr dirty="0"/>
              <a:t> </a:t>
            </a:r>
            <a:r>
              <a:rPr dirty="0" err="1"/>
              <a:t>niệu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Xử</a:t>
            </a:r>
            <a:r>
              <a:rPr dirty="0"/>
              <a:t> </a:t>
            </a:r>
            <a:r>
              <a:rPr dirty="0" err="1"/>
              <a:t>trí</a:t>
            </a:r>
            <a:r>
              <a:rPr dirty="0"/>
              <a:t>: </a:t>
            </a:r>
            <a:r>
              <a:rPr dirty="0" err="1"/>
              <a:t>bù</a:t>
            </a:r>
            <a:r>
              <a:rPr dirty="0"/>
              <a:t> </a:t>
            </a:r>
            <a:r>
              <a:rPr dirty="0" err="1"/>
              <a:t>dịch</a:t>
            </a:r>
            <a:r>
              <a:rPr dirty="0"/>
              <a:t> NaCl 0.9%, bisphosphonate,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trị</a:t>
            </a:r>
            <a:r>
              <a:rPr dirty="0"/>
              <a:t> </a:t>
            </a:r>
            <a:r>
              <a:rPr dirty="0" err="1"/>
              <a:t>nguyên</a:t>
            </a:r>
            <a:r>
              <a:rPr dirty="0"/>
              <a:t> </a:t>
            </a:r>
            <a:r>
              <a:rPr dirty="0" err="1"/>
              <a:t>nhân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MAGIE: SINH LÝ &amp; THÔNG SỐ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Mg²⁺ </a:t>
            </a:r>
            <a:r>
              <a:rPr dirty="0" err="1"/>
              <a:t>là</a:t>
            </a:r>
            <a:r>
              <a:rPr dirty="0"/>
              <a:t> cation </a:t>
            </a:r>
            <a:r>
              <a:rPr dirty="0" err="1"/>
              <a:t>nội</a:t>
            </a:r>
            <a:r>
              <a:rPr dirty="0"/>
              <a:t> </a:t>
            </a:r>
            <a:r>
              <a:rPr dirty="0" err="1"/>
              <a:t>bào</a:t>
            </a:r>
            <a:r>
              <a:rPr dirty="0"/>
              <a:t> </a:t>
            </a:r>
            <a:r>
              <a:rPr dirty="0" err="1"/>
              <a:t>quan</a:t>
            </a:r>
            <a:r>
              <a:rPr dirty="0"/>
              <a:t> </a:t>
            </a:r>
            <a:r>
              <a:rPr dirty="0" err="1"/>
              <a:t>trọng</a:t>
            </a:r>
            <a:r>
              <a:rPr dirty="0"/>
              <a:t> (~50% </a:t>
            </a:r>
            <a:r>
              <a:rPr dirty="0" err="1"/>
              <a:t>xương</a:t>
            </a:r>
            <a:r>
              <a:rPr dirty="0"/>
              <a:t>, ~50% </a:t>
            </a:r>
            <a:r>
              <a:rPr dirty="0" err="1"/>
              <a:t>tế</a:t>
            </a:r>
            <a:r>
              <a:rPr dirty="0"/>
              <a:t> </a:t>
            </a:r>
            <a:r>
              <a:rPr dirty="0" err="1"/>
              <a:t>bào</a:t>
            </a:r>
            <a:r>
              <a:rPr dirty="0"/>
              <a:t>)</a:t>
            </a:r>
          </a:p>
          <a:p>
            <a:pPr marL="400050" lvl="1" indent="0">
              <a:buNone/>
            </a:pPr>
            <a:r>
              <a:rPr dirty="0"/>
              <a:t>• Vai </a:t>
            </a:r>
            <a:r>
              <a:rPr dirty="0" err="1"/>
              <a:t>trò</a:t>
            </a:r>
            <a:r>
              <a:rPr dirty="0"/>
              <a:t>: </a:t>
            </a:r>
            <a:r>
              <a:rPr dirty="0" err="1"/>
              <a:t>enzym</a:t>
            </a:r>
            <a:r>
              <a:rPr dirty="0"/>
              <a:t>,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hòa</a:t>
            </a:r>
            <a:r>
              <a:rPr dirty="0"/>
              <a:t> PTH → Ca, Kali </a:t>
            </a:r>
            <a:r>
              <a:rPr dirty="0" err="1"/>
              <a:t>nội</a:t>
            </a:r>
            <a:r>
              <a:rPr dirty="0"/>
              <a:t> </a:t>
            </a:r>
            <a:r>
              <a:rPr dirty="0" err="1"/>
              <a:t>bào</a:t>
            </a:r>
            <a:r>
              <a:rPr dirty="0"/>
              <a:t>, TK–</a:t>
            </a:r>
            <a:r>
              <a:rPr dirty="0" err="1"/>
              <a:t>cơ</a:t>
            </a:r>
            <a:r>
              <a:rPr dirty="0"/>
              <a:t>, </a:t>
            </a:r>
            <a:r>
              <a:rPr dirty="0" err="1"/>
              <a:t>ổn</a:t>
            </a:r>
            <a:r>
              <a:rPr dirty="0"/>
              <a:t> </a:t>
            </a:r>
            <a:r>
              <a:rPr dirty="0" err="1"/>
              <a:t>định</a:t>
            </a:r>
            <a:r>
              <a:rPr dirty="0"/>
              <a:t> </a:t>
            </a:r>
            <a:r>
              <a:rPr dirty="0" err="1"/>
              <a:t>màng</a:t>
            </a:r>
            <a:r>
              <a:rPr dirty="0"/>
              <a:t> </a:t>
            </a:r>
            <a:r>
              <a:rPr dirty="0" err="1"/>
              <a:t>tế</a:t>
            </a:r>
            <a:r>
              <a:rPr dirty="0"/>
              <a:t> </a:t>
            </a:r>
            <a:r>
              <a:rPr dirty="0" err="1"/>
              <a:t>bào</a:t>
            </a:r>
            <a:endParaRPr dirty="0"/>
          </a:p>
          <a:p>
            <a:pPr marL="400050" lvl="1" indent="0">
              <a:buNone/>
            </a:pPr>
            <a:r>
              <a:rPr dirty="0"/>
              <a:t>• Mg </a:t>
            </a:r>
            <a:r>
              <a:rPr dirty="0" err="1"/>
              <a:t>bình</a:t>
            </a:r>
            <a:r>
              <a:rPr dirty="0"/>
              <a:t> </a:t>
            </a:r>
            <a:r>
              <a:rPr dirty="0" err="1"/>
              <a:t>thường</a:t>
            </a:r>
            <a:r>
              <a:rPr dirty="0"/>
              <a:t>: 0.7–1.1 mmol/L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Hạ</a:t>
            </a:r>
            <a:r>
              <a:rPr dirty="0"/>
              <a:t> Mg → </a:t>
            </a:r>
            <a:r>
              <a:rPr dirty="0" err="1"/>
              <a:t>hạ</a:t>
            </a:r>
            <a:r>
              <a:rPr dirty="0"/>
              <a:t> Ca, </a:t>
            </a:r>
            <a:r>
              <a:rPr dirty="0" err="1"/>
              <a:t>hạ</a:t>
            </a:r>
            <a:r>
              <a:rPr dirty="0"/>
              <a:t> K </a:t>
            </a:r>
            <a:r>
              <a:rPr dirty="0" err="1"/>
              <a:t>kháng</a:t>
            </a:r>
            <a:r>
              <a:rPr dirty="0"/>
              <a:t> </a:t>
            </a:r>
            <a:r>
              <a:rPr dirty="0" err="1"/>
              <a:t>trị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Thận</a:t>
            </a:r>
            <a:r>
              <a:rPr dirty="0"/>
              <a:t> </a:t>
            </a:r>
            <a:r>
              <a:rPr dirty="0" err="1"/>
              <a:t>giữ</a:t>
            </a:r>
            <a:r>
              <a:rPr dirty="0"/>
              <a:t> </a:t>
            </a:r>
            <a:r>
              <a:rPr dirty="0" err="1"/>
              <a:t>hoặc</a:t>
            </a:r>
            <a:r>
              <a:rPr dirty="0"/>
              <a:t> </a:t>
            </a:r>
            <a:r>
              <a:rPr dirty="0" err="1"/>
              <a:t>thải</a:t>
            </a:r>
            <a:r>
              <a:rPr dirty="0"/>
              <a:t> Mg </a:t>
            </a:r>
            <a:r>
              <a:rPr dirty="0" err="1"/>
              <a:t>theo</a:t>
            </a:r>
            <a:r>
              <a:rPr dirty="0"/>
              <a:t> </a:t>
            </a:r>
            <a:r>
              <a:rPr dirty="0" err="1"/>
              <a:t>nhu</a:t>
            </a:r>
            <a:r>
              <a:rPr dirty="0"/>
              <a:t> </a:t>
            </a:r>
            <a:r>
              <a:rPr dirty="0" err="1"/>
              <a:t>cầu</a:t>
            </a:r>
            <a:endParaRPr dirty="0"/>
          </a:p>
          <a:p>
            <a:pPr marL="400050" lvl="1" indent="0">
              <a:buNone/>
            </a:pPr>
            <a:r>
              <a:rPr dirty="0"/>
              <a:t>• Mg </a:t>
            </a:r>
            <a:r>
              <a:rPr dirty="0" err="1"/>
              <a:t>ảnh</a:t>
            </a:r>
            <a:r>
              <a:rPr dirty="0"/>
              <a:t> </a:t>
            </a:r>
            <a:r>
              <a:rPr dirty="0" err="1"/>
              <a:t>hưởng</a:t>
            </a:r>
            <a:r>
              <a:rPr dirty="0"/>
              <a:t> </a:t>
            </a:r>
            <a:r>
              <a:rPr dirty="0" err="1"/>
              <a:t>tiết</a:t>
            </a:r>
            <a:r>
              <a:rPr dirty="0"/>
              <a:t> PTH → </a:t>
            </a:r>
            <a:r>
              <a:rPr dirty="0" err="1"/>
              <a:t>tác</a:t>
            </a:r>
            <a:r>
              <a:rPr dirty="0"/>
              <a:t> </a:t>
            </a:r>
            <a:r>
              <a:rPr dirty="0" err="1"/>
              <a:t>động</a:t>
            </a:r>
            <a:r>
              <a:rPr dirty="0"/>
              <a:t> </a:t>
            </a:r>
            <a:r>
              <a:rPr dirty="0" err="1"/>
              <a:t>gián</a:t>
            </a:r>
            <a:r>
              <a:rPr dirty="0"/>
              <a:t> </a:t>
            </a:r>
            <a:r>
              <a:rPr dirty="0" err="1"/>
              <a:t>tiếp</a:t>
            </a:r>
            <a:r>
              <a:rPr dirty="0"/>
              <a:t> </a:t>
            </a:r>
            <a:r>
              <a:rPr dirty="0" err="1"/>
              <a:t>đến</a:t>
            </a:r>
            <a:r>
              <a:rPr dirty="0"/>
              <a:t> 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MAGIE: HẠ &amp; TĂNG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err="1"/>
              <a:t>Hạ</a:t>
            </a:r>
            <a:r>
              <a:rPr dirty="0"/>
              <a:t> Magie </a:t>
            </a:r>
            <a:r>
              <a:rPr dirty="0" err="1"/>
              <a:t>máu</a:t>
            </a:r>
            <a:r>
              <a:rPr dirty="0"/>
              <a:t>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Chẩn</a:t>
            </a:r>
            <a:r>
              <a:rPr dirty="0"/>
              <a:t> </a:t>
            </a:r>
            <a:r>
              <a:rPr dirty="0" err="1"/>
              <a:t>đoán</a:t>
            </a:r>
            <a:r>
              <a:rPr dirty="0"/>
              <a:t>: Mg &lt; 0.7 mmol/L</a:t>
            </a:r>
          </a:p>
          <a:p>
            <a:pPr marL="400050" lvl="1" indent="0">
              <a:buNone/>
            </a:pPr>
            <a:r>
              <a:rPr dirty="0"/>
              <a:t>• Nguyên </a:t>
            </a:r>
            <a:r>
              <a:rPr dirty="0" err="1"/>
              <a:t>nhân</a:t>
            </a:r>
            <a:r>
              <a:rPr dirty="0"/>
              <a:t>: </a:t>
            </a:r>
            <a:r>
              <a:rPr dirty="0" err="1"/>
              <a:t>giảm</a:t>
            </a:r>
            <a:r>
              <a:rPr dirty="0"/>
              <a:t> </a:t>
            </a:r>
            <a:r>
              <a:rPr dirty="0" err="1"/>
              <a:t>hấp</a:t>
            </a:r>
            <a:r>
              <a:rPr dirty="0"/>
              <a:t> </a:t>
            </a:r>
            <a:r>
              <a:rPr dirty="0" err="1"/>
              <a:t>thu</a:t>
            </a:r>
            <a:r>
              <a:rPr dirty="0"/>
              <a:t> (</a:t>
            </a:r>
            <a:r>
              <a:rPr dirty="0" err="1"/>
              <a:t>tiêu</a:t>
            </a:r>
            <a:r>
              <a:rPr dirty="0"/>
              <a:t> </a:t>
            </a:r>
            <a:r>
              <a:rPr dirty="0" err="1"/>
              <a:t>chảy</a:t>
            </a:r>
            <a:r>
              <a:rPr dirty="0"/>
              <a:t>, </a:t>
            </a:r>
            <a:r>
              <a:rPr dirty="0" err="1"/>
              <a:t>phẫu</a:t>
            </a:r>
            <a:r>
              <a:rPr dirty="0"/>
              <a:t> </a:t>
            </a:r>
            <a:r>
              <a:rPr dirty="0" err="1"/>
              <a:t>thuật</a:t>
            </a:r>
            <a:r>
              <a:rPr dirty="0"/>
              <a:t> </a:t>
            </a:r>
            <a:r>
              <a:rPr dirty="0" err="1"/>
              <a:t>ruột</a:t>
            </a:r>
            <a:r>
              <a:rPr dirty="0"/>
              <a:t>), </a:t>
            </a:r>
            <a:r>
              <a:rPr dirty="0" err="1"/>
              <a:t>tăng</a:t>
            </a:r>
            <a:r>
              <a:rPr dirty="0"/>
              <a:t> </a:t>
            </a:r>
            <a:r>
              <a:rPr dirty="0" err="1"/>
              <a:t>thải</a:t>
            </a:r>
            <a:r>
              <a:rPr dirty="0"/>
              <a:t> (</a:t>
            </a:r>
            <a:r>
              <a:rPr dirty="0" err="1"/>
              <a:t>lợi</a:t>
            </a:r>
            <a:r>
              <a:rPr dirty="0"/>
              <a:t> </a:t>
            </a:r>
            <a:r>
              <a:rPr dirty="0" err="1"/>
              <a:t>tiểu</a:t>
            </a:r>
            <a:r>
              <a:rPr dirty="0"/>
              <a:t>, </a:t>
            </a:r>
            <a:r>
              <a:rPr dirty="0" err="1"/>
              <a:t>rượu</a:t>
            </a:r>
            <a:r>
              <a:rPr dirty="0"/>
              <a:t> </a:t>
            </a:r>
            <a:r>
              <a:rPr dirty="0" err="1"/>
              <a:t>mạn</a:t>
            </a:r>
            <a:r>
              <a:rPr dirty="0"/>
              <a:t>)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Biểu</a:t>
            </a:r>
            <a:r>
              <a:rPr dirty="0"/>
              <a:t> </a:t>
            </a:r>
            <a:r>
              <a:rPr dirty="0" err="1"/>
              <a:t>hiện</a:t>
            </a:r>
            <a:r>
              <a:rPr dirty="0"/>
              <a:t>: run </a:t>
            </a:r>
            <a:r>
              <a:rPr dirty="0" err="1"/>
              <a:t>cơ</a:t>
            </a:r>
            <a:r>
              <a:rPr dirty="0"/>
              <a:t>, co </a:t>
            </a:r>
            <a:r>
              <a:rPr dirty="0" err="1"/>
              <a:t>giật</a:t>
            </a:r>
            <a:r>
              <a:rPr dirty="0"/>
              <a:t>, </a:t>
            </a:r>
            <a:r>
              <a:rPr dirty="0" err="1"/>
              <a:t>loạn</a:t>
            </a:r>
            <a:r>
              <a:rPr dirty="0"/>
              <a:t> </a:t>
            </a:r>
            <a:r>
              <a:rPr dirty="0" err="1"/>
              <a:t>nhịp</a:t>
            </a:r>
            <a:r>
              <a:rPr dirty="0"/>
              <a:t>, tetany, </a:t>
            </a:r>
            <a:r>
              <a:rPr dirty="0" err="1"/>
              <a:t>khó</a:t>
            </a:r>
            <a:r>
              <a:rPr dirty="0"/>
              <a:t> </a:t>
            </a:r>
            <a:r>
              <a:rPr dirty="0" err="1"/>
              <a:t>hồi</a:t>
            </a:r>
            <a:r>
              <a:rPr dirty="0"/>
              <a:t> </a:t>
            </a:r>
            <a:r>
              <a:rPr dirty="0" err="1"/>
              <a:t>phục</a:t>
            </a:r>
            <a:r>
              <a:rPr dirty="0"/>
              <a:t> Ca/K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Xử</a:t>
            </a:r>
            <a:r>
              <a:rPr dirty="0"/>
              <a:t> </a:t>
            </a:r>
            <a:r>
              <a:rPr dirty="0" err="1"/>
              <a:t>trí</a:t>
            </a:r>
            <a:r>
              <a:rPr dirty="0"/>
              <a:t>: </a:t>
            </a:r>
            <a:r>
              <a:rPr dirty="0" err="1"/>
              <a:t>bù</a:t>
            </a:r>
            <a:r>
              <a:rPr dirty="0"/>
              <a:t> Mg </a:t>
            </a:r>
            <a:r>
              <a:rPr dirty="0" err="1"/>
              <a:t>uống</a:t>
            </a:r>
            <a:r>
              <a:rPr dirty="0"/>
              <a:t> </a:t>
            </a:r>
            <a:r>
              <a:rPr dirty="0" err="1"/>
              <a:t>hoặc</a:t>
            </a:r>
            <a:r>
              <a:rPr dirty="0"/>
              <a:t> TM, </a:t>
            </a:r>
            <a:r>
              <a:rPr dirty="0" err="1"/>
              <a:t>ưu</a:t>
            </a:r>
            <a:r>
              <a:rPr dirty="0"/>
              <a:t> </a:t>
            </a:r>
            <a:r>
              <a:rPr dirty="0" err="1"/>
              <a:t>tiên</a:t>
            </a:r>
            <a:r>
              <a:rPr dirty="0"/>
              <a:t> </a:t>
            </a:r>
            <a:r>
              <a:rPr dirty="0" err="1"/>
              <a:t>trước</a:t>
            </a:r>
            <a:r>
              <a:rPr dirty="0"/>
              <a:t> Ca/K, </a:t>
            </a:r>
            <a:r>
              <a:rPr dirty="0" err="1"/>
              <a:t>điều</a:t>
            </a:r>
            <a:r>
              <a:rPr dirty="0"/>
              <a:t> </a:t>
            </a:r>
            <a:r>
              <a:rPr dirty="0" err="1"/>
              <a:t>trị</a:t>
            </a:r>
            <a:r>
              <a:rPr dirty="0"/>
              <a:t> </a:t>
            </a:r>
            <a:r>
              <a:rPr dirty="0" err="1"/>
              <a:t>nguyên</a:t>
            </a:r>
            <a:r>
              <a:rPr dirty="0"/>
              <a:t> </a:t>
            </a:r>
            <a:r>
              <a:rPr dirty="0" err="1"/>
              <a:t>nhân</a:t>
            </a:r>
            <a:endParaRPr dirty="0"/>
          </a:p>
          <a:p>
            <a:endParaRPr dirty="0"/>
          </a:p>
          <a:p>
            <a:r>
              <a:rPr dirty="0" err="1"/>
              <a:t>Tăng</a:t>
            </a:r>
            <a:r>
              <a:rPr dirty="0"/>
              <a:t> Magie </a:t>
            </a:r>
            <a:r>
              <a:rPr dirty="0" err="1"/>
              <a:t>máu</a:t>
            </a:r>
            <a:r>
              <a:rPr dirty="0"/>
              <a:t>: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Chẩn</a:t>
            </a:r>
            <a:r>
              <a:rPr dirty="0"/>
              <a:t> </a:t>
            </a:r>
            <a:r>
              <a:rPr dirty="0" err="1"/>
              <a:t>đoán</a:t>
            </a:r>
            <a:r>
              <a:rPr dirty="0"/>
              <a:t>: Mg &gt; 1.1 mmol/L</a:t>
            </a:r>
          </a:p>
          <a:p>
            <a:pPr marL="400050" lvl="1" indent="0">
              <a:buNone/>
            </a:pPr>
            <a:r>
              <a:rPr dirty="0"/>
              <a:t>• Nguyên </a:t>
            </a:r>
            <a:r>
              <a:rPr dirty="0" err="1"/>
              <a:t>nhân</a:t>
            </a:r>
            <a:r>
              <a:rPr dirty="0"/>
              <a:t>: </a:t>
            </a:r>
            <a:r>
              <a:rPr dirty="0" err="1"/>
              <a:t>suy</a:t>
            </a:r>
            <a:r>
              <a:rPr dirty="0"/>
              <a:t> </a:t>
            </a:r>
            <a:r>
              <a:rPr dirty="0" err="1"/>
              <a:t>thận</a:t>
            </a:r>
            <a:r>
              <a:rPr dirty="0"/>
              <a:t>, </a:t>
            </a:r>
            <a:r>
              <a:rPr dirty="0" err="1"/>
              <a:t>truyền</a:t>
            </a:r>
            <a:r>
              <a:rPr dirty="0"/>
              <a:t> Mg, </a:t>
            </a:r>
            <a:r>
              <a:rPr dirty="0" err="1"/>
              <a:t>thuốc</a:t>
            </a:r>
            <a:r>
              <a:rPr dirty="0"/>
              <a:t> antacid</a:t>
            </a:r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Biểu</a:t>
            </a:r>
            <a:r>
              <a:rPr dirty="0"/>
              <a:t> </a:t>
            </a:r>
            <a:r>
              <a:rPr dirty="0" err="1"/>
              <a:t>hiện</a:t>
            </a:r>
            <a:r>
              <a:rPr dirty="0"/>
              <a:t>: </a:t>
            </a:r>
            <a:r>
              <a:rPr dirty="0" err="1"/>
              <a:t>giảm</a:t>
            </a:r>
            <a:r>
              <a:rPr dirty="0"/>
              <a:t> </a:t>
            </a:r>
            <a:r>
              <a:rPr dirty="0" err="1"/>
              <a:t>phản</a:t>
            </a:r>
            <a:r>
              <a:rPr dirty="0"/>
              <a:t> </a:t>
            </a:r>
            <a:r>
              <a:rPr dirty="0" err="1"/>
              <a:t>xạ</a:t>
            </a:r>
            <a:r>
              <a:rPr dirty="0"/>
              <a:t>, </a:t>
            </a:r>
            <a:r>
              <a:rPr dirty="0" err="1"/>
              <a:t>hạ</a:t>
            </a:r>
            <a:r>
              <a:rPr dirty="0"/>
              <a:t> HA, </a:t>
            </a:r>
            <a:r>
              <a:rPr dirty="0" err="1"/>
              <a:t>nhịp</a:t>
            </a:r>
            <a:r>
              <a:rPr dirty="0"/>
              <a:t> </a:t>
            </a:r>
            <a:r>
              <a:rPr dirty="0" err="1"/>
              <a:t>chậm</a:t>
            </a:r>
            <a:r>
              <a:rPr dirty="0"/>
              <a:t>, </a:t>
            </a:r>
            <a:r>
              <a:rPr dirty="0" err="1"/>
              <a:t>ức</a:t>
            </a:r>
            <a:r>
              <a:rPr dirty="0"/>
              <a:t> </a:t>
            </a:r>
            <a:r>
              <a:rPr dirty="0" err="1"/>
              <a:t>chế</a:t>
            </a:r>
            <a:r>
              <a:rPr dirty="0"/>
              <a:t> </a:t>
            </a:r>
            <a:r>
              <a:rPr dirty="0" err="1"/>
              <a:t>hô</a:t>
            </a:r>
            <a:r>
              <a:rPr dirty="0"/>
              <a:t> </a:t>
            </a:r>
            <a:r>
              <a:rPr dirty="0" err="1"/>
              <a:t>hấp</a:t>
            </a:r>
            <a:endParaRPr dirty="0"/>
          </a:p>
          <a:p>
            <a:pPr marL="400050" lvl="1" indent="0">
              <a:buNone/>
            </a:pPr>
            <a:r>
              <a:rPr dirty="0"/>
              <a:t>• </a:t>
            </a:r>
            <a:r>
              <a:rPr dirty="0" err="1"/>
              <a:t>Xử</a:t>
            </a:r>
            <a:r>
              <a:rPr dirty="0"/>
              <a:t> </a:t>
            </a:r>
            <a:r>
              <a:rPr dirty="0" err="1"/>
              <a:t>trí</a:t>
            </a:r>
            <a:r>
              <a:rPr dirty="0"/>
              <a:t>: </a:t>
            </a:r>
            <a:r>
              <a:rPr dirty="0" err="1"/>
              <a:t>ngưng</a:t>
            </a:r>
            <a:r>
              <a:rPr dirty="0"/>
              <a:t> Mg, Ca gluconate TM, </a:t>
            </a:r>
            <a:r>
              <a:rPr dirty="0" err="1"/>
              <a:t>lọc</a:t>
            </a:r>
            <a:r>
              <a:rPr dirty="0"/>
              <a:t> </a:t>
            </a:r>
            <a:r>
              <a:rPr dirty="0" err="1"/>
              <a:t>máu</a:t>
            </a:r>
            <a:r>
              <a:rPr dirty="0"/>
              <a:t> </a:t>
            </a:r>
            <a:r>
              <a:rPr dirty="0" err="1"/>
              <a:t>nếu</a:t>
            </a:r>
            <a:r>
              <a:rPr dirty="0"/>
              <a:t> </a:t>
            </a:r>
            <a:r>
              <a:rPr dirty="0" err="1"/>
              <a:t>nặng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FFE187-6AED-3A71-5365-CB718CE31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9F93AF0-4714-631C-1E7C-41DF8A013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48" y="-181527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SỰ DI CHUYỂN CỦA NƯỚC VÀ NATRI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765" y="1530626"/>
            <a:ext cx="5131904" cy="42662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cs typeface="Times New Roman" panose="02020603050405020304" pitchFamily="18" charset="0"/>
              </a:rPr>
              <a:t>Giữa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nội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bào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và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ngoại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bào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cs typeface="Times New Roman" panose="02020603050405020304" pitchFamily="18" charset="0"/>
              </a:rPr>
              <a:t>Nước</a:t>
            </a:r>
            <a:endParaRPr lang="en-US" b="1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Di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trực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tiếp</a:t>
            </a:r>
            <a:r>
              <a:rPr lang="en-US" dirty="0">
                <a:cs typeface="Times New Roman" panose="02020603050405020304" pitchFamily="18" charset="0"/>
              </a:rPr>
              <a:t> qua </a:t>
            </a:r>
            <a:r>
              <a:rPr lang="en-US" dirty="0" err="1">
                <a:cs typeface="Times New Roman" panose="02020603050405020304" pitchFamily="18" charset="0"/>
              </a:rPr>
              <a:t>màng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Vận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thụ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động</a:t>
            </a:r>
            <a:r>
              <a:rPr lang="en-US" dirty="0">
                <a:cs typeface="Times New Roman" panose="02020603050405020304" pitchFamily="18" charset="0"/>
              </a:rPr>
              <a:t> qua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kênh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Natri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Calci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Na+</a:t>
            </a:r>
          </a:p>
          <a:p>
            <a:r>
              <a:rPr lang="en-US" dirty="0" err="1">
                <a:cs typeface="Times New Roman" panose="02020603050405020304" pitchFamily="18" charset="0"/>
              </a:rPr>
              <a:t>Vận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thụ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động</a:t>
            </a:r>
            <a:r>
              <a:rPr lang="en-US" dirty="0">
                <a:cs typeface="Times New Roman" panose="02020603050405020304" pitchFamily="18" charset="0"/>
              </a:rPr>
              <a:t> qua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kệnh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cs typeface="Times New Roman" panose="02020603050405020304" pitchFamily="18" charset="0"/>
              </a:rPr>
              <a:t>Vận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tích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cực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dirty="0" err="1">
                <a:cs typeface="Times New Roman" panose="02020603050405020304" pitchFamily="18" charset="0"/>
              </a:rPr>
              <a:t>dùng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năng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lượng</a:t>
            </a:r>
            <a:r>
              <a:rPr lang="en-US" dirty="0">
                <a:cs typeface="Times New Roman" panose="02020603050405020304" pitchFamily="18" charset="0"/>
              </a:rPr>
              <a:t>): Na+-K+-ATPase, Na+-</a:t>
            </a:r>
            <a:r>
              <a:rPr lang="en-US" dirty="0" err="1">
                <a:cs typeface="Times New Roman" panose="02020603050405020304" pitchFamily="18" charset="0"/>
              </a:rPr>
              <a:t>H+ATPase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162878"/>
            <a:ext cx="5665305" cy="5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78" y="-92385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SỰ DI CHUYỂN CỦA NƯỚC VÀ NATRI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930" y="1182136"/>
            <a:ext cx="5688495" cy="306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cs typeface="Times New Roman" panose="02020603050405020304" pitchFamily="18" charset="0"/>
              </a:rPr>
              <a:t>Giữa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huyết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tương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và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khoảng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kẽ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>
                <a:cs typeface="Times New Roman" panose="02020603050405020304" pitchFamily="18" charset="0"/>
              </a:rPr>
              <a:t>Nước</a:t>
            </a:r>
            <a:endParaRPr lang="en-US" sz="2400" b="1" dirty="0">
              <a:cs typeface="Times New Roman" panose="02020603050405020304" pitchFamily="18" charset="0"/>
            </a:endParaRPr>
          </a:p>
          <a:p>
            <a:r>
              <a:rPr lang="en-US" sz="2400" dirty="0" err="1">
                <a:cs typeface="Times New Roman" panose="02020603050405020304" pitchFamily="18" charset="0"/>
              </a:rPr>
              <a:t>Thẩm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thấu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phụ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thuộc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vào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áp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lựu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thủy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tĩnh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áp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lực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huyết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tương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áp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suất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dịch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kẽ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Na+</a:t>
            </a:r>
          </a:p>
          <a:p>
            <a:r>
              <a:rPr lang="en-US" sz="2400" dirty="0" err="1">
                <a:cs typeface="Times New Roman" panose="02020603050405020304" pitchFamily="18" charset="0"/>
              </a:rPr>
              <a:t>Khuyếch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tán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dựa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vào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chênh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nồng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độ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78" y="1340542"/>
            <a:ext cx="3058797" cy="241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2" y="4422914"/>
            <a:ext cx="4894816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1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414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0BE4-B5FC-47E0-93F0-09004833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32" y="1853248"/>
            <a:ext cx="6421438" cy="4500282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ALTT </a:t>
            </a:r>
            <a:r>
              <a:rPr lang="en-US" dirty="0" err="1">
                <a:cs typeface="Times New Roman" panose="02020603050405020304" pitchFamily="18" charset="0"/>
              </a:rPr>
              <a:t>tính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toán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b="1" dirty="0">
                <a:cs typeface="Times New Roman" panose="02020603050405020304" pitchFamily="18" charset="0"/>
              </a:rPr>
              <a:t>2 Na + </a:t>
            </a:r>
            <a:r>
              <a:rPr lang="en-US" b="1" dirty="0" err="1">
                <a:cs typeface="Times New Roman" panose="02020603050405020304" pitchFamily="18" charset="0"/>
              </a:rPr>
              <a:t>Ure</a:t>
            </a:r>
            <a:r>
              <a:rPr lang="en-US" b="1" dirty="0">
                <a:cs typeface="Times New Roman" panose="02020603050405020304" pitchFamily="18" charset="0"/>
              </a:rPr>
              <a:t> + Glucose</a:t>
            </a:r>
          </a:p>
          <a:p>
            <a:r>
              <a:rPr lang="en-US" dirty="0">
                <a:cs typeface="Times New Roman" panose="02020603050405020304" pitchFamily="18" charset="0"/>
              </a:rPr>
              <a:t>ALTT </a:t>
            </a:r>
            <a:r>
              <a:rPr lang="en-US" dirty="0" err="1">
                <a:cs typeface="Times New Roman" panose="02020603050405020304" pitchFamily="18" charset="0"/>
              </a:rPr>
              <a:t>đo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được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     Phương </a:t>
            </a:r>
            <a:r>
              <a:rPr lang="en-US" dirty="0" err="1">
                <a:cs typeface="Times New Roman" panose="02020603050405020304" pitchFamily="18" charset="0"/>
              </a:rPr>
              <a:t>pháp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điểm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kết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tinh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lạnh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Bình </a:t>
            </a:r>
            <a:r>
              <a:rPr lang="en-US" dirty="0" err="1">
                <a:cs typeface="Times New Roman" panose="02020603050405020304" pitchFamily="18" charset="0"/>
              </a:rPr>
              <a:t>thường</a:t>
            </a:r>
            <a:r>
              <a:rPr lang="en-US" dirty="0">
                <a:cs typeface="Times New Roman" panose="02020603050405020304" pitchFamily="18" charset="0"/>
              </a:rPr>
              <a:t>: 275-290 </a:t>
            </a:r>
            <a:r>
              <a:rPr lang="en-US" dirty="0" err="1">
                <a:cs typeface="Times New Roman" panose="02020603050405020304" pitchFamily="18" charset="0"/>
              </a:rPr>
              <a:t>mOsmol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– 1200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mOsmol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64933-A52F-4F4A-A799-9272DDDF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70" y="1574043"/>
            <a:ext cx="4972050" cy="3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Natri – Các chức năng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68878" cy="4351338"/>
          </a:xfrm>
        </p:spPr>
        <p:txBody>
          <a:bodyPr>
            <a:normAutofit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Tạo điện thế màng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Duy trì ALTT dịch ngoài tế bào (90 - 95%)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Bơm Na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trong tế bào với K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ngoài tế bào)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Đồng vận chuyển với các chất tan khác (glucose)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Sinh nhiệt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chính trong cơ chế đệm của máu, duy trì pH ổn định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Tham gia duy trì cân bằng acid- base bởi cơ chế trao đổi Na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ở thận</a:t>
            </a:r>
          </a:p>
        </p:txBody>
      </p:sp>
    </p:spTree>
    <p:extLst>
      <p:ext uri="{BB962C8B-B14F-4D97-AF65-F5344CB8AC3E}">
        <p14:creationId xmlns:p14="http://schemas.microsoft.com/office/powerpoint/2010/main" val="232440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B8-98BA-41B9-AC3E-2E8BC0B7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9" y="363266"/>
            <a:ext cx="9404723" cy="702314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Natri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9CE94-41B4-4E0E-BEC7-5DCED526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63" y="1470991"/>
            <a:ext cx="4608846" cy="396710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14503BF-CE49-4F62-A762-36650ED26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064" t="1830" r="16116" b="8907"/>
          <a:stretch/>
        </p:blipFill>
        <p:spPr>
          <a:xfrm>
            <a:off x="884650" y="1330088"/>
            <a:ext cx="5585205" cy="379850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3AA97-BF9A-49D9-B474-9A113A27CA6D}"/>
              </a:ext>
            </a:extLst>
          </p:cNvPr>
          <p:cNvSpPr txBox="1"/>
          <p:nvPr/>
        </p:nvSpPr>
        <p:spPr>
          <a:xfrm>
            <a:off x="2822713" y="5434250"/>
            <a:ext cx="7085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Natri máu: 135-145 mEq/l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niệu (nước tiểu 24h)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– 125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3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2911</Words>
  <Application>Microsoft Office PowerPoint</Application>
  <PresentationFormat>Widescreen</PresentationFormat>
  <Paragraphs>311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MS PGothic</vt:lpstr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Theme</vt:lpstr>
      <vt:lpstr>RỐI LOẠN ĐIỆN GIẢI</vt:lpstr>
      <vt:lpstr>RỐI LOẠN NƯỚC VÀ NATRI</vt:lpstr>
      <vt:lpstr>Nước trong cơ thể</vt:lpstr>
      <vt:lpstr> PHÂN BỐ NƯỚC TRONG CƠ THỂ</vt:lpstr>
      <vt:lpstr>SỰ DI CHUYỂN CỦA NƯỚC VÀ NATRI</vt:lpstr>
      <vt:lpstr>SỰ DI CHUYỂN CỦA NƯỚC VÀ NATRI</vt:lpstr>
      <vt:lpstr>Áp lực thẩm thấu</vt:lpstr>
      <vt:lpstr>Natri – Các chức năng</vt:lpstr>
      <vt:lpstr>                        Natri trong cơ thể</vt:lpstr>
      <vt:lpstr>PowerPoint Presentation</vt:lpstr>
      <vt:lpstr>Hạ Natri máu</vt:lpstr>
      <vt:lpstr>Hạ Natri máu</vt:lpstr>
      <vt:lpstr>Hạ Natri máu giả</vt:lpstr>
      <vt:lpstr>Hạ Natri máu</vt:lpstr>
      <vt:lpstr>PowerPoint Presentation</vt:lpstr>
      <vt:lpstr>                             Hạ Natri máu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TĂNG NATRI MÁU</vt:lpstr>
      <vt:lpstr>TĂNG NATRI MÁU</vt:lpstr>
      <vt:lpstr>TĂNG NATRI MÁU            </vt:lpstr>
      <vt:lpstr>TĂNG NATRI MÁU</vt:lpstr>
      <vt:lpstr>TĂNG NATRI MÁU</vt:lpstr>
      <vt:lpstr>TĂNG NATRI MÁU</vt:lpstr>
      <vt:lpstr>TĂNG NATRI MÁU</vt:lpstr>
      <vt:lpstr>RỐI LOẠN KALI </vt:lpstr>
      <vt:lpstr>Tổng quan</vt:lpstr>
      <vt:lpstr>Tổng quan</vt:lpstr>
      <vt:lpstr>Rối loạn nồng độ kali</vt:lpstr>
      <vt:lpstr>TĂNG KALI MÁU</vt:lpstr>
      <vt:lpstr>Tăng kali máu</vt:lpstr>
      <vt:lpstr>Tăng kali máu</vt:lpstr>
      <vt:lpstr>Điều trị tăng kali máu</vt:lpstr>
      <vt:lpstr>HẠ KALI MÁU</vt:lpstr>
      <vt:lpstr>Hạ kali máu</vt:lpstr>
      <vt:lpstr>Hạ kali máu</vt:lpstr>
      <vt:lpstr>Hạ kali máu</vt:lpstr>
      <vt:lpstr>Hạ kali máu</vt:lpstr>
      <vt:lpstr>Tiếp cận nguyên nhân hạ Kali máu</vt:lpstr>
      <vt:lpstr>Hạ kali máu Triệu chứng: - Mệt mỏi - Yếu cơ - Biến đổi điện tim</vt:lpstr>
      <vt:lpstr>ĐIỀU TRỊ HẠ KALI MÁU</vt:lpstr>
      <vt:lpstr>CANXI: SINH LÝ &amp; THÔNG SỐ</vt:lpstr>
      <vt:lpstr>CANXI: HẠ &amp; TĂNG</vt:lpstr>
      <vt:lpstr>MAGIE: SINH LÝ &amp; THÔNG SỐ</vt:lpstr>
      <vt:lpstr>MAGIE: HẠ &amp; TĂNG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Rối loạn điện giải</dc:title>
  <dc:creator>Microsoft account</dc:creator>
  <cp:lastModifiedBy>BLACKDC NGHIA</cp:lastModifiedBy>
  <cp:revision>25</cp:revision>
  <dcterms:created xsi:type="dcterms:W3CDTF">2025-01-02T11:35:16Z</dcterms:created>
  <dcterms:modified xsi:type="dcterms:W3CDTF">2025-12-18T06:35:35Z</dcterms:modified>
</cp:coreProperties>
</file>