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64" r:id="rId4"/>
    <p:sldId id="286" r:id="rId5"/>
    <p:sldId id="307" r:id="rId6"/>
    <p:sldId id="308" r:id="rId7"/>
    <p:sldId id="267" r:id="rId8"/>
    <p:sldId id="288" r:id="rId9"/>
    <p:sldId id="269" r:id="rId10"/>
    <p:sldId id="290" r:id="rId11"/>
    <p:sldId id="311" r:id="rId12"/>
    <p:sldId id="271" r:id="rId13"/>
    <p:sldId id="312" r:id="rId14"/>
    <p:sldId id="272" r:id="rId15"/>
    <p:sldId id="291" r:id="rId16"/>
    <p:sldId id="273" r:id="rId17"/>
    <p:sldId id="298" r:id="rId18"/>
    <p:sldId id="294" r:id="rId19"/>
    <p:sldId id="295" r:id="rId20"/>
    <p:sldId id="305" r:id="rId21"/>
    <p:sldId id="297" r:id="rId22"/>
    <p:sldId id="274" r:id="rId23"/>
    <p:sldId id="262" r:id="rId24"/>
    <p:sldId id="313" r:id="rId25"/>
    <p:sldId id="275" r:id="rId26"/>
    <p:sldId id="314" r:id="rId27"/>
    <p:sldId id="315" r:id="rId28"/>
    <p:sldId id="316" r:id="rId29"/>
    <p:sldId id="259" r:id="rId30"/>
    <p:sldId id="317" r:id="rId31"/>
    <p:sldId id="318" r:id="rId32"/>
    <p:sldId id="258" r:id="rId33"/>
    <p:sldId id="279" r:id="rId34"/>
    <p:sldId id="319" r:id="rId35"/>
    <p:sldId id="261" r:id="rId36"/>
    <p:sldId id="310" r:id="rId37"/>
    <p:sldId id="326" r:id="rId38"/>
    <p:sldId id="320" r:id="rId39"/>
    <p:sldId id="276" r:id="rId40"/>
    <p:sldId id="280" r:id="rId41"/>
    <p:sldId id="277" r:id="rId42"/>
    <p:sldId id="309" r:id="rId43"/>
    <p:sldId id="283" r:id="rId44"/>
    <p:sldId id="263" r:id="rId45"/>
    <p:sldId id="322" r:id="rId46"/>
    <p:sldId id="323" r:id="rId47"/>
    <p:sldId id="324" r:id="rId48"/>
    <p:sldId id="325" r:id="rId49"/>
    <p:sldId id="321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1212C-FA06-446D-A2FE-FB1421A89EB7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163CF-4CBE-4BDB-B3AF-B2C4B83E9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37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D9B4D-ED85-4013-89C9-E8F64C65A3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43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C7D2C-D162-40FC-9477-B0892F41351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14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0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44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448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94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86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97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2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2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8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25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06F1E-0C13-4302-A8E7-07DE1A5EB85E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560AF-EC5B-4DE5-B8F7-E27A1359D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5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1992" y="-269114"/>
            <a:ext cx="9144000" cy="2387600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RỐI LOẠN ĐIỆN GIẢI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26226" y="4605131"/>
            <a:ext cx="9144000" cy="685800"/>
          </a:xfrm>
        </p:spPr>
        <p:txBody>
          <a:bodyPr/>
          <a:lstStyle/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BSNT. Nguyễn Văn Nghĩa</a:t>
            </a:r>
          </a:p>
        </p:txBody>
      </p:sp>
    </p:spTree>
    <p:extLst>
      <p:ext uri="{BB962C8B-B14F-4D97-AF65-F5344CB8AC3E}">
        <p14:creationId xmlns:p14="http://schemas.microsoft.com/office/powerpoint/2010/main" val="282713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9025" y="430213"/>
            <a:ext cx="7912100" cy="606425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 eaLnBrk="1" fontAlgn="auto" hangingPunct="1">
              <a:spcBef>
                <a:spcPts val="0"/>
              </a:spcBef>
              <a:spcAft>
                <a:spcPts val="3570"/>
              </a:spcAft>
              <a:defRPr/>
            </a:pPr>
            <a:r>
              <a:rPr lang="en-US" sz="3600" b="1" spc="-50" dirty="0">
                <a:solidFill>
                  <a:srgbClr val="C00000"/>
                </a:solidFill>
                <a:latin typeface="Arial"/>
              </a:rPr>
              <a:t>ĐIỀU HÒA NATRI TRONG C</a:t>
            </a:r>
            <a:r>
              <a:rPr lang="vi-VN" sz="3600" b="1" spc="-50" dirty="0">
                <a:solidFill>
                  <a:srgbClr val="C00000"/>
                </a:solidFill>
                <a:latin typeface="Arial"/>
              </a:rPr>
              <a:t>Ơ</a:t>
            </a:r>
            <a:r>
              <a:rPr lang="en-US" sz="3600" b="1" spc="-50" dirty="0">
                <a:solidFill>
                  <a:srgbClr val="C00000"/>
                </a:solidFill>
                <a:latin typeface="Arial"/>
              </a:rPr>
              <a:t> THỂ</a:t>
            </a:r>
          </a:p>
          <a:p>
            <a:pPr algn="ctr" eaLnBrk="1" fontAlgn="auto" hangingPunct="1">
              <a:spcBef>
                <a:spcPts val="0"/>
              </a:spcBef>
              <a:spcAft>
                <a:spcPts val="3570"/>
              </a:spcAft>
              <a:defRPr/>
            </a:pPr>
            <a:endParaRPr lang="en-US" sz="4200" b="1" spc="-50" dirty="0">
              <a:solidFill>
                <a:srgbClr val="C00000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3570"/>
              </a:spcAft>
              <a:defRPr/>
            </a:pPr>
            <a:endParaRPr lang="vi" sz="4200" b="1" spc="-5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930275" y="1557338"/>
            <a:ext cx="822007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ts val="6050"/>
              </a:lnSpc>
              <a:spcBef>
                <a:spcPct val="0"/>
              </a:spcBef>
              <a:buFontTx/>
              <a:buNone/>
            </a:pPr>
            <a:endParaRPr lang="en-US" altLang="en-US" sz="2600">
              <a:latin typeface="Arial" panose="020B0604020202020204" pitchFamily="34" charset="0"/>
            </a:endParaRPr>
          </a:p>
          <a:p>
            <a:pPr algn="just" eaLnBrk="1" hangingPunct="1">
              <a:lnSpc>
                <a:spcPts val="6050"/>
              </a:lnSpc>
              <a:spcBef>
                <a:spcPct val="0"/>
              </a:spcBef>
              <a:buFontTx/>
              <a:buNone/>
            </a:pPr>
            <a:endParaRPr lang="en-US" altLang="en-US" sz="2600">
              <a:latin typeface="Arial" panose="020B0604020202020204" pitchFamily="34" charset="0"/>
            </a:endParaRP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11098213" y="6477000"/>
            <a:ext cx="17621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 b="1">
                <a:solidFill>
                  <a:srgbClr val="898989"/>
                </a:solidFill>
                <a:latin typeface="Arial" panose="020B0604020202020204" pitchFamily="34" charset="0"/>
              </a:rPr>
              <a:t>33</a:t>
            </a:r>
          </a:p>
        </p:txBody>
      </p:sp>
      <p:pic>
        <p:nvPicPr>
          <p:cNvPr id="11269" name="Picture 2" descr="Hệ thống Renin-Angiotensin-Aldosterone: vai trò trong điều hòa thăng bằng  điện giải, thể tích máu và huyết áp | Medlat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114" y="1182757"/>
            <a:ext cx="6724512" cy="529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2"/>
          <p:cNvSpPr txBox="1">
            <a:spLocks noChangeArrowheads="1"/>
          </p:cNvSpPr>
          <p:nvPr/>
        </p:nvSpPr>
        <p:spPr bwMode="auto">
          <a:xfrm>
            <a:off x="668821" y="2193668"/>
            <a:ext cx="375409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42950" indent="-7429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entury Gothic" panose="020B0502020202020204" pitchFamily="34" charset="0"/>
              <a:buAutoNum type="arabicPeriod"/>
            </a:pPr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Hệ thống RAA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entury Gothic" panose="020B0502020202020204" pitchFamily="34" charset="0"/>
              <a:buAutoNum type="arabicPeriod"/>
            </a:pPr>
            <a:endParaRPr lang="en-US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entury Gothic" panose="020B0502020202020204" pitchFamily="34" charset="0"/>
              <a:buAutoNum type="arabicPeriod"/>
            </a:pPr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ADH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entury Gothic" panose="020B0502020202020204" pitchFamily="34" charset="0"/>
              <a:buAutoNum type="arabicPeriod"/>
            </a:pPr>
            <a:endParaRPr lang="en-US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entury Gothic" panose="020B0502020202020204" pitchFamily="34" charset="0"/>
              <a:buAutoNum type="arabicPeriod"/>
            </a:pPr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ANP</a:t>
            </a:r>
          </a:p>
        </p:txBody>
      </p:sp>
    </p:spTree>
    <p:extLst>
      <p:ext uri="{BB962C8B-B14F-4D97-AF65-F5344CB8AC3E}">
        <p14:creationId xmlns:p14="http://schemas.microsoft.com/office/powerpoint/2010/main" val="2533730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9D02F-D193-5770-291E-4684AA4D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541FE-FB4F-3D5C-115A-23045B0E8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Hạ</a:t>
            </a:r>
            <a:r>
              <a:rPr lang="en-US" dirty="0"/>
              <a:t> Na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nồng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Na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135 mmol/l (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135 – 145 mmol/l).</a:t>
            </a:r>
          </a:p>
          <a:p>
            <a:r>
              <a:rPr lang="en-US" dirty="0" err="1"/>
              <a:t>Hạ</a:t>
            </a:r>
            <a:r>
              <a:rPr lang="en-US" dirty="0"/>
              <a:t> Na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rối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 </a:t>
            </a:r>
            <a:r>
              <a:rPr lang="en-US" dirty="0" err="1"/>
              <a:t>cân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,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dư</a:t>
            </a:r>
            <a:r>
              <a:rPr lang="en-US" dirty="0"/>
              <a:t> </a:t>
            </a:r>
            <a:r>
              <a:rPr lang="en-US" dirty="0" err="1"/>
              <a:t>thừa</a:t>
            </a:r>
            <a:r>
              <a:rPr lang="en-US" dirty="0"/>
              <a:t> so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hàm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Na </a:t>
            </a:r>
            <a:r>
              <a:rPr lang="en-US" dirty="0" err="1"/>
              <a:t>và</a:t>
            </a:r>
            <a:r>
              <a:rPr lang="en-US" dirty="0"/>
              <a:t> K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.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rối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 hormone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cân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, </a:t>
            </a:r>
            <a:r>
              <a:rPr lang="en-US" b="1" dirty="0"/>
              <a:t>vasopressin (ADH)</a:t>
            </a:r>
          </a:p>
          <a:p>
            <a:r>
              <a:rPr lang="en-US" dirty="0" err="1"/>
              <a:t>Hạ</a:t>
            </a:r>
            <a:r>
              <a:rPr lang="en-US" dirty="0"/>
              <a:t> Na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phản</a:t>
            </a:r>
            <a:r>
              <a:rPr lang="en-US" dirty="0"/>
              <a:t> </a:t>
            </a:r>
            <a:r>
              <a:rPr lang="en-US" dirty="0" err="1"/>
              <a:t>ánh</a:t>
            </a:r>
            <a:r>
              <a:rPr lang="en-US" dirty="0"/>
              <a:t> </a:t>
            </a:r>
            <a:r>
              <a:rPr lang="en-US" b="1" dirty="0" err="1"/>
              <a:t>tình</a:t>
            </a:r>
            <a:r>
              <a:rPr lang="en-US" b="1" dirty="0"/>
              <a:t> </a:t>
            </a:r>
            <a:r>
              <a:rPr lang="en-US" b="1" dirty="0" err="1"/>
              <a:t>trạng</a:t>
            </a:r>
            <a:r>
              <a:rPr lang="en-US" b="1" dirty="0"/>
              <a:t> </a:t>
            </a:r>
            <a:r>
              <a:rPr lang="en-US" b="1" dirty="0" err="1"/>
              <a:t>nhược</a:t>
            </a:r>
            <a:r>
              <a:rPr lang="en-US" b="1" dirty="0"/>
              <a:t> </a:t>
            </a:r>
            <a:r>
              <a:rPr lang="en-US" b="1" dirty="0" err="1"/>
              <a:t>trương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thẩm</a:t>
            </a:r>
            <a:r>
              <a:rPr lang="en-US" dirty="0"/>
              <a:t> </a:t>
            </a:r>
            <a:r>
              <a:rPr lang="en-US" dirty="0" err="1"/>
              <a:t>thấu</a:t>
            </a:r>
            <a:r>
              <a:rPr lang="en-US" dirty="0"/>
              <a:t>,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triệu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). </a:t>
            </a:r>
            <a:r>
              <a:rPr lang="en-US" dirty="0" err="1"/>
              <a:t>Tuy</a:t>
            </a:r>
            <a:r>
              <a:rPr lang="en-US" dirty="0"/>
              <a:t> </a:t>
            </a:r>
            <a:r>
              <a:rPr lang="en-US" dirty="0" err="1"/>
              <a:t>nhiên</a:t>
            </a:r>
            <a:r>
              <a:rPr lang="en-US" dirty="0"/>
              <a:t>,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hiếm</a:t>
            </a:r>
            <a:r>
              <a:rPr lang="en-US" dirty="0"/>
              <a:t> </a:t>
            </a:r>
            <a:r>
              <a:rPr lang="en-US" dirty="0" err="1"/>
              <a:t>gặp</a:t>
            </a:r>
            <a:r>
              <a:rPr lang="en-US" dirty="0"/>
              <a:t>, </a:t>
            </a:r>
            <a:r>
              <a:rPr lang="en-US" dirty="0" err="1"/>
              <a:t>hạ</a:t>
            </a:r>
            <a:r>
              <a:rPr lang="en-US" dirty="0"/>
              <a:t> Na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cũng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xảy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</a:t>
            </a:r>
            <a:r>
              <a:rPr lang="en-US" dirty="0" err="1"/>
              <a:t>đẳng</a:t>
            </a:r>
            <a:r>
              <a:rPr lang="en-US" dirty="0"/>
              <a:t> </a:t>
            </a:r>
            <a:r>
              <a:rPr lang="en-US" dirty="0" err="1"/>
              <a:t>trương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ưu</a:t>
            </a:r>
            <a:r>
              <a:rPr lang="en-US" dirty="0"/>
              <a:t> </a:t>
            </a:r>
            <a:r>
              <a:rPr lang="en-US" dirty="0" err="1"/>
              <a:t>trương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thẩm</a:t>
            </a:r>
            <a:r>
              <a:rPr lang="en-US" dirty="0"/>
              <a:t> </a:t>
            </a:r>
            <a:r>
              <a:rPr lang="en-US" dirty="0" err="1"/>
              <a:t>thấu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, </a:t>
            </a:r>
            <a:r>
              <a:rPr lang="en-US" dirty="0" err="1"/>
              <a:t>chẳng</a:t>
            </a:r>
            <a:r>
              <a:rPr lang="en-US" dirty="0"/>
              <a:t> </a:t>
            </a:r>
            <a:r>
              <a:rPr lang="en-US" dirty="0" err="1"/>
              <a:t>hạn</a:t>
            </a:r>
            <a:r>
              <a:rPr lang="en-US" dirty="0"/>
              <a:t> glucose, mannitol, </a:t>
            </a:r>
            <a:r>
              <a:rPr lang="en-US" dirty="0" err="1"/>
              <a:t>ure</a:t>
            </a:r>
            <a:r>
              <a:rPr lang="en-US" dirty="0"/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2222521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678" y="206100"/>
            <a:ext cx="10515600" cy="1325563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90A657-0984-4C84-BE39-B74B8CC96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923" y="2077277"/>
            <a:ext cx="5029200" cy="44999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lipid, protein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Na 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hòa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ALTT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glucose, mannitol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dịch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ngoại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bào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443" y="1654072"/>
            <a:ext cx="5272649" cy="358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45395" y="5364507"/>
            <a:ext cx="5413375" cy="512762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 eaLnBrk="1" fontAlgn="auto" hangingPunct="1">
              <a:spcBef>
                <a:spcPts val="0"/>
              </a:spcBef>
              <a:spcAft>
                <a:spcPts val="3570"/>
              </a:spcAft>
              <a:defRPr/>
            </a:pPr>
            <a:r>
              <a:rPr lang="en-US" sz="3600" b="1" spc="-50" dirty="0">
                <a:solidFill>
                  <a:srgbClr val="C00000"/>
                </a:solidFill>
                <a:latin typeface="Arial"/>
              </a:rPr>
              <a:t>“</a:t>
            </a:r>
            <a:r>
              <a:rPr lang="en-US" sz="2800" b="1" spc="-50" dirty="0">
                <a:solidFill>
                  <a:srgbClr val="C00000"/>
                </a:solidFill>
                <a:latin typeface="Arial"/>
              </a:rPr>
              <a:t>FAKE” HYPONATREMIA</a:t>
            </a:r>
            <a:endParaRPr lang="vi" sz="2800" b="1" spc="-50" dirty="0">
              <a:solidFill>
                <a:srgbClr val="C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131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C64D3-385A-9751-DD7F-88EB2CEC1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452C-281E-0C29-3ACA-619DBC38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ED578-536D-A330-287E-0578588DA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418"/>
            <a:ext cx="10515600" cy="5327343"/>
          </a:xfrm>
        </p:spPr>
        <p:txBody>
          <a:bodyPr>
            <a:normAutofit/>
          </a:bodyPr>
          <a:lstStyle/>
          <a:p>
            <a:r>
              <a:rPr lang="en-US" dirty="0" err="1"/>
              <a:t>Hạ</a:t>
            </a:r>
            <a:r>
              <a:rPr lang="en-US" dirty="0"/>
              <a:t> Na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đẳng</a:t>
            </a:r>
            <a:r>
              <a:rPr lang="en-US" dirty="0"/>
              <a:t> </a:t>
            </a:r>
            <a:r>
              <a:rPr lang="en-US" dirty="0" err="1"/>
              <a:t>trương</a:t>
            </a:r>
            <a:r>
              <a:rPr lang="en-US" dirty="0"/>
              <a:t>/ </a:t>
            </a:r>
            <a:r>
              <a:rPr lang="en-US" dirty="0" err="1"/>
              <a:t>ưu</a:t>
            </a:r>
            <a:r>
              <a:rPr lang="en-US" dirty="0"/>
              <a:t> </a:t>
            </a:r>
            <a:r>
              <a:rPr lang="en-US" dirty="0" err="1"/>
              <a:t>trương</a:t>
            </a:r>
            <a:r>
              <a:rPr lang="en-US" dirty="0"/>
              <a:t> do </a:t>
            </a:r>
            <a:r>
              <a:rPr lang="en-US" dirty="0" err="1"/>
              <a:t>kèm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thẩm</a:t>
            </a:r>
            <a:r>
              <a:rPr lang="en-US" dirty="0"/>
              <a:t> </a:t>
            </a:r>
            <a:r>
              <a:rPr lang="en-US" dirty="0" err="1"/>
              <a:t>thấu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(</a:t>
            </a:r>
            <a:r>
              <a:rPr lang="en-US" dirty="0" err="1"/>
              <a:t>vd</a:t>
            </a:r>
            <a:r>
              <a:rPr lang="en-US" dirty="0"/>
              <a:t>: </a:t>
            </a:r>
            <a:r>
              <a:rPr lang="en-US" dirty="0" err="1"/>
              <a:t>đái</a:t>
            </a:r>
            <a:r>
              <a:rPr lang="en-US" dirty="0"/>
              <a:t> </a:t>
            </a:r>
            <a:r>
              <a:rPr lang="en-US" dirty="0" err="1"/>
              <a:t>tháo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,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malniton</a:t>
            </a:r>
            <a:r>
              <a:rPr lang="en-US" dirty="0"/>
              <a:t>, …)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 err="1">
                <a:sym typeface="Wingdings" panose="05000000000000000000" pitchFamily="2" charset="2"/>
              </a:rPr>
              <a:t>dịch</a:t>
            </a:r>
            <a:r>
              <a:rPr lang="en-US" dirty="0">
                <a:sym typeface="Wingdings" panose="05000000000000000000" pitchFamily="2" charset="2"/>
              </a:rPr>
              <a:t> di </a:t>
            </a:r>
            <a:r>
              <a:rPr lang="en-US" dirty="0" err="1">
                <a:sym typeface="Wingdings" panose="05000000000000000000" pitchFamily="2" charset="2"/>
              </a:rPr>
              <a:t>chuyển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từ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trong</a:t>
            </a:r>
            <a:r>
              <a:rPr lang="en-US" dirty="0">
                <a:sym typeface="Wingdings" panose="05000000000000000000" pitchFamily="2" charset="2"/>
              </a:rPr>
              <a:t> TB </a:t>
            </a:r>
            <a:r>
              <a:rPr lang="en-US" dirty="0" err="1">
                <a:sym typeface="Wingdings" panose="05000000000000000000" pitchFamily="2" charset="2"/>
              </a:rPr>
              <a:t>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ngoài</a:t>
            </a:r>
            <a:r>
              <a:rPr lang="en-US" dirty="0">
                <a:sym typeface="Wingdings" panose="05000000000000000000" pitchFamily="2" charset="2"/>
              </a:rPr>
              <a:t> TB  </a:t>
            </a:r>
            <a:r>
              <a:rPr lang="en-US" dirty="0" err="1">
                <a:sym typeface="Wingdings" panose="05000000000000000000" pitchFamily="2" charset="2"/>
              </a:rPr>
              <a:t>hạ</a:t>
            </a:r>
            <a:r>
              <a:rPr lang="en-US" dirty="0">
                <a:sym typeface="Wingdings" panose="05000000000000000000" pitchFamily="2" charset="2"/>
              </a:rPr>
              <a:t> Na </a:t>
            </a:r>
            <a:r>
              <a:rPr lang="en-US" dirty="0" err="1">
                <a:sym typeface="Wingdings" panose="05000000000000000000" pitchFamily="2" charset="2"/>
              </a:rPr>
              <a:t>máu</a:t>
            </a:r>
            <a:r>
              <a:rPr lang="en-US" dirty="0">
                <a:sym typeface="Wingdings" panose="05000000000000000000" pitchFamily="2" charset="2"/>
              </a:rPr>
              <a:t> do </a:t>
            </a:r>
            <a:r>
              <a:rPr lang="en-US" dirty="0" err="1">
                <a:sym typeface="Wingdings" panose="05000000000000000000" pitchFamily="2" charset="2"/>
              </a:rPr>
              <a:t>pha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loãng</a:t>
            </a:r>
            <a:r>
              <a:rPr lang="en-US" dirty="0">
                <a:sym typeface="Wingdings" panose="05000000000000000000" pitchFamily="2" charset="2"/>
              </a:rPr>
              <a:t>  </a:t>
            </a:r>
            <a:r>
              <a:rPr lang="en-US" dirty="0" err="1">
                <a:sym typeface="Wingdings" panose="05000000000000000000" pitchFamily="2" charset="2"/>
              </a:rPr>
              <a:t>không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nên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điều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trị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đơn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độc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hạ</a:t>
            </a:r>
            <a:r>
              <a:rPr lang="en-US" dirty="0">
                <a:sym typeface="Wingdings" panose="05000000000000000000" pitchFamily="2" charset="2"/>
              </a:rPr>
              <a:t> Na </a:t>
            </a:r>
            <a:r>
              <a:rPr lang="en-US" dirty="0" err="1">
                <a:sym typeface="Wingdings" panose="05000000000000000000" pitchFamily="2" charset="2"/>
              </a:rPr>
              <a:t>máu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trong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tình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huống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này</a:t>
            </a:r>
            <a:r>
              <a:rPr lang="en-US" dirty="0">
                <a:sym typeface="Wingdings" panose="05000000000000000000" pitchFamily="2" charset="2"/>
              </a:rPr>
              <a:t>. </a:t>
            </a:r>
            <a:r>
              <a:rPr lang="en-US" dirty="0" err="1">
                <a:sym typeface="Wingdings" panose="05000000000000000000" pitchFamily="2" charset="2"/>
              </a:rPr>
              <a:t>Lúc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này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nên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tính</a:t>
            </a:r>
            <a:r>
              <a:rPr lang="en-US" dirty="0">
                <a:sym typeface="Wingdings" panose="05000000000000000000" pitchFamily="2" charset="2"/>
              </a:rPr>
              <a:t> Na </a:t>
            </a:r>
            <a:r>
              <a:rPr lang="en-US" dirty="0" err="1">
                <a:sym typeface="Wingdings" panose="05000000000000000000" pitchFamily="2" charset="2"/>
              </a:rPr>
              <a:t>hiệu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chỉnh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theo</a:t>
            </a:r>
            <a:r>
              <a:rPr lang="en-US" dirty="0">
                <a:sym typeface="Wingdings" panose="05000000000000000000" pitchFamily="2" charset="2"/>
              </a:rPr>
              <a:t> glucose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964833-0731-0635-EC85-7095301A1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773" y="3812786"/>
            <a:ext cx="8234453" cy="13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33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60BE4-B5FC-47E0-93F0-090048331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&lt;120 mmol/l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nặng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RLYT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vi.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giật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chậm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Ngừng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mê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584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0"/>
            <a:ext cx="12192000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1095038" y="6477000"/>
            <a:ext cx="17938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 b="1">
                <a:solidFill>
                  <a:srgbClr val="898989"/>
                </a:solidFill>
                <a:latin typeface="Arial" panose="020B0604020202020204" pitchFamily="34" charset="0"/>
              </a:rPr>
              <a:t>58</a:t>
            </a:r>
          </a:p>
        </p:txBody>
      </p:sp>
    </p:spTree>
    <p:extLst>
      <p:ext uri="{BB962C8B-B14F-4D97-AF65-F5344CB8AC3E}">
        <p14:creationId xmlns:p14="http://schemas.microsoft.com/office/powerpoint/2010/main" val="4281146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53" y="0"/>
            <a:ext cx="10515600" cy="1325563"/>
          </a:xfrm>
        </p:spPr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Hạ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60BE4-B5FC-47E0-93F0-090048331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358" y="1515979"/>
            <a:ext cx="11757990" cy="4889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trị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Hạ natri máu có triệu chứng nguy hiểm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 Mục tiêu: đưa nồng độ Natri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120 mmol/l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thiện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NaCl 3%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NaCl 0.9%,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nước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(&gt;48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0,5 mEq/l trong 1 h và ko quá 10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NaCl 0.9%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Demeclocycline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SIADH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Albumin</a:t>
            </a:r>
          </a:p>
        </p:txBody>
      </p:sp>
    </p:spTree>
    <p:extLst>
      <p:ext uri="{BB962C8B-B14F-4D97-AF65-F5344CB8AC3E}">
        <p14:creationId xmlns:p14="http://schemas.microsoft.com/office/powerpoint/2010/main" val="534400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6500" y="334963"/>
            <a:ext cx="9742488" cy="668337"/>
          </a:xfrm>
          <a:prstGeom prst="rect">
            <a:avLst/>
          </a:prstGeom>
        </p:spPr>
        <p:txBody>
          <a:bodyPr wrap="none"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3570"/>
              </a:spcAft>
              <a:defRPr/>
            </a:pP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Hạ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Natri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máu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có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triệu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chứng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mức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độ</a:t>
            </a:r>
            <a:r>
              <a:rPr lang="en-US" sz="4200" b="1" spc="-50" dirty="0">
                <a:solidFill>
                  <a:srgbClr val="C00000"/>
                </a:solidFill>
                <a:latin typeface="Arial"/>
              </a:rPr>
              <a:t> </a:t>
            </a:r>
            <a:r>
              <a:rPr lang="en-US" sz="4200" b="1" spc="-50" dirty="0" err="1">
                <a:solidFill>
                  <a:srgbClr val="C00000"/>
                </a:solidFill>
                <a:latin typeface="Arial"/>
              </a:rPr>
              <a:t>nặng</a:t>
            </a:r>
            <a:endParaRPr lang="vi" sz="4200" b="1" spc="-5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930275" y="1527175"/>
            <a:ext cx="934720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ts val="5688"/>
              </a:lnSpc>
              <a:spcBef>
                <a:spcPts val="3575"/>
              </a:spcBef>
              <a:buFontTx/>
              <a:buNone/>
            </a:pPr>
            <a:endParaRPr lang="en-US" altLang="en-US" sz="2200">
              <a:latin typeface="Arial" panose="020B0604020202020204" pitchFamily="34" charset="0"/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11098213" y="6477000"/>
            <a:ext cx="17621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 b="1">
                <a:solidFill>
                  <a:srgbClr val="898989"/>
                </a:solidFill>
                <a:latin typeface="Arial" panose="020B0604020202020204" pitchFamily="34" charset="0"/>
              </a:rPr>
              <a:t>62</a:t>
            </a:r>
          </a:p>
        </p:txBody>
      </p:sp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150"/>
            <a:ext cx="12192000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464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0927" y="661298"/>
            <a:ext cx="9002712" cy="4862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lnSpc>
                <a:spcPts val="5376"/>
              </a:lnSpc>
              <a:spcBef>
                <a:spcPts val="336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SIADH</a:t>
            </a:r>
            <a:endParaRPr lang="vi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ts val="53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Chẩn đoán loại trừ</a:t>
            </a:r>
          </a:p>
          <a:p>
            <a:pPr algn="just" eaLnBrk="1" fontAlgn="auto" hangingPunct="1">
              <a:lnSpc>
                <a:spcPts val="53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Tiêu chuẩn chẩn đoán (Bartter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Schwartz </a:t>
            </a:r>
            <a:r>
              <a:rPr lang="v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1967):</a:t>
            </a:r>
          </a:p>
          <a:p>
            <a:pPr marL="469900" algn="just" eaLnBrk="1" fontAlgn="auto" hangingPunct="1">
              <a:lnSpc>
                <a:spcPts val="41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  Hạ Natri máu với ASTT máu thấp &lt; 275 mOsm/L</a:t>
            </a:r>
          </a:p>
          <a:p>
            <a:pPr marL="469900" algn="just" eaLnBrk="1" fontAlgn="auto" hangingPunct="1">
              <a:lnSpc>
                <a:spcPts val="41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ECF </a:t>
            </a:r>
            <a:r>
              <a:rPr lang="vi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bình thường</a:t>
            </a:r>
          </a:p>
          <a:p>
            <a:pPr marL="469900" algn="just" eaLnBrk="1" fontAlgn="auto" hangingPunct="1">
              <a:lnSpc>
                <a:spcPts val="41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 ASTT nước tiểu &gt; 100 mOsm/kg</a:t>
            </a:r>
          </a:p>
          <a:p>
            <a:pPr marL="469900" algn="just" eaLnBrk="1" fontAlgn="auto" hangingPunct="1">
              <a:lnSpc>
                <a:spcPts val="41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  [Na+] nước tiểu &gt; 30 mEq/L với Natri nhập và nước nhập bình thường</a:t>
            </a:r>
          </a:p>
          <a:p>
            <a:pPr marL="469900" algn="just" eaLnBrk="1" fontAlgn="auto" hangingPunct="1">
              <a:lnSpc>
                <a:spcPts val="41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  Chức năng thận, thượng thận, tuyến giáp bình thường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559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0"/>
            <a:ext cx="5715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939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cs typeface="Times New Roman" panose="02020603050405020304" pitchFamily="18" charset="0"/>
              </a:rPr>
              <a:t>RỐI LOẠN NƯỚC VÀ NATRI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79C6D-C832-6C49-34E3-B559BA4BD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Bản chất của rối loạn Natri: rối loạn của nước, không đơn thuần là của Natri</a:t>
            </a:r>
          </a:p>
          <a:p>
            <a:pPr lvl="1"/>
            <a:r>
              <a:rPr lang="vi-V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Natri (Na⁺) là cation chủ yếu của khoang ngoại bào</a:t>
            </a:r>
          </a:p>
          <a:p>
            <a:pPr lvl="1"/>
            <a:r>
              <a:rPr lang="vi-V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Nồng độ Natri huyết thanh ([Na⁺] máu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(mmol/L)</a:t>
            </a:r>
            <a:r>
              <a:rPr lang="vi-V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không phản ánh tổng lượng Natri trong cơ thể, mà phản ánh tỷ lệ giữa tổng Natri và tổng nước của khoang ngoại bào</a:t>
            </a:r>
          </a:p>
          <a:p>
            <a:pPr lvl="1"/>
            <a:r>
              <a:rPr lang="vi-V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Tăng Natri máu = thiếu nước tương đối so với Natri</a:t>
            </a:r>
          </a:p>
          <a:p>
            <a:pPr lvl="1"/>
            <a:r>
              <a:rPr lang="vi-V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Giảm Natri máu = thừa nước tương đối so với Natri</a:t>
            </a:r>
          </a:p>
        </p:txBody>
      </p:sp>
    </p:spTree>
    <p:extLst>
      <p:ext uri="{BB962C8B-B14F-4D97-AF65-F5344CB8AC3E}">
        <p14:creationId xmlns:p14="http://schemas.microsoft.com/office/powerpoint/2010/main" val="1106475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930275" y="112713"/>
            <a:ext cx="10191750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4325"/>
              </a:lnSpc>
              <a:spcBef>
                <a:spcPct val="0"/>
              </a:spcBef>
              <a:buFontTx/>
              <a:buNone/>
            </a:pPr>
            <a:r>
              <a:rPr lang="en-US" altLang="en-US" sz="3900" b="1">
                <a:solidFill>
                  <a:srgbClr val="C00000"/>
                </a:solidFill>
                <a:latin typeface="Arial" panose="020B0604020202020204" pitchFamily="34" charset="0"/>
              </a:rPr>
              <a:t>ĐIỀU TRỊ SIADH</a:t>
            </a: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930275" y="1484313"/>
            <a:ext cx="10191750" cy="445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1888"/>
              </a:spcAft>
              <a:buFontTx/>
              <a:buNone/>
            </a:pPr>
            <a:endParaRPr lang="en-US" altLang="en-US" sz="2600">
              <a:latin typeface="Arial" panose="020B0604020202020204" pitchFamily="34" charset="0"/>
            </a:endParaRP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11098213" y="6477000"/>
            <a:ext cx="17938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 b="1">
                <a:solidFill>
                  <a:srgbClr val="898989"/>
                </a:solidFill>
                <a:latin typeface="Arial" panose="020B0604020202020204" pitchFamily="34" charset="0"/>
              </a:rPr>
              <a:t>66</a:t>
            </a:r>
          </a:p>
        </p:txBody>
      </p:sp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1385888"/>
            <a:ext cx="6565900" cy="543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1273" y="1702629"/>
            <a:ext cx="53054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Demeclocyclin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ADH =&gt;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300-600mg x 2 lần/ngày</a:t>
            </a:r>
            <a:b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TD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Vasopressin: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Tolvaptan(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Samsca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6950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638" y="0"/>
            <a:ext cx="11042650" cy="66171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 CHỨNG MẤT MYELIN  DO 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THẨM THẤU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Lâm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1-7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ăng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CLS: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2- 4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MRI T2W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ưỡng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ượu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105 mEq/l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76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cs typeface="Times New Roman" panose="02020603050405020304" pitchFamily="18" charset="0"/>
              </a:rPr>
              <a:t>TĂNG NATRI MÁU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8DCDEC1-98F0-CA92-2649-0220D23591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4990" y="2394109"/>
            <a:ext cx="1079881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Tăng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Natri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máu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[Na⁺]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huyết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thanh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&gt; 145 mmol/L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Là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tình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trạng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tăng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áp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lực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thẩm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thấu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huyết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tương</a:t>
            </a:r>
            <a:endParaRPr kumimoji="0" lang="en-US" altLang="en-US" sz="3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Gây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nước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di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chuyển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từ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nội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bào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ngoại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bào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não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mất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nước</a:t>
            </a:r>
            <a:endParaRPr kumimoji="0" lang="en-US" altLang="en-US" sz="3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36212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904" y="718658"/>
            <a:ext cx="551657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0000"/>
                </a:solidFill>
              </a:rPr>
              <a:t>TĂNG</a:t>
            </a:r>
            <a:r>
              <a:rPr spc="-110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NATRI</a:t>
            </a:r>
            <a:r>
              <a:rPr spc="-105" dirty="0">
                <a:solidFill>
                  <a:srgbClr val="C00000"/>
                </a:solidFill>
              </a:rPr>
              <a:t> </a:t>
            </a:r>
            <a:r>
              <a:rPr spc="-25" dirty="0">
                <a:solidFill>
                  <a:srgbClr val="C00000"/>
                </a:solidFill>
              </a:rPr>
              <a:t>MÁU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03301" y="6299945"/>
            <a:ext cx="457834" cy="394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975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2975"/>
                </a:lnSpc>
              </a:pPr>
              <a:t>23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961184" y="1955417"/>
            <a:ext cx="8666480" cy="396390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spcBef>
                <a:spcPts val="770"/>
              </a:spcBef>
            </a:pPr>
            <a:r>
              <a:rPr sz="2800" dirty="0">
                <a:cs typeface="Arial"/>
              </a:rPr>
              <a:t>LÂM</a:t>
            </a:r>
            <a:r>
              <a:rPr sz="2800" spc="-65" dirty="0">
                <a:cs typeface="Arial"/>
              </a:rPr>
              <a:t> </a:t>
            </a:r>
            <a:r>
              <a:rPr sz="2800" spc="-20" dirty="0">
                <a:cs typeface="Arial"/>
              </a:rPr>
              <a:t>SÀNG</a:t>
            </a:r>
            <a:endParaRPr sz="2800" dirty="0">
              <a:cs typeface="Arial"/>
            </a:endParaRPr>
          </a:p>
          <a:p>
            <a:pPr marL="381000" indent="-343535">
              <a:spcBef>
                <a:spcPts val="655"/>
              </a:spcBef>
              <a:buSzPct val="74074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700" dirty="0" err="1">
                <a:cs typeface="Arial"/>
              </a:rPr>
              <a:t>Biểu</a:t>
            </a:r>
            <a:r>
              <a:rPr sz="2700" spc="-15" dirty="0">
                <a:cs typeface="Arial"/>
              </a:rPr>
              <a:t> </a:t>
            </a:r>
            <a:r>
              <a:rPr sz="2700" dirty="0" err="1">
                <a:cs typeface="Arial"/>
              </a:rPr>
              <a:t>hiện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phụ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thuộc</a:t>
            </a:r>
            <a:r>
              <a:rPr sz="2700" spc="-25" dirty="0">
                <a:cs typeface="Arial"/>
              </a:rPr>
              <a:t> </a:t>
            </a:r>
            <a:r>
              <a:rPr sz="2700" dirty="0">
                <a:cs typeface="Arial"/>
              </a:rPr>
              <a:t>mức độ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và</a:t>
            </a:r>
            <a:r>
              <a:rPr sz="2700" spc="-5" dirty="0">
                <a:cs typeface="Arial"/>
              </a:rPr>
              <a:t> </a:t>
            </a:r>
            <a:r>
              <a:rPr sz="2700" dirty="0">
                <a:cs typeface="Arial"/>
              </a:rPr>
              <a:t>tốc</a:t>
            </a:r>
            <a:r>
              <a:rPr sz="2700" spc="-5" dirty="0">
                <a:cs typeface="Arial"/>
              </a:rPr>
              <a:t> </a:t>
            </a:r>
            <a:r>
              <a:rPr sz="2700" dirty="0">
                <a:cs typeface="Arial"/>
              </a:rPr>
              <a:t>độ</a:t>
            </a:r>
            <a:r>
              <a:rPr sz="2700" spc="-20" dirty="0">
                <a:cs typeface="Arial"/>
              </a:rPr>
              <a:t> </a:t>
            </a:r>
            <a:r>
              <a:rPr sz="2700" dirty="0">
                <a:cs typeface="Arial"/>
              </a:rPr>
              <a:t>tăng</a:t>
            </a:r>
            <a:r>
              <a:rPr sz="2700" spc="-5" dirty="0">
                <a:cs typeface="Arial"/>
              </a:rPr>
              <a:t> </a:t>
            </a:r>
            <a:r>
              <a:rPr sz="2700" spc="-20" dirty="0">
                <a:cs typeface="Arial"/>
              </a:rPr>
              <a:t>Na</a:t>
            </a:r>
            <a:r>
              <a:rPr sz="2700" spc="-30" baseline="24691" dirty="0">
                <a:cs typeface="Arial"/>
              </a:rPr>
              <a:t>+.</a:t>
            </a:r>
            <a:endParaRPr sz="2700" baseline="24691" dirty="0">
              <a:cs typeface="Arial"/>
            </a:endParaRPr>
          </a:p>
          <a:p>
            <a:pPr marL="381000" marR="30480" indent="-343535">
              <a:spcBef>
                <a:spcPts val="645"/>
              </a:spcBef>
              <a:buSzPct val="74074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700" dirty="0">
                <a:cs typeface="Arial"/>
              </a:rPr>
              <a:t>Triệu</a:t>
            </a:r>
            <a:r>
              <a:rPr sz="2700" spc="-20" dirty="0">
                <a:cs typeface="Arial"/>
              </a:rPr>
              <a:t> </a:t>
            </a:r>
            <a:r>
              <a:rPr sz="2700" dirty="0">
                <a:cs typeface="Arial"/>
              </a:rPr>
              <a:t>chứng</a:t>
            </a:r>
            <a:r>
              <a:rPr sz="2700" spc="-30" dirty="0">
                <a:cs typeface="Arial"/>
              </a:rPr>
              <a:t> </a:t>
            </a:r>
            <a:r>
              <a:rPr sz="2700" dirty="0">
                <a:cs typeface="Arial"/>
              </a:rPr>
              <a:t>nặng</a:t>
            </a:r>
            <a:r>
              <a:rPr sz="2700" spc="-35" dirty="0">
                <a:cs typeface="Arial"/>
              </a:rPr>
              <a:t> </a:t>
            </a:r>
            <a:r>
              <a:rPr sz="2700" dirty="0">
                <a:cs typeface="Arial"/>
              </a:rPr>
              <a:t>thường</a:t>
            </a:r>
            <a:r>
              <a:rPr sz="2700" spc="-15" dirty="0">
                <a:cs typeface="Arial"/>
              </a:rPr>
              <a:t> </a:t>
            </a:r>
            <a:r>
              <a:rPr sz="2700" dirty="0">
                <a:cs typeface="Arial"/>
              </a:rPr>
              <a:t>xảy</a:t>
            </a:r>
            <a:r>
              <a:rPr sz="2700" spc="-20" dirty="0">
                <a:cs typeface="Arial"/>
              </a:rPr>
              <a:t> </a:t>
            </a:r>
            <a:r>
              <a:rPr sz="2700" dirty="0">
                <a:cs typeface="Arial"/>
              </a:rPr>
              <a:t>ra</a:t>
            </a:r>
            <a:r>
              <a:rPr sz="2700" spc="-35" dirty="0">
                <a:cs typeface="Arial"/>
              </a:rPr>
              <a:t> </a:t>
            </a:r>
            <a:r>
              <a:rPr sz="2700" dirty="0">
                <a:cs typeface="Arial"/>
              </a:rPr>
              <a:t>khi</a:t>
            </a:r>
            <a:r>
              <a:rPr sz="2700" spc="-20" dirty="0">
                <a:cs typeface="Arial"/>
              </a:rPr>
              <a:t> </a:t>
            </a:r>
            <a:r>
              <a:rPr sz="2700" dirty="0">
                <a:cs typeface="Arial"/>
              </a:rPr>
              <a:t>Na</a:t>
            </a:r>
            <a:r>
              <a:rPr sz="2700" baseline="24691" dirty="0">
                <a:cs typeface="Arial"/>
              </a:rPr>
              <a:t>+</a:t>
            </a:r>
            <a:r>
              <a:rPr sz="2700" spc="352" baseline="24691" dirty="0">
                <a:cs typeface="Arial"/>
              </a:rPr>
              <a:t> </a:t>
            </a:r>
            <a:r>
              <a:rPr sz="2700" dirty="0">
                <a:cs typeface="Arial"/>
              </a:rPr>
              <a:t>tăng</a:t>
            </a:r>
            <a:r>
              <a:rPr sz="2700" spc="-25" dirty="0">
                <a:cs typeface="Arial"/>
              </a:rPr>
              <a:t> </a:t>
            </a:r>
            <a:r>
              <a:rPr sz="2700" dirty="0">
                <a:cs typeface="Arial"/>
              </a:rPr>
              <a:t>nhanh</a:t>
            </a:r>
            <a:r>
              <a:rPr sz="2700" spc="-30" dirty="0">
                <a:cs typeface="Arial"/>
              </a:rPr>
              <a:t> </a:t>
            </a:r>
            <a:r>
              <a:rPr sz="2700" spc="-50" dirty="0">
                <a:cs typeface="Arial"/>
              </a:rPr>
              <a:t>&gt; </a:t>
            </a:r>
            <a:r>
              <a:rPr sz="2700" dirty="0">
                <a:cs typeface="Arial"/>
              </a:rPr>
              <a:t>158</a:t>
            </a:r>
            <a:r>
              <a:rPr sz="2700" spc="-70" dirty="0">
                <a:cs typeface="Arial"/>
              </a:rPr>
              <a:t> </a:t>
            </a:r>
            <a:r>
              <a:rPr sz="2700" spc="-10" dirty="0">
                <a:cs typeface="Arial"/>
              </a:rPr>
              <a:t>mmol/l.</a:t>
            </a:r>
            <a:endParaRPr sz="2700" dirty="0">
              <a:cs typeface="Arial"/>
            </a:endParaRPr>
          </a:p>
          <a:p>
            <a:pPr marL="381000" indent="-343535">
              <a:spcBef>
                <a:spcPts val="650"/>
              </a:spcBef>
              <a:buSzPct val="74074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700" dirty="0">
                <a:cs typeface="Arial"/>
              </a:rPr>
              <a:t>BN còn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tỉnh:</a:t>
            </a:r>
            <a:r>
              <a:rPr sz="2700" spc="5" dirty="0">
                <a:cs typeface="Arial"/>
              </a:rPr>
              <a:t> </a:t>
            </a:r>
            <a:r>
              <a:rPr sz="2700" dirty="0">
                <a:cs typeface="Arial"/>
              </a:rPr>
              <a:t>khát</a:t>
            </a:r>
            <a:r>
              <a:rPr sz="2700" spc="-20" dirty="0">
                <a:cs typeface="Arial"/>
              </a:rPr>
              <a:t> </a:t>
            </a:r>
            <a:r>
              <a:rPr sz="2700" dirty="0">
                <a:cs typeface="Arial"/>
              </a:rPr>
              <a:t>nước,</a:t>
            </a:r>
            <a:r>
              <a:rPr sz="2700" spc="-15" dirty="0">
                <a:cs typeface="Arial"/>
              </a:rPr>
              <a:t> </a:t>
            </a:r>
            <a:r>
              <a:rPr sz="2700" dirty="0">
                <a:cs typeface="Arial"/>
              </a:rPr>
              <a:t>mệt mỏi,</a:t>
            </a:r>
            <a:r>
              <a:rPr sz="2700" spc="5" dirty="0">
                <a:cs typeface="Arial"/>
              </a:rPr>
              <a:t> </a:t>
            </a:r>
            <a:r>
              <a:rPr sz="2700" dirty="0">
                <a:cs typeface="Arial"/>
              </a:rPr>
              <a:t>yếu</a:t>
            </a:r>
            <a:r>
              <a:rPr sz="2700" spc="-15" dirty="0">
                <a:cs typeface="Arial"/>
              </a:rPr>
              <a:t> </a:t>
            </a:r>
            <a:r>
              <a:rPr sz="2700" spc="-25" dirty="0">
                <a:cs typeface="Arial"/>
              </a:rPr>
              <a:t>cơ.</a:t>
            </a:r>
            <a:endParaRPr sz="2700" dirty="0">
              <a:cs typeface="Arial"/>
            </a:endParaRPr>
          </a:p>
          <a:p>
            <a:pPr marL="381000" indent="-343535">
              <a:spcBef>
                <a:spcPts val="650"/>
              </a:spcBef>
              <a:buSzPct val="74074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700" dirty="0">
                <a:cs typeface="Arial"/>
              </a:rPr>
              <a:t>Sốt </a:t>
            </a:r>
            <a:r>
              <a:rPr sz="2700" spc="-20" dirty="0">
                <a:cs typeface="Arial"/>
              </a:rPr>
              <a:t>cao.</a:t>
            </a:r>
            <a:endParaRPr sz="2700" dirty="0">
              <a:cs typeface="Arial"/>
            </a:endParaRPr>
          </a:p>
          <a:p>
            <a:pPr marL="381000" indent="-343535">
              <a:spcBef>
                <a:spcPts val="650"/>
              </a:spcBef>
              <a:buSzPct val="74074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700" dirty="0">
                <a:cs typeface="Arial"/>
              </a:rPr>
              <a:t>Kích</a:t>
            </a:r>
            <a:r>
              <a:rPr sz="2700" spc="-35" dirty="0">
                <a:cs typeface="Arial"/>
              </a:rPr>
              <a:t> </a:t>
            </a:r>
            <a:r>
              <a:rPr sz="2700" dirty="0">
                <a:cs typeface="Arial"/>
              </a:rPr>
              <a:t>thích</a:t>
            </a:r>
            <a:r>
              <a:rPr sz="2700" spc="-5" dirty="0">
                <a:cs typeface="Arial"/>
              </a:rPr>
              <a:t> </a:t>
            </a:r>
            <a:r>
              <a:rPr sz="2700" dirty="0">
                <a:cs typeface="Arial"/>
              </a:rPr>
              <a:t>-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ngủ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gà,</a:t>
            </a:r>
            <a:r>
              <a:rPr sz="2700" spc="-5" dirty="0">
                <a:cs typeface="Arial"/>
              </a:rPr>
              <a:t> </a:t>
            </a:r>
            <a:r>
              <a:rPr sz="2700" dirty="0">
                <a:cs typeface="Arial"/>
              </a:rPr>
              <a:t>lẫn</a:t>
            </a:r>
            <a:r>
              <a:rPr sz="2700" spc="-20" dirty="0">
                <a:cs typeface="Arial"/>
              </a:rPr>
              <a:t> </a:t>
            </a:r>
            <a:r>
              <a:rPr sz="2700" dirty="0">
                <a:cs typeface="Arial"/>
              </a:rPr>
              <a:t>lộn</a:t>
            </a:r>
            <a:r>
              <a:rPr sz="2700" spc="10" dirty="0">
                <a:cs typeface="Arial"/>
              </a:rPr>
              <a:t> </a:t>
            </a:r>
            <a:r>
              <a:rPr sz="2700" dirty="0">
                <a:cs typeface="Arial"/>
              </a:rPr>
              <a:t>-</a:t>
            </a:r>
            <a:r>
              <a:rPr sz="2700" spc="-15" dirty="0">
                <a:cs typeface="Arial"/>
              </a:rPr>
              <a:t> </a:t>
            </a:r>
            <a:r>
              <a:rPr sz="2700" dirty="0">
                <a:cs typeface="Arial"/>
              </a:rPr>
              <a:t>hôn</a:t>
            </a:r>
            <a:r>
              <a:rPr sz="2700" spc="5" dirty="0">
                <a:cs typeface="Arial"/>
              </a:rPr>
              <a:t> </a:t>
            </a:r>
            <a:r>
              <a:rPr sz="2700" dirty="0">
                <a:cs typeface="Arial"/>
              </a:rPr>
              <a:t>mê,</a:t>
            </a:r>
            <a:r>
              <a:rPr sz="2700" spc="-5" dirty="0">
                <a:cs typeface="Arial"/>
              </a:rPr>
              <a:t> </a:t>
            </a:r>
            <a:r>
              <a:rPr sz="2700" dirty="0">
                <a:cs typeface="Arial"/>
              </a:rPr>
              <a:t>co</a:t>
            </a:r>
            <a:r>
              <a:rPr sz="2700" spc="-5" dirty="0">
                <a:cs typeface="Arial"/>
              </a:rPr>
              <a:t> </a:t>
            </a:r>
            <a:r>
              <a:rPr sz="2700" spc="-10" dirty="0">
                <a:cs typeface="Arial"/>
              </a:rPr>
              <a:t>giật.</a:t>
            </a:r>
            <a:endParaRPr sz="2700" dirty="0">
              <a:cs typeface="Arial"/>
            </a:endParaRPr>
          </a:p>
          <a:p>
            <a:pPr marL="381000" indent="-343535">
              <a:spcBef>
                <a:spcPts val="670"/>
              </a:spcBef>
              <a:buSzPct val="74074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700" dirty="0">
                <a:cs typeface="MS PGothic"/>
              </a:rPr>
              <a:t>±</a:t>
            </a:r>
            <a:r>
              <a:rPr sz="2700" spc="-100" dirty="0">
                <a:cs typeface="MS PGothic"/>
              </a:rPr>
              <a:t> </a:t>
            </a:r>
            <a:r>
              <a:rPr sz="2700" dirty="0">
                <a:cs typeface="Arial"/>
              </a:rPr>
              <a:t>xuất</a:t>
            </a:r>
            <a:r>
              <a:rPr sz="2700" spc="-5" dirty="0">
                <a:cs typeface="Arial"/>
              </a:rPr>
              <a:t> </a:t>
            </a:r>
            <a:r>
              <a:rPr sz="2700" dirty="0">
                <a:cs typeface="Arial"/>
              </a:rPr>
              <a:t>huyết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não,</a:t>
            </a:r>
            <a:r>
              <a:rPr sz="2700" spc="-10" dirty="0">
                <a:cs typeface="Arial"/>
              </a:rPr>
              <a:t> </a:t>
            </a:r>
            <a:r>
              <a:rPr sz="2700" dirty="0">
                <a:cs typeface="Arial"/>
              </a:rPr>
              <a:t>màng</a:t>
            </a:r>
            <a:r>
              <a:rPr sz="2700" spc="-15" dirty="0">
                <a:cs typeface="Arial"/>
              </a:rPr>
              <a:t> </a:t>
            </a:r>
            <a:r>
              <a:rPr sz="2700" spc="-20" dirty="0">
                <a:cs typeface="Arial"/>
              </a:rPr>
              <a:t>não.</a:t>
            </a:r>
            <a:endParaRPr sz="2700" dirty="0"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5572" y="465606"/>
            <a:ext cx="630905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0000"/>
                </a:solidFill>
              </a:rPr>
              <a:t>TĂNG</a:t>
            </a:r>
            <a:r>
              <a:rPr spc="-110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NATRI</a:t>
            </a:r>
            <a:r>
              <a:rPr spc="-105" dirty="0">
                <a:solidFill>
                  <a:srgbClr val="C00000"/>
                </a:solidFill>
              </a:rPr>
              <a:t> </a:t>
            </a:r>
            <a:r>
              <a:rPr spc="-25" dirty="0">
                <a:solidFill>
                  <a:srgbClr val="C00000"/>
                </a:solidFill>
              </a:rPr>
              <a:t>MÁU</a:t>
            </a:r>
            <a:r>
              <a:rPr lang="en-US" spc="-25" dirty="0">
                <a:solidFill>
                  <a:srgbClr val="C00000"/>
                </a:solidFill>
              </a:rPr>
              <a:t>            </a:t>
            </a:r>
            <a:endParaRPr spc="-25" dirty="0">
              <a:solidFill>
                <a:srgbClr val="C00000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03301" y="6299945"/>
            <a:ext cx="457834" cy="394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975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2975"/>
                </a:lnSpc>
              </a:pPr>
              <a:t>24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2055572" y="1810371"/>
            <a:ext cx="5845175" cy="389209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</a:pPr>
            <a:r>
              <a:rPr sz="2800" dirty="0">
                <a:latin typeface="Arial"/>
                <a:cs typeface="Arial"/>
              </a:rPr>
              <a:t>CHẨN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ĐOÁN</a:t>
            </a:r>
            <a:endParaRPr sz="2800" dirty="0">
              <a:latin typeface="Arial"/>
              <a:cs typeface="Arial"/>
            </a:endParaRPr>
          </a:p>
          <a:p>
            <a:pPr marL="393700" indent="-381635">
              <a:spcBef>
                <a:spcPts val="655"/>
              </a:spcBef>
              <a:buAutoNum type="arabicPeriod"/>
              <a:tabLst>
                <a:tab pos="394335" algn="l"/>
              </a:tabLst>
            </a:pPr>
            <a:r>
              <a:rPr sz="2700" dirty="0">
                <a:latin typeface="Arial"/>
                <a:cs typeface="Arial"/>
              </a:rPr>
              <a:t>Chẩn</a:t>
            </a:r>
            <a:r>
              <a:rPr sz="2700" spc="-3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đoán</a:t>
            </a:r>
            <a:r>
              <a:rPr sz="2700" spc="-1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xác</a:t>
            </a:r>
            <a:r>
              <a:rPr sz="2700" spc="-25" dirty="0">
                <a:latin typeface="Arial"/>
                <a:cs typeface="Arial"/>
              </a:rPr>
              <a:t> </a:t>
            </a:r>
            <a:r>
              <a:rPr sz="2700" spc="-10" dirty="0">
                <a:latin typeface="Arial"/>
                <a:cs typeface="Arial"/>
              </a:rPr>
              <a:t>định:</a:t>
            </a:r>
            <a:endParaRPr sz="2700" dirty="0">
              <a:latin typeface="Arial"/>
              <a:cs typeface="Arial"/>
            </a:endParaRPr>
          </a:p>
          <a:p>
            <a:pPr marL="355600">
              <a:spcBef>
                <a:spcPts val="645"/>
              </a:spcBef>
            </a:pPr>
            <a:r>
              <a:rPr sz="2700" dirty="0">
                <a:latin typeface="Arial"/>
                <a:cs typeface="Arial"/>
              </a:rPr>
              <a:t>Xét</a:t>
            </a:r>
            <a:r>
              <a:rPr sz="2700" spc="-2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nghiệm</a:t>
            </a:r>
            <a:r>
              <a:rPr sz="2700" spc="-2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Natri</a:t>
            </a:r>
            <a:r>
              <a:rPr sz="2700" spc="-1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máu:</a:t>
            </a:r>
            <a:r>
              <a:rPr sz="2700" spc="-1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&gt;</a:t>
            </a:r>
            <a:r>
              <a:rPr sz="2700" spc="-2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145</a:t>
            </a:r>
            <a:r>
              <a:rPr sz="2700" spc="-25" dirty="0">
                <a:latin typeface="Arial"/>
                <a:cs typeface="Arial"/>
              </a:rPr>
              <a:t> </a:t>
            </a:r>
            <a:r>
              <a:rPr sz="2700" spc="-10" dirty="0">
                <a:latin typeface="Arial"/>
                <a:cs typeface="Arial"/>
              </a:rPr>
              <a:t>mmol/l</a:t>
            </a:r>
            <a:endParaRPr sz="2700" dirty="0">
              <a:latin typeface="Arial"/>
              <a:cs typeface="Arial"/>
            </a:endParaRPr>
          </a:p>
          <a:p>
            <a:pPr marL="393700" indent="-381635">
              <a:spcBef>
                <a:spcPts val="650"/>
              </a:spcBef>
              <a:buAutoNum type="arabicPeriod" startAt="2"/>
              <a:tabLst>
                <a:tab pos="394335" algn="l"/>
              </a:tabLst>
            </a:pPr>
            <a:r>
              <a:rPr sz="2700" dirty="0">
                <a:latin typeface="Arial"/>
                <a:cs typeface="Arial"/>
              </a:rPr>
              <a:t>Chẩn</a:t>
            </a:r>
            <a:r>
              <a:rPr sz="2700" spc="-35" dirty="0">
                <a:latin typeface="Arial"/>
                <a:cs typeface="Arial"/>
              </a:rPr>
              <a:t> </a:t>
            </a:r>
            <a:r>
              <a:rPr sz="2700" dirty="0" err="1">
                <a:latin typeface="Arial"/>
                <a:cs typeface="Arial"/>
              </a:rPr>
              <a:t>đoán</a:t>
            </a:r>
            <a:r>
              <a:rPr sz="2700" spc="-25" dirty="0">
                <a:latin typeface="Arial"/>
                <a:cs typeface="Arial"/>
              </a:rPr>
              <a:t> </a:t>
            </a:r>
            <a:r>
              <a:rPr sz="2700" dirty="0" err="1">
                <a:latin typeface="Arial"/>
                <a:cs typeface="Arial"/>
              </a:rPr>
              <a:t>nguyên</a:t>
            </a:r>
            <a:r>
              <a:rPr sz="2700" spc="-25" dirty="0">
                <a:latin typeface="Arial"/>
                <a:cs typeface="Arial"/>
              </a:rPr>
              <a:t> </a:t>
            </a:r>
            <a:r>
              <a:rPr sz="2700" spc="-10" dirty="0">
                <a:latin typeface="Arial"/>
                <a:cs typeface="Arial"/>
              </a:rPr>
              <a:t>nhân:</a:t>
            </a:r>
            <a:endParaRPr sz="2700" dirty="0">
              <a:latin typeface="Arial"/>
              <a:cs typeface="Arial"/>
            </a:endParaRPr>
          </a:p>
          <a:p>
            <a:pPr marL="355600" indent="-343535">
              <a:spcBef>
                <a:spcPts val="650"/>
              </a:spcBef>
              <a:buSzPct val="74074"/>
              <a:buFont typeface="Wingdings"/>
              <a:buChar char=""/>
              <a:tabLst>
                <a:tab pos="354965" algn="l"/>
                <a:tab pos="356235" algn="l"/>
              </a:tabLst>
            </a:pPr>
            <a:r>
              <a:rPr sz="2700" dirty="0">
                <a:latin typeface="Arial"/>
                <a:cs typeface="Arial"/>
              </a:rPr>
              <a:t>Kèm</a:t>
            </a:r>
            <a:r>
              <a:rPr sz="2700" spc="-1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theo</a:t>
            </a:r>
            <a:r>
              <a:rPr sz="2700" spc="-15" dirty="0">
                <a:latin typeface="Arial"/>
                <a:cs typeface="Arial"/>
              </a:rPr>
              <a:t> </a:t>
            </a:r>
            <a:r>
              <a:rPr sz="2700" spc="-25" dirty="0">
                <a:latin typeface="Arial"/>
                <a:cs typeface="Arial"/>
              </a:rPr>
              <a:t>phù</a:t>
            </a:r>
            <a:endParaRPr sz="2700" dirty="0">
              <a:latin typeface="Arial"/>
              <a:cs typeface="Arial"/>
            </a:endParaRPr>
          </a:p>
          <a:p>
            <a:pPr marL="355600" indent="-343535">
              <a:spcBef>
                <a:spcPts val="645"/>
              </a:spcBef>
              <a:buSzPct val="74074"/>
              <a:buFont typeface="Wingdings"/>
              <a:buChar char=""/>
              <a:tabLst>
                <a:tab pos="354965" algn="l"/>
                <a:tab pos="356235" algn="l"/>
              </a:tabLst>
            </a:pPr>
            <a:r>
              <a:rPr sz="2700" dirty="0">
                <a:latin typeface="Arial"/>
                <a:cs typeface="Arial"/>
              </a:rPr>
              <a:t>Không</a:t>
            </a:r>
            <a:r>
              <a:rPr sz="2700" spc="-1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kèm</a:t>
            </a:r>
            <a:r>
              <a:rPr sz="2700" spc="-1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theo</a:t>
            </a:r>
            <a:r>
              <a:rPr sz="2700" spc="-20" dirty="0">
                <a:latin typeface="Arial"/>
                <a:cs typeface="Arial"/>
              </a:rPr>
              <a:t> phù:</a:t>
            </a:r>
            <a:endParaRPr sz="2700" dirty="0">
              <a:latin typeface="Arial"/>
              <a:cs typeface="Arial"/>
            </a:endParaRPr>
          </a:p>
          <a:p>
            <a:pPr marL="756285" lvl="1" indent="-287020">
              <a:spcBef>
                <a:spcPts val="560"/>
              </a:spcBef>
              <a:buSzPct val="73913"/>
              <a:buChar char="–"/>
              <a:tabLst>
                <a:tab pos="756285" algn="l"/>
                <a:tab pos="756920" algn="l"/>
              </a:tabLst>
            </a:pPr>
            <a:r>
              <a:rPr sz="2300" dirty="0">
                <a:latin typeface="Arial"/>
                <a:cs typeface="Arial"/>
              </a:rPr>
              <a:t>Các</a:t>
            </a:r>
            <a:r>
              <a:rPr sz="2300" spc="-2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dấu</a:t>
            </a:r>
            <a:r>
              <a:rPr sz="2300" spc="-2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hiệu</a:t>
            </a:r>
            <a:r>
              <a:rPr sz="2300" spc="-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bệnh</a:t>
            </a:r>
            <a:r>
              <a:rPr sz="2300" spc="-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lý</a:t>
            </a:r>
            <a:r>
              <a:rPr sz="2300" spc="-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khác</a:t>
            </a:r>
            <a:r>
              <a:rPr sz="2300" spc="-3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kèm</a:t>
            </a:r>
            <a:r>
              <a:rPr sz="2300" spc="-20" dirty="0">
                <a:latin typeface="Arial"/>
                <a:cs typeface="Arial"/>
              </a:rPr>
              <a:t> theo</a:t>
            </a:r>
            <a:endParaRPr sz="2300" dirty="0">
              <a:latin typeface="Arial"/>
              <a:cs typeface="Arial"/>
            </a:endParaRPr>
          </a:p>
          <a:p>
            <a:pPr marL="756285" lvl="1" indent="-287020">
              <a:spcBef>
                <a:spcPts val="550"/>
              </a:spcBef>
              <a:buSzPct val="73913"/>
              <a:buChar char="–"/>
              <a:tabLst>
                <a:tab pos="756285" algn="l"/>
                <a:tab pos="756920" algn="l"/>
              </a:tabLst>
            </a:pPr>
            <a:r>
              <a:rPr sz="2300" dirty="0">
                <a:latin typeface="Arial"/>
                <a:cs typeface="Arial"/>
              </a:rPr>
              <a:t>Natri</a:t>
            </a:r>
            <a:r>
              <a:rPr sz="2300" spc="-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niệu,</a:t>
            </a:r>
            <a:r>
              <a:rPr sz="2300" spc="-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áp</a:t>
            </a:r>
            <a:r>
              <a:rPr sz="2300" spc="-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lực</a:t>
            </a:r>
            <a:r>
              <a:rPr sz="2300" spc="-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thẩm</a:t>
            </a:r>
            <a:r>
              <a:rPr sz="2300" spc="-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thấu</a:t>
            </a:r>
            <a:r>
              <a:rPr sz="2300" spc="-2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máu/niệu</a:t>
            </a:r>
            <a:endParaRPr sz="2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141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cs typeface="Times New Roman" panose="02020603050405020304" pitchFamily="18" charset="0"/>
              </a:rPr>
              <a:t>TĂNG NATRI MÁU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60BE4-B5FC-47E0-93F0-090048331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959" y="1475408"/>
            <a:ext cx="10515600" cy="517001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+mj-lt"/>
              </a:rPr>
              <a:t>1. </a:t>
            </a:r>
            <a:r>
              <a:rPr lang="vi-VN" b="1" dirty="0">
                <a:latin typeface="+mj-lt"/>
              </a:rPr>
              <a:t>Giảm thể tích (thường gặp nhất)</a:t>
            </a:r>
            <a:r>
              <a:rPr lang="en-US" b="1" dirty="0">
                <a:latin typeface="+mj-lt"/>
              </a:rPr>
              <a:t>: </a:t>
            </a:r>
            <a:r>
              <a:rPr lang="vi-VN" dirty="0">
                <a:latin typeface="+mj-lt"/>
              </a:rPr>
              <a:t>Mất nước &gt; mất Natri</a:t>
            </a:r>
          </a:p>
          <a:p>
            <a:r>
              <a:rPr lang="vi-VN" dirty="0">
                <a:latin typeface="+mj-lt"/>
              </a:rPr>
              <a:t>Nguyên nhân:</a:t>
            </a:r>
          </a:p>
          <a:p>
            <a:pPr lvl="1"/>
            <a:r>
              <a:rPr lang="vi-VN" dirty="0">
                <a:latin typeface="+mj-lt"/>
              </a:rPr>
              <a:t>Tiêu chảy, nôn</a:t>
            </a:r>
          </a:p>
          <a:p>
            <a:pPr lvl="1"/>
            <a:r>
              <a:rPr lang="vi-VN" dirty="0">
                <a:latin typeface="+mj-lt"/>
              </a:rPr>
              <a:t>Đổ mồ hôi nhiều</a:t>
            </a:r>
          </a:p>
          <a:p>
            <a:pPr lvl="1"/>
            <a:r>
              <a:rPr lang="vi-VN" dirty="0">
                <a:latin typeface="+mj-lt"/>
              </a:rPr>
              <a:t>Lợi tiểu quai</a:t>
            </a:r>
          </a:p>
          <a:p>
            <a:r>
              <a:rPr lang="vi-VN" dirty="0">
                <a:latin typeface="+mj-lt"/>
              </a:rPr>
              <a:t>Dấu hiệu: tụt HA, khô niêm mạ</a:t>
            </a:r>
            <a:r>
              <a:rPr lang="en-US" dirty="0">
                <a:latin typeface="+mj-lt"/>
              </a:rPr>
              <a:t>c</a:t>
            </a:r>
            <a:endParaRPr lang="vi-VN" dirty="0">
              <a:latin typeface="+mj-lt"/>
            </a:endParaRPr>
          </a:p>
          <a:p>
            <a:pPr marL="0" indent="0">
              <a:buNone/>
            </a:pPr>
            <a:r>
              <a:rPr lang="en-US" b="1" dirty="0">
                <a:latin typeface="+mj-lt"/>
              </a:rPr>
              <a:t>2. </a:t>
            </a:r>
            <a:r>
              <a:rPr lang="vi-VN" b="1" dirty="0">
                <a:latin typeface="+mj-lt"/>
              </a:rPr>
              <a:t> Bình thể tích</a:t>
            </a:r>
          </a:p>
          <a:p>
            <a:r>
              <a:rPr lang="vi-VN" dirty="0">
                <a:latin typeface="+mj-lt"/>
              </a:rPr>
              <a:t>Mất nước tự do đơn thuần</a:t>
            </a:r>
          </a:p>
          <a:p>
            <a:r>
              <a:rPr lang="vi-VN" dirty="0">
                <a:latin typeface="+mj-lt"/>
              </a:rPr>
              <a:t>Nguyên nhân:</a:t>
            </a:r>
          </a:p>
          <a:p>
            <a:pPr lvl="1"/>
            <a:r>
              <a:rPr lang="vi-VN" dirty="0">
                <a:latin typeface="+mj-lt"/>
              </a:rPr>
              <a:t>Đái tháo nhạt trung ương</a:t>
            </a:r>
          </a:p>
          <a:p>
            <a:pPr lvl="1"/>
            <a:r>
              <a:rPr lang="vi-VN" dirty="0">
                <a:latin typeface="+mj-lt"/>
              </a:rPr>
              <a:t>Đái tháo nhạt do thận</a:t>
            </a:r>
          </a:p>
          <a:p>
            <a:r>
              <a:rPr lang="vi-VN" dirty="0">
                <a:latin typeface="+mj-lt"/>
              </a:rPr>
              <a:t>Không phù, không mất nước rõ</a:t>
            </a:r>
          </a:p>
          <a:p>
            <a:pPr marL="0" indent="0">
              <a:buNone/>
            </a:pPr>
            <a:r>
              <a:rPr lang="vi-VN" b="1" dirty="0">
                <a:latin typeface="+mj-lt"/>
              </a:rPr>
              <a:t> Tăng thể tích (hiếm)</a:t>
            </a:r>
          </a:p>
          <a:p>
            <a:r>
              <a:rPr lang="vi-VN" dirty="0">
                <a:latin typeface="+mj-lt"/>
              </a:rPr>
              <a:t>Tăng Natri &gt; tăng nước</a:t>
            </a:r>
          </a:p>
          <a:p>
            <a:r>
              <a:rPr lang="vi-VN" dirty="0">
                <a:latin typeface="+mj-lt"/>
              </a:rPr>
              <a:t>Nguyên nhân:</a:t>
            </a:r>
          </a:p>
          <a:p>
            <a:pPr lvl="1"/>
            <a:r>
              <a:rPr lang="vi-VN" dirty="0">
                <a:latin typeface="+mj-lt"/>
              </a:rPr>
              <a:t>Truyền NaCl ưu trương</a:t>
            </a:r>
          </a:p>
          <a:p>
            <a:pPr lvl="1"/>
            <a:r>
              <a:rPr lang="vi-VN" dirty="0">
                <a:latin typeface="+mj-lt"/>
              </a:rPr>
              <a:t>Uống/ăn Natri quá mức</a:t>
            </a:r>
          </a:p>
          <a:p>
            <a:r>
              <a:rPr lang="vi-VN" dirty="0">
                <a:latin typeface="+mj-lt"/>
              </a:rPr>
              <a:t>Có phù, tăng HA</a:t>
            </a:r>
          </a:p>
          <a:p>
            <a:pPr marL="0" indent="0">
              <a:buNone/>
            </a:pPr>
            <a:endParaRPr lang="en-US" sz="28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0751AB-E8E6-743A-98F3-0AFDD72B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328" y="1945639"/>
            <a:ext cx="6466672" cy="454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76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1202" y="6268619"/>
            <a:ext cx="39433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600" b="1" spc="-25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51024" y="710679"/>
            <a:ext cx="674593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TĂNG</a:t>
            </a:r>
            <a:r>
              <a:rPr spc="-110" dirty="0"/>
              <a:t> </a:t>
            </a:r>
            <a:r>
              <a:rPr spc="-10" dirty="0"/>
              <a:t>NATRI</a:t>
            </a:r>
            <a:r>
              <a:rPr spc="-105" dirty="0"/>
              <a:t> </a:t>
            </a:r>
            <a:r>
              <a:rPr spc="-25" dirty="0"/>
              <a:t>MÁU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790700" y="1825625"/>
            <a:ext cx="10515600" cy="39767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87960">
              <a:lnSpc>
                <a:spcPct val="100000"/>
              </a:lnSpc>
              <a:spcBef>
                <a:spcPts val="770"/>
              </a:spcBef>
            </a:pPr>
            <a:r>
              <a:rPr dirty="0">
                <a:latin typeface="Arial"/>
                <a:cs typeface="Arial"/>
              </a:rPr>
              <a:t>ĐIỀU</a:t>
            </a:r>
            <a:r>
              <a:rPr spc="-130" dirty="0">
                <a:latin typeface="Arial"/>
                <a:cs typeface="Arial"/>
              </a:rPr>
              <a:t> </a:t>
            </a:r>
            <a:r>
              <a:rPr spc="-25" dirty="0">
                <a:latin typeface="Arial"/>
                <a:cs typeface="Arial"/>
              </a:rPr>
              <a:t>TRỊ</a:t>
            </a:r>
          </a:p>
          <a:p>
            <a:pPr marL="187960">
              <a:lnSpc>
                <a:spcPct val="100000"/>
              </a:lnSpc>
              <a:spcBef>
                <a:spcPts val="630"/>
              </a:spcBef>
            </a:pPr>
            <a:r>
              <a:rPr sz="2600" dirty="0">
                <a:latin typeface="Arial"/>
                <a:cs typeface="Arial"/>
              </a:rPr>
              <a:t>Nguyên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tắc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điều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chỉnh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natri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máu</a:t>
            </a:r>
            <a:endParaRPr sz="2600" dirty="0">
              <a:latin typeface="Arial"/>
              <a:cs typeface="Arial"/>
            </a:endParaRPr>
          </a:p>
          <a:p>
            <a:pPr marL="530860" indent="-343535">
              <a:lnSpc>
                <a:spcPct val="100000"/>
              </a:lnSpc>
              <a:spcBef>
                <a:spcPts val="585"/>
              </a:spcBef>
              <a:buSzPct val="75000"/>
              <a:buFont typeface="Wingdings"/>
              <a:buChar char=""/>
              <a:tabLst>
                <a:tab pos="530225" algn="l"/>
                <a:tab pos="531495" algn="l"/>
              </a:tabLst>
            </a:pPr>
            <a:r>
              <a:rPr sz="2400" dirty="0">
                <a:latin typeface="Arial"/>
                <a:cs typeface="Arial"/>
              </a:rPr>
              <a:t>Hạ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Na</a:t>
            </a:r>
            <a:r>
              <a:rPr sz="2400" baseline="24305" dirty="0">
                <a:latin typeface="Arial"/>
                <a:cs typeface="Arial"/>
              </a:rPr>
              <a:t>+</a:t>
            </a:r>
            <a:r>
              <a:rPr sz="2400" spc="337" baseline="243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máu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nhanh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quá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có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thể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gây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phù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não.</a:t>
            </a:r>
            <a:endParaRPr sz="2400" dirty="0">
              <a:latin typeface="Arial"/>
              <a:cs typeface="Arial"/>
            </a:endParaRPr>
          </a:p>
          <a:p>
            <a:pPr marL="530860" marR="245110" indent="-343535">
              <a:lnSpc>
                <a:spcPct val="100000"/>
              </a:lnSpc>
              <a:spcBef>
                <a:spcPts val="580"/>
              </a:spcBef>
              <a:buSzPct val="75000"/>
              <a:buFont typeface="Wingdings"/>
              <a:buChar char=""/>
              <a:tabLst>
                <a:tab pos="530225" algn="l"/>
                <a:tab pos="531495" algn="l"/>
              </a:tabLst>
            </a:pPr>
            <a:r>
              <a:rPr sz="2400" dirty="0">
                <a:latin typeface="Arial"/>
                <a:cs typeface="Arial"/>
              </a:rPr>
              <a:t>Hạ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Na</a:t>
            </a:r>
            <a:r>
              <a:rPr sz="2400" baseline="24305" dirty="0">
                <a:latin typeface="Arial"/>
                <a:cs typeface="Arial"/>
              </a:rPr>
              <a:t>+</a:t>
            </a:r>
            <a:r>
              <a:rPr sz="2400" spc="345" baseline="243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máu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không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quá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0,5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mmol/l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trong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giờ; không </a:t>
            </a:r>
            <a:r>
              <a:rPr sz="2400" spc="-25" dirty="0">
                <a:latin typeface="Arial"/>
                <a:cs typeface="Arial"/>
              </a:rPr>
              <a:t>quá </a:t>
            </a:r>
            <a:r>
              <a:rPr sz="2400" dirty="0">
                <a:latin typeface="Arial"/>
                <a:cs typeface="Arial"/>
              </a:rPr>
              <a:t>10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mmol/l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trong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24 </a:t>
            </a:r>
            <a:r>
              <a:rPr sz="2400" spc="-20" dirty="0">
                <a:latin typeface="Arial"/>
                <a:cs typeface="Arial"/>
              </a:rPr>
              <a:t>giờ.</a:t>
            </a:r>
            <a:endParaRPr sz="2400" dirty="0">
              <a:latin typeface="Arial"/>
              <a:cs typeface="Arial"/>
            </a:endParaRPr>
          </a:p>
          <a:p>
            <a:pPr marL="530860" indent="-343535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530225" algn="l"/>
                <a:tab pos="531495" algn="l"/>
              </a:tabLst>
            </a:pPr>
            <a:r>
              <a:rPr sz="2400" dirty="0">
                <a:latin typeface="Arial"/>
                <a:cs typeface="Arial"/>
              </a:rPr>
              <a:t>Nếu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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Na</a:t>
            </a:r>
            <a:r>
              <a:rPr sz="2400" baseline="24305" dirty="0">
                <a:latin typeface="Arial"/>
                <a:cs typeface="Arial"/>
              </a:rPr>
              <a:t>+</a:t>
            </a:r>
            <a:r>
              <a:rPr sz="2400" spc="322" baseline="243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máu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xuất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hiện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nhanh hoặc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có</a:t>
            </a:r>
            <a:r>
              <a:rPr sz="2400" spc="-10" dirty="0">
                <a:latin typeface="Arial"/>
                <a:cs typeface="Arial"/>
              </a:rPr>
              <a:t> tr.ch.LS:</a:t>
            </a:r>
            <a:endParaRPr sz="2400" dirty="0">
              <a:latin typeface="Arial"/>
              <a:cs typeface="Arial"/>
            </a:endParaRPr>
          </a:p>
          <a:p>
            <a:pPr marL="931544" marR="298450" lvl="1" indent="-287020">
              <a:lnSpc>
                <a:spcPct val="100000"/>
              </a:lnSpc>
              <a:spcBef>
                <a:spcPts val="580"/>
              </a:spcBef>
              <a:buClr>
                <a:srgbClr val="003366"/>
              </a:buClr>
              <a:buSzPct val="75000"/>
              <a:buFont typeface="Arial"/>
              <a:buChar char="–"/>
              <a:tabLst>
                <a:tab pos="1010919" algn="l"/>
                <a:tab pos="1011555" algn="l"/>
              </a:tabLst>
            </a:pPr>
            <a:r>
              <a:rPr dirty="0"/>
              <a:t>	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Trong</a:t>
            </a:r>
            <a:r>
              <a:rPr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vài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giờ</a:t>
            </a:r>
            <a:r>
              <a:rPr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đầu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điều</a:t>
            </a:r>
            <a:r>
              <a:rPr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chỉnh</a:t>
            </a:r>
            <a:r>
              <a:rPr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Na</a:t>
            </a:r>
            <a:r>
              <a:rPr baseline="2430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pc="307" baseline="243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máu</a:t>
            </a:r>
            <a:r>
              <a:rPr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xuống</a:t>
            </a:r>
            <a:r>
              <a:rPr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r>
              <a:rPr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mmol/l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trong</a:t>
            </a:r>
            <a:r>
              <a:rPr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pc="-20" dirty="0">
                <a:solidFill>
                  <a:srgbClr val="003366"/>
                </a:solidFill>
                <a:latin typeface="Arial"/>
                <a:cs typeface="Arial"/>
              </a:rPr>
              <a:t>giờ.</a:t>
            </a:r>
            <a:endParaRPr dirty="0">
              <a:latin typeface="Arial"/>
              <a:cs typeface="Arial"/>
            </a:endParaRPr>
          </a:p>
          <a:p>
            <a:pPr marL="931544" marR="30480" lvl="1" indent="-287020">
              <a:lnSpc>
                <a:spcPct val="100000"/>
              </a:lnSpc>
              <a:spcBef>
                <a:spcPts val="575"/>
              </a:spcBef>
              <a:buSzPct val="75000"/>
              <a:buChar char="–"/>
              <a:tabLst>
                <a:tab pos="931544" algn="l"/>
                <a:tab pos="932180" algn="l"/>
              </a:tabLst>
            </a:pP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Sau</a:t>
            </a:r>
            <a:r>
              <a:rPr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đó</a:t>
            </a:r>
            <a:r>
              <a:rPr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hạ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Na</a:t>
            </a:r>
            <a:r>
              <a:rPr baseline="2430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pc="330" baseline="243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máu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không</a:t>
            </a:r>
            <a:r>
              <a:rPr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quá 0,5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mmol/l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trong</a:t>
            </a:r>
            <a:r>
              <a:rPr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r>
              <a:rPr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giờ </a:t>
            </a:r>
            <a:r>
              <a:rPr spc="-25" dirty="0">
                <a:solidFill>
                  <a:srgbClr val="003366"/>
                </a:solidFill>
                <a:latin typeface="Arial"/>
                <a:cs typeface="Arial"/>
              </a:rPr>
              <a:t>và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không</a:t>
            </a:r>
            <a:r>
              <a:rPr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quá</a:t>
            </a:r>
            <a:r>
              <a:rPr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10</a:t>
            </a:r>
            <a:r>
              <a:rPr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mmol/l</a:t>
            </a:r>
            <a:r>
              <a:rPr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trong</a:t>
            </a:r>
            <a:r>
              <a:rPr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3366"/>
                </a:solidFill>
                <a:latin typeface="Arial"/>
                <a:cs typeface="Arial"/>
              </a:rPr>
              <a:t>24</a:t>
            </a:r>
            <a:r>
              <a:rPr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pc="-20" dirty="0">
                <a:solidFill>
                  <a:srgbClr val="003366"/>
                </a:solidFill>
                <a:latin typeface="Arial"/>
                <a:cs typeface="Arial"/>
              </a:rPr>
              <a:t>giờ.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9744" y="698339"/>
            <a:ext cx="766033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TĂNG</a:t>
            </a:r>
            <a:r>
              <a:rPr spc="-10" dirty="0"/>
              <a:t> </a:t>
            </a:r>
            <a:r>
              <a:rPr dirty="0"/>
              <a:t>NATRI</a:t>
            </a:r>
            <a:r>
              <a:rPr spc="-15" dirty="0"/>
              <a:t> </a:t>
            </a:r>
            <a:r>
              <a:rPr spc="-25" dirty="0"/>
              <a:t>MÁU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03301" y="6299945"/>
            <a:ext cx="457834" cy="394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975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2975"/>
                </a:lnSpc>
              </a:pPr>
              <a:t>27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463041" y="1853717"/>
            <a:ext cx="9438640" cy="364843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spcBef>
                <a:spcPts val="770"/>
              </a:spcBef>
            </a:pP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ĐIỀU</a:t>
            </a:r>
            <a:r>
              <a:rPr sz="2800" spc="-1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66"/>
                </a:solidFill>
                <a:latin typeface="Arial"/>
                <a:cs typeface="Arial"/>
              </a:rPr>
              <a:t>TRỊ</a:t>
            </a:r>
            <a:endParaRPr sz="2800" dirty="0">
              <a:latin typeface="Arial"/>
              <a:cs typeface="Arial"/>
            </a:endParaRPr>
          </a:p>
          <a:p>
            <a:pPr marL="38100">
              <a:spcBef>
                <a:spcPts val="675"/>
              </a:spcBef>
            </a:pPr>
            <a:r>
              <a:rPr sz="2600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ông</a:t>
            </a:r>
            <a:r>
              <a:rPr sz="280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thức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tính</a:t>
            </a:r>
            <a:r>
              <a:rPr sz="280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lượng</a:t>
            </a:r>
            <a:r>
              <a:rPr sz="2800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nước</a:t>
            </a:r>
            <a:r>
              <a:rPr sz="28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Arial"/>
                <a:cs typeface="Arial"/>
              </a:rPr>
              <a:t>thiếu:</a:t>
            </a:r>
            <a:endParaRPr sz="2800" dirty="0">
              <a:latin typeface="Arial"/>
              <a:cs typeface="Arial"/>
            </a:endParaRPr>
          </a:p>
          <a:p>
            <a:pPr marL="381000">
              <a:spcBef>
                <a:spcPts val="670"/>
              </a:spcBef>
            </a:pP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V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0,5</a:t>
            </a:r>
            <a:r>
              <a:rPr sz="2800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x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r>
              <a:rPr sz="2800" spc="-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x</a:t>
            </a:r>
            <a:r>
              <a:rPr sz="280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(Na</a:t>
            </a:r>
            <a:r>
              <a:rPr sz="2775" baseline="2552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máu</a:t>
            </a:r>
            <a:r>
              <a:rPr sz="28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BN</a:t>
            </a:r>
            <a:r>
              <a:rPr sz="28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Arial"/>
                <a:cs typeface="Arial"/>
              </a:rPr>
              <a:t>140)/140</a:t>
            </a:r>
            <a:endParaRPr sz="2800" dirty="0">
              <a:latin typeface="Arial"/>
              <a:cs typeface="Arial"/>
            </a:endParaRPr>
          </a:p>
          <a:p>
            <a:pPr marL="781685" marR="30480" indent="-287020">
              <a:spcBef>
                <a:spcPts val="595"/>
              </a:spcBef>
              <a:buSzPct val="75000"/>
              <a:buChar char="–"/>
              <a:tabLst>
                <a:tab pos="781685" algn="l"/>
                <a:tab pos="782320" algn="l"/>
              </a:tabLst>
            </a:pP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Lượng</a:t>
            </a:r>
            <a:r>
              <a:rPr sz="24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nước thiếu</a:t>
            </a:r>
            <a:r>
              <a:rPr sz="2400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tính</a:t>
            </a:r>
            <a:r>
              <a:rPr sz="240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được: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nước</a:t>
            </a:r>
            <a:r>
              <a:rPr sz="24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tự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do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(không</a:t>
            </a:r>
            <a:r>
              <a:rPr sz="2400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đi 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theo 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NaCl)</a:t>
            </a:r>
            <a:endParaRPr sz="2400" dirty="0">
              <a:latin typeface="Arial"/>
              <a:cs typeface="Arial"/>
            </a:endParaRPr>
          </a:p>
          <a:p>
            <a:pPr marL="781685" indent="-287020">
              <a:spcBef>
                <a:spcPts val="575"/>
              </a:spcBef>
              <a:buSzPct val="75000"/>
              <a:buChar char="–"/>
              <a:tabLst>
                <a:tab pos="781685" algn="l"/>
                <a:tab pos="782320" algn="l"/>
              </a:tabLst>
            </a:pP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Cần</a:t>
            </a:r>
            <a:r>
              <a:rPr sz="24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cộng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thêm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lượng</a:t>
            </a:r>
            <a:r>
              <a:rPr sz="2400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nước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tiếp</a:t>
            </a:r>
            <a:r>
              <a:rPr sz="2400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tục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mất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nếu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chưa</a:t>
            </a:r>
            <a:r>
              <a:rPr sz="2400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giải</a:t>
            </a:r>
            <a:endParaRPr sz="2400" dirty="0">
              <a:latin typeface="Arial"/>
              <a:cs typeface="Arial"/>
            </a:endParaRPr>
          </a:p>
          <a:p>
            <a:pPr marL="781685">
              <a:spcBef>
                <a:spcPts val="5"/>
              </a:spcBef>
            </a:pP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quyết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được</a:t>
            </a:r>
            <a:r>
              <a:rPr sz="240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nguyên</a:t>
            </a:r>
            <a:r>
              <a:rPr sz="2400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nhân</a:t>
            </a:r>
            <a:endParaRPr sz="2400" dirty="0">
              <a:latin typeface="Arial"/>
              <a:cs typeface="Arial"/>
            </a:endParaRPr>
          </a:p>
          <a:p>
            <a:pPr marL="781685" marR="264795" indent="-287020">
              <a:spcBef>
                <a:spcPts val="575"/>
              </a:spcBef>
              <a:buSzPct val="75000"/>
              <a:buChar char="–"/>
              <a:tabLst>
                <a:tab pos="781685" algn="l"/>
                <a:tab pos="782320" algn="l"/>
              </a:tabLst>
            </a:pP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Công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thức</a:t>
            </a:r>
            <a:r>
              <a:rPr sz="2400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này</a:t>
            </a:r>
            <a:r>
              <a:rPr sz="24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tính</a:t>
            </a:r>
            <a:r>
              <a:rPr sz="2400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tổng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luợng</a:t>
            </a:r>
            <a:r>
              <a:rPr sz="2400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nước</a:t>
            </a:r>
            <a:r>
              <a:rPr sz="24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thiếu,</a:t>
            </a:r>
            <a:r>
              <a:rPr sz="24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không 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phải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để</a:t>
            </a:r>
            <a:r>
              <a:rPr sz="2400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tính</a:t>
            </a:r>
            <a:r>
              <a:rPr sz="240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lượng</a:t>
            </a:r>
            <a:r>
              <a:rPr sz="2400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cần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truyền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trong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66"/>
                </a:solidFill>
                <a:latin typeface="Arial"/>
                <a:cs typeface="Arial"/>
              </a:rPr>
              <a:t>24</a:t>
            </a:r>
            <a:r>
              <a:rPr sz="2400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3366"/>
                </a:solidFill>
                <a:latin typeface="Arial"/>
                <a:cs typeface="Arial"/>
              </a:rPr>
              <a:t>giờ.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0784" y="667859"/>
            <a:ext cx="683737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TĂNG</a:t>
            </a:r>
            <a:r>
              <a:rPr spc="-110" dirty="0"/>
              <a:t> </a:t>
            </a:r>
            <a:r>
              <a:rPr spc="-10" dirty="0"/>
              <a:t>NATRI</a:t>
            </a:r>
            <a:r>
              <a:rPr spc="-105" dirty="0"/>
              <a:t> </a:t>
            </a:r>
            <a:r>
              <a:rPr spc="-25" dirty="0"/>
              <a:t>MÁU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03301" y="6299945"/>
            <a:ext cx="457834" cy="394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975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2975"/>
                </a:lnSpc>
              </a:pPr>
              <a:t>28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948892" y="2300758"/>
            <a:ext cx="8414385" cy="343979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spcBef>
                <a:spcPts val="770"/>
              </a:spcBef>
            </a:pP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ĐIỀU</a:t>
            </a:r>
            <a:r>
              <a:rPr sz="2800" spc="-1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66"/>
                </a:solidFill>
                <a:latin typeface="Arial"/>
                <a:cs typeface="Arial"/>
              </a:rPr>
              <a:t>TRỊ</a:t>
            </a:r>
            <a:endParaRPr sz="2800">
              <a:latin typeface="Arial"/>
              <a:cs typeface="Arial"/>
            </a:endParaRPr>
          </a:p>
          <a:p>
            <a:pPr marL="38100">
              <a:spcBef>
                <a:spcPts val="675"/>
              </a:spcBef>
            </a:pP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Khi</a:t>
            </a:r>
            <a:r>
              <a:rPr sz="2800" spc="-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có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tụt</a:t>
            </a:r>
            <a:r>
              <a:rPr sz="2800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66"/>
                </a:solidFill>
                <a:latin typeface="Arial"/>
                <a:cs typeface="Arial"/>
              </a:rPr>
              <a:t>HA</a:t>
            </a:r>
            <a:r>
              <a:rPr sz="2800" spc="-1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(sốc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do</a:t>
            </a:r>
            <a:r>
              <a:rPr sz="2800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giảm</a:t>
            </a:r>
            <a:r>
              <a:rPr sz="280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thể</a:t>
            </a:r>
            <a:r>
              <a:rPr sz="2800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tích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tuần</a:t>
            </a:r>
            <a:r>
              <a:rPr sz="2800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Arial"/>
                <a:cs typeface="Arial"/>
              </a:rPr>
              <a:t>hoàn):</a:t>
            </a:r>
            <a:endParaRPr sz="2800">
              <a:latin typeface="Arial"/>
              <a:cs typeface="Arial"/>
            </a:endParaRPr>
          </a:p>
          <a:p>
            <a:pPr marL="381000" marR="69850" indent="-343535">
              <a:spcBef>
                <a:spcPts val="670"/>
              </a:spcBef>
              <a:buSzPct val="75000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Nâng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nhanh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thể</a:t>
            </a:r>
            <a:r>
              <a:rPr sz="2800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tích</a:t>
            </a:r>
            <a:r>
              <a:rPr sz="2800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tuần</a:t>
            </a:r>
            <a:r>
              <a:rPr sz="28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hoàn</a:t>
            </a:r>
            <a:r>
              <a:rPr sz="2800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để</a:t>
            </a:r>
            <a:r>
              <a:rPr sz="28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đưa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HA</a:t>
            </a:r>
            <a:r>
              <a:rPr sz="2800" spc="-1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về</a:t>
            </a:r>
            <a:r>
              <a:rPr sz="28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66"/>
                </a:solidFill>
                <a:latin typeface="Arial"/>
                <a:cs typeface="Arial"/>
              </a:rPr>
              <a:t>bình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thường</a:t>
            </a:r>
            <a:r>
              <a:rPr sz="280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trong</a:t>
            </a:r>
            <a:r>
              <a:rPr sz="2800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giờ</a:t>
            </a:r>
            <a:r>
              <a:rPr sz="2800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66"/>
                </a:solidFill>
                <a:latin typeface="Arial"/>
                <a:cs typeface="Arial"/>
              </a:rPr>
              <a:t>đầu</a:t>
            </a:r>
            <a:endParaRPr sz="2800">
              <a:latin typeface="Arial"/>
              <a:cs typeface="Arial"/>
            </a:endParaRPr>
          </a:p>
          <a:p>
            <a:pPr marL="381000" marR="30480" indent="-343535">
              <a:lnSpc>
                <a:spcPts val="3340"/>
              </a:lnSpc>
              <a:spcBef>
                <a:spcPts val="825"/>
              </a:spcBef>
              <a:buSzPct val="75000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800" dirty="0">
                <a:solidFill>
                  <a:srgbClr val="003366"/>
                </a:solidFill>
                <a:latin typeface="Symbol"/>
                <a:cs typeface="Symbol"/>
              </a:rPr>
              <a:t></a:t>
            </a:r>
            <a:r>
              <a:rPr sz="2800" spc="20" dirty="0">
                <a:solidFill>
                  <a:srgbClr val="00336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truyền</a:t>
            </a:r>
            <a:r>
              <a:rPr sz="2800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nhanh</a:t>
            </a:r>
            <a:r>
              <a:rPr sz="2800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dung</a:t>
            </a:r>
            <a:r>
              <a:rPr sz="28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dịch</a:t>
            </a:r>
            <a:r>
              <a:rPr sz="2800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NaCl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0,9%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MS PGothic"/>
                <a:cs typeface="MS PGothic"/>
              </a:rPr>
              <a:t>±</a:t>
            </a:r>
            <a:r>
              <a:rPr sz="2800" spc="-130" dirty="0">
                <a:solidFill>
                  <a:srgbClr val="003366"/>
                </a:solidFill>
                <a:latin typeface="MS PGothic"/>
                <a:cs typeface="MS PGothic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cao</a:t>
            </a:r>
            <a:r>
              <a:rPr sz="2800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66"/>
                </a:solidFill>
                <a:latin typeface="Arial"/>
                <a:cs typeface="Arial"/>
              </a:rPr>
              <a:t>phân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tử</a:t>
            </a:r>
            <a:r>
              <a:rPr sz="2800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hoặc</a:t>
            </a:r>
            <a:r>
              <a:rPr sz="2800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dung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dịch</a:t>
            </a:r>
            <a:r>
              <a:rPr sz="2800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3366"/>
                </a:solidFill>
                <a:latin typeface="Arial"/>
                <a:cs typeface="Arial"/>
              </a:rPr>
              <a:t>keo.</a:t>
            </a:r>
            <a:endParaRPr sz="2800">
              <a:latin typeface="Arial"/>
              <a:cs typeface="Arial"/>
            </a:endParaRPr>
          </a:p>
          <a:p>
            <a:pPr marL="381000" indent="-343535">
              <a:spcBef>
                <a:spcPts val="565"/>
              </a:spcBef>
              <a:buSzPct val="75000"/>
              <a:buFont typeface="Wingdings"/>
              <a:buChar char=""/>
              <a:tabLst>
                <a:tab pos="380365" algn="l"/>
                <a:tab pos="381635" algn="l"/>
              </a:tabLst>
            </a:pP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Khi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HA</a:t>
            </a:r>
            <a:r>
              <a:rPr sz="2800" spc="-1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đã</a:t>
            </a:r>
            <a:r>
              <a:rPr sz="28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ổn</a:t>
            </a:r>
            <a:r>
              <a:rPr sz="2800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định:</a:t>
            </a:r>
            <a:r>
              <a:rPr sz="2800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bắt</a:t>
            </a:r>
            <a:r>
              <a:rPr sz="2800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đầu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điều</a:t>
            </a:r>
            <a:r>
              <a:rPr sz="280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chỉnh</a:t>
            </a:r>
            <a:r>
              <a:rPr sz="2800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66"/>
                </a:solidFill>
                <a:latin typeface="Arial"/>
                <a:cs typeface="Arial"/>
              </a:rPr>
              <a:t>Na</a:t>
            </a:r>
            <a:r>
              <a:rPr sz="2775" baseline="2552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z="2775" spc="330" baseline="255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3366"/>
                </a:solidFill>
                <a:latin typeface="Arial"/>
                <a:cs typeface="Arial"/>
              </a:rPr>
              <a:t>máu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7809" y="2541794"/>
            <a:ext cx="3505200" cy="13255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cs typeface="Times New Roman" panose="02020603050405020304" pitchFamily="18" charset="0"/>
              </a:rPr>
              <a:t>RỐI LOẠN KALI </a:t>
            </a:r>
          </a:p>
        </p:txBody>
      </p:sp>
    </p:spTree>
    <p:extLst>
      <p:ext uri="{BB962C8B-B14F-4D97-AF65-F5344CB8AC3E}">
        <p14:creationId xmlns:p14="http://schemas.microsoft.com/office/powerpoint/2010/main" val="143904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30" y="2790273"/>
            <a:ext cx="10515600" cy="1325563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5A7ACE-1D66-47C8-9ED8-C184F89BB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292" t="24220" r="20650" b="11892"/>
          <a:stretch/>
        </p:blipFill>
        <p:spPr>
          <a:xfrm>
            <a:off x="5447733" y="1534166"/>
            <a:ext cx="6250488" cy="4314853"/>
          </a:xfrm>
        </p:spPr>
      </p:pic>
    </p:spTree>
    <p:extLst>
      <p:ext uri="{BB962C8B-B14F-4D97-AF65-F5344CB8AC3E}">
        <p14:creationId xmlns:p14="http://schemas.microsoft.com/office/powerpoint/2010/main" val="321140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quan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Kali là cation chủ yếu trong tế bào, chỉ 2% tổng lượng kali cơ thể là ngoài tế bào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dirty="0" err="1"/>
              <a:t>ổn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cân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môi</a:t>
            </a:r>
            <a:r>
              <a:rPr lang="vi-VN" dirty="0"/>
              <a:t>. Người lớn trung bình 70 kg có khoảng 3500 mEq (3500 mmol) kali.</a:t>
            </a:r>
          </a:p>
          <a:p>
            <a:r>
              <a:rPr lang="vi-VN" dirty="0"/>
              <a:t>Kali là yếu tố chính quyết định tính thẩm thấu trong tế bào</a:t>
            </a:r>
            <a:r>
              <a:rPr lang="en-US" dirty="0"/>
              <a:t>, </a:t>
            </a:r>
            <a:r>
              <a:rPr lang="vi-VN" dirty="0"/>
              <a:t>điện thế màng tế bào, vai trò quan trọng hoạt động tế bào, như dẫn truyền thần kinh và co tế bào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 </a:t>
            </a:r>
            <a:r>
              <a:rPr lang="vi-VN" dirty="0"/>
              <a:t>Vì vậy, thay đổi nhỏ của nồng độ kali huyết thanh có thể có biểu hiện lâm sàng đáng kể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534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quan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13716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Chuyển</a:t>
            </a:r>
            <a:r>
              <a:rPr lang="en-US" b="1" dirty="0"/>
              <a:t> </a:t>
            </a:r>
            <a:r>
              <a:rPr lang="en-US" b="1" dirty="0" err="1"/>
              <a:t>hoá</a:t>
            </a:r>
            <a:r>
              <a:rPr lang="en-US" b="1" dirty="0"/>
              <a:t> kali </a:t>
            </a:r>
            <a:r>
              <a:rPr lang="en-US" b="1" dirty="0" err="1"/>
              <a:t>trong</a:t>
            </a:r>
            <a:r>
              <a:rPr lang="en-US" b="1" dirty="0"/>
              <a:t> </a:t>
            </a:r>
            <a:r>
              <a:rPr lang="en-US" b="1" dirty="0" err="1"/>
              <a:t>cơ</a:t>
            </a:r>
            <a:r>
              <a:rPr lang="en-US" b="1" dirty="0"/>
              <a:t> </a:t>
            </a:r>
            <a:r>
              <a:rPr lang="en-US" b="1" dirty="0" err="1"/>
              <a:t>thể</a:t>
            </a:r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570" y="1883695"/>
            <a:ext cx="5791200" cy="460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010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Rối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 </a:t>
            </a:r>
            <a:r>
              <a:rPr lang="en-US" dirty="0" err="1"/>
              <a:t>nồng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kali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Dịch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kali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ngoài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endParaRPr lang="en-US" dirty="0"/>
          </a:p>
          <a:p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kali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endParaRPr lang="en-US" dirty="0"/>
          </a:p>
          <a:p>
            <a:r>
              <a:rPr lang="en-US" dirty="0" err="1"/>
              <a:t>Thải</a:t>
            </a:r>
            <a:r>
              <a:rPr lang="en-US" dirty="0"/>
              <a:t> </a:t>
            </a:r>
            <a:r>
              <a:rPr lang="en-US" dirty="0" err="1"/>
              <a:t>trừ</a:t>
            </a:r>
            <a:r>
              <a:rPr lang="en-US" dirty="0"/>
              <a:t> kali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Tăng</a:t>
            </a:r>
            <a:r>
              <a:rPr lang="en-US" dirty="0">
                <a:sym typeface="Wingdings" pitchFamily="2" charset="2"/>
              </a:rPr>
              <a:t> kali </a:t>
            </a:r>
            <a:r>
              <a:rPr lang="en-US" dirty="0" err="1">
                <a:sym typeface="Wingdings" pitchFamily="2" charset="2"/>
              </a:rPr>
              <a:t>máu</a:t>
            </a:r>
            <a:r>
              <a:rPr lang="en-US" dirty="0">
                <a:sym typeface="Wingdings" pitchFamily="2" charset="2"/>
              </a:rPr>
              <a:t>/ </a:t>
            </a:r>
            <a:r>
              <a:rPr lang="en-US" dirty="0" err="1">
                <a:sym typeface="Wingdings" pitchFamily="2" charset="2"/>
              </a:rPr>
              <a:t>Hạ</a:t>
            </a:r>
            <a:r>
              <a:rPr lang="en-US" dirty="0">
                <a:sym typeface="Wingdings" pitchFamily="2" charset="2"/>
              </a:rPr>
              <a:t> kali </a:t>
            </a:r>
            <a:r>
              <a:rPr lang="en-US" dirty="0" err="1">
                <a:sym typeface="Wingdings" pitchFamily="2" charset="2"/>
              </a:rPr>
              <a:t>máu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5138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113" y="26882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TĂNG KALI MÁU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60BE4-B5FC-47E0-93F0-090048331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43" y="2492828"/>
            <a:ext cx="6705419" cy="46139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cs typeface="Times New Roman" panose="02020603050405020304" pitchFamily="18" charset="0"/>
              </a:rPr>
              <a:t>Nguyên </a:t>
            </a:r>
            <a:r>
              <a:rPr lang="en-US" sz="2000" dirty="0" err="1">
                <a:cs typeface="Times New Roman" panose="02020603050405020304" pitchFamily="18" charset="0"/>
              </a:rPr>
              <a:t>nhân</a:t>
            </a:r>
            <a:r>
              <a:rPr lang="en-US" sz="2000" dirty="0"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2000" dirty="0">
                <a:cs typeface="Times New Roman" panose="02020603050405020304" pitchFamily="18" charset="0"/>
              </a:rPr>
              <a:t>Kali </a:t>
            </a:r>
            <a:r>
              <a:rPr lang="en-US" sz="2000" dirty="0" err="1">
                <a:cs typeface="Times New Roman" panose="02020603050405020304" pitchFamily="18" charset="0"/>
              </a:rPr>
              <a:t>đi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ra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từ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tế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bào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tăng</a:t>
            </a:r>
            <a:r>
              <a:rPr lang="en-US" sz="2000" dirty="0"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cs typeface="Times New Roman" panose="02020603050405020304" pitchFamily="18" charset="0"/>
              </a:rPr>
              <a:t>nhiễm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toan</a:t>
            </a:r>
            <a:r>
              <a:rPr lang="en-US" sz="2000" dirty="0"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cs typeface="Times New Roman" panose="02020603050405020304" pitchFamily="18" charset="0"/>
              </a:rPr>
              <a:t>tăng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áp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lực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thẩm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thấu</a:t>
            </a:r>
            <a:endParaRPr lang="en-US" sz="2000" dirty="0"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000" dirty="0" err="1">
                <a:cs typeface="Times New Roman" panose="02020603050405020304" pitchFamily="18" charset="0"/>
              </a:rPr>
              <a:t>Tăng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sản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xuất</a:t>
            </a:r>
            <a:r>
              <a:rPr lang="en-US" sz="2000" dirty="0"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cs typeface="Times New Roman" panose="02020603050405020304" pitchFamily="18" charset="0"/>
              </a:rPr>
              <a:t>tiêu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cơ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vân</a:t>
            </a:r>
            <a:r>
              <a:rPr lang="en-US" sz="2000" dirty="0"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cs typeface="Times New Roman" panose="02020603050405020304" pitchFamily="18" charset="0"/>
              </a:rPr>
              <a:t>chấn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thương</a:t>
            </a:r>
            <a:r>
              <a:rPr lang="en-US" sz="2000" dirty="0">
                <a:cs typeface="Times New Roman" panose="02020603050405020304" pitchFamily="18" charset="0"/>
              </a:rPr>
              <a:t>, tan </a:t>
            </a:r>
            <a:r>
              <a:rPr lang="en-US" sz="2000" dirty="0" err="1">
                <a:cs typeface="Times New Roman" panose="02020603050405020304" pitchFamily="18" charset="0"/>
              </a:rPr>
              <a:t>máu</a:t>
            </a:r>
            <a:r>
              <a:rPr lang="en-US" sz="2000" dirty="0"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cs typeface="Times New Roman" panose="02020603050405020304" pitchFamily="18" charset="0"/>
              </a:rPr>
              <a:t>hội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chứng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ly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giải</a:t>
            </a:r>
            <a:r>
              <a:rPr lang="en-US" sz="2000" dirty="0">
                <a:cs typeface="Times New Roman" panose="02020603050405020304" pitchFamily="18" charset="0"/>
              </a:rPr>
              <a:t> u, </a:t>
            </a:r>
            <a:r>
              <a:rPr lang="en-US" sz="2000" dirty="0" err="1">
                <a:cs typeface="Times New Roman" panose="02020603050405020304" pitchFamily="18" charset="0"/>
              </a:rPr>
              <a:t>bỏng</a:t>
            </a:r>
            <a:r>
              <a:rPr lang="en-US" sz="2000" dirty="0">
                <a:cs typeface="Times New Roman" panose="02020603050405020304" pitchFamily="18" charset="0"/>
              </a:rPr>
              <a:t>,..</a:t>
            </a:r>
          </a:p>
          <a:p>
            <a:pPr>
              <a:buFontTx/>
              <a:buChar char="-"/>
            </a:pPr>
            <a:r>
              <a:rPr lang="en-US" sz="2000" dirty="0" err="1">
                <a:cs typeface="Times New Roman" panose="02020603050405020304" pitchFamily="18" charset="0"/>
              </a:rPr>
              <a:t>Tăng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đưa</a:t>
            </a:r>
            <a:r>
              <a:rPr lang="en-US" sz="2000" dirty="0">
                <a:cs typeface="Times New Roman" panose="02020603050405020304" pitchFamily="18" charset="0"/>
              </a:rPr>
              <a:t> kali </a:t>
            </a:r>
            <a:r>
              <a:rPr lang="en-US" sz="2000" dirty="0" err="1">
                <a:cs typeface="Times New Roman" panose="02020603050405020304" pitchFamily="18" charset="0"/>
              </a:rPr>
              <a:t>vào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cơ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thể</a:t>
            </a:r>
            <a:endParaRPr lang="en-US" sz="2000" dirty="0"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000" dirty="0" err="1">
                <a:cs typeface="Times New Roman" panose="02020603050405020304" pitchFamily="18" charset="0"/>
              </a:rPr>
              <a:t>Giảm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thải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trừ</a:t>
            </a:r>
            <a:r>
              <a:rPr lang="en-US" sz="2000" dirty="0">
                <a:cs typeface="Times New Roman" panose="02020603050405020304" pitchFamily="18" charset="0"/>
              </a:rPr>
              <a:t> kali: </a:t>
            </a:r>
            <a:r>
              <a:rPr lang="en-US" sz="2000" dirty="0" err="1">
                <a:cs typeface="Times New Roman" panose="02020603050405020304" pitchFamily="18" charset="0"/>
              </a:rPr>
              <a:t>suy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thận</a:t>
            </a:r>
            <a:r>
              <a:rPr lang="en-US" sz="2000" dirty="0"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cs typeface="Times New Roman" panose="02020603050405020304" pitchFamily="18" charset="0"/>
              </a:rPr>
              <a:t>suy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thượng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thận</a:t>
            </a:r>
            <a:r>
              <a:rPr lang="en-US" sz="2000" dirty="0"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cs typeface="Times New Roman" panose="02020603050405020304" pitchFamily="18" charset="0"/>
              </a:rPr>
              <a:t>dùng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các</a:t>
            </a: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cs typeface="Times New Roman" panose="02020603050405020304" pitchFamily="18" charset="0"/>
              </a:rPr>
              <a:t>thuốc</a:t>
            </a:r>
            <a:endParaRPr lang="en-US" sz="2000" dirty="0"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A180AE-230F-4645-9478-8C18826BF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337" y="2404961"/>
            <a:ext cx="4537693" cy="24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405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Tăng</a:t>
            </a:r>
            <a:r>
              <a:rPr lang="en-US" dirty="0"/>
              <a:t> kali </a:t>
            </a:r>
            <a:r>
              <a:rPr lang="en-US" dirty="0" err="1"/>
              <a:t>máu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0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Thuốc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462088"/>
            <a:ext cx="8736402" cy="539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8928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Tăng</a:t>
            </a:r>
            <a:r>
              <a:rPr lang="en-US" dirty="0"/>
              <a:t> kali </a:t>
            </a:r>
            <a:r>
              <a:rPr lang="en-US" dirty="0" err="1"/>
              <a:t>máu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48299"/>
            <a:ext cx="4419600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ym typeface="Wingdings" pitchFamily="2" charset="2"/>
              </a:rPr>
              <a:t>Triệu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chứng</a:t>
            </a:r>
            <a:r>
              <a:rPr lang="en-US" dirty="0">
                <a:sym typeface="Wingdings" pitchFamily="2" charset="2"/>
              </a:rPr>
              <a:t>: </a:t>
            </a:r>
            <a:r>
              <a:rPr lang="vi-VN" dirty="0"/>
              <a:t>không có triệu chứng đặc hiệu</a:t>
            </a:r>
            <a:r>
              <a:rPr lang="en-US" dirty="0"/>
              <a:t>,</a:t>
            </a:r>
            <a:r>
              <a:rPr lang="vi-VN" dirty="0"/>
              <a:t>một số triệu chứng về thần kinh cơ như mệt mỏi, suy nhược, đánh trống ngực, liệt và dị cảm</a:t>
            </a:r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tim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98212"/>
            <a:ext cx="4419600" cy="572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7703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61914" cy="4351338"/>
          </a:xfrm>
        </p:spPr>
        <p:txBody>
          <a:bodyPr/>
          <a:lstStyle/>
          <a:p>
            <a:r>
              <a:rPr lang="en-US" dirty="0" err="1">
                <a:cs typeface="Times New Roman" panose="02020603050405020304" pitchFamily="18" charset="0"/>
              </a:rPr>
              <a:t>Ổn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định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màng</a:t>
            </a:r>
            <a:r>
              <a:rPr lang="en-US" dirty="0">
                <a:cs typeface="Times New Roman" panose="02020603050405020304" pitchFamily="18" charset="0"/>
              </a:rPr>
              <a:t>: </a:t>
            </a:r>
            <a:r>
              <a:rPr lang="en-US" dirty="0" err="1">
                <a:cs typeface="Times New Roman" panose="02020603050405020304" pitchFamily="18" charset="0"/>
              </a:rPr>
              <a:t>Calci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clorid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calci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gluconat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 err="1">
                <a:cs typeface="Times New Roman" panose="02020603050405020304" pitchFamily="18" charset="0"/>
              </a:rPr>
              <a:t>Tăng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thải</a:t>
            </a:r>
            <a:r>
              <a:rPr lang="en-US" dirty="0">
                <a:cs typeface="Times New Roman" panose="02020603050405020304" pitchFamily="18" charset="0"/>
              </a:rPr>
              <a:t> kali: </a:t>
            </a:r>
            <a:r>
              <a:rPr lang="en-US" dirty="0" err="1">
                <a:cs typeface="Times New Roman" panose="02020603050405020304" pitchFamily="18" charset="0"/>
              </a:rPr>
              <a:t>lợi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tiểu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 err="1">
                <a:cs typeface="Times New Roman" panose="02020603050405020304" pitchFamily="18" charset="0"/>
              </a:rPr>
              <a:t>Tăng</a:t>
            </a:r>
            <a:r>
              <a:rPr lang="en-US" dirty="0">
                <a:cs typeface="Times New Roman" panose="02020603050405020304" pitchFamily="18" charset="0"/>
              </a:rPr>
              <a:t> di </a:t>
            </a:r>
            <a:r>
              <a:rPr lang="en-US" dirty="0" err="1">
                <a:cs typeface="Times New Roman" panose="02020603050405020304" pitchFamily="18" charset="0"/>
              </a:rPr>
              <a:t>chuyển</a:t>
            </a:r>
            <a:r>
              <a:rPr lang="en-US" dirty="0">
                <a:cs typeface="Times New Roman" panose="02020603050405020304" pitchFamily="18" charset="0"/>
              </a:rPr>
              <a:t> kali </a:t>
            </a:r>
            <a:r>
              <a:rPr lang="en-US" dirty="0" err="1">
                <a:cs typeface="Times New Roman" panose="02020603050405020304" pitchFamily="18" charset="0"/>
              </a:rPr>
              <a:t>vào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trong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tế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bào</a:t>
            </a:r>
            <a:r>
              <a:rPr lang="en-US" dirty="0">
                <a:cs typeface="Times New Roman" panose="02020603050405020304" pitchFamily="18" charset="0"/>
              </a:rPr>
              <a:t>: </a:t>
            </a:r>
            <a:r>
              <a:rPr lang="en-US" dirty="0" err="1">
                <a:cs typeface="Times New Roman" panose="02020603050405020304" pitchFamily="18" charset="0"/>
              </a:rPr>
              <a:t>cường</a:t>
            </a:r>
            <a:r>
              <a:rPr lang="en-US" dirty="0">
                <a:cs typeface="Times New Roman" panose="02020603050405020304" pitchFamily="18" charset="0"/>
              </a:rPr>
              <a:t> beta 2, insulin, bicarbonate</a:t>
            </a:r>
          </a:p>
          <a:p>
            <a:r>
              <a:rPr lang="en-US" dirty="0" err="1">
                <a:cs typeface="Times New Roman" panose="02020603050405020304" pitchFamily="18" charset="0"/>
              </a:rPr>
              <a:t>Tạo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phức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hợp</a:t>
            </a:r>
            <a:r>
              <a:rPr lang="en-US" dirty="0">
                <a:cs typeface="Times New Roman" panose="02020603050405020304" pitchFamily="18" charset="0"/>
              </a:rPr>
              <a:t>: </a:t>
            </a:r>
            <a:r>
              <a:rPr lang="en-US" dirty="0" err="1">
                <a:cs typeface="Times New Roman" panose="02020603050405020304" pitchFamily="18" charset="0"/>
              </a:rPr>
              <a:t>kayexalat</a:t>
            </a:r>
            <a:r>
              <a:rPr lang="en-US" dirty="0">
                <a:cs typeface="Times New Roman" panose="02020603050405020304" pitchFamily="18" charset="0"/>
              </a:rPr>
              <a:t>, rein</a:t>
            </a:r>
          </a:p>
          <a:p>
            <a:r>
              <a:rPr lang="en-US" dirty="0" err="1">
                <a:cs typeface="Times New Roman" panose="02020603050405020304" pitchFamily="18" charset="0"/>
              </a:rPr>
              <a:t>Lọc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máu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192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HẠ KALI MÁU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Định</a:t>
            </a:r>
            <a:r>
              <a:rPr lang="en-US" b="1" dirty="0"/>
              <a:t> </a:t>
            </a:r>
            <a:r>
              <a:rPr lang="en-US" b="1" dirty="0" err="1"/>
              <a:t>nghĩa</a:t>
            </a:r>
            <a:r>
              <a:rPr lang="en-US" b="1" dirty="0"/>
              <a:t> </a:t>
            </a:r>
          </a:p>
          <a:p>
            <a:pPr marL="0" indent="0">
              <a:buNone/>
            </a:pPr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r>
              <a:rPr lang="en-US" dirty="0"/>
              <a:t> Kali&lt; </a:t>
            </a:r>
            <a:r>
              <a:rPr lang="en-US" dirty="0" err="1"/>
              <a:t>3,5mmol</a:t>
            </a:r>
            <a:r>
              <a:rPr lang="en-US" dirty="0"/>
              <a:t>/l</a:t>
            </a:r>
          </a:p>
          <a:p>
            <a:pPr marL="0" indent="0">
              <a:buNone/>
            </a:pPr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nhẹ</a:t>
            </a:r>
            <a:r>
              <a:rPr lang="en-US" dirty="0"/>
              <a:t> 3,0-</a:t>
            </a:r>
            <a:r>
              <a:rPr lang="en-US" dirty="0" err="1"/>
              <a:t>3,4mmol</a:t>
            </a:r>
            <a:r>
              <a:rPr lang="en-US" dirty="0"/>
              <a:t>/l</a:t>
            </a:r>
          </a:p>
          <a:p>
            <a:pPr marL="0" indent="0">
              <a:buNone/>
            </a:pPr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trung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2,5-</a:t>
            </a:r>
            <a:r>
              <a:rPr lang="en-US" dirty="0" err="1"/>
              <a:t>3,0mmol</a:t>
            </a:r>
            <a:r>
              <a:rPr lang="en-US" dirty="0"/>
              <a:t>/l</a:t>
            </a:r>
          </a:p>
          <a:p>
            <a:pPr marL="0" indent="0">
              <a:buNone/>
            </a:pPr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Kali&lt;</a:t>
            </a:r>
            <a:r>
              <a:rPr lang="en-US" dirty="0" err="1"/>
              <a:t>2,5mmol</a:t>
            </a:r>
            <a:r>
              <a:rPr lang="en-US" dirty="0"/>
              <a:t>/l</a:t>
            </a:r>
          </a:p>
        </p:txBody>
      </p:sp>
    </p:spTree>
    <p:extLst>
      <p:ext uri="{BB962C8B-B14F-4D97-AF65-F5344CB8AC3E}">
        <p14:creationId xmlns:p14="http://schemas.microsoft.com/office/powerpoint/2010/main" val="20715030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Triệu</a:t>
            </a:r>
            <a:r>
              <a:rPr lang="en-US" b="1" dirty="0"/>
              <a:t> </a:t>
            </a:r>
            <a:r>
              <a:rPr lang="en-US" b="1" dirty="0" err="1"/>
              <a:t>chứng</a:t>
            </a:r>
            <a:endParaRPr lang="en-US" b="1" dirty="0"/>
          </a:p>
          <a:p>
            <a:pPr>
              <a:buFontTx/>
              <a:buChar char="-"/>
            </a:pPr>
            <a:r>
              <a:rPr lang="en-US" dirty="0" err="1"/>
              <a:t>LS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: </a:t>
            </a:r>
            <a:r>
              <a:rPr lang="en-US" dirty="0" err="1"/>
              <a:t>mệt</a:t>
            </a:r>
            <a:r>
              <a:rPr lang="en-US" dirty="0"/>
              <a:t> </a:t>
            </a:r>
            <a:r>
              <a:rPr lang="en-US" dirty="0" err="1"/>
              <a:t>mỏi</a:t>
            </a:r>
            <a:r>
              <a:rPr lang="en-US" dirty="0"/>
              <a:t>, </a:t>
            </a:r>
            <a:r>
              <a:rPr lang="en-US" dirty="0" err="1"/>
              <a:t>chướng</a:t>
            </a:r>
            <a:r>
              <a:rPr lang="en-US" dirty="0"/>
              <a:t> </a:t>
            </a:r>
            <a:r>
              <a:rPr lang="en-US" dirty="0" err="1"/>
              <a:t>bụng</a:t>
            </a:r>
            <a:r>
              <a:rPr lang="en-US" dirty="0"/>
              <a:t>, co </a:t>
            </a:r>
            <a:r>
              <a:rPr lang="en-US" dirty="0" err="1"/>
              <a:t>rút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, </a:t>
            </a:r>
            <a:r>
              <a:rPr lang="en-US" dirty="0" err="1"/>
              <a:t>dị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, </a:t>
            </a:r>
            <a:r>
              <a:rPr lang="en-US" dirty="0" err="1"/>
              <a:t>liệt</a:t>
            </a:r>
            <a:r>
              <a:rPr lang="en-US" dirty="0"/>
              <a:t> </a:t>
            </a:r>
            <a:r>
              <a:rPr lang="en-US" dirty="0" err="1"/>
              <a:t>cơ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:</a:t>
            </a:r>
          </a:p>
          <a:p>
            <a:r>
              <a:rPr lang="en-US" dirty="0"/>
              <a:t>T </a:t>
            </a:r>
            <a:r>
              <a:rPr lang="en-US" dirty="0" err="1"/>
              <a:t>dẹt</a:t>
            </a:r>
            <a:r>
              <a:rPr lang="en-US" dirty="0"/>
              <a:t>,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sóng</a:t>
            </a:r>
            <a:r>
              <a:rPr lang="en-US" dirty="0"/>
              <a:t> U, T </a:t>
            </a:r>
            <a:r>
              <a:rPr lang="en-US" dirty="0" err="1"/>
              <a:t>âm</a:t>
            </a:r>
            <a:r>
              <a:rPr lang="en-US" dirty="0"/>
              <a:t>, ST </a:t>
            </a:r>
            <a:r>
              <a:rPr lang="en-US" dirty="0" err="1"/>
              <a:t>chênh</a:t>
            </a:r>
            <a:r>
              <a:rPr lang="en-US" dirty="0"/>
              <a:t> </a:t>
            </a:r>
            <a:r>
              <a:rPr lang="en-US" dirty="0" err="1"/>
              <a:t>xuống</a:t>
            </a:r>
            <a:endParaRPr lang="en-US" dirty="0"/>
          </a:p>
          <a:p>
            <a:r>
              <a:rPr lang="en-US" dirty="0" err="1"/>
              <a:t>RL</a:t>
            </a:r>
            <a:r>
              <a:rPr lang="en-US" dirty="0"/>
              <a:t> </a:t>
            </a:r>
            <a:r>
              <a:rPr lang="en-US" dirty="0" err="1"/>
              <a:t>nhịp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: NTT </a:t>
            </a:r>
            <a:r>
              <a:rPr lang="en-US" dirty="0" err="1"/>
              <a:t>thất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nhĩ</a:t>
            </a:r>
            <a:r>
              <a:rPr lang="en-US" dirty="0"/>
              <a:t>, </a:t>
            </a:r>
            <a:r>
              <a:rPr lang="en-US" dirty="0" err="1"/>
              <a:t>cơn</a:t>
            </a:r>
            <a:r>
              <a:rPr lang="en-US" dirty="0"/>
              <a:t> </a:t>
            </a:r>
            <a:r>
              <a:rPr lang="en-US" dirty="0" err="1"/>
              <a:t>nhịp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 </a:t>
            </a:r>
            <a:r>
              <a:rPr lang="en-US" dirty="0" err="1"/>
              <a:t>thất</a:t>
            </a:r>
            <a:r>
              <a:rPr lang="en-US" dirty="0"/>
              <a:t>, </a:t>
            </a:r>
            <a:r>
              <a:rPr lang="en-US" dirty="0" err="1"/>
              <a:t>cơn</a:t>
            </a:r>
            <a:r>
              <a:rPr lang="en-US" dirty="0"/>
              <a:t> </a:t>
            </a:r>
            <a:r>
              <a:rPr lang="en-US" dirty="0" err="1"/>
              <a:t>nhịp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 </a:t>
            </a:r>
            <a:r>
              <a:rPr lang="en-US" dirty="0" err="1"/>
              <a:t>nhĩ</a:t>
            </a:r>
            <a:r>
              <a:rPr lang="en-US" dirty="0"/>
              <a:t>, </a:t>
            </a:r>
            <a:r>
              <a:rPr lang="en-US" dirty="0" err="1"/>
              <a:t>xoắn</a:t>
            </a:r>
            <a:r>
              <a:rPr lang="en-US" dirty="0"/>
              <a:t> </a:t>
            </a:r>
            <a:r>
              <a:rPr lang="en-US" dirty="0" err="1"/>
              <a:t>đỉnh</a:t>
            </a:r>
            <a:r>
              <a:rPr lang="en-US" dirty="0"/>
              <a:t>, bloc </a:t>
            </a:r>
            <a:r>
              <a:rPr lang="en-US" dirty="0" err="1"/>
              <a:t>nhĩ</a:t>
            </a:r>
            <a:r>
              <a:rPr lang="en-US" dirty="0"/>
              <a:t> </a:t>
            </a:r>
            <a:r>
              <a:rPr lang="en-US" dirty="0" err="1"/>
              <a:t>thất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671527"/>
            <a:ext cx="41148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3450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Nguyên</a:t>
            </a:r>
            <a:r>
              <a:rPr lang="en-US" b="1" dirty="0"/>
              <a:t> </a:t>
            </a:r>
            <a:r>
              <a:rPr lang="en-US" b="1" dirty="0" err="1"/>
              <a:t>nhân</a:t>
            </a:r>
            <a:endParaRPr lang="en-US" b="1" dirty="0"/>
          </a:p>
          <a:p>
            <a:pPr>
              <a:buFontTx/>
              <a:buChar char="-"/>
            </a:pP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kali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Insulin/ glucose</a:t>
            </a:r>
          </a:p>
          <a:p>
            <a:pPr lvl="1"/>
            <a:r>
              <a:rPr lang="en-US" dirty="0" err="1"/>
              <a:t>Dùng</a:t>
            </a:r>
            <a:r>
              <a:rPr lang="en-US" dirty="0"/>
              <a:t> salbutamol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cường</a:t>
            </a:r>
            <a:r>
              <a:rPr lang="en-US" dirty="0"/>
              <a:t> beta </a:t>
            </a:r>
            <a:r>
              <a:rPr lang="en-US" dirty="0" err="1"/>
              <a:t>khác</a:t>
            </a:r>
            <a:endParaRPr lang="en-US" dirty="0"/>
          </a:p>
          <a:p>
            <a:pPr lvl="1"/>
            <a:r>
              <a:rPr lang="en-US" dirty="0" err="1"/>
              <a:t>Theophylin</a:t>
            </a:r>
            <a:endParaRPr lang="en-US" dirty="0"/>
          </a:p>
          <a:p>
            <a:pPr lvl="1"/>
            <a:r>
              <a:rPr lang="en-US" dirty="0" err="1"/>
              <a:t>Kiềm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hoá</a:t>
            </a:r>
            <a:endParaRPr lang="en-US" dirty="0"/>
          </a:p>
          <a:p>
            <a:pPr lvl="1"/>
            <a:r>
              <a:rPr lang="en-US" dirty="0" err="1"/>
              <a:t>Hạ</a:t>
            </a:r>
            <a:r>
              <a:rPr lang="en-US" dirty="0"/>
              <a:t> </a:t>
            </a:r>
            <a:r>
              <a:rPr lang="en-US" dirty="0" err="1"/>
              <a:t>thân</a:t>
            </a:r>
            <a:r>
              <a:rPr lang="en-US" dirty="0"/>
              <a:t> </a:t>
            </a:r>
            <a:r>
              <a:rPr lang="en-US" dirty="0" err="1"/>
              <a:t>nhiệt</a:t>
            </a:r>
            <a:endParaRPr lang="en-US" dirty="0"/>
          </a:p>
          <a:p>
            <a:pPr lvl="1"/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 </a:t>
            </a:r>
            <a:r>
              <a:rPr lang="en-US" dirty="0" err="1"/>
              <a:t>cầu</a:t>
            </a:r>
            <a:endParaRPr lang="en-US" dirty="0"/>
          </a:p>
          <a:p>
            <a:pPr lvl="1"/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liệt</a:t>
            </a:r>
            <a:r>
              <a:rPr lang="en-US" dirty="0"/>
              <a:t> </a:t>
            </a:r>
            <a:r>
              <a:rPr lang="en-US" dirty="0" err="1"/>
              <a:t>chu</a:t>
            </a:r>
            <a:r>
              <a:rPr lang="en-US" dirty="0"/>
              <a:t> </a:t>
            </a:r>
            <a:r>
              <a:rPr lang="en-US" dirty="0" err="1"/>
              <a:t>kì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06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48139" y="54666"/>
            <a:ext cx="10515600" cy="1325563"/>
          </a:xfrm>
        </p:spPr>
        <p:txBody>
          <a:bodyPr/>
          <a:lstStyle/>
          <a:p>
            <a:pPr algn="ctr"/>
            <a:r>
              <a:rPr lang="en-US" altLang="en-US" dirty="0">
                <a:solidFill>
                  <a:srgbClr val="CC33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C00000"/>
                </a:solidFill>
                <a:cs typeface="Times New Roman" panose="02020603050405020304" pitchFamily="18" charset="0"/>
              </a:rPr>
              <a:t>PHÂN BỐ NƯỚC TRONG CƠ THỂ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1154" y="1561480"/>
            <a:ext cx="7740650" cy="4938712"/>
          </a:xfrm>
        </p:spPr>
        <p:txBody>
          <a:bodyPr/>
          <a:lstStyle/>
          <a:p>
            <a:pPr algn="ctr">
              <a:buFontTx/>
              <a:buNone/>
            </a:pPr>
            <a:endParaRPr lang="en-US" altLang="en-US" b="1" dirty="0">
              <a:cs typeface="Times New Roman" panose="02020603050405020304" pitchFamily="18" charset="0"/>
            </a:endParaRPr>
          </a:p>
          <a:p>
            <a:pPr lvl="1"/>
            <a:r>
              <a:rPr lang="en-US" altLang="en-US" sz="3200" dirty="0">
                <a:cs typeface="Times New Roman" panose="02020603050405020304" pitchFamily="18" charset="0"/>
              </a:rPr>
              <a:t>2/3 </a:t>
            </a:r>
            <a:r>
              <a:rPr lang="en-US" altLang="en-US" sz="3200" dirty="0" err="1">
                <a:cs typeface="Times New Roman" panose="02020603050405020304" pitchFamily="18" charset="0"/>
              </a:rPr>
              <a:t>dịch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tế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bào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lvl="1"/>
            <a:r>
              <a:rPr lang="en-US" altLang="en-US" sz="3200" dirty="0">
                <a:cs typeface="Times New Roman" panose="02020603050405020304" pitchFamily="18" charset="0"/>
              </a:rPr>
              <a:t>1/3 </a:t>
            </a:r>
            <a:r>
              <a:rPr lang="en-US" altLang="en-US" sz="3200" dirty="0" err="1">
                <a:cs typeface="Times New Roman" panose="02020603050405020304" pitchFamily="18" charset="0"/>
              </a:rPr>
              <a:t>dịch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ngoài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tế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bào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altLang="en-US" sz="3200" dirty="0">
                <a:cs typeface="Times New Roman" panose="02020603050405020304" pitchFamily="18" charset="0"/>
              </a:rPr>
              <a:t>25% </a:t>
            </a:r>
            <a:r>
              <a:rPr lang="en-US" altLang="en-US" sz="3200" dirty="0" err="1">
                <a:cs typeface="Times New Roman" panose="02020603050405020304" pitchFamily="18" charset="0"/>
              </a:rPr>
              <a:t>dịch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gian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bào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altLang="en-US" sz="3200" dirty="0">
                <a:cs typeface="Times New Roman" panose="02020603050405020304" pitchFamily="18" charset="0"/>
              </a:rPr>
              <a:t>8% </a:t>
            </a:r>
            <a:r>
              <a:rPr lang="en-US" altLang="en-US" sz="3200" dirty="0" err="1">
                <a:cs typeface="Times New Roman" panose="02020603050405020304" pitchFamily="18" charset="0"/>
              </a:rPr>
              <a:t>máu</a:t>
            </a:r>
            <a:r>
              <a:rPr lang="en-US" altLang="en-US" sz="3200" dirty="0"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cs typeface="Times New Roman" panose="02020603050405020304" pitchFamily="18" charset="0"/>
              </a:rPr>
              <a:t>bạch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huyết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altLang="en-US" sz="3200" dirty="0">
                <a:cs typeface="Times New Roman" panose="02020603050405020304" pitchFamily="18" charset="0"/>
              </a:rPr>
              <a:t>2% </a:t>
            </a:r>
            <a:r>
              <a:rPr lang="en-US" altLang="en-US" sz="3200" dirty="0" err="1">
                <a:cs typeface="Times New Roman" panose="02020603050405020304" pitchFamily="18" charset="0"/>
              </a:rPr>
              <a:t>dịch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não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tủy</a:t>
            </a:r>
            <a:r>
              <a:rPr lang="en-US" altLang="en-US" sz="3200" dirty="0"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cs typeface="Times New Roman" panose="02020603050405020304" pitchFamily="18" charset="0"/>
              </a:rPr>
              <a:t>dịch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khớp</a:t>
            </a:r>
            <a:r>
              <a:rPr lang="en-US" altLang="en-US" sz="3200" dirty="0"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cs typeface="Times New Roman" panose="02020603050405020304" pitchFamily="18" charset="0"/>
              </a:rPr>
              <a:t>dịch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màng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phổi</a:t>
            </a:r>
            <a:r>
              <a:rPr lang="en-US" altLang="en-US" sz="3200" dirty="0"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cs typeface="Times New Roman" panose="02020603050405020304" pitchFamily="18" charset="0"/>
              </a:rPr>
              <a:t>màng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tim</a:t>
            </a:r>
            <a:r>
              <a:rPr lang="en-US" altLang="en-US" sz="3200" dirty="0">
                <a:cs typeface="Times New Roman" panose="02020603050405020304" pitchFamily="18" charset="0"/>
              </a:rPr>
              <a:t>, ổ </a:t>
            </a:r>
            <a:r>
              <a:rPr lang="en-US" altLang="en-US" sz="3200" dirty="0" err="1">
                <a:cs typeface="Times New Roman" panose="02020603050405020304" pitchFamily="18" charset="0"/>
              </a:rPr>
              <a:t>bụng</a:t>
            </a:r>
            <a:endParaRPr lang="en-US" altLang="en-US" sz="3200" dirty="0">
              <a:cs typeface="Times New Roman" panose="02020603050405020304" pitchFamily="18" charset="0"/>
            </a:endParaRP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865" y="1198978"/>
            <a:ext cx="4445551" cy="52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2280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Nguyên</a:t>
            </a:r>
            <a:r>
              <a:rPr lang="en-US" b="1" dirty="0"/>
              <a:t> </a:t>
            </a:r>
            <a:r>
              <a:rPr lang="en-US" b="1" dirty="0" err="1"/>
              <a:t>nhân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-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kali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: </a:t>
            </a:r>
          </a:p>
          <a:p>
            <a:pPr marL="457200" lvl="1" indent="0">
              <a:buNone/>
            </a:pPr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liệt</a:t>
            </a:r>
            <a:r>
              <a:rPr lang="en-US" dirty="0"/>
              <a:t> </a:t>
            </a:r>
            <a:r>
              <a:rPr lang="en-US" dirty="0" err="1"/>
              <a:t>chu</a:t>
            </a:r>
            <a:r>
              <a:rPr lang="en-US" dirty="0"/>
              <a:t> </a:t>
            </a:r>
            <a:r>
              <a:rPr lang="en-US" dirty="0" err="1"/>
              <a:t>kì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Cơn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, </a:t>
            </a:r>
            <a:r>
              <a:rPr lang="en-US" dirty="0" err="1"/>
              <a:t>rối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 </a:t>
            </a:r>
            <a:r>
              <a:rPr lang="en-US" dirty="0" err="1"/>
              <a:t>thần</a:t>
            </a:r>
            <a:r>
              <a:rPr lang="en-US" dirty="0"/>
              <a:t> </a:t>
            </a: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,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hưởng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hô</a:t>
            </a:r>
            <a:r>
              <a:rPr lang="en-US" dirty="0"/>
              <a:t> </a:t>
            </a:r>
            <a:r>
              <a:rPr lang="en-US" dirty="0" err="1"/>
              <a:t>hấp</a:t>
            </a:r>
            <a:endParaRPr lang="en-US" dirty="0"/>
          </a:p>
          <a:p>
            <a:pPr lvl="1"/>
            <a:r>
              <a:rPr lang="en-US" dirty="0" err="1"/>
              <a:t>Là</a:t>
            </a:r>
            <a:r>
              <a:rPr lang="en-US" dirty="0"/>
              <a:t> di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trội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sắc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,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hạ</a:t>
            </a:r>
            <a:r>
              <a:rPr lang="en-US" dirty="0"/>
              <a:t> </a:t>
            </a:r>
            <a:r>
              <a:rPr lang="en-US" dirty="0" err="1"/>
              <a:t>kail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(1,5-</a:t>
            </a:r>
            <a:r>
              <a:rPr lang="en-US" dirty="0" err="1"/>
              <a:t>2,5mmol</a:t>
            </a:r>
            <a:r>
              <a:rPr lang="en-US" dirty="0"/>
              <a:t>/l)</a:t>
            </a:r>
          </a:p>
          <a:p>
            <a:pPr lvl="1"/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: </a:t>
            </a:r>
            <a:r>
              <a:rPr lang="en-US" dirty="0" err="1"/>
              <a:t>cường</a:t>
            </a:r>
            <a:r>
              <a:rPr lang="en-US" dirty="0"/>
              <a:t> </a:t>
            </a:r>
            <a:r>
              <a:rPr lang="en-US" dirty="0" err="1"/>
              <a:t>giáp</a:t>
            </a:r>
            <a:r>
              <a:rPr lang="en-US" dirty="0"/>
              <a:t>,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gắng</a:t>
            </a:r>
            <a:r>
              <a:rPr lang="en-US" dirty="0"/>
              <a:t> </a:t>
            </a:r>
            <a:r>
              <a:rPr lang="en-US" dirty="0" err="1"/>
              <a:t>sức</a:t>
            </a:r>
            <a:r>
              <a:rPr lang="en-US" dirty="0"/>
              <a:t>, stress,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bữa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bột</a:t>
            </a:r>
            <a:r>
              <a:rPr lang="en-US" dirty="0"/>
              <a:t> </a:t>
            </a:r>
            <a:r>
              <a:rPr lang="en-US" dirty="0" err="1"/>
              <a:t>đường</a:t>
            </a:r>
            <a:endParaRPr lang="en-US" dirty="0"/>
          </a:p>
          <a:p>
            <a:pPr lvl="1"/>
            <a:r>
              <a:rPr lang="en-US" dirty="0"/>
              <a:t>Kali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giữa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cơn</a:t>
            </a:r>
            <a:endParaRPr lang="en-US" dirty="0"/>
          </a:p>
          <a:p>
            <a:pPr lvl="1"/>
            <a:r>
              <a:rPr lang="en-US" dirty="0"/>
              <a:t>Kali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thấp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8353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Hạ</a:t>
            </a:r>
            <a:r>
              <a:rPr lang="en-US" dirty="0"/>
              <a:t> kali </a:t>
            </a:r>
            <a:r>
              <a:rPr lang="en-US" dirty="0" err="1"/>
              <a:t>máu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513" y="1600200"/>
            <a:ext cx="8834887" cy="4876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Nguyên</a:t>
            </a:r>
            <a:r>
              <a:rPr lang="en-US" b="1" dirty="0"/>
              <a:t> </a:t>
            </a:r>
            <a:r>
              <a:rPr lang="en-US" b="1" dirty="0" err="1"/>
              <a:t>nhân</a:t>
            </a:r>
            <a:endParaRPr lang="en-US" b="1" dirty="0"/>
          </a:p>
          <a:p>
            <a:pPr>
              <a:buFontTx/>
              <a:buChar char="-"/>
            </a:pPr>
            <a:r>
              <a:rPr lang="en-US" dirty="0" err="1"/>
              <a:t>Mất</a:t>
            </a:r>
            <a:r>
              <a:rPr lang="en-US" dirty="0"/>
              <a:t> kali</a:t>
            </a:r>
          </a:p>
          <a:p>
            <a:r>
              <a:rPr lang="en-US" dirty="0"/>
              <a:t>Do </a:t>
            </a:r>
            <a:r>
              <a:rPr lang="en-US" dirty="0" err="1"/>
              <a:t>thuốc</a:t>
            </a:r>
            <a:r>
              <a:rPr lang="en-US" dirty="0"/>
              <a:t>: </a:t>
            </a:r>
            <a:r>
              <a:rPr lang="en-US" dirty="0" err="1"/>
              <a:t>lợi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,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thụt</a:t>
            </a:r>
            <a:r>
              <a:rPr lang="en-US" dirty="0"/>
              <a:t>, glucocorticoid,..</a:t>
            </a:r>
          </a:p>
          <a:p>
            <a:r>
              <a:rPr lang="en-US" dirty="0" err="1"/>
              <a:t>Mất</a:t>
            </a:r>
            <a:r>
              <a:rPr lang="en-US" dirty="0"/>
              <a:t> qua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: </a:t>
            </a:r>
            <a:r>
              <a:rPr lang="en-US" dirty="0" err="1"/>
              <a:t>ỉa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, </a:t>
            </a:r>
            <a:r>
              <a:rPr lang="en-US" dirty="0" err="1"/>
              <a:t>nôn</a:t>
            </a:r>
            <a:r>
              <a:rPr lang="en-US" dirty="0"/>
              <a:t>, </a:t>
            </a:r>
            <a:r>
              <a:rPr lang="en-US" dirty="0" err="1"/>
              <a:t>dò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,..</a:t>
            </a:r>
          </a:p>
          <a:p>
            <a:r>
              <a:rPr lang="en-US" dirty="0" err="1"/>
              <a:t>Mất</a:t>
            </a:r>
            <a:r>
              <a:rPr lang="en-US" dirty="0"/>
              <a:t> qua </a:t>
            </a:r>
            <a:r>
              <a:rPr lang="en-US" dirty="0" err="1"/>
              <a:t>thận</a:t>
            </a:r>
            <a:r>
              <a:rPr lang="en-US" dirty="0"/>
              <a:t>: </a:t>
            </a:r>
            <a:r>
              <a:rPr lang="en-US" dirty="0" err="1"/>
              <a:t>chủ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OLX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OG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thận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muối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(HC </a:t>
            </a:r>
            <a:r>
              <a:rPr lang="en-US" dirty="0" err="1"/>
              <a:t>Giltelman</a:t>
            </a:r>
            <a:r>
              <a:rPr lang="en-US" dirty="0"/>
              <a:t>, Bartter): </a:t>
            </a:r>
            <a:r>
              <a:rPr lang="en-US" dirty="0" err="1"/>
              <a:t>đột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protein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ống</a:t>
            </a:r>
            <a:r>
              <a:rPr lang="en-US" dirty="0"/>
              <a:t> </a:t>
            </a:r>
            <a:r>
              <a:rPr lang="en-US" dirty="0" err="1"/>
              <a:t>thận</a:t>
            </a:r>
            <a:endParaRPr lang="en-US" dirty="0"/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TTKG = (K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(ALTT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/ALTT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 TTKG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3,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1277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83" y="0"/>
            <a:ext cx="10515600" cy="837510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Tiếp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cận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nguyên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nhân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hạ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 Kali </a:t>
            </a:r>
            <a:r>
              <a:rPr lang="en-US" sz="40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máu</a:t>
            </a:r>
            <a:endParaRPr lang="en-US" sz="40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889" r="24"/>
          <a:stretch/>
        </p:blipFill>
        <p:spPr>
          <a:xfrm>
            <a:off x="3359426" y="837510"/>
            <a:ext cx="5158410" cy="564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070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993" y="2371070"/>
            <a:ext cx="4094922" cy="1784227"/>
          </a:xfrm>
        </p:spPr>
        <p:txBody>
          <a:bodyPr>
            <a:noAutofit/>
          </a:bodyPr>
          <a:lstStyle/>
          <a:p>
            <a:r>
              <a:rPr lang="en-US" sz="4800" dirty="0" err="1">
                <a:latin typeface="+mn-lt"/>
                <a:cs typeface="Times New Roman" panose="02020603050405020304" pitchFamily="18" charset="0"/>
              </a:rPr>
              <a:t>Hạ</a:t>
            </a:r>
            <a:r>
              <a:rPr lang="en-US" sz="4800" dirty="0">
                <a:latin typeface="+mn-lt"/>
                <a:cs typeface="Times New Roman" panose="02020603050405020304" pitchFamily="18" charset="0"/>
              </a:rPr>
              <a:t> kali </a:t>
            </a:r>
            <a:r>
              <a:rPr lang="en-US" sz="4800" dirty="0" err="1">
                <a:latin typeface="+mn-lt"/>
                <a:cs typeface="Times New Roman" panose="02020603050405020304" pitchFamily="18" charset="0"/>
              </a:rPr>
              <a:t>máu</a:t>
            </a:r>
            <a:br>
              <a:rPr lang="en-US" sz="4800" dirty="0">
                <a:latin typeface="+mn-lt"/>
                <a:cs typeface="Times New Roman" panose="02020603050405020304" pitchFamily="18" charset="0"/>
              </a:rPr>
            </a:br>
            <a:r>
              <a:rPr lang="en-US" sz="3200" dirty="0">
                <a:latin typeface="+mn-lt"/>
                <a:cs typeface="Times New Roman" panose="02020603050405020304" pitchFamily="18" charset="0"/>
              </a:rPr>
              <a:t>Triệu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chứng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:</a:t>
            </a:r>
            <a:br>
              <a:rPr lang="en-US" sz="3200" dirty="0">
                <a:latin typeface="+mn-lt"/>
                <a:cs typeface="Times New Roman" panose="02020603050405020304" pitchFamily="18" charset="0"/>
              </a:rPr>
            </a:br>
            <a:r>
              <a:rPr lang="en-US" sz="32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Mệt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mỏi</a:t>
            </a:r>
            <a:br>
              <a:rPr lang="en-US" sz="3200" dirty="0">
                <a:latin typeface="+mn-lt"/>
                <a:cs typeface="Times New Roman" panose="02020603050405020304" pitchFamily="18" charset="0"/>
              </a:rPr>
            </a:br>
            <a:r>
              <a:rPr lang="en-US" sz="32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Yếu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cơ</a:t>
            </a:r>
            <a:br>
              <a:rPr lang="en-US" sz="3200" dirty="0">
                <a:latin typeface="+mn-lt"/>
                <a:cs typeface="Times New Roman" panose="02020603050405020304" pitchFamily="18" charset="0"/>
              </a:rPr>
            </a:br>
            <a:r>
              <a:rPr lang="en-US" sz="32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tim</a:t>
            </a:r>
            <a:endParaRPr lang="en-US" sz="32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AutoShape 2" descr="Hypokalemia ECG | Learn the Heart">
            <a:extLst>
              <a:ext uri="{FF2B5EF4-FFF2-40B4-BE49-F238E27FC236}">
                <a16:creationId xmlns:a16="http://schemas.microsoft.com/office/drawing/2014/main" id="{ECAA6A4A-FA5D-E7D0-959C-84ADB33359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14958F-4099-C0E0-7E92-C0FCFCEF2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437" y="791042"/>
            <a:ext cx="7620000" cy="421957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2B36F09-1AD2-0F0D-574B-B3AE02269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2904" b="7656"/>
          <a:stretch/>
        </p:blipFill>
        <p:spPr>
          <a:xfrm>
            <a:off x="6174139" y="5084204"/>
            <a:ext cx="5244702" cy="123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367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Times New Roman" panose="02020603050405020304" pitchFamily="18" charset="0"/>
              </a:rPr>
              <a:t>ĐIỀU TRỊ HẠ KALI MÁU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476" y="2072722"/>
            <a:ext cx="7619048" cy="3857143"/>
          </a:xfrm>
        </p:spPr>
      </p:pic>
    </p:spTree>
    <p:extLst>
      <p:ext uri="{BB962C8B-B14F-4D97-AF65-F5344CB8AC3E}">
        <p14:creationId xmlns:p14="http://schemas.microsoft.com/office/powerpoint/2010/main" val="6020944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CANXI: SINH LÝ &amp; THÔNG SỐ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Canxi</a:t>
            </a:r>
            <a:r>
              <a:rPr dirty="0"/>
              <a:t> (Ca²⁺) </a:t>
            </a:r>
            <a:r>
              <a:rPr dirty="0" err="1"/>
              <a:t>là</a:t>
            </a:r>
            <a:r>
              <a:rPr dirty="0"/>
              <a:t> cation </a:t>
            </a:r>
            <a:r>
              <a:rPr dirty="0" err="1"/>
              <a:t>chủ</a:t>
            </a:r>
            <a:r>
              <a:rPr dirty="0"/>
              <a:t> </a:t>
            </a:r>
            <a:r>
              <a:rPr dirty="0" err="1"/>
              <a:t>yếu</a:t>
            </a:r>
            <a:r>
              <a:rPr dirty="0"/>
              <a:t>, </a:t>
            </a:r>
            <a:r>
              <a:rPr dirty="0" err="1"/>
              <a:t>quan</a:t>
            </a:r>
            <a:r>
              <a:rPr dirty="0"/>
              <a:t> </a:t>
            </a:r>
            <a:r>
              <a:rPr dirty="0" err="1"/>
              <a:t>trọng</a:t>
            </a:r>
            <a:r>
              <a:rPr dirty="0"/>
              <a:t> </a:t>
            </a:r>
            <a:r>
              <a:rPr dirty="0" err="1"/>
              <a:t>cho</a:t>
            </a:r>
            <a:r>
              <a:rPr dirty="0"/>
              <a:t>:</a:t>
            </a:r>
          </a:p>
          <a:p>
            <a:pPr lvl="1"/>
            <a:r>
              <a:rPr dirty="0"/>
              <a:t>  </a:t>
            </a:r>
            <a:r>
              <a:rPr dirty="0" err="1"/>
              <a:t>Dẫn</a:t>
            </a:r>
            <a:r>
              <a:rPr dirty="0"/>
              <a:t> </a:t>
            </a:r>
            <a:r>
              <a:rPr dirty="0" err="1"/>
              <a:t>truyền</a:t>
            </a:r>
            <a:r>
              <a:rPr dirty="0"/>
              <a:t> TK – </a:t>
            </a:r>
            <a:r>
              <a:rPr dirty="0" err="1"/>
              <a:t>cơ</a:t>
            </a:r>
            <a:endParaRPr dirty="0"/>
          </a:p>
          <a:p>
            <a:pPr lvl="1"/>
            <a:r>
              <a:rPr dirty="0"/>
              <a:t>  Co </a:t>
            </a:r>
            <a:r>
              <a:rPr dirty="0" err="1"/>
              <a:t>cơ</a:t>
            </a:r>
            <a:r>
              <a:rPr dirty="0"/>
              <a:t> </a:t>
            </a:r>
            <a:r>
              <a:rPr dirty="0" err="1"/>
              <a:t>tim</a:t>
            </a:r>
            <a:r>
              <a:rPr dirty="0"/>
              <a:t> </a:t>
            </a:r>
            <a:r>
              <a:rPr dirty="0" err="1"/>
              <a:t>và</a:t>
            </a:r>
            <a:r>
              <a:rPr dirty="0"/>
              <a:t> </a:t>
            </a:r>
            <a:r>
              <a:rPr dirty="0" err="1"/>
              <a:t>cơ</a:t>
            </a:r>
            <a:r>
              <a:rPr dirty="0"/>
              <a:t> </a:t>
            </a:r>
            <a:r>
              <a:rPr dirty="0" err="1"/>
              <a:t>vân</a:t>
            </a:r>
            <a:endParaRPr dirty="0"/>
          </a:p>
          <a:p>
            <a:pPr lvl="1"/>
            <a:r>
              <a:rPr dirty="0"/>
              <a:t>  </a:t>
            </a:r>
            <a:r>
              <a:rPr dirty="0" err="1"/>
              <a:t>Hoạt</a:t>
            </a:r>
            <a:r>
              <a:rPr dirty="0"/>
              <a:t> </a:t>
            </a:r>
            <a:r>
              <a:rPr dirty="0" err="1"/>
              <a:t>hóa</a:t>
            </a:r>
            <a:r>
              <a:rPr dirty="0"/>
              <a:t> </a:t>
            </a:r>
            <a:r>
              <a:rPr dirty="0" err="1"/>
              <a:t>enzym</a:t>
            </a:r>
            <a:r>
              <a:rPr dirty="0"/>
              <a:t> </a:t>
            </a:r>
            <a:r>
              <a:rPr dirty="0" err="1"/>
              <a:t>đông</a:t>
            </a:r>
            <a:r>
              <a:rPr dirty="0"/>
              <a:t> </a:t>
            </a:r>
            <a:r>
              <a:rPr dirty="0" err="1"/>
              <a:t>máu</a:t>
            </a:r>
            <a:endParaRPr dirty="0"/>
          </a:p>
          <a:p>
            <a:pPr lvl="1"/>
            <a:r>
              <a:rPr dirty="0"/>
              <a:t>  </a:t>
            </a:r>
            <a:r>
              <a:rPr dirty="0" err="1"/>
              <a:t>Ổn</a:t>
            </a:r>
            <a:r>
              <a:rPr dirty="0"/>
              <a:t> </a:t>
            </a:r>
            <a:r>
              <a:rPr dirty="0" err="1"/>
              <a:t>định</a:t>
            </a:r>
            <a:r>
              <a:rPr dirty="0"/>
              <a:t> </a:t>
            </a:r>
            <a:r>
              <a:rPr dirty="0" err="1"/>
              <a:t>màng</a:t>
            </a:r>
            <a:r>
              <a:rPr dirty="0"/>
              <a:t> </a:t>
            </a:r>
            <a:r>
              <a:rPr dirty="0" err="1"/>
              <a:t>tế</a:t>
            </a:r>
            <a:r>
              <a:rPr dirty="0"/>
              <a:t> </a:t>
            </a:r>
            <a:r>
              <a:rPr dirty="0" err="1"/>
              <a:t>bào</a:t>
            </a:r>
            <a:endParaRPr dirty="0"/>
          </a:p>
          <a:p>
            <a:pPr marL="0" indent="0">
              <a:buNone/>
            </a:pPr>
            <a:r>
              <a:rPr dirty="0"/>
              <a:t>• Ca </a:t>
            </a:r>
            <a:r>
              <a:rPr dirty="0" err="1"/>
              <a:t>toàn</a:t>
            </a:r>
            <a:r>
              <a:rPr dirty="0"/>
              <a:t> </a:t>
            </a:r>
            <a:r>
              <a:rPr dirty="0" err="1"/>
              <a:t>phần</a:t>
            </a:r>
            <a:r>
              <a:rPr dirty="0"/>
              <a:t> = Ca ion </a:t>
            </a:r>
            <a:r>
              <a:rPr dirty="0" err="1"/>
              <a:t>hóa</a:t>
            </a:r>
            <a:r>
              <a:rPr dirty="0"/>
              <a:t> + Ca </a:t>
            </a:r>
            <a:r>
              <a:rPr dirty="0" err="1"/>
              <a:t>liên</a:t>
            </a:r>
            <a:r>
              <a:rPr dirty="0"/>
              <a:t> </a:t>
            </a:r>
            <a:r>
              <a:rPr dirty="0" err="1"/>
              <a:t>kết</a:t>
            </a:r>
            <a:r>
              <a:rPr dirty="0"/>
              <a:t> Albumin</a:t>
            </a:r>
          </a:p>
          <a:p>
            <a:pPr marL="400050" lvl="1" indent="0">
              <a:buNone/>
            </a:pPr>
            <a:r>
              <a:rPr dirty="0"/>
              <a:t>• Ca ion </a:t>
            </a:r>
            <a:r>
              <a:rPr dirty="0" err="1"/>
              <a:t>hóa</a:t>
            </a:r>
            <a:r>
              <a:rPr dirty="0"/>
              <a:t>: 1.12–1.32 mmol/L (</a:t>
            </a:r>
            <a:r>
              <a:rPr dirty="0" err="1"/>
              <a:t>hoạt</a:t>
            </a:r>
            <a:r>
              <a:rPr dirty="0"/>
              <a:t> </a:t>
            </a:r>
            <a:r>
              <a:rPr dirty="0" err="1"/>
              <a:t>tính</a:t>
            </a:r>
            <a:r>
              <a:rPr dirty="0"/>
              <a:t> </a:t>
            </a:r>
            <a:r>
              <a:rPr dirty="0" err="1"/>
              <a:t>sinh</a:t>
            </a:r>
            <a:r>
              <a:rPr dirty="0"/>
              <a:t> </a:t>
            </a:r>
            <a:r>
              <a:rPr dirty="0" err="1"/>
              <a:t>học</a:t>
            </a:r>
            <a:r>
              <a:rPr dirty="0"/>
              <a:t>)</a:t>
            </a:r>
          </a:p>
          <a:p>
            <a:pPr marL="400050" lvl="1" indent="0">
              <a:buNone/>
            </a:pPr>
            <a:r>
              <a:rPr dirty="0"/>
              <a:t>• Ca </a:t>
            </a:r>
            <a:r>
              <a:rPr dirty="0" err="1"/>
              <a:t>toàn</a:t>
            </a:r>
            <a:r>
              <a:rPr dirty="0"/>
              <a:t> </a:t>
            </a:r>
            <a:r>
              <a:rPr dirty="0" err="1"/>
              <a:t>phần</a:t>
            </a:r>
            <a:r>
              <a:rPr dirty="0"/>
              <a:t>: 2.15–2.55 mmol/L</a:t>
            </a:r>
          </a:p>
          <a:p>
            <a:pPr marL="0" indent="0">
              <a:buNone/>
            </a:pPr>
            <a:r>
              <a:rPr dirty="0"/>
              <a:t>• Albumin </a:t>
            </a:r>
            <a:r>
              <a:rPr dirty="0" err="1"/>
              <a:t>giảm</a:t>
            </a:r>
            <a:r>
              <a:rPr dirty="0"/>
              <a:t> → Ca </a:t>
            </a:r>
            <a:r>
              <a:rPr dirty="0" err="1"/>
              <a:t>toàn</a:t>
            </a:r>
            <a:r>
              <a:rPr dirty="0"/>
              <a:t> </a:t>
            </a:r>
            <a:r>
              <a:rPr dirty="0" err="1"/>
              <a:t>phần</a:t>
            </a:r>
            <a:r>
              <a:rPr dirty="0"/>
              <a:t> </a:t>
            </a:r>
            <a:r>
              <a:rPr dirty="0" err="1"/>
              <a:t>giảm</a:t>
            </a:r>
            <a:r>
              <a:rPr dirty="0"/>
              <a:t> </a:t>
            </a:r>
            <a:r>
              <a:rPr dirty="0" err="1"/>
              <a:t>giả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Điều</a:t>
            </a:r>
            <a:r>
              <a:rPr dirty="0"/>
              <a:t> </a:t>
            </a:r>
            <a:r>
              <a:rPr dirty="0" err="1"/>
              <a:t>hòa</a:t>
            </a:r>
            <a:r>
              <a:rPr dirty="0"/>
              <a:t>: PTH, Vitamin D, Calcitonin</a:t>
            </a:r>
          </a:p>
          <a:p>
            <a:pPr marL="400050" lvl="1" indent="0">
              <a:buNone/>
            </a:pPr>
            <a:r>
              <a:rPr dirty="0"/>
              <a:t>• PTH ↑ → </a:t>
            </a:r>
            <a:r>
              <a:rPr dirty="0" err="1"/>
              <a:t>tái</a:t>
            </a:r>
            <a:r>
              <a:rPr dirty="0"/>
              <a:t> </a:t>
            </a:r>
            <a:r>
              <a:rPr dirty="0" err="1"/>
              <a:t>hấp</a:t>
            </a:r>
            <a:r>
              <a:rPr dirty="0"/>
              <a:t> </a:t>
            </a:r>
            <a:r>
              <a:rPr dirty="0" err="1"/>
              <a:t>thu</a:t>
            </a:r>
            <a:r>
              <a:rPr dirty="0"/>
              <a:t> Ca </a:t>
            </a:r>
            <a:r>
              <a:rPr dirty="0" err="1"/>
              <a:t>thận</a:t>
            </a:r>
            <a:r>
              <a:rPr dirty="0"/>
              <a:t>, </a:t>
            </a:r>
            <a:r>
              <a:rPr dirty="0" err="1"/>
              <a:t>giải</a:t>
            </a:r>
            <a:r>
              <a:rPr dirty="0"/>
              <a:t> </a:t>
            </a:r>
            <a:r>
              <a:rPr dirty="0" err="1"/>
              <a:t>phóng</a:t>
            </a:r>
            <a:r>
              <a:rPr dirty="0"/>
              <a:t> Ca </a:t>
            </a:r>
            <a:r>
              <a:rPr dirty="0" err="1"/>
              <a:t>xương</a:t>
            </a:r>
            <a:endParaRPr dirty="0"/>
          </a:p>
          <a:p>
            <a:pPr marL="400050" lvl="1" indent="0">
              <a:buNone/>
            </a:pPr>
            <a:r>
              <a:rPr dirty="0"/>
              <a:t>• Vitamin D ↑ → </a:t>
            </a:r>
            <a:r>
              <a:rPr dirty="0" err="1"/>
              <a:t>hấp</a:t>
            </a:r>
            <a:r>
              <a:rPr dirty="0"/>
              <a:t> </a:t>
            </a:r>
            <a:r>
              <a:rPr dirty="0" err="1"/>
              <a:t>thu</a:t>
            </a:r>
            <a:r>
              <a:rPr dirty="0"/>
              <a:t> Ca </a:t>
            </a:r>
            <a:r>
              <a:rPr dirty="0" err="1"/>
              <a:t>ruột</a:t>
            </a:r>
            <a:endParaRPr dirty="0"/>
          </a:p>
          <a:p>
            <a:pPr marL="400050" lvl="1" indent="0">
              <a:buNone/>
            </a:pPr>
            <a:r>
              <a:rPr dirty="0"/>
              <a:t>• Calcitonin ↑ → </a:t>
            </a:r>
            <a:r>
              <a:rPr dirty="0" err="1"/>
              <a:t>ức</a:t>
            </a:r>
            <a:r>
              <a:rPr dirty="0"/>
              <a:t> </a:t>
            </a:r>
            <a:r>
              <a:rPr dirty="0" err="1"/>
              <a:t>chế</a:t>
            </a:r>
            <a:r>
              <a:rPr dirty="0"/>
              <a:t> </a:t>
            </a:r>
            <a:r>
              <a:rPr dirty="0" err="1"/>
              <a:t>hủy</a:t>
            </a:r>
            <a:r>
              <a:rPr dirty="0"/>
              <a:t> </a:t>
            </a:r>
            <a:r>
              <a:rPr dirty="0" err="1"/>
              <a:t>xương</a:t>
            </a:r>
            <a:r>
              <a:rPr dirty="0"/>
              <a:t>, </a:t>
            </a:r>
            <a:r>
              <a:rPr dirty="0" err="1"/>
              <a:t>giảm</a:t>
            </a:r>
            <a:r>
              <a:rPr dirty="0"/>
              <a:t> Ca </a:t>
            </a:r>
            <a:r>
              <a:rPr dirty="0" err="1"/>
              <a:t>máu</a:t>
            </a:r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CANXI: HẠ &amp; TĂNG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err="1"/>
              <a:t>Hạ</a:t>
            </a:r>
            <a:r>
              <a:rPr dirty="0"/>
              <a:t> </a:t>
            </a:r>
            <a:r>
              <a:rPr dirty="0" err="1"/>
              <a:t>Canxi</a:t>
            </a:r>
            <a:r>
              <a:rPr dirty="0"/>
              <a:t> </a:t>
            </a:r>
            <a:r>
              <a:rPr dirty="0" err="1"/>
              <a:t>máu</a:t>
            </a:r>
            <a:r>
              <a:rPr dirty="0"/>
              <a:t>: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Chẩn</a:t>
            </a:r>
            <a:r>
              <a:rPr dirty="0"/>
              <a:t> </a:t>
            </a:r>
            <a:r>
              <a:rPr dirty="0" err="1"/>
              <a:t>đoán</a:t>
            </a:r>
            <a:r>
              <a:rPr dirty="0"/>
              <a:t>: Ca TP &lt; 2.1 </a:t>
            </a:r>
            <a:r>
              <a:rPr dirty="0" err="1"/>
              <a:t>hoặc</a:t>
            </a:r>
            <a:r>
              <a:rPr dirty="0"/>
              <a:t> Ca ion </a:t>
            </a:r>
            <a:r>
              <a:rPr dirty="0" err="1"/>
              <a:t>hóa</a:t>
            </a:r>
            <a:r>
              <a:rPr dirty="0"/>
              <a:t> &lt; 1.12 mmol/L</a:t>
            </a:r>
          </a:p>
          <a:p>
            <a:pPr marL="400050" lvl="1" indent="0">
              <a:buNone/>
            </a:pPr>
            <a:r>
              <a:rPr dirty="0"/>
              <a:t>• Nguyên </a:t>
            </a:r>
            <a:r>
              <a:rPr dirty="0" err="1"/>
              <a:t>nhân</a:t>
            </a:r>
            <a:r>
              <a:rPr dirty="0"/>
              <a:t>: </a:t>
            </a:r>
            <a:r>
              <a:rPr dirty="0" err="1"/>
              <a:t>giảm</a:t>
            </a:r>
            <a:r>
              <a:rPr dirty="0"/>
              <a:t> PTH, </a:t>
            </a:r>
            <a:r>
              <a:rPr dirty="0" err="1"/>
              <a:t>thiếu</a:t>
            </a:r>
            <a:r>
              <a:rPr dirty="0"/>
              <a:t> vitamin D, </a:t>
            </a:r>
            <a:r>
              <a:rPr dirty="0" err="1"/>
              <a:t>suy</a:t>
            </a:r>
            <a:r>
              <a:rPr dirty="0"/>
              <a:t> </a:t>
            </a:r>
            <a:r>
              <a:rPr dirty="0" err="1"/>
              <a:t>thận</a:t>
            </a:r>
            <a:r>
              <a:rPr dirty="0"/>
              <a:t>, </a:t>
            </a:r>
            <a:r>
              <a:rPr dirty="0" err="1"/>
              <a:t>hạ</a:t>
            </a:r>
            <a:r>
              <a:rPr dirty="0"/>
              <a:t> Mg, </a:t>
            </a:r>
            <a:r>
              <a:rPr dirty="0" err="1"/>
              <a:t>thuốc</a:t>
            </a:r>
            <a:endParaRPr dirty="0"/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Biểu</a:t>
            </a:r>
            <a:r>
              <a:rPr dirty="0"/>
              <a:t> </a:t>
            </a:r>
            <a:r>
              <a:rPr dirty="0" err="1"/>
              <a:t>hiện</a:t>
            </a:r>
            <a:r>
              <a:rPr dirty="0"/>
              <a:t>: </a:t>
            </a:r>
            <a:r>
              <a:rPr dirty="0" err="1"/>
              <a:t>dị</a:t>
            </a:r>
            <a:r>
              <a:rPr dirty="0"/>
              <a:t> </a:t>
            </a:r>
            <a:r>
              <a:rPr dirty="0" err="1"/>
              <a:t>cảm</a:t>
            </a:r>
            <a:r>
              <a:rPr dirty="0"/>
              <a:t>, co </a:t>
            </a:r>
            <a:r>
              <a:rPr dirty="0" err="1"/>
              <a:t>quắp</a:t>
            </a:r>
            <a:r>
              <a:rPr dirty="0"/>
              <a:t>, Chvostek, Trousseau, co </a:t>
            </a:r>
            <a:r>
              <a:rPr dirty="0" err="1"/>
              <a:t>giật</a:t>
            </a:r>
            <a:r>
              <a:rPr dirty="0"/>
              <a:t>, </a:t>
            </a:r>
            <a:r>
              <a:rPr dirty="0" err="1"/>
              <a:t>loạn</a:t>
            </a:r>
            <a:r>
              <a:rPr dirty="0"/>
              <a:t> </a:t>
            </a:r>
            <a:r>
              <a:rPr dirty="0" err="1"/>
              <a:t>nhịp</a:t>
            </a:r>
            <a:endParaRPr dirty="0"/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Xử</a:t>
            </a:r>
            <a:r>
              <a:rPr dirty="0"/>
              <a:t> </a:t>
            </a:r>
            <a:r>
              <a:rPr dirty="0" err="1"/>
              <a:t>trí</a:t>
            </a:r>
            <a:r>
              <a:rPr dirty="0"/>
              <a:t>: Ca gluconate TM </a:t>
            </a:r>
            <a:r>
              <a:rPr dirty="0" err="1"/>
              <a:t>nếu</a:t>
            </a:r>
            <a:r>
              <a:rPr dirty="0"/>
              <a:t> </a:t>
            </a:r>
            <a:r>
              <a:rPr dirty="0" err="1"/>
              <a:t>triệu</a:t>
            </a:r>
            <a:r>
              <a:rPr dirty="0"/>
              <a:t> </a:t>
            </a:r>
            <a:r>
              <a:rPr dirty="0" err="1"/>
              <a:t>chứng</a:t>
            </a:r>
            <a:r>
              <a:rPr dirty="0"/>
              <a:t>, </a:t>
            </a:r>
            <a:r>
              <a:rPr dirty="0" err="1"/>
              <a:t>bổ</a:t>
            </a:r>
            <a:r>
              <a:rPr dirty="0"/>
              <a:t> sung Mg, </a:t>
            </a:r>
            <a:r>
              <a:rPr dirty="0" err="1"/>
              <a:t>điều</a:t>
            </a:r>
            <a:r>
              <a:rPr dirty="0"/>
              <a:t> </a:t>
            </a:r>
            <a:r>
              <a:rPr dirty="0" err="1"/>
              <a:t>trị</a:t>
            </a:r>
            <a:r>
              <a:rPr dirty="0"/>
              <a:t> </a:t>
            </a:r>
            <a:r>
              <a:rPr dirty="0" err="1"/>
              <a:t>nguyên</a:t>
            </a:r>
            <a:r>
              <a:rPr dirty="0"/>
              <a:t> </a:t>
            </a:r>
            <a:r>
              <a:rPr dirty="0" err="1"/>
              <a:t>nhân</a:t>
            </a:r>
            <a:endParaRPr dirty="0"/>
          </a:p>
          <a:p>
            <a:endParaRPr dirty="0"/>
          </a:p>
          <a:p>
            <a:r>
              <a:rPr dirty="0" err="1"/>
              <a:t>Tăng</a:t>
            </a:r>
            <a:r>
              <a:rPr dirty="0"/>
              <a:t> </a:t>
            </a:r>
            <a:r>
              <a:rPr dirty="0" err="1"/>
              <a:t>Canxi</a:t>
            </a:r>
            <a:r>
              <a:rPr dirty="0"/>
              <a:t> </a:t>
            </a:r>
            <a:r>
              <a:rPr dirty="0" err="1"/>
              <a:t>máu</a:t>
            </a:r>
            <a:r>
              <a:rPr dirty="0"/>
              <a:t>: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Chẩn</a:t>
            </a:r>
            <a:r>
              <a:rPr dirty="0"/>
              <a:t> </a:t>
            </a:r>
            <a:r>
              <a:rPr dirty="0" err="1"/>
              <a:t>đoán</a:t>
            </a:r>
            <a:r>
              <a:rPr dirty="0"/>
              <a:t>: Ca TP &gt; 2.6 mmol/L</a:t>
            </a:r>
          </a:p>
          <a:p>
            <a:pPr marL="400050" lvl="1" indent="0">
              <a:buNone/>
            </a:pPr>
            <a:r>
              <a:rPr dirty="0"/>
              <a:t>• Nguyên </a:t>
            </a:r>
            <a:r>
              <a:rPr dirty="0" err="1"/>
              <a:t>nhân</a:t>
            </a:r>
            <a:r>
              <a:rPr dirty="0"/>
              <a:t>: </a:t>
            </a:r>
            <a:r>
              <a:rPr dirty="0" err="1"/>
              <a:t>cường</a:t>
            </a:r>
            <a:r>
              <a:rPr dirty="0"/>
              <a:t> </a:t>
            </a:r>
            <a:r>
              <a:rPr dirty="0" err="1"/>
              <a:t>cận</a:t>
            </a:r>
            <a:r>
              <a:rPr dirty="0"/>
              <a:t> </a:t>
            </a:r>
            <a:r>
              <a:rPr dirty="0" err="1"/>
              <a:t>giáp</a:t>
            </a:r>
            <a:r>
              <a:rPr dirty="0"/>
              <a:t>, </a:t>
            </a:r>
            <a:r>
              <a:rPr dirty="0" err="1"/>
              <a:t>ung</a:t>
            </a:r>
            <a:r>
              <a:rPr dirty="0"/>
              <a:t> </a:t>
            </a:r>
            <a:r>
              <a:rPr dirty="0" err="1"/>
              <a:t>thư</a:t>
            </a:r>
            <a:r>
              <a:rPr dirty="0"/>
              <a:t>, </a:t>
            </a:r>
            <a:r>
              <a:rPr dirty="0" err="1"/>
              <a:t>bất</a:t>
            </a:r>
            <a:r>
              <a:rPr dirty="0"/>
              <a:t> </a:t>
            </a:r>
            <a:r>
              <a:rPr dirty="0" err="1"/>
              <a:t>động</a:t>
            </a:r>
            <a:r>
              <a:rPr dirty="0"/>
              <a:t> </a:t>
            </a:r>
            <a:r>
              <a:rPr dirty="0" err="1"/>
              <a:t>kéo</a:t>
            </a:r>
            <a:r>
              <a:rPr dirty="0"/>
              <a:t> </a:t>
            </a:r>
            <a:r>
              <a:rPr dirty="0" err="1"/>
              <a:t>dài</a:t>
            </a:r>
            <a:r>
              <a:rPr dirty="0"/>
              <a:t>, </a:t>
            </a:r>
            <a:r>
              <a:rPr dirty="0" err="1"/>
              <a:t>thuốc</a:t>
            </a:r>
            <a:endParaRPr dirty="0"/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Biểu</a:t>
            </a:r>
            <a:r>
              <a:rPr dirty="0"/>
              <a:t> </a:t>
            </a:r>
            <a:r>
              <a:rPr dirty="0" err="1"/>
              <a:t>hiện</a:t>
            </a:r>
            <a:r>
              <a:rPr dirty="0"/>
              <a:t>: </a:t>
            </a:r>
            <a:r>
              <a:rPr dirty="0" err="1"/>
              <a:t>sỏi</a:t>
            </a:r>
            <a:r>
              <a:rPr dirty="0"/>
              <a:t> </a:t>
            </a:r>
            <a:r>
              <a:rPr dirty="0" err="1"/>
              <a:t>thận</a:t>
            </a:r>
            <a:r>
              <a:rPr dirty="0"/>
              <a:t>, </a:t>
            </a:r>
            <a:r>
              <a:rPr dirty="0" err="1"/>
              <a:t>đau</a:t>
            </a:r>
            <a:r>
              <a:rPr dirty="0"/>
              <a:t> </a:t>
            </a:r>
            <a:r>
              <a:rPr dirty="0" err="1"/>
              <a:t>xương</a:t>
            </a:r>
            <a:r>
              <a:rPr dirty="0"/>
              <a:t>, </a:t>
            </a:r>
            <a:r>
              <a:rPr dirty="0" err="1"/>
              <a:t>táo</a:t>
            </a:r>
            <a:r>
              <a:rPr dirty="0"/>
              <a:t> </a:t>
            </a:r>
            <a:r>
              <a:rPr dirty="0" err="1"/>
              <a:t>bón</a:t>
            </a:r>
            <a:r>
              <a:rPr dirty="0"/>
              <a:t>, </a:t>
            </a:r>
            <a:r>
              <a:rPr dirty="0" err="1"/>
              <a:t>buồn</a:t>
            </a:r>
            <a:r>
              <a:rPr dirty="0"/>
              <a:t> </a:t>
            </a:r>
            <a:r>
              <a:rPr dirty="0" err="1"/>
              <a:t>nôn</a:t>
            </a:r>
            <a:r>
              <a:rPr dirty="0"/>
              <a:t>, </a:t>
            </a:r>
            <a:r>
              <a:rPr dirty="0" err="1"/>
              <a:t>lú</a:t>
            </a:r>
            <a:r>
              <a:rPr dirty="0"/>
              <a:t> </a:t>
            </a:r>
            <a:r>
              <a:rPr dirty="0" err="1"/>
              <a:t>lẫn</a:t>
            </a:r>
            <a:r>
              <a:rPr dirty="0"/>
              <a:t>, </a:t>
            </a:r>
            <a:r>
              <a:rPr dirty="0" err="1"/>
              <a:t>đa</a:t>
            </a:r>
            <a:r>
              <a:rPr dirty="0"/>
              <a:t> </a:t>
            </a:r>
            <a:r>
              <a:rPr dirty="0" err="1"/>
              <a:t>niệu</a:t>
            </a:r>
            <a:endParaRPr dirty="0"/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Xử</a:t>
            </a:r>
            <a:r>
              <a:rPr dirty="0"/>
              <a:t> </a:t>
            </a:r>
            <a:r>
              <a:rPr dirty="0" err="1"/>
              <a:t>trí</a:t>
            </a:r>
            <a:r>
              <a:rPr dirty="0"/>
              <a:t>: </a:t>
            </a:r>
            <a:r>
              <a:rPr dirty="0" err="1"/>
              <a:t>bù</a:t>
            </a:r>
            <a:r>
              <a:rPr dirty="0"/>
              <a:t> </a:t>
            </a:r>
            <a:r>
              <a:rPr dirty="0" err="1"/>
              <a:t>dịch</a:t>
            </a:r>
            <a:r>
              <a:rPr dirty="0"/>
              <a:t> NaCl 0.9%, bisphosphonate, </a:t>
            </a:r>
            <a:r>
              <a:rPr dirty="0" err="1"/>
              <a:t>điều</a:t>
            </a:r>
            <a:r>
              <a:rPr dirty="0"/>
              <a:t> </a:t>
            </a:r>
            <a:r>
              <a:rPr dirty="0" err="1"/>
              <a:t>trị</a:t>
            </a:r>
            <a:r>
              <a:rPr dirty="0"/>
              <a:t> </a:t>
            </a:r>
            <a:r>
              <a:rPr dirty="0" err="1"/>
              <a:t>nguyên</a:t>
            </a:r>
            <a:r>
              <a:rPr dirty="0"/>
              <a:t> </a:t>
            </a:r>
            <a:r>
              <a:rPr dirty="0" err="1"/>
              <a:t>nhân</a:t>
            </a:r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MAGIE: SINH LÝ &amp; THÔNG SỐ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Mg²⁺ </a:t>
            </a:r>
            <a:r>
              <a:rPr dirty="0" err="1"/>
              <a:t>là</a:t>
            </a:r>
            <a:r>
              <a:rPr dirty="0"/>
              <a:t> cation </a:t>
            </a:r>
            <a:r>
              <a:rPr dirty="0" err="1"/>
              <a:t>nội</a:t>
            </a:r>
            <a:r>
              <a:rPr dirty="0"/>
              <a:t> </a:t>
            </a:r>
            <a:r>
              <a:rPr dirty="0" err="1"/>
              <a:t>bào</a:t>
            </a:r>
            <a:r>
              <a:rPr dirty="0"/>
              <a:t> </a:t>
            </a:r>
            <a:r>
              <a:rPr dirty="0" err="1"/>
              <a:t>quan</a:t>
            </a:r>
            <a:r>
              <a:rPr dirty="0"/>
              <a:t> </a:t>
            </a:r>
            <a:r>
              <a:rPr dirty="0" err="1"/>
              <a:t>trọng</a:t>
            </a:r>
            <a:r>
              <a:rPr dirty="0"/>
              <a:t> (~50% </a:t>
            </a:r>
            <a:r>
              <a:rPr dirty="0" err="1"/>
              <a:t>xương</a:t>
            </a:r>
            <a:r>
              <a:rPr dirty="0"/>
              <a:t>, ~50% </a:t>
            </a:r>
            <a:r>
              <a:rPr dirty="0" err="1"/>
              <a:t>tế</a:t>
            </a:r>
            <a:r>
              <a:rPr dirty="0"/>
              <a:t> </a:t>
            </a:r>
            <a:r>
              <a:rPr dirty="0" err="1"/>
              <a:t>bào</a:t>
            </a:r>
            <a:r>
              <a:rPr dirty="0"/>
              <a:t>)</a:t>
            </a:r>
          </a:p>
          <a:p>
            <a:pPr marL="400050" lvl="1" indent="0">
              <a:buNone/>
            </a:pPr>
            <a:r>
              <a:rPr dirty="0"/>
              <a:t>• Vai </a:t>
            </a:r>
            <a:r>
              <a:rPr dirty="0" err="1"/>
              <a:t>trò</a:t>
            </a:r>
            <a:r>
              <a:rPr dirty="0"/>
              <a:t>: </a:t>
            </a:r>
            <a:r>
              <a:rPr dirty="0" err="1"/>
              <a:t>enzym</a:t>
            </a:r>
            <a:r>
              <a:rPr dirty="0"/>
              <a:t>, </a:t>
            </a:r>
            <a:r>
              <a:rPr dirty="0" err="1"/>
              <a:t>điều</a:t>
            </a:r>
            <a:r>
              <a:rPr dirty="0"/>
              <a:t> </a:t>
            </a:r>
            <a:r>
              <a:rPr dirty="0" err="1"/>
              <a:t>hòa</a:t>
            </a:r>
            <a:r>
              <a:rPr dirty="0"/>
              <a:t> PTH → Ca, Kali </a:t>
            </a:r>
            <a:r>
              <a:rPr dirty="0" err="1"/>
              <a:t>nội</a:t>
            </a:r>
            <a:r>
              <a:rPr dirty="0"/>
              <a:t> </a:t>
            </a:r>
            <a:r>
              <a:rPr dirty="0" err="1"/>
              <a:t>bào</a:t>
            </a:r>
            <a:r>
              <a:rPr dirty="0"/>
              <a:t>, TK–</a:t>
            </a:r>
            <a:r>
              <a:rPr dirty="0" err="1"/>
              <a:t>cơ</a:t>
            </a:r>
            <a:r>
              <a:rPr dirty="0"/>
              <a:t>, </a:t>
            </a:r>
            <a:r>
              <a:rPr dirty="0" err="1"/>
              <a:t>ổn</a:t>
            </a:r>
            <a:r>
              <a:rPr dirty="0"/>
              <a:t> </a:t>
            </a:r>
            <a:r>
              <a:rPr dirty="0" err="1"/>
              <a:t>định</a:t>
            </a:r>
            <a:r>
              <a:rPr dirty="0"/>
              <a:t> </a:t>
            </a:r>
            <a:r>
              <a:rPr dirty="0" err="1"/>
              <a:t>màng</a:t>
            </a:r>
            <a:r>
              <a:rPr dirty="0"/>
              <a:t> </a:t>
            </a:r>
            <a:r>
              <a:rPr dirty="0" err="1"/>
              <a:t>tế</a:t>
            </a:r>
            <a:r>
              <a:rPr dirty="0"/>
              <a:t> </a:t>
            </a:r>
            <a:r>
              <a:rPr dirty="0" err="1"/>
              <a:t>bào</a:t>
            </a:r>
            <a:endParaRPr dirty="0"/>
          </a:p>
          <a:p>
            <a:pPr marL="400050" lvl="1" indent="0">
              <a:buNone/>
            </a:pPr>
            <a:r>
              <a:rPr dirty="0"/>
              <a:t>• Mg </a:t>
            </a:r>
            <a:r>
              <a:rPr dirty="0" err="1"/>
              <a:t>bình</a:t>
            </a:r>
            <a:r>
              <a:rPr dirty="0"/>
              <a:t> </a:t>
            </a:r>
            <a:r>
              <a:rPr dirty="0" err="1"/>
              <a:t>thường</a:t>
            </a:r>
            <a:r>
              <a:rPr dirty="0"/>
              <a:t>: 0.7–1.1 mmol/L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Hạ</a:t>
            </a:r>
            <a:r>
              <a:rPr dirty="0"/>
              <a:t> Mg → </a:t>
            </a:r>
            <a:r>
              <a:rPr dirty="0" err="1"/>
              <a:t>hạ</a:t>
            </a:r>
            <a:r>
              <a:rPr dirty="0"/>
              <a:t> Ca, </a:t>
            </a:r>
            <a:r>
              <a:rPr dirty="0" err="1"/>
              <a:t>hạ</a:t>
            </a:r>
            <a:r>
              <a:rPr dirty="0"/>
              <a:t> K </a:t>
            </a:r>
            <a:r>
              <a:rPr dirty="0" err="1"/>
              <a:t>kháng</a:t>
            </a:r>
            <a:r>
              <a:rPr dirty="0"/>
              <a:t> </a:t>
            </a:r>
            <a:r>
              <a:rPr dirty="0" err="1"/>
              <a:t>trị</a:t>
            </a:r>
            <a:endParaRPr dirty="0"/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Thận</a:t>
            </a:r>
            <a:r>
              <a:rPr dirty="0"/>
              <a:t> </a:t>
            </a:r>
            <a:r>
              <a:rPr dirty="0" err="1"/>
              <a:t>giữ</a:t>
            </a:r>
            <a:r>
              <a:rPr dirty="0"/>
              <a:t> </a:t>
            </a:r>
            <a:r>
              <a:rPr dirty="0" err="1"/>
              <a:t>hoặc</a:t>
            </a:r>
            <a:r>
              <a:rPr dirty="0"/>
              <a:t> </a:t>
            </a:r>
            <a:r>
              <a:rPr dirty="0" err="1"/>
              <a:t>thải</a:t>
            </a:r>
            <a:r>
              <a:rPr dirty="0"/>
              <a:t> Mg </a:t>
            </a:r>
            <a:r>
              <a:rPr dirty="0" err="1"/>
              <a:t>theo</a:t>
            </a:r>
            <a:r>
              <a:rPr dirty="0"/>
              <a:t> </a:t>
            </a:r>
            <a:r>
              <a:rPr dirty="0" err="1"/>
              <a:t>nhu</a:t>
            </a:r>
            <a:r>
              <a:rPr dirty="0"/>
              <a:t> </a:t>
            </a:r>
            <a:r>
              <a:rPr dirty="0" err="1"/>
              <a:t>cầu</a:t>
            </a:r>
            <a:endParaRPr dirty="0"/>
          </a:p>
          <a:p>
            <a:pPr marL="400050" lvl="1" indent="0">
              <a:buNone/>
            </a:pPr>
            <a:r>
              <a:rPr dirty="0"/>
              <a:t>• Mg </a:t>
            </a:r>
            <a:r>
              <a:rPr dirty="0" err="1"/>
              <a:t>ảnh</a:t>
            </a:r>
            <a:r>
              <a:rPr dirty="0"/>
              <a:t> </a:t>
            </a:r>
            <a:r>
              <a:rPr dirty="0" err="1"/>
              <a:t>hưởng</a:t>
            </a:r>
            <a:r>
              <a:rPr dirty="0"/>
              <a:t> </a:t>
            </a:r>
            <a:r>
              <a:rPr dirty="0" err="1"/>
              <a:t>tiết</a:t>
            </a:r>
            <a:r>
              <a:rPr dirty="0"/>
              <a:t> PTH → </a:t>
            </a:r>
            <a:r>
              <a:rPr dirty="0" err="1"/>
              <a:t>tác</a:t>
            </a:r>
            <a:r>
              <a:rPr dirty="0"/>
              <a:t> </a:t>
            </a:r>
            <a:r>
              <a:rPr dirty="0" err="1"/>
              <a:t>động</a:t>
            </a:r>
            <a:r>
              <a:rPr dirty="0"/>
              <a:t> </a:t>
            </a:r>
            <a:r>
              <a:rPr dirty="0" err="1"/>
              <a:t>gián</a:t>
            </a:r>
            <a:r>
              <a:rPr dirty="0"/>
              <a:t> </a:t>
            </a:r>
            <a:r>
              <a:rPr dirty="0" err="1"/>
              <a:t>tiếp</a:t>
            </a:r>
            <a:r>
              <a:rPr dirty="0"/>
              <a:t> </a:t>
            </a:r>
            <a:r>
              <a:rPr dirty="0" err="1"/>
              <a:t>đến</a:t>
            </a:r>
            <a:r>
              <a:rPr dirty="0"/>
              <a:t> Ca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MAGIE: HẠ &amp; TĂNG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err="1"/>
              <a:t>Hạ</a:t>
            </a:r>
            <a:r>
              <a:rPr dirty="0"/>
              <a:t> Magie </a:t>
            </a:r>
            <a:r>
              <a:rPr dirty="0" err="1"/>
              <a:t>máu</a:t>
            </a:r>
            <a:r>
              <a:rPr dirty="0"/>
              <a:t>: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Chẩn</a:t>
            </a:r>
            <a:r>
              <a:rPr dirty="0"/>
              <a:t> </a:t>
            </a:r>
            <a:r>
              <a:rPr dirty="0" err="1"/>
              <a:t>đoán</a:t>
            </a:r>
            <a:r>
              <a:rPr dirty="0"/>
              <a:t>: Mg &lt; 0.7 mmol/L</a:t>
            </a:r>
          </a:p>
          <a:p>
            <a:pPr marL="400050" lvl="1" indent="0">
              <a:buNone/>
            </a:pPr>
            <a:r>
              <a:rPr dirty="0"/>
              <a:t>• Nguyên </a:t>
            </a:r>
            <a:r>
              <a:rPr dirty="0" err="1"/>
              <a:t>nhân</a:t>
            </a:r>
            <a:r>
              <a:rPr dirty="0"/>
              <a:t>: </a:t>
            </a:r>
            <a:r>
              <a:rPr dirty="0" err="1"/>
              <a:t>giảm</a:t>
            </a:r>
            <a:r>
              <a:rPr dirty="0"/>
              <a:t> </a:t>
            </a:r>
            <a:r>
              <a:rPr dirty="0" err="1"/>
              <a:t>hấp</a:t>
            </a:r>
            <a:r>
              <a:rPr dirty="0"/>
              <a:t> </a:t>
            </a:r>
            <a:r>
              <a:rPr dirty="0" err="1"/>
              <a:t>thu</a:t>
            </a:r>
            <a:r>
              <a:rPr dirty="0"/>
              <a:t> (</a:t>
            </a:r>
            <a:r>
              <a:rPr dirty="0" err="1"/>
              <a:t>tiêu</a:t>
            </a:r>
            <a:r>
              <a:rPr dirty="0"/>
              <a:t> </a:t>
            </a:r>
            <a:r>
              <a:rPr dirty="0" err="1"/>
              <a:t>chảy</a:t>
            </a:r>
            <a:r>
              <a:rPr dirty="0"/>
              <a:t>, </a:t>
            </a:r>
            <a:r>
              <a:rPr dirty="0" err="1"/>
              <a:t>phẫu</a:t>
            </a:r>
            <a:r>
              <a:rPr dirty="0"/>
              <a:t> </a:t>
            </a:r>
            <a:r>
              <a:rPr dirty="0" err="1"/>
              <a:t>thuật</a:t>
            </a:r>
            <a:r>
              <a:rPr dirty="0"/>
              <a:t> </a:t>
            </a:r>
            <a:r>
              <a:rPr dirty="0" err="1"/>
              <a:t>ruột</a:t>
            </a:r>
            <a:r>
              <a:rPr dirty="0"/>
              <a:t>), </a:t>
            </a:r>
            <a:r>
              <a:rPr dirty="0" err="1"/>
              <a:t>tăng</a:t>
            </a:r>
            <a:r>
              <a:rPr dirty="0"/>
              <a:t> </a:t>
            </a:r>
            <a:r>
              <a:rPr dirty="0" err="1"/>
              <a:t>thải</a:t>
            </a:r>
            <a:r>
              <a:rPr dirty="0"/>
              <a:t> (</a:t>
            </a:r>
            <a:r>
              <a:rPr dirty="0" err="1"/>
              <a:t>lợi</a:t>
            </a:r>
            <a:r>
              <a:rPr dirty="0"/>
              <a:t> </a:t>
            </a:r>
            <a:r>
              <a:rPr dirty="0" err="1"/>
              <a:t>tiểu</a:t>
            </a:r>
            <a:r>
              <a:rPr dirty="0"/>
              <a:t>, </a:t>
            </a:r>
            <a:r>
              <a:rPr dirty="0" err="1"/>
              <a:t>rượu</a:t>
            </a:r>
            <a:r>
              <a:rPr dirty="0"/>
              <a:t> </a:t>
            </a:r>
            <a:r>
              <a:rPr dirty="0" err="1"/>
              <a:t>mạn</a:t>
            </a:r>
            <a:r>
              <a:rPr dirty="0"/>
              <a:t>)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Biểu</a:t>
            </a:r>
            <a:r>
              <a:rPr dirty="0"/>
              <a:t> </a:t>
            </a:r>
            <a:r>
              <a:rPr dirty="0" err="1"/>
              <a:t>hiện</a:t>
            </a:r>
            <a:r>
              <a:rPr dirty="0"/>
              <a:t>: run </a:t>
            </a:r>
            <a:r>
              <a:rPr dirty="0" err="1"/>
              <a:t>cơ</a:t>
            </a:r>
            <a:r>
              <a:rPr dirty="0"/>
              <a:t>, co </a:t>
            </a:r>
            <a:r>
              <a:rPr dirty="0" err="1"/>
              <a:t>giật</a:t>
            </a:r>
            <a:r>
              <a:rPr dirty="0"/>
              <a:t>, </a:t>
            </a:r>
            <a:r>
              <a:rPr dirty="0" err="1"/>
              <a:t>loạn</a:t>
            </a:r>
            <a:r>
              <a:rPr dirty="0"/>
              <a:t> </a:t>
            </a:r>
            <a:r>
              <a:rPr dirty="0" err="1"/>
              <a:t>nhịp</a:t>
            </a:r>
            <a:r>
              <a:rPr dirty="0"/>
              <a:t>, tetany, </a:t>
            </a:r>
            <a:r>
              <a:rPr dirty="0" err="1"/>
              <a:t>khó</a:t>
            </a:r>
            <a:r>
              <a:rPr dirty="0"/>
              <a:t> </a:t>
            </a:r>
            <a:r>
              <a:rPr dirty="0" err="1"/>
              <a:t>hồi</a:t>
            </a:r>
            <a:r>
              <a:rPr dirty="0"/>
              <a:t> </a:t>
            </a:r>
            <a:r>
              <a:rPr dirty="0" err="1"/>
              <a:t>phục</a:t>
            </a:r>
            <a:r>
              <a:rPr dirty="0"/>
              <a:t> Ca/K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Xử</a:t>
            </a:r>
            <a:r>
              <a:rPr dirty="0"/>
              <a:t> </a:t>
            </a:r>
            <a:r>
              <a:rPr dirty="0" err="1"/>
              <a:t>trí</a:t>
            </a:r>
            <a:r>
              <a:rPr dirty="0"/>
              <a:t>: </a:t>
            </a:r>
            <a:r>
              <a:rPr dirty="0" err="1"/>
              <a:t>bù</a:t>
            </a:r>
            <a:r>
              <a:rPr dirty="0"/>
              <a:t> Mg </a:t>
            </a:r>
            <a:r>
              <a:rPr dirty="0" err="1"/>
              <a:t>uống</a:t>
            </a:r>
            <a:r>
              <a:rPr dirty="0"/>
              <a:t> </a:t>
            </a:r>
            <a:r>
              <a:rPr dirty="0" err="1"/>
              <a:t>hoặc</a:t>
            </a:r>
            <a:r>
              <a:rPr dirty="0"/>
              <a:t> TM, </a:t>
            </a:r>
            <a:r>
              <a:rPr dirty="0" err="1"/>
              <a:t>ưu</a:t>
            </a:r>
            <a:r>
              <a:rPr dirty="0"/>
              <a:t> </a:t>
            </a:r>
            <a:r>
              <a:rPr dirty="0" err="1"/>
              <a:t>tiên</a:t>
            </a:r>
            <a:r>
              <a:rPr dirty="0"/>
              <a:t> </a:t>
            </a:r>
            <a:r>
              <a:rPr dirty="0" err="1"/>
              <a:t>trước</a:t>
            </a:r>
            <a:r>
              <a:rPr dirty="0"/>
              <a:t> Ca/K, </a:t>
            </a:r>
            <a:r>
              <a:rPr dirty="0" err="1"/>
              <a:t>điều</a:t>
            </a:r>
            <a:r>
              <a:rPr dirty="0"/>
              <a:t> </a:t>
            </a:r>
            <a:r>
              <a:rPr dirty="0" err="1"/>
              <a:t>trị</a:t>
            </a:r>
            <a:r>
              <a:rPr dirty="0"/>
              <a:t> </a:t>
            </a:r>
            <a:r>
              <a:rPr dirty="0" err="1"/>
              <a:t>nguyên</a:t>
            </a:r>
            <a:r>
              <a:rPr dirty="0"/>
              <a:t> </a:t>
            </a:r>
            <a:r>
              <a:rPr dirty="0" err="1"/>
              <a:t>nhân</a:t>
            </a:r>
            <a:endParaRPr dirty="0"/>
          </a:p>
          <a:p>
            <a:endParaRPr dirty="0"/>
          </a:p>
          <a:p>
            <a:r>
              <a:rPr dirty="0" err="1"/>
              <a:t>Tăng</a:t>
            </a:r>
            <a:r>
              <a:rPr dirty="0"/>
              <a:t> Magie </a:t>
            </a:r>
            <a:r>
              <a:rPr dirty="0" err="1"/>
              <a:t>máu</a:t>
            </a:r>
            <a:r>
              <a:rPr dirty="0"/>
              <a:t>: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Chẩn</a:t>
            </a:r>
            <a:r>
              <a:rPr dirty="0"/>
              <a:t> </a:t>
            </a:r>
            <a:r>
              <a:rPr dirty="0" err="1"/>
              <a:t>đoán</a:t>
            </a:r>
            <a:r>
              <a:rPr dirty="0"/>
              <a:t>: Mg &gt; 1.1 mmol/L</a:t>
            </a:r>
          </a:p>
          <a:p>
            <a:pPr marL="400050" lvl="1" indent="0">
              <a:buNone/>
            </a:pPr>
            <a:r>
              <a:rPr dirty="0"/>
              <a:t>• Nguyên </a:t>
            </a:r>
            <a:r>
              <a:rPr dirty="0" err="1"/>
              <a:t>nhân</a:t>
            </a:r>
            <a:r>
              <a:rPr dirty="0"/>
              <a:t>: </a:t>
            </a:r>
            <a:r>
              <a:rPr dirty="0" err="1"/>
              <a:t>suy</a:t>
            </a:r>
            <a:r>
              <a:rPr dirty="0"/>
              <a:t> </a:t>
            </a:r>
            <a:r>
              <a:rPr dirty="0" err="1"/>
              <a:t>thận</a:t>
            </a:r>
            <a:r>
              <a:rPr dirty="0"/>
              <a:t>, </a:t>
            </a:r>
            <a:r>
              <a:rPr dirty="0" err="1"/>
              <a:t>truyền</a:t>
            </a:r>
            <a:r>
              <a:rPr dirty="0"/>
              <a:t> Mg, </a:t>
            </a:r>
            <a:r>
              <a:rPr dirty="0" err="1"/>
              <a:t>thuốc</a:t>
            </a:r>
            <a:r>
              <a:rPr dirty="0"/>
              <a:t> antacid</a:t>
            </a:r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Biểu</a:t>
            </a:r>
            <a:r>
              <a:rPr dirty="0"/>
              <a:t> </a:t>
            </a:r>
            <a:r>
              <a:rPr dirty="0" err="1"/>
              <a:t>hiện</a:t>
            </a:r>
            <a:r>
              <a:rPr dirty="0"/>
              <a:t>: </a:t>
            </a:r>
            <a:r>
              <a:rPr dirty="0" err="1"/>
              <a:t>giảm</a:t>
            </a:r>
            <a:r>
              <a:rPr dirty="0"/>
              <a:t> </a:t>
            </a:r>
            <a:r>
              <a:rPr dirty="0" err="1"/>
              <a:t>phản</a:t>
            </a:r>
            <a:r>
              <a:rPr dirty="0"/>
              <a:t> </a:t>
            </a:r>
            <a:r>
              <a:rPr dirty="0" err="1"/>
              <a:t>xạ</a:t>
            </a:r>
            <a:r>
              <a:rPr dirty="0"/>
              <a:t>, </a:t>
            </a:r>
            <a:r>
              <a:rPr dirty="0" err="1"/>
              <a:t>hạ</a:t>
            </a:r>
            <a:r>
              <a:rPr dirty="0"/>
              <a:t> HA, </a:t>
            </a:r>
            <a:r>
              <a:rPr dirty="0" err="1"/>
              <a:t>nhịp</a:t>
            </a:r>
            <a:r>
              <a:rPr dirty="0"/>
              <a:t> </a:t>
            </a:r>
            <a:r>
              <a:rPr dirty="0" err="1"/>
              <a:t>chậm</a:t>
            </a:r>
            <a:r>
              <a:rPr dirty="0"/>
              <a:t>, </a:t>
            </a:r>
            <a:r>
              <a:rPr dirty="0" err="1"/>
              <a:t>ức</a:t>
            </a:r>
            <a:r>
              <a:rPr dirty="0"/>
              <a:t> </a:t>
            </a:r>
            <a:r>
              <a:rPr dirty="0" err="1"/>
              <a:t>chế</a:t>
            </a:r>
            <a:r>
              <a:rPr dirty="0"/>
              <a:t> </a:t>
            </a:r>
            <a:r>
              <a:rPr dirty="0" err="1"/>
              <a:t>hô</a:t>
            </a:r>
            <a:r>
              <a:rPr dirty="0"/>
              <a:t> </a:t>
            </a:r>
            <a:r>
              <a:rPr dirty="0" err="1"/>
              <a:t>hấp</a:t>
            </a:r>
            <a:endParaRPr dirty="0"/>
          </a:p>
          <a:p>
            <a:pPr marL="400050" lvl="1" indent="0">
              <a:buNone/>
            </a:pPr>
            <a:r>
              <a:rPr dirty="0"/>
              <a:t>• </a:t>
            </a:r>
            <a:r>
              <a:rPr dirty="0" err="1"/>
              <a:t>Xử</a:t>
            </a:r>
            <a:r>
              <a:rPr dirty="0"/>
              <a:t> </a:t>
            </a:r>
            <a:r>
              <a:rPr dirty="0" err="1"/>
              <a:t>trí</a:t>
            </a:r>
            <a:r>
              <a:rPr dirty="0"/>
              <a:t>: </a:t>
            </a:r>
            <a:r>
              <a:rPr dirty="0" err="1"/>
              <a:t>ngưng</a:t>
            </a:r>
            <a:r>
              <a:rPr dirty="0"/>
              <a:t> Mg, Ca gluconate TM, </a:t>
            </a:r>
            <a:r>
              <a:rPr dirty="0" err="1"/>
              <a:t>lọc</a:t>
            </a:r>
            <a:r>
              <a:rPr dirty="0"/>
              <a:t> </a:t>
            </a:r>
            <a:r>
              <a:rPr dirty="0" err="1"/>
              <a:t>máu</a:t>
            </a:r>
            <a:r>
              <a:rPr dirty="0"/>
              <a:t> </a:t>
            </a:r>
            <a:r>
              <a:rPr dirty="0" err="1"/>
              <a:t>nếu</a:t>
            </a:r>
            <a:r>
              <a:rPr dirty="0"/>
              <a:t> </a:t>
            </a:r>
            <a:r>
              <a:rPr dirty="0" err="1"/>
              <a:t>nặng</a:t>
            </a:r>
            <a:endParaRPr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FFFE187-6AED-3A71-5365-CB718CE314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FOR LISTENING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9F93AF0-4714-631C-1E7C-41DF8A013A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93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348" y="-181527"/>
            <a:ext cx="10515600" cy="1185379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SỰ DI CHUYỂN CỦA NƯỚC VÀ NATRI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9765" y="1530626"/>
            <a:ext cx="5131904" cy="42662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cs typeface="Times New Roman" panose="02020603050405020304" pitchFamily="18" charset="0"/>
              </a:rPr>
              <a:t>       </a:t>
            </a:r>
            <a:r>
              <a:rPr lang="en-US" b="1" dirty="0" err="1">
                <a:cs typeface="Times New Roman" panose="02020603050405020304" pitchFamily="18" charset="0"/>
              </a:rPr>
              <a:t>Giữa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nội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bào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và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ngoại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bào</a:t>
            </a:r>
            <a:endParaRPr lang="en-US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>
                <a:cs typeface="Times New Roman" panose="02020603050405020304" pitchFamily="18" charset="0"/>
              </a:rPr>
              <a:t>Nước</a:t>
            </a:r>
            <a:endParaRPr lang="en-US" b="1" dirty="0"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Di </a:t>
            </a:r>
            <a:r>
              <a:rPr lang="en-US" dirty="0" err="1">
                <a:cs typeface="Times New Roman" panose="02020603050405020304" pitchFamily="18" charset="0"/>
              </a:rPr>
              <a:t>chuyển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trực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tiếp</a:t>
            </a:r>
            <a:r>
              <a:rPr lang="en-US" dirty="0">
                <a:cs typeface="Times New Roman" panose="02020603050405020304" pitchFamily="18" charset="0"/>
              </a:rPr>
              <a:t> qua </a:t>
            </a:r>
            <a:r>
              <a:rPr lang="en-US" dirty="0" err="1">
                <a:cs typeface="Times New Roman" panose="02020603050405020304" pitchFamily="18" charset="0"/>
              </a:rPr>
              <a:t>màng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 err="1">
                <a:cs typeface="Times New Roman" panose="02020603050405020304" pitchFamily="18" charset="0"/>
              </a:rPr>
              <a:t>Vận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chuyển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thụ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động</a:t>
            </a:r>
            <a:r>
              <a:rPr lang="en-US" dirty="0">
                <a:cs typeface="Times New Roman" panose="02020603050405020304" pitchFamily="18" charset="0"/>
              </a:rPr>
              <a:t> qua </a:t>
            </a:r>
            <a:r>
              <a:rPr lang="en-US" dirty="0" err="1">
                <a:cs typeface="Times New Roman" panose="02020603050405020304" pitchFamily="18" charset="0"/>
              </a:rPr>
              <a:t>các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kênh</a:t>
            </a:r>
            <a:r>
              <a:rPr lang="en-US" dirty="0">
                <a:cs typeface="Times New Roman" panose="02020603050405020304" pitchFamily="18" charset="0"/>
              </a:rPr>
              <a:t>: </a:t>
            </a:r>
            <a:r>
              <a:rPr lang="en-US" dirty="0" err="1">
                <a:cs typeface="Times New Roman" panose="02020603050405020304" pitchFamily="18" charset="0"/>
              </a:rPr>
              <a:t>Natri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Calci</a:t>
            </a:r>
            <a:endParaRPr lang="en-US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cs typeface="Times New Roman" panose="02020603050405020304" pitchFamily="18" charset="0"/>
              </a:rPr>
              <a:t>Na+</a:t>
            </a:r>
          </a:p>
          <a:p>
            <a:r>
              <a:rPr lang="en-US" dirty="0" err="1">
                <a:cs typeface="Times New Roman" panose="02020603050405020304" pitchFamily="18" charset="0"/>
              </a:rPr>
              <a:t>Vận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chuyển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thụ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động</a:t>
            </a:r>
            <a:r>
              <a:rPr lang="en-US" dirty="0">
                <a:cs typeface="Times New Roman" panose="02020603050405020304" pitchFamily="18" charset="0"/>
              </a:rPr>
              <a:t> qua </a:t>
            </a:r>
            <a:r>
              <a:rPr lang="en-US" dirty="0" err="1">
                <a:cs typeface="Times New Roman" panose="02020603050405020304" pitchFamily="18" charset="0"/>
              </a:rPr>
              <a:t>các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kệnh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 err="1">
                <a:cs typeface="Times New Roman" panose="02020603050405020304" pitchFamily="18" charset="0"/>
              </a:rPr>
              <a:t>Vận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chuyển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tích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cực</a:t>
            </a:r>
            <a:r>
              <a:rPr lang="en-US" dirty="0">
                <a:cs typeface="Times New Roman" panose="02020603050405020304" pitchFamily="18" charset="0"/>
              </a:rPr>
              <a:t> (</a:t>
            </a:r>
            <a:r>
              <a:rPr lang="en-US" dirty="0" err="1">
                <a:cs typeface="Times New Roman" panose="02020603050405020304" pitchFamily="18" charset="0"/>
              </a:rPr>
              <a:t>dùng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năng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lượng</a:t>
            </a:r>
            <a:r>
              <a:rPr lang="en-US" dirty="0">
                <a:cs typeface="Times New Roman" panose="02020603050405020304" pitchFamily="18" charset="0"/>
              </a:rPr>
              <a:t>): Na+-K+-ATPase, Na+-</a:t>
            </a:r>
            <a:r>
              <a:rPr lang="en-US" dirty="0" err="1">
                <a:cs typeface="Times New Roman" panose="02020603050405020304" pitchFamily="18" charset="0"/>
              </a:rPr>
              <a:t>H+ATPase</a:t>
            </a: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1162878"/>
            <a:ext cx="5665305" cy="515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54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6378" y="-92385"/>
            <a:ext cx="10515600" cy="1185379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SỰ DI CHUYỂN CỦA NƯỚC VÀ NATRI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2930" y="1182136"/>
            <a:ext cx="5688495" cy="3062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cs typeface="Times New Roman" panose="02020603050405020304" pitchFamily="18" charset="0"/>
              </a:rPr>
              <a:t>    </a:t>
            </a:r>
            <a:r>
              <a:rPr lang="en-US" b="1" dirty="0" err="1">
                <a:cs typeface="Times New Roman" panose="02020603050405020304" pitchFamily="18" charset="0"/>
              </a:rPr>
              <a:t>Giữa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huyết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tương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và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khoảng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kẽ</a:t>
            </a:r>
            <a:endParaRPr lang="en-US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err="1">
                <a:cs typeface="Times New Roman" panose="02020603050405020304" pitchFamily="18" charset="0"/>
              </a:rPr>
              <a:t>Nước</a:t>
            </a:r>
            <a:endParaRPr lang="en-US" sz="2400" b="1" dirty="0">
              <a:cs typeface="Times New Roman" panose="02020603050405020304" pitchFamily="18" charset="0"/>
            </a:endParaRPr>
          </a:p>
          <a:p>
            <a:r>
              <a:rPr lang="en-US" sz="2400" dirty="0" err="1">
                <a:cs typeface="Times New Roman" panose="02020603050405020304" pitchFamily="18" charset="0"/>
              </a:rPr>
              <a:t>Thẩm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thấu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phụ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thuộc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vào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áp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lựu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thủy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tĩnh</a:t>
            </a:r>
            <a:r>
              <a:rPr lang="en-US" sz="2400" dirty="0"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cs typeface="Times New Roman" panose="02020603050405020304" pitchFamily="18" charset="0"/>
              </a:rPr>
              <a:t>áp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lực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keo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huyết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tương</a:t>
            </a:r>
            <a:r>
              <a:rPr lang="en-US" sz="2400" dirty="0"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cs typeface="Times New Roman" panose="02020603050405020304" pitchFamily="18" charset="0"/>
              </a:rPr>
              <a:t>áp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suất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dịch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kẽ</a:t>
            </a:r>
            <a:endParaRPr lang="en-US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cs typeface="Times New Roman" panose="02020603050405020304" pitchFamily="18" charset="0"/>
              </a:rPr>
              <a:t>Na+</a:t>
            </a:r>
          </a:p>
          <a:p>
            <a:r>
              <a:rPr lang="en-US" sz="2400" dirty="0" err="1">
                <a:cs typeface="Times New Roman" panose="02020603050405020304" pitchFamily="18" charset="0"/>
              </a:rPr>
              <a:t>Khuyếch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tán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dựa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vào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chênh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nồng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độ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78" y="1340542"/>
            <a:ext cx="3058797" cy="24164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522" y="4422914"/>
            <a:ext cx="4894816" cy="189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1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6414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60BE4-B5FC-47E0-93F0-090048331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32" y="1853248"/>
            <a:ext cx="6421438" cy="4500282"/>
          </a:xfrm>
        </p:spPr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ALTT </a:t>
            </a:r>
            <a:r>
              <a:rPr lang="en-US" dirty="0" err="1">
                <a:cs typeface="Times New Roman" panose="02020603050405020304" pitchFamily="18" charset="0"/>
              </a:rPr>
              <a:t>tính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toán</a:t>
            </a:r>
            <a:r>
              <a:rPr lang="en-US" dirty="0">
                <a:cs typeface="Times New Roman" panose="02020603050405020304" pitchFamily="18" charset="0"/>
              </a:rPr>
              <a:t>: </a:t>
            </a:r>
            <a:r>
              <a:rPr lang="en-US" b="1" dirty="0">
                <a:cs typeface="Times New Roman" panose="02020603050405020304" pitchFamily="18" charset="0"/>
              </a:rPr>
              <a:t>2 Na + </a:t>
            </a:r>
            <a:r>
              <a:rPr lang="en-US" b="1" dirty="0" err="1">
                <a:cs typeface="Times New Roman" panose="02020603050405020304" pitchFamily="18" charset="0"/>
              </a:rPr>
              <a:t>Ure</a:t>
            </a:r>
            <a:r>
              <a:rPr lang="en-US" b="1" dirty="0">
                <a:cs typeface="Times New Roman" panose="02020603050405020304" pitchFamily="18" charset="0"/>
              </a:rPr>
              <a:t> + Glucose</a:t>
            </a:r>
          </a:p>
          <a:p>
            <a:r>
              <a:rPr lang="en-US" dirty="0">
                <a:cs typeface="Times New Roman" panose="02020603050405020304" pitchFamily="18" charset="0"/>
              </a:rPr>
              <a:t>ALTT </a:t>
            </a:r>
            <a:r>
              <a:rPr lang="en-US" dirty="0" err="1">
                <a:cs typeface="Times New Roman" panose="02020603050405020304" pitchFamily="18" charset="0"/>
              </a:rPr>
              <a:t>đo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được</a:t>
            </a:r>
            <a:r>
              <a:rPr lang="en-US" dirty="0"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cs typeface="Times New Roman" panose="02020603050405020304" pitchFamily="18" charset="0"/>
              </a:rPr>
              <a:t>     Phương </a:t>
            </a:r>
            <a:r>
              <a:rPr lang="en-US" dirty="0" err="1">
                <a:cs typeface="Times New Roman" panose="02020603050405020304" pitchFamily="18" charset="0"/>
              </a:rPr>
              <a:t>pháp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đo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điểm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kết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tinh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lạnh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Bình </a:t>
            </a:r>
            <a:r>
              <a:rPr lang="en-US" dirty="0" err="1">
                <a:cs typeface="Times New Roman" panose="02020603050405020304" pitchFamily="18" charset="0"/>
              </a:rPr>
              <a:t>thường</a:t>
            </a:r>
            <a:r>
              <a:rPr lang="en-US" dirty="0">
                <a:cs typeface="Times New Roman" panose="02020603050405020304" pitchFamily="18" charset="0"/>
              </a:rPr>
              <a:t>: 275-290 </a:t>
            </a:r>
            <a:r>
              <a:rPr lang="en-US" dirty="0" err="1">
                <a:cs typeface="Times New Roman" panose="02020603050405020304" pitchFamily="18" charset="0"/>
              </a:rPr>
              <a:t>mOsmol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– 4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– 1200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mOsmol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C64933-A52F-4F4A-A799-9272DDDFA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70" y="1574043"/>
            <a:ext cx="4972050" cy="3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82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Natri – Các chức năng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1068878" cy="4351338"/>
          </a:xfrm>
        </p:spPr>
        <p:txBody>
          <a:bodyPr>
            <a:normAutofit/>
          </a:bodyPr>
          <a:lstStyle/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Tạo điện thế màng</a:t>
            </a: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Duy trì ALTT dịch ngoài tế bào (90 - 95%)</a:t>
            </a: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Bơm Na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K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Trao đổi Na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trong tế bào với K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ngoài tế bào)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Đồng vận chuyển với các chất tan khác (glucose)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Sinh nhiệt</a:t>
            </a: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NaHCO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có vai trò chính trong cơ chế đệm của máu, duy trì pH ổn định</a:t>
            </a: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Tham gia duy trì cân bằng acid- base bởi cơ chế trao đổi Na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/H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ở thận</a:t>
            </a:r>
          </a:p>
        </p:txBody>
      </p:sp>
    </p:spTree>
    <p:extLst>
      <p:ext uri="{BB962C8B-B14F-4D97-AF65-F5344CB8AC3E}">
        <p14:creationId xmlns:p14="http://schemas.microsoft.com/office/powerpoint/2010/main" val="2324403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DCB8-98BA-41B9-AC3E-2E8BC0B7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259" y="363266"/>
            <a:ext cx="9404723" cy="702314"/>
          </a:xfrm>
        </p:spPr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Natri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49CE94-41B4-4E0E-BEC7-5DCED526D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263" y="1470991"/>
            <a:ext cx="4608846" cy="3967108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E14503BF-CE49-4F62-A762-36650ED26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064" t="1830" r="16116" b="8907"/>
          <a:stretch/>
        </p:blipFill>
        <p:spPr>
          <a:xfrm>
            <a:off x="884650" y="1330088"/>
            <a:ext cx="5585205" cy="379850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83AA97-BF9A-49D9-B474-9A113A27CA6D}"/>
              </a:ext>
            </a:extLst>
          </p:cNvPr>
          <p:cNvSpPr txBox="1"/>
          <p:nvPr/>
        </p:nvSpPr>
        <p:spPr>
          <a:xfrm>
            <a:off x="2822713" y="5434250"/>
            <a:ext cx="7085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Natri máu: 135-145 mEq/l</a:t>
            </a:r>
            <a:b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Natri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</a:p>
          <a:p>
            <a:r>
              <a:rPr 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niệu (nước tiểu 24h)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– 125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130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3876</TotalTime>
  <Words>2911</Words>
  <Application>Microsoft Office PowerPoint</Application>
  <PresentationFormat>Widescreen</PresentationFormat>
  <Paragraphs>311</Paragraphs>
  <Slides>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MS PGothic</vt:lpstr>
      <vt:lpstr>Arial</vt:lpstr>
      <vt:lpstr>Calibri</vt:lpstr>
      <vt:lpstr>Calibri Light</vt:lpstr>
      <vt:lpstr>Century Gothic</vt:lpstr>
      <vt:lpstr>Symbol</vt:lpstr>
      <vt:lpstr>Times New Roman</vt:lpstr>
      <vt:lpstr>Wingdings</vt:lpstr>
      <vt:lpstr>Office Theme</vt:lpstr>
      <vt:lpstr>RỐI LOẠN ĐIỆN GIẢI</vt:lpstr>
      <vt:lpstr>RỐI LOẠN NƯỚC VÀ NATRI</vt:lpstr>
      <vt:lpstr>Nước trong cơ thể</vt:lpstr>
      <vt:lpstr> PHÂN BỐ NƯỚC TRONG CƠ THỂ</vt:lpstr>
      <vt:lpstr>SỰ DI CHUYỂN CỦA NƯỚC VÀ NATRI</vt:lpstr>
      <vt:lpstr>SỰ DI CHUYỂN CỦA NƯỚC VÀ NATRI</vt:lpstr>
      <vt:lpstr>Áp lực thẩm thấu</vt:lpstr>
      <vt:lpstr>Natri – Các chức năng</vt:lpstr>
      <vt:lpstr>                        Natri trong cơ thể</vt:lpstr>
      <vt:lpstr>PowerPoint Presentation</vt:lpstr>
      <vt:lpstr>Hạ Natri máu</vt:lpstr>
      <vt:lpstr>Hạ Natri máu</vt:lpstr>
      <vt:lpstr>Hạ Natri máu giả</vt:lpstr>
      <vt:lpstr>Hạ Natri máu</vt:lpstr>
      <vt:lpstr>PowerPoint Presentation</vt:lpstr>
      <vt:lpstr>                             Hạ Natri máu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TĂNG NATRI MÁU</vt:lpstr>
      <vt:lpstr>TĂNG NATRI MÁU</vt:lpstr>
      <vt:lpstr>TĂNG NATRI MÁU            </vt:lpstr>
      <vt:lpstr>TĂNG NATRI MÁU</vt:lpstr>
      <vt:lpstr>TĂNG NATRI MÁU</vt:lpstr>
      <vt:lpstr>TĂNG NATRI MÁU</vt:lpstr>
      <vt:lpstr>TĂNG NATRI MÁU</vt:lpstr>
      <vt:lpstr>RỐI LOẠN KALI </vt:lpstr>
      <vt:lpstr>Tổng quan</vt:lpstr>
      <vt:lpstr>Tổng quan</vt:lpstr>
      <vt:lpstr>Rối loạn nồng độ kali</vt:lpstr>
      <vt:lpstr>TĂNG KALI MÁU</vt:lpstr>
      <vt:lpstr>Tăng kali máu</vt:lpstr>
      <vt:lpstr>Tăng kali máu</vt:lpstr>
      <vt:lpstr>Điều trị tăng kali máu</vt:lpstr>
      <vt:lpstr>HẠ KALI MÁU</vt:lpstr>
      <vt:lpstr>Hạ kali máu</vt:lpstr>
      <vt:lpstr>Hạ kali máu</vt:lpstr>
      <vt:lpstr>Hạ kali máu</vt:lpstr>
      <vt:lpstr>Hạ kali máu</vt:lpstr>
      <vt:lpstr>Tiếp cận nguyên nhân hạ Kali máu</vt:lpstr>
      <vt:lpstr>Hạ kali máu Triệu chứng: - Mệt mỏi - Yếu cơ - Biến đổi điện tim</vt:lpstr>
      <vt:lpstr>ĐIỀU TRỊ HẠ KALI MÁU</vt:lpstr>
      <vt:lpstr>CANXI: SINH LÝ &amp; THÔNG SỐ</vt:lpstr>
      <vt:lpstr>CANXI: HẠ &amp; TĂNG</vt:lpstr>
      <vt:lpstr>MAGIE: SINH LÝ &amp; THÔNG SỐ</vt:lpstr>
      <vt:lpstr>MAGIE: HẠ &amp; TĂNG</vt:lpstr>
      <vt:lpstr>THANK YOU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Rối loạn điện giải</dc:title>
  <dc:creator>Microsoft account</dc:creator>
  <cp:lastModifiedBy>BLACKDC NGHIA</cp:lastModifiedBy>
  <cp:revision>25</cp:revision>
  <dcterms:created xsi:type="dcterms:W3CDTF">2025-01-02T11:35:16Z</dcterms:created>
  <dcterms:modified xsi:type="dcterms:W3CDTF">2025-12-18T06:35:35Z</dcterms:modified>
</cp:coreProperties>
</file>