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7" r:id="rId3"/>
    <p:sldId id="354" r:id="rId4"/>
    <p:sldId id="355" r:id="rId5"/>
    <p:sldId id="343" r:id="rId6"/>
    <p:sldId id="346" r:id="rId7"/>
    <p:sldId id="342" r:id="rId8"/>
    <p:sldId id="345" r:id="rId9"/>
    <p:sldId id="357" r:id="rId10"/>
    <p:sldId id="348" r:id="rId11"/>
    <p:sldId id="341" r:id="rId12"/>
    <p:sldId id="344" r:id="rId13"/>
    <p:sldId id="349" r:id="rId14"/>
    <p:sldId id="340" r:id="rId15"/>
    <p:sldId id="358" r:id="rId16"/>
    <p:sldId id="350" r:id="rId17"/>
    <p:sldId id="356" r:id="rId18"/>
    <p:sldId id="374" r:id="rId19"/>
    <p:sldId id="347" r:id="rId20"/>
    <p:sldId id="359" r:id="rId21"/>
    <p:sldId id="353" r:id="rId22"/>
    <p:sldId id="370" r:id="rId23"/>
    <p:sldId id="371" r:id="rId24"/>
    <p:sldId id="360" r:id="rId25"/>
    <p:sldId id="375" r:id="rId26"/>
    <p:sldId id="382" r:id="rId27"/>
    <p:sldId id="361" r:id="rId28"/>
    <p:sldId id="376" r:id="rId29"/>
    <p:sldId id="398" r:id="rId30"/>
    <p:sldId id="381" r:id="rId31"/>
    <p:sldId id="377" r:id="rId32"/>
    <p:sldId id="378" r:id="rId33"/>
    <p:sldId id="380" r:id="rId34"/>
    <p:sldId id="379" r:id="rId35"/>
    <p:sldId id="383" r:id="rId36"/>
    <p:sldId id="384" r:id="rId37"/>
    <p:sldId id="385" r:id="rId38"/>
    <p:sldId id="386" r:id="rId39"/>
    <p:sldId id="351" r:id="rId40"/>
    <p:sldId id="388" r:id="rId41"/>
    <p:sldId id="389" r:id="rId42"/>
    <p:sldId id="390" r:id="rId43"/>
    <p:sldId id="391" r:id="rId44"/>
    <p:sldId id="392" r:id="rId45"/>
    <p:sldId id="402" r:id="rId46"/>
    <p:sldId id="363" r:id="rId47"/>
    <p:sldId id="365" r:id="rId48"/>
    <p:sldId id="364" r:id="rId49"/>
    <p:sldId id="366" r:id="rId50"/>
    <p:sldId id="368" r:id="rId51"/>
    <p:sldId id="367" r:id="rId52"/>
    <p:sldId id="369" r:id="rId53"/>
    <p:sldId id="400" r:id="rId54"/>
    <p:sldId id="399" r:id="rId55"/>
    <p:sldId id="401" r:id="rId56"/>
    <p:sldId id="336" r:id="rId57"/>
    <p:sldId id="338" r:id="rId58"/>
    <p:sldId id="337" r:id="rId59"/>
    <p:sldId id="393" r:id="rId60"/>
    <p:sldId id="387" r:id="rId61"/>
    <p:sldId id="397" r:id="rId62"/>
    <p:sldId id="394" r:id="rId63"/>
    <p:sldId id="395" r:id="rId64"/>
    <p:sldId id="396" r:id="rId65"/>
    <p:sldId id="335" r:id="rId6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21"/>
    <p:restoredTop sz="86684" autoAdjust="0"/>
  </p:normalViewPr>
  <p:slideViewPr>
    <p:cSldViewPr snapToGrid="0">
      <p:cViewPr varScale="1">
        <p:scale>
          <a:sx n="105" d="100"/>
          <a:sy n="105" d="100"/>
        </p:scale>
        <p:origin x="21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-1272" y="-72"/>
      </p:cViewPr>
      <p:guideLst>
        <p:guide orient="horz" pos="2880"/>
        <p:guide pos="2160"/>
      </p:guideLst>
    </p:cSldViewPr>
  </p:notesViewPr>
  <p:gridSpacing cx="1828800" cy="18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1464565-F049-4E00-BFE5-CC4F6542595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F9E8091-1D98-48E6-8B2B-C78C5EE589C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5BEE7308-D72C-4BA7-A37B-BBE3C55E688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44D534FA-5B49-4913-8B1C-080230CAF59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D7A09CE-8B48-4E89-AFEF-2F42C98808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8C7D39C-AB8E-42ED-B922-5E65780D209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B4AA63B-973C-422B-AD75-C25DE8036AF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2E584D4-6773-4424-A956-965416EC038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8BF46DF-E322-408F-B3D1-E0E87CD70FB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38200" y="42672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Haga clic para modificar el estilo de texto del patrón</a:t>
            </a:r>
          </a:p>
          <a:p>
            <a:pPr lvl="1"/>
            <a:r>
              <a:rPr lang="en-US" noProof="0"/>
              <a:t>Segundo nivel</a:t>
            </a:r>
          </a:p>
          <a:p>
            <a:pPr lvl="2"/>
            <a:r>
              <a:rPr lang="en-US" noProof="0"/>
              <a:t>Tercer nivel</a:t>
            </a:r>
          </a:p>
          <a:p>
            <a:pPr lvl="3"/>
            <a:r>
              <a:rPr lang="en-US" noProof="0"/>
              <a:t>Cuarto nivel</a:t>
            </a:r>
          </a:p>
          <a:p>
            <a:pPr lvl="4"/>
            <a:r>
              <a:rPr lang="en-US" noProof="0"/>
              <a:t>Quinto nivel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10284025-1319-4C9A-A8F3-5689A4635D2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7F37BD90-6E60-4407-A14C-CD66F552C1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62D4888-67F7-49DF-A6E1-6977FAD4C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-128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-128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pitchFamily="-128" charset="-128"/>
        <a:cs typeface="ヒラギノ角ゴ Pro W3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0074D05-1778-4F15-989A-887D54A506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4BCE4E0-0638-463A-BCD8-4DA087320832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94421F0-839A-4259-81E0-B814026905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CA57E56-6ABB-4294-B954-B34676332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37125-7A68-53D0-401A-1376195D1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A564FA5-2E4B-E6BE-BB2F-92D375BA6C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1C49255-F153-A4DF-A0F9-C15FC5DD27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46BD931-C4B7-9ED7-CAB3-4D94E94146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7924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E4169-4E68-B6DA-86D1-D87355B98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74011A0-2498-F392-6CA1-9DC9D1FF08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C12E537-A54B-E864-4DEC-11663D7DCE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86AA1D8-CC7E-D32B-6C17-C42EAD484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735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95207-4B4F-DA3B-295D-0C77C10D0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8C1F6F04-7E77-E062-8B22-33C810DB13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637F570-F721-EE84-D3C0-CBF1B3B065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AA1773F-075F-4C67-658E-07ABEDC5F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91424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F1198-ED39-789C-0AE6-7F1742C8A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EE9E0B28-AE8D-61BA-5DEB-EBDDB99A3D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B049B1F-EB10-ADE8-6A7C-7F69F6E1B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55C2A2E-508D-7B79-0EC7-DA623F654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8256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4333E-7BE7-EFC1-9AE4-33F030DE3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3BA83E4-CD80-AE1D-1FEF-F045FEE4E0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E5CDF8B-A514-E346-80F1-3B4F431A09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F2A99AC-051E-3995-D9F9-6A62AB6D93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1929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0C4CD-F418-EF3E-1442-8C781F3A9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B53B5784-B32F-0E58-BD0E-21CB94C66B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2BE48FD-4BC3-4FAB-A7E8-BEE7D5BE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8B42A7E0-BC18-E451-8957-898965F36F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0726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F4260-D734-9010-15F9-46D3EA473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56D804D4-EAFC-63B5-C494-893AB3FBE6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8E7FB37-BC6A-39D7-0424-50503591F0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098E59DF-126D-06F6-8C84-BA0A9DAAC7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5662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D76C5-5DE6-0FA0-4BC3-9B6AD079E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38520F9-6A5C-346C-6794-7A067A96F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87483C0-9116-5800-B90C-FCD435A2B8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094B2DB5-BB73-49FE-0603-314DFFEBA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5100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E5C8-82B6-EAED-DDD4-BD86EE67A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1538308-26B0-9DF7-C4BF-93066D972F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4EC87F2-A58E-2CED-D7BC-E19CAA71F3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3D1A2A7-8AD2-5BFC-EE9E-BB69162B6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6712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E5C8-82B6-EAED-DDD4-BD86EE67A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1538308-26B0-9DF7-C4BF-93066D972F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4EC87F2-A58E-2CED-D7BC-E19CAA71F3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3D1A2A7-8AD2-5BFC-EE9E-BB69162B6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3104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D752773-A5F6-4CF9-BB5B-A81CCFC25D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39D1D30-D566-42F7-9020-59DA6A1E1A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4777EC0-2ED6-44A3-80F4-5531FB638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E5C8-82B6-EAED-DDD4-BD86EE67A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1538308-26B0-9DF7-C4BF-93066D972F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27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4EC87F2-A58E-2CED-D7BC-E19CAA71F3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3D1A2A7-8AD2-5BFC-EE9E-BB69162B6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9733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E5C8-82B6-EAED-DDD4-BD86EE67A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1538308-26B0-9DF7-C4BF-93066D972F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4EC87F2-A58E-2CED-D7BC-E19CAA71F3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3D1A2A7-8AD2-5BFC-EE9E-BB69162B6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0943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E5C8-82B6-EAED-DDD4-BD86EE67A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1538308-26B0-9DF7-C4BF-93066D972F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4EC87F2-A58E-2CED-D7BC-E19CAA71F3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3D1A2A7-8AD2-5BFC-EE9E-BB69162B6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9473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E5C8-82B6-EAED-DDD4-BD86EE67A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1538308-26B0-9DF7-C4BF-93066D972F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4EC87F2-A58E-2CED-D7BC-E19CAA71F3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3D1A2A7-8AD2-5BFC-EE9E-BB69162B6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4134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E5C8-82B6-EAED-DDD4-BD86EE67A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1538308-26B0-9DF7-C4BF-93066D972F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32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4EC87F2-A58E-2CED-D7BC-E19CAA71F3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3D1A2A7-8AD2-5BFC-EE9E-BB69162B6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10634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E5C8-82B6-EAED-DDD4-BD86EE67A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1538308-26B0-9DF7-C4BF-93066D972F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33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4EC87F2-A58E-2CED-D7BC-E19CAA71F3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3D1A2A7-8AD2-5BFC-EE9E-BB69162B6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4026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E5C8-82B6-EAED-DDD4-BD86EE67A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1538308-26B0-9DF7-C4BF-93066D972F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C4EC87F2-A58E-2CED-D7BC-E19CAA71F3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53D1A2A7-8AD2-5BFC-EE9E-BB69162B6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3067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EF7A8-43EE-D3C6-C359-827D1E31B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480A8A6-AA40-1CD8-DFC9-453D33CA0B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0BD7956-E55C-2EE0-2217-EDD5ABF2B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9CC55A1-2902-29AC-DF0C-8A8934CE3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7486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BAC7-65DE-7447-E5D0-7263180D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3951E83-858E-1062-5F2F-1743DE8D8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36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E3AE916-05DD-98DD-2D04-2B5C18E617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EA65301-190A-9EE3-1C07-DD367DCA6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30158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BAC7-65DE-7447-E5D0-7263180D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3951E83-858E-1062-5F2F-1743DE8D8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37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E3AE916-05DD-98DD-2D04-2B5C18E617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EA65301-190A-9EE3-1C07-DD367DCA6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880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04CB1-2A17-B81D-F0EB-294D6A51A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2C0D73A-6734-9298-4DEB-7C70CC8201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9540388-B7E4-EBB3-5B68-11357A962C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C87824D-8156-4239-0FC7-718CAE7996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51551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BAC7-65DE-7447-E5D0-7263180D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3951E83-858E-1062-5F2F-1743DE8D8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38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E3AE916-05DD-98DD-2D04-2B5C18E617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EA65301-190A-9EE3-1C07-DD367DCA6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66014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EF7A8-43EE-D3C6-C359-827D1E31B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480A8A6-AA40-1CD8-DFC9-453D33CA0B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39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0BD7956-E55C-2EE0-2217-EDD5ABF2B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9CC55A1-2902-29AC-DF0C-8A8934CE3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18917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EF7A8-43EE-D3C6-C359-827D1E31B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480A8A6-AA40-1CD8-DFC9-453D33CA0B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40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0BD7956-E55C-2EE0-2217-EDD5ABF2B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9CC55A1-2902-29AC-DF0C-8A8934CE3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3205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EF7A8-43EE-D3C6-C359-827D1E31B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480A8A6-AA40-1CD8-DFC9-453D33CA0B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41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0BD7956-E55C-2EE0-2217-EDD5ABF2B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9CC55A1-2902-29AC-DF0C-8A8934CE3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9216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EF7A8-43EE-D3C6-C359-827D1E31B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480A8A6-AA40-1CD8-DFC9-453D33CA0B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42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0BD7956-E55C-2EE0-2217-EDD5ABF2B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9CC55A1-2902-29AC-DF0C-8A8934CE3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28429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EF7A8-43EE-D3C6-C359-827D1E31B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480A8A6-AA40-1CD8-DFC9-453D33CA0B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43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0BD7956-E55C-2EE0-2217-EDD5ABF2B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9CC55A1-2902-29AC-DF0C-8A8934CE3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78390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EF7A8-43EE-D3C6-C359-827D1E31B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480A8A6-AA40-1CD8-DFC9-453D33CA0B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44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0BD7956-E55C-2EE0-2217-EDD5ABF2B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9CC55A1-2902-29AC-DF0C-8A8934CE3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39441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7C75A-6B22-A1AD-3B60-B182599E5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E0E49285-936D-CEDA-5F79-ECC020DE21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46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D0E91D0-FC60-0F61-B2BF-37355027F2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54AB5CE-6EA3-15A8-076F-3EF69EB5A8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07001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48586-C865-8285-C912-FBCEEE491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3E5F224E-FC37-6B2F-71D0-2EF185870F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47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B388321-B957-035E-65A1-CA4FFCAF15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F702CAC8-5A4F-9544-01CE-AEDFE8CA31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79788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14E58-36C0-1E63-D674-2F183E4EE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32EA351B-7F07-710E-CCB0-29BF9D57E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49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89BF80C-9B62-E9C5-9AB5-094BF3E475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2D512013-0C91-4A1B-A315-ACFEE04B60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11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3B9E3-B0EF-3C19-0DFA-016BE9C10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AF01728-149C-AB47-979B-8EF2E65EA1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11C6BDA6-CA7A-7A70-833A-566880EC62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00055D6E-76B2-9BAF-C2B5-9E343DF6D5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45728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1B564-BB6D-1B1C-21CD-BAFF882FD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B10AE445-5911-CC11-7451-C115D837E1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51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1231250-61DA-12AE-DADA-FD5ADFF95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827A22D-78B0-CE8F-886C-D8503102B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6907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F02F5-C19C-999D-FAF3-054CA53B9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9470760-0455-0DB0-4361-C281A3F49B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52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321E958-CB85-6B81-3D89-185C1A0A05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7A034D3-E186-CBEF-A3A1-E07DF9F2B7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15394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A70B8-69B8-DB90-9211-607ECD71E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09CAD12-2D08-3F1C-7C07-42FD8CF44F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54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4853028-3A60-F705-89C6-EECDEDACA5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B15406A-F1E0-A79B-8F7D-10ACA534C7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28499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727BB-514D-8676-4778-CCE1632A5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10712293-243D-D0F2-8061-7ADF6B6F81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55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64D78EE5-9B9E-4456-C7B9-AE1D5A5157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8F0156FF-5392-8202-BD2B-7F15725781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20341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79722-6D30-F749-E900-B19EFD4A1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01C132F9-7583-CF58-055C-B49EC9C9EF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57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D97D605-653B-CDA5-A9CB-EB97115152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B0FAF6F-A2D9-FDC3-E1AB-FAC45D7D2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22272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1467A-8F77-C79E-CA6D-701200D0F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39E9B5F6-6FD5-52AA-FCF6-484D4D5EFA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58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EEC6E24-0F0F-2E6B-E18F-6EA8255B89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6DE2180D-D62F-AE24-25E9-33DDAE3416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5751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BAC7-65DE-7447-E5D0-7263180D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3951E83-858E-1062-5F2F-1743DE8D8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59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E3AE916-05DD-98DD-2D04-2B5C18E617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EA65301-190A-9EE3-1C07-DD367DCA6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2996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BAC7-65DE-7447-E5D0-7263180D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3951E83-858E-1062-5F2F-1743DE8D8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60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E3AE916-05DD-98DD-2D04-2B5C18E617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EA65301-190A-9EE3-1C07-DD367DCA6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93623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BAC7-65DE-7447-E5D0-7263180D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3951E83-858E-1062-5F2F-1743DE8D8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61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E3AE916-05DD-98DD-2D04-2B5C18E617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EA65301-190A-9EE3-1C07-DD367DCA6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0818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BAC7-65DE-7447-E5D0-7263180D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3951E83-858E-1062-5F2F-1743DE8D8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62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E3AE916-05DD-98DD-2D04-2B5C18E617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EA65301-190A-9EE3-1C07-DD367DCA6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3428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A3CA0-2DA7-EE9A-AA41-DD3FA7DA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B03FB308-5605-407A-6ED1-30BDBD248A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CF7F030-68AA-F0C2-FF28-C6BBEF58A0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336F96BE-86CD-9A57-7C64-7D594EE3B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16074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BAC7-65DE-7447-E5D0-7263180D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3951E83-858E-1062-5F2F-1743DE8D8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63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E3AE916-05DD-98DD-2D04-2B5C18E617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EA65301-190A-9EE3-1C07-DD367DCA6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83807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EBAC7-65DE-7447-E5D0-7263180D6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3951E83-858E-1062-5F2F-1743DE8D8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64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E3AE916-05DD-98DD-2D04-2B5C18E617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EA65301-190A-9EE3-1C07-DD367DCA6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61751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7AFA5A1A-BFD0-4CA6-BEF8-DB0637CBB4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4111041-4CAF-4A24-9102-E1415BF4FED6}" type="slidenum">
              <a:rPr lang="en-US" altLang="en-US" sz="1200" smtClean="0"/>
              <a:pPr/>
              <a:t>65</a:t>
            </a:fld>
            <a:endParaRPr lang="en-US" altLang="en-US" sz="1200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EB816505-EBD7-4F5A-B1EC-7E6872838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84FB70B0-58EA-489F-BD67-55EBD0DB4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At the end of the session, participants will be able to: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Describe the normal metabolism of protein, carbohydrate, and lipids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Characterize normal body composition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Describe the mechanisms regulating substrate use and energy production during malnutrition and malnutrition with inflammation</a:t>
            </a:r>
          </a:p>
          <a:p>
            <a:pPr>
              <a:buFontTx/>
              <a:buChar char="•"/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 Compare the effects of starvation and hypermetabolic stress on metabolism and body composition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21E96-9AE0-02E4-8F08-FA0FCC36F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EF3C2AAB-76C2-ADD8-641D-9A43FE5916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0760936-0A20-5D43-69DF-B8BDC77E50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1FD11EF-CF86-33B0-E7DA-879BC2E605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4919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E436A-C731-FD2F-AD8B-EAB6C590C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FC45A069-84BD-D544-9740-4D53EA82A7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0A9271C-C1D0-8559-99FE-E1A8EF5214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DDD67F84-E567-3E41-724E-775CAAFFCE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5458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79ECF-F065-720B-E851-A9EEDCC8A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74D5EE7D-2D88-5E9D-24D2-A96199CE12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B6523D97-E999-5CE3-7C89-D6C2032F2E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8E7B944-A710-4F42-30EB-29526E7552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721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07A4C-3891-9DCB-9CB2-12EC31EBA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6E5ED1DA-BED7-AC05-7E10-27D3D51E55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7211C6F-F859-4305-B67B-33F6D1EB3DA8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3A9EADA8-2723-CACD-CB26-E7BF42BF82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6632E7C-E84B-DDAF-28F7-590395B7EC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816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C0F99E-22A6-44B0-B44B-D69EECB0E6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5F11BC-AD37-485D-B124-676DE3DC95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B3F827-C403-41BC-9EA2-7C81368705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5113A-DF43-432A-B1EB-ACF57E40B1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21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ADACB8-1C6C-4B14-B1BA-CFD5E31ADD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43F6D8-A7CF-494D-9207-28B5BA2F52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B7FB0E-2647-48E2-B3E4-0AFC52E8C6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F3522-41DF-43BE-9238-366D2942F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44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4463" y="449263"/>
            <a:ext cx="1963737" cy="56467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8488" y="449263"/>
            <a:ext cx="5743575" cy="56467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8D5799-2275-44EE-A9CE-CE8CDDC501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DF69BD-1475-45F9-8E7B-1F43868E81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8972D1-465C-4B6C-9B49-196DE7CA4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4FEB6-C82E-4A73-AAA4-B8D61EF3C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533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C6E16F-F110-4F50-8C2B-76550B0EEE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75B63D-57B9-4477-97C1-459BD01DC2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2436E2-DEF3-497E-BBB2-B05C37580F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572A9-8EC6-4720-9081-F25F72C3EA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01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96121C-CC71-4035-B71F-E2BF6D819F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4EEEE1-C768-4CA7-885F-A45D1AEB1A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F79A46-97BF-4B33-98BD-4C9471810B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6E686-C1EC-4115-9287-0B5E524F53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735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4A30ED-C627-429E-BF54-BC89C55512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A9BC40-76C2-4292-873A-E918E8470F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524877-7A57-483B-971D-CDA1B606C4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E1780-D3C5-479B-A81E-150813DC7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061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C28800-122F-464A-BAC0-C834A32F87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7A12E74-CA07-47C6-A911-45FE117816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237E4A4-5A34-4375-AB7E-0E1ABE2829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5D5A4-87E6-4B03-8C98-FA09A52D00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68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FA89922-30AA-43D9-B0B6-E1DAC97747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75D3050-881A-4209-A910-28A75EDCB3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11B6D25-32F3-49EA-A7AA-02BA78DEAA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028D9-2DF4-446C-84A9-AC91E9C7C1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42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E470C1-11AD-43B2-8360-A03B75B5BB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F89071-AA85-4AE3-B729-52421E4B2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39B699-5044-444D-A187-2235F0E4EF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F1A07-8161-4166-9783-E2DF108462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762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EE4C37-F8A6-4732-9642-0A5741205E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EAD69F-BB4E-4027-83B6-4612CA2E5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3F4EF7-9BE0-4F88-945F-8A6A8AEEFC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7CA42-A354-4D6E-92B0-56B127611C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17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E6BA2B-12D6-4149-B993-C50483B72B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6D846E-32E2-467D-AF56-7BD4581AC0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74CB3B-23F9-4EAB-9649-3A1644501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F41BA-75DC-4349-887E-6BADFAFA16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62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AFAA944-435F-48C7-9F7F-BF4DBCD61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8488" y="449263"/>
            <a:ext cx="77724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modificar el estilo de título del patrón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AAB17DA-D9FE-4910-9298-5839BF116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Haga clic para modificar el  estilo de texto del patrón</a:t>
            </a:r>
          </a:p>
          <a:p>
            <a:pPr lvl="1"/>
            <a:r>
              <a:rPr lang="en-US" altLang="en-US"/>
              <a:t>Segundo nivel</a:t>
            </a:r>
          </a:p>
          <a:p>
            <a:pPr lvl="2"/>
            <a:r>
              <a:rPr lang="en-US" altLang="en-US"/>
              <a:t>Tercer nivel</a:t>
            </a:r>
          </a:p>
          <a:p>
            <a:pPr lvl="3"/>
            <a:r>
              <a:rPr lang="en-US" altLang="en-US"/>
              <a:t>Cuarto nivel</a:t>
            </a:r>
          </a:p>
          <a:p>
            <a:pPr lvl="4"/>
            <a:r>
              <a:rPr lang="en-U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2934F2B-031F-4484-B5E1-07638999CAB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4D6EE45-605B-434A-9287-4543B5F965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056175D-6A56-4A92-B41E-C1C099B650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AD1C35A-C870-4087-BE86-C466BF0A55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93A38ED9-3949-4727-A51D-BDDCFB66E3C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79450" y="1493838"/>
            <a:ext cx="7858125" cy="158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FF9900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FF9900"/>
          </a:solidFill>
          <a:latin typeface="Tahoma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FF9900"/>
          </a:solidFill>
          <a:latin typeface="Tahoma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FF9900"/>
          </a:solidFill>
          <a:latin typeface="Tahoma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FF9900"/>
          </a:solidFill>
          <a:latin typeface="Tahoma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FF9900"/>
          </a:solidFill>
          <a:latin typeface="Tahoma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FF9900"/>
          </a:solidFill>
          <a:latin typeface="Tahoma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FF9900"/>
          </a:solidFill>
          <a:latin typeface="Tahoma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FF99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50000"/>
        <a:buFont typeface="Symbol" panose="05050102010706020507" pitchFamily="18" charset="2"/>
        <a:buChar char="·"/>
        <a:defRPr sz="3200">
          <a:solidFill>
            <a:srgbClr val="FFFFCC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CC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CC"/>
          </a:solidFill>
          <a:latin typeface="+mn-lt"/>
          <a:ea typeface="ヒラギノ角ゴ Pro W3" pitchFamily="-128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CC"/>
          </a:solidFill>
          <a:latin typeface="+mn-lt"/>
          <a:ea typeface="ヒラギノ角ゴ Pro W3" pitchFamily="-128" charset="-128"/>
          <a:cs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  <a:ea typeface="ヒラギノ角ゴ Pro W3" pitchFamily="-128" charset="-128"/>
          <a:cs typeface="ヒラギノ角ゴ Pro W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K%2B+Corrected&amp;oq=Potassium+corrected+pH&amp;gs_lcrp=EgZjaHJvbWUyBggAEEUYOdIBCTExMzY3ajBqNKgCALACAQ&amp;sourceid=chrome&amp;ie=UTF-8&amp;ved=2ahUKEwjl6pqJg8WRAxWGglYBHYpzPW4QgK4QegQIBRAB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5BCC087-74B5-4D31-BE50-D8C46F986C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2413" y="1376305"/>
            <a:ext cx="8891587" cy="3627437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altLang="en-US" sz="4000" b="1">
                <a:solidFill>
                  <a:srgbClr val="1D69B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PHÂN TÍCH KHÍ MÁU ĐỘNG MẠCH</a:t>
            </a:r>
            <a:br>
              <a:rPr lang="vi-VN" altLang="en-US" sz="4000" b="1" dirty="0">
                <a:solidFill>
                  <a:srgbClr val="1D69B5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endParaRPr lang="en-US" altLang="en-US" sz="4000" b="1" dirty="0">
              <a:solidFill>
                <a:srgbClr val="1D69B5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19AF306F-DF1D-4FA7-8556-912F73C14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388" y="3687026"/>
            <a:ext cx="4710128" cy="14216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TS</a:t>
            </a:r>
            <a:r>
              <a:rPr lang="en-US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BS</a:t>
            </a:r>
            <a:r>
              <a:rPr lang="en-US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Nguyễn Hữu Quân</a:t>
            </a:r>
            <a:endParaRPr lang="en-US" alt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PGĐ Trung tâm Cấp cứu </a:t>
            </a:r>
            <a:r>
              <a:rPr lang="vi-VN" altLang="en-US" sz="20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A9 </a:t>
            </a:r>
            <a:endParaRPr lang="en-US" altLang="en-US" sz="200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00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Bệnh </a:t>
            </a:r>
            <a:r>
              <a:rPr lang="vi-VN" alt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viện Bạch mai</a:t>
            </a:r>
            <a:endParaRPr lang="en-US" alt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B317E608-1682-4394-9361-CA23DF51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47" y="199959"/>
            <a:ext cx="1177021" cy="107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C117314-8359-D7C6-A024-0408904A3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320" y="3429000"/>
            <a:ext cx="1988766" cy="26739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A71CB-C82D-81CD-1117-926327708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59F3ED26-E002-FA7A-1E01-E43A9101F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824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TOAN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KIỀM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ĐỆM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EF98589-A816-2901-E733-55A8533E7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286" y="1926132"/>
            <a:ext cx="5437371" cy="1186437"/>
          </a:xfrm>
          <a:prstGeom prst="rect">
            <a:avLst/>
          </a:prstGeom>
        </p:spPr>
      </p:pic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7B8B7D86-BF32-CC86-1A7F-5CADAC0E3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558603"/>
              </p:ext>
            </p:extLst>
          </p:nvPr>
        </p:nvGraphicFramePr>
        <p:xfrm>
          <a:off x="1030513" y="3428999"/>
          <a:ext cx="6618516" cy="2862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1889">
                  <a:extLst>
                    <a:ext uri="{9D8B030D-6E8A-4147-A177-3AD203B41FA5}">
                      <a16:colId xmlns:a16="http://schemas.microsoft.com/office/drawing/2014/main" val="457861983"/>
                    </a:ext>
                  </a:extLst>
                </a:gridCol>
                <a:gridCol w="3316627">
                  <a:extLst>
                    <a:ext uri="{9D8B030D-6E8A-4147-A177-3AD203B41FA5}">
                      <a16:colId xmlns:a16="http://schemas.microsoft.com/office/drawing/2014/main" val="4003424030"/>
                    </a:ext>
                  </a:extLst>
                </a:gridCol>
              </a:tblGrid>
              <a:tr h="57258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Bất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thường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095015"/>
                  </a:ext>
                </a:extLst>
              </a:tr>
              <a:tr h="57258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HCO3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tăng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PaCO2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000811"/>
                  </a:ext>
                </a:extLst>
              </a:tr>
              <a:tr h="57258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HCO3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PaCO2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431831"/>
                  </a:ext>
                </a:extLst>
              </a:tr>
              <a:tr h="57258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PaCO2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HCO3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278003"/>
                  </a:ext>
                </a:extLst>
              </a:tr>
              <a:tr h="57258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PaCO2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HCO3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118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957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20472-BA44-5D86-85B9-0B3330BBA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66B8156E-D1BE-62B5-0D53-FA006185BB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8DF94599-95DD-3D64-41C0-711D6F5C0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Toan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(pH &lt; 7,20)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B110CFE-73B2-0CE9-B68D-066592D49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60" y="1593850"/>
            <a:ext cx="3330229" cy="409229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28FE122C-710A-03AA-A863-9B66703C5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402" y="1667505"/>
            <a:ext cx="5367338" cy="23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13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9EAEB-1660-0BD1-F142-B3EFE18D8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4A77E1FE-2B40-D0A4-A19D-4B34AF657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Nhiễm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kiềm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(pH &gt; 7,55)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7C6B7F1-7AD9-4758-0F5F-A7B666949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64" y="1779339"/>
            <a:ext cx="3665854" cy="427856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A574AF2-7D4D-72EA-783A-70B92AC3F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284" y="1761754"/>
            <a:ext cx="3484477" cy="404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25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72782-FA33-0CAF-437C-772757A53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66630022-85A7-E8EC-439E-8D3BC60B79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Hệ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đệm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bicarbonate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Hệ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đệm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Hb: 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Hệ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đệm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phosphate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Hệ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đệm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albumin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Hệ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đệm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amoniac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68BBA780-8D3D-598B-13B0-A0FD16E6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ĐỆM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(BUFFER)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E2C093C-0BAF-0193-C757-AE76647DE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788" y="1593850"/>
            <a:ext cx="3375953" cy="69348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56153F8-486A-ED37-4CE8-65029E9D8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788" y="3079374"/>
            <a:ext cx="2263336" cy="66299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291E3E5-A84C-1D46-3721-3A282BB1E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903" y="3962865"/>
            <a:ext cx="1958510" cy="57155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873A892-4233-2A5D-B030-65E11C2C9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666" y="2409008"/>
            <a:ext cx="1889924" cy="5486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99C90A0-FAAD-AFC3-D6FE-5E10A6FE7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011" y="4715462"/>
            <a:ext cx="1836579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8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0D314-1B10-83C6-390A-1BC382ACE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175" y="1813860"/>
            <a:ext cx="5919019" cy="4418505"/>
          </a:xfrm>
          <a:prstGeom prst="rect">
            <a:avLst/>
          </a:prstGeom>
        </p:spPr>
      </p:pic>
      <p:sp>
        <p:nvSpPr>
          <p:cNvPr id="4" name="Rectangle 1026">
            <a:extLst>
              <a:ext uri="{FF2B5EF4-FFF2-40B4-BE49-F238E27FC236}">
                <a16:creationId xmlns:a16="http://schemas.microsoft.com/office/drawing/2014/main" id="{763AB770-DFBC-5E68-42FA-2EFADEEC5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HÒA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TOAN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KIỀM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THẬN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643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010B0E4-5771-7FD7-1A0C-BAEB4D4AA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56" y="1907952"/>
            <a:ext cx="7852687" cy="4021134"/>
          </a:xfrm>
          <a:prstGeom prst="rect">
            <a:avLst/>
          </a:prstGeom>
        </p:spPr>
      </p:pic>
      <p:sp>
        <p:nvSpPr>
          <p:cNvPr id="4" name="Rectangle 1026">
            <a:extLst>
              <a:ext uri="{FF2B5EF4-FFF2-40B4-BE49-F238E27FC236}">
                <a16:creationId xmlns:a16="http://schemas.microsoft.com/office/drawing/2014/main" id="{F087C637-E5FD-1B83-5541-CC07D0670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ĐÀO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THẢI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ACID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KHỎI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3129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9B190-AA61-ECAB-1255-BE3DB6C11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A51DDB8D-3153-47C7-82C9-EA5CC7788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TOAN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KIỀM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482F53D-B734-19A1-A7F2-3FF016D57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877" y="1593850"/>
            <a:ext cx="5570703" cy="5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1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653F8-679E-609C-C872-C1B1390EA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8FF14C85-4A8F-336F-E65D-01C415833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TOAN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KIỀM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68D5C36-D887-6E48-846F-57D17E1E7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838" y="1512808"/>
            <a:ext cx="5578323" cy="290347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B081F05-0393-46C0-DC42-F06B2C62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838" y="4308466"/>
            <a:ext cx="5540220" cy="23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41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96CAE-7AC7-F998-8834-4CE10E872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3CA510C0-C712-D862-41B4-645E274B4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CHẾ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TOAN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KIỀM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ED90A-EC2B-4FEC-BBDB-2E4C51F3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81" y="2001733"/>
            <a:ext cx="7842361" cy="37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04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5E080-D0D8-4867-C96B-A2DBC9A54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7AF75BA6-9445-7987-B4D5-BBA6BE2A8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trống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anion (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bt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12)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BC1335C-6E34-28AD-03AD-7246E035A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30" y="2709633"/>
            <a:ext cx="6223089" cy="300583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5EA1CE7-F401-D52A-E68C-693A7166F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847" y="1892639"/>
            <a:ext cx="306350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38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34F666F5-56F5-4E07-994E-E1B31653D1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 marL="457200" indent="-457200">
              <a:lnSpc>
                <a:spcPct val="200000"/>
              </a:lnSpc>
              <a:spcAft>
                <a:spcPts val="1000"/>
              </a:spcAft>
              <a:buClrTx/>
              <a:buSzPct val="100000"/>
              <a:buAutoNum type="arabicPeriod"/>
            </a:pPr>
            <a:r>
              <a:rPr lang="en-US" altLang="en-US" sz="240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Sinh lý trao đổi khí máu </a:t>
            </a:r>
            <a:endParaRPr lang="en-US" altLang="en-US" sz="2400" dirty="0">
              <a:solidFill>
                <a:schemeClr val="tx1"/>
              </a:solidFill>
              <a:latin typeface="Arial"/>
              <a:ea typeface="ＭＳ Ｐゴシック"/>
              <a:cs typeface="Arial"/>
            </a:endParaRPr>
          </a:p>
          <a:p>
            <a:pPr marL="457200" indent="-457200">
              <a:lnSpc>
                <a:spcPct val="200000"/>
              </a:lnSpc>
              <a:spcAft>
                <a:spcPts val="1000"/>
              </a:spcAft>
              <a:buClrTx/>
              <a:buSzPct val="100000"/>
              <a:buAutoNum type="arabicPeriod"/>
            </a:pPr>
            <a:r>
              <a:rPr lang="en-US" sz="240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Các rối loạn toan kiềm cơ bản</a:t>
            </a:r>
            <a:endParaRPr lang="vi-VN" dirty="0">
              <a:solidFill>
                <a:schemeClr val="tx1"/>
              </a:solidFill>
              <a:latin typeface="Arial"/>
              <a:ea typeface="ＭＳ Ｐゴシック"/>
              <a:cs typeface="Arial"/>
            </a:endParaRPr>
          </a:p>
          <a:p>
            <a:pPr marL="457200" indent="-457200" eaLnBrk="1" hangingPunct="1"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Tahoma" panose="020B0604030504040204" pitchFamily="34" charset="0"/>
              <a:buAutoNum type="arabicPeriod"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Cách phân tích kết quả khí máu</a:t>
            </a:r>
            <a:endParaRPr lang="vi-VN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457200" indent="-457200" eaLnBrk="1" hangingPunct="1"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Tahoma" panose="020B0604030504040204" pitchFamily="34" charset="0"/>
              <a:buAutoNum type="arabicPeriod"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 lâm sàng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50000"/>
              </a:lnSpc>
              <a:spcAft>
                <a:spcPts val="1000"/>
              </a:spcAft>
              <a:buClrTx/>
              <a:buSzPct val="100000"/>
              <a:buNone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E9FC5302-2EDB-4CAB-BB33-6E75F3D7F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vi-VN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dung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2F066-2F4F-733B-1567-566A2B4D6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D1C9F291-C4DB-2C34-B1F3-D28506111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trống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anion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A1773EC-D680-5C26-7763-E14F4341D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44" y="1879864"/>
            <a:ext cx="7098861" cy="29098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ACB5CC7-851E-187A-FA01-7ECA4670E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4" y="5075728"/>
            <a:ext cx="7028811" cy="59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30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619E5-4FD4-8216-404B-D1CA08BF4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E8D62DD3-5A8B-1229-ED41-E92C2D2203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03753" y="3163168"/>
            <a:ext cx="6841218" cy="3280229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 &lt; -3: Toan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chuyển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cần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loại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bỏ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acid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khỏi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cơ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thể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thở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nhanh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CO2)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 &gt; +3: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chuyển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cần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phải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loại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bỏ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bicarbonate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khỏi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cơ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thể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thải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trừ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qua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thận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A02EBD15-9AF9-647B-3B92-B1599EEFA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Kiềm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dư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[BE (-3, +3)]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9E4E4A8-8D8B-50D8-8ACF-8FCBBFD9D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06" y="1730789"/>
            <a:ext cx="7481169" cy="129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16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21EE3EC-BFED-DDBD-9800-F0F197345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22" y="1939161"/>
            <a:ext cx="8024555" cy="2979678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D05D87D-D084-EFAA-2CCB-0A1960F36256}"/>
              </a:ext>
            </a:extLst>
          </p:cNvPr>
          <p:cNvSpPr/>
          <p:nvPr/>
        </p:nvSpPr>
        <p:spPr>
          <a:xfrm>
            <a:off x="624114" y="5363028"/>
            <a:ext cx="2481943" cy="6168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anion</a:t>
            </a: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2C7D04F8-4433-15C2-C933-A6545DEE1212}"/>
              </a:ext>
            </a:extLst>
          </p:cNvPr>
          <p:cNvSpPr/>
          <p:nvPr/>
        </p:nvSpPr>
        <p:spPr>
          <a:xfrm>
            <a:off x="5544457" y="5304971"/>
            <a:ext cx="2481943" cy="6168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cation</a:t>
            </a:r>
          </a:p>
        </p:txBody>
      </p:sp>
      <p:sp>
        <p:nvSpPr>
          <p:cNvPr id="6" name="Rectangle 1026">
            <a:extLst>
              <a:ext uri="{FF2B5EF4-FFF2-40B4-BE49-F238E27FC236}">
                <a16:creationId xmlns:a16="http://schemas.microsoft.com/office/drawing/2014/main" id="{8F8A7CB1-46A0-835B-7416-E10D49327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lệ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Delta</a:t>
            </a:r>
          </a:p>
        </p:txBody>
      </p:sp>
    </p:spTree>
    <p:extLst>
      <p:ext uri="{BB962C8B-B14F-4D97-AF65-F5344CB8AC3E}">
        <p14:creationId xmlns:p14="http://schemas.microsoft.com/office/powerpoint/2010/main" val="190785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689ADA6-3E33-0136-1BC0-BA99E3965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54" y="1593850"/>
            <a:ext cx="4167540" cy="94956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4A49480-F9B9-1A0F-EB72-0B1852E03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84" y="1581524"/>
            <a:ext cx="4602370" cy="3767214"/>
          </a:xfrm>
          <a:prstGeom prst="rect">
            <a:avLst/>
          </a:prstGeom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CCBB7E92-C56A-D70D-E542-878CC62E3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lệ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Delta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lý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4D9577-686B-43F3-80D8-3D0A43916A4D}"/>
              </a:ext>
            </a:extLst>
          </p:cNvPr>
          <p:cNvSpPr txBox="1"/>
          <p:nvPr/>
        </p:nvSpPr>
        <p:spPr>
          <a:xfrm>
            <a:off x="394446" y="5769265"/>
            <a:ext cx="71956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Tỉ</a:t>
            </a:r>
            <a:r>
              <a:rPr lang="en-US" b="1" dirty="0"/>
              <a:t> </a:t>
            </a:r>
            <a:r>
              <a:rPr lang="en-US" b="1" dirty="0" err="1"/>
              <a:t>lệ</a:t>
            </a:r>
            <a:r>
              <a:rPr lang="en-US" b="1" dirty="0"/>
              <a:t> Delta = (AG − 12) / (24 − </a:t>
            </a:r>
            <a:r>
              <a:rPr lang="en-US" b="1" dirty="0" err="1"/>
              <a:t>HCO3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4591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A753744-E48B-ACEE-584E-08B2D84BF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429" y="1786694"/>
            <a:ext cx="4666343" cy="328461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1818FB5-0809-10F6-3228-D032CD674D32}"/>
              </a:ext>
            </a:extLst>
          </p:cNvPr>
          <p:cNvSpPr txBox="1"/>
          <p:nvPr/>
        </p:nvSpPr>
        <p:spPr>
          <a:xfrm>
            <a:off x="1240970" y="5451902"/>
            <a:ext cx="7257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chemeClr val="accent2"/>
                </a:solidFill>
                <a:effectLst/>
                <a:latin typeface="Googl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K+ </a:t>
            </a:r>
            <a:r>
              <a:rPr lang="en-US" b="1" i="0" dirty="0" err="1">
                <a:solidFill>
                  <a:srgbClr val="0A0A0A"/>
                </a:solidFill>
                <a:effectLst/>
                <a:latin typeface="Google Sans"/>
              </a:rPr>
              <a:t>hiệu</a:t>
            </a:r>
            <a:r>
              <a:rPr lang="en-US" b="1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en-US" b="1" i="0" dirty="0" err="1">
                <a:solidFill>
                  <a:srgbClr val="0A0A0A"/>
                </a:solidFill>
                <a:effectLst/>
                <a:latin typeface="Google Sans"/>
              </a:rPr>
              <a:t>chỉnh</a:t>
            </a:r>
            <a:r>
              <a:rPr lang="en-US" b="1" i="0" dirty="0">
                <a:solidFill>
                  <a:srgbClr val="0A0A0A"/>
                </a:solidFill>
                <a:effectLst/>
                <a:latin typeface="Google Sans"/>
              </a:rPr>
              <a:t> = K</a:t>
            </a:r>
            <a:r>
              <a:rPr lang="en-US" b="1" dirty="0">
                <a:solidFill>
                  <a:srgbClr val="0A0A0A"/>
                </a:solidFill>
                <a:latin typeface="Google Sans"/>
              </a:rPr>
              <a:t>ali </a:t>
            </a:r>
            <a:r>
              <a:rPr lang="en-US" b="1" dirty="0" err="1">
                <a:solidFill>
                  <a:srgbClr val="0A0A0A"/>
                </a:solidFill>
                <a:latin typeface="Google Sans"/>
              </a:rPr>
              <a:t>đo</a:t>
            </a:r>
            <a:r>
              <a:rPr lang="en-US" b="1" dirty="0">
                <a:solidFill>
                  <a:srgbClr val="0A0A0A"/>
                </a:solidFill>
                <a:latin typeface="Google Sans"/>
              </a:rPr>
              <a:t> </a:t>
            </a:r>
            <a:r>
              <a:rPr lang="en-US" b="1" dirty="0" err="1">
                <a:solidFill>
                  <a:srgbClr val="0A0A0A"/>
                </a:solidFill>
                <a:latin typeface="Google Sans"/>
              </a:rPr>
              <a:t>được</a:t>
            </a:r>
            <a:r>
              <a:rPr lang="en-US" b="1" i="0" dirty="0">
                <a:solidFill>
                  <a:srgbClr val="0A0A0A"/>
                </a:solidFill>
                <a:effectLst/>
                <a:latin typeface="Google Sans"/>
              </a:rPr>
              <a:t> - [0.6 x (pH - 7.4)/0,1]</a:t>
            </a:r>
            <a:r>
              <a:rPr lang="en-US" b="0" i="0" dirty="0">
                <a:solidFill>
                  <a:srgbClr val="0A0A0A"/>
                </a:solidFill>
                <a:effectLst/>
                <a:latin typeface="Google Sans"/>
              </a:rPr>
              <a:t> </a:t>
            </a:r>
            <a:endParaRPr lang="en-US" dirty="0"/>
          </a:p>
        </p:txBody>
      </p:sp>
      <p:sp>
        <p:nvSpPr>
          <p:cNvPr id="6" name="Rectangle 1026">
            <a:extLst>
              <a:ext uri="{FF2B5EF4-FFF2-40B4-BE49-F238E27FC236}">
                <a16:creationId xmlns:a16="http://schemas.microsoft.com/office/drawing/2014/main" id="{2FD257D0-D8D5-21FA-2EB6-1DB9DCFE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Hiệu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chỉnh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kali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pH</a:t>
            </a:r>
          </a:p>
        </p:txBody>
      </p:sp>
    </p:spTree>
    <p:extLst>
      <p:ext uri="{BB962C8B-B14F-4D97-AF65-F5344CB8AC3E}">
        <p14:creationId xmlns:p14="http://schemas.microsoft.com/office/powerpoint/2010/main" val="3553560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3651-4AA8-BB4B-CEA3-90A6D0557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4F4A2345-970A-15DB-1461-E9E3153BC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Methanol, ethanol,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thuốc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độc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chất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(INH, aspirin, cyanide, metformin)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Acid lactic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Nhiễm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toan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ceton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đái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tháo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đường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Suy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thận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(ko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đào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thải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acid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cố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định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74F50F24-F0F9-96E6-69F6-029390E7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66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TOAN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nhân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73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3651-4AA8-BB4B-CEA3-90A6D0557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4F4A2345-970A-15DB-1461-E9E3153BC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Tiêu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chảy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gây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mất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HCO3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qua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phân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Clo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làm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hấp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thu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HCO3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qua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thận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truyền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dịch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chứa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nhiều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clo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kali,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natri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..)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Toan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ống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thận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do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đào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thải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H+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HCO3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qua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nước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tiểu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74F50F24-F0F9-96E6-69F6-029390E7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66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TOAN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nhân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55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3651-4AA8-BB4B-CEA3-90A6D0557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4F4A2345-970A-15DB-1461-E9E3153BC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Toan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chuyển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HCO3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pH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=&gt;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Phổi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thông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thải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CO2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hô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hấp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để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nâng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pH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≈ 1,5 × (HCO₃⁻) + 8</a:t>
            </a:r>
          </a:p>
          <a:p>
            <a:pPr marL="0" indent="0">
              <a:lnSpc>
                <a:spcPct val="200000"/>
              </a:lnSpc>
              <a:spcAft>
                <a:spcPts val="1000"/>
              </a:spcAft>
              <a:buClrTx/>
              <a:buSzPct val="100000"/>
              <a:buNone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Công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thức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Winters)</a:t>
            </a: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74F50F24-F0F9-96E6-69F6-029390E7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TOAN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trừ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660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3651-4AA8-BB4B-CEA3-90A6D0557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4F4A2345-970A-15DB-1461-E9E3153BC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Mất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acid do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nôn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Hạ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Clo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Hạ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Kali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Dùng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corticoid,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hội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chứng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Cushing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gây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tái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hấp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thu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Na,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thải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K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thải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H+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tại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ống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thận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Truyền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corticoid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quá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mức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co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thể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tích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Hạ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albumin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Sử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dụng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lợi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tiểu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furocemide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thiazide)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74F50F24-F0F9-96E6-69F6-029390E7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66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KIỀM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nhân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63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A1D1E79-9633-82B3-37C4-A9181E4E1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543" y="1879281"/>
            <a:ext cx="6175829" cy="4626107"/>
          </a:xfrm>
          <a:prstGeom prst="rect">
            <a:avLst/>
          </a:prstGeom>
        </p:spPr>
      </p:pic>
      <p:sp>
        <p:nvSpPr>
          <p:cNvPr id="4" name="Rectangle 1026">
            <a:extLst>
              <a:ext uri="{FF2B5EF4-FFF2-40B4-BE49-F238E27FC236}">
                <a16:creationId xmlns:a16="http://schemas.microsoft.com/office/drawing/2014/main" id="{88AE6B73-E6E6-5684-9F7A-31AE4E641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381" y="443592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KIỀM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nhân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0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960D1DE-BC4E-A32C-AA81-A41725B5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24" y="1581541"/>
            <a:ext cx="5950404" cy="4528973"/>
          </a:xfrm>
          <a:prstGeom prst="rect">
            <a:avLst/>
          </a:prstGeom>
        </p:spPr>
      </p:pic>
      <p:sp>
        <p:nvSpPr>
          <p:cNvPr id="4" name="Rectangle 1026">
            <a:extLst>
              <a:ext uri="{FF2B5EF4-FFF2-40B4-BE49-F238E27FC236}">
                <a16:creationId xmlns:a16="http://schemas.microsoft.com/office/drawing/2014/main" id="{5860B2F7-4CEC-B78A-6BD0-5B19B8E46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Các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endParaRPr lang="en-US" altLang="en-US" sz="3600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90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3651-4AA8-BB4B-CEA3-90A6D0557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4F4A2345-970A-15DB-1461-E9E3153BC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chuyển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HCO3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pH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cơ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thể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thở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chậm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lại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để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giữ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CO2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≈ 40 + [0,7 × (HCO₃⁻ − 24)]</a:t>
            </a: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74F50F24-F0F9-96E6-69F6-029390E7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66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KIỀM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trừ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570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3651-4AA8-BB4B-CEA3-90A6D0557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4F4A2345-970A-15DB-1461-E9E3153BC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thông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do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kích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thích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hệ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thần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kinh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trung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ương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Chấn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thương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đột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quị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đau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lo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lắng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nhiễm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trùng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thông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do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thiếu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oxy: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viêm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phổi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sốc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nhiễm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khuẩn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tắc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mạch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phổi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thông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do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cài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đặt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máy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thở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74F50F24-F0F9-96E6-69F6-029390E7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66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KIỀM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nhân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22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3651-4AA8-BB4B-CEA3-90A6D0557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4F4A2345-970A-15DB-1461-E9E3153BC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7529" y="1593850"/>
            <a:ext cx="8121184" cy="4327525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hô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hấp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PaCO2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pH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Thận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sẽ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đào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thải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HCO3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để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pH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Cấp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tính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24h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):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HCO₃⁻ ≈ 24 − 0,32× (40 −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₂) 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Mạn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tính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(2-5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ngày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: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HCO₃⁻ ≈ 24 − 0,5 × (40 −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₂) </a:t>
            </a: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74F50F24-F0F9-96E6-69F6-029390E7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66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KIỀM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trừ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5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3651-4AA8-BB4B-CEA3-90A6D0557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4F4A2345-970A-15DB-1461-E9E3153BC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Tổn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thương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não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ức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chế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thần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kinh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trung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ương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ngộ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độc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thuốc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ngủ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Suy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hô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hấp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hen, COPD,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tắc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nghẽn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thông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phế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nang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Tắc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nghẽn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đường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thở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Suy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tuần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hoàn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phổi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sản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sinh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CO2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quá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mức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74F50F24-F0F9-96E6-69F6-029390E7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66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TOAN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nhân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863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3651-4AA8-BB4B-CEA3-90A6D0557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4F4A2345-970A-15DB-1461-E9E3153BC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Thận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sẽ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tái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hấp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thu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HCO3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để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duy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trì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pH (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chậm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Cấp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tính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HCO₃⁻ ≈ 24 + (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− 40) / 10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Mãn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tính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HCO₃⁻ ≈ 24 + 4 × (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− 40) / 10</a:t>
            </a: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74F50F24-F0F9-96E6-69F6-029390E7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66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TOAN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Bù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trừ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661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564AD-0798-EE3B-C5E3-433299083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5D8722FD-E954-2027-48DD-7FDA4759E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pH,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PaCO2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HCO3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–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Giá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trị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bình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thường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 7,40 (7,35-7,45) </a:t>
            </a:r>
          </a:p>
          <a:p>
            <a:pPr lvl="1">
              <a:lnSpc>
                <a:spcPct val="1500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pCO2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40 (35-45)</a:t>
            </a:r>
          </a:p>
          <a:p>
            <a:pPr lvl="1">
              <a:lnSpc>
                <a:spcPct val="1500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HCO3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24 (22-26)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 &lt; 7,35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toan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mất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bù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pH &gt; 7,45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mất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bù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0EEF1F88-54A8-4DD0-B585-8AC506B42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GIẢN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36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9BA78-4F4D-ED70-E07B-8FD2E7AF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9C7C884E-8D07-D62C-6742-C9AA91B5B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 7,50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PaCO2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45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HCO3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34</a:t>
            </a:r>
          </a:p>
          <a:p>
            <a:pPr lvl="1">
              <a:lnSpc>
                <a:spcPct val="1500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B1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xem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pH 7,50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mất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bù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B2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xem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PaCO2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45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chuyển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 7,04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PaCO2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85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HCO3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22: </a:t>
            </a:r>
          </a:p>
          <a:p>
            <a:pPr lvl="1">
              <a:lnSpc>
                <a:spcPct val="1500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B1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7,04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toan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mất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bù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nặng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B2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PaCO2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85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tăng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cao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=&gt;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toan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hô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hấp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mất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bù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3D6E64E4-CA64-89E5-AE27-5A893F6DA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GIẢN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010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9BA78-4F4D-ED70-E07B-8FD2E7AF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9C7C884E-8D07-D62C-6742-C9AA91B5B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1: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Kiểm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pH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2: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Đánh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giá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PaCO2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3: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Đánh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giá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bù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trừ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4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xem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có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rối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loạn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hỗn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hợp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altLang="en-US" sz="16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Tính</a:t>
            </a:r>
            <a:r>
              <a:rPr lang="en-US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Anion Gap</a:t>
            </a:r>
          </a:p>
          <a:p>
            <a:pPr lvl="1">
              <a:lnSpc>
                <a:spcPct val="1500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altLang="en-US" sz="16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Hiệu</a:t>
            </a:r>
            <a:r>
              <a:rPr lang="en-US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chỉnh</a:t>
            </a:r>
            <a:r>
              <a:rPr lang="en-US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Anion Gap</a:t>
            </a:r>
          </a:p>
          <a:p>
            <a:pPr lvl="1">
              <a:lnSpc>
                <a:spcPct val="1500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altLang="en-US" sz="16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Tính</a:t>
            </a:r>
            <a:r>
              <a:rPr lang="en-US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tỉ</a:t>
            </a:r>
            <a:r>
              <a:rPr lang="en-US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lệ</a:t>
            </a:r>
            <a:r>
              <a:rPr lang="en-US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Delta</a:t>
            </a:r>
          </a:p>
          <a:p>
            <a:pPr lvl="1">
              <a:lnSpc>
                <a:spcPct val="150000"/>
              </a:lnSpc>
              <a:spcAft>
                <a:spcPts val="1000"/>
              </a:spcAft>
              <a:buSzPct val="100000"/>
              <a:buFont typeface="Wingdings" panose="05000000000000000000" pitchFamily="2" charset="2"/>
              <a:buChar char="v"/>
            </a:pPr>
            <a:r>
              <a:rPr lang="en-US" altLang="en-US" sz="16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Xem</a:t>
            </a:r>
            <a:r>
              <a:rPr lang="en-US" altLang="en-US" sz="16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BE</a:t>
            </a: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3D6E64E4-CA64-89E5-AE27-5A893F6DA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Toan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kiềm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387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9BA78-4F4D-ED70-E07B-8FD2E7AF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9C7C884E-8D07-D62C-6742-C9AA91B5B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1: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Đánh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giá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PaO2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SaO2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Tính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PAO2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theo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phương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trình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phế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nang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Tính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Gradient A-a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Tính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hiệu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chỉnh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Gradien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A-a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theo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tuổi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kết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luận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endParaRPr lang="en-US" altLang="en-US" sz="16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3D6E64E4-CA64-89E5-AE27-5A893F6DA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Oxy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hóa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12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564AD-0798-EE3B-C5E3-433299083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5D8722FD-E954-2027-48DD-7FDA4759E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ClrTx/>
              <a:buSzPct val="100000"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vi-VN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</a:t>
            </a: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/ </a:t>
            </a:r>
            <a:r>
              <a:rPr lang="vi-VN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/ </a:t>
            </a:r>
            <a:r>
              <a:rPr lang="vi-VN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</a:t>
            </a: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₃⁻)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7,50 / 48 / 34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</a:pP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1: </a:t>
            </a: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&gt; 7,45 → </a:t>
            </a: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2: </a:t>
            </a: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&gt; 40 → </a:t>
            </a: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chuyển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3: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≈ 40 + [0,7 × (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34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− 24)] ?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Có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→ </a:t>
            </a: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Bù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trừ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hô </a:t>
            </a: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hấp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phù</a:t>
            </a:r>
            <a:r>
              <a:rPr lang="vi-VN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hợp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0EEF1F88-54A8-4DD0-B585-8AC506B42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LÂM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SÀNG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63067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BBF10-0332-2231-C178-D8636F7C1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0A52A342-BAB0-CCA7-BF56-6B17F0D7B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 (ion Hydrogen)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pCO2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HCO3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(bicarbonate)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PaO2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SaO2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EA0DF08D-5B6F-1F1E-DCDF-ED554C262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endParaRPr lang="en-US" altLang="en-US" sz="3600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319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564AD-0798-EE3B-C5E3-433299083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0EEF1F88-54A8-4DD0-B585-8AC506B42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LÂM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SÀNG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BAC9DF-166B-49EC-8720-E4733A754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93" y="1661631"/>
            <a:ext cx="6991401" cy="390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06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564AD-0798-EE3B-C5E3-433299083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5D8722FD-E954-2027-48DD-7FDA4759E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0EEF1F88-54A8-4DD0-B585-8AC506B42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LÂM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SÀNG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35B44-27BD-48BA-84F3-F80655223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896" y="1683295"/>
            <a:ext cx="7381929" cy="39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87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564AD-0798-EE3B-C5E3-433299083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5D8722FD-E954-2027-48DD-7FDA4759E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Nam 61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tuổi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béo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phì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nặng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có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COPD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suy tim sung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huyết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CHF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),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được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làm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động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mạch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ABG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xét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nghiệm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sinh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trong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quá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trình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đánh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giá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chức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năng hô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hấp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thường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quy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pH = 7,41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= 55 mmHg HCO₃⁻ = 34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/L Na⁺ = 133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LCl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⁻ = 92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/LK⁺ = 3,4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/L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1: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Đánh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giá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bình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thường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2: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Đánh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giá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	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tăng →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Nhiễm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toan hô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hấp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3: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Đánh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giá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bù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trừ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bình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thường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→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có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rối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loạn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nguyên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phát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đối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lập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→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Nhiễm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chuyển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4: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khoảng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trống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anion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	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= 133 − (92 + 34) = 7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/L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Đánh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giá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Không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có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nhiễm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toan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chuyển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tăng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khoảng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trống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anion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5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Nếu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tăng →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delta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ratio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(không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cần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trong ca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này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Kết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luận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Nhiễm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toan hô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hấp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+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Nhiễm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chuyển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0EEF1F88-54A8-4DD0-B585-8AC506B42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LÂM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SÀNG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149922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564AD-0798-EE3B-C5E3-433299083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5D8722FD-E954-2027-48DD-7FDA4759E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Nữ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75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tuổi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nhập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viện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vì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sốt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tiêu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chảy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nhiều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trong 2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ngày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Nhiệt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độ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38,5°C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Nhịp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tim 130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lần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phútHuyết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áp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78/30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mmHg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pH7,29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30 mmHg HCO₃⁻14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/L 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Na⁺128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/L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Cl⁻94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/L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K⁺3,2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/L</a:t>
            </a: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0EEF1F88-54A8-4DD0-B585-8AC506B42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LÂM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SÀNG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E507D-A176-4549-9A11-A6CF06529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06" y="2976834"/>
            <a:ext cx="8033476" cy="294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8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564AD-0798-EE3B-C5E3-433299083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5D8722FD-E954-2027-48DD-7FDA4759E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Nam 34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tuổi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đái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tháo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đường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type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1,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khoa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Cấp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cứu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vì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sốt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buồn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nôn, nôn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đau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bụng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trong 1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ngày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Kết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quả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động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mạch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ABG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7,27PaCO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27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mmHgHCO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₃⁻ 12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LĐiện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giải:Na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⁺ 140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LCl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⁻ 98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LK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⁺ 4,8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LGlucose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 mmol/l</a:t>
            </a: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1: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Kiểm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tra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→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Nhiễm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toan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acidemia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2: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Kiểm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tra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/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₃⁻ →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Nhiễm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toan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chuyển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3: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Đánh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giá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bù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trừPaCO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dự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đoán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≈ 1,5 ×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₃⁻ + 8→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Bù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trừ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hô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hấp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phù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hợp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4: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khoảng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trống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anion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= 140 − (98 + 12) = 30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mEq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/L→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Nhiễm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toan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chuyển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tăng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khoảng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trống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anion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Bước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5: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Nếu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tăng,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delta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ratio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Delta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ratio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= </a:t>
            </a:r>
            <a:r>
              <a:rPr lang="el-GR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Δ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/ </a:t>
            </a:r>
            <a:r>
              <a:rPr lang="el-GR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Δ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₃⁻ = 18 / 12 = 1,5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Vì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delta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ratio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&gt; 1,2, 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Kết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luận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bối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cảnh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nhiễm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toan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ceton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ketoacidosis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nhiều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khả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năng,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tồn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tại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đồng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thời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nhiễm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chuyển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0EEF1F88-54A8-4DD0-B585-8AC506B42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LÂM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SÀNG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5718936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1427254-8E03-CFB9-58C8-BA70192A9FB1}"/>
              </a:ext>
            </a:extLst>
          </p:cNvPr>
          <p:cNvSpPr txBox="1"/>
          <p:nvPr/>
        </p:nvSpPr>
        <p:spPr>
          <a:xfrm>
            <a:off x="275772" y="1930401"/>
            <a:ext cx="859245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dirty="0"/>
              <a:t>Một phụ nữ 75 tuổi được chuyển đến khoa Cấp cứu từ viện dưỡng lão vì sốt và khó </a:t>
            </a:r>
            <a:r>
              <a:rPr lang="vi-VN" sz="1600" dirty="0" err="1"/>
              <a:t>thở,dấu</a:t>
            </a:r>
            <a:r>
              <a:rPr lang="vi-VN" sz="1600" dirty="0"/>
              <a:t> hiệu sinh </a:t>
            </a:r>
            <a:r>
              <a:rPr lang="vi-VN" sz="1600" dirty="0" err="1"/>
              <a:t>tồn:nhiệt</a:t>
            </a:r>
            <a:r>
              <a:rPr lang="vi-VN" sz="1600" dirty="0"/>
              <a:t> </a:t>
            </a:r>
            <a:r>
              <a:rPr lang="vi-VN" sz="1600" dirty="0" err="1"/>
              <a:t>độ102,2°F,nhịp</a:t>
            </a:r>
            <a:r>
              <a:rPr lang="vi-VN" sz="1600" dirty="0"/>
              <a:t> </a:t>
            </a:r>
            <a:r>
              <a:rPr lang="vi-VN" sz="1600" dirty="0" err="1"/>
              <a:t>tim122lần</a:t>
            </a:r>
            <a:r>
              <a:rPr lang="vi-VN" sz="1600" dirty="0"/>
              <a:t>/</a:t>
            </a:r>
            <a:r>
              <a:rPr lang="vi-VN" sz="1600" dirty="0" err="1"/>
              <a:t>phút,huyết</a:t>
            </a:r>
            <a:r>
              <a:rPr lang="vi-VN" sz="1600" dirty="0"/>
              <a:t> </a:t>
            </a:r>
            <a:r>
              <a:rPr lang="vi-VN" sz="1600" dirty="0" err="1"/>
              <a:t>áp95</a:t>
            </a:r>
            <a:r>
              <a:rPr lang="vi-VN" sz="1600" dirty="0"/>
              <a:t>/</a:t>
            </a:r>
            <a:r>
              <a:rPr lang="vi-VN" sz="1600" dirty="0" err="1"/>
              <a:t>40mmHg,nhịp</a:t>
            </a:r>
            <a:r>
              <a:rPr lang="vi-VN" sz="1600" dirty="0"/>
              <a:t> </a:t>
            </a:r>
            <a:r>
              <a:rPr lang="vi-VN" sz="1600" dirty="0" err="1"/>
              <a:t>thở35lần</a:t>
            </a:r>
            <a:r>
              <a:rPr lang="vi-VN" sz="1600" dirty="0"/>
              <a:t>/</a:t>
            </a:r>
            <a:r>
              <a:rPr lang="vi-VN" sz="1600" dirty="0" err="1"/>
              <a:t>phút,độ</a:t>
            </a:r>
            <a:r>
              <a:rPr lang="vi-VN" sz="1600" dirty="0"/>
              <a:t> bão hòa </a:t>
            </a:r>
            <a:r>
              <a:rPr lang="vi-VN" sz="1600" dirty="0" err="1"/>
              <a:t>oxy84%khi</a:t>
            </a:r>
            <a:r>
              <a:rPr lang="vi-VN" sz="1600" dirty="0"/>
              <a:t> thở </a:t>
            </a:r>
            <a:r>
              <a:rPr lang="vi-VN" sz="1600" dirty="0" err="1"/>
              <a:t>oxy6lítqua</a:t>
            </a:r>
            <a:r>
              <a:rPr lang="vi-VN" sz="1600" dirty="0"/>
              <a:t> mặt </a:t>
            </a:r>
            <a:r>
              <a:rPr lang="vi-VN" sz="1600" dirty="0" err="1"/>
              <a:t>nạ,khám</a:t>
            </a:r>
            <a:r>
              <a:rPr lang="vi-VN" sz="1600" dirty="0"/>
              <a:t> phổi ghi nhận ran nổ và giảm âm phế bào vùng đáy phổi </a:t>
            </a:r>
            <a:r>
              <a:rPr lang="vi-VN" sz="1600" dirty="0" err="1"/>
              <a:t>phải.Khí</a:t>
            </a:r>
            <a:r>
              <a:rPr lang="vi-VN" sz="1600" dirty="0"/>
              <a:t> máu và xét </a:t>
            </a:r>
            <a:r>
              <a:rPr lang="vi-VN" sz="1600" dirty="0" err="1"/>
              <a:t>nghiệ</a:t>
            </a:r>
            <a:r>
              <a:rPr lang="en-US" sz="1600" dirty="0"/>
              <a:t>a</a:t>
            </a:r>
            <a:r>
              <a:rPr lang="vi-VN" sz="1600" dirty="0" err="1"/>
              <a:t>m:pH7,47,PaCO₂25mmHg,HCO</a:t>
            </a:r>
            <a:r>
              <a:rPr lang="vi-VN" sz="1600" dirty="0"/>
              <a:t>₃⁻</a:t>
            </a:r>
            <a:r>
              <a:rPr lang="vi-VN" sz="1600" dirty="0" err="1"/>
              <a:t>17mEq</a:t>
            </a:r>
            <a:r>
              <a:rPr lang="vi-VN" sz="1600" dirty="0"/>
              <a:t>/</a:t>
            </a:r>
            <a:r>
              <a:rPr lang="vi-VN" sz="1600" dirty="0" err="1"/>
              <a:t>L,Na⁺148mEq</a:t>
            </a:r>
            <a:r>
              <a:rPr lang="vi-VN" sz="1600" dirty="0"/>
              <a:t>/</a:t>
            </a:r>
            <a:r>
              <a:rPr lang="vi-VN" sz="1600" dirty="0" err="1"/>
              <a:t>L,Cl⁻110mEq</a:t>
            </a:r>
            <a:r>
              <a:rPr lang="vi-VN" sz="1600" dirty="0"/>
              <a:t>/</a:t>
            </a:r>
            <a:r>
              <a:rPr lang="vi-VN" sz="1600" dirty="0" err="1"/>
              <a:t>L,K⁺3,2mEq</a:t>
            </a:r>
            <a:r>
              <a:rPr lang="vi-VN" sz="1600" dirty="0"/>
              <a:t>/</a:t>
            </a:r>
            <a:r>
              <a:rPr lang="vi-VN" sz="1600" dirty="0" err="1"/>
              <a:t>L,HCO</a:t>
            </a:r>
            <a:r>
              <a:rPr lang="vi-VN" sz="1600" dirty="0"/>
              <a:t>₃⁻</a:t>
            </a:r>
            <a:r>
              <a:rPr lang="vi-VN" sz="1600" dirty="0" err="1"/>
              <a:t>17mEq</a:t>
            </a:r>
            <a:r>
              <a:rPr lang="vi-VN" sz="1600" dirty="0"/>
              <a:t>/</a:t>
            </a:r>
            <a:r>
              <a:rPr lang="vi-VN" sz="1600" dirty="0" err="1"/>
              <a:t>L,Ure32mg</a:t>
            </a:r>
            <a:r>
              <a:rPr lang="vi-VN" sz="1600" dirty="0"/>
              <a:t>/</a:t>
            </a:r>
            <a:r>
              <a:rPr lang="vi-VN" sz="1600" dirty="0" err="1"/>
              <a:t>dL,Creatinin1,4mg</a:t>
            </a:r>
            <a:r>
              <a:rPr lang="vi-VN" sz="1600" dirty="0"/>
              <a:t>/</a:t>
            </a:r>
            <a:r>
              <a:rPr lang="vi-VN" sz="1600" dirty="0" err="1"/>
              <a:t>dL,Glucose102mg</a:t>
            </a:r>
            <a:r>
              <a:rPr lang="vi-VN" sz="1600" dirty="0"/>
              <a:t>/</a:t>
            </a:r>
            <a:r>
              <a:rPr lang="vi-VN" sz="1600" dirty="0" err="1"/>
              <a:t>dL,Albumin2,7g</a:t>
            </a:r>
            <a:r>
              <a:rPr lang="vi-VN" sz="1600" dirty="0"/>
              <a:t>/</a:t>
            </a:r>
            <a:r>
              <a:rPr lang="vi-VN" sz="1600" dirty="0" err="1"/>
              <a:t>dL,Xquang</a:t>
            </a:r>
            <a:r>
              <a:rPr lang="vi-VN" sz="1600" dirty="0"/>
              <a:t> </a:t>
            </a:r>
            <a:r>
              <a:rPr lang="vi-VN" sz="1600" dirty="0" err="1"/>
              <a:t>ngực:đông</a:t>
            </a:r>
            <a:r>
              <a:rPr lang="vi-VN" sz="1600" dirty="0"/>
              <a:t> đặc </a:t>
            </a:r>
            <a:r>
              <a:rPr lang="vi-VN" sz="1600" dirty="0" err="1"/>
              <a:t>thùy</a:t>
            </a:r>
            <a:r>
              <a:rPr lang="vi-VN" sz="1600" dirty="0"/>
              <a:t> dưới phổi </a:t>
            </a:r>
            <a:r>
              <a:rPr lang="vi-VN" sz="1600" dirty="0" err="1"/>
              <a:t>phải.Bước1:kiểm</a:t>
            </a:r>
            <a:r>
              <a:rPr lang="vi-VN" sz="1600" dirty="0"/>
              <a:t> </a:t>
            </a:r>
            <a:r>
              <a:rPr lang="vi-VN" sz="1600" dirty="0" err="1"/>
              <a:t>trapH→kiềm</a:t>
            </a:r>
            <a:r>
              <a:rPr lang="vi-VN" sz="1600" dirty="0"/>
              <a:t> </a:t>
            </a:r>
            <a:r>
              <a:rPr lang="vi-VN" sz="1600" dirty="0" err="1"/>
              <a:t>máu.Bước2:kiểm</a:t>
            </a:r>
            <a:r>
              <a:rPr lang="vi-VN" sz="1600" dirty="0"/>
              <a:t> </a:t>
            </a:r>
            <a:r>
              <a:rPr lang="vi-VN" sz="1600" dirty="0" err="1"/>
              <a:t>traPaCO</a:t>
            </a:r>
            <a:r>
              <a:rPr lang="vi-VN" sz="1600" dirty="0"/>
              <a:t>₂→kiềm hô </a:t>
            </a:r>
            <a:r>
              <a:rPr lang="vi-VN" sz="1600" dirty="0" err="1"/>
              <a:t>hấp.Bước3:đánh</a:t>
            </a:r>
            <a:r>
              <a:rPr lang="vi-VN" sz="1600" dirty="0"/>
              <a:t> giá bù </a:t>
            </a:r>
            <a:r>
              <a:rPr lang="vi-VN" sz="1600" dirty="0" err="1"/>
              <a:t>trừ:HCO</a:t>
            </a:r>
            <a:r>
              <a:rPr lang="vi-VN" sz="1600" dirty="0"/>
              <a:t>₃⁻có </a:t>
            </a:r>
            <a:r>
              <a:rPr lang="vi-VN" sz="1600" dirty="0" err="1"/>
              <a:t>giảm2mEq</a:t>
            </a:r>
            <a:r>
              <a:rPr lang="vi-VN" sz="1600" dirty="0"/>
              <a:t>/</a:t>
            </a:r>
            <a:r>
              <a:rPr lang="vi-VN" sz="1600" dirty="0" err="1"/>
              <a:t>Lcho</a:t>
            </a:r>
            <a:r>
              <a:rPr lang="vi-VN" sz="1600" dirty="0"/>
              <a:t> </a:t>
            </a:r>
            <a:r>
              <a:rPr lang="vi-VN" sz="1600" dirty="0" err="1"/>
              <a:t>mỗi10mmHgPaCO₂giảm</a:t>
            </a:r>
            <a:r>
              <a:rPr lang="vi-VN" sz="1600" dirty="0"/>
              <a:t> </a:t>
            </a:r>
            <a:r>
              <a:rPr lang="vi-VN" sz="1600" dirty="0" err="1"/>
              <a:t>dưới40không→bù</a:t>
            </a:r>
            <a:r>
              <a:rPr lang="vi-VN" sz="1600" dirty="0"/>
              <a:t> trừ không phù </a:t>
            </a:r>
            <a:r>
              <a:rPr lang="vi-VN" sz="1600" dirty="0" err="1"/>
              <a:t>hợp,HCO</a:t>
            </a:r>
            <a:r>
              <a:rPr lang="vi-VN" sz="1600" dirty="0"/>
              <a:t>₃⁻thấp hơn dự </a:t>
            </a:r>
            <a:r>
              <a:rPr lang="vi-VN" sz="1600" dirty="0" err="1"/>
              <a:t>kiến→toan</a:t>
            </a:r>
            <a:r>
              <a:rPr lang="vi-VN" sz="1600" dirty="0"/>
              <a:t> chuyển </a:t>
            </a:r>
            <a:r>
              <a:rPr lang="vi-VN" sz="1600" dirty="0" err="1"/>
              <a:t>hóa.Bước4:tính</a:t>
            </a:r>
            <a:r>
              <a:rPr lang="vi-VN" sz="1600" dirty="0"/>
              <a:t> khoảng trống </a:t>
            </a:r>
            <a:r>
              <a:rPr lang="vi-VN" sz="1600" dirty="0" err="1"/>
              <a:t>anion:AG</a:t>
            </a:r>
            <a:r>
              <a:rPr lang="vi-VN" sz="1600" dirty="0"/>
              <a:t>=148−(110+17)=</a:t>
            </a:r>
            <a:r>
              <a:rPr lang="vi-VN" sz="1600" dirty="0" err="1"/>
              <a:t>21mEq</a:t>
            </a:r>
            <a:r>
              <a:rPr lang="vi-VN" sz="1600" dirty="0"/>
              <a:t>/</a:t>
            </a:r>
            <a:r>
              <a:rPr lang="vi-VN" sz="1600" dirty="0" err="1"/>
              <a:t>L,AGhiệu</a:t>
            </a:r>
            <a:r>
              <a:rPr lang="vi-VN" sz="1600" dirty="0"/>
              <a:t> chỉnh=</a:t>
            </a:r>
            <a:r>
              <a:rPr lang="vi-VN" sz="1600" dirty="0" err="1"/>
              <a:t>AGđo+2,5</a:t>
            </a:r>
            <a:r>
              <a:rPr lang="vi-VN" sz="1600" dirty="0"/>
              <a:t>×(4−</a:t>
            </a:r>
            <a:r>
              <a:rPr lang="vi-VN" sz="1600" dirty="0" err="1"/>
              <a:t>Albumin</a:t>
            </a:r>
            <a:r>
              <a:rPr lang="vi-VN" sz="1600" dirty="0"/>
              <a:t>)=</a:t>
            </a:r>
            <a:r>
              <a:rPr lang="vi-VN" sz="1600" dirty="0" err="1"/>
              <a:t>24→toan</a:t>
            </a:r>
            <a:r>
              <a:rPr lang="vi-VN" sz="1600" dirty="0"/>
              <a:t> chuyển hóa tăng khoảng trống </a:t>
            </a:r>
            <a:r>
              <a:rPr lang="vi-VN" sz="1600" dirty="0" err="1"/>
              <a:t>anion.Bước5:nếuAGtăng,tính</a:t>
            </a:r>
            <a:r>
              <a:rPr lang="vi-VN" sz="1600" dirty="0"/>
              <a:t> tỷ lệ </a:t>
            </a:r>
            <a:r>
              <a:rPr lang="vi-VN" sz="1600" dirty="0" err="1"/>
              <a:t>delta:Delta</a:t>
            </a:r>
            <a:r>
              <a:rPr lang="vi-VN" sz="1600" dirty="0"/>
              <a:t> </a:t>
            </a:r>
            <a:r>
              <a:rPr lang="vi-VN" sz="1600" dirty="0" err="1"/>
              <a:t>ratio</a:t>
            </a:r>
            <a:r>
              <a:rPr lang="vi-VN" sz="1600" dirty="0"/>
              <a:t>=</a:t>
            </a:r>
            <a:r>
              <a:rPr lang="el-GR" sz="1600" dirty="0"/>
              <a:t>Δ</a:t>
            </a:r>
            <a:r>
              <a:rPr lang="vi-VN" sz="1600" dirty="0" err="1"/>
              <a:t>AG</a:t>
            </a:r>
            <a:r>
              <a:rPr lang="vi-VN" sz="1600" dirty="0"/>
              <a:t>/</a:t>
            </a:r>
            <a:r>
              <a:rPr lang="el-GR" sz="1600" dirty="0"/>
              <a:t>Δ</a:t>
            </a:r>
            <a:r>
              <a:rPr lang="vi-VN" sz="1600" dirty="0" err="1"/>
              <a:t>HCO</a:t>
            </a:r>
            <a:r>
              <a:rPr lang="vi-VN" sz="1600" dirty="0"/>
              <a:t>₃⁻=12/7=1,7(nằm trong khoảng kỳ vọng cho mọi nguyên nhân ngoại trừ nhiễm toan </a:t>
            </a:r>
            <a:r>
              <a:rPr lang="vi-VN" sz="1600" dirty="0" err="1"/>
              <a:t>ceton</a:t>
            </a:r>
            <a:r>
              <a:rPr lang="vi-VN" sz="1600" dirty="0"/>
              <a:t> do đái tháo đường).</a:t>
            </a:r>
            <a:r>
              <a:rPr lang="vi-VN" sz="1600" dirty="0" err="1"/>
              <a:t>Bước6:xây</a:t>
            </a:r>
            <a:r>
              <a:rPr lang="vi-VN" sz="1600" dirty="0"/>
              <a:t> dựng chẩn đoán phân </a:t>
            </a:r>
            <a:r>
              <a:rPr lang="vi-VN" sz="1600" dirty="0" err="1"/>
              <a:t>biệt:chẩn</a:t>
            </a:r>
            <a:r>
              <a:rPr lang="vi-VN" sz="1600" dirty="0"/>
              <a:t> đoán phân biệt của kiềm hô </a:t>
            </a:r>
            <a:r>
              <a:rPr lang="vi-VN" sz="1600" dirty="0" err="1"/>
              <a:t>hấp:hạ</a:t>
            </a:r>
            <a:r>
              <a:rPr lang="vi-VN" sz="1600" dirty="0"/>
              <a:t> </a:t>
            </a:r>
            <a:r>
              <a:rPr lang="vi-VN" sz="1600" dirty="0" err="1"/>
              <a:t>oxy</a:t>
            </a:r>
            <a:r>
              <a:rPr lang="vi-VN" sz="1600" dirty="0"/>
              <a:t> </a:t>
            </a:r>
            <a:r>
              <a:rPr lang="vi-VN" sz="1600" dirty="0" err="1"/>
              <a:t>máu←vì</a:t>
            </a:r>
            <a:r>
              <a:rPr lang="vi-VN" sz="1600" dirty="0"/>
              <a:t> sao?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76982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B360E-EE20-86DF-7F69-BB9CCB9F2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1432739A-D34A-0A16-865A-91BB8283E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OXY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5944CAD-82BC-0EC8-3BC5-4E7A3DDC9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661" y="1915356"/>
            <a:ext cx="3825572" cy="382557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394DDB7-B757-F1E0-A2F0-12273F40C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28" y="1966156"/>
            <a:ext cx="4340317" cy="25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55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7A33C-6B1B-DB0B-FC90-594CA9F9F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F9C5DA57-2E99-D42C-C556-052B77446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OXY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612B7FA-8BBA-58BC-1062-BC8587B9D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85" y="1723875"/>
            <a:ext cx="5056414" cy="468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53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5C7A917-D462-A1E8-3F31-6F97557DC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531" y="1594186"/>
            <a:ext cx="4729242" cy="323122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90767E8-0530-CDE9-D777-496C9DB3B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531" y="5040973"/>
            <a:ext cx="4753664" cy="114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600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44E81-F378-B21B-17E6-72F657C83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E0E3337D-8F71-7A88-92B1-4F7C714752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Rối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loạn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khuếch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tán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BCE4C9A3-A507-2823-7D52-26DBE1362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Nguyên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thiếu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oxy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BCCB4B-384F-4936-C6C0-C68424124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072" y="2802060"/>
            <a:ext cx="5342083" cy="24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13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135A8B-7D1E-DE9F-A640-DAB93DAF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022" y="1593850"/>
            <a:ext cx="5160960" cy="4813300"/>
          </a:xfrm>
          <a:prstGeom prst="rect">
            <a:avLst/>
          </a:prstGeom>
        </p:spPr>
      </p:pic>
      <p:sp>
        <p:nvSpPr>
          <p:cNvPr id="3" name="Rectangle 1026">
            <a:extLst>
              <a:ext uri="{FF2B5EF4-FFF2-40B4-BE49-F238E27FC236}">
                <a16:creationId xmlns:a16="http://schemas.microsoft.com/office/drawing/2014/main" id="{D1A9043C-454F-3F97-DBA5-726664497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Hấp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thu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̣ Oxy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̀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Đào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thải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CO2 </a:t>
            </a:r>
          </a:p>
        </p:txBody>
      </p:sp>
    </p:spTree>
    <p:extLst>
      <p:ext uri="{BB962C8B-B14F-4D97-AF65-F5344CB8AC3E}">
        <p14:creationId xmlns:p14="http://schemas.microsoft.com/office/powerpoint/2010/main" val="15059719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7850387-A031-F4C2-D1EE-259CEB399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99233"/>
            <a:ext cx="3857747" cy="253761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E74D3D5-A850-8DBE-B58A-2782281D4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69" y="2499232"/>
            <a:ext cx="4172279" cy="2537617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4271FAE-8303-662A-0B9F-60C39AED1895}"/>
              </a:ext>
            </a:extLst>
          </p:cNvPr>
          <p:cNvSpPr/>
          <p:nvPr/>
        </p:nvSpPr>
        <p:spPr>
          <a:xfrm>
            <a:off x="1023257" y="1690914"/>
            <a:ext cx="2481943" cy="6168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V/Q mismatch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46896148-A43E-6D33-F744-DD29D5205540}"/>
              </a:ext>
            </a:extLst>
          </p:cNvPr>
          <p:cNvSpPr/>
          <p:nvPr/>
        </p:nvSpPr>
        <p:spPr>
          <a:xfrm>
            <a:off x="5145314" y="1690914"/>
            <a:ext cx="2481943" cy="6168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Shunt 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206EDB49-13F6-3EFB-2801-3FB28843C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697" y="5228310"/>
            <a:ext cx="5983474" cy="1082899"/>
          </a:xfrm>
          <a:prstGeom prst="rect">
            <a:avLst/>
          </a:prstGeom>
        </p:spPr>
      </p:pic>
      <p:sp>
        <p:nvSpPr>
          <p:cNvPr id="2" name="Rectangle 1026">
            <a:extLst>
              <a:ext uri="{FF2B5EF4-FFF2-40B4-BE49-F238E27FC236}">
                <a16:creationId xmlns:a16="http://schemas.microsoft.com/office/drawing/2014/main" id="{5FE0F430-D195-D477-D552-33EAC6104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Nguyên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thiếu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oxy</a:t>
            </a:r>
          </a:p>
        </p:txBody>
      </p:sp>
    </p:spTree>
    <p:extLst>
      <p:ext uri="{BB962C8B-B14F-4D97-AF65-F5344CB8AC3E}">
        <p14:creationId xmlns:p14="http://schemas.microsoft.com/office/powerpoint/2010/main" val="2688334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EBFE7-4482-F4C1-276E-DFAD1021E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0AD38C84-B693-8051-E32A-E634A3FEE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OXY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F47D4FE-CD42-A4DD-6140-804CF0032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25" y="2548126"/>
            <a:ext cx="7200900" cy="77320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45FD6B7-0664-4F6F-0CCC-0E0F28473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5" y="3797080"/>
            <a:ext cx="7200901" cy="570123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D8AA33F-5F0B-EF54-9BE9-0AA0A3DBAAE8}"/>
              </a:ext>
            </a:extLst>
          </p:cNvPr>
          <p:cNvSpPr/>
          <p:nvPr/>
        </p:nvSpPr>
        <p:spPr>
          <a:xfrm>
            <a:off x="1023257" y="1690914"/>
            <a:ext cx="6959600" cy="6168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khuếch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6986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0C058-804C-A52A-D94E-EE07E9EA6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19F66201-03C3-172C-BAD1-7F5D0DD48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Nguyên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oxy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B9D778BC-B61B-E80D-31B5-72923F9507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52727"/>
              </p:ext>
            </p:extLst>
          </p:nvPr>
        </p:nvGraphicFramePr>
        <p:xfrm>
          <a:off x="1270000" y="1912257"/>
          <a:ext cx="6248400" cy="2282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0">
                  <a:extLst>
                    <a:ext uri="{9D8B030D-6E8A-4147-A177-3AD203B41FA5}">
                      <a16:colId xmlns:a16="http://schemas.microsoft.com/office/drawing/2014/main" val="850038707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1525634681"/>
                    </a:ext>
                  </a:extLst>
                </a:gridCol>
                <a:gridCol w="2082800">
                  <a:extLst>
                    <a:ext uri="{9D8B030D-6E8A-4147-A177-3AD203B41FA5}">
                      <a16:colId xmlns:a16="http://schemas.microsoft.com/office/drawing/2014/main" val="450264044"/>
                    </a:ext>
                  </a:extLst>
                </a:gridCol>
              </a:tblGrid>
              <a:tr h="760791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Khuếch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V/Q mismatch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2123613"/>
                  </a:ext>
                </a:extLst>
              </a:tr>
              <a:tr h="760791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phổi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kẽ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ARDS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5377822"/>
                  </a:ext>
                </a:extLst>
              </a:tr>
              <a:tr h="760791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Viêm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phổi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phế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tĩnh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mạch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708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0347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B962D715-677C-C45C-0282-5564D28CA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66104"/>
            <a:ext cx="7620000" cy="3034237"/>
          </a:xfrm>
          <a:prstGeom prst="rect">
            <a:avLst/>
          </a:prstGeom>
        </p:spPr>
      </p:pic>
      <p:sp>
        <p:nvSpPr>
          <p:cNvPr id="4" name="Rectangle 1026">
            <a:extLst>
              <a:ext uri="{FF2B5EF4-FFF2-40B4-BE49-F238E27FC236}">
                <a16:creationId xmlns:a16="http://schemas.microsoft.com/office/drawing/2014/main" id="{D576E221-B66F-B97F-B949-E101767DF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mức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hô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hấp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1434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F8F0A-8FB2-11AE-BF5D-D4D7DA8C0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A90426A5-2CE6-5FC3-707C-41C5FDB7C8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0935" y="1593850"/>
            <a:ext cx="2137122" cy="5053693"/>
          </a:xfrm>
        </p:spPr>
        <p:txBody>
          <a:bodyPr/>
          <a:lstStyle/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Một phụ nữ 83 tuổi bị sa sút trí tuệ được chuyển đến khoa Cấp sau khi được phát hiện thở nhanh và giảm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oxy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máu (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hypoxic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).Khi nhập viện, bệnh nhân trong tình trạng suy hô hấp.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Nhiệt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độ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(T) =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38,5°C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Nhịp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tim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(HR) = 115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lần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phút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Huyết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áp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(BP) = 135/86 mmHg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Nhịp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thở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(RR) = 35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lần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phút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Độ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bão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hòa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oxy (SpO₂) = 75%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khi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thở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phòng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ClrTx/>
              <a:buSzPct val="100000"/>
              <a:buNone/>
            </a:pP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động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mạch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khi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thở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phòng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): 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pH: 7,53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₂: 26 mmHg </a:t>
            </a:r>
            <a:r>
              <a:rPr lang="en-US" altLang="en-US" sz="1400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PaO</a:t>
            </a:r>
            <a:r>
              <a:rPr lang="en-US" altLang="en-US" sz="1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₂: 41 mmHg</a:t>
            </a:r>
          </a:p>
          <a:p>
            <a:pPr marL="0" indent="0">
              <a:lnSpc>
                <a:spcPct val="150000"/>
              </a:lnSpc>
              <a:spcAft>
                <a:spcPts val="1000"/>
              </a:spcAft>
              <a:buClrTx/>
              <a:buSzPct val="100000"/>
              <a:buNone/>
            </a:pPr>
            <a:endParaRPr lang="en-US" altLang="en-US" sz="16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34EC9E9F-E548-71DA-692B-5033A6AC2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 LÂM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SÀNG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THIẾU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OXY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9D0401D-7140-A545-2F2A-25AF7E092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191" y="1839686"/>
            <a:ext cx="5928874" cy="43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925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5FBDF-5266-DEB4-71DE-F36A8DED1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5EBC5577-C561-0340-551C-CDF0034CA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2706" y="1593850"/>
            <a:ext cx="2137122" cy="5053693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ClrTx/>
              <a:buSzPct val="100000"/>
              <a:buNone/>
            </a:pPr>
            <a:r>
              <a:rPr lang="vi-VN" altLang="en-US" sz="12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Một người đàn ông 56 tuổi có tiền sử bệnh mạch vành (</a:t>
            </a:r>
            <a:r>
              <a:rPr lang="vi-VN" altLang="en-US" sz="12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CAD</a:t>
            </a:r>
            <a:r>
              <a:rPr lang="vi-VN" altLang="en-US" sz="12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), tăng huyết áp (</a:t>
            </a:r>
            <a:r>
              <a:rPr lang="vi-VN" altLang="en-US" sz="12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HTN</a:t>
            </a:r>
            <a:r>
              <a:rPr lang="vi-VN" altLang="en-US" sz="12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và hút thuốc 60 gói-năm, vào khoa Cấp cứu vì ho khạc đàm và khó thở trong 3 </a:t>
            </a:r>
            <a:r>
              <a:rPr lang="vi-VN" altLang="en-US" sz="12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ngày.Khám</a:t>
            </a:r>
            <a:r>
              <a:rPr lang="vi-VN" altLang="en-US" sz="12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lâm sàng: nhịp thở (</a:t>
            </a:r>
            <a:r>
              <a:rPr lang="vi-VN" altLang="en-US" sz="12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RR</a:t>
            </a:r>
            <a:r>
              <a:rPr lang="vi-VN" altLang="en-US" sz="12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= 28 lần/phút, </a:t>
            </a:r>
            <a:r>
              <a:rPr lang="vi-VN" altLang="en-US" sz="1200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SpO</a:t>
            </a:r>
            <a:r>
              <a:rPr lang="vi-VN" altLang="en-US" sz="12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 = 81% </a:t>
            </a:r>
            <a:r>
              <a:rPr lang="vi-VN" altLang="en-US" sz="12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khi thở khí phòng. Bệnh nhân thở nông và </a:t>
            </a:r>
            <a:r>
              <a:rPr lang="en-US" altLang="en-US" sz="12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gắng</a:t>
            </a:r>
            <a:r>
              <a:rPr lang="en-US" altLang="en-US" sz="12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2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sức</a:t>
            </a:r>
            <a:r>
              <a:rPr lang="vi-VN" altLang="en-US" sz="12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khi thở. </a:t>
            </a:r>
            <a:endParaRPr lang="en-US" altLang="en-US" sz="12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Aft>
                <a:spcPts val="1000"/>
              </a:spcAft>
              <a:buClrTx/>
              <a:buSzPct val="100000"/>
              <a:buNone/>
            </a:pPr>
            <a:r>
              <a:rPr lang="vi-VN" altLang="en-US" sz="12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 máu động mạch (khí phòng):</a:t>
            </a:r>
            <a:r>
              <a:rPr lang="vi-VN" altLang="en-US" sz="12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</a:t>
            </a:r>
            <a:r>
              <a:rPr lang="vi-V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7,31</a:t>
            </a:r>
            <a:r>
              <a:rPr lang="en-US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2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PaCO</a:t>
            </a:r>
            <a:r>
              <a:rPr lang="vi-V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₂: 60 </a:t>
            </a:r>
            <a:r>
              <a:rPr lang="vi-VN" altLang="en-US" sz="12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mmHg</a:t>
            </a:r>
            <a:r>
              <a:rPr lang="en-US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2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PaO</a:t>
            </a:r>
            <a:r>
              <a:rPr lang="vi-V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₂: 57 </a:t>
            </a:r>
            <a:r>
              <a:rPr lang="vi-VN" altLang="en-US" sz="12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mmHg</a:t>
            </a:r>
            <a:endParaRPr lang="en-US" altLang="en-US" sz="12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9F8DDA6B-8359-3FD1-C105-579041D3C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 LÂM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SÀNG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THIẾU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OXY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2B0AB47-6FCB-574C-7380-B147C6251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590" y="1604736"/>
            <a:ext cx="5677392" cy="316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615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F09CA-1062-A684-4675-390DF1D1D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73" y="2063531"/>
            <a:ext cx="1353827" cy="1432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7D861-F6F7-D053-85BA-7C1C56A64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697" y="1996580"/>
            <a:ext cx="2311161" cy="1432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44647C-6AF2-DC93-E575-51561B1FF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89" y="1996580"/>
            <a:ext cx="1464416" cy="136576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9200DFC-DB2E-C2B3-F1BA-D3AA21945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52" y="3773503"/>
            <a:ext cx="8828058" cy="204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Joseph Priestley (1774)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phát hiện </a:t>
            </a: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oxygen (O₂)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nền tảng sinh lý hô hấp</a:t>
            </a:r>
          </a:p>
          <a:p>
            <a:pPr marL="0" marR="0" lvl="0" indent="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Antoine Lavoisier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chứng minh hô hấp là </a:t>
            </a: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quá trình oxy hóa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tiêu thụ O₂, sinh CO₂</a:t>
            </a:r>
          </a:p>
          <a:p>
            <a:pPr marL="0" marR="0" lvl="0" indent="0" algn="l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Christian Bohr (1904)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mô tả </a:t>
            </a: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hiệu ứng Bohr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(pH/CO₂ ảnh hưởng ái lực Hb–O₂)</a:t>
            </a:r>
          </a:p>
        </p:txBody>
      </p:sp>
      <p:sp>
        <p:nvSpPr>
          <p:cNvPr id="9" name="Rectangle 1026">
            <a:extLst>
              <a:ext uri="{FF2B5EF4-FFF2-40B4-BE49-F238E27FC236}">
                <a16:creationId xmlns:a16="http://schemas.microsoft.com/office/drawing/2014/main" id="{8CCF3762-2740-5F8F-0952-A526500F3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Lịch sử khí máu</a:t>
            </a:r>
            <a:endParaRPr lang="en-US" altLang="en-US" sz="3600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75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DB8AF-6B7A-6185-FB29-3CB83AFFA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48909747-26C3-C52A-32EC-5934D25A4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Lịch sử khí máu</a:t>
            </a:r>
            <a:endParaRPr lang="en-US" altLang="en-US" sz="3600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lass Electrode - pH Measurement">
            <a:extLst>
              <a:ext uri="{FF2B5EF4-FFF2-40B4-BE49-F238E27FC236}">
                <a16:creationId xmlns:a16="http://schemas.microsoft.com/office/drawing/2014/main" id="{2769DD04-B210-9F43-E8E9-5BFA2B48E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88" y="1776195"/>
            <a:ext cx="2589571" cy="207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1EC5CD-B50E-A69F-0445-B2F28A370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239" y="1776195"/>
            <a:ext cx="2199793" cy="2218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8B307-09F6-8813-9850-BBE1923DF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023" y="1776195"/>
            <a:ext cx="2572525" cy="207165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1D0C6D7-48F6-985A-DE06-AC08A5A90C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19175" y="3866962"/>
            <a:ext cx="7682373" cy="253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Arnold Beckman (1934)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→ điện cực thủy tinh đo </a:t>
            </a: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(Beckman pH meter)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Richard Stow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→ điện cực đo </a:t>
            </a: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PCO₂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John W. Severinghaus (1957)</a:t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→ hoàn thiện </a:t>
            </a: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điện cực PCO₂ Severinghaus</a:t>
            </a: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tích hợp pH–PCO₂–PO₂</a:t>
            </a:r>
          </a:p>
        </p:txBody>
      </p:sp>
    </p:spTree>
    <p:extLst>
      <p:ext uri="{BB962C8B-B14F-4D97-AF65-F5344CB8AC3E}">
        <p14:creationId xmlns:p14="http://schemas.microsoft.com/office/powerpoint/2010/main" val="22127588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20988-BB1C-8F10-6A3B-83508A1F3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EC35C2E1-C8B7-D87E-7BC3-1A8EFD5D5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Lịch sử khí máu</a:t>
            </a:r>
            <a:endParaRPr lang="en-US" altLang="en-US" sz="3600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EC093-BF73-74B8-30CB-E6A59C7E8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272" y="1619278"/>
            <a:ext cx="3110758" cy="4182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D4623-2F40-397E-2D8C-43FD84088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37" y="3781350"/>
            <a:ext cx="4891209" cy="251764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8AB4347-3C73-DF87-CEF0-DB5BC7815A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27331" y="1888570"/>
            <a:ext cx="3749744" cy="111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Máy tự động hóa cao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POCT – đo tại giường (bedside)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104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9BA78-4F4D-ED70-E07B-8FD2E7AF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9C7C884E-8D07-D62C-6742-C9AA91B5B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toan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pH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pCO2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pO2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HCO3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Kiềm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dư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A-a gradient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Lactate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Điện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giải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đồ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đặc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biệt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Cl,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Calci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Magie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Phospho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Albumin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Áp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lực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thẩm</a:t>
            </a:r>
            <a:r>
              <a:rPr lang="en-US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thấu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3D6E64E4-CA64-89E5-AE27-5A893F6DA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CHUẨN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74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46090-CB26-48FD-01E3-693DB617F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6847B39F-5DB2-BDDB-1C8D-5E3EB95A8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TRAO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OXY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PHỔI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CHỨC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9DA069B-7EAD-FF03-2159-60474AC40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53" y="2024252"/>
            <a:ext cx="7694967" cy="388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601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9BA78-4F4D-ED70-E07B-8FD2E7AF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9C7C884E-8D07-D62C-6742-C9AA91B5B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Allen test</a:t>
            </a: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3D6E64E4-CA64-89E5-AE27-5A893F6DA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QUẢN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6B889-756E-41D8-A01D-E9AEBAE6F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349" y="1805725"/>
            <a:ext cx="4206664" cy="36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049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9BA78-4F4D-ED70-E07B-8FD2E7AF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9C7C884E-8D07-D62C-6742-C9AA91B5B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Thay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đổi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độ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chính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xác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liên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quan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tới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mẫu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heparin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thời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gian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làm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xét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nghiệm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Phải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sử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dụng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ống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tiêu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chuẩn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Giảm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thời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gian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chờ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làm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xét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nghiệm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3D6E64E4-CA64-89E5-AE27-5A893F6DA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QUẢN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77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9BA78-4F4D-ED70-E07B-8FD2E7AF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9C7C884E-8D07-D62C-6742-C9AA91B5B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Loại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bỏ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tất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cả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bọt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khí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Sử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dụng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đúng chất chống đông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Sử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dụng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các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ống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nhựa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đúng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cách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(ống thủy tinh hiếm khi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còn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được</a:t>
            </a:r>
            <a:endParaRPr lang="vi-VN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sử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dụng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).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Nhiệt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độ lưu trữ trước khi phân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tích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Thời gian trì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hoãn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giữa thời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điểm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lấy mẫu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phân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tích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Giảm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20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thiểu</a:t>
            </a:r>
            <a:r>
              <a:rPr lang="vi-VN" altLang="en-US" sz="20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lắc lư mẫu.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3D6E64E4-CA64-89E5-AE27-5A893F6DA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QUẢN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707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9BA78-4F4D-ED70-E07B-8FD2E7AF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9C7C884E-8D07-D62C-6742-C9AA91B5B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6624731" cy="4327525"/>
          </a:xfrm>
        </p:spPr>
        <p:txBody>
          <a:bodyPr/>
          <a:lstStyle/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b="1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Trì</a:t>
            </a:r>
            <a:r>
              <a:rPr lang="vi-VN" altLang="en-US" sz="1400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b="1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hoãn</a:t>
            </a:r>
            <a:r>
              <a:rPr lang="vi-VN" altLang="en-US" sz="1400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b="1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xử</a:t>
            </a:r>
            <a:r>
              <a:rPr lang="vi-VN" altLang="en-US" sz="1400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b="1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lý</a:t>
            </a:r>
            <a:r>
              <a:rPr lang="vi-VN" altLang="en-US" sz="1400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b="1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mẫu</a:t>
            </a:r>
            <a:r>
              <a:rPr lang="vi-VN" altLang="en-US" sz="1400" b="1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endParaRPr lang="en-US" altLang="en-US" sz="1400" b="1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Nói chung, lưu trữ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máu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trong ống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xét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nghiệm</a:t>
            </a:r>
            <a:endParaRPr lang="vi-VN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nhựa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ở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nhiệt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độ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phòng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là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chấp nhận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được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nếu phân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tích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trong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vòng</a:t>
            </a:r>
            <a:endParaRPr lang="vi-VN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15 phút, với thay đổi trung bình về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&lt; 0,01 đơn vị,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pCO2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ít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hơn 1</a:t>
            </a: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mmHg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pO2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ít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hơn 2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mmHg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Đối với lưu trữ ở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nhiệt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độ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phòng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lênđến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60 phút, tốc độ thay đổi của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pCO2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là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nhỏ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Tuy</a:t>
            </a:r>
            <a:r>
              <a:rPr lang="en-US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nhiên, đối</a:t>
            </a: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với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pO2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lưu trữ ở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nhiệt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độ môi trường trong hơn 30 phút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pO2</a:t>
            </a:r>
            <a:endParaRPr lang="vi-VN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trung bình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khoảng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5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mmHg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thậm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chí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hơn. Trong một nghiên cứu với</a:t>
            </a: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các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mẫu có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giá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trị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pO2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ban đầu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là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50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250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mmHg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lưu trữ trong 15</a:t>
            </a: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phút ở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nhiệt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độ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phòng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(22 -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24°C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; 72 -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75°F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làm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giảm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pO2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trung bình</a:t>
            </a:r>
          </a:p>
          <a:p>
            <a:pPr marL="0" indent="0">
              <a:spcAft>
                <a:spcPts val="1000"/>
              </a:spcAft>
              <a:buClrTx/>
              <a:buSzPct val="100000"/>
              <a:buNone/>
            </a:pP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khoảng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5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mmHg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sau 15 phút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và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khoảng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8 </a:t>
            </a:r>
            <a:r>
              <a:rPr lang="vi-VN" altLang="en-US" sz="1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mmHg</a:t>
            </a:r>
            <a:r>
              <a:rPr lang="vi-VN" altLang="en-US" sz="1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sau 30 phút.</a:t>
            </a:r>
            <a:endParaRPr lang="en-US" altLang="en-US" sz="1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3D6E64E4-CA64-89E5-AE27-5A893F6DA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QUẢN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975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9BA78-4F4D-ED70-E07B-8FD2E7AF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9C7C884E-8D07-D62C-6742-C9AA91B5B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Mọi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trường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hợp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suy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hô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hấp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viêm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phổi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phù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phổi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tắc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mạch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phổi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Mọi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trường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hợp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suy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tuần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hoàn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Biến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chứng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tiểu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đường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DKA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HHS,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toan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lactic</a:t>
            </a: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Tất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cả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trường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hợp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thở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máy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phải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thực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hiện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ít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nhất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1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lần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ngày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Rối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loạn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điện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giải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Suy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thận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mất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nước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mất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dịch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đường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tiêu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hóa</a:t>
            </a:r>
            <a:endParaRPr lang="en-US" altLang="en-US" sz="24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Ngộ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độc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rượu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methanol, </a:t>
            </a:r>
            <a:r>
              <a:rPr lang="en-US" altLang="en-US" sz="2400" dirty="0" err="1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thuốc</a:t>
            </a:r>
            <a:r>
              <a:rPr lang="en-US" altLang="en-US" sz="2400" dirty="0">
                <a:solidFill>
                  <a:schemeClr val="accent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…</a:t>
            </a:r>
            <a:endParaRPr lang="en-US" altLang="en-US" sz="2000" dirty="0">
              <a:solidFill>
                <a:schemeClr val="accent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3D6E64E4-CA64-89E5-AE27-5A893F6DA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máu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814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>
            <a:extLst>
              <a:ext uri="{FF2B5EF4-FFF2-40B4-BE49-F238E27FC236}">
                <a16:creationId xmlns:a16="http://schemas.microsoft.com/office/drawing/2014/main" id="{90BE012B-E13B-49A3-AD80-3BAFB2C7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839913"/>
            <a:ext cx="57150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Rectangle 3">
            <a:extLst>
              <a:ext uri="{FF2B5EF4-FFF2-40B4-BE49-F238E27FC236}">
                <a16:creationId xmlns:a16="http://schemas.microsoft.com/office/drawing/2014/main" id="{43B44C19-FDA7-4045-90AD-5DED67D7B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608013"/>
            <a:ext cx="4076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XIN TRÂN TRỌNG CẢM </a:t>
            </a:r>
            <a:r>
              <a:rPr lang="vi-VN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Ơ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83584-D8C3-1050-F187-D798751B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0BDC9E10-835A-1787-E424-FA35F13060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Duy trì pH ổn định: 7.40 (7,35-7,45)</a:t>
            </a:r>
          </a:p>
          <a:p>
            <a:pPr>
              <a:lnSpc>
                <a:spcPct val="15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 sinh lý: làm enzyme không bị bất hoạt hoặc thoái biến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A4405800-B7AF-61C8-B70A-C8D56C20F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4" y="450850"/>
            <a:ext cx="7523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pH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hằng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định</a:t>
            </a:r>
            <a:endParaRPr lang="en-US" altLang="en-US" sz="3600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A1394-548E-7285-CCE1-D475B3367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897" y="3899194"/>
            <a:ext cx="4737046" cy="23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04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A79F7-96A9-9BA4-94F0-642DF17A7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38F22A30-B345-D91E-16BF-A1E2ACFA4F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9175" y="1593850"/>
            <a:ext cx="7729538" cy="4327525"/>
          </a:xfrm>
        </p:spPr>
        <p:txBody>
          <a:bodyPr/>
          <a:lstStyle/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Carbonhydrate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		=&gt; CO2 (acid bay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hơi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Protein			=&gt;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H2SO4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(acid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cố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định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00000"/>
              </a:lnSpc>
              <a:spcAft>
                <a:spcPts val="1000"/>
              </a:spcAft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Phospholipids		=&gt;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H3PO4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(acid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cố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định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6BD3F63E-E4B8-9980-E149-00CA3B80C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20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Nguồn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gốc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Acid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36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</a:t>
            </a:r>
            <a:endParaRPr lang="en-US" altLang="en-US" sz="3600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60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338B2-8BD2-A0DC-DD3A-3B6E1CFC9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>
            <a:extLst>
              <a:ext uri="{FF2B5EF4-FFF2-40B4-BE49-F238E27FC236}">
                <a16:creationId xmlns:a16="http://schemas.microsoft.com/office/drawing/2014/main" id="{422BB680-62E2-537F-7F7D-DECD30CA1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450850"/>
            <a:ext cx="7824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FF9900"/>
              </a:buClr>
              <a:buSzPct val="150000"/>
              <a:buFont typeface="Symbol" panose="05050102010706020507" pitchFamily="18" charset="2"/>
              <a:buChar char="·"/>
              <a:defRPr sz="32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Arial Black" panose="020B0A040201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Phương </a:t>
            </a:r>
            <a:r>
              <a:rPr lang="en-US" altLang="en-US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en-US" b="1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Henderson-</a:t>
            </a:r>
            <a:r>
              <a:rPr lang="en-US" altLang="en-US" b="1" dirty="0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Haselbalch</a:t>
            </a:r>
            <a:endParaRPr lang="en-US" altLang="en-US" b="1" dirty="0">
              <a:solidFill>
                <a:srgbClr val="0070C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ABEB628-E4EB-30A7-166D-1B9A9DF11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00" y="2760809"/>
            <a:ext cx="5437371" cy="118643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4639649-791C-B0CB-3361-CABCD67D1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21" y="4856236"/>
            <a:ext cx="5437371" cy="108634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18DF0E6-B6D5-A754-C3B6-F07DD3DB6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10" y="1727166"/>
            <a:ext cx="2132809" cy="8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12155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ahoma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13741</TotalTime>
  <Words>2817</Words>
  <Application>Microsoft Office PowerPoint</Application>
  <PresentationFormat>Trình chiếu Trên màn hình (4:3)</PresentationFormat>
  <Paragraphs>299</Paragraphs>
  <Slides>65</Slides>
  <Notes>52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65</vt:i4>
      </vt:variant>
    </vt:vector>
  </HeadingPairs>
  <TitlesOfParts>
    <vt:vector size="74" baseType="lpstr">
      <vt:lpstr>ＭＳ Ｐゴシック</vt:lpstr>
      <vt:lpstr>Arial</vt:lpstr>
      <vt:lpstr>Arial Black</vt:lpstr>
      <vt:lpstr>Google Sans</vt:lpstr>
      <vt:lpstr>Symbol</vt:lpstr>
      <vt:lpstr>Tahoma</vt:lpstr>
      <vt:lpstr>Times New Roman</vt:lpstr>
      <vt:lpstr>Wingdings</vt:lpstr>
      <vt:lpstr>Diseño predeterminado</vt:lpstr>
      <vt:lpstr>PHÂN TÍCH KHÍ MÁU ĐỘNG MẠCH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Saúl Rugeles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NUTRIENTS AND ENERGY METABOLISM</dc:title>
  <dc:creator>Saúl Rugeles</dc:creator>
  <cp:lastModifiedBy>Dr Quân A9 Bachmai</cp:lastModifiedBy>
  <cp:revision>823</cp:revision>
  <cp:lastPrinted>2010-08-05T18:05:35Z</cp:lastPrinted>
  <dcterms:created xsi:type="dcterms:W3CDTF">2010-12-02T16:06:26Z</dcterms:created>
  <dcterms:modified xsi:type="dcterms:W3CDTF">2025-12-18T16:38:09Z</dcterms:modified>
</cp:coreProperties>
</file>