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4"/>
  </p:notesMasterIdLst>
  <p:handoutMasterIdLst>
    <p:handoutMasterId r:id="rId15"/>
  </p:handoutMasterIdLst>
  <p:sldIdLst>
    <p:sldId id="1117" r:id="rId2"/>
    <p:sldId id="1127" r:id="rId3"/>
    <p:sldId id="1132" r:id="rId4"/>
    <p:sldId id="1133" r:id="rId5"/>
    <p:sldId id="1136" r:id="rId6"/>
    <p:sldId id="1134" r:id="rId7"/>
    <p:sldId id="1135" r:id="rId8"/>
    <p:sldId id="1128" r:id="rId9"/>
    <p:sldId id="1129" r:id="rId10"/>
    <p:sldId id="1130" r:id="rId11"/>
    <p:sldId id="1131" r:id="rId12"/>
    <p:sldId id="1137" r:id="rId13"/>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70C0"/>
    <a:srgbClr val="58A1D5"/>
    <a:srgbClr val="FCFDFD"/>
    <a:srgbClr val="28659C"/>
    <a:srgbClr val="B8B8B8"/>
    <a:srgbClr val="B7B8B8"/>
    <a:srgbClr val="FD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7389" autoAdjust="0"/>
  </p:normalViewPr>
  <p:slideViewPr>
    <p:cSldViewPr snapToGrid="0">
      <p:cViewPr>
        <p:scale>
          <a:sx n="75" d="100"/>
          <a:sy n="75" d="100"/>
        </p:scale>
        <p:origin x="-1950" y="-672"/>
      </p:cViewPr>
      <p:guideLst>
        <p:guide orient="horz" pos="2184"/>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DBB8BD7-1D99-4E47-A148-9EEC32D3FB55}" type="datetimeFigureOut">
              <a:rPr lang="en-US" smtClean="0"/>
              <a:pPr/>
              <a:t>11/19/2025</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1F7650FD-4E43-404A-8EE5-469A29A165FA}"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F5FDF56-7B48-4FFA-B066-6E27F293B625}" type="datetimeFigureOut">
              <a:rPr lang="en-US" smtClean="0"/>
              <a:pPr/>
              <a:t>11/19/2025</a:t>
            </a:fld>
            <a:endParaRPr lang="en-US"/>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63FC2440-83B0-4C73-A546-764E2208C465}" type="slidenum">
              <a:rPr lang="en-US" smtClean="0"/>
              <a:pPr/>
              <a:t>‹#›</a:t>
            </a:fld>
            <a:endParaRPr lang="en-US"/>
          </a:p>
        </p:txBody>
      </p:sp>
    </p:spTree>
    <p:extLst>
      <p:ext uri="{BB962C8B-B14F-4D97-AF65-F5344CB8AC3E}">
        <p14:creationId xmlns:p14="http://schemas.microsoft.com/office/powerpoint/2010/main" val="16517591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vi-VN" sz="1200" b="1" i="0" kern="1200" dirty="0" smtClean="0">
                <a:solidFill>
                  <a:schemeClr val="tx1"/>
                </a:solidFill>
                <a:effectLst/>
                <a:latin typeface="+mn-lt"/>
                <a:ea typeface="+mn-ea"/>
                <a:cs typeface="+mn-cs"/>
              </a:rPr>
              <a:t>Vai trò của Neuraminidase:</a:t>
            </a:r>
            <a:r>
              <a:rPr lang="vi-VN" sz="1200" b="0" i="0" kern="1200" dirty="0" smtClean="0">
                <a:solidFill>
                  <a:schemeClr val="tx1"/>
                </a:solidFill>
                <a:effectLst/>
                <a:latin typeface="+mn-lt"/>
                <a:ea typeface="+mn-ea"/>
                <a:cs typeface="+mn-cs"/>
              </a:rPr>
              <a:t> Enzyme NA trên bề mặt virus cúm (cùng với hemagglutinin) đóng vai trò quan trọng trong việc giải phóng các hạt virus mới hình thành ra khỏi tế bào chủ bị nhiễm. NA cắt đứt các thụ thể chứa axit sialic trên bề mặt tế bào, cho phép virus thoát ra và lây nhiễm sang các tế bào mới.  Do sự nhân lên của Virus cúm trong đường hô hấp đạt đỉnh sau khi khởi phát bệnh từ 24-72 giờ nên các thuốc ức chế enzyme neuraminidase cần được Sử dụng càng sớm càng tốt</a:t>
            </a:r>
          </a:p>
          <a:p>
            <a:pPr fontAlgn="ctr"/>
            <a:r>
              <a:rPr lang="vi-VN" sz="1200" b="1" i="0" kern="1200" dirty="0" smtClean="0">
                <a:solidFill>
                  <a:schemeClr val="tx1"/>
                </a:solidFill>
                <a:effectLst/>
                <a:latin typeface="+mn-lt"/>
                <a:ea typeface="+mn-ea"/>
                <a:cs typeface="+mn-cs"/>
              </a:rPr>
              <a:t>Tác dụng của chất ức chế Neuraminidase:</a:t>
            </a:r>
            <a:r>
              <a:rPr lang="vi-VN" sz="1200" b="0" i="0" kern="1200" dirty="0" smtClean="0">
                <a:solidFill>
                  <a:schemeClr val="tx1"/>
                </a:solidFill>
                <a:effectLst/>
                <a:latin typeface="+mn-lt"/>
                <a:ea typeface="+mn-ea"/>
                <a:cs typeface="+mn-cs"/>
              </a:rPr>
              <a:t> Các loại thuốc như oseltamivir (Tamiflu) và zanamivir hoạt động bằng cách ngăn chặn hoạt động của enzyme NA. </a:t>
            </a:r>
          </a:p>
          <a:p>
            <a:pPr fontAlgn="ctr"/>
            <a:r>
              <a:rPr lang="vi-VN" sz="1200" b="1" i="0" kern="1200" dirty="0" smtClean="0">
                <a:solidFill>
                  <a:schemeClr val="tx1"/>
                </a:solidFill>
                <a:effectLst/>
                <a:latin typeface="+mn-lt"/>
                <a:ea typeface="+mn-ea"/>
                <a:cs typeface="+mn-cs"/>
              </a:rPr>
              <a:t>Kết quả:</a:t>
            </a:r>
            <a:r>
              <a:rPr lang="vi-VN" sz="1200" b="0" i="0" kern="1200" dirty="0" smtClean="0">
                <a:solidFill>
                  <a:schemeClr val="tx1"/>
                </a:solidFill>
                <a:effectLst/>
                <a:latin typeface="+mn-lt"/>
                <a:ea typeface="+mn-ea"/>
                <a:cs typeface="+mn-cs"/>
              </a:rPr>
              <a:t> Khi NA bị ức chế, các hạt virus mới không thể tách khỏi bề mặt tế bào chủ. </a:t>
            </a:r>
          </a:p>
          <a:p>
            <a:pPr fontAlgn="ctr"/>
            <a:r>
              <a:rPr lang="vi-VN" sz="1200" b="1" i="0" kern="1200" dirty="0" smtClean="0">
                <a:solidFill>
                  <a:schemeClr val="tx1"/>
                </a:solidFill>
                <a:effectLst/>
                <a:latin typeface="+mn-lt"/>
                <a:ea typeface="+mn-ea"/>
                <a:cs typeface="+mn-cs"/>
              </a:rPr>
              <a:t>Hiệu quả điều trị:</a:t>
            </a:r>
            <a:r>
              <a:rPr lang="vi-VN" sz="1200" b="0" i="0" kern="1200" dirty="0" smtClean="0">
                <a:solidFill>
                  <a:schemeClr val="tx1"/>
                </a:solidFill>
                <a:effectLst/>
                <a:latin typeface="+mn-lt"/>
                <a:ea typeface="+mn-ea"/>
                <a:cs typeface="+mn-cs"/>
              </a:rPr>
              <a:t> Điều này ngăn chặn sự lây lan của virus trong cơ thể, giúp giảm thời gian và triệu chứng bệnh cúm. </a:t>
            </a:r>
          </a:p>
          <a:p>
            <a:r>
              <a:rPr lang="vi-VN" sz="1200" b="0" i="0" kern="1200" dirty="0" smtClean="0">
                <a:solidFill>
                  <a:schemeClr val="tx1"/>
                </a:solidFill>
                <a:effectLst/>
                <a:latin typeface="+mn-lt"/>
                <a:ea typeface="+mn-ea"/>
                <a:cs typeface="+mn-cs"/>
              </a:rPr>
              <a:t/>
            </a:r>
            <a:br>
              <a:rPr lang="vi-VN"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2029341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B82D49C-ED4D-49AA-899B-8D3C496BB476}"/>
              </a:ext>
            </a:extLst>
          </p:cNvPr>
          <p:cNvSpPr>
            <a:spLocks noGrp="1"/>
          </p:cNvSpPr>
          <p:nvPr>
            <p:ph type="subTitle" idx="1" hasCustomPrompt="1"/>
          </p:nvPr>
        </p:nvSpPr>
        <p:spPr>
          <a:xfrm>
            <a:off x="1618268" y="1999481"/>
            <a:ext cx="9144000" cy="951109"/>
          </a:xfrm>
        </p:spPr>
        <p:txBody>
          <a:bodyPr>
            <a:normAutofit/>
          </a:bodyPr>
          <a:lstStyle>
            <a:lvl1pPr marL="0" indent="0" algn="ctr">
              <a:lnSpc>
                <a:spcPct val="100000"/>
              </a:lnSpc>
              <a:spcBef>
                <a:spcPts val="0"/>
              </a:spcBef>
              <a:buNone/>
              <a:defRPr sz="3600" b="1">
                <a:solidFill>
                  <a:srgbClr val="0070C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Tree>
    <p:extLst>
      <p:ext uri="{BB962C8B-B14F-4D97-AF65-F5344CB8AC3E}">
        <p14:creationId xmlns:p14="http://schemas.microsoft.com/office/powerpoint/2010/main" val="109241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E687084-1F31-43C1-9DA4-3B1A800F34DD}"/>
              </a:ext>
            </a:extLst>
          </p:cNvPr>
          <p:cNvSpPr>
            <a:spLocks noGrp="1"/>
          </p:cNvSpPr>
          <p:nvPr>
            <p:ph idx="1"/>
          </p:nvPr>
        </p:nvSpPr>
        <p:spPr>
          <a:xfrm>
            <a:off x="851079" y="1344308"/>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xmlns="" id="{F11AE0AE-1B2F-49DC-B0A1-7120014576C8}"/>
              </a:ext>
            </a:extLst>
          </p:cNvPr>
          <p:cNvSpPr>
            <a:spLocks noGrp="1"/>
          </p:cNvSpPr>
          <p:nvPr>
            <p:ph type="title"/>
          </p:nvPr>
        </p:nvSpPr>
        <p:spPr>
          <a:xfrm>
            <a:off x="2691685" y="86035"/>
            <a:ext cx="9272787" cy="777875"/>
          </a:xfrm>
          <a:prstGeom prst="rect">
            <a:avLst/>
          </a:prstGeom>
        </p:spPr>
        <p:txBody>
          <a:bodyPr>
            <a:normAutofit/>
          </a:bodyPr>
          <a:lstStyle>
            <a:lvl1pPr algn="ctr">
              <a:lnSpc>
                <a:spcPct val="100000"/>
              </a:lnSpc>
              <a:defRPr sz="3600" b="1">
                <a:solidFill>
                  <a:srgbClr val="0070C0"/>
                </a:solidFill>
              </a:defRPr>
            </a:lvl1pPr>
          </a:lstStyle>
          <a:p>
            <a:r>
              <a:rPr lang="en-US" dirty="0"/>
              <a:t>Click to edit Master title style</a:t>
            </a:r>
          </a:p>
        </p:txBody>
      </p:sp>
      <p:sp>
        <p:nvSpPr>
          <p:cNvPr id="4" name="Slide Number Placeholder 3"/>
          <p:cNvSpPr>
            <a:spLocks noGrp="1"/>
          </p:cNvSpPr>
          <p:nvPr>
            <p:ph type="sldNum" sz="quarter" idx="4"/>
          </p:nvPr>
        </p:nvSpPr>
        <p:spPr>
          <a:xfrm>
            <a:off x="11616933" y="6032326"/>
            <a:ext cx="502276" cy="360608"/>
          </a:xfrm>
          <a:prstGeom prst="rect">
            <a:avLst/>
          </a:prstGeom>
        </p:spPr>
        <p:txBody>
          <a:bodyPr vert="horz" lIns="91440" tIns="45720" rIns="91440" bIns="45720" rtlCol="0" anchor="ctr"/>
          <a:lstStyle>
            <a:lvl1pPr algn="ctr">
              <a:defRPr sz="1500">
                <a:solidFill>
                  <a:srgbClr val="0070C0"/>
                </a:solidFill>
              </a:defRPr>
            </a:lvl1pPr>
          </a:lstStyle>
          <a:p>
            <a:fld id="{DBEF1338-33B8-4F02-A6AD-5EC26488AF37}" type="slidenum">
              <a:rPr lang="en-US" smtClean="0"/>
              <a:pPr/>
              <a:t>‹#›</a:t>
            </a:fld>
            <a:endParaRPr lang="en-US" dirty="0"/>
          </a:p>
        </p:txBody>
      </p:sp>
    </p:spTree>
    <p:extLst>
      <p:ext uri="{BB962C8B-B14F-4D97-AF65-F5344CB8AC3E}">
        <p14:creationId xmlns:p14="http://schemas.microsoft.com/office/powerpoint/2010/main" val="173415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AC3A546F-0A33-41C7-9A36-8712BEA4B5AB}"/>
              </a:ext>
            </a:extLst>
          </p:cNvPr>
          <p:cNvSpPr>
            <a:spLocks noGrp="1"/>
          </p:cNvSpPr>
          <p:nvPr>
            <p:ph type="body" sz="quarter" idx="10"/>
          </p:nvPr>
        </p:nvSpPr>
        <p:spPr>
          <a:xfrm>
            <a:off x="1046163" y="1526257"/>
            <a:ext cx="10407404" cy="3930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xmlns="" id="{8F87CEB5-2086-4D20-A19E-D7DA1F8ADB92}"/>
              </a:ext>
            </a:extLst>
          </p:cNvPr>
          <p:cNvSpPr>
            <a:spLocks noGrp="1"/>
          </p:cNvSpPr>
          <p:nvPr>
            <p:ph type="title"/>
          </p:nvPr>
        </p:nvSpPr>
        <p:spPr>
          <a:xfrm>
            <a:off x="2485623" y="86035"/>
            <a:ext cx="9706377" cy="777875"/>
          </a:xfrm>
          <a:prstGeom prst="rect">
            <a:avLst/>
          </a:prstGeom>
        </p:spPr>
        <p:txBody>
          <a:bodyPr>
            <a:normAutofit/>
          </a:bodyPr>
          <a:lstStyle>
            <a:lvl1pPr algn="ctr">
              <a:lnSpc>
                <a:spcPct val="100000"/>
              </a:lnSpc>
              <a:defRPr sz="3600" b="1">
                <a:solidFill>
                  <a:srgbClr val="0070C0"/>
                </a:solidFill>
              </a:defRPr>
            </a:lvl1pPr>
          </a:lstStyle>
          <a:p>
            <a:r>
              <a:rPr lang="en-US" dirty="0"/>
              <a:t>Click to edit Master title style</a:t>
            </a:r>
          </a:p>
        </p:txBody>
      </p:sp>
      <p:sp>
        <p:nvSpPr>
          <p:cNvPr id="5" name="Slide Number Placeholder 3"/>
          <p:cNvSpPr txBox="1">
            <a:spLocks/>
          </p:cNvSpPr>
          <p:nvPr userDrawn="1"/>
        </p:nvSpPr>
        <p:spPr>
          <a:xfrm>
            <a:off x="11689724" y="6034739"/>
            <a:ext cx="502276" cy="360608"/>
          </a:xfrm>
          <a:prstGeom prst="rect">
            <a:avLst/>
          </a:prstGeom>
        </p:spPr>
        <p:txBody>
          <a:bodyPr vert="horz" lIns="91440" tIns="45720" rIns="91440" bIns="45720" rtlCol="0" anchor="ctr"/>
          <a:lstStyle>
            <a:lvl1pPr algn="ctr">
              <a:defRPr sz="1200">
                <a:solidFill>
                  <a:srgbClr val="0070C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EF1338-33B8-4F02-A6AD-5EC26488AF37}" type="slidenum">
              <a:rPr kumimoji="0" lang="en-US" sz="1500" b="0" i="0" u="none" strike="noStrike" kern="1200" cap="none" spc="0" normalizeH="0" baseline="0" noProof="0" smtClean="0">
                <a:ln>
                  <a:noFill/>
                </a:ln>
                <a:solidFill>
                  <a:srgbClr val="0070C0"/>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500" b="0" i="0" u="none" strike="noStrike" kern="1200" cap="none" spc="0" normalizeH="0" baseline="0" noProof="0" dirty="0">
              <a:ln>
                <a:noFill/>
              </a:ln>
              <a:solidFill>
                <a:srgbClr val="0070C0"/>
              </a:solidFill>
              <a:effectLst/>
              <a:uLnTx/>
              <a:uFillTx/>
              <a:latin typeface="+mn-lt"/>
              <a:ea typeface="+mn-ea"/>
              <a:cs typeface="+mn-cs"/>
            </a:endParaRPr>
          </a:p>
        </p:txBody>
      </p:sp>
    </p:spTree>
    <p:extLst>
      <p:ext uri="{BB962C8B-B14F-4D97-AF65-F5344CB8AC3E}">
        <p14:creationId xmlns:p14="http://schemas.microsoft.com/office/powerpoint/2010/main" val="182185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07537E-7031-46E3-8BAF-DB170420A4AD}"/>
              </a:ext>
            </a:extLst>
          </p:cNvPr>
          <p:cNvSpPr>
            <a:spLocks noGrp="1"/>
          </p:cNvSpPr>
          <p:nvPr>
            <p:ph sz="half" idx="1"/>
          </p:nvPr>
        </p:nvSpPr>
        <p:spPr>
          <a:xfrm>
            <a:off x="696531" y="140061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068ED14E-8B1D-470A-9D58-F27D4F45C265}"/>
              </a:ext>
            </a:extLst>
          </p:cNvPr>
          <p:cNvSpPr>
            <a:spLocks noGrp="1"/>
          </p:cNvSpPr>
          <p:nvPr>
            <p:ph sz="half" idx="2"/>
          </p:nvPr>
        </p:nvSpPr>
        <p:spPr>
          <a:xfrm>
            <a:off x="6455538" y="140061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xmlns="" id="{519B0E43-95E5-4467-B6EA-F4854F52350C}"/>
              </a:ext>
            </a:extLst>
          </p:cNvPr>
          <p:cNvSpPr>
            <a:spLocks noGrp="1"/>
          </p:cNvSpPr>
          <p:nvPr>
            <p:ph type="title"/>
          </p:nvPr>
        </p:nvSpPr>
        <p:spPr>
          <a:xfrm>
            <a:off x="2434108" y="98914"/>
            <a:ext cx="9757892" cy="777875"/>
          </a:xfrm>
          <a:prstGeom prst="rect">
            <a:avLst/>
          </a:prstGeom>
        </p:spPr>
        <p:txBody>
          <a:bodyPr>
            <a:normAutofit/>
          </a:bodyPr>
          <a:lstStyle>
            <a:lvl1pPr algn="ctr">
              <a:lnSpc>
                <a:spcPct val="100000"/>
              </a:lnSpc>
              <a:defRPr sz="3600" b="1">
                <a:solidFill>
                  <a:srgbClr val="0070C0"/>
                </a:solidFill>
              </a:defRPr>
            </a:lvl1pPr>
          </a:lstStyle>
          <a:p>
            <a:r>
              <a:rPr lang="en-US" dirty="0"/>
              <a:t>Click to edit Master title style</a:t>
            </a:r>
          </a:p>
        </p:txBody>
      </p:sp>
      <p:sp>
        <p:nvSpPr>
          <p:cNvPr id="6" name="Slide Number Placeholder 3"/>
          <p:cNvSpPr txBox="1">
            <a:spLocks/>
          </p:cNvSpPr>
          <p:nvPr userDrawn="1"/>
        </p:nvSpPr>
        <p:spPr>
          <a:xfrm>
            <a:off x="11689724" y="6013854"/>
            <a:ext cx="502276" cy="360608"/>
          </a:xfrm>
          <a:prstGeom prst="rect">
            <a:avLst/>
          </a:prstGeom>
        </p:spPr>
        <p:txBody>
          <a:bodyPr vert="horz" lIns="91440" tIns="45720" rIns="91440" bIns="45720" rtlCol="0" anchor="ctr"/>
          <a:lstStyle>
            <a:lvl1pPr algn="ctr">
              <a:defRPr sz="1200">
                <a:solidFill>
                  <a:srgbClr val="0070C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EF1338-33B8-4F02-A6AD-5EC26488AF37}" type="slidenum">
              <a:rPr kumimoji="0" lang="en-US" sz="1500" b="0" i="0" u="none" strike="noStrike" kern="1200" cap="none" spc="0" normalizeH="0" baseline="0" noProof="0" smtClean="0">
                <a:ln>
                  <a:noFill/>
                </a:ln>
                <a:solidFill>
                  <a:srgbClr val="0070C0"/>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500" b="0" i="0" u="none" strike="noStrike" kern="1200" cap="none" spc="0" normalizeH="0" baseline="0" noProof="0" dirty="0">
              <a:ln>
                <a:noFill/>
              </a:ln>
              <a:solidFill>
                <a:srgbClr val="0070C0"/>
              </a:solidFill>
              <a:effectLst/>
              <a:uLnTx/>
              <a:uFillTx/>
              <a:latin typeface="+mn-lt"/>
              <a:ea typeface="+mn-ea"/>
              <a:cs typeface="+mn-cs"/>
            </a:endParaRPr>
          </a:p>
        </p:txBody>
      </p:sp>
    </p:spTree>
    <p:extLst>
      <p:ext uri="{BB962C8B-B14F-4D97-AF65-F5344CB8AC3E}">
        <p14:creationId xmlns:p14="http://schemas.microsoft.com/office/powerpoint/2010/main" val="398997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xmlns="" id="{8B82D49C-ED4D-49AA-899B-8D3C496BB476}"/>
              </a:ext>
            </a:extLst>
          </p:cNvPr>
          <p:cNvSpPr>
            <a:spLocks noGrp="1"/>
          </p:cNvSpPr>
          <p:nvPr>
            <p:ph type="subTitle" idx="1" hasCustomPrompt="1"/>
          </p:nvPr>
        </p:nvSpPr>
        <p:spPr>
          <a:xfrm>
            <a:off x="1618268" y="1999481"/>
            <a:ext cx="9144000" cy="951109"/>
          </a:xfrm>
        </p:spPr>
        <p:txBody>
          <a:bodyPr>
            <a:normAutofit/>
          </a:bodyPr>
          <a:lstStyle>
            <a:lvl1pPr marL="0" indent="0" algn="ctr">
              <a:lnSpc>
                <a:spcPct val="100000"/>
              </a:lnSpc>
              <a:spcBef>
                <a:spcPts val="0"/>
              </a:spcBef>
              <a:buNone/>
              <a:defRPr sz="3600" b="1">
                <a:solidFill>
                  <a:srgbClr val="0070C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Tree>
    <p:extLst>
      <p:ext uri="{BB962C8B-B14F-4D97-AF65-F5344CB8AC3E}">
        <p14:creationId xmlns:p14="http://schemas.microsoft.com/office/powerpoint/2010/main" val="276105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55EDF5D-0802-4857-BC6E-69469795FB79}"/>
              </a:ext>
            </a:extLst>
          </p:cNvPr>
          <p:cNvSpPr>
            <a:spLocks noGrp="1"/>
          </p:cNvSpPr>
          <p:nvPr>
            <p:ph type="body" idx="1"/>
          </p:nvPr>
        </p:nvSpPr>
        <p:spPr>
          <a:xfrm>
            <a:off x="915475" y="132334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11663967" y="5948379"/>
            <a:ext cx="528033" cy="534472"/>
          </a:xfrm>
          <a:prstGeom prst="rect">
            <a:avLst/>
          </a:prstGeom>
          <a:ln>
            <a:solidFill>
              <a:schemeClr val="accent1"/>
            </a:solidFill>
          </a:ln>
        </p:spPr>
        <p:txBody>
          <a:bodyPr vert="horz" lIns="91440" tIns="45720" rIns="91440" bIns="45720" rtlCol="0" anchor="ctr"/>
          <a:lstStyle>
            <a:lvl1pPr algn="ctr">
              <a:defRPr sz="1600">
                <a:solidFill>
                  <a:srgbClr val="0070C0"/>
                </a:solidFill>
              </a:defRPr>
            </a:lvl1pPr>
          </a:lstStyle>
          <a:p>
            <a:fld id="{DBEF1338-33B8-4F02-A6AD-5EC26488AF37}" type="slidenum">
              <a:rPr lang="en-US" smtClean="0"/>
              <a:pPr/>
              <a:t>‹#›</a:t>
            </a:fld>
            <a:endParaRPr lang="en-US" dirty="0"/>
          </a:p>
        </p:txBody>
      </p:sp>
    </p:spTree>
    <p:extLst>
      <p:ext uri="{BB962C8B-B14F-4D97-AF65-F5344CB8AC3E}">
        <p14:creationId xmlns:p14="http://schemas.microsoft.com/office/powerpoint/2010/main" val="596348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52" r:id="rId4"/>
    <p:sldLayoutId id="214748365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4800" y="127000"/>
            <a:ext cx="9791700" cy="60960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NHỮNG ĐIỀU CẦN BIẾT KHI SỬ DỤNG TAMIFLU</a:t>
            </a:r>
          </a:p>
        </p:txBody>
      </p:sp>
      <p:sp>
        <p:nvSpPr>
          <p:cNvPr id="10" name="Rounded Rectangle 9"/>
          <p:cNvSpPr/>
          <p:nvPr/>
        </p:nvSpPr>
        <p:spPr>
          <a:xfrm>
            <a:off x="57150" y="1982326"/>
            <a:ext cx="1866900" cy="34036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r>
              <a:rPr lang="en-US" sz="2000" dirty="0" smtClean="0">
                <a:solidFill>
                  <a:schemeClr val="tx1"/>
                </a:solidFill>
                <a:effectLst/>
                <a:latin typeface="Times New Roman" pitchFamily="18" charset="0"/>
                <a:cs typeface="Times New Roman" pitchFamily="18" charset="0"/>
              </a:rPr>
              <a:t>1. </a:t>
            </a:r>
            <a:r>
              <a:rPr lang="en-US" sz="2000" dirty="0" err="1" smtClean="0">
                <a:solidFill>
                  <a:schemeClr val="tx1"/>
                </a:solidFill>
                <a:effectLst/>
                <a:latin typeface="Times New Roman" pitchFamily="18" charset="0"/>
                <a:cs typeface="Times New Roman" pitchFamily="18" charset="0"/>
              </a:rPr>
              <a:t>Cơ</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chế</a:t>
            </a:r>
            <a:endParaRPr lang="en-US" sz="2000" dirty="0">
              <a:solidFill>
                <a:schemeClr val="tx1"/>
              </a:solidFill>
              <a:effectLst/>
              <a:latin typeface="Times New Roman" pitchFamily="18" charset="0"/>
              <a:cs typeface="Times New Roman" pitchFamily="18" charset="0"/>
            </a:endParaRPr>
          </a:p>
        </p:txBody>
      </p:sp>
      <p:sp>
        <p:nvSpPr>
          <p:cNvPr id="15" name="Rounded Rectangle 14"/>
          <p:cNvSpPr/>
          <p:nvPr/>
        </p:nvSpPr>
        <p:spPr>
          <a:xfrm>
            <a:off x="4203700" y="1981200"/>
            <a:ext cx="1866900" cy="3403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r>
              <a:rPr lang="en-US" sz="2000" dirty="0" smtClean="0">
                <a:solidFill>
                  <a:schemeClr val="tx1"/>
                </a:solidFill>
                <a:effectLst/>
                <a:latin typeface="Times New Roman" pitchFamily="18" charset="0"/>
                <a:cs typeface="Times New Roman" pitchFamily="18" charset="0"/>
              </a:rPr>
              <a:t>3. </a:t>
            </a:r>
            <a:r>
              <a:rPr lang="en-US" sz="2000" dirty="0" err="1" smtClean="0">
                <a:solidFill>
                  <a:schemeClr val="tx1"/>
                </a:solidFill>
                <a:effectLst/>
                <a:latin typeface="Times New Roman" pitchFamily="18" charset="0"/>
                <a:cs typeface="Times New Roman" pitchFamily="18" charset="0"/>
              </a:rPr>
              <a:t>Chỉ</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định</a:t>
            </a:r>
            <a:endParaRPr lang="en-US" sz="2000" dirty="0">
              <a:solidFill>
                <a:schemeClr val="tx1"/>
              </a:solidFill>
              <a:effectLst/>
              <a:latin typeface="Times New Roman" pitchFamily="18" charset="0"/>
              <a:cs typeface="Times New Roman" pitchFamily="18" charset="0"/>
            </a:endParaRPr>
          </a:p>
        </p:txBody>
      </p:sp>
      <p:sp>
        <p:nvSpPr>
          <p:cNvPr id="16" name="Rounded Rectangle 15"/>
          <p:cNvSpPr/>
          <p:nvPr/>
        </p:nvSpPr>
        <p:spPr>
          <a:xfrm>
            <a:off x="6197600" y="1981200"/>
            <a:ext cx="1866900" cy="34036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r>
              <a:rPr lang="en-US" sz="2000" dirty="0" smtClean="0">
                <a:solidFill>
                  <a:schemeClr val="tx1"/>
                </a:solidFill>
                <a:effectLst/>
                <a:latin typeface="Times New Roman" pitchFamily="18" charset="0"/>
                <a:cs typeface="Times New Roman" pitchFamily="18" charset="0"/>
              </a:rPr>
              <a:t>4. </a:t>
            </a:r>
            <a:r>
              <a:rPr lang="en-US" sz="2000" dirty="0" err="1" smtClean="0">
                <a:solidFill>
                  <a:schemeClr val="tx1"/>
                </a:solidFill>
                <a:effectLst/>
                <a:latin typeface="Times New Roman" pitchFamily="18" charset="0"/>
                <a:cs typeface="Times New Roman" pitchFamily="18" charset="0"/>
              </a:rPr>
              <a:t>Liều</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dùng</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và</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cách</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dùng</a:t>
            </a:r>
            <a:endParaRPr lang="en-US" sz="2000" dirty="0">
              <a:solidFill>
                <a:schemeClr val="tx1"/>
              </a:solidFill>
              <a:effectLst/>
              <a:latin typeface="Times New Roman" pitchFamily="18" charset="0"/>
              <a:cs typeface="Times New Roman" pitchFamily="18" charset="0"/>
            </a:endParaRPr>
          </a:p>
        </p:txBody>
      </p:sp>
      <p:sp>
        <p:nvSpPr>
          <p:cNvPr id="17" name="Rounded Rectangle 16"/>
          <p:cNvSpPr/>
          <p:nvPr/>
        </p:nvSpPr>
        <p:spPr>
          <a:xfrm>
            <a:off x="8197850" y="1981200"/>
            <a:ext cx="1866900" cy="34036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endParaRPr lang="en-US" sz="2000" dirty="0" smtClean="0">
              <a:solidFill>
                <a:schemeClr val="tx1"/>
              </a:solidFill>
              <a:effectLst/>
              <a:latin typeface="Times New Roman" pitchFamily="18" charset="0"/>
              <a:cs typeface="Times New Roman" pitchFamily="18" charset="0"/>
            </a:endParaRPr>
          </a:p>
          <a:p>
            <a:pPr algn="ctr"/>
            <a:r>
              <a:rPr lang="en-US" sz="2000" dirty="0" smtClean="0">
                <a:solidFill>
                  <a:schemeClr val="tx1"/>
                </a:solidFill>
                <a:effectLst/>
                <a:latin typeface="Times New Roman" pitchFamily="18" charset="0"/>
                <a:cs typeface="Times New Roman" pitchFamily="18" charset="0"/>
              </a:rPr>
              <a:t>5. </a:t>
            </a:r>
            <a:r>
              <a:rPr lang="en-US" sz="2000" dirty="0" err="1" smtClean="0">
                <a:solidFill>
                  <a:schemeClr val="tx1"/>
                </a:solidFill>
                <a:effectLst/>
                <a:latin typeface="Times New Roman" pitchFamily="18" charset="0"/>
                <a:cs typeface="Times New Roman" pitchFamily="18" charset="0"/>
              </a:rPr>
              <a:t>Tác</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dụng</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phụ</a:t>
            </a:r>
            <a:endParaRPr lang="en-US" sz="2000" dirty="0">
              <a:solidFill>
                <a:schemeClr val="tx1"/>
              </a:solidFill>
              <a:effectLst/>
              <a:latin typeface="Times New Roman" pitchFamily="18" charset="0"/>
              <a:cs typeface="Times New Roman" pitchFamily="18" charset="0"/>
            </a:endParaRPr>
          </a:p>
        </p:txBody>
      </p:sp>
      <p:sp>
        <p:nvSpPr>
          <p:cNvPr id="18" name="Rounded Rectangle 17"/>
          <p:cNvSpPr/>
          <p:nvPr/>
        </p:nvSpPr>
        <p:spPr>
          <a:xfrm>
            <a:off x="10204451" y="1981200"/>
            <a:ext cx="1866900" cy="34036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endParaRPr lang="en-US" sz="2000" dirty="0" smtClean="0">
              <a:solidFill>
                <a:schemeClr val="tx1"/>
              </a:solidFill>
              <a:effectLst/>
              <a:latin typeface="Times New Roman" pitchFamily="18" charset="0"/>
              <a:cs typeface="Times New Roman" pitchFamily="18" charset="0"/>
            </a:endParaRPr>
          </a:p>
          <a:p>
            <a:pPr algn="ctr"/>
            <a:r>
              <a:rPr lang="en-US" sz="2000" dirty="0" smtClean="0">
                <a:solidFill>
                  <a:schemeClr val="tx1"/>
                </a:solidFill>
                <a:effectLst/>
                <a:latin typeface="Times New Roman" pitchFamily="18" charset="0"/>
                <a:cs typeface="Times New Roman" pitchFamily="18" charset="0"/>
              </a:rPr>
              <a:t>6. </a:t>
            </a:r>
            <a:r>
              <a:rPr lang="en-US" sz="2000" dirty="0" err="1" smtClean="0">
                <a:solidFill>
                  <a:schemeClr val="tx1"/>
                </a:solidFill>
                <a:effectLst/>
                <a:latin typeface="Times New Roman" pitchFamily="18" charset="0"/>
                <a:cs typeface="Times New Roman" pitchFamily="18" charset="0"/>
              </a:rPr>
              <a:t>Tương</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tác</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thuốc</a:t>
            </a:r>
            <a:endParaRPr lang="en-US" sz="2000" dirty="0">
              <a:solidFill>
                <a:schemeClr val="tx1"/>
              </a:solidFill>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2099801"/>
            <a:ext cx="14859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2092401"/>
            <a:ext cx="1536700" cy="159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337" y="2098675"/>
            <a:ext cx="14954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9447" y="2092401"/>
            <a:ext cx="1463705" cy="159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2252" y="2098675"/>
            <a:ext cx="15113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a:xfrm>
            <a:off x="2159000" y="1982326"/>
            <a:ext cx="1866900" cy="34036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r>
              <a:rPr lang="en-US" sz="2000" dirty="0" smtClean="0">
                <a:solidFill>
                  <a:schemeClr val="tx1"/>
                </a:solidFill>
                <a:effectLst/>
                <a:latin typeface="Times New Roman" pitchFamily="18" charset="0"/>
                <a:cs typeface="Times New Roman" pitchFamily="18" charset="0"/>
              </a:rPr>
              <a:t>2. </a:t>
            </a:r>
            <a:r>
              <a:rPr lang="en-US" sz="2000" dirty="0" err="1" smtClean="0">
                <a:solidFill>
                  <a:schemeClr val="tx1"/>
                </a:solidFill>
                <a:effectLst/>
                <a:latin typeface="Times New Roman" pitchFamily="18" charset="0"/>
                <a:cs typeface="Times New Roman" pitchFamily="18" charset="0"/>
              </a:rPr>
              <a:t>Đặc</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điểm</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dược</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động</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học</a:t>
            </a:r>
            <a:endParaRPr lang="en-US" sz="2000" dirty="0">
              <a:solidFill>
                <a:schemeClr val="tx1"/>
              </a:solidFill>
              <a:effectLst/>
              <a:latin typeface="Times New Roman" pitchFamily="18" charset="0"/>
              <a:cs typeface="Times New Roman" pitchFamily="18" charset="0"/>
            </a:endParaRPr>
          </a:p>
        </p:txBody>
      </p:sp>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2350" y="2122026"/>
            <a:ext cx="1593850" cy="156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999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4800" y="127000"/>
            <a:ext cx="9791700" cy="60960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NHỮNG ĐIỀU CẦN BIẾT KHI SỬ DỤNG TAMIFLU</a:t>
            </a:r>
          </a:p>
        </p:txBody>
      </p:sp>
      <p:sp>
        <p:nvSpPr>
          <p:cNvPr id="17" name="Rounded Rectangle 16"/>
          <p:cNvSpPr/>
          <p:nvPr/>
        </p:nvSpPr>
        <p:spPr>
          <a:xfrm>
            <a:off x="88900" y="1981200"/>
            <a:ext cx="1574799" cy="34036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endParaRPr lang="en-US" sz="2000" dirty="0" smtClean="0">
              <a:solidFill>
                <a:schemeClr val="tx1"/>
              </a:solidFill>
              <a:effectLst/>
              <a:latin typeface="Times New Roman" pitchFamily="18" charset="0"/>
              <a:cs typeface="Times New Roman" pitchFamily="18" charset="0"/>
            </a:endParaRPr>
          </a:p>
          <a:p>
            <a:pPr algn="ctr"/>
            <a:r>
              <a:rPr lang="en-US" sz="2000" dirty="0" smtClean="0">
                <a:solidFill>
                  <a:schemeClr val="tx1"/>
                </a:solidFill>
                <a:effectLst/>
                <a:latin typeface="Times New Roman" pitchFamily="18" charset="0"/>
                <a:cs typeface="Times New Roman" pitchFamily="18" charset="0"/>
              </a:rPr>
              <a:t>5. </a:t>
            </a:r>
            <a:r>
              <a:rPr lang="en-US" sz="2000" dirty="0" err="1" smtClean="0">
                <a:solidFill>
                  <a:schemeClr val="tx1"/>
                </a:solidFill>
                <a:effectLst/>
                <a:latin typeface="Times New Roman" pitchFamily="18" charset="0"/>
                <a:cs typeface="Times New Roman" pitchFamily="18" charset="0"/>
              </a:rPr>
              <a:t>Tác</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dụng</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phụ</a:t>
            </a:r>
            <a:endParaRPr lang="en-US" sz="2000" dirty="0">
              <a:solidFill>
                <a:schemeClr val="tx1"/>
              </a:solidFill>
              <a:effectLst/>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995" y="2129375"/>
            <a:ext cx="1374805" cy="159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1447800"/>
            <a:ext cx="52197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173163"/>
            <a:ext cx="51816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625600" y="3086100"/>
            <a:ext cx="3378200" cy="762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010400" y="2654300"/>
            <a:ext cx="3378200" cy="5969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994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4800" y="127000"/>
            <a:ext cx="9791700" cy="60960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NHỮNG ĐIỀU CẦN BIẾT KHI SỬ DỤNG TAMIFLU</a:t>
            </a:r>
          </a:p>
        </p:txBody>
      </p:sp>
      <p:sp>
        <p:nvSpPr>
          <p:cNvPr id="18" name="Rounded Rectangle 17"/>
          <p:cNvSpPr/>
          <p:nvPr/>
        </p:nvSpPr>
        <p:spPr>
          <a:xfrm>
            <a:off x="342901" y="1841500"/>
            <a:ext cx="1866900" cy="34036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endParaRPr lang="en-US" sz="2000" dirty="0" smtClean="0">
              <a:solidFill>
                <a:schemeClr val="tx1"/>
              </a:solidFill>
              <a:effectLst/>
              <a:latin typeface="Times New Roman" pitchFamily="18" charset="0"/>
              <a:cs typeface="Times New Roman" pitchFamily="18" charset="0"/>
            </a:endParaRPr>
          </a:p>
          <a:p>
            <a:pPr algn="ctr"/>
            <a:r>
              <a:rPr lang="en-US" sz="2000" dirty="0" smtClean="0">
                <a:solidFill>
                  <a:schemeClr val="tx1"/>
                </a:solidFill>
                <a:effectLst/>
                <a:latin typeface="Times New Roman" pitchFamily="18" charset="0"/>
                <a:cs typeface="Times New Roman" pitchFamily="18" charset="0"/>
              </a:rPr>
              <a:t>6. </a:t>
            </a:r>
            <a:r>
              <a:rPr lang="en-US" sz="2000" dirty="0" err="1" smtClean="0">
                <a:solidFill>
                  <a:schemeClr val="tx1"/>
                </a:solidFill>
                <a:effectLst/>
                <a:latin typeface="Times New Roman" pitchFamily="18" charset="0"/>
                <a:cs typeface="Times New Roman" pitchFamily="18" charset="0"/>
              </a:rPr>
              <a:t>Tương</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tác</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thuốc</a:t>
            </a:r>
            <a:endParaRPr lang="en-US" sz="2000" dirty="0">
              <a:solidFill>
                <a:schemeClr val="tx1"/>
              </a:solidFill>
              <a:effectLst/>
              <a:latin typeface="Times New Roman" pitchFamily="18" charset="0"/>
              <a:cs typeface="Times New Roman" pitchFamily="18" charset="0"/>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1" y="1958974"/>
            <a:ext cx="15113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08891628"/>
              </p:ext>
            </p:extLst>
          </p:nvPr>
        </p:nvGraphicFramePr>
        <p:xfrm>
          <a:off x="2514600" y="1074189"/>
          <a:ext cx="9334500" cy="5206048"/>
        </p:xfrm>
        <a:graphic>
          <a:graphicData uri="http://schemas.openxmlformats.org/drawingml/2006/table">
            <a:tbl>
              <a:tblPr>
                <a:tableStyleId>{E8B1032C-EA38-4F05-BA0D-38AFFFC7BED3}</a:tableStyleId>
              </a:tblPr>
              <a:tblGrid>
                <a:gridCol w="1718428"/>
                <a:gridCol w="2405799"/>
                <a:gridCol w="2479773"/>
                <a:gridCol w="2730500"/>
              </a:tblGrid>
              <a:tr h="225051">
                <a:tc>
                  <a:txBody>
                    <a:bodyPr/>
                    <a:lstStyle/>
                    <a:p>
                      <a:pPr algn="ctr" rtl="0"/>
                      <a:r>
                        <a:rPr lang="vi-VN" sz="1400" b="1" dirty="0">
                          <a:effectLst/>
                          <a:latin typeface="Times New Roman" pitchFamily="18" charset="0"/>
                          <a:cs typeface="Times New Roman" pitchFamily="18" charset="0"/>
                        </a:rPr>
                        <a:t>Thuốc Tương Tác</a:t>
                      </a:r>
                      <a:endParaRPr lang="vi-VN" sz="1400" b="1" dirty="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c>
                  <a:txBody>
                    <a:bodyPr/>
                    <a:lstStyle/>
                    <a:p>
                      <a:pPr algn="ctr" rtl="0"/>
                      <a:r>
                        <a:rPr lang="vi-VN" sz="1400" b="1" dirty="0">
                          <a:effectLst/>
                          <a:latin typeface="Times New Roman" pitchFamily="18" charset="0"/>
                          <a:cs typeface="Times New Roman" pitchFamily="18" charset="0"/>
                        </a:rPr>
                        <a:t>Cơ Chế Tương Tác</a:t>
                      </a:r>
                      <a:endParaRPr lang="vi-VN" sz="1400" b="1" dirty="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c>
                  <a:txBody>
                    <a:bodyPr/>
                    <a:lstStyle/>
                    <a:p>
                      <a:pPr algn="ctr" rtl="0"/>
                      <a:r>
                        <a:rPr lang="vi-VN" sz="1400" b="1">
                          <a:effectLst/>
                          <a:latin typeface="Times New Roman" pitchFamily="18" charset="0"/>
                          <a:cs typeface="Times New Roman" pitchFamily="18" charset="0"/>
                        </a:rPr>
                        <a:t>Kết Quả Tương Tác</a:t>
                      </a:r>
                      <a:endParaRPr lang="vi-VN" sz="1400" b="1">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c>
                  <a:txBody>
                    <a:bodyPr/>
                    <a:lstStyle/>
                    <a:p>
                      <a:pPr algn="ctr" rtl="0"/>
                      <a:r>
                        <a:rPr lang="vi-VN" sz="1400" b="1" dirty="0">
                          <a:effectLst/>
                          <a:latin typeface="Times New Roman" pitchFamily="18" charset="0"/>
                          <a:cs typeface="Times New Roman" pitchFamily="18" charset="0"/>
                        </a:rPr>
                        <a:t>Khuyến Cáo/Lưu Ý</a:t>
                      </a:r>
                      <a:endParaRPr lang="vi-VN" sz="1400" b="1" dirty="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r>
              <a:tr h="1627811">
                <a:tc>
                  <a:txBody>
                    <a:bodyPr/>
                    <a:lstStyle/>
                    <a:p>
                      <a:pPr algn="ctr" rtl="0"/>
                      <a:r>
                        <a:rPr lang="en-US" sz="1400" dirty="0" err="1">
                          <a:effectLst/>
                          <a:latin typeface="Times New Roman" pitchFamily="18" charset="0"/>
                          <a:cs typeface="Times New Roman" pitchFamily="18" charset="0"/>
                        </a:rPr>
                        <a:t>Probenecid</a:t>
                      </a:r>
                      <a:endParaRPr lang="en-US" sz="1400" dirty="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c>
                  <a:txBody>
                    <a:bodyPr/>
                    <a:lstStyle/>
                    <a:p>
                      <a:pPr algn="ctr" rtl="0"/>
                      <a:r>
                        <a:rPr lang="en-US" sz="1400" dirty="0" err="1">
                          <a:effectLst/>
                          <a:latin typeface="Times New Roman" pitchFamily="18" charset="0"/>
                          <a:cs typeface="Times New Roman" pitchFamily="18" charset="0"/>
                        </a:rPr>
                        <a:t>Là</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chất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ức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chế</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mạnh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quá</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trình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bài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tiết</a:t>
                      </a:r>
                      <a:r>
                        <a:rPr lang="en-US" sz="1400" dirty="0">
                          <a:effectLst/>
                          <a:latin typeface="Times New Roman" pitchFamily="18" charset="0"/>
                          <a:cs typeface="Times New Roman" pitchFamily="18" charset="0"/>
                        </a:rPr>
                        <a:t> qua </a:t>
                      </a:r>
                      <a:r>
                        <a:rPr lang="en-US" sz="1400" dirty="0" err="1">
                          <a:effectLst/>
                          <a:latin typeface="Times New Roman" pitchFamily="18" charset="0"/>
                          <a:cs typeface="Times New Roman" pitchFamily="18" charset="0"/>
                        </a:rPr>
                        <a:t>ống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thận</a:t>
                      </a:r>
                      <a:r>
                        <a:rPr lang="en-US" sz="1400" dirty="0">
                          <a:effectLst/>
                          <a:latin typeface="Times New Roman" pitchFamily="18" charset="0"/>
                          <a:cs typeface="Times New Roman" pitchFamily="18" charset="0"/>
                        </a:rPr>
                        <a:t>.</a:t>
                      </a:r>
                      <a:endParaRPr lang="en-US" sz="1400" dirty="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c>
                  <a:txBody>
                    <a:bodyPr/>
                    <a:lstStyle/>
                    <a:p>
                      <a:pPr algn="ctr" rtl="0"/>
                      <a:r>
                        <a:rPr lang="vi-VN" sz="1400">
                          <a:effectLst/>
                          <a:latin typeface="Times New Roman" pitchFamily="18" charset="0"/>
                          <a:cs typeface="Times New Roman" pitchFamily="18" charset="0"/>
                        </a:rPr>
                        <a:t>Làm tăng nồng độ oseltamivir carboxylate (dạng hoạt động) trong máu khoảng gấp đôi.</a:t>
                      </a:r>
                      <a:endParaRPr lang="vi-VN" sz="140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c>
                  <a:txBody>
                    <a:bodyPr/>
                    <a:lstStyle/>
                    <a:p>
                      <a:pPr algn="ctr" rtl="0"/>
                      <a:r>
                        <a:rPr lang="vi-VN" sz="1400">
                          <a:effectLst/>
                          <a:latin typeface="Times New Roman" pitchFamily="18" charset="0"/>
                          <a:cs typeface="Times New Roman" pitchFamily="18" charset="0"/>
                        </a:rPr>
                        <a:t>Không cần điều chỉnh liều Oseltamivir cho bệnh nhân có chức năng thận bình thường. Tuy nhiên, cần thận trọng khi dùng ở bệnh nhân suy giảm chức năng thận.</a:t>
                      </a:r>
                      <a:endParaRPr lang="vi-VN" sz="140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r>
              <a:tr h="848500">
                <a:tc>
                  <a:txBody>
                    <a:bodyPr/>
                    <a:lstStyle/>
                    <a:p>
                      <a:pPr algn="ctr" rtl="0"/>
                      <a:r>
                        <a:rPr lang="en-US" sz="1400">
                          <a:effectLst/>
                          <a:latin typeface="Times New Roman" pitchFamily="18" charset="0"/>
                          <a:cs typeface="Times New Roman" pitchFamily="18" charset="0"/>
                        </a:rPr>
                        <a:t>Amoxicillin</a:t>
                      </a:r>
                      <a:endParaRPr lang="en-US" sz="140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c>
                  <a:txBody>
                    <a:bodyPr/>
                    <a:lstStyle/>
                    <a:p>
                      <a:pPr algn="ctr" rtl="0"/>
                      <a:r>
                        <a:rPr lang="vi-VN" sz="1400" dirty="0">
                          <a:effectLst/>
                          <a:latin typeface="Times New Roman" pitchFamily="18" charset="0"/>
                          <a:cs typeface="Times New Roman" pitchFamily="18" charset="0"/>
                        </a:rPr>
                        <a:t>Cả hai đều cạnh tranh cho con đường bài tiết qua ống thận (Anionic/Cationic Transporters).</a:t>
                      </a:r>
                      <a:endParaRPr lang="vi-VN" sz="1400" dirty="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c>
                  <a:txBody>
                    <a:bodyPr/>
                    <a:lstStyle/>
                    <a:p>
                      <a:pPr algn="ctr" rtl="0"/>
                      <a:r>
                        <a:rPr lang="vi-VN" sz="1400" dirty="0">
                          <a:effectLst/>
                          <a:latin typeface="Times New Roman" pitchFamily="18" charset="0"/>
                          <a:cs typeface="Times New Roman" pitchFamily="18" charset="0"/>
                        </a:rPr>
                        <a:t>Không có tương tác lâm sàng đáng kể.</a:t>
                      </a:r>
                      <a:endParaRPr lang="vi-VN" sz="1400" dirty="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c>
                  <a:txBody>
                    <a:bodyPr/>
                    <a:lstStyle/>
                    <a:p>
                      <a:pPr algn="ctr" rtl="0"/>
                      <a:r>
                        <a:rPr lang="vi-VN" sz="1400">
                          <a:effectLst/>
                          <a:latin typeface="Times New Roman" pitchFamily="18" charset="0"/>
                          <a:cs typeface="Times New Roman" pitchFamily="18" charset="0"/>
                        </a:rPr>
                        <a:t>Không cần điều chỉnh liều.</a:t>
                      </a:r>
                      <a:endParaRPr lang="vi-VN" sz="140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r>
              <a:tr h="1627811">
                <a:tc>
                  <a:txBody>
                    <a:bodyPr/>
                    <a:lstStyle/>
                    <a:p>
                      <a:pPr algn="ctr" rtl="0"/>
                      <a:r>
                        <a:rPr lang="en-US" sz="1400">
                          <a:effectLst/>
                          <a:latin typeface="Times New Roman" pitchFamily="18" charset="0"/>
                          <a:cs typeface="Times New Roman" pitchFamily="18" charset="0"/>
                        </a:rPr>
                        <a:t>Các thuốc loại bỏ qua sự bài tiết ở thận</a:t>
                      </a:r>
                      <a:endParaRPr lang="en-US" sz="140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c>
                  <a:txBody>
                    <a:bodyPr/>
                    <a:lstStyle/>
                    <a:p>
                      <a:pPr algn="ctr" rtl="0"/>
                      <a:r>
                        <a:rPr lang="vi-VN" sz="1400">
                          <a:effectLst/>
                          <a:latin typeface="Times New Roman" pitchFamily="18" charset="0"/>
                          <a:cs typeface="Times New Roman" pitchFamily="18" charset="0"/>
                        </a:rPr>
                        <a:t>Gồm các thuốc được đào thải qua ống thận (ví dụ: Chlorpropamide, Methotrexate, Phenylbutazone).</a:t>
                      </a:r>
                      <a:endParaRPr lang="vi-VN" sz="140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c>
                  <a:txBody>
                    <a:bodyPr/>
                    <a:lstStyle/>
                    <a:p>
                      <a:pPr algn="ctr" rtl="0"/>
                      <a:r>
                        <a:rPr lang="vi-VN" sz="1400" dirty="0">
                          <a:effectLst/>
                          <a:latin typeface="Times New Roman" pitchFamily="18" charset="0"/>
                          <a:cs typeface="Times New Roman" pitchFamily="18" charset="0"/>
                        </a:rPr>
                        <a:t>Khả năng cạnh tranh đào thải, làm tăng nồng độ thuốc.</a:t>
                      </a:r>
                      <a:endParaRPr lang="vi-VN" sz="1400" dirty="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c>
                  <a:txBody>
                    <a:bodyPr/>
                    <a:lstStyle/>
                    <a:p>
                      <a:pPr algn="ctr" rtl="0"/>
                      <a:r>
                        <a:rPr lang="vi-VN" sz="1400" dirty="0">
                          <a:effectLst/>
                          <a:latin typeface="Times New Roman" pitchFamily="18" charset="0"/>
                          <a:cs typeface="Times New Roman" pitchFamily="18" charset="0"/>
                        </a:rPr>
                        <a:t>Không cần điều chỉnh liều Oseltamivir. Cần thận trọng theo dõi độc tính của các thuốc dùng đồng thời có phạm vi điều trị hẹp (therapeutic window) và được thải trừ qua thận.</a:t>
                      </a:r>
                      <a:endParaRPr lang="vi-VN" sz="1400" dirty="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r>
              <a:tr h="692638">
                <a:tc>
                  <a:txBody>
                    <a:bodyPr/>
                    <a:lstStyle/>
                    <a:p>
                      <a:pPr algn="ctr" rtl="0"/>
                      <a:r>
                        <a:rPr lang="en-US" sz="1400">
                          <a:effectLst/>
                          <a:latin typeface="Times New Roman" pitchFamily="18" charset="0"/>
                          <a:cs typeface="Times New Roman" pitchFamily="18" charset="0"/>
                        </a:rPr>
                        <a:t>Thuốc tiêm phòng vắc-xin cúm (Vaccine)</a:t>
                      </a:r>
                      <a:endParaRPr lang="en-US" sz="140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c>
                  <a:txBody>
                    <a:bodyPr/>
                    <a:lstStyle/>
                    <a:p>
                      <a:pPr algn="ctr" rtl="0"/>
                      <a:endParaRPr lang="en-US" sz="140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c>
                  <a:txBody>
                    <a:bodyPr/>
                    <a:lstStyle/>
                    <a:p>
                      <a:pPr algn="ctr" rtl="0"/>
                      <a:r>
                        <a:rPr lang="vi-VN" sz="1400">
                          <a:effectLst/>
                          <a:latin typeface="Times New Roman" pitchFamily="18" charset="0"/>
                          <a:cs typeface="Times New Roman" pitchFamily="18" charset="0"/>
                        </a:rPr>
                        <a:t>Không có tương tác.</a:t>
                      </a:r>
                      <a:endParaRPr lang="vi-VN" sz="140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c>
                  <a:txBody>
                    <a:bodyPr/>
                    <a:lstStyle/>
                    <a:p>
                      <a:pPr algn="ctr" rtl="0"/>
                      <a:r>
                        <a:rPr lang="vi-VN" sz="1400" dirty="0">
                          <a:effectLst/>
                          <a:latin typeface="Times New Roman" pitchFamily="18" charset="0"/>
                          <a:cs typeface="Times New Roman" pitchFamily="18" charset="0"/>
                        </a:rPr>
                        <a:t>Oseltamivir có thể được dùng đồng thời với vắc-xin cúm bất hoạt.</a:t>
                      </a:r>
                      <a:endParaRPr lang="vi-VN" sz="1400" dirty="0">
                        <a:solidFill>
                          <a:srgbClr val="1B1C1D"/>
                        </a:solidFill>
                        <a:effectLst/>
                        <a:latin typeface="Times New Roman" pitchFamily="18" charset="0"/>
                        <a:cs typeface="Times New Roman" pitchFamily="18" charset="0"/>
                      </a:endParaRPr>
                    </a:p>
                  </a:txBody>
                  <a:tcPr marL="60886" marR="60886" marT="40591" marB="40591"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1528971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4800" y="127000"/>
            <a:ext cx="9791700" cy="60960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itchFamily="18" charset="0"/>
                <a:cs typeface="Times New Roman" pitchFamily="18" charset="0"/>
              </a:rPr>
              <a:t>NẾU CÚM A KHÁNG TAMIFLU THÌ THAY THẾ THUỐC GÌ?</a:t>
            </a:r>
            <a:endParaRPr lang="en-US" sz="2400" b="1"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7235"/>
            <a:ext cx="4076699" cy="595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699" y="902620"/>
            <a:ext cx="4013201" cy="583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089900" y="1594884"/>
            <a:ext cx="3937000" cy="3416320"/>
          </a:xfrm>
          <a:prstGeom prst="rect">
            <a:avLst/>
          </a:prstGeom>
        </p:spPr>
        <p:txBody>
          <a:bodyPr wrap="square">
            <a:spAutoFit/>
          </a:bodyPr>
          <a:lstStyle/>
          <a:p>
            <a:r>
              <a:rPr lang="vi-VN" b="1" dirty="0" smtClean="0">
                <a:latin typeface="Times New Roman" pitchFamily="18" charset="0"/>
                <a:cs typeface="Times New Roman" pitchFamily="18" charset="0"/>
              </a:rPr>
              <a:t>Zanamivir</a:t>
            </a:r>
            <a:r>
              <a:rPr lang="en-US" b="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Thuốc </a:t>
            </a:r>
            <a:r>
              <a:rPr lang="vi-VN" dirty="0">
                <a:latin typeface="Times New Roman" pitchFamily="18" charset="0"/>
                <a:cs typeface="Times New Roman" pitchFamily="18" charset="0"/>
              </a:rPr>
              <a:t>ức chế neuraminidase </a:t>
            </a:r>
            <a:endParaRPr lang="en-US" dirty="0" smtClean="0">
              <a:latin typeface="Times New Roman" pitchFamily="18" charset="0"/>
              <a:cs typeface="Times New Roman" pitchFamily="18" charset="0"/>
            </a:endParaRPr>
          </a:p>
          <a:p>
            <a:r>
              <a:rPr lang="vi-VN" b="1" dirty="0" smtClean="0">
                <a:latin typeface="Times New Roman" pitchFamily="18" charset="0"/>
                <a:cs typeface="Times New Roman" pitchFamily="18" charset="0"/>
              </a:rPr>
              <a:t>Peramivir</a:t>
            </a:r>
            <a:r>
              <a:rPr lang="en-US" b="1" dirty="0">
                <a:latin typeface="Times New Roman" pitchFamily="18" charset="0"/>
                <a:cs typeface="Times New Roman" pitchFamily="18" charset="0"/>
              </a:rPr>
              <a:t>:</a:t>
            </a:r>
            <a:r>
              <a:rPr lang="vi-VN" dirty="0">
                <a:latin typeface="Times New Roman" pitchFamily="18" charset="0"/>
                <a:cs typeface="Times New Roman" pitchFamily="18" charset="0"/>
              </a:rPr>
              <a:t> Thuốc ức chế </a:t>
            </a:r>
            <a:r>
              <a:rPr lang="vi-VN" dirty="0" smtClean="0">
                <a:latin typeface="Times New Roman" pitchFamily="18" charset="0"/>
                <a:cs typeface="Times New Roman" pitchFamily="18" charset="0"/>
              </a:rPr>
              <a:t>neuraminidase.</a:t>
            </a:r>
            <a:endParaRPr lang="vi-VN" dirty="0">
              <a:latin typeface="Times New Roman" pitchFamily="18" charset="0"/>
              <a:cs typeface="Times New Roman" pitchFamily="18" charset="0"/>
            </a:endParaRPr>
          </a:p>
          <a:p>
            <a:r>
              <a:rPr lang="vi-VN" b="1" dirty="0">
                <a:latin typeface="Times New Roman" pitchFamily="18" charset="0"/>
                <a:cs typeface="Times New Roman" pitchFamily="18" charset="0"/>
              </a:rPr>
              <a:t>Baloxavir </a:t>
            </a:r>
            <a:r>
              <a:rPr lang="vi-VN" b="1" dirty="0" smtClean="0">
                <a:latin typeface="Times New Roman" pitchFamily="18" charset="0"/>
                <a:cs typeface="Times New Roman" pitchFamily="18" charset="0"/>
              </a:rPr>
              <a:t>marboxil:</a:t>
            </a:r>
            <a:r>
              <a:rPr lang="vi-VN" dirty="0">
                <a:latin typeface="Times New Roman" pitchFamily="18" charset="0"/>
                <a:cs typeface="Times New Roman" pitchFamily="18" charset="0"/>
              </a:rPr>
              <a:t> Một loại thuốc mới hơn có cơ chế hoạt động khác biệt (ức chế endonuclease phụ thuộc mũ) được dùng dưới dạng một liều uống duy nhất.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sym typeface="Wingdings" pitchFamily="2" charset="2"/>
              </a:rPr>
              <a:t> </a:t>
            </a:r>
            <a:r>
              <a:rPr lang="vi-VN" b="1" dirty="0">
                <a:latin typeface="Times New Roman" pitchFamily="18" charset="0"/>
                <a:cs typeface="Times New Roman" pitchFamily="18" charset="0"/>
              </a:rPr>
              <a:t>Baloxavir marboxil </a:t>
            </a:r>
            <a:r>
              <a:rPr lang="vi-VN" dirty="0" smtClean="0">
                <a:latin typeface="Times New Roman" pitchFamily="18" charset="0"/>
                <a:cs typeface="Times New Roman" pitchFamily="18" charset="0"/>
              </a:rPr>
              <a:t>có </a:t>
            </a:r>
            <a:r>
              <a:rPr lang="vi-VN" dirty="0">
                <a:latin typeface="Times New Roman" pitchFamily="18" charset="0"/>
                <a:cs typeface="Times New Roman" pitchFamily="18" charset="0"/>
              </a:rPr>
              <a:t>thể hiệu quả chống lại một số chủng cúm đã kháng Tamiflu. </a:t>
            </a:r>
          </a:p>
        </p:txBody>
      </p:sp>
    </p:spTree>
    <p:extLst>
      <p:ext uri="{BB962C8B-B14F-4D97-AF65-F5344CB8AC3E}">
        <p14:creationId xmlns:p14="http://schemas.microsoft.com/office/powerpoint/2010/main" val="124764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4800" y="127000"/>
            <a:ext cx="9791700" cy="60960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NHỮNG ĐIỀU CẦN BIẾT KHI SỬ DỤNG TAMIFLU</a:t>
            </a:r>
          </a:p>
        </p:txBody>
      </p:sp>
      <p:sp>
        <p:nvSpPr>
          <p:cNvPr id="10" name="Rounded Rectangle 9"/>
          <p:cNvSpPr/>
          <p:nvPr/>
        </p:nvSpPr>
        <p:spPr>
          <a:xfrm>
            <a:off x="254000" y="1879600"/>
            <a:ext cx="1866900" cy="34036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r>
              <a:rPr lang="en-US" sz="2000" dirty="0" smtClean="0">
                <a:solidFill>
                  <a:schemeClr val="tx1"/>
                </a:solidFill>
                <a:effectLst/>
                <a:latin typeface="Times New Roman" pitchFamily="18" charset="0"/>
                <a:cs typeface="Times New Roman" pitchFamily="18" charset="0"/>
              </a:rPr>
              <a:t>1. </a:t>
            </a:r>
            <a:r>
              <a:rPr lang="en-US" sz="2000" dirty="0" err="1" smtClean="0">
                <a:solidFill>
                  <a:schemeClr val="tx1"/>
                </a:solidFill>
                <a:effectLst/>
                <a:latin typeface="Times New Roman" pitchFamily="18" charset="0"/>
                <a:cs typeface="Times New Roman" pitchFamily="18" charset="0"/>
              </a:rPr>
              <a:t>Cơ</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chế</a:t>
            </a:r>
            <a:endParaRPr lang="en-US" sz="2000" dirty="0">
              <a:solidFill>
                <a:schemeClr val="tx1"/>
              </a:solidFill>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97075"/>
            <a:ext cx="14859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738" y="876300"/>
            <a:ext cx="8059737"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2"/>
          <p:cNvSpPr/>
          <p:nvPr/>
        </p:nvSpPr>
        <p:spPr>
          <a:xfrm>
            <a:off x="4305300" y="1562100"/>
            <a:ext cx="6019800" cy="42037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ctr"/>
            <a:r>
              <a:rPr lang="vi-VN" sz="2000" b="1" dirty="0">
                <a:solidFill>
                  <a:srgbClr val="FF0000"/>
                </a:solidFill>
                <a:latin typeface="Times New Roman" pitchFamily="18" charset="0"/>
                <a:cs typeface="Times New Roman" pitchFamily="18" charset="0"/>
              </a:rPr>
              <a:t>Do sự nhân lên của Virus cúm trong đường hô hấp đạt đỉnh sau khi khởi phát bệnh từ 24-72 giờ nên các thuốc ức chế enzyme neuraminidase </a:t>
            </a:r>
            <a:r>
              <a:rPr lang="en-US" sz="2000" b="1" dirty="0" err="1" smtClean="0">
                <a:solidFill>
                  <a:srgbClr val="FF0000"/>
                </a:solidFill>
                <a:latin typeface="Times New Roman" pitchFamily="18" charset="0"/>
                <a:cs typeface="Times New Roman" pitchFamily="18" charset="0"/>
              </a:rPr>
              <a:t>tốt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nhất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nên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sử</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dụng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trong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vòng</a:t>
            </a:r>
            <a:r>
              <a:rPr lang="en-US" sz="2000" b="1" dirty="0" smtClean="0">
                <a:solidFill>
                  <a:srgbClr val="FF0000"/>
                </a:solidFill>
                <a:latin typeface="Times New Roman" pitchFamily="18" charset="0"/>
                <a:cs typeface="Times New Roman" pitchFamily="18" charset="0"/>
              </a:rPr>
              <a:t> 48h </a:t>
            </a:r>
            <a:r>
              <a:rPr lang="en-US" sz="2000" b="1" dirty="0" err="1" smtClean="0">
                <a:solidFill>
                  <a:srgbClr val="FF0000"/>
                </a:solidFill>
                <a:latin typeface="Times New Roman" pitchFamily="18" charset="0"/>
                <a:cs typeface="Times New Roman" pitchFamily="18" charset="0"/>
              </a:rPr>
              <a:t>từ</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khi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có</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triệu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chứng</a:t>
            </a:r>
            <a:endParaRPr lang="vi-VN"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478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4800" y="127000"/>
            <a:ext cx="9791700" cy="60960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NHỮNG ĐIỀU CẦN BIẾT KHI SỬ DỤNG TAMIFLU</a:t>
            </a:r>
          </a:p>
        </p:txBody>
      </p:sp>
      <p:sp>
        <p:nvSpPr>
          <p:cNvPr id="25" name="Rounded Rectangle 24"/>
          <p:cNvSpPr/>
          <p:nvPr/>
        </p:nvSpPr>
        <p:spPr>
          <a:xfrm>
            <a:off x="101600" y="1982326"/>
            <a:ext cx="1866900" cy="34036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r>
              <a:rPr lang="en-US" sz="2000" dirty="0" smtClean="0">
                <a:solidFill>
                  <a:schemeClr val="tx1"/>
                </a:solidFill>
                <a:effectLst/>
                <a:latin typeface="Times New Roman" pitchFamily="18" charset="0"/>
                <a:cs typeface="Times New Roman" pitchFamily="18" charset="0"/>
              </a:rPr>
              <a:t>2. </a:t>
            </a:r>
            <a:r>
              <a:rPr lang="en-US" sz="2000" dirty="0" err="1" smtClean="0">
                <a:solidFill>
                  <a:schemeClr val="tx1"/>
                </a:solidFill>
                <a:effectLst/>
                <a:latin typeface="Times New Roman" pitchFamily="18" charset="0"/>
                <a:cs typeface="Times New Roman" pitchFamily="18" charset="0"/>
              </a:rPr>
              <a:t>Đặc</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điểm</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dược</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động</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học</a:t>
            </a:r>
            <a:endParaRPr lang="en-US" sz="2000" dirty="0">
              <a:solidFill>
                <a:schemeClr val="tx1"/>
              </a:solidFill>
              <a:effectLst/>
              <a:latin typeface="Times New Roman" pitchFamily="18" charset="0"/>
              <a:cs typeface="Times New Roman" pitchFamily="18" charset="0"/>
            </a:endParaRPr>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2122026"/>
            <a:ext cx="1593850" cy="156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1968500" y="1587500"/>
            <a:ext cx="3441700" cy="47879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endParaRPr lang="en-US" sz="2000" dirty="0" smtClean="0">
              <a:latin typeface="Times New Roman" pitchFamily="18" charset="0"/>
              <a:cs typeface="Times New Roman" pitchFamily="18" charset="0"/>
            </a:endParaRPr>
          </a:p>
          <a:p>
            <a:pPr algn="just"/>
            <a:r>
              <a:rPr lang="vi-VN" sz="2000" dirty="0" smtClean="0">
                <a:latin typeface="Times New Roman" pitchFamily="18" charset="0"/>
                <a:cs typeface="Times New Roman" pitchFamily="18" charset="0"/>
              </a:rPr>
              <a:t>Sinh </a:t>
            </a:r>
            <a:r>
              <a:rPr lang="vi-VN" sz="2000" dirty="0">
                <a:latin typeface="Times New Roman" pitchFamily="18" charset="0"/>
                <a:cs typeface="Times New Roman" pitchFamily="18" charset="0"/>
              </a:rPr>
              <a:t>khả dụng tuyệt đối </a:t>
            </a:r>
            <a:r>
              <a:rPr lang="vi-VN" sz="2000" dirty="0"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oseltamivir </a:t>
            </a:r>
            <a:r>
              <a:rPr lang="vi-VN" sz="2000" dirty="0">
                <a:latin typeface="Times New Roman" pitchFamily="18" charset="0"/>
                <a:cs typeface="Times New Roman" pitchFamily="18" charset="0"/>
              </a:rPr>
              <a:t>carboxylate là 80% sau khi dùng oseltamivir phosphat đường uống. Thức ăn không ảnh hưởng đến </a:t>
            </a:r>
            <a:r>
              <a:rPr lang="en-US" sz="2000" dirty="0" smtClean="0">
                <a:latin typeface="Times New Roman" pitchFamily="18" charset="0"/>
                <a:cs typeface="Times New Roman" pitchFamily="18" charset="0"/>
              </a:rPr>
              <a:t>SKD. </a:t>
            </a:r>
            <a:r>
              <a:rPr lang="vi-VN" sz="2000" dirty="0">
                <a:latin typeface="Times New Roman" pitchFamily="18" charset="0"/>
                <a:cs typeface="Times New Roman" pitchFamily="18" charset="0"/>
              </a:rPr>
              <a:t>Sau khi sử dụng oseltamivir phosphat đường uống, oseltamivir carboxylate được phát hiện trong huyết tương trong vòng 30 phút và nồng độ đỉnh của thuốc đạt được trong vòng 3 - 4 giờ</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vượt quá nồng độ oseltamivir gấp &gt;20 lần</a:t>
            </a:r>
            <a:endParaRPr lang="en-US" sz="2000"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8" name="TextBox 7"/>
          <p:cNvSpPr txBox="1"/>
          <p:nvPr/>
        </p:nvSpPr>
        <p:spPr>
          <a:xfrm>
            <a:off x="3048000" y="876301"/>
            <a:ext cx="1066800" cy="830997"/>
          </a:xfrm>
          <a:prstGeom prst="rect">
            <a:avLst/>
          </a:prstGeom>
          <a:noFill/>
        </p:spPr>
        <p:txBody>
          <a:bodyPr wrap="square" rtlCol="0">
            <a:spAutoFit/>
          </a:bodyPr>
          <a:lstStyle/>
          <a:p>
            <a:pPr algn="ctr"/>
            <a:r>
              <a:rPr lang="en-US" sz="4800" b="1" dirty="0" smtClean="0">
                <a:latin typeface="Times New Roman" pitchFamily="18" charset="0"/>
                <a:cs typeface="Times New Roman" pitchFamily="18" charset="0"/>
              </a:rPr>
              <a:t>A</a:t>
            </a:r>
            <a:endParaRPr lang="en-US" sz="4800" b="1" dirty="0">
              <a:latin typeface="Times New Roman" pitchFamily="18" charset="0"/>
              <a:cs typeface="Times New Roman" pitchFamily="18" charset="0"/>
            </a:endParaRPr>
          </a:p>
        </p:txBody>
      </p:sp>
      <p:sp>
        <p:nvSpPr>
          <p:cNvPr id="9" name="Right Arrow 8"/>
          <p:cNvSpPr/>
          <p:nvPr/>
        </p:nvSpPr>
        <p:spPr>
          <a:xfrm>
            <a:off x="5486400" y="1879600"/>
            <a:ext cx="5689600" cy="195911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smtClean="0">
                <a:solidFill>
                  <a:srgbClr val="FF0000"/>
                </a:solidFill>
                <a:latin typeface="Times New Roman" pitchFamily="18" charset="0"/>
                <a:cs typeface="Times New Roman" pitchFamily="18" charset="0"/>
              </a:rPr>
              <a:t>Có</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thể</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uống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thuốc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bất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kỳ</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thời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điểm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nào</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mà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không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phụ</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thuộc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vào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bữa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ăn</a:t>
            </a:r>
            <a:endParaRPr lang="en-US" sz="2400" dirty="0" smtClean="0">
              <a:solidFill>
                <a:srgbClr val="FF0000"/>
              </a:solidFill>
              <a:latin typeface="Times New Roman" pitchFamily="18" charset="0"/>
              <a:cs typeface="Times New Roman" pitchFamily="18" charset="0"/>
            </a:endParaRPr>
          </a:p>
        </p:txBody>
      </p:sp>
      <p:sp>
        <p:nvSpPr>
          <p:cNvPr id="10" name="Right Arrow 9"/>
          <p:cNvSpPr/>
          <p:nvPr/>
        </p:nvSpPr>
        <p:spPr>
          <a:xfrm>
            <a:off x="5473700" y="4165600"/>
            <a:ext cx="5689600" cy="19812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smtClean="0">
                <a:solidFill>
                  <a:srgbClr val="FF0000"/>
                </a:solidFill>
                <a:latin typeface="Times New Roman" pitchFamily="18" charset="0"/>
                <a:cs typeface="Times New Roman" pitchFamily="18" charset="0"/>
              </a:rPr>
              <a:t>Có thể sử dụng các dung dịch lỏng có vị ngọt pha cùng với thuốc để giảm bớt vị đắng của thuốc, giúp trẻ em dễ uống</a:t>
            </a:r>
            <a:endParaRPr lang="en-US" sz="24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74108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4800" y="127000"/>
            <a:ext cx="9791700" cy="60960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NHỮNG ĐIỀU CẦN BIẾT KHI SỬ DỤNG TAMIFLU</a:t>
            </a:r>
          </a:p>
        </p:txBody>
      </p:sp>
      <p:sp>
        <p:nvSpPr>
          <p:cNvPr id="25" name="Rounded Rectangle 24"/>
          <p:cNvSpPr/>
          <p:nvPr/>
        </p:nvSpPr>
        <p:spPr>
          <a:xfrm>
            <a:off x="101600" y="1982326"/>
            <a:ext cx="1866900" cy="34036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r>
              <a:rPr lang="en-US" sz="2000" dirty="0" smtClean="0">
                <a:solidFill>
                  <a:schemeClr val="tx1"/>
                </a:solidFill>
                <a:effectLst/>
                <a:latin typeface="Times New Roman" pitchFamily="18" charset="0"/>
                <a:cs typeface="Times New Roman" pitchFamily="18" charset="0"/>
              </a:rPr>
              <a:t>2. </a:t>
            </a:r>
            <a:r>
              <a:rPr lang="en-US" sz="2000" dirty="0" err="1" smtClean="0">
                <a:solidFill>
                  <a:schemeClr val="tx1"/>
                </a:solidFill>
                <a:effectLst/>
                <a:latin typeface="Times New Roman" pitchFamily="18" charset="0"/>
                <a:cs typeface="Times New Roman" pitchFamily="18" charset="0"/>
              </a:rPr>
              <a:t>Đặc</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điểm</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dược</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động</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học</a:t>
            </a:r>
            <a:endParaRPr lang="en-US" sz="2000" dirty="0">
              <a:solidFill>
                <a:schemeClr val="tx1"/>
              </a:solidFill>
              <a:effectLst/>
              <a:latin typeface="Times New Roman" pitchFamily="18" charset="0"/>
              <a:cs typeface="Times New Roman" pitchFamily="18" charset="0"/>
            </a:endParaRPr>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2122026"/>
            <a:ext cx="1593850" cy="156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2006601" y="1982326"/>
            <a:ext cx="2806700" cy="3403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vi-VN" dirty="0">
                <a:latin typeface="Times New Roman" pitchFamily="18" charset="0"/>
                <a:cs typeface="Times New Roman" pitchFamily="18" charset="0"/>
              </a:rPr>
              <a:t>Thể tích phân bố khoảng 23 đến 26 lít. Oseltamivir liên kết trung bình với protein huyết tương (42%), trong khi oseltamivir carboxylate liên kết với protein huyết tương kém</a:t>
            </a:r>
            <a:endParaRPr lang="en-US" dirty="0">
              <a:latin typeface="Times New Roman" pitchFamily="18" charset="0"/>
              <a:cs typeface="Times New Roman" pitchFamily="18" charset="0"/>
            </a:endParaRPr>
          </a:p>
        </p:txBody>
      </p:sp>
      <p:sp>
        <p:nvSpPr>
          <p:cNvPr id="7" name="TextBox 6"/>
          <p:cNvSpPr txBox="1"/>
          <p:nvPr/>
        </p:nvSpPr>
        <p:spPr>
          <a:xfrm>
            <a:off x="3095602" y="1270000"/>
            <a:ext cx="628698" cy="830997"/>
          </a:xfrm>
          <a:prstGeom prst="rect">
            <a:avLst/>
          </a:prstGeom>
          <a:noFill/>
        </p:spPr>
        <p:txBody>
          <a:bodyPr wrap="none" rtlCol="0">
            <a:spAutoFit/>
          </a:bodyPr>
          <a:lstStyle/>
          <a:p>
            <a:r>
              <a:rPr lang="en-US" sz="4800" b="1" dirty="0" smtClean="0">
                <a:latin typeface="Times New Roman" pitchFamily="18" charset="0"/>
                <a:cs typeface="Times New Roman" pitchFamily="18" charset="0"/>
              </a:rPr>
              <a:t>D</a:t>
            </a:r>
            <a:endParaRPr lang="en-US" sz="4800" b="1"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30300"/>
            <a:ext cx="709453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733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4800" y="127000"/>
            <a:ext cx="9791700" cy="60960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NHỮNG ĐIỀU CẦN BIẾT KHI SỬ DỤNG TAMIFLU</a:t>
            </a:r>
          </a:p>
        </p:txBody>
      </p:sp>
      <p:sp>
        <p:nvSpPr>
          <p:cNvPr id="25" name="Rounded Rectangle 24"/>
          <p:cNvSpPr/>
          <p:nvPr/>
        </p:nvSpPr>
        <p:spPr>
          <a:xfrm>
            <a:off x="101600" y="1982326"/>
            <a:ext cx="1866900" cy="34036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r>
              <a:rPr lang="en-US" sz="2000" dirty="0" smtClean="0">
                <a:solidFill>
                  <a:schemeClr val="tx1"/>
                </a:solidFill>
                <a:effectLst/>
                <a:latin typeface="Times New Roman" pitchFamily="18" charset="0"/>
                <a:cs typeface="Times New Roman" pitchFamily="18" charset="0"/>
              </a:rPr>
              <a:t>2. </a:t>
            </a:r>
            <a:r>
              <a:rPr lang="en-US" sz="2000" dirty="0" err="1" smtClean="0">
                <a:solidFill>
                  <a:schemeClr val="tx1"/>
                </a:solidFill>
                <a:effectLst/>
                <a:latin typeface="Times New Roman" pitchFamily="18" charset="0"/>
                <a:cs typeface="Times New Roman" pitchFamily="18" charset="0"/>
              </a:rPr>
              <a:t>Đặc</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điểm</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dược</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động</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học</a:t>
            </a:r>
            <a:endParaRPr lang="en-US" sz="2000" dirty="0">
              <a:solidFill>
                <a:schemeClr val="tx1"/>
              </a:solidFill>
              <a:effectLst/>
              <a:latin typeface="Times New Roman" pitchFamily="18" charset="0"/>
              <a:cs typeface="Times New Roman" pitchFamily="18" charset="0"/>
            </a:endParaRPr>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2122026"/>
            <a:ext cx="1593850" cy="156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2082828" y="1979789"/>
            <a:ext cx="1403350" cy="3403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mtClean="0">
                <a:latin typeface="Times New Roman" pitchFamily="18" charset="0"/>
                <a:cs typeface="Times New Roman" pitchFamily="18" charset="0"/>
              </a:rPr>
              <a:t>Thuốc vận chuyển qua được rau thai và sữa mẹ</a:t>
            </a:r>
            <a:endParaRPr lang="en-US" dirty="0">
              <a:latin typeface="Times New Roman" pitchFamily="18" charset="0"/>
              <a:cs typeface="Times New Roman" pitchFamily="18" charset="0"/>
            </a:endParaRPr>
          </a:p>
        </p:txBody>
      </p:sp>
      <p:sp>
        <p:nvSpPr>
          <p:cNvPr id="7" name="TextBox 6"/>
          <p:cNvSpPr txBox="1"/>
          <p:nvPr/>
        </p:nvSpPr>
        <p:spPr>
          <a:xfrm>
            <a:off x="2635254" y="1089381"/>
            <a:ext cx="628698" cy="830997"/>
          </a:xfrm>
          <a:prstGeom prst="rect">
            <a:avLst/>
          </a:prstGeom>
          <a:noFill/>
        </p:spPr>
        <p:txBody>
          <a:bodyPr wrap="none" rtlCol="0">
            <a:spAutoFit/>
          </a:bodyPr>
          <a:lstStyle/>
          <a:p>
            <a:r>
              <a:rPr lang="en-US" sz="4800" b="1" dirty="0" smtClean="0">
                <a:latin typeface="Times New Roman" pitchFamily="18" charset="0"/>
                <a:cs typeface="Times New Roman" pitchFamily="18" charset="0"/>
              </a:rPr>
              <a:t>D</a:t>
            </a:r>
            <a:endParaRPr lang="en-US" sz="4800" b="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852" y="2485933"/>
            <a:ext cx="34290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2" y="3035300"/>
            <a:ext cx="6254748"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Brace 2"/>
          <p:cNvSpPr/>
          <p:nvPr/>
        </p:nvSpPr>
        <p:spPr>
          <a:xfrm>
            <a:off x="10109200" y="1089380"/>
            <a:ext cx="330200" cy="5184419"/>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Oval 4"/>
          <p:cNvSpPr/>
          <p:nvPr/>
        </p:nvSpPr>
        <p:spPr>
          <a:xfrm>
            <a:off x="10591800" y="2247900"/>
            <a:ext cx="1562100" cy="33909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smtClean="0">
                <a:latin typeface="Times New Roman" pitchFamily="18" charset="0"/>
                <a:cs typeface="Times New Roman" pitchFamily="18" charset="0"/>
              </a:rPr>
              <a:t>Thuốc sử dụng được cho </a:t>
            </a:r>
            <a:r>
              <a:rPr lang="en-US" sz="2000" b="1" smtClean="0">
                <a:solidFill>
                  <a:srgbClr val="FF0000"/>
                </a:solidFill>
                <a:latin typeface="Times New Roman" pitchFamily="18" charset="0"/>
                <a:cs typeface="Times New Roman" pitchFamily="18" charset="0"/>
              </a:rPr>
              <a:t>PNCT và CCB</a:t>
            </a:r>
            <a:endParaRPr lang="en-US" sz="2000" b="1">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78" y="839788"/>
            <a:ext cx="6356322" cy="163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093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4800" y="127000"/>
            <a:ext cx="9791700" cy="60960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NHỮNG ĐIỀU CẦN BIẾT KHI SỬ DỤNG TAMIFLU</a:t>
            </a:r>
          </a:p>
        </p:txBody>
      </p:sp>
      <p:sp>
        <p:nvSpPr>
          <p:cNvPr id="25" name="Rounded Rectangle 24"/>
          <p:cNvSpPr/>
          <p:nvPr/>
        </p:nvSpPr>
        <p:spPr>
          <a:xfrm>
            <a:off x="101600" y="1982326"/>
            <a:ext cx="1727200" cy="34036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r>
              <a:rPr lang="en-US" sz="2000" dirty="0" smtClean="0">
                <a:solidFill>
                  <a:schemeClr val="tx1"/>
                </a:solidFill>
                <a:effectLst/>
                <a:latin typeface="Times New Roman" pitchFamily="18" charset="0"/>
                <a:cs typeface="Times New Roman" pitchFamily="18" charset="0"/>
              </a:rPr>
              <a:t>2. </a:t>
            </a:r>
            <a:r>
              <a:rPr lang="en-US" sz="2000" dirty="0" err="1" smtClean="0">
                <a:solidFill>
                  <a:schemeClr val="tx1"/>
                </a:solidFill>
                <a:effectLst/>
                <a:latin typeface="Times New Roman" pitchFamily="18" charset="0"/>
                <a:cs typeface="Times New Roman" pitchFamily="18" charset="0"/>
              </a:rPr>
              <a:t>Đặc</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điểm</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dược</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động</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học</a:t>
            </a:r>
            <a:endParaRPr lang="en-US" sz="2000" dirty="0">
              <a:solidFill>
                <a:schemeClr val="tx1"/>
              </a:solidFill>
              <a:effectLst/>
              <a:latin typeface="Times New Roman" pitchFamily="18" charset="0"/>
              <a:cs typeface="Times New Roman" pitchFamily="18" charset="0"/>
            </a:endParaRPr>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122026"/>
            <a:ext cx="1593850" cy="156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1644650"/>
            <a:ext cx="5268907"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2184400" y="4188388"/>
            <a:ext cx="1993900" cy="4011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032375" y="4202619"/>
            <a:ext cx="2066926" cy="386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57954" y="1244540"/>
            <a:ext cx="1278492" cy="400110"/>
          </a:xfrm>
          <a:prstGeom prst="rect">
            <a:avLst/>
          </a:prstGeom>
        </p:spPr>
        <p:txBody>
          <a:bodyPr wrap="none">
            <a:spAutoFit/>
          </a:bodyPr>
          <a:lstStyle/>
          <a:p>
            <a:r>
              <a:rPr lang="en-US" sz="2000" i="1" dirty="0" err="1" smtClean="0">
                <a:solidFill>
                  <a:srgbClr val="FF0000"/>
                </a:solidFill>
                <a:latin typeface="Times New Roman" pitchFamily="18" charset="0"/>
                <a:cs typeface="Times New Roman" pitchFamily="18" charset="0"/>
              </a:rPr>
              <a:t>Tiền</a:t>
            </a:r>
            <a:r>
              <a:rPr lang="en-US" sz="2000" i="1" dirty="0" smtClean="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thuốc</a:t>
            </a:r>
            <a:endParaRPr lang="en-US" sz="2000" i="1" dirty="0">
              <a:solidFill>
                <a:srgbClr val="FF0000"/>
              </a:solidFill>
              <a:latin typeface="Times New Roman" pitchFamily="18" charset="0"/>
              <a:cs typeface="Times New Roman" pitchFamily="18" charset="0"/>
            </a:endParaRPr>
          </a:p>
        </p:txBody>
      </p:sp>
      <p:sp>
        <p:nvSpPr>
          <p:cNvPr id="5" name="Rectangle 4"/>
          <p:cNvSpPr/>
          <p:nvPr/>
        </p:nvSpPr>
        <p:spPr>
          <a:xfrm>
            <a:off x="5101471" y="898073"/>
            <a:ext cx="1928733" cy="707886"/>
          </a:xfrm>
          <a:prstGeom prst="rect">
            <a:avLst/>
          </a:prstGeom>
        </p:spPr>
        <p:txBody>
          <a:bodyPr wrap="none">
            <a:spAutoFit/>
          </a:bodyPr>
          <a:lstStyle/>
          <a:p>
            <a:pPr algn="ctr"/>
            <a:r>
              <a:rPr lang="en-US" sz="2000" i="1" dirty="0" err="1">
                <a:solidFill>
                  <a:srgbClr val="FF0000"/>
                </a:solidFill>
                <a:latin typeface="Times New Roman" pitchFamily="18" charset="0"/>
                <a:cs typeface="Times New Roman" pitchFamily="18" charset="0"/>
              </a:rPr>
              <a:t>chất</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chuyển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hóa</a:t>
            </a:r>
            <a:r>
              <a:rPr lang="en-US" sz="2000" i="1" dirty="0">
                <a:solidFill>
                  <a:srgbClr val="FF0000"/>
                </a:solidFill>
                <a:latin typeface="Times New Roman" pitchFamily="18" charset="0"/>
                <a:cs typeface="Times New Roman" pitchFamily="18" charset="0"/>
              </a:rPr>
              <a:t> </a:t>
            </a:r>
            <a:endParaRPr lang="en-US" sz="2000" i="1" dirty="0" smtClean="0">
              <a:solidFill>
                <a:srgbClr val="FF0000"/>
              </a:solidFill>
              <a:latin typeface="Times New Roman" pitchFamily="18" charset="0"/>
              <a:cs typeface="Times New Roman" pitchFamily="18" charset="0"/>
            </a:endParaRPr>
          </a:p>
          <a:p>
            <a:pPr algn="ctr"/>
            <a:r>
              <a:rPr lang="en-US" sz="2000" i="1" dirty="0" err="1" smtClean="0">
                <a:solidFill>
                  <a:srgbClr val="FF0000"/>
                </a:solidFill>
                <a:latin typeface="Times New Roman" pitchFamily="18" charset="0"/>
                <a:cs typeface="Times New Roman" pitchFamily="18" charset="0"/>
              </a:rPr>
              <a:t>có</a:t>
            </a:r>
            <a:r>
              <a:rPr lang="en-US" sz="2000" i="1" dirty="0" smtClean="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hoạt</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tính</a:t>
            </a:r>
            <a:endParaRPr lang="en-US" sz="2000" i="1" dirty="0">
              <a:solidFill>
                <a:srgbClr val="FF0000"/>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0500" y="3427221"/>
            <a:ext cx="1100971" cy="694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828800" y="4629497"/>
            <a:ext cx="6235700" cy="1846659"/>
          </a:xfrm>
          <a:prstGeom prst="rect">
            <a:avLst/>
          </a:prstGeom>
        </p:spPr>
        <p:txBody>
          <a:bodyPr wrap="square">
            <a:spAutoFit/>
          </a:bodyPr>
          <a:lstStyle/>
          <a:p>
            <a:pPr algn="just"/>
            <a:r>
              <a:rPr lang="vi-VN" sz="1900" dirty="0">
                <a:latin typeface="Times New Roman" pitchFamily="18" charset="0"/>
                <a:cs typeface="Times New Roman" pitchFamily="18" charset="0"/>
              </a:rPr>
              <a:t>Oseltamivir được chuyên hóa phần lớn (hơn 90%) nhờ enzyme esterase tại gan tạo thành chất chuyên hóa có hoạt tính oseltamivir carboxylate. Sau đó, oseltamivir carboxylate không được chuyển hóa thêm </a:t>
            </a:r>
            <a:r>
              <a:rPr lang="vi-VN" sz="1900" dirty="0" smtClean="0">
                <a:latin typeface="Times New Roman" pitchFamily="18" charset="0"/>
                <a:cs typeface="Times New Roman" pitchFamily="18" charset="0"/>
              </a:rPr>
              <a:t>nữa</a:t>
            </a:r>
            <a:r>
              <a:rPr lang="en-US" sz="1900" dirty="0" smtClean="0">
                <a:latin typeface="Times New Roman" pitchFamily="18" charset="0"/>
                <a:cs typeface="Times New Roman" pitchFamily="18" charset="0"/>
              </a:rPr>
              <a:t>. </a:t>
            </a:r>
            <a:r>
              <a:rPr lang="vi-VN" sz="1900" dirty="0">
                <a:latin typeface="Times New Roman" pitchFamily="18" charset="0"/>
                <a:cs typeface="Times New Roman" pitchFamily="18" charset="0"/>
              </a:rPr>
              <a:t>Oseltamivir phosphat và oseltamivir carboxylate không được chuyển hóa thông qua hệ enzym cytochrom P450</a:t>
            </a:r>
            <a:endParaRPr lang="en-US" sz="1900" dirty="0">
              <a:latin typeface="Times New Roman" pitchFamily="18" charset="0"/>
              <a:cs typeface="Times New Roman" pitchFamily="18" charset="0"/>
            </a:endParaRPr>
          </a:p>
        </p:txBody>
      </p:sp>
      <p:sp>
        <p:nvSpPr>
          <p:cNvPr id="7" name="Right Brace 6"/>
          <p:cNvSpPr/>
          <p:nvPr/>
        </p:nvSpPr>
        <p:spPr>
          <a:xfrm>
            <a:off x="8051800" y="1367973"/>
            <a:ext cx="241300" cy="494392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ed Rectangle 7"/>
          <p:cNvSpPr/>
          <p:nvPr/>
        </p:nvSpPr>
        <p:spPr>
          <a:xfrm>
            <a:off x="8623300" y="1541206"/>
            <a:ext cx="2387600" cy="459746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err="1" smtClean="0">
                <a:solidFill>
                  <a:schemeClr val="tx1"/>
                </a:solidFill>
                <a:latin typeface="Times New Roman" pitchFamily="18" charset="0"/>
                <a:cs typeface="Times New Roman" pitchFamily="18" charset="0"/>
              </a:rPr>
              <a:t>Không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xảy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ra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tương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đối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với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thuốc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chế</a:t>
            </a:r>
            <a:r>
              <a:rPr lang="en-US" sz="2000" dirty="0" smtClean="0">
                <a:solidFill>
                  <a:schemeClr val="tx1"/>
                </a:solidFill>
                <a:latin typeface="Times New Roman" pitchFamily="18" charset="0"/>
                <a:cs typeface="Times New Roman" pitchFamily="18" charset="0"/>
              </a:rPr>
              <a:t> hay </a:t>
            </a:r>
            <a:r>
              <a:rPr lang="en-US" sz="2000" dirty="0" err="1" smtClean="0">
                <a:solidFill>
                  <a:schemeClr val="tx1"/>
                </a:solidFill>
                <a:latin typeface="Times New Roman" pitchFamily="18" charset="0"/>
                <a:cs typeface="Times New Roman" pitchFamily="18" charset="0"/>
              </a:rPr>
              <a:t>cảm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ứng</a:t>
            </a:r>
            <a:r>
              <a:rPr lang="en-US" sz="2000" dirty="0" smtClean="0">
                <a:solidFill>
                  <a:schemeClr val="tx1"/>
                </a:solidFill>
                <a:latin typeface="Times New Roman" pitchFamily="18" charset="0"/>
                <a:cs typeface="Times New Roman" pitchFamily="18" charset="0"/>
              </a:rPr>
              <a:t> CYP450.  </a:t>
            </a:r>
            <a:r>
              <a:rPr lang="en-US" sz="2000" dirty="0" err="1" smtClean="0">
                <a:solidFill>
                  <a:schemeClr val="tx1"/>
                </a:solidFill>
                <a:latin typeface="Times New Roman" pitchFamily="18" charset="0"/>
                <a:cs typeface="Times New Roman" pitchFamily="18" charset="0"/>
              </a:rPr>
              <a:t>Không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cần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chỉnh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liều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trên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đối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tượng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bệnh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suy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gan</a:t>
            </a:r>
            <a:endParaRPr lang="en-US" sz="2000" dirty="0">
              <a:solidFill>
                <a:schemeClr val="tx1"/>
              </a:solidFill>
              <a:latin typeface="Times New Roman" pitchFamily="18" charset="0"/>
              <a:cs typeface="Times New Roman" pitchFamily="18" charset="0"/>
            </a:endParaRPr>
          </a:p>
        </p:txBody>
      </p:sp>
      <p:sp>
        <p:nvSpPr>
          <p:cNvPr id="9" name="TextBox 8"/>
          <p:cNvSpPr txBox="1"/>
          <p:nvPr/>
        </p:nvSpPr>
        <p:spPr>
          <a:xfrm>
            <a:off x="1206500" y="1228273"/>
            <a:ext cx="764953" cy="830997"/>
          </a:xfrm>
          <a:prstGeom prst="rect">
            <a:avLst/>
          </a:prstGeom>
          <a:noFill/>
        </p:spPr>
        <p:txBody>
          <a:bodyPr wrap="none" rtlCol="0">
            <a:spAutoFit/>
          </a:bodyPr>
          <a:lstStyle/>
          <a:p>
            <a:r>
              <a:rPr lang="en-US" sz="4800" b="1" dirty="0" smtClean="0">
                <a:latin typeface="Times New Roman" pitchFamily="18" charset="0"/>
                <a:cs typeface="Times New Roman" pitchFamily="18" charset="0"/>
              </a:rPr>
              <a:t>M</a:t>
            </a:r>
            <a:endParaRPr lang="en-US"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2912995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4800" y="127000"/>
            <a:ext cx="9791700" cy="60960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NHỮNG ĐIỀU CẦN BIẾT KHI SỬ DỤNG TAMIFLU</a:t>
            </a:r>
          </a:p>
        </p:txBody>
      </p:sp>
      <p:sp>
        <p:nvSpPr>
          <p:cNvPr id="25" name="Rounded Rectangle 24"/>
          <p:cNvSpPr/>
          <p:nvPr/>
        </p:nvSpPr>
        <p:spPr>
          <a:xfrm>
            <a:off x="101600" y="1982326"/>
            <a:ext cx="1727200" cy="34036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r>
              <a:rPr lang="en-US" sz="2000" dirty="0" smtClean="0">
                <a:solidFill>
                  <a:schemeClr val="tx1"/>
                </a:solidFill>
                <a:effectLst/>
                <a:latin typeface="Times New Roman" pitchFamily="18" charset="0"/>
                <a:cs typeface="Times New Roman" pitchFamily="18" charset="0"/>
              </a:rPr>
              <a:t>2. </a:t>
            </a:r>
            <a:r>
              <a:rPr lang="en-US" sz="2000" dirty="0" err="1" smtClean="0">
                <a:solidFill>
                  <a:schemeClr val="tx1"/>
                </a:solidFill>
                <a:effectLst/>
                <a:latin typeface="Times New Roman" pitchFamily="18" charset="0"/>
                <a:cs typeface="Times New Roman" pitchFamily="18" charset="0"/>
              </a:rPr>
              <a:t>Đặc</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điểm</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dược</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động</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học</a:t>
            </a:r>
            <a:endParaRPr lang="en-US" sz="2000" dirty="0">
              <a:solidFill>
                <a:schemeClr val="tx1"/>
              </a:solidFill>
              <a:effectLst/>
              <a:latin typeface="Times New Roman" pitchFamily="18" charset="0"/>
              <a:cs typeface="Times New Roman" pitchFamily="18" charset="0"/>
            </a:endParaRPr>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122026"/>
            <a:ext cx="1593850" cy="156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Brace 6"/>
          <p:cNvSpPr/>
          <p:nvPr/>
        </p:nvSpPr>
        <p:spPr>
          <a:xfrm>
            <a:off x="5086350" y="1367972"/>
            <a:ext cx="241300" cy="494392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1206500" y="1228273"/>
            <a:ext cx="595035" cy="830997"/>
          </a:xfrm>
          <a:prstGeom prst="rect">
            <a:avLst/>
          </a:prstGeom>
          <a:noFill/>
        </p:spPr>
        <p:txBody>
          <a:bodyPr wrap="none" rtlCol="0">
            <a:spAutoFit/>
          </a:bodyPr>
          <a:lstStyle/>
          <a:p>
            <a:r>
              <a:rPr lang="en-US" sz="4800" b="1" dirty="0" smtClean="0">
                <a:latin typeface="Times New Roman" pitchFamily="18" charset="0"/>
                <a:cs typeface="Times New Roman" pitchFamily="18" charset="0"/>
              </a:rPr>
              <a:t>E</a:t>
            </a:r>
            <a:endParaRPr lang="en-US" sz="4800" b="1" dirty="0">
              <a:latin typeface="Times New Roman" pitchFamily="18" charset="0"/>
              <a:cs typeface="Times New Roman" pitchFamily="18" charset="0"/>
            </a:endParaRPr>
          </a:p>
        </p:txBody>
      </p:sp>
      <p:sp>
        <p:nvSpPr>
          <p:cNvPr id="10" name="Rounded Rectangle 9"/>
          <p:cNvSpPr/>
          <p:nvPr/>
        </p:nvSpPr>
        <p:spPr>
          <a:xfrm>
            <a:off x="2006600" y="1367973"/>
            <a:ext cx="2794000" cy="494392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dirty="0">
                <a:latin typeface="Times New Roman" pitchFamily="18" charset="0"/>
                <a:cs typeface="Times New Roman" pitchFamily="18" charset="0"/>
              </a:rPr>
              <a:t>Osaletmevir carboxylate được thải trừ (&gt;99%) qua thận thông qua lọc cầu thận và bài tiết chủ động ở ống thận. Thời gian bán thải của oseltamivir carboxylate là 6 đến 10 giờ, trong khi thời gian bán thải của oseltamivir là khoảng </a:t>
            </a:r>
            <a:r>
              <a:rPr lang="en-US" sz="2000" dirty="0" smtClean="0">
                <a:latin typeface="Times New Roman" pitchFamily="18" charset="0"/>
                <a:cs typeface="Times New Roman" pitchFamily="18" charset="0"/>
              </a:rPr>
              <a:t>1-</a:t>
            </a:r>
            <a:r>
              <a:rPr lang="vi-VN" sz="2000" dirty="0" smtClean="0">
                <a:latin typeface="Times New Roman" pitchFamily="18" charset="0"/>
                <a:cs typeface="Times New Roman" pitchFamily="18" charset="0"/>
              </a:rPr>
              <a:t>3 </a:t>
            </a:r>
            <a:r>
              <a:rPr lang="vi-VN" sz="2000" dirty="0">
                <a:latin typeface="Times New Roman" pitchFamily="18" charset="0"/>
                <a:cs typeface="Times New Roman" pitchFamily="18" charset="0"/>
              </a:rPr>
              <a:t>giờ</a:t>
            </a:r>
            <a:endParaRPr lang="en-US" sz="2000" dirty="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063" y="2543175"/>
            <a:ext cx="598328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1637" y="4438650"/>
            <a:ext cx="5954713"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a:off x="5930900" y="1367972"/>
            <a:ext cx="5435600" cy="109942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latin typeface="Times New Roman" pitchFamily="18" charset="0"/>
                <a:cs typeface="Times New Roman" pitchFamily="18" charset="0"/>
              </a:rPr>
              <a:t>Cho </a:t>
            </a:r>
            <a:r>
              <a:rPr lang="en-US" dirty="0" err="1" smtClean="0">
                <a:latin typeface="Times New Roman" pitchFamily="18" charset="0"/>
                <a:cs typeface="Times New Roman" pitchFamily="18" charset="0"/>
              </a:rPr>
              <a:t>phép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liều</a:t>
            </a:r>
            <a:r>
              <a:rPr lang="en-US"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2 </a:t>
            </a:r>
            <a:r>
              <a:rPr lang="en-US" b="1" dirty="0" err="1" smtClean="0">
                <a:solidFill>
                  <a:srgbClr val="FF0000"/>
                </a:solidFill>
                <a:latin typeface="Times New Roman" pitchFamily="18" charset="0"/>
                <a:cs typeface="Times New Roman" pitchFamily="18" charset="0"/>
              </a:rPr>
              <a:t>lần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mỗi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ngày</a:t>
            </a:r>
            <a:r>
              <a:rPr lang="en-US" b="1" dirty="0" smtClean="0">
                <a:solidFill>
                  <a:srgbClr val="FF0000"/>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cần</a:t>
            </a:r>
            <a:r>
              <a:rPr lang="en-US" dirty="0" smtClean="0">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hiệu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chỉnh</a:t>
            </a:r>
            <a:r>
              <a:rPr lang="en-US" b="1" dirty="0" smtClean="0">
                <a:solidFill>
                  <a:srgbClr val="FF0000"/>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liều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BN </a:t>
            </a:r>
            <a:r>
              <a:rPr lang="en-US" b="1" dirty="0" err="1" smtClean="0">
                <a:solidFill>
                  <a:srgbClr val="FF0000"/>
                </a:solidFill>
                <a:latin typeface="Times New Roman" pitchFamily="18" charset="0"/>
                <a:cs typeface="Times New Roman" pitchFamily="18" charset="0"/>
              </a:rPr>
              <a:t>suy</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thận</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12336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4800" y="127000"/>
            <a:ext cx="9791700" cy="60960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NHỮNG ĐIỀU CẦN BIẾT KHI SỬ DỤNG TAMIFLU</a:t>
            </a:r>
          </a:p>
        </p:txBody>
      </p:sp>
      <p:sp>
        <p:nvSpPr>
          <p:cNvPr id="15" name="Rounded Rectangle 14"/>
          <p:cNvSpPr/>
          <p:nvPr/>
        </p:nvSpPr>
        <p:spPr>
          <a:xfrm>
            <a:off x="190500" y="1981200"/>
            <a:ext cx="1866900" cy="3403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r>
              <a:rPr lang="en-US" sz="2000" dirty="0" smtClean="0">
                <a:solidFill>
                  <a:schemeClr val="tx1"/>
                </a:solidFill>
                <a:effectLst/>
                <a:latin typeface="Times New Roman" pitchFamily="18" charset="0"/>
                <a:cs typeface="Times New Roman" pitchFamily="18" charset="0"/>
              </a:rPr>
              <a:t>3. </a:t>
            </a:r>
            <a:r>
              <a:rPr lang="en-US" sz="2000" dirty="0" err="1" smtClean="0">
                <a:solidFill>
                  <a:schemeClr val="tx1"/>
                </a:solidFill>
                <a:effectLst/>
                <a:latin typeface="Times New Roman" pitchFamily="18" charset="0"/>
                <a:cs typeface="Times New Roman" pitchFamily="18" charset="0"/>
              </a:rPr>
              <a:t>Chỉ</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định</a:t>
            </a:r>
            <a:endParaRPr lang="en-US" sz="2000" dirty="0">
              <a:solidFill>
                <a:schemeClr val="tx1"/>
              </a:solidFill>
              <a:effectLst/>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92401"/>
            <a:ext cx="1447800" cy="159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038" y="3716338"/>
            <a:ext cx="6240462" cy="270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38" y="2292350"/>
            <a:ext cx="4551362"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138" y="1358900"/>
            <a:ext cx="446246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074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4800" y="127000"/>
            <a:ext cx="9791700" cy="60960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NHỮNG ĐIỀU CẦN BIẾT KHI SỬ DỤNG TAMIFLU</a:t>
            </a:r>
          </a:p>
        </p:txBody>
      </p:sp>
      <p:sp>
        <p:nvSpPr>
          <p:cNvPr id="16" name="Rounded Rectangle 15"/>
          <p:cNvSpPr/>
          <p:nvPr/>
        </p:nvSpPr>
        <p:spPr>
          <a:xfrm>
            <a:off x="215900" y="1892300"/>
            <a:ext cx="1866900" cy="34036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smtClean="0">
              <a:solidFill>
                <a:schemeClr val="tx1"/>
              </a:solidFill>
              <a:effectLst/>
              <a:latin typeface="Times New Roman" pitchFamily="18" charset="0"/>
              <a:cs typeface="Times New Roman" pitchFamily="18" charset="0"/>
            </a:endParaRPr>
          </a:p>
          <a:p>
            <a:pPr algn="ctr"/>
            <a:endParaRPr lang="en-US" sz="2000" dirty="0">
              <a:solidFill>
                <a:schemeClr val="tx1"/>
              </a:solidFill>
              <a:effectLst/>
              <a:latin typeface="Times New Roman" pitchFamily="18" charset="0"/>
              <a:cs typeface="Times New Roman" pitchFamily="18" charset="0"/>
            </a:endParaRPr>
          </a:p>
          <a:p>
            <a:pPr algn="ctr"/>
            <a:r>
              <a:rPr lang="en-US" sz="2000" dirty="0" smtClean="0">
                <a:solidFill>
                  <a:schemeClr val="tx1"/>
                </a:solidFill>
                <a:effectLst/>
                <a:latin typeface="Times New Roman" pitchFamily="18" charset="0"/>
                <a:cs typeface="Times New Roman" pitchFamily="18" charset="0"/>
              </a:rPr>
              <a:t>4. </a:t>
            </a:r>
            <a:r>
              <a:rPr lang="en-US" sz="2000" dirty="0" err="1" smtClean="0">
                <a:solidFill>
                  <a:schemeClr val="tx1"/>
                </a:solidFill>
                <a:effectLst/>
                <a:latin typeface="Times New Roman" pitchFamily="18" charset="0"/>
                <a:cs typeface="Times New Roman" pitchFamily="18" charset="0"/>
              </a:rPr>
              <a:t>Liều</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dùng</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và</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cách</a:t>
            </a:r>
            <a:r>
              <a:rPr lang="en-US" sz="2000" dirty="0" smtClean="0">
                <a:solidFill>
                  <a:schemeClr val="tx1"/>
                </a:solidFill>
                <a:effectLst/>
                <a:latin typeface="Times New Roman" pitchFamily="18" charset="0"/>
                <a:cs typeface="Times New Roman" pitchFamily="18" charset="0"/>
              </a:rPr>
              <a:t> </a:t>
            </a:r>
            <a:r>
              <a:rPr lang="en-US" sz="2000" dirty="0" err="1" smtClean="0">
                <a:solidFill>
                  <a:schemeClr val="tx1"/>
                </a:solidFill>
                <a:effectLst/>
                <a:latin typeface="Times New Roman" pitchFamily="18" charset="0"/>
                <a:cs typeface="Times New Roman" pitchFamily="18" charset="0"/>
              </a:rPr>
              <a:t>dùng</a:t>
            </a:r>
            <a:endParaRPr lang="en-US" sz="2000" dirty="0">
              <a:solidFill>
                <a:schemeClr val="tx1"/>
              </a:solidFill>
              <a:effectLst/>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7" y="2009775"/>
            <a:ext cx="14954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915987"/>
            <a:ext cx="446246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801" y="1849437"/>
            <a:ext cx="4595812"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2802" y="2759075"/>
            <a:ext cx="4595812"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6900" y="858837"/>
            <a:ext cx="5245100" cy="591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625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PPbvnhitw 169-đau chan bang nha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vnhitw169.potx" id="{719850F3-7B19-4D77-8489-C35D3D60F263}" vid="{6315819C-F623-4C08-AE8F-98D860E88B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9825</TotalTime>
  <Words>790</Words>
  <Application>Microsoft Office PowerPoint</Application>
  <PresentationFormat>Custom</PresentationFormat>
  <Paragraphs>127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PPbvnhitw 169-đau chan bang nhau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Admin</dc:creator>
  <cp:lastModifiedBy>User</cp:lastModifiedBy>
  <cp:revision>429</cp:revision>
  <dcterms:created xsi:type="dcterms:W3CDTF">2022-03-14T01:15:12Z</dcterms:created>
  <dcterms:modified xsi:type="dcterms:W3CDTF">2025-11-19T04:47:43Z</dcterms:modified>
</cp:coreProperties>
</file>