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9" r:id="rId4"/>
    <p:sldId id="260" r:id="rId5"/>
    <p:sldId id="261" r:id="rId6"/>
    <p:sldId id="262" r:id="rId7"/>
    <p:sldId id="293" r:id="rId8"/>
    <p:sldId id="263" r:id="rId9"/>
    <p:sldId id="264" r:id="rId10"/>
    <p:sldId id="294" r:id="rId11"/>
    <p:sldId id="265" r:id="rId12"/>
    <p:sldId id="266" r:id="rId13"/>
    <p:sldId id="267" r:id="rId14"/>
    <p:sldId id="295" r:id="rId15"/>
    <p:sldId id="268" r:id="rId16"/>
    <p:sldId id="286" r:id="rId17"/>
    <p:sldId id="287" r:id="rId18"/>
    <p:sldId id="296" r:id="rId19"/>
    <p:sldId id="297" r:id="rId20"/>
    <p:sldId id="285" r:id="rId21"/>
    <p:sldId id="269" r:id="rId22"/>
    <p:sldId id="274" r:id="rId23"/>
    <p:sldId id="270" r:id="rId24"/>
    <p:sldId id="275" r:id="rId25"/>
    <p:sldId id="281" r:id="rId26"/>
    <p:sldId id="276" r:id="rId27"/>
    <p:sldId id="282" r:id="rId28"/>
    <p:sldId id="277" r:id="rId29"/>
    <p:sldId id="278" r:id="rId30"/>
    <p:sldId id="288" r:id="rId31"/>
    <p:sldId id="289" r:id="rId32"/>
    <p:sldId id="290" r:id="rId33"/>
    <p:sldId id="279" r:id="rId34"/>
    <p:sldId id="280" r:id="rId35"/>
    <p:sldId id="283" r:id="rId36"/>
    <p:sldId id="284" r:id="rId37"/>
    <p:sldId id="291" r:id="rId38"/>
    <p:sldId id="292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290BB-332A-4CF1-8057-B32DA7E3A39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12FBB-A350-4DF1-814B-27CDFFBAF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1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D12FBB-A350-4DF1-814B-27CDFFBAF71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9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EF37C86-D932-B241-09A8-2AE9E382C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0AC7A5BF-3F15-0BCC-798F-685B96E1D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6C14187-B34D-3BE5-28D8-58E5637B1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EF0BA19-403A-367F-5D52-7D3F7C44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C5F3BE7-86BC-B6D8-F564-47DE0D4C6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DBA47E7-49A2-1DCF-F4BC-C2EA2B800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A26DD1E8-570A-EBBF-A093-DEE50E868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C7E7AA4-0989-72A1-A81F-0AC08E80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9BE4EAD-6C84-1448-3E18-04FECB04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2AEA06E-33EA-6F86-EFC5-493FE888B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0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E3E1EDAA-E11B-00D3-6A03-68BD32BD30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F6975794-A675-24AD-FBC8-8A6C73CD1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634E7A4-B2E7-A985-EEDE-EB440875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8091DAE-86DD-4632-3DCA-52B733669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A2DAFCF-CD55-FEA9-F078-1A45CFAB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7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EED361B-FE5C-B23B-90B8-309A51CDB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445376D-165E-F045-9CC1-CEB00B84D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8248233-0976-C153-009E-EA070543A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5700D12-D9A5-94FC-A618-C09C5B2DA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B399E9F-0D4B-2FF7-F6B9-BE505C8E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5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F715747-ED5A-2D3E-9350-ADED3F4C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9DADB12-82B3-0042-F76E-0E72B67B4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6B51F44-4CA0-FAF1-D40A-9289D0DD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92DA2B2-F64F-E4B5-897F-4A21D229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A416BBC-7974-BA66-8C1C-FAA9D5F6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8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EA38EDF-1E26-C044-CB92-44C865A6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134F81B-85ED-618A-F84E-CCFBCC22D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1000122E-ECD4-8367-D040-04239E8B6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F0E805C-0B10-CA2D-D765-FBAD5536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72F915A-1373-DD96-6999-BDA85797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9558ADD-A5C6-32A5-0EFF-76A8574FF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025B1E4-4ACD-5E84-A848-9BD379CFB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E0AE2BC8-3398-F976-C0A2-8D44C7D6C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5CA19F2-DD10-D79E-04EE-167AADA25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8196C217-E490-24AB-1658-D997C6031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AD8963B0-0DA6-5040-03FF-92707A7CD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320F2145-3D73-A809-5193-96F8C4705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C2B37121-2827-4786-B52D-233899B4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B5A7B65D-29EB-3EEE-E987-227BBF1B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0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653D2C3-8AF4-0282-0640-219249EE0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443816A7-F473-C52C-6DC1-20C491DA0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B0BE5D06-DF45-5292-E770-390A556C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3A1713A6-6217-BD81-02DE-DED0944E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3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C036B93D-93F0-1A2D-90CD-36DCF531D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F83F7C31-5B2A-E05B-6AC3-A94A5F774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7F645317-6B01-5BC1-7915-F976B747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EB3A67E-8D03-2789-EFCE-0D096F79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E778BC8-DDA6-CC59-F707-047DE7C96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D287C56-AEFC-75C0-9D34-8DB7A92CD8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6AAD62F8-1B64-6353-9EA1-BEAB2F95A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0B398DE-95F6-A79E-3DB4-F3DB62C82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78FB621-CDA6-833B-F021-57E57775E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6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65475CA-B2CA-EABF-6205-73FD9604A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70B8DDB6-09B5-AA04-BD72-3099D16578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7680D6C0-AD45-034A-C160-5FD4654D6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453E609-3F45-2FEE-288B-77AEC1AD7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B63C122-6598-8FA4-CEA6-868A5F262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9062D4C-14B4-58CC-186C-506EA623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3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79A52978-9A2B-BA73-CFC5-B9B3D9D8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3B80010-7ADB-0B5A-C274-37C1BBFFF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10DF476-41DA-AB70-F79A-4CB18351F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ECB0E-B935-4453-96E6-847F92DCE55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071B523-469A-FAEA-838B-64291C8F5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002D558-2F05-C7F3-6D17-DE7CE47DF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33ADB-7A7E-4B62-BCBA-5BC597B41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8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nhathuoclongchau.com.vn/bai-viet/vi-khuan-la-gi-cau-tao-cua-vi-khuan-nhu-the-nao-63968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metronidazole&amp;rlz=1C1VDKB_enVN1145VN1145&amp;oq=blastocyst&amp;gs_lcrp=EgZjaHJvbWUqBwgBEAAYgAQyCQgAEEUYORiABDIHCAEQABiABDIHCAIQABiABDIHCAMQLhiABDIGCAQQABgeMgYIBRAAGB4yBggGEAAYHjIGCAcQABgeMgYICBAAGB4yBggJEAAYHtIBCjI4NzEwajBqMTWoAgiwAgHxBdRFa4XuITeF8QXURWuF7iE3hQ&amp;sourceid=chrome&amp;ie=UTF-8&amp;mstk=AUtExfDKYQi1VL92nG_dlRnRtZ-6cihSf8zMCoLPgeLvJGTFP4vi1usjjQ7MjyjH18D-CKvFx9GsPYGkA17MEdJ9gC3LAV-PWWjb6Qp7AdleuNzCa-vb0Ax_wzbtJD8g24jPHMnaDgd3LIToJV3JgHr7xut7Wo327SkoaIkfP4Nte0TI8kA&amp;csui=3&amp;ved=2ahUKEwiC4sv60d-QAxUeoq8BHfS8Jg8QgK4QegQICBAE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emetine&amp;rlz=1C1VDKB_enVN1145VN1145&amp;oq=blastocyst&amp;gs_lcrp=EgZjaHJvbWUqBwgBEAAYgAQyCQgAEEUYORiABDIHCAEQABiABDIHCAIQABiABDIHCAMQLhiABDIGCAQQABgeMgYIBRAAGB4yBggGEAAYHjIGCAcQABgeMgYICBAAGB4yBggJEAAYHtIBCjI4NzEwajBqMTWoAgiwAgHxBdRFa4XuITeF8QXURWuF7iE3hQ&amp;sourceid=chrome&amp;ie=UTF-8&amp;mstk=AUtExfDKYQi1VL92nG_dlRnRtZ-6cihSf8zMCoLPgeLvJGTFP4vi1usjjQ7MjyjH18D-CKvFx9GsPYGkA17MEdJ9gC3LAV-PWWjb6Qp7AdleuNzCa-vb0Ax_wzbtJD8g24jPHMnaDgd3LIToJV3JgHr7xut7Wo327SkoaIkfP4Nte0TI8kA&amp;csui=3&amp;ved=2ahUKEwiC4sv60d-QAxUeoq8BHfS8Jg8QgK4QegQICBAD" TargetMode="External"/><Relationship Id="rId2" Type="http://schemas.openxmlformats.org/officeDocument/2006/relationships/hyperlink" Target="https://www.google.com/search?q=trimethoprim-sulfamethoxazole&amp;rlz=1C1VDKB_enVN1145VN1145&amp;oq=blastocyst&amp;gs_lcrp=EgZjaHJvbWUqBwgBEAAYgAQyCQgAEEUYORiABDIHCAEQABiABDIHCAIQABiABDIHCAMQLhiABDIGCAQQABgeMgYIBRAAGB4yBggGEAAYHjIGCAcQABgeMgYICBAAGB4yBggJEAAYHtIBCjI4NzEwajBqMTWoAgiwAgHxBdRFa4XuITeF8QXURWuF7iE3hQ&amp;sourceid=chrome&amp;ie=UTF-8&amp;mstk=AUtExfDKYQi1VL92nG_dlRnRtZ-6cihSf8zMCoLPgeLvJGTFP4vi1usjjQ7MjyjH18D-CKvFx9GsPYGkA17MEdJ9gC3LAV-PWWjb6Qp7AdleuNzCa-vb0Ax_wzbtJD8g24jPHMnaDgd3LIToJV3JgHr7xut7Wo327SkoaIkfP4Nte0TI8kA&amp;csui=3&amp;ved=2ahUKEwiC4sv60d-QAxUeoq8BHfS8Jg8QgK4QegQICBA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metronidazole&amp;rlz=1C1VDKB_enVN1145VN1145&amp;oq=blastocyst&amp;gs_lcrp=EgZjaHJvbWUqBwgBEAAYgAQyCQgAEEUYORiABDIHCAEQABiABDIHCAIQABiABDIHCAMQLhiABDIGCAQQABgeMgYIBRAAGB4yBggGEAAYHjIGCAcQABgeMgYICBAAGB4yBggJEAAYHtIBCjI4NzEwajBqMTWoAgiwAgHxBdRFa4XuITeF8QXURWuF7iE3hQ&amp;sourceid=chrome&amp;ie=UTF-8&amp;mstk=AUtExfDKYQi1VL92nG_dlRnRtZ-6cihSf8zMCoLPgeLvJGTFP4vi1usjjQ7MjyjH18D-CKvFx9GsPYGkA17MEdJ9gC3LAV-PWWjb6Qp7AdleuNzCa-vb0Ax_wzbtJD8g24jPHMnaDgd3LIToJV3JgHr7xut7Wo327SkoaIkfP4Nte0TI8kA&amp;csui=3&amp;ved=2ahUKEwiC4sv60d-QAxUeoq8BHfS8Jg8QgK4QegQICBAE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F2F282E-6C5B-79AD-15BA-C79EB5E76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NGỘ Đ</a:t>
            </a:r>
            <a:r>
              <a:rPr lang="en-US" sz="40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Ộ</a:t>
            </a:r>
            <a:r>
              <a:rPr lang="en-US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 THỰC PHẨM DO VI SINH VẬT</a:t>
            </a:r>
            <a:br>
              <a:rPr lang="en-US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000" dirty="0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7BB51F54-FA16-1F47-FA1F-9F44864AE4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Ts. Bs Lê Công Dần</a:t>
            </a:r>
          </a:p>
        </p:txBody>
      </p:sp>
    </p:spTree>
    <p:extLst>
      <p:ext uri="{BB962C8B-B14F-4D97-AF65-F5344CB8AC3E}">
        <p14:creationId xmlns:p14="http://schemas.microsoft.com/office/powerpoint/2010/main" val="2824798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BF59F92-5281-36D1-2BD4-F37654520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40C61BE-C9FC-935B-74EB-D8E503BCA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cấy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i="0" dirty="0">
              <a:solidFill>
                <a:srgbClr val="363636"/>
              </a:solidFill>
              <a:effectLst/>
              <a:latin typeface="__Roboto_35b5f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75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AF53808-756E-4EFE-BD93-0B2F0DDA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Clostridium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botulium</a:t>
            </a:r>
            <a:b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A1EBFB3-198D-8201-3ADD-756566003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sz="2400" i="1" dirty="0" err="1">
                <a:solidFill>
                  <a:srgbClr val="7676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Clostridium</a:t>
            </a:r>
            <a:r>
              <a:rPr lang="vi-VN" sz="2400" i="1" dirty="0">
                <a:solidFill>
                  <a:srgbClr val="7676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solidFill>
                  <a:srgbClr val="76767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botulinum</a:t>
            </a:r>
            <a:r>
              <a:rPr lang="vi-VN" sz="2400" i="1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kỵ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2400" b="0" i="0" dirty="0" err="1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khuẩn </a:t>
            </a:r>
            <a:r>
              <a:rPr lang="vi-VN" sz="2400" b="0" i="0" dirty="0" err="1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vi-VN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dương, di chuyển được có khả năng sản xuất các chất độc thần kinh </a:t>
            </a:r>
            <a:r>
              <a:rPr lang="vi-VN" sz="2400" b="0" i="0" dirty="0" err="1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botulinum</a:t>
            </a:r>
            <a:r>
              <a:rPr lang="vi-VN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328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7FD00EA-268F-A5F7-959D-71663907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Ngộ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do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Escherichia coli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E.coli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400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5C29B1F-16E8-34B7-BB86-5D4CD091F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Trong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thói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xâm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E.coli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E.coli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48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E.coli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20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4121F20-AA10-8C61-4D46-50ACD5D72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A81604A-C130-0E1B-6297-7F8D70C3C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E.coli 0.157 hay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E.coli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sớm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chóng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99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B57379-35CD-2FF5-8CBC-1A08062D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B7F0C8C-EA5A-783E-39D7-78F219C45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Soi </a:t>
            </a:r>
            <a:r>
              <a:rPr lang="en-US" sz="28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quinolone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Theo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b="1" i="0" dirty="0">
              <a:solidFill>
                <a:srgbClr val="363636"/>
              </a:solidFill>
              <a:effectLst/>
              <a:latin typeface="__Roboto_35b5f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63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A043A52-A513-38EE-A8F6-32D4C715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Shigella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C0973AD-37C7-F5A8-8FB2-5756C915A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750"/>
              </a:spcAft>
              <a:buNone/>
            </a:pP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shigella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lỵ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điển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quặn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dội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Mót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rặn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nhầy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mửa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Các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342900" lvl="0" indent="-342900" algn="l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Các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98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5C73E49-2584-4130-1A19-E079F3CBC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602"/>
            <a:ext cx="10515600" cy="5174428"/>
          </a:xfrm>
        </p:spPr>
        <p:txBody>
          <a:bodyPr/>
          <a:lstStyle/>
          <a:p>
            <a:pPr marL="0" indent="0">
              <a:buNone/>
            </a:pPr>
            <a:endParaRPr lang="en-US" sz="24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4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Soi </a:t>
            </a:r>
            <a:r>
              <a:rPr lang="en-US" sz="24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4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gấy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quinolone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4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-Theo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sz="2400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i="0" dirty="0">
              <a:solidFill>
                <a:srgbClr val="363636"/>
              </a:solidFill>
              <a:effectLst/>
              <a:latin typeface="__Roboto_35b5f0"/>
            </a:endParaRPr>
          </a:p>
          <a:p>
            <a:pPr marL="0" indent="0">
              <a:buNone/>
            </a:pPr>
            <a:endParaRPr lang="en-US" b="1" i="0" dirty="0">
              <a:solidFill>
                <a:srgbClr val="363636"/>
              </a:solidFill>
              <a:effectLst/>
              <a:latin typeface="__Roboto_35b5f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156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A8142F2-5CF0-DA34-F7DC-64E83CCC3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2E6B48B-D62F-3501-8787-4D6CF111B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chin,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186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B0E7CC7-1068-66D1-3968-BC9395EC0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0" i="1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Bacillus cereus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3125742-B2CE-CE01-AB79-BBB21B168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1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Bacillus cereus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sz="2400" b="0" i="1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Bacillus</a:t>
            </a:r>
            <a:r>
              <a:rPr lang="vi-VN" sz="2400" b="0" i="1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1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cereus</a:t>
            </a:r>
            <a:r>
              <a:rPr lang="vi-VN" sz="2400" b="0" i="1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khuẩn </a:t>
            </a:r>
            <a:r>
              <a:rPr lang="vi-VN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gram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dương, xuất hiện trong môi trường sống như đất,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 đặc biệt là trong thực phẩm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237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D58B81A-1893-2725-D9FE-B41C150B0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893" y="363558"/>
            <a:ext cx="11116019" cy="61143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Bef>
                <a:spcPts val="900"/>
              </a:spcBef>
              <a:spcAft>
                <a:spcPts val="600"/>
              </a:spcAft>
              <a:buNone/>
            </a:pPr>
            <a:r>
              <a:rPr lang="vi-VN" sz="2400" b="1" i="0" dirty="0">
                <a:solidFill>
                  <a:srgbClr val="020B27"/>
                </a:solidFill>
                <a:effectLst/>
                <a:latin typeface="+mj-lt"/>
              </a:rPr>
              <a:t>Các loại độc tố của vi khuẩn </a:t>
            </a:r>
            <a:r>
              <a:rPr lang="vi-VN" sz="2400" b="1" i="1" dirty="0" err="1">
                <a:solidFill>
                  <a:srgbClr val="020B27"/>
                </a:solidFill>
                <a:effectLst/>
                <a:latin typeface="+mj-lt"/>
              </a:rPr>
              <a:t>Bacillus</a:t>
            </a:r>
            <a:r>
              <a:rPr lang="vi-VN" sz="2400" b="1" i="1" dirty="0">
                <a:solidFill>
                  <a:srgbClr val="020B27"/>
                </a:solidFill>
                <a:effectLst/>
                <a:latin typeface="+mj-lt"/>
              </a:rPr>
              <a:t> </a:t>
            </a:r>
            <a:r>
              <a:rPr lang="vi-VN" sz="2400" b="1" i="1" dirty="0" err="1">
                <a:solidFill>
                  <a:srgbClr val="020B27"/>
                </a:solidFill>
                <a:effectLst/>
                <a:latin typeface="+mj-lt"/>
              </a:rPr>
              <a:t>cereus</a:t>
            </a:r>
            <a:endParaRPr lang="vi-VN" sz="2400" b="1" i="1" dirty="0">
              <a:solidFill>
                <a:srgbClr val="020B27"/>
              </a:solidFill>
              <a:effectLst/>
              <a:latin typeface="+mj-lt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400" b="1" i="0" dirty="0">
                <a:solidFill>
                  <a:srgbClr val="020B27"/>
                </a:solidFill>
                <a:effectLst/>
                <a:latin typeface="+mj-lt"/>
              </a:rPr>
              <a:t>Loại độc tố </a:t>
            </a:r>
            <a:r>
              <a:rPr lang="en-US" sz="2400" b="1" dirty="0" err="1">
                <a:solidFill>
                  <a:srgbClr val="020B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dirty="0">
                <a:solidFill>
                  <a:srgbClr val="020B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20B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dirty="0">
                <a:solidFill>
                  <a:srgbClr val="020B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20B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vi-VN" sz="2400" b="1" i="0" dirty="0">
                <a:solidFill>
                  <a:srgbClr val="020B27"/>
                </a:solidFill>
                <a:effectLst/>
                <a:latin typeface="+mj-lt"/>
              </a:rPr>
              <a:t>: </a:t>
            </a:r>
            <a:r>
              <a:rPr lang="vi-VN" sz="2400" b="0" i="0" dirty="0">
                <a:effectLst/>
                <a:latin typeface="+mj-lt"/>
              </a:rPr>
              <a:t>Được </a:t>
            </a:r>
            <a:r>
              <a:rPr lang="vi-VN" sz="2400" b="0" i="0" dirty="0"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 khuẩn</a:t>
            </a:r>
            <a:r>
              <a:rPr lang="vi-VN" sz="2400" b="0" i="0" dirty="0">
                <a:effectLst/>
                <a:latin typeface="+mj-lt"/>
              </a:rPr>
              <a:t> 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+mj-lt"/>
              </a:rPr>
              <a:t>ra tình trạng tiêu chảy, buồn nôn và chuột </a:t>
            </a:r>
            <a:r>
              <a:rPr lang="vi-VN" sz="2400" dirty="0">
                <a:solidFill>
                  <a:srgbClr val="020B27"/>
                </a:solidFill>
                <a:latin typeface="+mj-lt"/>
              </a:rPr>
              <a:t>rút </a:t>
            </a:r>
            <a:r>
              <a:rPr lang="vi-VN" sz="2400" dirty="0" err="1">
                <a:solidFill>
                  <a:srgbClr val="020B27"/>
                </a:solidFill>
                <a:latin typeface="+mj-lt"/>
              </a:rPr>
              <a:t>ngiải</a:t>
            </a:r>
            <a:r>
              <a:rPr lang="vi-VN" sz="2400" dirty="0">
                <a:solidFill>
                  <a:srgbClr val="020B27"/>
                </a:solidFill>
                <a:latin typeface="+mj-lt"/>
              </a:rPr>
              <a:t> phóng ở ruột non gây hưng 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+mj-lt"/>
              </a:rPr>
              <a:t>lại hiếm khi gây nôn. Các triệu chứng thường xuất hiện từ 6 - 15 tiếng sau khi ăn phải thực phẩm chứa vi khuẩn. Các triệu chứng sẽ giảm dần sau khoảng 1 ngày.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400" b="1" i="0" dirty="0">
                <a:solidFill>
                  <a:srgbClr val="020B27"/>
                </a:solidFill>
                <a:effectLst/>
                <a:latin typeface="+mj-lt"/>
              </a:rPr>
              <a:t>Loại độc tố gây</a:t>
            </a:r>
            <a:r>
              <a:rPr lang="en-US" sz="2400" b="1" i="0" dirty="0">
                <a:solidFill>
                  <a:srgbClr val="020B27"/>
                </a:solidFill>
                <a:effectLst/>
                <a:latin typeface="+mj-lt"/>
              </a:rPr>
              <a:t> </a:t>
            </a:r>
            <a:r>
              <a:rPr lang="en-US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vi-VN" sz="2400" b="1" i="0" dirty="0">
                <a:solidFill>
                  <a:srgbClr val="020B27"/>
                </a:solidFill>
                <a:effectLst/>
                <a:latin typeface="+mj-lt"/>
              </a:rPr>
              <a:t>: 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+mj-lt"/>
              </a:rPr>
              <a:t>Được vi khuẩn tiết ra trong thực phẩm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+mj-lt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0" i="0" dirty="0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20B2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+mj-lt"/>
              </a:rPr>
              <a:t>. Đặc biệt chứa nhiều trong thực phẩm giàu tinh bột như gạo, khoai tây, trái cây,... Chất độc này gây nôn và </a:t>
            </a:r>
            <a:r>
              <a:rPr lang="vi-VN" sz="2400" b="0" i="0" dirty="0" err="1">
                <a:solidFill>
                  <a:srgbClr val="020B27"/>
                </a:solidFill>
                <a:effectLst/>
                <a:latin typeface="+mj-lt"/>
              </a:rPr>
              <a:t>và</a:t>
            </a:r>
            <a:r>
              <a:rPr lang="vi-VN" sz="2400" b="0" i="0" dirty="0">
                <a:solidFill>
                  <a:srgbClr val="020B27"/>
                </a:solidFill>
                <a:effectLst/>
                <a:latin typeface="+mj-lt"/>
              </a:rPr>
              <a:t> buồn nôn trong khoảng 30 phút - 6 tiếng sau khi tiêu thụ thực phẩm ô nhiễm. Các triệu chứng này cũng sẽ giảm dần sau khoảng 1 ngày,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987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BA8D2B5-F0D1-59C5-99E5-4289C55CD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260CE9C-5F29-0C69-BC4E-C99051466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Ngộ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vi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ký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18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bụng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buồn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chảy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7162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9933C9A-A7CB-F049-4479-7DFE30E21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6945"/>
            <a:ext cx="10515600" cy="57177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 xác nhận nhiễm </a:t>
            </a:r>
            <a:r>
              <a:rPr lang="vi-VN" sz="2400" b="0" i="1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400" b="0" i="1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cereus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, xét nghiệm mẫu thức ăn bạn đã ăn cũng như mẫu phân hoặc chất nôn</a:t>
            </a:r>
            <a:r>
              <a:rPr lang="en-US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cấy</a:t>
            </a:r>
            <a:r>
              <a:rPr lang="en-US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Chẩn đoán ngộ độc thực phẩm </a:t>
            </a:r>
            <a:r>
              <a:rPr lang="vi-VN" sz="2400" b="0" i="1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 B. </a:t>
            </a:r>
            <a:r>
              <a:rPr lang="vi-VN" sz="2400" b="0" i="1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cereus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có thể được xác nhận bằng cách phân lập được số lượng lớn hơn hoặc bằng 100.000 vi khuẩn </a:t>
            </a:r>
            <a:r>
              <a:rPr lang="vi-VN" sz="2400" b="0" i="1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400" b="0" i="1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cereus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trên một </a:t>
            </a:r>
            <a:r>
              <a:rPr lang="vi-VN" sz="2400" b="0" i="0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từ thực phẩm có liên quan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Ngộ độc thực phẩm liên quan đến </a:t>
            </a:r>
            <a:r>
              <a:rPr lang="vi-VN" sz="2400" b="0" i="1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Bacillus</a:t>
            </a:r>
            <a:r>
              <a:rPr lang="vi-VN" sz="2400" b="0" i="1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1" dirty="0" err="1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cereus</a:t>
            </a:r>
            <a:r>
              <a:rPr lang="vi-VN" sz="2400" b="0" i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thường tự khỏi trong vòng 24 giờ. </a:t>
            </a:r>
            <a:endParaRPr lang="en-US" sz="2400" b="0" i="0" dirty="0">
              <a:solidFill>
                <a:srgbClr val="55555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dirty="0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5555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sz="2400" dirty="0">
              <a:solidFill>
                <a:srgbClr val="5555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968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227A085-0FF7-8EB9-47E2-F13A721E2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kern="0" dirty="0" err="1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ơn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bào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endParaRPr lang="en-US" sz="2400" b="1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FB05CCB-ADC5-6D6F-20F0-D689072C9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Các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Giardia </a:t>
            </a:r>
            <a:r>
              <a:rPr lang="en-US" sz="2400" i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duodenalis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i="1" kern="0" dirty="0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Trichomonas intestinal,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Entamoeba </a:t>
            </a:r>
            <a:r>
              <a:rPr lang="en-US" sz="2400" i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histolitica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,, Cryptosporidium parvum, Cyclospora </a:t>
            </a:r>
            <a:r>
              <a:rPr lang="en-US" sz="2400" i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cayetanensis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Toxoplasma gondii, </a:t>
            </a:r>
            <a:r>
              <a:rPr lang="en-US" sz="2400" i="1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Balantium</a:t>
            </a: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coli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32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ACB336B-8A67-F6AB-251E-78173FC45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Giardia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duoenal</a:t>
            </a:r>
            <a:endParaRPr lang="en-US" sz="2400" b="1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F51CDD7-13BB-7C77-6271-C159C502C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vi-VN" sz="24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Giardia</a:t>
            </a:r>
            <a:r>
              <a:rPr lang="vi-VN" sz="24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duodenale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là một sinh vật đơn bào ký sinh trong ruột non, có đặc điểm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quả lê, chiều dài 12-15 µm, rộng 8 µm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Chúng có 4 cặp roi để di chuyển và một mặt bụng lõm với mào để bám vào biểu mô ruột.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595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E4EEC43-1985-00E2-C416-C0711BE1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883DAB0-F64B-0915-34C0-3F9807D6D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7929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Nhiễm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i="1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Giardia</a:t>
            </a:r>
            <a:r>
              <a:rPr lang="en-US" sz="24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i="1" kern="100" dirty="0" err="1">
                <a:solidFill>
                  <a:srgbClr val="001D3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duodenalis</a:t>
            </a:r>
            <a:r>
              <a:rPr lang="en-US" sz="2400" i="1" kern="100" dirty="0">
                <a:solidFill>
                  <a:srgbClr val="001D3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nhiễm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trùng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ruột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triệu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bao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400" dirty="0">
                <a:solidFill>
                  <a:srgbClr val="001D3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iêu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chảy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nước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Đau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bụng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nhẹ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đau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Đầy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hơi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buồn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nôn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chán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ăn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sụt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cân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trường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triệu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chứng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triệu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chứng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đến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14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nhiễm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kéo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dài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vài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tuần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Ở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trẻ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bệnh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gây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chậm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phát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triển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suy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dinh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dưỡng</a:t>
            </a:r>
            <a:r>
              <a:rPr lang="en-US" sz="24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772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845FD9F-1922-4493-E5C1-1B8BFEE54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1394"/>
            <a:ext cx="10515600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lây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phân-miệng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uống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bề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nhiễm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trùng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600" kern="10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6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370489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8378A4-41B0-5ED1-0590-21FAFD14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6392ED7-D993-EA3E-4CE3-25D8AE5AB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b="1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 đoán: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Thường được chẩn đoán bằng cách tìm kiếm bào nang ký sinh trùng trong mẫu phân dưới kính hiển vi.</a:t>
            </a:r>
          </a:p>
          <a:p>
            <a:r>
              <a:rPr lang="vi-VN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 trị: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 trị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</a:t>
            </a:r>
            <a:r>
              <a:rPr lang="vi-VN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etronidazole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b="1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7463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9F3D037-EDEF-740A-2F7C-5D632DC23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8566"/>
            <a:ext cx="10515600" cy="546086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i="1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Cryptosporidium parvum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endParaRPr lang="en-US" sz="2400" kern="0" dirty="0">
              <a:solidFill>
                <a:srgbClr val="0A0A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kern="0" dirty="0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kern="0" dirty="0" err="1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Khi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hiễm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i="1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Cryptosporidium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đợt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chảy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hiễm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trùng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triệu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thấp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Ở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miễn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thườngbệnh</a:t>
            </a:r>
            <a:r>
              <a:rPr lang="en-US" sz="2400" kern="100" dirty="0">
                <a:solidFill>
                  <a:srgbClr val="1B1B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khỏi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6151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65EFD8C-B610-C3D1-E531-6276E85FE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2366"/>
            <a:ext cx="10817646" cy="553046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b="1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vi-VN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 đoán: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Thường được chẩn đoán bằng cách tìm kiếm bào nang ký sinh trùng trong mẫu phân dưới kính hiển vi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nhuộm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khuân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toan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sz="24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</a:pP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4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endParaRPr lang="en-US" sz="2400" kern="100" dirty="0">
              <a:solidFill>
                <a:srgbClr val="1B1B1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</a:pP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khỏi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endParaRPr lang="vi-VN" sz="2400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>
              <a:buNone/>
            </a:pPr>
            <a:br>
              <a:rPr lang="vi-VN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1622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478D7B-6226-E9B9-C336-C953367D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494"/>
          </a:xfrm>
        </p:spPr>
        <p:txBody>
          <a:bodyPr>
            <a:normAutofit/>
          </a:bodyPr>
          <a:lstStyle/>
          <a:p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Cyclospora </a:t>
            </a:r>
            <a:r>
              <a:rPr lang="en-US" sz="2400" b="1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cayetanesi</a:t>
            </a:r>
            <a:r>
              <a:rPr lang="en-US" sz="2400" kern="0" dirty="0">
                <a:solidFill>
                  <a:srgbClr val="0A0A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ABCF72B-4B85-4B42-22D7-B09387A50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1" y="1299990"/>
            <a:ext cx="11424491" cy="537623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2600" i="1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Cyclospora </a:t>
            </a:r>
            <a:r>
              <a:rPr lang="en-US" sz="2600" i="1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cayetanensis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bào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lây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trực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phân-miệng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thụ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tươi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nhiễm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Quá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6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bám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dính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bào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ruột</a:t>
            </a:r>
            <a:r>
              <a:rPr lang="en-US" sz="2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Triệu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kern="100" dirty="0" err="1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600" kern="100" dirty="0">
                <a:solidFill>
                  <a:srgbClr val="1B1B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Thường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(5-15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6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Chán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sụt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Do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799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0C53415-1C3E-DB51-EA3D-4EF4424D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286DF2F-E00F-603D-C3E8-8A42EE599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chướng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6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6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6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600" b="1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vi-VN" sz="2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 đoán:</a:t>
            </a:r>
            <a:r>
              <a:rPr lang="vi-VN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Thường được chẩn đoán bằng cách tìm kiếm bào nang ký sinh trùng trong mẫu phân dưới kính hiển vi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nhuộm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toan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hay soi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trự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2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endParaRPr lang="vi-VN" sz="26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trị:Thuốc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Bisepto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07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465A271-EAFC-4DA2-5B7C-020FAFC19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43" y="605929"/>
            <a:ext cx="11270255" cy="6169444"/>
          </a:xfrm>
        </p:spPr>
        <p:txBody>
          <a:bodyPr>
            <a:noAutofit/>
          </a:bodyPr>
          <a:lstStyle/>
          <a:p>
            <a:pPr algn="just">
              <a:lnSpc>
                <a:spcPct val="135000"/>
              </a:lnSpc>
              <a:spcAft>
                <a:spcPts val="750"/>
              </a:spcAft>
              <a:buNone/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Do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vi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bẩn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750"/>
              </a:spcAft>
              <a:buNone/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Do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Aft>
                <a:spcPts val="750"/>
              </a:spcAft>
              <a:buNone/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Do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đậy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5000"/>
              </a:lnSpc>
              <a:spcAft>
                <a:spcPts val="750"/>
              </a:spcAft>
              <a:buNone/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Do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súc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giết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..)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súc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giết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vikhuẩn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giết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mổ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êu đề 1">
            <a:extLst>
              <a:ext uri="{FF2B5EF4-FFF2-40B4-BE49-F238E27FC236}">
                <a16:creationId xmlns:a16="http://schemas.microsoft.com/office/drawing/2014/main" id="{7A0A7100-C576-6E66-1F23-5F9F6BA2F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170" y="-86566"/>
            <a:ext cx="10515600" cy="692494"/>
          </a:xfrm>
        </p:spPr>
        <p:txBody>
          <a:bodyPr>
            <a:normAutofit/>
          </a:bodyPr>
          <a:lstStyle/>
          <a:p>
            <a:r>
              <a:rPr lang="en-US" sz="24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guồn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nhiễmVi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0478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FB9DD1-92DD-D884-F1A9-FE89A184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6388"/>
          </a:xfrm>
        </p:spPr>
        <p:txBody>
          <a:bodyPr>
            <a:normAutofit/>
          </a:bodyPr>
          <a:lstStyle/>
          <a:p>
            <a:r>
              <a:rPr lang="en-US" sz="2400" b="1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Entamoeba histolytica</a:t>
            </a:r>
            <a:br>
              <a:rPr lang="en-US" b="0" i="1" dirty="0">
                <a:solidFill>
                  <a:srgbClr val="0A0A0A"/>
                </a:solidFill>
                <a:effectLst/>
                <a:latin typeface="Google Sans"/>
              </a:rPr>
            </a:br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54E73E1-BCDD-30B2-5299-F4A28CACA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vi-VN" sz="24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Entamoeba</a:t>
            </a:r>
            <a:r>
              <a:rPr lang="vi-VN" sz="24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histolytica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một loại ký sinh trùng nguyên sinh đơn bào gây ra bệnh lỵ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một bệnh nhiễm trùng đường ruột phổ biến ở những vùng có điều kiện vệ sinh kém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Ký sinh trùng này có thể lây lan qua đường phân-miệng, thông qua thực phẩm hoặc nước uống bị nhiễm bào nang </a:t>
            </a:r>
            <a:r>
              <a:rPr lang="vi-VN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amip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7758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36DC935-7BAD-3F1D-1818-0BBF93169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FC1B5E6-16BC-2638-1B6C-D7074A3C5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Triệu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Đau bụng</a:t>
            </a:r>
          </a:p>
          <a:p>
            <a:pPr algn="l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Tiêu chảy</a:t>
            </a:r>
          </a:p>
          <a:p>
            <a:pPr algn="l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Sốt</a:t>
            </a:r>
          </a:p>
          <a:p>
            <a:pPr algn="l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 lỏng</a:t>
            </a:r>
            <a:r>
              <a:rPr lang="en-US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nhầy</a:t>
            </a:r>
            <a:r>
              <a:rPr lang="en-US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endParaRPr lang="vi-VN" sz="2400" b="0" i="0" dirty="0">
              <a:solidFill>
                <a:srgbClr val="68686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68686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Buồn nôn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4926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C5EB25D-3510-8266-859C-055017E73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501"/>
            <a:ext cx="10515600" cy="51964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400" b="1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ký sinh trùng trong mẫu phân tươi.</a:t>
            </a:r>
          </a:p>
          <a:p>
            <a:pPr algn="just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 nghiệm miễn dịch phát hiện kháng nguyên trong phân.</a:t>
            </a:r>
          </a:p>
          <a:p>
            <a:pPr algn="just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 nghiệm huyết thanh nếu nghi ngờ bệnh ngoài đường ruột. </a:t>
            </a:r>
          </a:p>
          <a:p>
            <a:pPr marL="0" indent="0" algn="just">
              <a:buNone/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b="1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Các 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 như </a:t>
            </a:r>
            <a:r>
              <a:rPr lang="vi-VN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tinidazole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metronidazole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hoặc các thuốc tương tự, sau đó có thể cần dùng thêm </a:t>
            </a:r>
            <a:r>
              <a:rPr lang="vi-VN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paromomycin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hoặc thuốc có hoạt tính chống nang trong lòng ruột.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8372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A056B56-6CFB-F9A3-7DA2-EE54FD756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7747"/>
          </a:xfrm>
        </p:spPr>
        <p:txBody>
          <a:bodyPr>
            <a:normAutofit/>
          </a:bodyPr>
          <a:lstStyle/>
          <a:p>
            <a:r>
              <a:rPr lang="en-US" sz="2400" b="1" i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Blastocyst hominis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8290728-8050-9856-C086-4621B7A1B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872"/>
            <a:ext cx="10515600" cy="4954091"/>
          </a:xfrm>
        </p:spPr>
        <p:txBody>
          <a:bodyPr>
            <a:normAutofit/>
          </a:bodyPr>
          <a:lstStyle/>
          <a:p>
            <a:pPr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vi-VN" sz="24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Blastocystis</a:t>
            </a:r>
            <a:r>
              <a:rPr lang="vi-VN" sz="2400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1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hominis</a:t>
            </a:r>
            <a:r>
              <a:rPr lang="vi-VN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một loại ký sinh trùng đơn bào,</a:t>
            </a:r>
            <a:endParaRPr lang="en-US" sz="2400" i="1" kern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2400" i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kern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Thường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u="sng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chướng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Chán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sụt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Ngứa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4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351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C1815F2-1348-2FB2-1F3D-E88B4894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DE875AA-9DFE-D77F-6BBD-9403FBB2A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40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40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 đoán: Thường được chẩn đoán bằng cách tìm kiếm bào nang ký sinh trùng trong mẫu phân dưới kính hiển vi.</a:t>
            </a:r>
          </a:p>
          <a:p>
            <a:r>
              <a:rPr lang="vi-VN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 trị: Nếu cần điều trị, các thuốc như </a:t>
            </a:r>
            <a:r>
              <a:rPr lang="vi-VN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trimethoprim-sulfamethoxazole</a:t>
            </a:r>
            <a:r>
              <a:rPr lang="vi-VN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vi-VN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emetine</a:t>
            </a:r>
            <a:r>
              <a:rPr lang="vi-VN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vi-VN" sz="240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metronidazole</a:t>
            </a:r>
            <a:r>
              <a:rPr lang="vi-VN" sz="24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có thể được sử dụng. Tuy nhiên, một số nghiên cứu cho thấy ký sinh trùng có thể phát triển khả năng kháng thuốc.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2410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0286556-62B5-48DC-A497-0CCC1F2D3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i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Trichomonas intestinal</a:t>
            </a:r>
            <a:r>
              <a:rPr lang="en-US" sz="2400" b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b="1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D2ADCB4-9076-6E2F-938F-84110EE54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041"/>
            <a:ext cx="10515600" cy="515983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3100" i="1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Trichomonas intestinal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endParaRPr lang="en-US" sz="31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endParaRPr lang="en-US" sz="31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1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nhầy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1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100" kern="100" dirty="0">
              <a:solidFill>
                <a:srgbClr val="001D3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50000"/>
              </a:lnSpc>
              <a:spcAft>
                <a:spcPts val="9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chướng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1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1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3288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89E2E7E-4E98-B652-DBDB-F35C8E1D0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8A58019-F31E-405F-EB90-948254D44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endParaRPr lang="en-US" sz="24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Metronidazol.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0062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BB1EB7F-2AB3-62B4-C486-29D91746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AF8A5A9-5CBD-D121-FAC2-2922282AB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vi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ký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trùng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kern="0" dirty="0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Chẩn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đoán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dựa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vào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các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triệu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chứng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lâm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sàng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liên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quan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đến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sử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dụng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trước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đó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Chẩn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đoán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xét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nghiệm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tiến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hành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để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tìm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tác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nhân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gây</a:t>
            </a:r>
            <a:r>
              <a:rPr lang="en-US" sz="24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1D35"/>
                </a:solidFill>
                <a:latin typeface="Times New Roman" panose="02020603050405020304" pitchFamily="18" charset="0"/>
              </a:rPr>
              <a:t>bệnh</a:t>
            </a:r>
            <a:r>
              <a:rPr lang="en-US" sz="2000" kern="0" dirty="0">
                <a:solidFill>
                  <a:srgbClr val="001D35"/>
                </a:solidFill>
                <a:latin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604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5BFEDB6-CB20-0677-6880-D51AC841B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84A7011-1351-0FB0-1021-38419EEF3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4000" b="1" dirty="0" err="1">
                <a:latin typeface="Ink Free" panose="03080402000500000000" pitchFamily="66" charset="0"/>
              </a:rPr>
              <a:t>xin</a:t>
            </a:r>
            <a:r>
              <a:rPr lang="en-US" sz="4000" b="1" dirty="0">
                <a:latin typeface="Ink Free" panose="03080402000500000000" pitchFamily="66" charset="0"/>
              </a:rPr>
              <a:t> </a:t>
            </a:r>
            <a:r>
              <a:rPr lang="en-US" sz="4000" b="1" dirty="0" err="1">
                <a:latin typeface="Ink Free" panose="03080402000500000000" pitchFamily="66" charset="0"/>
              </a:rPr>
              <a:t>chân</a:t>
            </a:r>
            <a:r>
              <a:rPr lang="en-US" sz="4000" b="1" dirty="0">
                <a:latin typeface="Ink Free" panose="03080402000500000000" pitchFamily="66" charset="0"/>
              </a:rPr>
              <a:t> </a:t>
            </a:r>
            <a:r>
              <a:rPr lang="en-US" sz="4000" b="1" dirty="0" err="1">
                <a:latin typeface="Ink Free" panose="03080402000500000000" pitchFamily="66" charset="0"/>
              </a:rPr>
              <a:t>thành</a:t>
            </a:r>
            <a:r>
              <a:rPr lang="en-US" sz="4000" b="1" dirty="0">
                <a:latin typeface="Ink Free" panose="03080402000500000000" pitchFamily="66" charset="0"/>
              </a:rPr>
              <a:t> </a:t>
            </a:r>
            <a:r>
              <a:rPr lang="en-US" sz="4000" b="1" dirty="0" err="1">
                <a:latin typeface="Ink Free" panose="03080402000500000000" pitchFamily="66" charset="0"/>
              </a:rPr>
              <a:t>cảm</a:t>
            </a:r>
            <a:r>
              <a:rPr lang="en-US" sz="4000" b="1" dirty="0">
                <a:latin typeface="Ink Free" panose="03080402000500000000" pitchFamily="66" charset="0"/>
              </a:rPr>
              <a:t> </a:t>
            </a:r>
            <a:r>
              <a:rPr lang="en-US" sz="4000" b="1" dirty="0" err="1">
                <a:latin typeface="Ink Free" panose="03080402000500000000" pitchFamily="66" charset="0"/>
              </a:rPr>
              <a:t>ơn</a:t>
            </a:r>
            <a:endParaRPr lang="en-US" sz="4000" b="1" dirty="0"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6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E8AA3C1-6291-CBC1-284A-B660D7C5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vi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endParaRPr lang="en-US" sz="2400" b="1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B8A607A-1AAE-088A-7A77-A6E035FAC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vi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iểu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xẩy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48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 </a:t>
            </a:r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503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D079681-D2A3-E72F-EAE6-396FA76F4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71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Ngô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do vi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salmonella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Salmonella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enterridis</a:t>
            </a:r>
            <a:endParaRPr lang="en-US" sz="2400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E9533C3-BD88-3D13-1C5A-713595925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440"/>
            <a:ext cx="10515600" cy="456152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gỏi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thịt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thịt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vịt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Salmonella enteritidis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ớn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Các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kéo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39</a:t>
            </a:r>
            <a:r>
              <a:rPr lang="en-US" sz="2400" baseline="300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∘</a:t>
            </a:r>
            <a:r>
              <a:rPr lang="en-US" sz="24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kéo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286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B7C67C2-E1A1-C340-1C22-C1B12768A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BB8E2EC-127C-F29C-88AD-B7B26C223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sang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khuẩn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liều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khuẩn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xuyên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đào</a:t>
            </a:r>
            <a:r>
              <a:rPr lang="en-US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khuẩn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kịp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nguồn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nhiễm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07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314D03-E208-78C0-1FC7-87B09891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837FDD8-B895-4F9F-FA3F-387694107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0939"/>
          </a:xfrm>
        </p:spPr>
        <p:txBody>
          <a:bodyPr/>
          <a:lstStyle/>
          <a:p>
            <a:pPr marL="0" indent="0">
              <a:buNone/>
            </a:pPr>
            <a:endParaRPr lang="en-US" sz="28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b="1" i="0" dirty="0">
              <a:solidFill>
                <a:srgbClr val="36363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Soi </a:t>
            </a:r>
            <a:r>
              <a:rPr lang="en-US" sz="28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i="0" dirty="0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i="0" dirty="0" err="1">
                <a:solidFill>
                  <a:srgbClr val="36363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quinolone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-Theo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b="1" i="0" dirty="0">
              <a:solidFill>
                <a:srgbClr val="363636"/>
              </a:solidFill>
              <a:effectLst/>
              <a:latin typeface="__Roboto_35b5f0"/>
            </a:endParaRPr>
          </a:p>
        </p:txBody>
      </p:sp>
    </p:spTree>
    <p:extLst>
      <p:ext uri="{BB962C8B-B14F-4D97-AF65-F5344CB8AC3E}">
        <p14:creationId xmlns:p14="http://schemas.microsoft.com/office/powerpoint/2010/main" val="6550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C85804C-5C1A-1C19-C88C-E9D670E45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Ngộ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do vi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tụ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7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Staphylococcus aureus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en-US" sz="27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69D37C2-BAD9-48EC-484F-A83095FC4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Thường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giàu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tụ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sữa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17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A0C9BF-67F5-C2DE-1AFA-A5418E33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AF1B079-1D49-DAE6-8B8E-63762392E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tụ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ngộ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hủy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Triệu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sớm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Người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mệt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mỏi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mê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tụ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94363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4214</TotalTime>
  <Words>2885</Words>
  <Application>Microsoft Office PowerPoint</Application>
  <PresentationFormat>Màn hình rộng</PresentationFormat>
  <Paragraphs>171</Paragraphs>
  <Slides>38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38</vt:i4>
      </vt:variant>
    </vt:vector>
  </HeadingPairs>
  <TitlesOfParts>
    <vt:vector size="48" baseType="lpstr">
      <vt:lpstr>__Roboto_35b5f0</vt:lpstr>
      <vt:lpstr>Arial</vt:lpstr>
      <vt:lpstr>Calibri</vt:lpstr>
      <vt:lpstr>Calibri Light</vt:lpstr>
      <vt:lpstr>Cambria Math</vt:lpstr>
      <vt:lpstr>Google Sans</vt:lpstr>
      <vt:lpstr>Ink Free</vt:lpstr>
      <vt:lpstr>Symbol</vt:lpstr>
      <vt:lpstr>Times New Roman</vt:lpstr>
      <vt:lpstr>Chủ đề Office</vt:lpstr>
      <vt:lpstr>NGỘ ĐỘC THỰC PHẨM DO VI SINH VẬT </vt:lpstr>
      <vt:lpstr>Bản trình bày PowerPoint</vt:lpstr>
      <vt:lpstr> Nguồn chủ yếu nhiễmVi khuẩn vào thực phẩm</vt:lpstr>
      <vt:lpstr>Ngộ độc thực phẩm do vi khuẩn</vt:lpstr>
      <vt:lpstr>Ngô độc thức ăn do vi khuẩn thương hàn (salmonella). Chủng Salmonella enterridis</vt:lpstr>
      <vt:lpstr>Bản trình bày PowerPoint</vt:lpstr>
      <vt:lpstr>Bản trình bày PowerPoint</vt:lpstr>
      <vt:lpstr>  Ngộ độc thức ăn do vi khuẩn tụ cầu vàng (Staphylococcus aureus)  </vt:lpstr>
      <vt:lpstr>Bản trình bày PowerPoint</vt:lpstr>
      <vt:lpstr>Bản trình bày PowerPoint</vt:lpstr>
      <vt:lpstr>  Ngộ độc thức ăn do Clostridium botulium </vt:lpstr>
      <vt:lpstr>Ngộ độc thức ăn do vi khuẩn Escherichia coli (E.coli)</vt:lpstr>
      <vt:lpstr>Bản trình bày PowerPoint</vt:lpstr>
      <vt:lpstr>Bản trình bày PowerPoint</vt:lpstr>
      <vt:lpstr>Trực khuẩn gây bệnh lỵ Shigella</vt:lpstr>
      <vt:lpstr>Bản trình bày PowerPoint</vt:lpstr>
      <vt:lpstr>Bản trình bày PowerPoint</vt:lpstr>
      <vt:lpstr>Bacillus cereus</vt:lpstr>
      <vt:lpstr>Bản trình bày PowerPoint</vt:lpstr>
      <vt:lpstr>Bản trình bày PowerPoint</vt:lpstr>
      <vt:lpstr>Đơn bào có thể gây ngộ độc thực phẩm</vt:lpstr>
      <vt:lpstr>Giardia duoenal</vt:lpstr>
      <vt:lpstr> </vt:lpstr>
      <vt:lpstr>Bản trình bày PowerPoint</vt:lpstr>
      <vt:lpstr>Bản trình bày PowerPoint</vt:lpstr>
      <vt:lpstr>Bản trình bày PowerPoint</vt:lpstr>
      <vt:lpstr>Bản trình bày PowerPoint</vt:lpstr>
      <vt:lpstr>Cyclospora cayetanesi: </vt:lpstr>
      <vt:lpstr>Bản trình bày PowerPoint</vt:lpstr>
      <vt:lpstr>Entamoeba histolytica </vt:lpstr>
      <vt:lpstr>Bản trình bày PowerPoint</vt:lpstr>
      <vt:lpstr>Bản trình bày PowerPoint</vt:lpstr>
      <vt:lpstr>Blastocyst hominis</vt:lpstr>
      <vt:lpstr>Bản trình bày PowerPoint</vt:lpstr>
      <vt:lpstr>Trichomonas intestinal </vt:lpstr>
      <vt:lpstr>Bản trình bày PowerPoint</vt:lpstr>
      <vt:lpstr>Kết luận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26</cp:revision>
  <dcterms:created xsi:type="dcterms:W3CDTF">2025-11-01T14:34:56Z</dcterms:created>
  <dcterms:modified xsi:type="dcterms:W3CDTF">2025-11-10T07:02:01Z</dcterms:modified>
</cp:coreProperties>
</file>