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3"/>
  </p:notesMasterIdLst>
  <p:handoutMasterIdLst>
    <p:handoutMasterId r:id="rId34"/>
  </p:handoutMasterIdLst>
  <p:sldIdLst>
    <p:sldId id="495" r:id="rId2"/>
    <p:sldId id="496" r:id="rId3"/>
    <p:sldId id="498" r:id="rId4"/>
    <p:sldId id="501" r:id="rId5"/>
    <p:sldId id="502" r:id="rId6"/>
    <p:sldId id="503" r:id="rId7"/>
    <p:sldId id="504" r:id="rId8"/>
    <p:sldId id="505" r:id="rId9"/>
    <p:sldId id="506" r:id="rId10"/>
    <p:sldId id="507" r:id="rId11"/>
    <p:sldId id="508" r:id="rId12"/>
    <p:sldId id="528" r:id="rId13"/>
    <p:sldId id="510" r:id="rId14"/>
    <p:sldId id="511" r:id="rId15"/>
    <p:sldId id="512" r:id="rId16"/>
    <p:sldId id="539" r:id="rId17"/>
    <p:sldId id="513" r:id="rId18"/>
    <p:sldId id="514" r:id="rId19"/>
    <p:sldId id="515" r:id="rId20"/>
    <p:sldId id="516" r:id="rId21"/>
    <p:sldId id="517" r:id="rId22"/>
    <p:sldId id="518" r:id="rId23"/>
    <p:sldId id="529" r:id="rId24"/>
    <p:sldId id="531" r:id="rId25"/>
    <p:sldId id="532" r:id="rId26"/>
    <p:sldId id="533" r:id="rId27"/>
    <p:sldId id="534" r:id="rId28"/>
    <p:sldId id="535" r:id="rId29"/>
    <p:sldId id="536" r:id="rId30"/>
    <p:sldId id="537" r:id="rId31"/>
    <p:sldId id="538" r:id="rId32"/>
  </p:sldIdLst>
  <p:sldSz cx="10287000" cy="6858000" type="35mm"/>
  <p:notesSz cx="6858000" cy="9144000"/>
  <p:defaultTextStyle>
    <a:defPPr>
      <a:defRPr lang="en-US"/>
    </a:defPPr>
    <a:lvl1pPr algn="ctr" rtl="0" fontAlgn="base">
      <a:lnSpc>
        <a:spcPct val="120000"/>
      </a:lnSpc>
      <a:spcBef>
        <a:spcPct val="20000"/>
      </a:spcBef>
      <a:spcAft>
        <a:spcPct val="0"/>
      </a:spcAft>
      <a:defRPr sz="3200" b="1" kern="1200">
        <a:solidFill>
          <a:srgbClr val="FFFF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.VnAvantH" pitchFamily="34" charset="0"/>
        <a:ea typeface="+mn-ea"/>
        <a:cs typeface="+mn-cs"/>
      </a:defRPr>
    </a:lvl1pPr>
    <a:lvl2pPr marL="527517" algn="ctr" rtl="0" fontAlgn="base">
      <a:lnSpc>
        <a:spcPct val="120000"/>
      </a:lnSpc>
      <a:spcBef>
        <a:spcPct val="20000"/>
      </a:spcBef>
      <a:spcAft>
        <a:spcPct val="0"/>
      </a:spcAft>
      <a:defRPr sz="3200" b="1" kern="1200">
        <a:solidFill>
          <a:srgbClr val="FFFF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.VnAvantH" pitchFamily="34" charset="0"/>
        <a:ea typeface="+mn-ea"/>
        <a:cs typeface="+mn-cs"/>
      </a:defRPr>
    </a:lvl2pPr>
    <a:lvl3pPr marL="1055035" algn="ctr" rtl="0" fontAlgn="base">
      <a:lnSpc>
        <a:spcPct val="120000"/>
      </a:lnSpc>
      <a:spcBef>
        <a:spcPct val="20000"/>
      </a:spcBef>
      <a:spcAft>
        <a:spcPct val="0"/>
      </a:spcAft>
      <a:defRPr sz="3200" b="1" kern="1200">
        <a:solidFill>
          <a:srgbClr val="FFFF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.VnAvantH" pitchFamily="34" charset="0"/>
        <a:ea typeface="+mn-ea"/>
        <a:cs typeface="+mn-cs"/>
      </a:defRPr>
    </a:lvl3pPr>
    <a:lvl4pPr marL="1582552" algn="ctr" rtl="0" fontAlgn="base">
      <a:lnSpc>
        <a:spcPct val="120000"/>
      </a:lnSpc>
      <a:spcBef>
        <a:spcPct val="20000"/>
      </a:spcBef>
      <a:spcAft>
        <a:spcPct val="0"/>
      </a:spcAft>
      <a:defRPr sz="3200" b="1" kern="1200">
        <a:solidFill>
          <a:srgbClr val="FFFF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.VnAvantH" pitchFamily="34" charset="0"/>
        <a:ea typeface="+mn-ea"/>
        <a:cs typeface="+mn-cs"/>
      </a:defRPr>
    </a:lvl4pPr>
    <a:lvl5pPr marL="2110069" algn="ctr" rtl="0" fontAlgn="base">
      <a:lnSpc>
        <a:spcPct val="120000"/>
      </a:lnSpc>
      <a:spcBef>
        <a:spcPct val="20000"/>
      </a:spcBef>
      <a:spcAft>
        <a:spcPct val="0"/>
      </a:spcAft>
      <a:defRPr sz="3200" b="1" kern="1200">
        <a:solidFill>
          <a:srgbClr val="FFFF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.VnAvantH" pitchFamily="34" charset="0"/>
        <a:ea typeface="+mn-ea"/>
        <a:cs typeface="+mn-cs"/>
      </a:defRPr>
    </a:lvl5pPr>
    <a:lvl6pPr marL="2637587" algn="l" defTabSz="1055035" rtl="0" eaLnBrk="1" latinLnBrk="0" hangingPunct="1">
      <a:defRPr sz="3200" b="1" kern="1200">
        <a:solidFill>
          <a:srgbClr val="FFFF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.VnAvantH" pitchFamily="34" charset="0"/>
        <a:ea typeface="+mn-ea"/>
        <a:cs typeface="+mn-cs"/>
      </a:defRPr>
    </a:lvl6pPr>
    <a:lvl7pPr marL="3165104" algn="l" defTabSz="1055035" rtl="0" eaLnBrk="1" latinLnBrk="0" hangingPunct="1">
      <a:defRPr sz="3200" b="1" kern="1200">
        <a:solidFill>
          <a:srgbClr val="FFFF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.VnAvantH" pitchFamily="34" charset="0"/>
        <a:ea typeface="+mn-ea"/>
        <a:cs typeface="+mn-cs"/>
      </a:defRPr>
    </a:lvl7pPr>
    <a:lvl8pPr marL="3692622" algn="l" defTabSz="1055035" rtl="0" eaLnBrk="1" latinLnBrk="0" hangingPunct="1">
      <a:defRPr sz="3200" b="1" kern="1200">
        <a:solidFill>
          <a:srgbClr val="FFFF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.VnAvantH" pitchFamily="34" charset="0"/>
        <a:ea typeface="+mn-ea"/>
        <a:cs typeface="+mn-cs"/>
      </a:defRPr>
    </a:lvl8pPr>
    <a:lvl9pPr marL="4220139" algn="l" defTabSz="1055035" rtl="0" eaLnBrk="1" latinLnBrk="0" hangingPunct="1">
      <a:defRPr sz="3200" b="1" kern="1200">
        <a:solidFill>
          <a:srgbClr val="FFFF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.VnAvantH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4340"/>
    <a:srgbClr val="1B1BAF"/>
    <a:srgbClr val="FF9900"/>
    <a:srgbClr val="1F1FCB"/>
    <a:srgbClr val="E9EFF7"/>
    <a:srgbClr val="FFFF00"/>
    <a:srgbClr val="E1817F"/>
    <a:srgbClr val="CFCFCF"/>
    <a:srgbClr val="E69694"/>
    <a:srgbClr val="A13B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97" autoAdjust="0"/>
    <p:restoredTop sz="87283" autoAdjust="0"/>
  </p:normalViewPr>
  <p:slideViewPr>
    <p:cSldViewPr>
      <p:cViewPr>
        <p:scale>
          <a:sx n="75" d="100"/>
          <a:sy n="75" d="100"/>
        </p:scale>
        <p:origin x="-930" y="72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0" d="100"/>
          <a:sy n="40" d="100"/>
        </p:scale>
        <p:origin x="-1500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143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143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fld id="{D8984EB1-8676-4940-879E-095190FD1B4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894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 b="0">
                <a:solidFill>
                  <a:schemeClr val="tx1"/>
                </a:solidFill>
                <a:effectLst/>
                <a:latin typeface=".VnTime" pitchFamily="34" charset="0"/>
              </a:defRPr>
            </a:lvl1pPr>
          </a:lstStyle>
          <a:p>
            <a:endParaRPr lang="en-US"/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 b="0">
                <a:solidFill>
                  <a:schemeClr val="tx1"/>
                </a:solidFill>
                <a:effectLst/>
                <a:latin typeface=".VnTime" pitchFamily="34" charset="0"/>
              </a:defRPr>
            </a:lvl1pPr>
          </a:lstStyle>
          <a:p>
            <a:endParaRPr lang="en-US"/>
          </a:p>
        </p:txBody>
      </p:sp>
      <p:sp>
        <p:nvSpPr>
          <p:cNvPr id="1218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7250" y="685800"/>
            <a:ext cx="51435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218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218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 b="0">
                <a:solidFill>
                  <a:schemeClr val="tx1"/>
                </a:solidFill>
                <a:effectLst/>
                <a:latin typeface=".VnTime" pitchFamily="34" charset="0"/>
              </a:defRPr>
            </a:lvl1pPr>
          </a:lstStyle>
          <a:p>
            <a:endParaRPr lang="en-US"/>
          </a:p>
        </p:txBody>
      </p:sp>
      <p:sp>
        <p:nvSpPr>
          <p:cNvPr id="1218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 b="0">
                <a:solidFill>
                  <a:schemeClr val="tx1"/>
                </a:solidFill>
                <a:effectLst/>
                <a:latin typeface=".VnTime" pitchFamily="34" charset="0"/>
              </a:defRPr>
            </a:lvl1pPr>
          </a:lstStyle>
          <a:p>
            <a:fld id="{3FFCDE84-FCD0-4434-A4BA-7FD6B218DEA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0704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1pPr>
    <a:lvl2pPr marL="527517" algn="l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2pPr>
    <a:lvl3pPr marL="1055035" algn="l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3pPr>
    <a:lvl4pPr marL="1582552" algn="l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4pPr>
    <a:lvl5pPr marL="2110069" algn="l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5pPr>
    <a:lvl6pPr marL="2637587" algn="l" defTabSz="105503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65104" algn="l" defTabSz="105503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92622" algn="l" defTabSz="105503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220139" algn="l" defTabSz="105503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en-US" dirty="0" smtClean="0">
              <a:latin typeface="Calibri" panose="020F0502020204030204" pitchFamily="34" charset="0"/>
            </a:endParaRPr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AEBEA29F-CC15-40E9-9450-DF27959D153F}" type="slidenum">
              <a:rPr lang="en-US" altLang="en-US" sz="1200"/>
              <a:pPr eaLnBrk="1" hangingPunct="1"/>
              <a:t>28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7676320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vi-VN" altLang="en-US" smtClean="0">
              <a:latin typeface="Calibri" panose="020F0502020204030204" pitchFamily="34" charset="0"/>
            </a:endParaRP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40DDAAB2-0AAD-4B87-880E-3F0558F82E29}" type="slidenum">
              <a:rPr lang="en-US" altLang="en-US" sz="1200"/>
              <a:pPr eaLnBrk="1" hangingPunct="1"/>
              <a:t>29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879493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30428"/>
            <a:ext cx="874395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3C27F-55EF-40EC-B65B-88F21B04CE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895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74697-6AA7-432A-9B71-348164F257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411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90336" y="274641"/>
            <a:ext cx="2603897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5" y="274641"/>
            <a:ext cx="7640241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BE699-98B0-41EA-8EE5-EE3E96A72F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2355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525" y="350838"/>
            <a:ext cx="874395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785813" y="1665288"/>
            <a:ext cx="428625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43513" y="1665288"/>
            <a:ext cx="428625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B04661-7F71-4EB1-A221-69DFB31720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6767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D105A-2709-4F20-9585-78A39F2F72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712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602" y="4406903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602" y="2906713"/>
            <a:ext cx="874395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88924-1163-4C97-904A-DBBECAF175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193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8645" y="1600203"/>
            <a:ext cx="512206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72162" y="1600203"/>
            <a:ext cx="512206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2F84E-6F60-49F1-BD28-E0B7CA6B50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516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21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21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5655" y="1535113"/>
            <a:ext cx="454699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5655" y="2174875"/>
            <a:ext cx="45469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F89F8-A252-49B3-B77F-A1F1742313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24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5DD72-BC9A-486E-BC90-19D7A49667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53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6B9D-86F5-4CDB-964D-6D5858735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098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2" y="273050"/>
            <a:ext cx="338435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931" y="273053"/>
            <a:ext cx="575071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2" y="1435103"/>
            <a:ext cx="338435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3BB1F-846F-40F1-BF88-EC969031E2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74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324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324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6324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114FF-99ED-4E83-9C4F-3B51C3ED47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070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600203"/>
            <a:ext cx="92583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356353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4725" y="6356353"/>
            <a:ext cx="3257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72350" y="6356353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2EEDC1-8543-44F8-BBF8-B4B81F3D62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628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723900" y="2209801"/>
            <a:ext cx="8839200" cy="2468563"/>
          </a:xfrm>
        </p:spPr>
        <p:txBody>
          <a:bodyPr/>
          <a:lstStyle/>
          <a:p>
            <a:pPr eaLnBrk="1" hangingPunct="1"/>
            <a:r>
              <a:rPr lang="en-US" altLang="en-US" sz="4000" b="1" dirty="0">
                <a:solidFill>
                  <a:srgbClr val="C00000"/>
                </a:solidFill>
                <a:latin typeface="Arial" panose="020B0604020202020204" pitchFamily="34" charset="0"/>
              </a:rPr>
              <a:t>NGỘ ĐỘC HOÁ CHẤT DIỆT CHUỘT</a:t>
            </a:r>
            <a:br>
              <a:rPr lang="en-US" altLang="en-US" sz="4000" b="1" dirty="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en-US" altLang="en-US" sz="4000" dirty="0">
                <a:latin typeface="Arial" panose="020B0604020202020204" pitchFamily="34" charset="0"/>
              </a:rPr>
              <a:t/>
            </a:r>
            <a:br>
              <a:rPr lang="en-US" altLang="en-US" sz="4000" dirty="0">
                <a:latin typeface="Arial" panose="020B0604020202020204" pitchFamily="34" charset="0"/>
              </a:rPr>
            </a:br>
            <a:r>
              <a:rPr lang="en-US" altLang="en-US" sz="4000" dirty="0">
                <a:latin typeface="Arial" panose="020B0604020202020204" pitchFamily="34" charset="0"/>
              </a:rPr>
              <a:t>           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060338ED-ECF4-4F43-84CA-E349CA026BB0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3968750" y="4724400"/>
            <a:ext cx="5213350" cy="457200"/>
          </a:xfrm>
          <a:prstGeom prst="rect">
            <a:avLst/>
          </a:prstGeom>
        </p:spPr>
        <p:txBody>
          <a:bodyPr anchor="ctr"/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en-US" sz="1800" b="1" dirty="0" smtClean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TS.BSCKII. ĐẶNG </a:t>
            </a:r>
            <a:r>
              <a:rPr lang="en-US" altLang="en-US" sz="1800" b="1" dirty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THỊ XUÂN</a:t>
            </a:r>
          </a:p>
          <a:p>
            <a:pPr algn="ctr"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en-US" sz="1800" b="1" dirty="0" err="1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altLang="en-US" sz="1800" b="1" dirty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b="1" dirty="0" err="1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tâm</a:t>
            </a:r>
            <a:r>
              <a:rPr lang="en-US" altLang="en-US" sz="1800" b="1" dirty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b="1" dirty="0" err="1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Chống</a:t>
            </a:r>
            <a:r>
              <a:rPr lang="en-US" altLang="en-US" sz="1800" b="1" dirty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b="1" dirty="0" err="1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độc</a:t>
            </a:r>
            <a:r>
              <a:rPr lang="en-US" altLang="en-US" sz="1800" b="1" dirty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800" b="1" dirty="0" err="1" smtClean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r>
              <a:rPr lang="en-US" altLang="en-US" sz="1800" b="1" dirty="0" smtClean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b="1" dirty="0" err="1" smtClean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viện</a:t>
            </a:r>
            <a:r>
              <a:rPr lang="en-US" altLang="en-US" sz="1800" b="1" dirty="0" smtClean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b="1" dirty="0" err="1" smtClean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Bạch</a:t>
            </a:r>
            <a:r>
              <a:rPr lang="en-US" altLang="en-US" sz="1800" b="1" dirty="0" smtClean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b="1" dirty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Mai </a:t>
            </a:r>
            <a:endParaRPr lang="en-US" altLang="en-US" sz="1800" b="1" dirty="0">
              <a:solidFill>
                <a:srgbClr val="1B1BAF"/>
              </a:solidFill>
              <a:effectLst/>
              <a:latin typeface=".VnArialH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70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503238"/>
            <a:ext cx="7772400" cy="563562"/>
          </a:xfrm>
        </p:spPr>
        <p:txBody>
          <a:bodyPr>
            <a:normAutofit fontScale="90000"/>
          </a:bodyPr>
          <a:lstStyle/>
          <a:p>
            <a:r>
              <a:rPr lang="en-US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PHOSPHUA KẼM</a:t>
            </a:r>
            <a:endParaRPr lang="en-US" altLang="en-US" sz="32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6300" y="1143000"/>
            <a:ext cx="8458200" cy="4953000"/>
          </a:xfrm>
        </p:spPr>
        <p:txBody>
          <a:bodyPr/>
          <a:lstStyle/>
          <a:p>
            <a:pPr marL="812800" indent="-812800">
              <a:lnSpc>
                <a:spcPct val="90000"/>
              </a:lnSpc>
              <a:buNone/>
            </a:pPr>
            <a:r>
              <a:rPr lang="en-US" altLang="en-US" sz="2600" b="1" dirty="0" err="1">
                <a:solidFill>
                  <a:srgbClr val="1B1BAF"/>
                </a:solidFill>
                <a:latin typeface="Arial" panose="020B0604020202020204" pitchFamily="34" charset="0"/>
              </a:rPr>
              <a:t>Tại</a:t>
            </a:r>
            <a:r>
              <a:rPr lang="en-US" altLang="en-US" sz="2600" b="1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1B1BAF"/>
                </a:solidFill>
                <a:latin typeface="Arial" panose="020B0604020202020204" pitchFamily="34" charset="0"/>
              </a:rPr>
              <a:t>bệnh</a:t>
            </a:r>
            <a:r>
              <a:rPr lang="en-US" altLang="en-US" sz="2600" b="1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1B1BAF"/>
                </a:solidFill>
                <a:latin typeface="Arial" panose="020B0604020202020204" pitchFamily="34" charset="0"/>
              </a:rPr>
              <a:t>viện</a:t>
            </a:r>
            <a:r>
              <a:rPr lang="en-US" altLang="en-US" sz="2600" b="1" dirty="0">
                <a:solidFill>
                  <a:srgbClr val="1B1BAF"/>
                </a:solidFill>
                <a:latin typeface="Arial" panose="020B0604020202020204" pitchFamily="34" charset="0"/>
              </a:rPr>
              <a:t>:</a:t>
            </a:r>
          </a:p>
          <a:p>
            <a:pPr marL="812800" indent="-812800">
              <a:lnSpc>
                <a:spcPct val="90000"/>
              </a:lnSpc>
              <a:spcBef>
                <a:spcPts val="1800"/>
              </a:spcBef>
              <a:buFontTx/>
              <a:buChar char="-"/>
            </a:pP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Không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rửa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dạ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dày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  <a:endParaRPr lang="en-US" altLang="en-US" sz="2600" dirty="0">
              <a:solidFill>
                <a:srgbClr val="1B1BAF"/>
              </a:solidFill>
              <a:latin typeface="Arial" panose="020B0604020202020204" pitchFamily="34" charset="0"/>
            </a:endParaRPr>
          </a:p>
          <a:p>
            <a:pPr marL="812800" indent="-812800">
              <a:lnSpc>
                <a:spcPct val="90000"/>
              </a:lnSpc>
              <a:spcBef>
                <a:spcPts val="1800"/>
              </a:spcBef>
              <a:buFontTx/>
              <a:buChar char="-"/>
            </a:pP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Than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hoạt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, sorbitol.</a:t>
            </a:r>
          </a:p>
          <a:p>
            <a:pPr marL="812800" indent="-812800">
              <a:lnSpc>
                <a:spcPct val="90000"/>
              </a:lnSpc>
              <a:spcBef>
                <a:spcPts val="1800"/>
              </a:spcBef>
              <a:buFontTx/>
              <a:buChar char="-"/>
            </a:pP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Theo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dõi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sát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nhịp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tim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vi-VN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đ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ể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xử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trí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 marL="812800" indent="-812800">
              <a:lnSpc>
                <a:spcPct val="90000"/>
              </a:lnSpc>
              <a:spcBef>
                <a:spcPts val="1800"/>
              </a:spcBef>
              <a:buFontTx/>
              <a:buChar char="-"/>
            </a:pP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Chống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sốc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: catheter TMTT,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truyền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dịch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vi-VN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đ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ủ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dịch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(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cẩn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thận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),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thuốc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vận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mạch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 marL="812800" indent="-812800">
              <a:lnSpc>
                <a:spcPct val="90000"/>
              </a:lnSpc>
              <a:spcBef>
                <a:spcPts val="1800"/>
              </a:spcBef>
              <a:buFontTx/>
              <a:buChar char="-"/>
            </a:pP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Suy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hô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hấp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: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thở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ôxy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, TKNT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có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PEEP, CPAP.</a:t>
            </a:r>
          </a:p>
          <a:p>
            <a:pPr marL="812800" indent="-812800">
              <a:lnSpc>
                <a:spcPct val="90000"/>
              </a:lnSpc>
              <a:spcBef>
                <a:spcPts val="1800"/>
              </a:spcBef>
              <a:buFontTx/>
              <a:buChar char="-"/>
            </a:pP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Viêm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gan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suy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gan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 marL="812800" indent="-812800">
              <a:lnSpc>
                <a:spcPct val="90000"/>
              </a:lnSpc>
              <a:spcBef>
                <a:spcPts val="1800"/>
              </a:spcBef>
              <a:buFontTx/>
              <a:buChar char="-"/>
            </a:pP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Suy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thận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: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lợi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tiểu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26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lọc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máu</a:t>
            </a:r>
            <a:endParaRPr lang="en-US" altLang="en-US" sz="2600" dirty="0" smtClean="0">
              <a:solidFill>
                <a:srgbClr val="1B1BAF"/>
              </a:solidFill>
              <a:latin typeface="Arial" panose="020B0604020202020204" pitchFamily="34" charset="0"/>
            </a:endParaRPr>
          </a:p>
          <a:p>
            <a:pPr marL="812800" indent="-812800">
              <a:lnSpc>
                <a:spcPct val="90000"/>
              </a:lnSpc>
              <a:spcBef>
                <a:spcPts val="1800"/>
              </a:spcBef>
              <a:buFontTx/>
              <a:buChar char="-"/>
            </a:pPr>
            <a:endParaRPr lang="en-US" altLang="en-US" sz="2600" dirty="0">
              <a:solidFill>
                <a:srgbClr val="1B1BAF"/>
              </a:solidFill>
              <a:latin typeface="Arial" panose="020B0604020202020204" pitchFamily="34" charset="0"/>
            </a:endParaRPr>
          </a:p>
          <a:p>
            <a:pPr marL="812800" indent="-812800">
              <a:lnSpc>
                <a:spcPct val="90000"/>
              </a:lnSpc>
              <a:buFontTx/>
              <a:buChar char="-"/>
            </a:pPr>
            <a:endParaRPr lang="en-US" altLang="en-US" sz="2600" dirty="0">
              <a:solidFill>
                <a:srgbClr val="1B1BA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84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503238"/>
            <a:ext cx="7772400" cy="9445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NATRI FLUOROACETAT VÀ FLUOROACETAMIDE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52500" y="1676400"/>
            <a:ext cx="8382000" cy="46482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1800"/>
              </a:spcBef>
              <a:buFont typeface="Wingdings" pitchFamily="2" charset="2"/>
              <a:buChar char="§"/>
            </a:pP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Hợp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chất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1080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và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1081.</a:t>
            </a:r>
          </a:p>
          <a:p>
            <a:pPr>
              <a:lnSpc>
                <a:spcPct val="90000"/>
              </a:lnSpc>
              <a:spcBef>
                <a:spcPts val="1800"/>
              </a:spcBef>
              <a:buFont typeface="Wingdings" pitchFamily="2" charset="2"/>
              <a:buChar char="§"/>
            </a:pP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HCDC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Trung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Quốc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nhập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lậu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dạng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hạt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gạo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màu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hồng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hoặc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ống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dung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dịch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>
              <a:lnSpc>
                <a:spcPct val="90000"/>
              </a:lnSpc>
              <a:spcBef>
                <a:spcPts val="1800"/>
              </a:spcBef>
              <a:buFont typeface="Wingdings" pitchFamily="2" charset="2"/>
              <a:buChar char="§"/>
            </a:pPr>
            <a:r>
              <a:rPr lang="en-US" altLang="en-US" sz="26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Ức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chế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chu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trình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Krebs,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giảm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chuyển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hoá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glucose,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ức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chế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hô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hấp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tế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bào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mất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dự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trữ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n</a:t>
            </a:r>
            <a:r>
              <a:rPr lang="vi-VN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ă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ng l</a:t>
            </a:r>
            <a:r>
              <a:rPr lang="vi-VN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ư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ợng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gây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chết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TB, </a:t>
            </a:r>
            <a:r>
              <a:rPr lang="vi-VN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đ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ặc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biệt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c</a:t>
            </a:r>
            <a:r>
              <a:rPr lang="vi-VN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ơ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quan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có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nhu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cầu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chuyển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hoá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cao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: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tim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não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thận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bị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tỏn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th</a:t>
            </a:r>
            <a:r>
              <a:rPr lang="vi-VN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ươ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ng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nhiều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nhất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>
              <a:lnSpc>
                <a:spcPct val="90000"/>
              </a:lnSpc>
              <a:spcBef>
                <a:spcPts val="1800"/>
              </a:spcBef>
              <a:buFont typeface="Wingdings" pitchFamily="2" charset="2"/>
              <a:buChar char="§"/>
            </a:pP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Liều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chết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: 2-10mg/kg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>
              <a:lnSpc>
                <a:spcPct val="90000"/>
              </a:lnSpc>
              <a:spcBef>
                <a:spcPts val="1800"/>
              </a:spcBef>
              <a:buFont typeface="Wingdings" pitchFamily="2" charset="2"/>
              <a:buChar char="§"/>
            </a:pPr>
            <a:r>
              <a:rPr lang="en-US" altLang="en-US" sz="2600" b="1" dirty="0">
                <a:solidFill>
                  <a:srgbClr val="1B1BAF"/>
                </a:solidFill>
                <a:latin typeface="Arial" panose="020B0604020202020204" pitchFamily="34" charset="0"/>
              </a:rPr>
              <a:t>NN </a:t>
            </a:r>
            <a:r>
              <a:rPr lang="en-US" altLang="en-US" sz="2600" b="1" dirty="0" err="1">
                <a:solidFill>
                  <a:srgbClr val="1B1BAF"/>
                </a:solidFill>
                <a:latin typeface="Arial" panose="020B0604020202020204" pitchFamily="34" charset="0"/>
              </a:rPr>
              <a:t>ngộ</a:t>
            </a:r>
            <a:r>
              <a:rPr lang="en-US" altLang="en-US" sz="2600" b="1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vi-VN" altLang="en-US" sz="2600" b="1" dirty="0">
                <a:solidFill>
                  <a:srgbClr val="1B1BAF"/>
                </a:solidFill>
                <a:latin typeface="Arial" panose="020B0604020202020204" pitchFamily="34" charset="0"/>
              </a:rPr>
              <a:t>đ</a:t>
            </a:r>
            <a:r>
              <a:rPr lang="en-US" altLang="en-US" sz="2600" b="1" dirty="0" err="1">
                <a:solidFill>
                  <a:srgbClr val="1B1BAF"/>
                </a:solidFill>
                <a:latin typeface="Arial" panose="020B0604020202020204" pitchFamily="34" charset="0"/>
              </a:rPr>
              <a:t>ộc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: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tự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tử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nhầm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lẫn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(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trẻ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em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ng</a:t>
            </a:r>
            <a:r>
              <a:rPr lang="vi-VN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ư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ời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già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), </a:t>
            </a:r>
            <a:r>
              <a:rPr lang="vi-VN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đ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ầu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vi-VN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đ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ộc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>
              <a:lnSpc>
                <a:spcPct val="90000"/>
              </a:lnSpc>
              <a:spcBef>
                <a:spcPts val="1800"/>
              </a:spcBef>
              <a:buFont typeface="Wingdings" pitchFamily="2" charset="2"/>
              <a:buChar char="§"/>
            </a:pPr>
            <a:endParaRPr lang="en-US" altLang="en-US" sz="2600" dirty="0">
              <a:solidFill>
                <a:srgbClr val="1B1BAF"/>
              </a:solidFill>
              <a:latin typeface="Arial" panose="020B0604020202020204" pitchFamily="34" charset="0"/>
            </a:endParaRPr>
          </a:p>
          <a:p>
            <a:pPr marL="812800" indent="-812800">
              <a:lnSpc>
                <a:spcPct val="90000"/>
              </a:lnSpc>
              <a:buFontTx/>
              <a:buChar char="-"/>
            </a:pPr>
            <a:endParaRPr lang="en-US" altLang="en-US" sz="2600" dirty="0">
              <a:solidFill>
                <a:srgbClr val="1B1BA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05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" y="152400"/>
            <a:ext cx="8493125" cy="628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618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503238"/>
            <a:ext cx="7772400" cy="944562"/>
          </a:xfrm>
        </p:spPr>
        <p:txBody>
          <a:bodyPr>
            <a:normAutofit fontScale="90000"/>
          </a:bodyPr>
          <a:lstStyle/>
          <a:p>
            <a:r>
              <a:rPr lang="en-US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NATRI FLUOROACETAT VÀ FLUOROACETAMIDE</a:t>
            </a:r>
            <a:endParaRPr lang="en-US" altLang="en-US" sz="32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6300" y="1752600"/>
            <a:ext cx="8763000" cy="472440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altLang="en-US" sz="3000" b="1" dirty="0" smtClean="0">
                <a:solidFill>
                  <a:srgbClr val="1B1BAF"/>
                </a:solidFill>
                <a:latin typeface="Arial" panose="020B0604020202020204" pitchFamily="34" charset="0"/>
              </a:rPr>
              <a:t>1. </a:t>
            </a:r>
            <a:r>
              <a:rPr lang="en-US" altLang="en-US" sz="3000" b="1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Chẩn</a:t>
            </a:r>
            <a:r>
              <a:rPr lang="en-US" altLang="en-US" sz="3000" b="1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vi-VN" altLang="en-US" sz="3000" b="1" dirty="0">
                <a:solidFill>
                  <a:srgbClr val="1B1BAF"/>
                </a:solidFill>
                <a:latin typeface="Arial" panose="020B0604020202020204" pitchFamily="34" charset="0"/>
              </a:rPr>
              <a:t>đ</a:t>
            </a:r>
            <a:r>
              <a:rPr lang="en-US" altLang="en-US" sz="3000" b="1" dirty="0" err="1">
                <a:solidFill>
                  <a:srgbClr val="1B1BAF"/>
                </a:solidFill>
                <a:latin typeface="Arial" panose="020B0604020202020204" pitchFamily="34" charset="0"/>
              </a:rPr>
              <a:t>oán</a:t>
            </a:r>
            <a:r>
              <a:rPr lang="en-US" altLang="en-US" sz="3000" b="1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1B1BAF"/>
                </a:solidFill>
                <a:latin typeface="Arial" panose="020B0604020202020204" pitchFamily="34" charset="0"/>
              </a:rPr>
              <a:t>xác</a:t>
            </a:r>
            <a:r>
              <a:rPr lang="en-US" altLang="en-US" sz="3000" b="1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vi-VN" altLang="en-US" sz="3000" b="1" dirty="0">
                <a:solidFill>
                  <a:srgbClr val="1B1BAF"/>
                </a:solidFill>
                <a:latin typeface="Arial" panose="020B0604020202020204" pitchFamily="34" charset="0"/>
              </a:rPr>
              <a:t>đ</a:t>
            </a:r>
            <a:r>
              <a:rPr lang="en-US" altLang="en-US" sz="3000" b="1" dirty="0" err="1">
                <a:solidFill>
                  <a:srgbClr val="1B1BAF"/>
                </a:solidFill>
                <a:latin typeface="Arial" panose="020B0604020202020204" pitchFamily="34" charset="0"/>
              </a:rPr>
              <a:t>ịnh</a:t>
            </a:r>
            <a:r>
              <a:rPr lang="en-US" altLang="en-US" sz="3000" b="1" dirty="0">
                <a:solidFill>
                  <a:srgbClr val="1B1BAF"/>
                </a:solidFill>
                <a:latin typeface="Arial" panose="020B0604020202020204" pitchFamily="34" charset="0"/>
              </a:rPr>
              <a:t>:</a:t>
            </a:r>
          </a:p>
          <a:p>
            <a:pPr marL="0" indent="0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- LS: </a:t>
            </a:r>
            <a:r>
              <a:rPr lang="en-US" altLang="en-US" sz="26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th</a:t>
            </a:r>
            <a:r>
              <a:rPr lang="vi-VN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ư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ờng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trong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1h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sau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vi-VN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ă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n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uống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(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10ph - 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20h)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xuất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hiện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:</a:t>
            </a:r>
          </a:p>
          <a:p>
            <a:pPr marL="812800" indent="-812800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+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Tiêu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hoá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: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sớm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nhất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buòn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nôn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nôn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vi-VN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đ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au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bụng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ỉa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chảy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 marL="812800" indent="-812800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+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Thần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kinh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c</a:t>
            </a:r>
            <a:r>
              <a:rPr lang="vi-VN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ơ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: </a:t>
            </a:r>
          </a:p>
          <a:p>
            <a:pPr marL="812800" indent="-812800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    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   Lo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lắng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kích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vi-VN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đ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ộng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, co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giật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co </a:t>
            </a:r>
            <a:r>
              <a:rPr lang="en-US" altLang="en-US" sz="26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giật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toàn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thân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có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thể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kiểu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trạng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tháI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vi-VN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đ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ộng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kinh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. T</a:t>
            </a:r>
            <a:r>
              <a:rPr lang="vi-VN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ă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ng PXGX, t</a:t>
            </a:r>
            <a:r>
              <a:rPr lang="vi-VN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ă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ng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TLC.</a:t>
            </a:r>
            <a:endParaRPr lang="en-US" altLang="en-US" sz="2600" dirty="0">
              <a:solidFill>
                <a:srgbClr val="1B1BAF"/>
              </a:solidFill>
              <a:latin typeface="Arial" panose="020B0604020202020204" pitchFamily="34" charset="0"/>
            </a:endParaRPr>
          </a:p>
          <a:p>
            <a:pPr marL="812800" indent="-812800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      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Rối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loạn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ý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thức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các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mức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vi-VN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đ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ộ: </a:t>
            </a:r>
            <a:r>
              <a:rPr lang="en-US" altLang="en-US" sz="26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từ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lơ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mơ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tới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hôn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mê</a:t>
            </a:r>
            <a:endParaRPr lang="en-US" altLang="en-US" sz="2600" dirty="0">
              <a:solidFill>
                <a:srgbClr val="1B1BAF"/>
              </a:solidFill>
              <a:latin typeface="Arial" panose="020B0604020202020204" pitchFamily="34" charset="0"/>
            </a:endParaRPr>
          </a:p>
          <a:p>
            <a:pPr marL="812800" indent="-812800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      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Dấu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hiệu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hạ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Ca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máu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 marL="812800" indent="-812800">
              <a:lnSpc>
                <a:spcPct val="90000"/>
              </a:lnSpc>
              <a:buNone/>
            </a:pPr>
            <a:endParaRPr lang="en-US" altLang="en-US" sz="2600" dirty="0">
              <a:solidFill>
                <a:srgbClr val="1B1BA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25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6300" y="1752600"/>
            <a:ext cx="8534400" cy="4876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altLang="en-US" sz="2400" b="1" dirty="0" err="1">
                <a:solidFill>
                  <a:srgbClr val="1B1BAF"/>
                </a:solidFill>
                <a:latin typeface="Arial" panose="020B0604020202020204" pitchFamily="34" charset="0"/>
              </a:rPr>
              <a:t>Hô</a:t>
            </a:r>
            <a:r>
              <a:rPr lang="en-US" altLang="en-US" sz="2400" b="1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1B1BAF"/>
                </a:solidFill>
                <a:latin typeface="Arial" panose="020B0604020202020204" pitchFamily="34" charset="0"/>
              </a:rPr>
              <a:t>hấp</a:t>
            </a:r>
            <a:r>
              <a:rPr lang="en-US" altLang="en-US" sz="2400" b="1" dirty="0">
                <a:solidFill>
                  <a:srgbClr val="1B1BAF"/>
                </a:solidFill>
                <a:latin typeface="Arial" panose="020B0604020202020204" pitchFamily="34" charset="0"/>
              </a:rPr>
              <a:t>:  </a:t>
            </a:r>
            <a:r>
              <a:rPr lang="en-US" altLang="en-US" sz="2400" dirty="0" smtClean="0">
                <a:solidFill>
                  <a:srgbClr val="1B1BAF"/>
                </a:solidFill>
                <a:latin typeface="Arial" panose="020B0604020202020204" pitchFamily="34" charset="0"/>
              </a:rPr>
              <a:t>+ SHH 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do co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giật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nhiều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 marL="812800" indent="-812800">
              <a:lnSpc>
                <a:spcPct val="90000"/>
              </a:lnSpc>
              <a:buNone/>
            </a:pP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                   </a:t>
            </a:r>
            <a:r>
              <a:rPr lang="en-US" altLang="en-US" sz="2400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+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Phù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phổi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cấp</a:t>
            </a:r>
            <a:r>
              <a:rPr lang="en-US" altLang="en-US" sz="2400" dirty="0" smtClean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>
              <a:lnSpc>
                <a:spcPct val="90000"/>
              </a:lnSpc>
              <a:spcBef>
                <a:spcPts val="1800"/>
              </a:spcBef>
              <a:buFont typeface="Wingdings" pitchFamily="2" charset="2"/>
              <a:buChar char="§"/>
            </a:pPr>
            <a:r>
              <a:rPr lang="en-US" altLang="en-US" sz="2400" b="1" dirty="0" smtClean="0">
                <a:solidFill>
                  <a:srgbClr val="1B1BAF"/>
                </a:solidFill>
                <a:latin typeface="Arial" panose="020B0604020202020204" pitchFamily="34" charset="0"/>
              </a:rPr>
              <a:t>Tim </a:t>
            </a:r>
            <a:r>
              <a:rPr lang="en-US" altLang="en-US" sz="2400" b="1" dirty="0" err="1">
                <a:solidFill>
                  <a:srgbClr val="1B1BAF"/>
                </a:solidFill>
                <a:latin typeface="Arial" panose="020B0604020202020204" pitchFamily="34" charset="0"/>
              </a:rPr>
              <a:t>mạch</a:t>
            </a:r>
            <a:r>
              <a:rPr lang="en-US" altLang="en-US" sz="2400" b="1" dirty="0">
                <a:solidFill>
                  <a:srgbClr val="1B1BAF"/>
                </a:solidFill>
                <a:latin typeface="Arial" panose="020B0604020202020204" pitchFamily="34" charset="0"/>
              </a:rPr>
              <a:t>:</a:t>
            </a:r>
          </a:p>
          <a:p>
            <a:pPr marL="1212850" lvl="1" indent="-812800">
              <a:lnSpc>
                <a:spcPct val="90000"/>
              </a:lnSpc>
              <a:buNone/>
            </a:pP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+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Nhịp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tim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: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nhanh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xoang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24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Blốc</a:t>
            </a:r>
            <a:r>
              <a:rPr lang="en-US" altLang="en-US" sz="2400" dirty="0" smtClean="0">
                <a:solidFill>
                  <a:srgbClr val="1B1BAF"/>
                </a:solidFill>
                <a:latin typeface="Arial" panose="020B0604020202020204" pitchFamily="34" charset="0"/>
              </a:rPr>
              <a:t> AV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2400" dirty="0" smtClean="0">
                <a:solidFill>
                  <a:srgbClr val="1B1BAF"/>
                </a:solidFill>
                <a:latin typeface="Arial" panose="020B0604020202020204" pitchFamily="34" charset="0"/>
              </a:rPr>
              <a:t>NTT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thất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2400" dirty="0" smtClean="0">
                <a:solidFill>
                  <a:srgbClr val="1B1BAF"/>
                </a:solidFill>
                <a:latin typeface="Arial" panose="020B0604020202020204" pitchFamily="34" charset="0"/>
              </a:rPr>
              <a:t>NNT, RT,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xoắn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vi-VN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đ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ỉnh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. RL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nhịp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nhanh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vi-VN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đ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ột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ngột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. Rung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thất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sốc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vi-VN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đ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iện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th</a:t>
            </a:r>
            <a:r>
              <a:rPr lang="vi-VN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ư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ờng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không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kết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quả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tử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vong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nhanh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 marL="1212850" lvl="1" indent="-812800">
              <a:lnSpc>
                <a:spcPct val="90000"/>
              </a:lnSpc>
              <a:buNone/>
            </a:pP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+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Thay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vi-VN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đ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ổi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 ST, T, QT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dàI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: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th</a:t>
            </a:r>
            <a:r>
              <a:rPr lang="vi-VN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ư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ờng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 do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hạ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canxi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máu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 marL="1212850" lvl="1" indent="-812800">
              <a:lnSpc>
                <a:spcPct val="90000"/>
              </a:lnSpc>
              <a:buNone/>
            </a:pP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+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Tụt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huyết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áp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: do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viêm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 c</a:t>
            </a:r>
            <a:r>
              <a:rPr lang="vi-VN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ơ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tim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cấp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loạn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nhịp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endParaRPr lang="en-US" altLang="en-US" sz="2400" dirty="0" smtClean="0">
              <a:solidFill>
                <a:srgbClr val="1B1BAF"/>
              </a:solidFill>
              <a:latin typeface="Arial" panose="020B0604020202020204" pitchFamily="34" charset="0"/>
            </a:endParaRPr>
          </a:p>
          <a:p>
            <a:pPr marL="1212850" lvl="1" indent="-812800">
              <a:lnSpc>
                <a:spcPct val="90000"/>
              </a:lnSpc>
              <a:buNone/>
            </a:pP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smtClean="0">
                <a:solidFill>
                  <a:srgbClr val="1B1BAF"/>
                </a:solidFill>
                <a:latin typeface="Arial" panose="020B0604020202020204" pitchFamily="34" charset="0"/>
              </a:rPr>
              <a:t>                       (</a:t>
            </a:r>
            <a:r>
              <a:rPr lang="en-US" altLang="en-US" sz="24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đặc</a:t>
            </a:r>
            <a:r>
              <a:rPr lang="en-US" altLang="en-US" sz="2400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biệt</a:t>
            </a:r>
            <a:r>
              <a:rPr lang="en-US" altLang="en-US" sz="2400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loại</a:t>
            </a:r>
            <a:r>
              <a:rPr lang="en-US" altLang="en-US" sz="2400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ống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 n</a:t>
            </a:r>
            <a:r>
              <a:rPr lang="vi-VN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ư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ớc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không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màu</a:t>
            </a:r>
            <a:r>
              <a:rPr lang="en-US" altLang="en-US" sz="2400" dirty="0" smtClean="0">
                <a:solidFill>
                  <a:srgbClr val="1B1BAF"/>
                </a:solidFill>
                <a:latin typeface="Arial" panose="020B0604020202020204" pitchFamily="34" charset="0"/>
              </a:rPr>
              <a:t>)</a:t>
            </a:r>
          </a:p>
          <a:p>
            <a:pPr>
              <a:lnSpc>
                <a:spcPct val="90000"/>
              </a:lnSpc>
              <a:spcBef>
                <a:spcPts val="1800"/>
              </a:spcBef>
              <a:buFont typeface="Wingdings" pitchFamily="2" charset="2"/>
              <a:buChar char="§"/>
            </a:pPr>
            <a:r>
              <a:rPr lang="en-US" altLang="en-US" sz="2400" b="1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Thận</a:t>
            </a:r>
            <a:r>
              <a:rPr lang="en-US" altLang="en-US" sz="2400" b="1" dirty="0">
                <a:solidFill>
                  <a:srgbClr val="1B1BAF"/>
                </a:solidFill>
                <a:latin typeface="Arial" panose="020B0604020202020204" pitchFamily="34" charset="0"/>
              </a:rPr>
              <a:t>:   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+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Đái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ít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 do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giảm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 HA,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thiếu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dịch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 marL="812800" indent="-812800">
              <a:lnSpc>
                <a:spcPct val="90000"/>
              </a:lnSpc>
              <a:buNone/>
            </a:pP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                      +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Tiêu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 c</a:t>
            </a:r>
            <a:r>
              <a:rPr lang="vi-VN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ơ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vân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suy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thận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</a:rPr>
              <a:t>cấp</a:t>
            </a:r>
            <a:r>
              <a:rPr lang="en-US" altLang="en-US" sz="2400" dirty="0" smtClean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  <a:endParaRPr lang="en-US" altLang="en-US" sz="2400" dirty="0">
              <a:solidFill>
                <a:srgbClr val="1B1BAF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503238"/>
            <a:ext cx="7772400" cy="944562"/>
          </a:xfrm>
        </p:spPr>
        <p:txBody>
          <a:bodyPr>
            <a:normAutofit fontScale="90000"/>
          </a:bodyPr>
          <a:lstStyle/>
          <a:p>
            <a:r>
              <a:rPr lang="en-US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NATRI FLUOROACETAT VÀ FLUOROACETAMIDE</a:t>
            </a:r>
            <a:endParaRPr lang="en-US" altLang="en-US" sz="32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26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52500" y="1600200"/>
            <a:ext cx="8839200" cy="4648200"/>
          </a:xfrm>
        </p:spPr>
        <p:txBody>
          <a:bodyPr/>
          <a:lstStyle/>
          <a:p>
            <a:pPr marL="812800" indent="-812800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altLang="en-US" sz="2600" b="1" dirty="0" err="1">
                <a:solidFill>
                  <a:srgbClr val="1B1BAF"/>
                </a:solidFill>
                <a:latin typeface="Arial" panose="020B0604020202020204" pitchFamily="34" charset="0"/>
              </a:rPr>
              <a:t>Xét</a:t>
            </a:r>
            <a:r>
              <a:rPr lang="en-US" altLang="en-US" sz="2600" b="1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1B1BAF"/>
                </a:solidFill>
                <a:latin typeface="Arial" panose="020B0604020202020204" pitchFamily="34" charset="0"/>
              </a:rPr>
              <a:t>nghiệm</a:t>
            </a:r>
            <a:r>
              <a:rPr lang="en-US" altLang="en-US" sz="2600" b="1" dirty="0">
                <a:solidFill>
                  <a:srgbClr val="1B1BAF"/>
                </a:solidFill>
                <a:latin typeface="Arial" panose="020B0604020202020204" pitchFamily="34" charset="0"/>
              </a:rPr>
              <a:t>:</a:t>
            </a:r>
          </a:p>
          <a:p>
            <a:pPr marL="812800" indent="-812800">
              <a:lnSpc>
                <a:spcPct val="90000"/>
              </a:lnSpc>
              <a:spcBef>
                <a:spcPts val="1800"/>
              </a:spcBef>
              <a:buFontTx/>
              <a:buChar char="-"/>
            </a:pP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Máu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: t</a:t>
            </a:r>
            <a:r>
              <a:rPr lang="vi-VN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ă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ng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CK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AST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ALT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, a. uric,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urê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creatinin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giảm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Ca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26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toan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chuyển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hoá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 marL="812800" indent="-812800">
              <a:lnSpc>
                <a:spcPct val="90000"/>
              </a:lnSpc>
              <a:spcBef>
                <a:spcPts val="1800"/>
              </a:spcBef>
              <a:buFontTx/>
              <a:buChar char="-"/>
            </a:pP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N</a:t>
            </a:r>
            <a:r>
              <a:rPr lang="vi-VN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ư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ớc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tiểu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: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có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myoglobin, protein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niệu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 marL="812800" indent="-812800">
              <a:lnSpc>
                <a:spcPct val="90000"/>
              </a:lnSpc>
              <a:spcBef>
                <a:spcPts val="1800"/>
              </a:spcBef>
              <a:buFontTx/>
              <a:buChar char="-"/>
            </a:pP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Điện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não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vi-VN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đ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ồ.</a:t>
            </a:r>
          </a:p>
          <a:p>
            <a:pPr marL="812800" indent="-812800">
              <a:lnSpc>
                <a:spcPct val="90000"/>
              </a:lnSpc>
              <a:spcBef>
                <a:spcPts val="1800"/>
              </a:spcBef>
              <a:buFontTx/>
              <a:buChar char="-"/>
            </a:pPr>
            <a:r>
              <a:rPr lang="en-US" altLang="en-US" sz="26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Xét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nghệm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vi-VN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đ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ộc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chất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 marL="812800" indent="-812800">
              <a:lnSpc>
                <a:spcPct val="90000"/>
              </a:lnSpc>
              <a:spcBef>
                <a:spcPts val="1800"/>
              </a:spcBef>
              <a:buFontTx/>
              <a:buChar char="-"/>
            </a:pPr>
            <a:endParaRPr lang="en-US" altLang="en-US" sz="2600" dirty="0">
              <a:solidFill>
                <a:srgbClr val="1B1BAF"/>
              </a:solidFill>
              <a:latin typeface="Arial" panose="020B0604020202020204" pitchFamily="34" charset="0"/>
            </a:endParaRPr>
          </a:p>
          <a:p>
            <a:pPr marL="812800" indent="-812800">
              <a:lnSpc>
                <a:spcPct val="90000"/>
              </a:lnSpc>
              <a:buNone/>
            </a:pPr>
            <a:endParaRPr lang="en-US" altLang="en-US" sz="2600" dirty="0">
              <a:solidFill>
                <a:srgbClr val="1B1BAF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723900" y="427038"/>
            <a:ext cx="8991600" cy="792162"/>
          </a:xfrm>
        </p:spPr>
        <p:txBody>
          <a:bodyPr>
            <a:noAutofit/>
          </a:bodyPr>
          <a:lstStyle/>
          <a:p>
            <a:r>
              <a:rPr lang="en-US" altLang="en-US" sz="3000" b="1" dirty="0">
                <a:solidFill>
                  <a:srgbClr val="FF0000"/>
                </a:solidFill>
                <a:latin typeface="Arial" panose="020B0604020202020204" pitchFamily="34" charset="0"/>
              </a:rPr>
              <a:t>NATRI FLUOROACETAT -</a:t>
            </a:r>
            <a:r>
              <a:rPr lang="en-US" altLang="en-US" sz="3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b="1" dirty="0">
                <a:solidFill>
                  <a:srgbClr val="FF0000"/>
                </a:solidFill>
                <a:latin typeface="Arial" panose="020B0604020202020204" pitchFamily="34" charset="0"/>
              </a:rPr>
              <a:t>FLUOROACETAMIDE</a:t>
            </a:r>
            <a:endParaRPr lang="en-US" altLang="en-US" sz="30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403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0" y="457201"/>
            <a:ext cx="6184900" cy="3115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0" y="3572597"/>
            <a:ext cx="6184900" cy="3056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29549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6300" y="1752600"/>
            <a:ext cx="8534400" cy="4267200"/>
          </a:xfrm>
        </p:spPr>
        <p:txBody>
          <a:bodyPr>
            <a:normAutofit lnSpcReduction="10000"/>
          </a:bodyPr>
          <a:lstStyle/>
          <a:p>
            <a:pPr marL="812800" indent="-812800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altLang="en-US" sz="3000" b="1" dirty="0" err="1">
                <a:solidFill>
                  <a:srgbClr val="1B1BAF"/>
                </a:solidFill>
                <a:latin typeface="Arial" panose="020B0604020202020204" pitchFamily="34" charset="0"/>
              </a:rPr>
              <a:t>Chẩn</a:t>
            </a:r>
            <a:r>
              <a:rPr lang="en-US" altLang="en-US" sz="3000" b="1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vi-VN" altLang="en-US" sz="3000" b="1" dirty="0">
                <a:solidFill>
                  <a:srgbClr val="1B1BAF"/>
                </a:solidFill>
                <a:latin typeface="Arial" panose="020B0604020202020204" pitchFamily="34" charset="0"/>
              </a:rPr>
              <a:t>đ</a:t>
            </a:r>
            <a:r>
              <a:rPr lang="en-US" altLang="en-US" sz="3000" b="1" dirty="0" err="1">
                <a:solidFill>
                  <a:srgbClr val="1B1BAF"/>
                </a:solidFill>
                <a:latin typeface="Arial" panose="020B0604020202020204" pitchFamily="34" charset="0"/>
              </a:rPr>
              <a:t>oán</a:t>
            </a:r>
            <a:r>
              <a:rPr lang="en-US" altLang="en-US" sz="3000" b="1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1B1BAF"/>
                </a:solidFill>
                <a:latin typeface="Arial" panose="020B0604020202020204" pitchFamily="34" charset="0"/>
              </a:rPr>
              <a:t>xác</a:t>
            </a:r>
            <a:r>
              <a:rPr lang="en-US" altLang="en-US" sz="3000" b="1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vi-VN" altLang="en-US" sz="3000" b="1" dirty="0">
                <a:solidFill>
                  <a:srgbClr val="1B1BAF"/>
                </a:solidFill>
                <a:latin typeface="Arial" panose="020B0604020202020204" pitchFamily="34" charset="0"/>
              </a:rPr>
              <a:t>đ</a:t>
            </a:r>
            <a:r>
              <a:rPr lang="en-US" altLang="en-US" sz="3000" b="1" dirty="0" err="1">
                <a:solidFill>
                  <a:srgbClr val="1B1BAF"/>
                </a:solidFill>
                <a:latin typeface="Arial" panose="020B0604020202020204" pitchFamily="34" charset="0"/>
              </a:rPr>
              <a:t>ịnh</a:t>
            </a:r>
            <a:r>
              <a:rPr lang="en-US" altLang="en-US" sz="3000" b="1" dirty="0">
                <a:solidFill>
                  <a:srgbClr val="1B1BAF"/>
                </a:solidFill>
                <a:latin typeface="Arial" panose="020B0604020202020204" pitchFamily="34" charset="0"/>
              </a:rPr>
              <a:t>:</a:t>
            </a:r>
          </a:p>
          <a:p>
            <a:pPr marL="812800" indent="-812800">
              <a:lnSpc>
                <a:spcPct val="90000"/>
              </a:lnSpc>
              <a:spcBef>
                <a:spcPts val="1800"/>
              </a:spcBef>
              <a:buFontTx/>
              <a:buChar char="-"/>
            </a:pP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Bệnh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sử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: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hoàn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cảnh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xảy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ra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ngộ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vi-VN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đ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ộc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 marL="812800" indent="-812800">
              <a:lnSpc>
                <a:spcPct val="90000"/>
              </a:lnSpc>
              <a:spcBef>
                <a:spcPts val="1800"/>
              </a:spcBef>
              <a:buFontTx/>
              <a:buChar char="-"/>
            </a:pP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Bệnh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cảnh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lâm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sàng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 marL="812800" indent="-812800">
              <a:lnSpc>
                <a:spcPct val="90000"/>
              </a:lnSpc>
              <a:spcBef>
                <a:spcPts val="1800"/>
              </a:spcBef>
              <a:buFontTx/>
              <a:buChar char="-"/>
            </a:pP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Xét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nghiệm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vi-VN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đ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ộc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chất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 marL="812800" indent="-812800">
              <a:lnSpc>
                <a:spcPct val="90000"/>
              </a:lnSpc>
              <a:spcBef>
                <a:spcPts val="2400"/>
              </a:spcBef>
              <a:buNone/>
            </a:pPr>
            <a:r>
              <a:rPr lang="en-US" altLang="en-US" sz="3000" b="1" dirty="0" err="1">
                <a:solidFill>
                  <a:srgbClr val="1B1BAF"/>
                </a:solidFill>
                <a:latin typeface="Arial" panose="020B0604020202020204" pitchFamily="34" charset="0"/>
              </a:rPr>
              <a:t>Chẩn</a:t>
            </a:r>
            <a:r>
              <a:rPr lang="en-US" altLang="en-US" sz="3000" b="1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vi-VN" altLang="en-US" sz="3000" b="1" dirty="0">
                <a:solidFill>
                  <a:srgbClr val="1B1BAF"/>
                </a:solidFill>
                <a:latin typeface="Arial" panose="020B0604020202020204" pitchFamily="34" charset="0"/>
              </a:rPr>
              <a:t>đ</a:t>
            </a:r>
            <a:r>
              <a:rPr lang="en-US" altLang="en-US" sz="3000" b="1" dirty="0" err="1">
                <a:solidFill>
                  <a:srgbClr val="1B1BAF"/>
                </a:solidFill>
                <a:latin typeface="Arial" panose="020B0604020202020204" pitchFamily="34" charset="0"/>
              </a:rPr>
              <a:t>oán</a:t>
            </a:r>
            <a:r>
              <a:rPr lang="en-US" altLang="en-US" sz="3000" b="1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1B1BAF"/>
                </a:solidFill>
                <a:latin typeface="Arial" panose="020B0604020202020204" pitchFamily="34" charset="0"/>
              </a:rPr>
              <a:t>phân</a:t>
            </a:r>
            <a:r>
              <a:rPr lang="en-US" altLang="en-US" sz="3000" b="1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1B1BAF"/>
                </a:solidFill>
                <a:latin typeface="Arial" panose="020B0604020202020204" pitchFamily="34" charset="0"/>
              </a:rPr>
              <a:t>biệt</a:t>
            </a:r>
            <a:r>
              <a:rPr lang="en-US" altLang="en-US" sz="3000" b="1" dirty="0">
                <a:solidFill>
                  <a:srgbClr val="1B1BAF"/>
                </a:solidFill>
                <a:latin typeface="Arial" panose="020B0604020202020204" pitchFamily="34" charset="0"/>
              </a:rPr>
              <a:t>:</a:t>
            </a:r>
          </a:p>
          <a:p>
            <a:pPr marL="812800" indent="-812800">
              <a:lnSpc>
                <a:spcPct val="90000"/>
              </a:lnSpc>
              <a:spcBef>
                <a:spcPts val="1800"/>
              </a:spcBef>
              <a:buFontTx/>
              <a:buChar char="-"/>
            </a:pP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Co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giật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do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ngộ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vi-VN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đ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ộc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các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hóa</a:t>
            </a:r>
            <a:r>
              <a:rPr lang="en-US" altLang="en-US" sz="3000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chất</a:t>
            </a:r>
            <a:r>
              <a:rPr lang="en-US" altLang="en-US" sz="3000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khác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 marL="812800" indent="-812800">
              <a:lnSpc>
                <a:spcPct val="90000"/>
              </a:lnSpc>
              <a:spcBef>
                <a:spcPts val="1800"/>
              </a:spcBef>
              <a:buFontTx/>
              <a:buChar char="-"/>
            </a:pP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Nhiễm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trùng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tổn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th</a:t>
            </a:r>
            <a:r>
              <a:rPr lang="vi-VN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ươ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ng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TKTW.</a:t>
            </a:r>
          </a:p>
          <a:p>
            <a:pPr marL="812800" indent="-812800">
              <a:lnSpc>
                <a:spcPct val="90000"/>
              </a:lnSpc>
              <a:buFontTx/>
              <a:buChar char="-"/>
            </a:pPr>
            <a:endParaRPr lang="en-US" altLang="en-US" sz="3000" dirty="0">
              <a:solidFill>
                <a:srgbClr val="1B1BAF"/>
              </a:solidFill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503238"/>
            <a:ext cx="7772400" cy="944562"/>
          </a:xfrm>
        </p:spPr>
        <p:txBody>
          <a:bodyPr>
            <a:normAutofit fontScale="90000"/>
          </a:bodyPr>
          <a:lstStyle/>
          <a:p>
            <a:r>
              <a:rPr lang="en-US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NATRI FLUOROACETAT VÀ FLUOROACETAMIDE</a:t>
            </a:r>
            <a:endParaRPr lang="en-US" altLang="en-US" sz="32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64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503238"/>
            <a:ext cx="7772400" cy="944562"/>
          </a:xfrm>
        </p:spPr>
        <p:txBody>
          <a:bodyPr>
            <a:normAutofit fontScale="90000"/>
          </a:bodyPr>
          <a:lstStyle/>
          <a:p>
            <a:r>
              <a:rPr lang="en-US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NATRI FLUOROACETAT VÀ FLUOROACETAMIDE</a:t>
            </a:r>
            <a:endParaRPr lang="en-US" altLang="en-US" sz="32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6300" y="1447800"/>
            <a:ext cx="8763000" cy="4724400"/>
          </a:xfrm>
        </p:spPr>
        <p:txBody>
          <a:bodyPr>
            <a:normAutofit/>
          </a:bodyPr>
          <a:lstStyle/>
          <a:p>
            <a:pPr marL="812800" indent="-812800">
              <a:lnSpc>
                <a:spcPct val="90000"/>
              </a:lnSpc>
              <a:buNone/>
            </a:pPr>
            <a:r>
              <a:rPr lang="en-US" altLang="en-US" sz="2600" b="1" dirty="0" err="1">
                <a:solidFill>
                  <a:srgbClr val="1B1BAF"/>
                </a:solidFill>
                <a:latin typeface="Arial" panose="020B0604020202020204" pitchFamily="34" charset="0"/>
              </a:rPr>
              <a:t>Tiên</a:t>
            </a:r>
            <a:r>
              <a:rPr lang="en-US" altLang="en-US" sz="2600" b="1" dirty="0">
                <a:solidFill>
                  <a:srgbClr val="1B1BAF"/>
                </a:solidFill>
                <a:latin typeface="Arial" panose="020B0604020202020204" pitchFamily="34" charset="0"/>
              </a:rPr>
              <a:t> l</a:t>
            </a:r>
            <a:r>
              <a:rPr lang="vi-VN" altLang="en-US" sz="2600" b="1" dirty="0">
                <a:solidFill>
                  <a:srgbClr val="1B1BAF"/>
                </a:solidFill>
                <a:latin typeface="Arial" panose="020B0604020202020204" pitchFamily="34" charset="0"/>
              </a:rPr>
              <a:t>ư</a:t>
            </a:r>
            <a:r>
              <a:rPr lang="en-US" altLang="en-US" sz="2600" b="1" dirty="0" err="1">
                <a:solidFill>
                  <a:srgbClr val="1B1BAF"/>
                </a:solidFill>
                <a:latin typeface="Arial" panose="020B0604020202020204" pitchFamily="34" charset="0"/>
              </a:rPr>
              <a:t>ợng</a:t>
            </a:r>
            <a:r>
              <a:rPr lang="en-US" altLang="en-US" sz="2600" b="1" dirty="0">
                <a:solidFill>
                  <a:srgbClr val="1B1BAF"/>
                </a:solidFill>
                <a:latin typeface="Arial" panose="020B0604020202020204" pitchFamily="34" charset="0"/>
              </a:rPr>
              <a:t>:</a:t>
            </a:r>
          </a:p>
          <a:p>
            <a:pPr marL="812800" indent="-812800">
              <a:lnSpc>
                <a:spcPct val="90000"/>
              </a:lnSpc>
              <a:buFontTx/>
              <a:buChar char="-"/>
            </a:pPr>
            <a:r>
              <a:rPr lang="en-US" altLang="en-US" sz="2600" b="1" dirty="0" err="1">
                <a:solidFill>
                  <a:srgbClr val="1B1BAF"/>
                </a:solidFill>
                <a:latin typeface="Arial" panose="020B0604020202020204" pitchFamily="34" charset="0"/>
              </a:rPr>
              <a:t>Gần</a:t>
            </a:r>
            <a:r>
              <a:rPr lang="en-US" altLang="en-US" sz="2600" b="1" dirty="0">
                <a:solidFill>
                  <a:srgbClr val="1B1BAF"/>
                </a:solidFill>
                <a:latin typeface="Arial" panose="020B0604020202020204" pitchFamily="34" charset="0"/>
              </a:rPr>
              <a:t>: </a:t>
            </a:r>
          </a:p>
          <a:p>
            <a:pPr marL="1212850" lvl="1" indent="-812800">
              <a:lnSpc>
                <a:spcPct val="90000"/>
              </a:lnSpc>
              <a:spcBef>
                <a:spcPts val="1200"/>
              </a:spcBef>
              <a:buNone/>
            </a:pPr>
            <a:r>
              <a:rPr lang="en-US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+ </a:t>
            </a:r>
            <a:r>
              <a:rPr lang="en-US" altLang="en-US" sz="2200" dirty="0" err="1">
                <a:solidFill>
                  <a:srgbClr val="1B1BAF"/>
                </a:solidFill>
                <a:latin typeface="Arial" panose="020B0604020202020204" pitchFamily="34" charset="0"/>
              </a:rPr>
              <a:t>Suy</a:t>
            </a:r>
            <a:r>
              <a:rPr lang="en-US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200" dirty="0" err="1">
                <a:solidFill>
                  <a:srgbClr val="1B1BAF"/>
                </a:solidFill>
                <a:latin typeface="Arial" panose="020B0604020202020204" pitchFamily="34" charset="0"/>
              </a:rPr>
              <a:t>hô</a:t>
            </a:r>
            <a:r>
              <a:rPr lang="en-US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200" dirty="0" err="1">
                <a:solidFill>
                  <a:srgbClr val="1B1BAF"/>
                </a:solidFill>
                <a:latin typeface="Arial" panose="020B0604020202020204" pitchFamily="34" charset="0"/>
              </a:rPr>
              <a:t>hấp</a:t>
            </a:r>
            <a:r>
              <a:rPr lang="en-US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200" dirty="0" err="1">
                <a:solidFill>
                  <a:srgbClr val="1B1BAF"/>
                </a:solidFill>
                <a:latin typeface="Arial" panose="020B0604020202020204" pitchFamily="34" charset="0"/>
              </a:rPr>
              <a:t>cấp</a:t>
            </a:r>
            <a:r>
              <a:rPr lang="en-US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 do co </a:t>
            </a:r>
            <a:r>
              <a:rPr lang="en-US" altLang="en-US" sz="2200" dirty="0" err="1">
                <a:solidFill>
                  <a:srgbClr val="1B1BAF"/>
                </a:solidFill>
                <a:latin typeface="Arial" panose="020B0604020202020204" pitchFamily="34" charset="0"/>
              </a:rPr>
              <a:t>giật</a:t>
            </a:r>
            <a:r>
              <a:rPr lang="en-US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 marL="1212850" lvl="1" indent="-812800">
              <a:lnSpc>
                <a:spcPct val="90000"/>
              </a:lnSpc>
              <a:spcBef>
                <a:spcPts val="1200"/>
              </a:spcBef>
              <a:buNone/>
            </a:pPr>
            <a:r>
              <a:rPr lang="en-US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+ </a:t>
            </a:r>
            <a:r>
              <a:rPr lang="en-US" altLang="en-US" sz="2200" dirty="0" err="1">
                <a:solidFill>
                  <a:srgbClr val="1B1BAF"/>
                </a:solidFill>
                <a:latin typeface="Arial" panose="020B0604020202020204" pitchFamily="34" charset="0"/>
              </a:rPr>
              <a:t>Dễ</a:t>
            </a:r>
            <a:r>
              <a:rPr lang="en-US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200" dirty="0" err="1">
                <a:solidFill>
                  <a:srgbClr val="1B1BAF"/>
                </a:solidFill>
                <a:latin typeface="Arial" panose="020B0604020202020204" pitchFamily="34" charset="0"/>
              </a:rPr>
              <a:t>tử</a:t>
            </a:r>
            <a:r>
              <a:rPr lang="en-US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200" dirty="0" err="1">
                <a:solidFill>
                  <a:srgbClr val="1B1BAF"/>
                </a:solidFill>
                <a:latin typeface="Arial" panose="020B0604020202020204" pitchFamily="34" charset="0"/>
              </a:rPr>
              <a:t>vong</a:t>
            </a:r>
            <a:r>
              <a:rPr lang="en-US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 do </a:t>
            </a:r>
            <a:r>
              <a:rPr lang="en-US" altLang="en-US" sz="2200" dirty="0" err="1">
                <a:solidFill>
                  <a:srgbClr val="1B1BAF"/>
                </a:solidFill>
                <a:latin typeface="Arial" panose="020B0604020202020204" pitchFamily="34" charset="0"/>
              </a:rPr>
              <a:t>loạn</a:t>
            </a:r>
            <a:r>
              <a:rPr lang="en-US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200" dirty="0" err="1">
                <a:solidFill>
                  <a:srgbClr val="1B1BAF"/>
                </a:solidFill>
                <a:latin typeface="Arial" panose="020B0604020202020204" pitchFamily="34" charset="0"/>
              </a:rPr>
              <a:t>nhịp</a:t>
            </a:r>
            <a:r>
              <a:rPr lang="en-US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200" dirty="0" err="1">
                <a:solidFill>
                  <a:srgbClr val="1B1BAF"/>
                </a:solidFill>
                <a:latin typeface="Arial" panose="020B0604020202020204" pitchFamily="34" charset="0"/>
              </a:rPr>
              <a:t>tim</a:t>
            </a:r>
            <a:r>
              <a:rPr lang="en-US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2200" dirty="0" err="1">
                <a:solidFill>
                  <a:srgbClr val="1B1BAF"/>
                </a:solidFill>
                <a:latin typeface="Arial" panose="020B0604020202020204" pitchFamily="34" charset="0"/>
              </a:rPr>
              <a:t>viêm</a:t>
            </a:r>
            <a:r>
              <a:rPr lang="en-US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 c</a:t>
            </a:r>
            <a:r>
              <a:rPr lang="vi-VN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ơ</a:t>
            </a:r>
            <a:r>
              <a:rPr lang="en-US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200" dirty="0" err="1">
                <a:solidFill>
                  <a:srgbClr val="1B1BAF"/>
                </a:solidFill>
                <a:latin typeface="Arial" panose="020B0604020202020204" pitchFamily="34" charset="0"/>
              </a:rPr>
              <a:t>tim</a:t>
            </a:r>
            <a:r>
              <a:rPr lang="en-US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200" dirty="0" err="1">
                <a:solidFill>
                  <a:srgbClr val="1B1BAF"/>
                </a:solidFill>
                <a:latin typeface="Arial" panose="020B0604020202020204" pitchFamily="34" charset="0"/>
              </a:rPr>
              <a:t>cấp</a:t>
            </a:r>
            <a:r>
              <a:rPr lang="en-US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 marL="1212850" lvl="1" indent="-812800">
              <a:lnSpc>
                <a:spcPct val="90000"/>
              </a:lnSpc>
              <a:spcBef>
                <a:spcPts val="1200"/>
              </a:spcBef>
              <a:buNone/>
            </a:pPr>
            <a:r>
              <a:rPr lang="en-US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+ </a:t>
            </a:r>
            <a:r>
              <a:rPr lang="en-US" altLang="en-US" sz="2200" dirty="0" err="1">
                <a:solidFill>
                  <a:srgbClr val="1B1BAF"/>
                </a:solidFill>
                <a:latin typeface="Arial" panose="020B0604020202020204" pitchFamily="34" charset="0"/>
              </a:rPr>
              <a:t>Tiêu</a:t>
            </a:r>
            <a:r>
              <a:rPr lang="en-US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 c</a:t>
            </a:r>
            <a:r>
              <a:rPr lang="vi-VN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ơ</a:t>
            </a:r>
            <a:r>
              <a:rPr lang="en-US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200" dirty="0" err="1">
                <a:solidFill>
                  <a:srgbClr val="1B1BAF"/>
                </a:solidFill>
                <a:latin typeface="Arial" panose="020B0604020202020204" pitchFamily="34" charset="0"/>
              </a:rPr>
              <a:t>vân</a:t>
            </a:r>
            <a:r>
              <a:rPr lang="en-US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2200" dirty="0" err="1">
                <a:solidFill>
                  <a:srgbClr val="1B1BAF"/>
                </a:solidFill>
                <a:latin typeface="Arial" panose="020B0604020202020204" pitchFamily="34" charset="0"/>
              </a:rPr>
              <a:t>suy</a:t>
            </a:r>
            <a:r>
              <a:rPr lang="en-US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200" dirty="0" err="1">
                <a:solidFill>
                  <a:srgbClr val="1B1BAF"/>
                </a:solidFill>
                <a:latin typeface="Arial" panose="020B0604020202020204" pitchFamily="34" charset="0"/>
              </a:rPr>
              <a:t>thận</a:t>
            </a:r>
            <a:r>
              <a:rPr lang="en-US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200" dirty="0" err="1">
                <a:solidFill>
                  <a:srgbClr val="1B1BAF"/>
                </a:solidFill>
                <a:latin typeface="Arial" panose="020B0604020202020204" pitchFamily="34" charset="0"/>
              </a:rPr>
              <a:t>cấp</a:t>
            </a:r>
            <a:r>
              <a:rPr lang="en-US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 marL="1212850" lvl="1" indent="-812800">
              <a:lnSpc>
                <a:spcPct val="90000"/>
              </a:lnSpc>
              <a:spcBef>
                <a:spcPts val="1200"/>
              </a:spcBef>
              <a:buNone/>
            </a:pPr>
            <a:r>
              <a:rPr lang="en-US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+ </a:t>
            </a:r>
            <a:r>
              <a:rPr lang="en-US" altLang="en-US" sz="2200" dirty="0" err="1">
                <a:solidFill>
                  <a:srgbClr val="1B1BAF"/>
                </a:solidFill>
                <a:latin typeface="Arial" panose="020B0604020202020204" pitchFamily="34" charset="0"/>
              </a:rPr>
              <a:t>Loạn</a:t>
            </a:r>
            <a:r>
              <a:rPr lang="en-US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200" dirty="0" err="1">
                <a:solidFill>
                  <a:srgbClr val="1B1BAF"/>
                </a:solidFill>
                <a:latin typeface="Arial" panose="020B0604020202020204" pitchFamily="34" charset="0"/>
              </a:rPr>
              <a:t>thần</a:t>
            </a:r>
            <a:r>
              <a:rPr lang="en-US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200" dirty="0" err="1">
                <a:solidFill>
                  <a:srgbClr val="1B1BAF"/>
                </a:solidFill>
                <a:latin typeface="Arial" panose="020B0604020202020204" pitchFamily="34" charset="0"/>
              </a:rPr>
              <a:t>cấp</a:t>
            </a:r>
            <a:r>
              <a:rPr lang="en-US" altLang="en-US" sz="2200" dirty="0" smtClean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 marL="812800" indent="-812800">
              <a:lnSpc>
                <a:spcPct val="90000"/>
              </a:lnSpc>
              <a:buFontTx/>
              <a:buChar char="-"/>
            </a:pPr>
            <a:endParaRPr lang="en-US" altLang="en-US" sz="2600" b="1" dirty="0" smtClean="0">
              <a:solidFill>
                <a:srgbClr val="1B1BAF"/>
              </a:solidFill>
              <a:latin typeface="Arial" panose="020B0604020202020204" pitchFamily="34" charset="0"/>
            </a:endParaRPr>
          </a:p>
          <a:p>
            <a:pPr marL="812800" indent="-812800">
              <a:lnSpc>
                <a:spcPct val="90000"/>
              </a:lnSpc>
              <a:buFontTx/>
              <a:buChar char="-"/>
            </a:pPr>
            <a:r>
              <a:rPr lang="en-US" altLang="en-US" sz="2600" b="1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Xa</a:t>
            </a:r>
            <a:r>
              <a:rPr lang="en-US" altLang="en-US" sz="2600" b="1" dirty="0">
                <a:solidFill>
                  <a:srgbClr val="1B1BAF"/>
                </a:solidFill>
                <a:latin typeface="Arial" panose="020B0604020202020204" pitchFamily="34" charset="0"/>
              </a:rPr>
              <a:t>: </a:t>
            </a:r>
          </a:p>
          <a:p>
            <a:pPr marL="1212850" lvl="1" indent="-812800">
              <a:lnSpc>
                <a:spcPct val="90000"/>
              </a:lnSpc>
              <a:spcBef>
                <a:spcPts val="1200"/>
              </a:spcBef>
              <a:buNone/>
            </a:pPr>
            <a:r>
              <a:rPr lang="en-US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+ </a:t>
            </a:r>
            <a:r>
              <a:rPr lang="en-US" altLang="en-US" sz="2200" dirty="0" err="1">
                <a:solidFill>
                  <a:srgbClr val="1B1BAF"/>
                </a:solidFill>
                <a:latin typeface="Arial" panose="020B0604020202020204" pitchFamily="34" charset="0"/>
              </a:rPr>
              <a:t>Bệnh</a:t>
            </a:r>
            <a:r>
              <a:rPr lang="en-US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200" dirty="0" err="1">
                <a:solidFill>
                  <a:srgbClr val="1B1BAF"/>
                </a:solidFill>
                <a:latin typeface="Arial" panose="020B0604020202020204" pitchFamily="34" charset="0"/>
              </a:rPr>
              <a:t>lý</a:t>
            </a:r>
            <a:r>
              <a:rPr lang="en-US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 TK c</a:t>
            </a:r>
            <a:r>
              <a:rPr lang="vi-VN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ơ</a:t>
            </a:r>
            <a:r>
              <a:rPr lang="en-US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: </a:t>
            </a:r>
            <a:r>
              <a:rPr lang="en-US" altLang="en-US" sz="2200" dirty="0" err="1">
                <a:solidFill>
                  <a:srgbClr val="1B1BAF"/>
                </a:solidFill>
                <a:latin typeface="Arial" panose="020B0604020202020204" pitchFamily="34" charset="0"/>
              </a:rPr>
              <a:t>viêm</a:t>
            </a:r>
            <a:r>
              <a:rPr lang="en-US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vi-VN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đ</a:t>
            </a:r>
            <a:r>
              <a:rPr lang="en-US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a </a:t>
            </a:r>
            <a:r>
              <a:rPr lang="en-US" altLang="en-US" sz="2200" dirty="0" err="1">
                <a:solidFill>
                  <a:srgbClr val="1B1BAF"/>
                </a:solidFill>
                <a:latin typeface="Arial" panose="020B0604020202020204" pitchFamily="34" charset="0"/>
              </a:rPr>
              <a:t>dây</a:t>
            </a:r>
            <a:r>
              <a:rPr lang="en-US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 TK, </a:t>
            </a:r>
            <a:r>
              <a:rPr lang="en-US" altLang="en-US" sz="2200" dirty="0" err="1">
                <a:solidFill>
                  <a:srgbClr val="1B1BAF"/>
                </a:solidFill>
                <a:latin typeface="Arial" panose="020B0604020202020204" pitchFamily="34" charset="0"/>
              </a:rPr>
              <a:t>yếu</a:t>
            </a:r>
            <a:r>
              <a:rPr lang="en-US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 c</a:t>
            </a:r>
            <a:r>
              <a:rPr lang="vi-VN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ơ</a:t>
            </a:r>
            <a:r>
              <a:rPr lang="en-US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, run, </a:t>
            </a:r>
            <a:r>
              <a:rPr lang="en-US" altLang="en-US" sz="2200" dirty="0" err="1">
                <a:solidFill>
                  <a:srgbClr val="1B1BAF"/>
                </a:solidFill>
                <a:latin typeface="Arial" panose="020B0604020202020204" pitchFamily="34" charset="0"/>
              </a:rPr>
              <a:t>thoáI</a:t>
            </a:r>
            <a:r>
              <a:rPr lang="en-US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200" dirty="0" err="1">
                <a:solidFill>
                  <a:srgbClr val="1B1BAF"/>
                </a:solidFill>
                <a:latin typeface="Arial" panose="020B0604020202020204" pitchFamily="34" charset="0"/>
              </a:rPr>
              <a:t>hoá</a:t>
            </a:r>
            <a:r>
              <a:rPr lang="en-US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200" dirty="0" err="1">
                <a:solidFill>
                  <a:srgbClr val="1B1BAF"/>
                </a:solidFill>
                <a:latin typeface="Arial" panose="020B0604020202020204" pitchFamily="34" charset="0"/>
              </a:rPr>
              <a:t>tiểu</a:t>
            </a:r>
            <a:r>
              <a:rPr lang="en-US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200" dirty="0" err="1">
                <a:solidFill>
                  <a:srgbClr val="1B1BAF"/>
                </a:solidFill>
                <a:latin typeface="Arial" panose="020B0604020202020204" pitchFamily="34" charset="0"/>
              </a:rPr>
              <a:t>não</a:t>
            </a:r>
            <a:r>
              <a:rPr lang="en-US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 marL="1212850" lvl="1" indent="-812800">
              <a:lnSpc>
                <a:spcPct val="90000"/>
              </a:lnSpc>
              <a:spcBef>
                <a:spcPts val="1200"/>
              </a:spcBef>
              <a:buNone/>
            </a:pPr>
            <a:r>
              <a:rPr lang="en-US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+ Di </a:t>
            </a:r>
            <a:r>
              <a:rPr lang="en-US" altLang="en-US" sz="2200" dirty="0" err="1">
                <a:solidFill>
                  <a:srgbClr val="1B1BAF"/>
                </a:solidFill>
                <a:latin typeface="Arial" panose="020B0604020202020204" pitchFamily="34" charset="0"/>
              </a:rPr>
              <a:t>truyền</a:t>
            </a:r>
            <a:r>
              <a:rPr lang="en-US" altLang="en-US" sz="2200" dirty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 marL="812800" indent="-812800">
              <a:lnSpc>
                <a:spcPct val="90000"/>
              </a:lnSpc>
              <a:buNone/>
            </a:pPr>
            <a:endParaRPr lang="en-US" altLang="en-US" sz="2600" dirty="0">
              <a:solidFill>
                <a:srgbClr val="1B1BA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5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503238"/>
            <a:ext cx="7772400" cy="944562"/>
          </a:xfrm>
        </p:spPr>
        <p:txBody>
          <a:bodyPr>
            <a:normAutofit fontScale="90000"/>
          </a:bodyPr>
          <a:lstStyle/>
          <a:p>
            <a:r>
              <a:rPr lang="en-US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NATRI FLUOROACETAT VÀ FLUOROACETAMIDE</a:t>
            </a:r>
            <a:endParaRPr lang="en-US" altLang="en-US" sz="32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0100" y="1600200"/>
            <a:ext cx="8686800" cy="4724400"/>
          </a:xfrm>
        </p:spPr>
        <p:txBody>
          <a:bodyPr>
            <a:normAutofit/>
          </a:bodyPr>
          <a:lstStyle/>
          <a:p>
            <a:pPr marL="812800" indent="-812800">
              <a:buNone/>
            </a:pPr>
            <a:r>
              <a:rPr lang="en-US" altLang="en-US" sz="2600" b="1" dirty="0">
                <a:solidFill>
                  <a:srgbClr val="1B1BAF"/>
                </a:solidFill>
                <a:latin typeface="Arial" panose="020B0604020202020204" pitchFamily="34" charset="0"/>
              </a:rPr>
              <a:t>ĐIỀU </a:t>
            </a:r>
            <a:r>
              <a:rPr lang="en-US" altLang="en-US" sz="2600" b="1" dirty="0" smtClean="0">
                <a:solidFill>
                  <a:srgbClr val="1B1BAF"/>
                </a:solidFill>
                <a:latin typeface="Arial" panose="020B0604020202020204" pitchFamily="34" charset="0"/>
              </a:rPr>
              <a:t>TRỊ:</a:t>
            </a:r>
          </a:p>
          <a:p>
            <a:pPr marL="812800" indent="-812800">
              <a:spcBef>
                <a:spcPts val="1800"/>
              </a:spcBef>
              <a:buNone/>
            </a:pPr>
            <a:r>
              <a:rPr lang="en-US" altLang="en-US" sz="2600" b="1" u="sng" dirty="0" smtClean="0">
                <a:solidFill>
                  <a:srgbClr val="1B1BAF"/>
                </a:solidFill>
                <a:latin typeface="Arial" panose="020B0604020202020204" pitchFamily="34" charset="0"/>
              </a:rPr>
              <a:t>1. Y </a:t>
            </a:r>
            <a:r>
              <a:rPr lang="en-US" altLang="en-US" sz="2600" b="1" u="sng" dirty="0" err="1">
                <a:solidFill>
                  <a:srgbClr val="1B1BAF"/>
                </a:solidFill>
                <a:latin typeface="Arial" panose="020B0604020202020204" pitchFamily="34" charset="0"/>
              </a:rPr>
              <a:t>tế</a:t>
            </a:r>
            <a:r>
              <a:rPr lang="en-US" altLang="en-US" sz="2600" b="1" u="sng" dirty="0">
                <a:solidFill>
                  <a:srgbClr val="1B1BAF"/>
                </a:solidFill>
                <a:latin typeface="Arial" panose="020B0604020202020204" pitchFamily="34" charset="0"/>
              </a:rPr>
              <a:t> c</a:t>
            </a:r>
            <a:r>
              <a:rPr lang="vi-VN" altLang="en-US" sz="2600" b="1" u="sng" dirty="0">
                <a:solidFill>
                  <a:srgbClr val="1B1BAF"/>
                </a:solidFill>
                <a:latin typeface="Arial" panose="020B0604020202020204" pitchFamily="34" charset="0"/>
              </a:rPr>
              <a:t>ơ</a:t>
            </a:r>
            <a:r>
              <a:rPr lang="en-US" altLang="en-US" sz="2600" b="1" u="sng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b="1" u="sng" dirty="0" err="1">
                <a:solidFill>
                  <a:srgbClr val="1B1BAF"/>
                </a:solidFill>
                <a:latin typeface="Arial" panose="020B0604020202020204" pitchFamily="34" charset="0"/>
              </a:rPr>
              <a:t>sở</a:t>
            </a:r>
            <a:r>
              <a:rPr lang="en-US" altLang="en-US" sz="2600" b="1" u="sng" dirty="0">
                <a:solidFill>
                  <a:srgbClr val="1B1BAF"/>
                </a:solidFill>
                <a:latin typeface="Arial" panose="020B0604020202020204" pitchFamily="34" charset="0"/>
              </a:rPr>
              <a:t>:</a:t>
            </a:r>
          </a:p>
          <a:p>
            <a:pPr lvl="1">
              <a:spcBef>
                <a:spcPts val="1200"/>
              </a:spcBef>
              <a:buFont typeface="Wingdings" pitchFamily="2" charset="2"/>
              <a:buChar char="§"/>
            </a:pP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Không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gây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nôn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 lvl="1">
              <a:spcBef>
                <a:spcPts val="1200"/>
              </a:spcBef>
              <a:buFont typeface="Wingdings" pitchFamily="2" charset="2"/>
              <a:buChar char="§"/>
            </a:pP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Than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hoạt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 lvl="1">
              <a:spcBef>
                <a:spcPts val="1200"/>
              </a:spcBef>
              <a:buFont typeface="Wingdings" pitchFamily="2" charset="2"/>
              <a:buChar char="§"/>
            </a:pP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Cắt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co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giật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bằng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diazepam TM +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các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biện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pháp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khai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thông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vi-VN" altLang="en-US" dirty="0">
                <a:solidFill>
                  <a:srgbClr val="1B1BAF"/>
                </a:solidFill>
                <a:latin typeface="Arial" panose="020B0604020202020204" pitchFamily="34" charset="0"/>
              </a:rPr>
              <a:t>đư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ờng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thở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vi-VN" altLang="en-US" dirty="0">
                <a:solidFill>
                  <a:srgbClr val="1B1BAF"/>
                </a:solidFill>
                <a:latin typeface="Arial" panose="020B0604020202020204" pitchFamily="34" charset="0"/>
              </a:rPr>
              <a:t>đơ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n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giản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ôxy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bóp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bóng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, NKQ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tr</a:t>
            </a:r>
            <a:r>
              <a:rPr lang="vi-VN" altLang="en-US" dirty="0">
                <a:solidFill>
                  <a:srgbClr val="1B1BAF"/>
                </a:solidFill>
                <a:latin typeface="Arial" panose="020B0604020202020204" pitchFamily="34" charset="0"/>
              </a:rPr>
              <a:t>ư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ớc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chuyển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nếu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có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giật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nhiều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 lvl="1">
              <a:spcBef>
                <a:spcPts val="1200"/>
              </a:spcBef>
              <a:buFont typeface="Wingdings" pitchFamily="2" charset="2"/>
              <a:buChar char="§"/>
            </a:pP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Đặt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vi-VN" altLang="en-US" dirty="0">
                <a:solidFill>
                  <a:srgbClr val="1B1BAF"/>
                </a:solidFill>
                <a:latin typeface="Arial" panose="020B0604020202020204" pitchFamily="34" charset="0"/>
              </a:rPr>
              <a:t>đư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ờng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truyền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TM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duy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trì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 marL="812800" indent="-812800">
              <a:buFontTx/>
              <a:buChar char="-"/>
            </a:pPr>
            <a:endParaRPr lang="en-US" altLang="en-US" sz="2600" dirty="0">
              <a:solidFill>
                <a:srgbClr val="1B1BAF"/>
              </a:solidFill>
              <a:latin typeface=".VnArial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70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ĐẶT VẤN ĐỀ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4350" y="1600203"/>
            <a:ext cx="8972550" cy="4525963"/>
          </a:xfrm>
        </p:spPr>
        <p:txBody>
          <a:bodyPr/>
          <a:lstStyle/>
          <a:p>
            <a:pPr algn="just">
              <a:lnSpc>
                <a:spcPct val="90000"/>
              </a:lnSpc>
              <a:spcBef>
                <a:spcPts val="1800"/>
              </a:spcBef>
            </a:pP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Nhiều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loại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nhập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lậu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vi-VN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đ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ộc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tính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cao,rẻ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tiền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dễ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kiếm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sử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dụng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bừa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bãi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 algn="just" eaLnBrk="1" hangingPunct="1">
              <a:lnSpc>
                <a:spcPct val="90000"/>
              </a:lnSpc>
              <a:spcBef>
                <a:spcPts val="1800"/>
              </a:spcBef>
            </a:pP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Nguyên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nhân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của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nhiều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vụ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 NĐ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phức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tạp</a:t>
            </a:r>
            <a:endParaRPr lang="en-US" altLang="en-US" dirty="0" smtClean="0">
              <a:solidFill>
                <a:srgbClr val="1B1BAF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1800"/>
              </a:spcBef>
            </a:pP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Nguy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hiểm,nặng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nề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tử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vong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cao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phần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lớn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tại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chỗ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hoặc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trên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vi-VN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đư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ờng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vận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chuyển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vi-VN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đ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ến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 BV (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76,9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%)</a:t>
            </a:r>
          </a:p>
          <a:p>
            <a:pPr algn="just" eaLnBrk="1" hangingPunct="1">
              <a:lnSpc>
                <a:spcPct val="90000"/>
              </a:lnSpc>
              <a:spcBef>
                <a:spcPts val="1800"/>
              </a:spcBef>
            </a:pP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Cấp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cứu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 ban </a:t>
            </a:r>
            <a:r>
              <a:rPr lang="vi-VN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đ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ầu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: </a:t>
            </a:r>
            <a:r>
              <a:rPr lang="en-US" altLang="en-US" sz="2800" b="1" i="1" u="sng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Kiểm</a:t>
            </a:r>
            <a:r>
              <a:rPr lang="en-US" altLang="en-US" sz="2800" b="1" i="1" u="sng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i="1" u="sng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soát</a:t>
            </a:r>
            <a:r>
              <a:rPr lang="en-US" altLang="en-US" sz="2800" b="1" i="1" u="sng" dirty="0" smtClean="0">
                <a:solidFill>
                  <a:srgbClr val="1B1BAF"/>
                </a:solidFill>
                <a:latin typeface="Arial" panose="020B0604020202020204" pitchFamily="34" charset="0"/>
              </a:rPr>
              <a:t> co </a:t>
            </a:r>
            <a:r>
              <a:rPr lang="en-US" altLang="en-US" sz="2800" b="1" i="1" u="sng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giật</a:t>
            </a:r>
            <a:r>
              <a:rPr lang="en-US" altLang="en-US" sz="2800" b="1" i="1" u="sng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</a:p>
          <a:p>
            <a:pPr marL="3543300" lvl="8" indent="0" algn="just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altLang="en-US" sz="2800" b="1" i="1" u="sng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Đảm</a:t>
            </a:r>
            <a:r>
              <a:rPr lang="en-US" altLang="en-US" sz="2800" b="1" i="1" u="sng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i="1" u="sng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bảo</a:t>
            </a:r>
            <a:r>
              <a:rPr lang="en-US" altLang="en-US" sz="2800" b="1" i="1" u="sng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i="1" u="sng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hô</a:t>
            </a:r>
            <a:r>
              <a:rPr lang="en-US" altLang="en-US" sz="2800" b="1" i="1" u="sng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i="1" u="sng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hấp</a:t>
            </a:r>
            <a:r>
              <a:rPr lang="en-US" altLang="en-US" sz="2800" b="1" i="1" u="sng" dirty="0" smtClean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 algn="just" eaLnBrk="1" hangingPunct="1">
              <a:lnSpc>
                <a:spcPct val="90000"/>
              </a:lnSpc>
            </a:pPr>
            <a:endParaRPr lang="en-US" altLang="en-US" b="1" i="1" u="sng" dirty="0" smtClean="0">
              <a:latin typeface="Arial" panose="020B0604020202020204" pitchFamily="34" charset="0"/>
            </a:endParaRPr>
          </a:p>
          <a:p>
            <a:pPr algn="just" eaLnBrk="1" hangingPunct="1">
              <a:lnSpc>
                <a:spcPct val="90000"/>
              </a:lnSpc>
            </a:pPr>
            <a:endParaRPr lang="en-US" altLang="en-US" b="1" i="1" u="sng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08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503238"/>
            <a:ext cx="7772400" cy="944562"/>
          </a:xfrm>
        </p:spPr>
        <p:txBody>
          <a:bodyPr>
            <a:normAutofit fontScale="90000"/>
          </a:bodyPr>
          <a:lstStyle/>
          <a:p>
            <a:r>
              <a:rPr lang="en-US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NATRI FLUOROACETAT VÀ FLUOROACETAMIDE</a:t>
            </a:r>
            <a:endParaRPr lang="en-US" altLang="en-US" sz="32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28700" y="1828800"/>
            <a:ext cx="8763000" cy="4572000"/>
          </a:xfrm>
        </p:spPr>
        <p:txBody>
          <a:bodyPr/>
          <a:lstStyle/>
          <a:p>
            <a:pPr marL="812800" indent="-812800">
              <a:buNone/>
            </a:pPr>
            <a:r>
              <a:rPr lang="en-US" altLang="en-US" sz="2600" b="1" u="sng" dirty="0">
                <a:solidFill>
                  <a:srgbClr val="1B1BAF"/>
                </a:solidFill>
                <a:latin typeface="Arial" panose="020B0604020202020204" pitchFamily="34" charset="0"/>
              </a:rPr>
              <a:t>2. </a:t>
            </a:r>
            <a:r>
              <a:rPr lang="en-US" altLang="en-US" sz="2600" b="1" u="sng" dirty="0" err="1">
                <a:solidFill>
                  <a:srgbClr val="1B1BAF"/>
                </a:solidFill>
                <a:latin typeface="Arial" panose="020B0604020202020204" pitchFamily="34" charset="0"/>
              </a:rPr>
              <a:t>Tại</a:t>
            </a:r>
            <a:r>
              <a:rPr lang="en-US" altLang="en-US" sz="2600" b="1" u="sng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b="1" u="sng" dirty="0" err="1">
                <a:solidFill>
                  <a:srgbClr val="1B1BAF"/>
                </a:solidFill>
                <a:latin typeface="Arial" panose="020B0604020202020204" pitchFamily="34" charset="0"/>
              </a:rPr>
              <a:t>bệnh</a:t>
            </a:r>
            <a:r>
              <a:rPr lang="en-US" altLang="en-US" sz="2600" b="1" u="sng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b="1" u="sng" dirty="0" err="1">
                <a:solidFill>
                  <a:srgbClr val="1B1BAF"/>
                </a:solidFill>
                <a:latin typeface="Arial" panose="020B0604020202020204" pitchFamily="34" charset="0"/>
              </a:rPr>
              <a:t>viện</a:t>
            </a:r>
            <a:r>
              <a:rPr lang="en-US" altLang="en-US" sz="2600" b="1" u="sng" dirty="0">
                <a:solidFill>
                  <a:srgbClr val="1B1BAF"/>
                </a:solidFill>
                <a:latin typeface="Arial" panose="020B0604020202020204" pitchFamily="34" charset="0"/>
              </a:rPr>
              <a:t>: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altLang="en-US" sz="2600" b="1" i="1" dirty="0" smtClean="0">
                <a:solidFill>
                  <a:srgbClr val="1B1BAF"/>
                </a:solidFill>
                <a:latin typeface="Arial" panose="020B0604020202020204" pitchFamily="34" charset="0"/>
              </a:rPr>
              <a:t>- </a:t>
            </a:r>
            <a:r>
              <a:rPr lang="en-US" altLang="en-US" sz="2600" b="1" i="1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Ch</a:t>
            </a:r>
            <a:r>
              <a:rPr lang="vi-VN" altLang="en-US" sz="2600" b="1" i="1" dirty="0">
                <a:solidFill>
                  <a:srgbClr val="1B1BAF"/>
                </a:solidFill>
                <a:latin typeface="Arial" panose="020B0604020202020204" pitchFamily="34" charset="0"/>
              </a:rPr>
              <a:t>ư</a:t>
            </a:r>
            <a:r>
              <a:rPr lang="en-US" altLang="en-US" sz="2600" b="1" i="1" dirty="0">
                <a:solidFill>
                  <a:srgbClr val="1B1BAF"/>
                </a:solidFill>
                <a:latin typeface="Arial" panose="020B0604020202020204" pitchFamily="34" charset="0"/>
              </a:rPr>
              <a:t>a </a:t>
            </a:r>
            <a:r>
              <a:rPr lang="en-US" altLang="en-US" sz="2600" b="1" i="1" dirty="0" err="1">
                <a:solidFill>
                  <a:srgbClr val="1B1BAF"/>
                </a:solidFill>
                <a:latin typeface="Arial" panose="020B0604020202020204" pitchFamily="34" charset="0"/>
              </a:rPr>
              <a:t>có</a:t>
            </a:r>
            <a:r>
              <a:rPr lang="en-US" altLang="en-US" sz="2600" b="1" i="1" dirty="0">
                <a:solidFill>
                  <a:srgbClr val="1B1BAF"/>
                </a:solidFill>
                <a:latin typeface="Arial" panose="020B0604020202020204" pitchFamily="34" charset="0"/>
              </a:rPr>
              <a:t> co </a:t>
            </a:r>
            <a:r>
              <a:rPr lang="en-US" altLang="en-US" sz="2600" b="1" i="1" dirty="0" err="1">
                <a:solidFill>
                  <a:srgbClr val="1B1BAF"/>
                </a:solidFill>
                <a:latin typeface="Arial" panose="020B0604020202020204" pitchFamily="34" charset="0"/>
              </a:rPr>
              <a:t>giật</a:t>
            </a:r>
            <a:r>
              <a:rPr lang="en-US" altLang="en-US" sz="2600" b="1" i="1" dirty="0">
                <a:solidFill>
                  <a:srgbClr val="1B1BAF"/>
                </a:solidFill>
                <a:latin typeface="Arial" panose="020B0604020202020204" pitchFamily="34" charset="0"/>
              </a:rPr>
              <a:t>:</a:t>
            </a:r>
          </a:p>
          <a:p>
            <a:pPr marL="1212850" lvl="1" indent="-812800">
              <a:spcBef>
                <a:spcPts val="1200"/>
              </a:spcBef>
              <a:buNone/>
            </a:pP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+ Diazepam TB.</a:t>
            </a:r>
          </a:p>
          <a:p>
            <a:pPr marL="1212850" lvl="1" indent="-812800">
              <a:buNone/>
            </a:pP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+ 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RDD: 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3-5L n</a:t>
            </a:r>
            <a:r>
              <a:rPr lang="vi-VN" altLang="en-US" dirty="0">
                <a:solidFill>
                  <a:srgbClr val="1B1BAF"/>
                </a:solidFill>
                <a:latin typeface="Arial" panose="020B0604020202020204" pitchFamily="34" charset="0"/>
              </a:rPr>
              <a:t>ư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ớc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, than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hoạt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 marL="1212850" lvl="1" indent="-812800">
              <a:buNone/>
            </a:pP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+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Canxi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: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có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dấu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hiệu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hạ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Ca, 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CaCl</a:t>
            </a:r>
            <a:r>
              <a:rPr lang="en-US" altLang="en-US" baseline="-25000" dirty="0" smtClean="0">
                <a:solidFill>
                  <a:srgbClr val="1B1BAF"/>
                </a:solidFill>
                <a:latin typeface="Arial" panose="020B0604020202020204" pitchFamily="34" charset="0"/>
              </a:rPr>
              <a:t>2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 0,5g/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lần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 TMC,     </a:t>
            </a:r>
          </a:p>
          <a:p>
            <a:pPr marL="1212850" lvl="1" indent="-812800">
              <a:buNone/>
            </a:pP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             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nhắc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lại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nếu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cần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 marL="1212850" lvl="1" indent="-812800">
              <a:buNone/>
            </a:pP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+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Gardenal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: 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0,1- 0,2-0,4…g/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ngày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tuỳ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tình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trạng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</a:rPr>
              <a:t>BN</a:t>
            </a:r>
            <a:endParaRPr lang="en-US" altLang="en-US" dirty="0">
              <a:solidFill>
                <a:srgbClr val="1B1BAF"/>
              </a:solidFill>
              <a:latin typeface="Arial" panose="020B0604020202020204" pitchFamily="34" charset="0"/>
            </a:endParaRPr>
          </a:p>
          <a:p>
            <a:pPr marL="1212850" lvl="1" indent="-812800">
              <a:buNone/>
            </a:pP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+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Truyền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dịch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vi-VN" altLang="en-US" dirty="0">
                <a:solidFill>
                  <a:srgbClr val="1B1BAF"/>
                </a:solidFill>
                <a:latin typeface="Arial" panose="020B0604020202020204" pitchFamily="34" charset="0"/>
              </a:rPr>
              <a:t>đ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ảm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bảo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n</a:t>
            </a:r>
            <a:r>
              <a:rPr lang="vi-VN" altLang="en-US" dirty="0">
                <a:solidFill>
                  <a:srgbClr val="1B1BAF"/>
                </a:solidFill>
                <a:latin typeface="Arial" panose="020B0604020202020204" pitchFamily="34" charset="0"/>
              </a:rPr>
              <a:t>ư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ớc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tiểu</a:t>
            </a:r>
            <a:r>
              <a:rPr lang="en-US" altLang="en-US" sz="2200" b="1" dirty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 marL="812800" indent="-812800">
              <a:buNone/>
            </a:pPr>
            <a:endParaRPr lang="en-US" altLang="en-US" sz="2600" b="1" dirty="0">
              <a:solidFill>
                <a:srgbClr val="1B1BA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255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503238"/>
            <a:ext cx="7772400" cy="944562"/>
          </a:xfrm>
        </p:spPr>
        <p:txBody>
          <a:bodyPr>
            <a:normAutofit fontScale="90000"/>
          </a:bodyPr>
          <a:lstStyle/>
          <a:p>
            <a:r>
              <a:rPr lang="en-US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NATRI FLUOROACETAT VÀ FLUOROACETAMIDE</a:t>
            </a:r>
            <a:endParaRPr lang="en-US" altLang="en-US" sz="32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52500" y="1676400"/>
            <a:ext cx="8763000" cy="4495800"/>
          </a:xfrm>
        </p:spPr>
        <p:txBody>
          <a:bodyPr>
            <a:normAutofit/>
          </a:bodyPr>
          <a:lstStyle/>
          <a:p>
            <a:pPr marL="812800" indent="-812800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altLang="en-US" sz="2600" b="1" dirty="0" err="1">
                <a:solidFill>
                  <a:srgbClr val="1B1BAF"/>
                </a:solidFill>
                <a:latin typeface="Arial" panose="020B0604020202020204" pitchFamily="34" charset="0"/>
              </a:rPr>
              <a:t>Đang</a:t>
            </a:r>
            <a:r>
              <a:rPr lang="en-US" altLang="en-US" sz="2600" b="1" dirty="0">
                <a:solidFill>
                  <a:srgbClr val="1B1BAF"/>
                </a:solidFill>
                <a:latin typeface="Arial" panose="020B0604020202020204" pitchFamily="34" charset="0"/>
              </a:rPr>
              <a:t> co </a:t>
            </a:r>
            <a:r>
              <a:rPr lang="en-US" altLang="en-US" sz="2600" b="1" dirty="0" err="1">
                <a:solidFill>
                  <a:srgbClr val="1B1BAF"/>
                </a:solidFill>
                <a:latin typeface="Arial" panose="020B0604020202020204" pitchFamily="34" charset="0"/>
              </a:rPr>
              <a:t>giật</a:t>
            </a:r>
            <a:r>
              <a:rPr lang="en-US" altLang="en-US" sz="2600" b="1" dirty="0">
                <a:solidFill>
                  <a:srgbClr val="1B1BAF"/>
                </a:solidFill>
                <a:latin typeface="Arial" panose="020B0604020202020204" pitchFamily="34" charset="0"/>
              </a:rPr>
              <a:t>, co </a:t>
            </a:r>
            <a:r>
              <a:rPr lang="en-US" altLang="en-US" sz="2600" b="1" dirty="0" err="1">
                <a:solidFill>
                  <a:srgbClr val="1B1BAF"/>
                </a:solidFill>
                <a:latin typeface="Arial" panose="020B0604020202020204" pitchFamily="34" charset="0"/>
              </a:rPr>
              <a:t>cứng</a:t>
            </a:r>
            <a:r>
              <a:rPr lang="en-US" altLang="en-US" sz="2600" b="1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1B1BAF"/>
                </a:solidFill>
                <a:latin typeface="Arial" panose="020B0604020202020204" pitchFamily="34" charset="0"/>
              </a:rPr>
              <a:t>toàn</a:t>
            </a:r>
            <a:r>
              <a:rPr lang="en-US" altLang="en-US" sz="2600" b="1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1B1BAF"/>
                </a:solidFill>
                <a:latin typeface="Arial" panose="020B0604020202020204" pitchFamily="34" charset="0"/>
              </a:rPr>
              <a:t>thân</a:t>
            </a:r>
            <a:r>
              <a:rPr lang="en-US" altLang="en-US" sz="2600" b="1" dirty="0">
                <a:solidFill>
                  <a:srgbClr val="1B1BAF"/>
                </a:solidFill>
                <a:latin typeface="Arial" panose="020B0604020202020204" pitchFamily="34" charset="0"/>
              </a:rPr>
              <a:t>:</a:t>
            </a:r>
          </a:p>
          <a:p>
            <a:pPr>
              <a:lnSpc>
                <a:spcPct val="90000"/>
              </a:lnSpc>
              <a:spcBef>
                <a:spcPts val="1800"/>
              </a:spcBef>
              <a:buFont typeface="Wingdings" pitchFamily="2" charset="2"/>
              <a:buChar char="§"/>
            </a:pPr>
            <a:r>
              <a:rPr lang="en-US" altLang="en-US" sz="2600" b="1" dirty="0">
                <a:solidFill>
                  <a:srgbClr val="1B1BAF"/>
                </a:solidFill>
                <a:latin typeface="Arial" panose="020B0604020202020204" pitchFamily="34" charset="0"/>
              </a:rPr>
              <a:t>Diazepam TM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: ng</a:t>
            </a:r>
            <a:r>
              <a:rPr lang="vi-VN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ư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ời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lớn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10mg/</a:t>
            </a:r>
            <a:r>
              <a:rPr lang="en-US" altLang="en-US" sz="26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lần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trẻ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em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0,2-0,5mg/</a:t>
            </a:r>
            <a:r>
              <a:rPr lang="en-US" altLang="en-US" sz="26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lần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nhắc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lai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nếu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còn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co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giật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>
              <a:lnSpc>
                <a:spcPct val="90000"/>
              </a:lnSpc>
              <a:spcBef>
                <a:spcPts val="1800"/>
              </a:spcBef>
              <a:buFont typeface="Wingdings" pitchFamily="2" charset="2"/>
              <a:buChar char="§"/>
            </a:pPr>
            <a:r>
              <a:rPr lang="en-US" altLang="en-US" sz="2600" b="1" dirty="0">
                <a:solidFill>
                  <a:srgbClr val="1B1BAF"/>
                </a:solidFill>
                <a:latin typeface="Arial" panose="020B0604020202020204" pitchFamily="34" charset="0"/>
              </a:rPr>
              <a:t>Phenobarbital TM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: ng</a:t>
            </a:r>
            <a:r>
              <a:rPr lang="vi-VN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ư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ời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lớn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10-20mg/kg,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duy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trì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100-200mg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sau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mỗi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20ph TM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. </a:t>
            </a:r>
            <a:r>
              <a:rPr lang="en-US" altLang="en-US" sz="26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trẻ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em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 15-20mg/kg, </a:t>
            </a:r>
            <a:r>
              <a:rPr lang="en-US" altLang="en-US" sz="26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duy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trì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 5-10mg/kg </a:t>
            </a:r>
            <a:r>
              <a:rPr lang="en-US" altLang="en-US" sz="26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sau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mỗi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 20ph </a:t>
            </a:r>
            <a:r>
              <a:rPr lang="en-US" altLang="en-US" sz="26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nếu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ch</a:t>
            </a:r>
            <a:r>
              <a:rPr lang="vi-VN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ư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a </a:t>
            </a:r>
            <a:r>
              <a:rPr lang="en-US" altLang="en-US" sz="26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hết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 co </a:t>
            </a:r>
            <a:r>
              <a:rPr lang="en-US" altLang="en-US" sz="26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giật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. </a:t>
            </a:r>
            <a:endParaRPr lang="en-US" altLang="en-US" sz="2600" dirty="0">
              <a:solidFill>
                <a:srgbClr val="1B1BAF"/>
              </a:solidFill>
              <a:latin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    </a:t>
            </a:r>
            <a:r>
              <a:rPr lang="en-US" altLang="en-US" sz="26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Có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thể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dùng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 Thiopental</a:t>
            </a:r>
            <a:endParaRPr lang="en-US" altLang="en-US" sz="2600" dirty="0">
              <a:solidFill>
                <a:srgbClr val="1B1BAF"/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1800"/>
              </a:spcBef>
              <a:buFont typeface="Wingdings" pitchFamily="2" charset="2"/>
              <a:buChar char="§"/>
            </a:pPr>
            <a:r>
              <a:rPr lang="en-US" altLang="en-US" sz="2600" b="1" dirty="0" err="1">
                <a:solidFill>
                  <a:srgbClr val="1B1BAF"/>
                </a:solidFill>
                <a:latin typeface="Arial" panose="020B0604020202020204" pitchFamily="34" charset="0"/>
              </a:rPr>
              <a:t>Giãn</a:t>
            </a:r>
            <a:r>
              <a:rPr lang="en-US" altLang="en-US" sz="2600" b="1" dirty="0">
                <a:solidFill>
                  <a:srgbClr val="1B1BAF"/>
                </a:solidFill>
                <a:latin typeface="Arial" panose="020B0604020202020204" pitchFamily="34" charset="0"/>
              </a:rPr>
              <a:t> c</a:t>
            </a:r>
            <a:r>
              <a:rPr lang="vi-VN" altLang="en-US" sz="2600" b="1" dirty="0">
                <a:solidFill>
                  <a:srgbClr val="1B1BAF"/>
                </a:solidFill>
                <a:latin typeface="Arial" panose="020B0604020202020204" pitchFamily="34" charset="0"/>
              </a:rPr>
              <a:t>ơ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: </a:t>
            </a:r>
            <a:r>
              <a:rPr lang="en-US" altLang="en-US" sz="26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nếu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không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cắt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được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cơn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giật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 (</a:t>
            </a:r>
            <a:r>
              <a:rPr lang="en-US" altLang="en-US" sz="26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atracuronium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26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pancuronium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)</a:t>
            </a:r>
            <a:endParaRPr lang="en-US" altLang="en-US" sz="2600" dirty="0">
              <a:solidFill>
                <a:srgbClr val="1B1BA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9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503238"/>
            <a:ext cx="7772400" cy="944562"/>
          </a:xfrm>
        </p:spPr>
        <p:txBody>
          <a:bodyPr>
            <a:normAutofit fontScale="90000"/>
          </a:bodyPr>
          <a:lstStyle/>
          <a:p>
            <a:r>
              <a:rPr lang="en-US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NATRI FLUOROACETAT VÀ FLUOROACETAMIDE</a:t>
            </a:r>
            <a:endParaRPr lang="en-US" altLang="en-US" sz="32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6300" y="1676400"/>
            <a:ext cx="8839200" cy="4572000"/>
          </a:xfrm>
        </p:spPr>
        <p:txBody>
          <a:bodyPr>
            <a:normAutofit fontScale="92500" lnSpcReduction="10000"/>
          </a:bodyPr>
          <a:lstStyle/>
          <a:p>
            <a:pPr marL="812800" indent="-812800">
              <a:lnSpc>
                <a:spcPct val="90000"/>
              </a:lnSpc>
              <a:spcBef>
                <a:spcPts val="1200"/>
              </a:spcBef>
              <a:buNone/>
            </a:pPr>
            <a:r>
              <a:rPr lang="en-US" altLang="en-US" sz="2800" b="1" dirty="0" err="1">
                <a:solidFill>
                  <a:srgbClr val="1B1BAF"/>
                </a:solidFill>
                <a:latin typeface="Arial" panose="020B0604020202020204" pitchFamily="34" charset="0"/>
              </a:rPr>
              <a:t>Đang</a:t>
            </a:r>
            <a:r>
              <a:rPr lang="en-US" altLang="en-US" sz="2800" b="1" dirty="0">
                <a:solidFill>
                  <a:srgbClr val="1B1BAF"/>
                </a:solidFill>
                <a:latin typeface="Arial" panose="020B0604020202020204" pitchFamily="34" charset="0"/>
              </a:rPr>
              <a:t> co </a:t>
            </a:r>
            <a:r>
              <a:rPr lang="en-US" altLang="en-US" sz="2800" b="1" dirty="0" err="1">
                <a:solidFill>
                  <a:srgbClr val="1B1BAF"/>
                </a:solidFill>
                <a:latin typeface="Arial" panose="020B0604020202020204" pitchFamily="34" charset="0"/>
              </a:rPr>
              <a:t>giật</a:t>
            </a:r>
            <a:r>
              <a:rPr lang="en-US" altLang="en-US" sz="2800" b="1" dirty="0">
                <a:solidFill>
                  <a:srgbClr val="1B1BAF"/>
                </a:solidFill>
                <a:latin typeface="Arial" panose="020B0604020202020204" pitchFamily="34" charset="0"/>
              </a:rPr>
              <a:t>, co </a:t>
            </a:r>
            <a:r>
              <a:rPr lang="en-US" altLang="en-US" sz="2800" b="1" dirty="0" err="1">
                <a:solidFill>
                  <a:srgbClr val="1B1BAF"/>
                </a:solidFill>
                <a:latin typeface="Arial" panose="020B0604020202020204" pitchFamily="34" charset="0"/>
              </a:rPr>
              <a:t>cứng</a:t>
            </a:r>
            <a:r>
              <a:rPr lang="en-US" altLang="en-US" sz="2800" b="1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1B1BAF"/>
                </a:solidFill>
                <a:latin typeface="Arial" panose="020B0604020202020204" pitchFamily="34" charset="0"/>
              </a:rPr>
              <a:t>toàn</a:t>
            </a:r>
            <a:r>
              <a:rPr lang="en-US" altLang="en-US" sz="2800" b="1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1B1BAF"/>
                </a:solidFill>
                <a:latin typeface="Arial" panose="020B0604020202020204" pitchFamily="34" charset="0"/>
              </a:rPr>
              <a:t>thân</a:t>
            </a:r>
            <a:r>
              <a:rPr lang="en-US" altLang="en-US" sz="2800" b="1" dirty="0">
                <a:solidFill>
                  <a:srgbClr val="1B1BAF"/>
                </a:solidFill>
                <a:latin typeface="Arial" panose="020B0604020202020204" pitchFamily="34" charset="0"/>
              </a:rPr>
              <a:t>:</a:t>
            </a:r>
          </a:p>
          <a:p>
            <a:pPr marL="812800" indent="-812800">
              <a:lnSpc>
                <a:spcPct val="90000"/>
              </a:lnSpc>
              <a:spcBef>
                <a:spcPts val="1200"/>
              </a:spcBef>
              <a:buFontTx/>
              <a:buChar char="-"/>
            </a:pP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</a:rPr>
              <a:t>Hỗ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</a:rPr>
              <a:t>trợ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</a:rPr>
              <a:t>hô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</a:rPr>
              <a:t>hấp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</a:rPr>
              <a:t>: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</a:rPr>
              <a:t>B</a:t>
            </a:r>
            <a:r>
              <a:rPr lang="en-US" altLang="en-US" sz="28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óp</a:t>
            </a:r>
            <a:r>
              <a:rPr lang="en-US" altLang="en-US" sz="2800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</a:rPr>
              <a:t>bóng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</a:rPr>
              <a:t> oxy, NKQ,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</a:rPr>
              <a:t>thở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máy</a:t>
            </a:r>
            <a:r>
              <a:rPr lang="en-US" altLang="en-US" sz="2800" dirty="0" smtClean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  <a:endParaRPr lang="en-US" altLang="en-US" sz="2800" dirty="0">
              <a:solidFill>
                <a:srgbClr val="1B1BAF"/>
              </a:solidFill>
              <a:latin typeface="Arial" panose="020B0604020202020204" pitchFamily="34" charset="0"/>
            </a:endParaRPr>
          </a:p>
          <a:p>
            <a:pPr marL="812800" indent="-812800">
              <a:lnSpc>
                <a:spcPct val="90000"/>
              </a:lnSpc>
              <a:spcBef>
                <a:spcPts val="1200"/>
              </a:spcBef>
              <a:buFontTx/>
              <a:buChar char="-"/>
            </a:pP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</a:rPr>
              <a:t>Bù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</a:rPr>
              <a:t>canxi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</a:rPr>
              <a:t> TM,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</a:rPr>
              <a:t>nếu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</a:rPr>
              <a:t>cần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 marL="812800" indent="-812800">
              <a:lnSpc>
                <a:spcPct val="90000"/>
              </a:lnSpc>
              <a:spcBef>
                <a:spcPts val="1200"/>
              </a:spcBef>
              <a:buFontTx/>
              <a:buChar char="-"/>
            </a:pP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</a:rPr>
              <a:t>Khi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vi-VN" altLang="en-US" sz="2800" dirty="0">
                <a:solidFill>
                  <a:srgbClr val="1B1BAF"/>
                </a:solidFill>
                <a:latin typeface="Arial" panose="020B0604020202020204" pitchFamily="34" charset="0"/>
              </a:rPr>
              <a:t>đ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</a:rPr>
              <a:t>ã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</a:rPr>
              <a:t>ổn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vi-VN" altLang="en-US" sz="2800" dirty="0">
                <a:solidFill>
                  <a:srgbClr val="1B1BAF"/>
                </a:solidFill>
                <a:latin typeface="Arial" panose="020B0604020202020204" pitchFamily="34" charset="0"/>
              </a:rPr>
              <a:t>đ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</a:rPr>
              <a:t>ịnh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</a:rPr>
              <a:t>mới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</a:rPr>
              <a:t> RDD.</a:t>
            </a:r>
          </a:p>
          <a:p>
            <a:pPr marL="812800" indent="-812800">
              <a:lnSpc>
                <a:spcPct val="90000"/>
              </a:lnSpc>
              <a:spcBef>
                <a:spcPts val="1200"/>
              </a:spcBef>
              <a:buFontTx/>
              <a:buChar char="-"/>
            </a:pP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</a:rPr>
              <a:t>Truyền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</a:rPr>
              <a:t>dịch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</a:rPr>
              <a:t>lợi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</a:rPr>
              <a:t>tiểu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</a:rPr>
              <a:t>nếu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</a:rPr>
              <a:t>cần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 marL="812800" indent="-812800">
              <a:lnSpc>
                <a:spcPct val="90000"/>
              </a:lnSpc>
              <a:spcBef>
                <a:spcPts val="1200"/>
              </a:spcBef>
              <a:buNone/>
            </a:pPr>
            <a:endParaRPr lang="en-US" altLang="en-US" sz="2800" b="1" dirty="0" smtClean="0">
              <a:solidFill>
                <a:srgbClr val="1B1BAF"/>
              </a:solidFill>
              <a:latin typeface="Arial" panose="020B0604020202020204" pitchFamily="34" charset="0"/>
            </a:endParaRPr>
          </a:p>
          <a:p>
            <a:pPr marL="812800" indent="-812800">
              <a:lnSpc>
                <a:spcPct val="90000"/>
              </a:lnSpc>
              <a:spcBef>
                <a:spcPts val="1200"/>
              </a:spcBef>
              <a:buNone/>
            </a:pPr>
            <a:r>
              <a:rPr lang="en-US" altLang="en-US" sz="2800" b="1" dirty="0" smtClean="0">
                <a:solidFill>
                  <a:srgbClr val="1B1BAF"/>
                </a:solidFill>
                <a:latin typeface="Arial" panose="020B0604020202020204" pitchFamily="34" charset="0"/>
              </a:rPr>
              <a:t>Theo </a:t>
            </a:r>
            <a:r>
              <a:rPr lang="en-US" altLang="en-US" sz="2800" b="1" dirty="0" err="1">
                <a:solidFill>
                  <a:srgbClr val="1B1BAF"/>
                </a:solidFill>
                <a:latin typeface="Arial" panose="020B0604020202020204" pitchFamily="34" charset="0"/>
              </a:rPr>
              <a:t>dõi</a:t>
            </a:r>
            <a:r>
              <a:rPr lang="en-US" altLang="en-US" sz="2800" b="1" dirty="0">
                <a:solidFill>
                  <a:srgbClr val="1B1BAF"/>
                </a:solidFill>
                <a:latin typeface="Arial" panose="020B0604020202020204" pitchFamily="34" charset="0"/>
              </a:rPr>
              <a:t>:</a:t>
            </a:r>
          </a:p>
          <a:p>
            <a:pPr marL="812800" indent="-812800">
              <a:lnSpc>
                <a:spcPct val="90000"/>
              </a:lnSpc>
              <a:spcBef>
                <a:spcPts val="1200"/>
              </a:spcBef>
              <a:buNone/>
            </a:pP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</a:rPr>
              <a:t>        Co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</a:rPr>
              <a:t>giật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</a:rPr>
              <a:t>, PXGX,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</a:rPr>
              <a:t>dấu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</a:rPr>
              <a:t>hiệu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</a:rPr>
              <a:t>hạ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</a:rPr>
              <a:t> Ca,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</a:rPr>
              <a:t>mạch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</a:rPr>
              <a:t>thân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</a:rPr>
              <a:t>nhiệt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</a:rPr>
              <a:t>nhịp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</a:rPr>
              <a:t>tim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vi-VN" altLang="en-US" sz="2800" dirty="0">
                <a:solidFill>
                  <a:srgbClr val="1B1BAF"/>
                </a:solidFill>
                <a:latin typeface="Arial" panose="020B0604020202020204" pitchFamily="34" charset="0"/>
              </a:rPr>
              <a:t>đ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</a:rPr>
              <a:t>iện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</a:rPr>
              <a:t>tim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</a:rPr>
              <a:t>, HA, SpO2, n</a:t>
            </a:r>
            <a:r>
              <a:rPr lang="vi-VN" altLang="en-US" sz="2800" dirty="0">
                <a:solidFill>
                  <a:srgbClr val="1B1BAF"/>
                </a:solidFill>
                <a:latin typeface="Arial" panose="020B0604020202020204" pitchFamily="34" charset="0"/>
              </a:rPr>
              <a:t>ư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</a:rPr>
              <a:t>ớc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</a:rPr>
              <a:t>tiểu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</a:rPr>
              <a:t> 3h/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</a:rPr>
              <a:t>lần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 marL="812800" indent="-812800">
              <a:lnSpc>
                <a:spcPct val="90000"/>
              </a:lnSpc>
              <a:spcBef>
                <a:spcPts val="1200"/>
              </a:spcBef>
              <a:buNone/>
            </a:pPr>
            <a:r>
              <a:rPr lang="en-US" altLang="en-US" sz="2800" dirty="0" smtClean="0">
                <a:solidFill>
                  <a:srgbClr val="1B1BAF"/>
                </a:solidFill>
                <a:latin typeface="Arial" panose="020B0604020202020204" pitchFamily="34" charset="0"/>
              </a:rPr>
              <a:t>         XN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</a:rPr>
              <a:t>sinh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</a:rPr>
              <a:t>hoá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</a:rPr>
              <a:t>máu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 marL="812800" indent="-812800">
              <a:lnSpc>
                <a:spcPct val="90000"/>
              </a:lnSpc>
              <a:buFontTx/>
              <a:buChar char="-"/>
            </a:pPr>
            <a:endParaRPr lang="en-US" altLang="en-US" sz="2600" dirty="0">
              <a:solidFill>
                <a:srgbClr val="1B1BA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983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WARFARIN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514350" y="1600203"/>
            <a:ext cx="9429750" cy="4525963"/>
          </a:xfrm>
        </p:spPr>
        <p:txBody>
          <a:bodyPr>
            <a:normAutofit/>
          </a:bodyPr>
          <a:lstStyle/>
          <a:p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thuốc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rãi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Độc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Uống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1-2 mg/kg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gây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chảy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máu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tuần</a:t>
            </a:r>
            <a:endParaRPr lang="en-US" altLang="en-US" dirty="0" smtClean="0">
              <a:solidFill>
                <a:srgbClr val="1B1BA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Hấp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dày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2-3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hấp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tốt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qua da</a:t>
            </a:r>
          </a:p>
          <a:p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T/2: 42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(warfarin)</a:t>
            </a:r>
          </a:p>
          <a:p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ức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chế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tổng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yếu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đông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máu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phụ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thuốc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vitamin K (II, VII, IX, X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78597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ontent Placeholder 2"/>
          <p:cNvSpPr>
            <a:spLocks noGrp="1"/>
          </p:cNvSpPr>
          <p:nvPr>
            <p:ph idx="1"/>
          </p:nvPr>
        </p:nvSpPr>
        <p:spPr>
          <a:xfrm>
            <a:off x="800100" y="1371600"/>
            <a:ext cx="8610600" cy="5105400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1800"/>
              </a:spcBef>
            </a:pP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Lâm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sàng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phụ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thuộc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chảy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máu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(ho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máu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chảy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máu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phế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nang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tỏa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đái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máu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chảy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máu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tiêu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hoá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chảy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máu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phúc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mạc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chảy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máu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khớp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chảy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máu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cam,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rong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kinh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chảy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máu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chảy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máu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da...). </a:t>
            </a:r>
          </a:p>
          <a:p>
            <a:pPr marL="0" indent="0" algn="just">
              <a:spcBef>
                <a:spcPts val="1800"/>
              </a:spcBef>
              <a:buNone/>
            </a:pP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Ngộ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độc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gây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sốc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TVt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spcBef>
                <a:spcPts val="1800"/>
              </a:spcBef>
            </a:pP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	</a:t>
            </a:r>
          </a:p>
          <a:p>
            <a:pPr lvl="1" algn="just">
              <a:spcBef>
                <a:spcPts val="1800"/>
              </a:spcBef>
            </a:pP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Tỷ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lệ</a:t>
            </a: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prothrombin </a:t>
            </a:r>
            <a:r>
              <a:rPr lang="en-US" altLang="en-US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giảm</a:t>
            </a:r>
            <a:endParaRPr lang="en-US" altLang="en-US" dirty="0" smtClean="0">
              <a:solidFill>
                <a:srgbClr val="1B1BA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ts val="1800"/>
              </a:spcBef>
            </a:pPr>
            <a:r>
              <a:rPr lang="en-US" altLang="en-US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XNĐC	 </a:t>
            </a:r>
          </a:p>
          <a:p>
            <a:pPr algn="just"/>
            <a:endParaRPr lang="en-US" altLang="en-US" dirty="0" smtClean="0">
              <a:solidFill>
                <a:srgbClr val="1B1BA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69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WARFARIN</a:t>
            </a:r>
          </a:p>
        </p:txBody>
      </p:sp>
    </p:spTree>
    <p:extLst>
      <p:ext uri="{BB962C8B-B14F-4D97-AF65-F5344CB8AC3E}">
        <p14:creationId xmlns:p14="http://schemas.microsoft.com/office/powerpoint/2010/main" val="3166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dirty="0" err="1" smtClean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Điều</a:t>
            </a:r>
            <a:r>
              <a:rPr lang="en-US" dirty="0" smtClean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trị</a:t>
            </a:r>
            <a:r>
              <a:rPr lang="en-US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: 	</a:t>
            </a:r>
          </a:p>
          <a:p>
            <a:pPr>
              <a:defRPr/>
            </a:pPr>
            <a:r>
              <a:rPr lang="en-US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Ngăn</a:t>
            </a:r>
            <a:r>
              <a:rPr lang="en-US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ngừa</a:t>
            </a:r>
            <a:r>
              <a:rPr lang="en-US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hấp</a:t>
            </a:r>
            <a:r>
              <a:rPr lang="en-US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thu</a:t>
            </a:r>
            <a:r>
              <a:rPr lang="en-US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qua </a:t>
            </a:r>
            <a:r>
              <a:rPr lang="en-US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đường</a:t>
            </a:r>
            <a:r>
              <a:rPr lang="en-US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tiêu</a:t>
            </a:r>
            <a:r>
              <a:rPr lang="en-US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hóa</a:t>
            </a:r>
            <a:r>
              <a:rPr lang="en-US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bằng</a:t>
            </a:r>
            <a:r>
              <a:rPr lang="en-US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uống</a:t>
            </a:r>
            <a:r>
              <a:rPr lang="en-US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than </a:t>
            </a:r>
            <a:r>
              <a:rPr lang="en-US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hoạt</a:t>
            </a:r>
            <a:r>
              <a:rPr lang="en-US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Rửa</a:t>
            </a:r>
            <a:r>
              <a:rPr lang="en-US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dạ</a:t>
            </a:r>
            <a:r>
              <a:rPr lang="en-US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dày</a:t>
            </a:r>
            <a:r>
              <a:rPr lang="en-US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hoặc</a:t>
            </a:r>
            <a:r>
              <a:rPr lang="en-US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gây</a:t>
            </a:r>
            <a:r>
              <a:rPr lang="en-US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nôn</a:t>
            </a:r>
            <a:r>
              <a:rPr lang="en-US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chỉ</a:t>
            </a:r>
            <a:r>
              <a:rPr lang="en-US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trường</a:t>
            </a:r>
            <a:r>
              <a:rPr lang="en-US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hợp</a:t>
            </a:r>
            <a:r>
              <a:rPr lang="en-US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ngộ</a:t>
            </a:r>
            <a:r>
              <a:rPr lang="en-US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độc</a:t>
            </a:r>
            <a:r>
              <a:rPr lang="en-US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đồng</a:t>
            </a:r>
            <a:r>
              <a:rPr lang="en-US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thời</a:t>
            </a:r>
            <a:r>
              <a:rPr lang="en-US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chất</a:t>
            </a:r>
            <a:r>
              <a:rPr lang="en-US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khác</a:t>
            </a:r>
            <a:r>
              <a:rPr lang="en-US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.   </a:t>
            </a:r>
          </a:p>
          <a:p>
            <a:pPr>
              <a:defRPr/>
            </a:pPr>
            <a:endParaRPr lang="en-US" dirty="0">
              <a:solidFill>
                <a:srgbClr val="1B1BA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72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WARFARIN</a:t>
            </a:r>
            <a:endParaRPr lang="en-US" altLang="en-US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97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Content Placeholder 2"/>
          <p:cNvSpPr>
            <a:spLocks noGrp="1"/>
          </p:cNvSpPr>
          <p:nvPr>
            <p:ph idx="1"/>
          </p:nvPr>
        </p:nvSpPr>
        <p:spPr>
          <a:xfrm>
            <a:off x="952500" y="1447800"/>
            <a:ext cx="8915400" cy="4724400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yếu</a:t>
            </a:r>
            <a:r>
              <a:rPr lang="en-US" altLang="en-US" sz="2800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vitamin K1. </a:t>
            </a:r>
            <a:endParaRPr lang="en-US" altLang="en-US" sz="2800" dirty="0">
              <a:solidFill>
                <a:srgbClr val="1B1BA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800"/>
              </a:spcBef>
            </a:pPr>
            <a:r>
              <a:rPr lang="en-US" altLang="en-US" sz="2800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altLang="en-US" sz="2800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kéo</a:t>
            </a:r>
            <a:r>
              <a:rPr lang="en-US" altLang="en-US" sz="2800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vitamin 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altLang="en-US" sz="2800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altLang="en-US" sz="2800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800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altLang="en-US" sz="2800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vitamin K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tất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BN, </a:t>
            </a:r>
            <a:r>
              <a:rPr lang="en-US" altLang="en-US" sz="2800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altLang="en-US" sz="2800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rối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loạn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đông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máu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Bef>
                <a:spcPts val="1800"/>
              </a:spcBef>
            </a:pP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Vitamin K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hồi</a:t>
            </a:r>
            <a:r>
              <a:rPr lang="en-US" altLang="en-US" sz="2800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phục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ngay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RLĐM, </a:t>
            </a:r>
            <a:r>
              <a:rPr lang="en-US" altLang="en-US" sz="2800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altLang="en-US" sz="2800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huyết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tương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tươi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đông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lạnh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altLang="en-US" sz="2800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huyết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đáng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altLang="en-US" sz="28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3174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WARFARIN</a:t>
            </a:r>
            <a:endParaRPr lang="en-US" altLang="en-US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86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dirty="0" err="1" smtClean="0">
                <a:solidFill>
                  <a:srgbClr val="FF0000"/>
                </a:solidFill>
              </a:rPr>
              <a:t>Phân</a:t>
            </a:r>
            <a:r>
              <a:rPr lang="en-US" altLang="en-US" b="1" dirty="0" smtClean="0">
                <a:solidFill>
                  <a:srgbClr val="FF0000"/>
                </a:solidFill>
              </a:rPr>
              <a:t> </a:t>
            </a:r>
            <a:r>
              <a:rPr lang="en-US" altLang="en-US" b="1" dirty="0" err="1" smtClean="0">
                <a:solidFill>
                  <a:srgbClr val="FF0000"/>
                </a:solidFill>
              </a:rPr>
              <a:t>loại</a:t>
            </a:r>
            <a:r>
              <a:rPr lang="en-US" altLang="en-US" b="1" dirty="0" smtClean="0">
                <a:solidFill>
                  <a:srgbClr val="FF0000"/>
                </a:solidFill>
              </a:rPr>
              <a:t> HCDC </a:t>
            </a:r>
            <a:r>
              <a:rPr lang="en-US" altLang="en-US" b="1" dirty="0" err="1" smtClean="0">
                <a:solidFill>
                  <a:srgbClr val="FF0000"/>
                </a:solidFill>
              </a:rPr>
              <a:t>kháng</a:t>
            </a:r>
            <a:r>
              <a:rPr lang="en-US" altLang="en-US" b="1" dirty="0" smtClean="0">
                <a:solidFill>
                  <a:srgbClr val="FF0000"/>
                </a:solidFill>
              </a:rPr>
              <a:t> Vitamin K</a:t>
            </a:r>
          </a:p>
        </p:txBody>
      </p:sp>
      <p:graphicFrame>
        <p:nvGraphicFramePr>
          <p:cNvPr id="5155" name="Group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3280918"/>
              </p:ext>
            </p:extLst>
          </p:nvPr>
        </p:nvGraphicFramePr>
        <p:xfrm>
          <a:off x="1333500" y="1676400"/>
          <a:ext cx="8001000" cy="4515255"/>
        </p:xfrm>
        <a:graphic>
          <a:graphicData uri="http://schemas.openxmlformats.org/drawingml/2006/table">
            <a:tbl>
              <a:tblPr/>
              <a:tblGrid>
                <a:gridCol w="4953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157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Tên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 ½ 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157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Dicumarol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7 – 74 giờ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157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Coumadin (Warfarin)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20 – 60 giờ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034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Acenocoumarol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 (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Sintrom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)</a:t>
                      </a:r>
                      <a:b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</a:b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8  - 11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giờ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157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Chlorophacinone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6 – 23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ngày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157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Brodifacum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120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ngày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136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Diphacinone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15-20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ngày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964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104900" y="1066800"/>
            <a:ext cx="8001000" cy="1588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3795" name="TextBox 15"/>
          <p:cNvSpPr txBox="1">
            <a:spLocks noChangeArrowheads="1"/>
          </p:cNvSpPr>
          <p:nvPr/>
        </p:nvSpPr>
        <p:spPr bwMode="auto">
          <a:xfrm>
            <a:off x="1562100" y="457201"/>
            <a:ext cx="7239000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dirty="0" err="1">
                <a:solidFill>
                  <a:schemeClr val="tx2"/>
                </a:solidFill>
                <a:effectLst/>
              </a:rPr>
              <a:t>Cơ</a:t>
            </a:r>
            <a:r>
              <a:rPr lang="en-US" altLang="en-US" dirty="0">
                <a:solidFill>
                  <a:schemeClr val="tx2"/>
                </a:solidFill>
                <a:effectLst/>
              </a:rPr>
              <a:t> </a:t>
            </a:r>
            <a:r>
              <a:rPr lang="en-US" altLang="en-US" dirty="0" err="1">
                <a:solidFill>
                  <a:schemeClr val="tx2"/>
                </a:solidFill>
                <a:effectLst/>
              </a:rPr>
              <a:t>chế</a:t>
            </a:r>
            <a:r>
              <a:rPr lang="en-US" altLang="en-US" dirty="0">
                <a:solidFill>
                  <a:schemeClr val="tx2"/>
                </a:solidFill>
                <a:effectLst/>
              </a:rPr>
              <a:t> </a:t>
            </a:r>
            <a:r>
              <a:rPr lang="en-US" altLang="en-US" dirty="0" err="1">
                <a:solidFill>
                  <a:schemeClr val="tx2"/>
                </a:solidFill>
                <a:effectLst/>
              </a:rPr>
              <a:t>tác</a:t>
            </a:r>
            <a:r>
              <a:rPr lang="en-US" altLang="en-US" dirty="0">
                <a:solidFill>
                  <a:schemeClr val="tx2"/>
                </a:solidFill>
                <a:effectLst/>
              </a:rPr>
              <a:t> </a:t>
            </a:r>
            <a:r>
              <a:rPr lang="en-US" altLang="en-US" dirty="0" err="1">
                <a:solidFill>
                  <a:schemeClr val="tx2"/>
                </a:solidFill>
                <a:effectLst/>
              </a:rPr>
              <a:t>dụng</a:t>
            </a:r>
            <a:r>
              <a:rPr lang="en-US" altLang="en-US" dirty="0">
                <a:solidFill>
                  <a:schemeClr val="tx2"/>
                </a:solidFill>
                <a:effectLst/>
              </a:rPr>
              <a:t> </a:t>
            </a:r>
            <a:r>
              <a:rPr lang="en-US" altLang="en-US" dirty="0" err="1">
                <a:solidFill>
                  <a:schemeClr val="tx2"/>
                </a:solidFill>
                <a:effectLst/>
              </a:rPr>
              <a:t>của</a:t>
            </a:r>
            <a:r>
              <a:rPr lang="en-US" altLang="en-US" dirty="0">
                <a:solidFill>
                  <a:schemeClr val="tx2"/>
                </a:solidFill>
                <a:effectLst/>
              </a:rPr>
              <a:t> </a:t>
            </a:r>
            <a:r>
              <a:rPr lang="en-US" altLang="en-US" dirty="0" smtClean="0">
                <a:solidFill>
                  <a:schemeClr val="tx2"/>
                </a:solidFill>
                <a:effectLst/>
              </a:rPr>
              <a:t>HC </a:t>
            </a:r>
            <a:r>
              <a:rPr lang="en-US" altLang="en-US" dirty="0" err="1" smtClean="0">
                <a:solidFill>
                  <a:schemeClr val="tx2"/>
                </a:solidFill>
                <a:effectLst/>
              </a:rPr>
              <a:t>diệt</a:t>
            </a:r>
            <a:r>
              <a:rPr lang="en-US" altLang="en-US" dirty="0" smtClean="0">
                <a:solidFill>
                  <a:schemeClr val="tx2"/>
                </a:solidFill>
                <a:effectLst/>
              </a:rPr>
              <a:t> </a:t>
            </a:r>
            <a:r>
              <a:rPr lang="en-US" altLang="en-US" dirty="0" err="1">
                <a:solidFill>
                  <a:schemeClr val="tx2"/>
                </a:solidFill>
                <a:effectLst/>
              </a:rPr>
              <a:t>chuột</a:t>
            </a:r>
            <a:r>
              <a:rPr lang="en-US" altLang="en-US" dirty="0">
                <a:solidFill>
                  <a:schemeClr val="tx2"/>
                </a:solidFill>
                <a:effectLst/>
              </a:rPr>
              <a:t> </a:t>
            </a:r>
            <a:r>
              <a:rPr lang="en-US" altLang="en-US" dirty="0" err="1">
                <a:solidFill>
                  <a:schemeClr val="tx2"/>
                </a:solidFill>
                <a:effectLst/>
              </a:rPr>
              <a:t>kháng</a:t>
            </a:r>
            <a:r>
              <a:rPr lang="en-US" altLang="en-US" dirty="0">
                <a:solidFill>
                  <a:schemeClr val="tx2"/>
                </a:solidFill>
                <a:effectLst/>
              </a:rPr>
              <a:t> VTM K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00100" y="228600"/>
            <a:ext cx="8686800" cy="64008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pic>
        <p:nvPicPr>
          <p:cNvPr id="33797" name="Picture 3" descr="C:\Users\admin\Desktop\anticoag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1447800"/>
            <a:ext cx="82296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0846268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104900" y="1066800"/>
            <a:ext cx="8001000" cy="1588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819" name="TextBox 15"/>
          <p:cNvSpPr txBox="1">
            <a:spLocks noChangeArrowheads="1"/>
          </p:cNvSpPr>
          <p:nvPr/>
        </p:nvSpPr>
        <p:spPr bwMode="auto">
          <a:xfrm>
            <a:off x="1790700" y="457201"/>
            <a:ext cx="6629400" cy="496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dirty="0">
                <a:solidFill>
                  <a:schemeClr val="tx2"/>
                </a:solidFill>
                <a:effectLst/>
              </a:rPr>
              <a:t>CHẨN ĐOÁN PHÂN BIỆT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71500" y="186812"/>
            <a:ext cx="9220200" cy="64008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34821" name="TextBox 4"/>
          <p:cNvSpPr txBox="1">
            <a:spLocks noChangeArrowheads="1"/>
          </p:cNvSpPr>
          <p:nvPr/>
        </p:nvSpPr>
        <p:spPr bwMode="auto">
          <a:xfrm>
            <a:off x="571500" y="1106489"/>
            <a:ext cx="8458200" cy="506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2200" dirty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GIẢM CÁC YẾU TỐ ĐÔNG MÁU</a:t>
            </a:r>
          </a:p>
          <a:p>
            <a:pPr algn="l" eaLnBrk="1" hangingPunct="1"/>
            <a:r>
              <a:rPr lang="en-US" altLang="en-US" sz="2200" dirty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Di </a:t>
            </a:r>
            <a:r>
              <a:rPr lang="en-US" altLang="en-US" sz="2200" dirty="0" err="1" smtClean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truyền</a:t>
            </a:r>
            <a:r>
              <a:rPr lang="en-US" altLang="en-US" sz="2200" dirty="0" smtClean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n-US" sz="1600" b="0" dirty="0" smtClean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0" dirty="0" err="1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Yếu</a:t>
            </a:r>
            <a:r>
              <a:rPr lang="en-US" altLang="en-US" sz="1600" b="0" dirty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0" dirty="0" err="1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tố</a:t>
            </a:r>
            <a:r>
              <a:rPr lang="en-US" altLang="en-US" sz="1600" b="0" dirty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VIII (Hemophilia</a:t>
            </a:r>
            <a:r>
              <a:rPr lang="en-US" altLang="en-US" sz="1600" b="0" dirty="0" smtClean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);  IX </a:t>
            </a:r>
            <a:r>
              <a:rPr lang="en-US" altLang="en-US" sz="1600" b="0" dirty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(Von </a:t>
            </a:r>
            <a:r>
              <a:rPr lang="en-US" altLang="en-US" sz="1600" b="0" dirty="0" err="1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Willebrand</a:t>
            </a:r>
            <a:r>
              <a:rPr lang="en-US" altLang="en-US" sz="1600" b="0" dirty="0" smtClean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);  XI;  </a:t>
            </a:r>
            <a:r>
              <a:rPr lang="en-US" altLang="en-US" sz="1600" b="0" dirty="0" err="1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Yếu</a:t>
            </a:r>
            <a:r>
              <a:rPr lang="en-US" altLang="en-US" sz="1600" b="0" dirty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0" dirty="0" err="1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tố</a:t>
            </a:r>
            <a:r>
              <a:rPr lang="en-US" altLang="en-US" sz="1600" b="0" dirty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XII (Hageman)</a:t>
            </a:r>
          </a:p>
          <a:p>
            <a:pPr algn="l" eaLnBrk="1" hangingPunct="1"/>
            <a:r>
              <a:rPr lang="en-US" altLang="en-US" sz="2200" dirty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en-US" sz="2200" dirty="0" err="1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Mắc</a:t>
            </a:r>
            <a:r>
              <a:rPr lang="en-US" altLang="en-US" sz="2200" dirty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dirty="0" err="1" smtClean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altLang="en-US" sz="2200" dirty="0" smtClean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</a:p>
          <a:p>
            <a:pPr lvl="2" algn="l" eaLnBrk="1" hangingPunct="1">
              <a:buFont typeface="Wingdings" panose="05000000000000000000" pitchFamily="2" charset="2"/>
              <a:buChar char="§"/>
            </a:pPr>
            <a:r>
              <a:rPr lang="en-US" altLang="en-US" sz="1600" b="0" dirty="0" smtClean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0" dirty="0" err="1" smtClean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r>
              <a:rPr lang="en-US" altLang="en-US" sz="1600" b="0" dirty="0" smtClean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0" dirty="0" err="1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endParaRPr lang="en-US" altLang="en-US" sz="1600" b="0" dirty="0">
              <a:solidFill>
                <a:srgbClr val="1B1BA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l" eaLnBrk="1" hangingPunct="1">
              <a:buFont typeface="Wingdings" panose="05000000000000000000" pitchFamily="2" charset="2"/>
              <a:buChar char="§"/>
            </a:pPr>
            <a:r>
              <a:rPr lang="en-US" altLang="en-US" sz="1600" b="0" dirty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0" dirty="0" err="1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Giảm</a:t>
            </a:r>
            <a:r>
              <a:rPr lang="en-US" altLang="en-US" sz="1600" b="0" dirty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vitamin K do </a:t>
            </a:r>
            <a:r>
              <a:rPr lang="en-US" altLang="en-US" sz="1600" b="0" dirty="0" err="1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suy</a:t>
            </a:r>
            <a:r>
              <a:rPr lang="en-US" altLang="en-US" sz="1600" b="0" dirty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0" dirty="0" err="1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dinh</a:t>
            </a:r>
            <a:r>
              <a:rPr lang="en-US" altLang="en-US" sz="1600" b="0" dirty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0" dirty="0" err="1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dưỡng</a:t>
            </a:r>
            <a:r>
              <a:rPr lang="en-US" altLang="en-US" sz="1600" b="0" dirty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0" dirty="0" err="1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1600" b="0" dirty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0" dirty="0" err="1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kém</a:t>
            </a:r>
            <a:r>
              <a:rPr lang="en-US" altLang="en-US" sz="1600" b="0" dirty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0" dirty="0" err="1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hấp</a:t>
            </a:r>
            <a:r>
              <a:rPr lang="en-US" altLang="en-US" sz="1600" b="0" dirty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0" dirty="0" err="1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endParaRPr lang="en-US" altLang="en-US" sz="1600" b="0" dirty="0">
              <a:solidFill>
                <a:srgbClr val="1B1BA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l" eaLnBrk="1" hangingPunct="1">
              <a:buFont typeface="Wingdings" panose="05000000000000000000" pitchFamily="2" charset="2"/>
              <a:buChar char="§"/>
            </a:pPr>
            <a:r>
              <a:rPr lang="en-US" altLang="en-US" sz="1600" b="0" dirty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0" dirty="0" err="1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Uống</a:t>
            </a:r>
            <a:r>
              <a:rPr lang="en-US" altLang="en-US" sz="1600" b="0" dirty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warfarin</a:t>
            </a:r>
          </a:p>
          <a:p>
            <a:pPr algn="l" eaLnBrk="1" hangingPunct="1"/>
            <a:r>
              <a:rPr lang="en-US" altLang="en-US" sz="2200" dirty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TIÊU THỤ YẾU TỐ ĐÔNG MÁU</a:t>
            </a:r>
          </a:p>
          <a:p>
            <a:pPr lvl="2" algn="l" eaLnBrk="1" hangingPunct="1">
              <a:buFont typeface="Wingdings" panose="05000000000000000000" pitchFamily="2" charset="2"/>
              <a:buChar char="§"/>
            </a:pPr>
            <a:r>
              <a:rPr lang="en-US" altLang="en-US" sz="1600" dirty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0" dirty="0" err="1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Chảy</a:t>
            </a:r>
            <a:r>
              <a:rPr lang="en-US" altLang="en-US" sz="1600" b="0" dirty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0" dirty="0" err="1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máu</a:t>
            </a:r>
            <a:r>
              <a:rPr lang="en-US" altLang="en-US" sz="1600" b="0" dirty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0" dirty="0" err="1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endParaRPr lang="en-US" altLang="en-US" sz="1600" b="0" dirty="0">
              <a:solidFill>
                <a:srgbClr val="1B1BA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l" eaLnBrk="1" hangingPunct="1">
              <a:buFont typeface="Wingdings" panose="05000000000000000000" pitchFamily="2" charset="2"/>
              <a:buChar char="§"/>
            </a:pPr>
            <a:r>
              <a:rPr lang="en-US" altLang="en-US" sz="1600" b="0" dirty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DIC </a:t>
            </a:r>
            <a:r>
              <a:rPr lang="en-US" altLang="en-US" sz="1600" b="0" dirty="0" err="1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altLang="en-US" sz="1600" b="0" dirty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0" dirty="0" err="1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nhiễm</a:t>
            </a:r>
            <a:r>
              <a:rPr lang="en-US" altLang="en-US" sz="1600" b="0" dirty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0" dirty="0" err="1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trùng</a:t>
            </a:r>
            <a:r>
              <a:rPr lang="en-US" altLang="en-US" sz="1600" b="0" dirty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600" b="0" dirty="0" err="1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rắn</a:t>
            </a:r>
            <a:r>
              <a:rPr lang="en-US" altLang="en-US" sz="1600" b="0" dirty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0" dirty="0" err="1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cắn</a:t>
            </a:r>
            <a:r>
              <a:rPr lang="en-US" altLang="en-US" sz="1600" b="0" dirty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600" b="0" dirty="0" err="1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tăng</a:t>
            </a:r>
            <a:r>
              <a:rPr lang="en-US" altLang="en-US" sz="1600" b="0" dirty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0" dirty="0" err="1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altLang="en-US" sz="1600" b="0" dirty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0" dirty="0" err="1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altLang="en-US" sz="1600" b="0" dirty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 eaLnBrk="1" hangingPunct="1"/>
            <a:r>
              <a:rPr lang="en-US" altLang="en-US" sz="2200" dirty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ỨC CHẾ ĐÔNG MÁU: </a:t>
            </a:r>
            <a:r>
              <a:rPr lang="en-US" altLang="en-US" sz="2200" dirty="0" err="1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kháng</a:t>
            </a:r>
            <a:r>
              <a:rPr lang="en-US" altLang="en-US" sz="2200" dirty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dirty="0" err="1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altLang="en-US" sz="2200" dirty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dirty="0" err="1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lưu</a:t>
            </a:r>
            <a:r>
              <a:rPr lang="en-US" altLang="en-US" sz="2200" dirty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200" dirty="0" err="1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endParaRPr lang="en-US" altLang="en-US" sz="2200" dirty="0">
              <a:solidFill>
                <a:srgbClr val="1B1BA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/>
            <a:r>
              <a:rPr lang="en-US" altLang="en-US" sz="2200" dirty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TÁC NHÂN GÂY TAN MÁU</a:t>
            </a:r>
          </a:p>
          <a:p>
            <a:pPr algn="l" eaLnBrk="1" hangingPunct="1"/>
            <a:r>
              <a:rPr lang="en-US" altLang="en-US" sz="2200" dirty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GIẢM TIỂU </a:t>
            </a:r>
            <a:r>
              <a:rPr lang="en-US" altLang="en-US" sz="2200" dirty="0" smtClean="0">
                <a:solidFill>
                  <a:srgbClr val="1B1BA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endParaRPr lang="en-US" altLang="en-US" sz="2200" dirty="0">
              <a:solidFill>
                <a:srgbClr val="1B1BA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5035653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36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PHÂN LOẠI </a:t>
            </a:r>
            <a:endParaRPr lang="en-US" altLang="en-US" sz="36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1295400"/>
            <a:ext cx="9258300" cy="5105399"/>
          </a:xfrm>
        </p:spPr>
        <p:txBody>
          <a:bodyPr>
            <a:normAutofit fontScale="92500"/>
          </a:bodyPr>
          <a:lstStyle/>
          <a:p>
            <a:pPr marL="0" indent="0">
              <a:spcBef>
                <a:spcPts val="1800"/>
              </a:spcBef>
              <a:buNone/>
              <a:defRPr/>
            </a:pPr>
            <a:r>
              <a:rPr lang="en-US" b="1" dirty="0" smtClean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b="1" dirty="0" err="1" smtClean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Phân</a:t>
            </a:r>
            <a:r>
              <a:rPr lang="en-US" b="1" dirty="0" smtClean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loại</a:t>
            </a:r>
            <a:r>
              <a:rPr lang="en-US" b="1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theo</a:t>
            </a:r>
            <a:r>
              <a:rPr lang="en-US" b="1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hợp</a:t>
            </a:r>
            <a:r>
              <a:rPr lang="en-US" b="1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chất</a:t>
            </a:r>
            <a:r>
              <a:rPr lang="en-US" b="1" dirty="0" smtClean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vô</a:t>
            </a:r>
            <a:r>
              <a:rPr lang="en-US" dirty="0" smtClean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cơ</a:t>
            </a:r>
            <a:r>
              <a:rPr lang="en-US" dirty="0" smtClean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hữu</a:t>
            </a:r>
            <a:r>
              <a:rPr lang="en-US" dirty="0" smtClean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cơ</a:t>
            </a:r>
            <a:endParaRPr lang="en-US" dirty="0" smtClean="0">
              <a:solidFill>
                <a:srgbClr val="1B1BAF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1800"/>
              </a:spcBef>
              <a:buNone/>
              <a:defRPr/>
            </a:pPr>
            <a:r>
              <a:rPr lang="en-US" b="1" dirty="0" smtClean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b="1" dirty="0" err="1" smtClean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Phân</a:t>
            </a:r>
            <a:r>
              <a:rPr lang="en-US" b="1" dirty="0" smtClean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loại</a:t>
            </a:r>
            <a:r>
              <a:rPr lang="en-US" b="1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b="1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theo</a:t>
            </a:r>
            <a:r>
              <a:rPr lang="en-US" b="1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mức</a:t>
            </a:r>
            <a:r>
              <a:rPr lang="en-US" b="1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độ</a:t>
            </a:r>
            <a:r>
              <a:rPr lang="en-US" b="1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độc</a:t>
            </a:r>
            <a:r>
              <a:rPr lang="en-US" b="1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b="1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LD50</a:t>
            </a:r>
            <a:endParaRPr lang="en-US" dirty="0">
              <a:solidFill>
                <a:srgbClr val="1B1BAF"/>
              </a:solidFill>
              <a:latin typeface="Arial" pitchFamily="34" charset="0"/>
              <a:cs typeface="Arial" pitchFamily="34" charset="0"/>
            </a:endParaRPr>
          </a:p>
          <a:p>
            <a:pPr lvl="1">
              <a:lnSpc>
                <a:spcPts val="1500"/>
              </a:lnSpc>
              <a:spcBef>
                <a:spcPts val="1800"/>
              </a:spcBef>
              <a:buFont typeface="Wingdings" pitchFamily="2" charset="2"/>
              <a:buChar char="§"/>
              <a:defRPr/>
            </a:pPr>
            <a:r>
              <a:rPr lang="en-US" b="1" dirty="0" smtClean="0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HC </a:t>
            </a:r>
            <a:r>
              <a:rPr lang="en-US" b="1" dirty="0" err="1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diệt</a:t>
            </a:r>
            <a:r>
              <a:rPr lang="en-US" b="1" dirty="0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chuột</a:t>
            </a:r>
            <a:r>
              <a:rPr lang="en-US" b="1" dirty="0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độc</a:t>
            </a:r>
            <a:r>
              <a:rPr lang="en-US" b="1" dirty="0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b="1" dirty="0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cao</a:t>
            </a:r>
            <a:r>
              <a:rPr lang="en-US" b="1" dirty="0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en-US" dirty="0">
              <a:solidFill>
                <a:srgbClr val="B64340"/>
              </a:solidFill>
              <a:latin typeface="Arial" pitchFamily="34" charset="0"/>
              <a:cs typeface="Arial" pitchFamily="34" charset="0"/>
            </a:endParaRPr>
          </a:p>
          <a:p>
            <a:pPr lvl="1">
              <a:lnSpc>
                <a:spcPts val="1500"/>
              </a:lnSpc>
              <a:spcBef>
                <a:spcPts val="2400"/>
              </a:spcBef>
              <a:buFont typeface="Wingdings" pitchFamily="2" charset="2"/>
              <a:buChar char="§"/>
              <a:defRPr/>
            </a:pPr>
            <a:r>
              <a:rPr lang="en-US" b="1" dirty="0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HC </a:t>
            </a:r>
            <a:r>
              <a:rPr lang="en-US" b="1" dirty="0" err="1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diệt</a:t>
            </a:r>
            <a:r>
              <a:rPr lang="en-US" b="1" dirty="0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chuột</a:t>
            </a:r>
            <a:r>
              <a:rPr lang="en-US" b="1" dirty="0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độc</a:t>
            </a:r>
            <a:r>
              <a:rPr lang="en-US" b="1" dirty="0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b="1" dirty="0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trung</a:t>
            </a:r>
            <a:r>
              <a:rPr lang="en-US" b="1" dirty="0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bình</a:t>
            </a:r>
            <a:endParaRPr lang="en-US" dirty="0">
              <a:solidFill>
                <a:srgbClr val="B64340"/>
              </a:solidFill>
              <a:latin typeface="Arial" pitchFamily="34" charset="0"/>
              <a:cs typeface="Arial" pitchFamily="34" charset="0"/>
            </a:endParaRPr>
          </a:p>
          <a:p>
            <a:pPr lvl="1">
              <a:lnSpc>
                <a:spcPts val="1500"/>
              </a:lnSpc>
              <a:spcBef>
                <a:spcPts val="2400"/>
              </a:spcBef>
              <a:buFont typeface="Wingdings" pitchFamily="2" charset="2"/>
              <a:buChar char="§"/>
              <a:defRPr/>
            </a:pPr>
            <a:r>
              <a:rPr lang="en-US" b="1" dirty="0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HC </a:t>
            </a:r>
            <a:r>
              <a:rPr lang="en-US" b="1" dirty="0" err="1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diệt</a:t>
            </a:r>
            <a:r>
              <a:rPr lang="en-US" b="1" dirty="0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chuột</a:t>
            </a:r>
            <a:r>
              <a:rPr lang="en-US" b="1" dirty="0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độc</a:t>
            </a:r>
            <a:r>
              <a:rPr lang="en-US" b="1" dirty="0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b="1" dirty="0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thấp</a:t>
            </a:r>
            <a:r>
              <a:rPr lang="en-US" b="1" dirty="0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dirty="0">
              <a:solidFill>
                <a:srgbClr val="B6434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1800"/>
              </a:spcBef>
              <a:buNone/>
              <a:defRPr/>
            </a:pPr>
            <a:r>
              <a:rPr lang="en-US" sz="3300" b="1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b="1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Phân</a:t>
            </a:r>
            <a:r>
              <a:rPr lang="en-US" b="1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loại</a:t>
            </a:r>
            <a:r>
              <a:rPr lang="en-US" b="1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theo</a:t>
            </a:r>
            <a:r>
              <a:rPr lang="en-US" b="1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tác</a:t>
            </a:r>
            <a:r>
              <a:rPr lang="en-US" b="1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dụng</a:t>
            </a:r>
            <a:r>
              <a:rPr lang="en-US" b="1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: </a:t>
            </a:r>
            <a:r>
              <a:rPr lang="en-US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Thường</a:t>
            </a:r>
            <a:r>
              <a:rPr lang="en-US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áp</a:t>
            </a:r>
            <a:r>
              <a:rPr lang="en-US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dụng</a:t>
            </a:r>
            <a:r>
              <a:rPr lang="en-US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trên</a:t>
            </a:r>
            <a:r>
              <a:rPr lang="en-US" dirty="0">
                <a:solidFill>
                  <a:srgbClr val="1B1BAF"/>
                </a:solidFill>
                <a:latin typeface="Arial" pitchFamily="34" charset="0"/>
                <a:cs typeface="Arial" pitchFamily="34" charset="0"/>
              </a:rPr>
              <a:t> LS</a:t>
            </a:r>
          </a:p>
          <a:p>
            <a:pPr lvl="1">
              <a:lnSpc>
                <a:spcPts val="1500"/>
              </a:lnSpc>
              <a:spcBef>
                <a:spcPts val="2400"/>
              </a:spcBef>
              <a:buFont typeface="Wingdings" pitchFamily="2" charset="2"/>
              <a:buChar char="§"/>
              <a:defRPr/>
            </a:pPr>
            <a:r>
              <a:rPr lang="en-US" b="1" dirty="0" err="1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Nhóm</a:t>
            </a:r>
            <a:r>
              <a:rPr lang="en-US" b="1" dirty="0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gây</a:t>
            </a:r>
            <a:r>
              <a:rPr lang="en-US" b="1" dirty="0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co </a:t>
            </a:r>
            <a:r>
              <a:rPr lang="en-US" b="1" dirty="0" err="1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giật</a:t>
            </a:r>
            <a:endParaRPr lang="en-US" b="1" dirty="0">
              <a:solidFill>
                <a:srgbClr val="B64340"/>
              </a:solidFill>
              <a:latin typeface="Arial" pitchFamily="34" charset="0"/>
              <a:cs typeface="Arial" pitchFamily="34" charset="0"/>
            </a:endParaRPr>
          </a:p>
          <a:p>
            <a:pPr lvl="1">
              <a:lnSpc>
                <a:spcPts val="1500"/>
              </a:lnSpc>
              <a:spcBef>
                <a:spcPts val="2400"/>
              </a:spcBef>
              <a:buFont typeface="Wingdings" pitchFamily="2" charset="2"/>
              <a:buChar char="§"/>
              <a:defRPr/>
            </a:pPr>
            <a:r>
              <a:rPr lang="en-US" b="1" dirty="0" err="1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Nhóm</a:t>
            </a:r>
            <a:r>
              <a:rPr lang="en-US" b="1" dirty="0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td </a:t>
            </a:r>
            <a:r>
              <a:rPr lang="en-US" b="1" dirty="0" err="1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trên</a:t>
            </a:r>
            <a:r>
              <a:rPr lang="en-US" b="1" dirty="0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tim</a:t>
            </a:r>
            <a:endParaRPr lang="en-US" b="1" dirty="0">
              <a:solidFill>
                <a:srgbClr val="B64340"/>
              </a:solidFill>
              <a:latin typeface="Arial" pitchFamily="34" charset="0"/>
              <a:cs typeface="Arial" pitchFamily="34" charset="0"/>
            </a:endParaRPr>
          </a:p>
          <a:p>
            <a:pPr lvl="1">
              <a:lnSpc>
                <a:spcPts val="1500"/>
              </a:lnSpc>
              <a:spcBef>
                <a:spcPts val="2400"/>
              </a:spcBef>
              <a:buFont typeface="Wingdings" pitchFamily="2" charset="2"/>
              <a:buChar char="§"/>
              <a:defRPr/>
            </a:pPr>
            <a:r>
              <a:rPr lang="en-US" b="1" dirty="0" err="1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Nhóm</a:t>
            </a:r>
            <a:r>
              <a:rPr lang="en-US" b="1" dirty="0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gây</a:t>
            </a:r>
            <a:r>
              <a:rPr lang="en-US" b="1" dirty="0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chảy</a:t>
            </a:r>
            <a:r>
              <a:rPr lang="en-US" b="1" dirty="0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B64340"/>
                </a:solidFill>
                <a:latin typeface="Arial" pitchFamily="34" charset="0"/>
                <a:cs typeface="Arial" pitchFamily="34" charset="0"/>
              </a:rPr>
              <a:t>máu</a:t>
            </a:r>
            <a:endParaRPr lang="en-US" b="1" dirty="0">
              <a:solidFill>
                <a:srgbClr val="B6434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30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639762"/>
          </a:xfrm>
        </p:spPr>
        <p:txBody>
          <a:bodyPr>
            <a:normAutofit/>
          </a:bodyPr>
          <a:lstStyle/>
          <a:p>
            <a:r>
              <a:rPr lang="en-US" altLang="en-US" sz="3200" b="1" dirty="0">
                <a:solidFill>
                  <a:srgbClr val="FF0000"/>
                </a:solidFill>
              </a:rPr>
              <a:t>ĐIỀU TRỊ HCDC </a:t>
            </a:r>
            <a:r>
              <a:rPr lang="en-US" altLang="en-US" sz="3200" b="1" dirty="0" smtClean="0">
                <a:solidFill>
                  <a:srgbClr val="FF0000"/>
                </a:solidFill>
              </a:rPr>
              <a:t>KHÁNG VITAMIN </a:t>
            </a:r>
            <a:r>
              <a:rPr lang="en-US" altLang="en-US" sz="3200" b="1" dirty="0">
                <a:solidFill>
                  <a:srgbClr val="FF0000"/>
                </a:solidFill>
              </a:rPr>
              <a:t>K</a:t>
            </a:r>
            <a:endParaRPr lang="en-US" altLang="en-US" sz="3200" b="1" dirty="0" smtClean="0">
              <a:solidFill>
                <a:srgbClr val="FF0000"/>
              </a:solidFill>
            </a:endParaRP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>
          <a:xfrm>
            <a:off x="495300" y="838200"/>
            <a:ext cx="9258300" cy="5715000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en-US" altLang="en-US" sz="2400" b="1" i="1" u="sng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Vitamin </a:t>
            </a:r>
            <a:r>
              <a:rPr lang="en-US" altLang="en-US" sz="2400" b="1" i="1" u="sng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K1: </a:t>
            </a:r>
          </a:p>
          <a:p>
            <a:pPr lvl="1" eaLnBrk="1" hangingPunct="1"/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BT&lt;INR &lt; 5: vitamin K1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uống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10-20 mg x 2 – 3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endParaRPr lang="en-US" altLang="en-US" sz="2400" dirty="0">
              <a:solidFill>
                <a:srgbClr val="1B1BA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INR &gt; 5 hoặc chảy máu trên lâm sàng: vitamin K1: 10 mg/lần pha truyền TM chậm </a:t>
            </a:r>
            <a:r>
              <a:rPr lang="en-US" altLang="en-US" sz="2400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(&lt;1mg/phút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mỗi 8-12 giờ, plasma tươi đông lạnh đến khi INR </a:t>
            </a:r>
            <a:r>
              <a:rPr lang="en-US" altLang="en-US" sz="2400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&lt;5 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hoặc ngừng chảy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máu</a:t>
            </a:r>
            <a:r>
              <a:rPr lang="en-US" altLang="en-US" sz="2400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RLĐM </a:t>
            </a:r>
            <a:r>
              <a:rPr lang="en-US" sz="24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24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</a:t>
            </a:r>
            <a:r>
              <a:rPr lang="en-US" sz="24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dẳng</a:t>
            </a:r>
            <a:r>
              <a:rPr lang="en-US" sz="2400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US" sz="24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nhắc</a:t>
            </a:r>
            <a:r>
              <a:rPr lang="en-US" sz="24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PCC, YT VII, IX.</a:t>
            </a:r>
            <a:endParaRPr lang="en-US" altLang="en-US" sz="2400" dirty="0">
              <a:solidFill>
                <a:srgbClr val="1B1BA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n-US" altLang="en-US" sz="2400" b="1" i="1" u="sng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altLang="en-US" sz="2400" b="1" i="1" u="sng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i="1" u="sng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altLang="en-US" sz="2400" b="1" i="1" u="sng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i="1" u="sng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altLang="en-US" sz="2400" b="1" i="1" u="sng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i="1" u="sng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altLang="en-US" sz="2400" b="1" i="1" u="sng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 eaLnBrk="1" hangingPunct="1"/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2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tuần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warfarin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endParaRPr lang="en-US" altLang="en-US" sz="2400" dirty="0">
              <a:solidFill>
                <a:srgbClr val="1B1BA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/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siêu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warfarin</a:t>
            </a:r>
          </a:p>
          <a:p>
            <a:pPr lvl="1" eaLnBrk="1" hangingPunct="1"/>
            <a:endParaRPr lang="en-US" altLang="en-US" sz="800" dirty="0">
              <a:solidFill>
                <a:srgbClr val="1B1BA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r>
              <a:rPr lang="en-US" altLang="en-US" sz="2400" b="1" i="1" u="sng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Tiêu</a:t>
            </a:r>
            <a:r>
              <a:rPr lang="en-US" altLang="en-US" sz="2400" b="1" i="1" u="sng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i="1" u="sng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altLang="en-US" sz="2400" b="1" i="1" u="sng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i="1" u="sng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dừng</a:t>
            </a:r>
            <a:r>
              <a:rPr lang="en-US" altLang="en-US" sz="2400" b="1" i="1" u="sng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i="1" u="sng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hẳn</a:t>
            </a:r>
            <a:r>
              <a:rPr lang="en-US" altLang="en-US" sz="2400" b="1" i="1" u="sng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vitamin K1: </a:t>
            </a:r>
          </a:p>
          <a:p>
            <a:pPr lvl="1" eaLnBrk="1" hangingPunct="1"/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INR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ngừng</a:t>
            </a:r>
            <a:r>
              <a:rPr lang="en-US" altLang="en-US" sz="2400" dirty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vitamin K1 48-72 </a:t>
            </a:r>
            <a:r>
              <a:rPr lang="en-US" altLang="en-US" sz="2400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altLang="en-US" sz="2400" dirty="0" smtClean="0">
              <a:solidFill>
                <a:srgbClr val="1B1BA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" indent="0">
              <a:buNone/>
            </a:pPr>
            <a:r>
              <a:rPr lang="en-US" altLang="en-US" sz="2800" u="sng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Lưu</a:t>
            </a:r>
            <a:r>
              <a:rPr lang="en-US" altLang="en-US" sz="2800" u="sng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</a:t>
            </a:r>
            <a:r>
              <a:rPr lang="en-US" altLang="en-US" sz="2800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n-US" sz="2800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r>
              <a:rPr lang="en-US" altLang="en-US" sz="2800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nền</a:t>
            </a:r>
            <a:r>
              <a:rPr lang="en-US" altLang="en-US" sz="2800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altLang="en-US" sz="2800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altLang="en-US" sz="2800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chống</a:t>
            </a:r>
            <a:r>
              <a:rPr lang="en-US" altLang="en-US" sz="2800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đông</a:t>
            </a:r>
            <a:r>
              <a:rPr lang="en-US" altLang="en-US" sz="2800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800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2800" dirty="0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solidFill>
                  <a:srgbClr val="1B1B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thai.</a:t>
            </a:r>
            <a:endParaRPr lang="en-US" altLang="en-US" sz="2800" dirty="0" smtClean="0">
              <a:solidFill>
                <a:srgbClr val="1B1BA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" indent="0">
              <a:buNone/>
            </a:pPr>
            <a:endParaRPr lang="en-US" altLang="en-US" sz="2800" dirty="0" smtClean="0">
              <a:solidFill>
                <a:srgbClr val="1B1BA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" indent="0">
              <a:buNone/>
            </a:pPr>
            <a:endParaRPr lang="en-US" altLang="en-US" sz="2800" dirty="0">
              <a:solidFill>
                <a:srgbClr val="1B1BA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05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086100" y="2590800"/>
            <a:ext cx="4724401" cy="838200"/>
          </a:xfrm>
        </p:spPr>
        <p:txBody>
          <a:bodyPr/>
          <a:lstStyle/>
          <a:p>
            <a:pPr eaLnBrk="1" hangingPunct="1">
              <a:lnSpc>
                <a:spcPct val="75000"/>
              </a:lnSpc>
              <a:spcBef>
                <a:spcPct val="20000"/>
              </a:spcBef>
              <a:defRPr/>
            </a:pPr>
            <a:r>
              <a:rPr lang="en-US" sz="3700" b="1" dirty="0" smtClean="0">
                <a:solidFill>
                  <a:srgbClr val="C00000"/>
                </a:solidFill>
              </a:rPr>
              <a:t>THANK YOU !</a:t>
            </a:r>
            <a:endParaRPr lang="en-US" sz="3700" dirty="0">
              <a:solidFill>
                <a:srgbClr val="C00000"/>
              </a:solidFill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1162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503238"/>
            <a:ext cx="7772400" cy="563562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PHOSPHUA KẼM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1500" y="1371600"/>
            <a:ext cx="9220200" cy="4484688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spcBef>
                <a:spcPts val="1800"/>
              </a:spcBef>
              <a:buFont typeface="Wingdings" pitchFamily="2" charset="2"/>
              <a:buChar char="§"/>
            </a:pP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Dạng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bột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kết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tinh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màu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xám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vi-VN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đ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en,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mùi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nh</a:t>
            </a:r>
            <a:r>
              <a:rPr lang="vi-VN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ư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cá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vi-VN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ươ</a:t>
            </a:r>
            <a:r>
              <a:rPr lang="en-US" altLang="en-US" sz="3000" dirty="0" smtClean="0">
                <a:solidFill>
                  <a:srgbClr val="1B1BAF"/>
                </a:solidFill>
                <a:latin typeface="Arial" panose="020B0604020202020204" pitchFamily="34" charset="0"/>
              </a:rPr>
              <a:t>n</a:t>
            </a:r>
            <a:endParaRPr lang="en-US" altLang="en-US" sz="3000" dirty="0">
              <a:solidFill>
                <a:srgbClr val="1B1BAF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1800"/>
              </a:spcBef>
              <a:buFont typeface="Wingdings" pitchFamily="2" charset="2"/>
              <a:buChar char="§"/>
            </a:pP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Phosphua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kẽm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trong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môi</a:t>
            </a:r>
            <a:r>
              <a:rPr lang="en-US" altLang="en-US" sz="3000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tr</a:t>
            </a:r>
            <a:r>
              <a:rPr lang="vi-VN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ư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ờng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n</a:t>
            </a:r>
            <a:r>
              <a:rPr lang="vi-VN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ư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ớc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+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axit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clohydric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dịch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vị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smtClean="0">
                <a:solidFill>
                  <a:srgbClr val="1B1BAF"/>
                </a:solidFill>
                <a:latin typeface="Tahoma"/>
                <a:ea typeface="Tahoma"/>
                <a:cs typeface="Tahoma"/>
              </a:rPr>
              <a:t>→ </a:t>
            </a:r>
            <a:r>
              <a:rPr lang="en-US" altLang="en-US" sz="3000" dirty="0" err="1" smtClean="0">
                <a:solidFill>
                  <a:srgbClr val="1B1BAF"/>
                </a:solidFill>
                <a:latin typeface="Tahoma"/>
                <a:ea typeface="Tahoma"/>
                <a:cs typeface="Tahoma"/>
              </a:rPr>
              <a:t>khí</a:t>
            </a:r>
            <a:r>
              <a:rPr lang="en-US" altLang="en-US" sz="3000" dirty="0" smtClean="0">
                <a:solidFill>
                  <a:srgbClr val="1B1BAF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altLang="en-US" sz="3000" dirty="0" smtClean="0">
                <a:solidFill>
                  <a:srgbClr val="1B1BAF"/>
                </a:solidFill>
                <a:latin typeface="Arial" panose="020B0604020202020204" pitchFamily="34" charset="0"/>
              </a:rPr>
              <a:t>phosphine (PH3)</a:t>
            </a:r>
            <a:endParaRPr lang="en-US" altLang="en-US" sz="3000" dirty="0">
              <a:solidFill>
                <a:srgbClr val="1B1BAF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1800"/>
              </a:spcBef>
              <a:buFont typeface="Wingdings" pitchFamily="2" charset="2"/>
              <a:buChar char="§"/>
            </a:pP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C</a:t>
            </a:r>
            <a:r>
              <a:rPr lang="vi-VN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ơ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chế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gây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vi-VN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đ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ộc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: </a:t>
            </a:r>
            <a:r>
              <a:rPr lang="en-US" altLang="en-US" sz="30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ức</a:t>
            </a:r>
            <a:r>
              <a:rPr lang="en-US" altLang="en-US" sz="3000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chế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không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cạnh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tranh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với</a:t>
            </a:r>
            <a:r>
              <a:rPr lang="en-US" altLang="en-US" sz="3000" dirty="0" smtClean="0">
                <a:solidFill>
                  <a:srgbClr val="1B1BAF"/>
                </a:solidFill>
                <a:latin typeface="Arial" panose="020B0604020202020204" pitchFamily="34" charset="0"/>
              </a:rPr>
              <a:t> cytochrome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gây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huỷ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hoại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và</a:t>
            </a:r>
            <a:r>
              <a:rPr lang="en-US" altLang="en-US" sz="3000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chết</a:t>
            </a:r>
            <a:r>
              <a:rPr lang="en-US" altLang="en-US" sz="3000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tế</a:t>
            </a:r>
            <a:r>
              <a:rPr lang="en-US" altLang="en-US" sz="3000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bào</a:t>
            </a:r>
            <a:r>
              <a:rPr lang="en-US" altLang="en-US" sz="3000" dirty="0" smtClean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vi-VN" altLang="en-US" sz="3000" dirty="0" smtClean="0">
                <a:solidFill>
                  <a:srgbClr val="1B1BAF"/>
                </a:solidFill>
                <a:latin typeface="Arial" panose="020B0604020202020204" pitchFamily="34" charset="0"/>
              </a:rPr>
              <a:t>đ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ặc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biệt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các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tổ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chức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nhu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cầu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chuyển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hoá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cao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. </a:t>
            </a:r>
          </a:p>
          <a:p>
            <a:pPr algn="just">
              <a:lnSpc>
                <a:spcPct val="90000"/>
              </a:lnSpc>
              <a:spcBef>
                <a:spcPts val="1800"/>
              </a:spcBef>
              <a:buFont typeface="Wingdings" pitchFamily="2" charset="2"/>
              <a:buChar char="§"/>
            </a:pP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Liều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chết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smtClean="0">
                <a:solidFill>
                  <a:srgbClr val="1B1BAF"/>
                </a:solidFill>
                <a:latin typeface="Arial" panose="020B0604020202020204" pitchFamily="34" charset="0"/>
              </a:rPr>
              <a:t> 4-5 g NL, </a:t>
            </a:r>
            <a:r>
              <a:rPr lang="en-US" altLang="en-US" sz="30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có</a:t>
            </a:r>
            <a:r>
              <a:rPr lang="en-US" altLang="en-US" sz="3000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tài</a:t>
            </a:r>
            <a:r>
              <a:rPr lang="en-US" altLang="en-US" sz="3000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liệu</a:t>
            </a:r>
            <a:r>
              <a:rPr lang="en-US" altLang="en-US" sz="3000" dirty="0" smtClean="0">
                <a:solidFill>
                  <a:srgbClr val="1B1BAF"/>
                </a:solidFill>
                <a:latin typeface="Arial" panose="020B0604020202020204" pitchFamily="34" charset="0"/>
              </a:rPr>
              <a:t> &lt;1g.</a:t>
            </a:r>
            <a:endParaRPr lang="en-US" altLang="en-US" sz="3000" dirty="0">
              <a:solidFill>
                <a:srgbClr val="1B1BA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3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333500" y="145195"/>
            <a:ext cx="7772400" cy="731838"/>
          </a:xfrm>
        </p:spPr>
        <p:txBody>
          <a:bodyPr/>
          <a:lstStyle/>
          <a:p>
            <a:pPr eaLnBrk="1" hangingPunct="1"/>
            <a:r>
              <a:rPr lang="en-US" altLang="en-US" sz="3200" b="1" dirty="0" err="1">
                <a:solidFill>
                  <a:srgbClr val="FF0000"/>
                </a:solidFill>
                <a:latin typeface="Arial" panose="020B0604020202020204" pitchFamily="34" charset="0"/>
              </a:rPr>
              <a:t>Phosphua</a:t>
            </a:r>
            <a:r>
              <a:rPr lang="en-US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Arial" panose="020B0604020202020204" pitchFamily="34" charset="0"/>
              </a:rPr>
              <a:t>kẽm</a:t>
            </a:r>
            <a:r>
              <a:rPr lang="en-US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Phosphua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nhôm</a:t>
            </a:r>
            <a:endParaRPr lang="en-US" altLang="en-US" sz="32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243" name="Rectangle 1028"/>
          <p:cNvSpPr>
            <a:spLocks noGrp="1" noChangeArrowheads="1"/>
          </p:cNvSpPr>
          <p:nvPr>
            <p:ph type="body" sz="half" idx="2"/>
          </p:nvPr>
        </p:nvSpPr>
        <p:spPr>
          <a:xfrm flipV="1">
            <a:off x="6052906" y="1341978"/>
            <a:ext cx="3810000" cy="141288"/>
          </a:xfrm>
        </p:spPr>
        <p:txBody>
          <a:bodyPr>
            <a:normAutofit fontScale="55000" lnSpcReduction="2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800"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5" name="Picture 9" descr="SS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0" y="1194718"/>
            <a:ext cx="3657599" cy="131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1" t="3044" r="17999" b="4091"/>
          <a:stretch>
            <a:fillRect/>
          </a:stretch>
        </p:blipFill>
        <p:spPr bwMode="auto">
          <a:xfrm>
            <a:off x="5905500" y="3085263"/>
            <a:ext cx="3657600" cy="344888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unknown 03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53233"/>
            <a:ext cx="2705100" cy="213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ZnPP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55" y="3162300"/>
            <a:ext cx="4495800" cy="337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344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503238"/>
            <a:ext cx="7772400" cy="5635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PHOSPHUA KẼM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6300" y="1219200"/>
            <a:ext cx="8610600" cy="541020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altLang="en-US" sz="26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1. </a:t>
            </a:r>
            <a:r>
              <a:rPr lang="en-US" altLang="en-US" sz="26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Chẩn</a:t>
            </a:r>
            <a:r>
              <a:rPr lang="en-US" altLang="en-US" sz="26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vi-VN" altLang="en-US" sz="2600" b="1" dirty="0">
                <a:solidFill>
                  <a:srgbClr val="FF0000"/>
                </a:solidFill>
                <a:latin typeface="Arial" panose="020B0604020202020204" pitchFamily="34" charset="0"/>
              </a:rPr>
              <a:t>đ</a:t>
            </a:r>
            <a:r>
              <a:rPr lang="en-US" altLang="en-US" sz="2600" b="1" dirty="0" err="1">
                <a:solidFill>
                  <a:srgbClr val="FF0000"/>
                </a:solidFill>
                <a:latin typeface="Arial" panose="020B0604020202020204" pitchFamily="34" charset="0"/>
              </a:rPr>
              <a:t>oán</a:t>
            </a:r>
            <a:r>
              <a:rPr lang="en-US" altLang="en-US" sz="26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latin typeface="Arial" panose="020B0604020202020204" pitchFamily="34" charset="0"/>
              </a:rPr>
              <a:t>xác</a:t>
            </a:r>
            <a:r>
              <a:rPr lang="en-US" altLang="en-US" sz="26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vi-VN" altLang="en-US" sz="2600" b="1" dirty="0">
                <a:solidFill>
                  <a:srgbClr val="FF0000"/>
                </a:solidFill>
                <a:latin typeface="Arial" panose="020B0604020202020204" pitchFamily="34" charset="0"/>
              </a:rPr>
              <a:t>đ</a:t>
            </a:r>
            <a:r>
              <a:rPr lang="en-US" altLang="en-US" sz="2600" b="1" dirty="0" err="1">
                <a:solidFill>
                  <a:srgbClr val="FF0000"/>
                </a:solidFill>
                <a:latin typeface="Arial" panose="020B0604020202020204" pitchFamily="34" charset="0"/>
              </a:rPr>
              <a:t>ịnh</a:t>
            </a:r>
            <a:r>
              <a:rPr lang="en-US" altLang="en-US" sz="2600" b="1" dirty="0">
                <a:solidFill>
                  <a:srgbClr val="FF0000"/>
                </a:solidFill>
                <a:latin typeface="Arial" panose="020B0604020202020204" pitchFamily="34" charset="0"/>
              </a:rPr>
              <a:t>:</a:t>
            </a:r>
          </a:p>
          <a:p>
            <a:pPr>
              <a:lnSpc>
                <a:spcPct val="90000"/>
              </a:lnSpc>
              <a:spcBef>
                <a:spcPts val="1800"/>
              </a:spcBef>
              <a:buFont typeface="Wingdings" pitchFamily="2" charset="2"/>
              <a:buChar char="§"/>
            </a:pPr>
            <a:r>
              <a:rPr lang="en-US" altLang="en-US" sz="2600" b="1" dirty="0" smtClean="0">
                <a:solidFill>
                  <a:srgbClr val="1B1BAF"/>
                </a:solidFill>
                <a:latin typeface="Arial" panose="020B0604020202020204" pitchFamily="34" charset="0"/>
              </a:rPr>
              <a:t>BN </a:t>
            </a:r>
            <a:r>
              <a:rPr lang="en-US" altLang="en-US" sz="2600" b="1" dirty="0" err="1">
                <a:solidFill>
                  <a:srgbClr val="1B1BAF"/>
                </a:solidFill>
                <a:latin typeface="Arial" panose="020B0604020202020204" pitchFamily="34" charset="0"/>
              </a:rPr>
              <a:t>uống</a:t>
            </a:r>
            <a:r>
              <a:rPr lang="en-US" altLang="en-US" sz="2600" b="1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1B1BAF"/>
                </a:solidFill>
                <a:latin typeface="Arial" panose="020B0604020202020204" pitchFamily="34" charset="0"/>
              </a:rPr>
              <a:t>loại</a:t>
            </a:r>
            <a:r>
              <a:rPr lang="en-US" altLang="en-US" sz="2600" b="1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b="1" dirty="0" smtClean="0">
                <a:solidFill>
                  <a:srgbClr val="1B1BAF"/>
                </a:solidFill>
                <a:latin typeface="Arial" panose="020B0604020202020204" pitchFamily="34" charset="0"/>
              </a:rPr>
              <a:t>HCDC, </a:t>
            </a:r>
            <a:r>
              <a:rPr lang="en-US" altLang="en-US" sz="2600" b="1" dirty="0" err="1">
                <a:solidFill>
                  <a:srgbClr val="1B1BAF"/>
                </a:solidFill>
                <a:latin typeface="Arial" panose="020B0604020202020204" pitchFamily="34" charset="0"/>
              </a:rPr>
              <a:t>bột</a:t>
            </a:r>
            <a:r>
              <a:rPr lang="en-US" altLang="en-US" sz="2600" b="1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2600" b="1" dirty="0" err="1">
                <a:solidFill>
                  <a:srgbClr val="1B1BAF"/>
                </a:solidFill>
                <a:latin typeface="Arial" panose="020B0604020202020204" pitchFamily="34" charset="0"/>
              </a:rPr>
              <a:t>màu</a:t>
            </a:r>
            <a:r>
              <a:rPr lang="en-US" altLang="en-US" sz="2600" b="1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1B1BAF"/>
                </a:solidFill>
                <a:latin typeface="Arial" panose="020B0604020202020204" pitchFamily="34" charset="0"/>
              </a:rPr>
              <a:t>xám</a:t>
            </a:r>
            <a:r>
              <a:rPr lang="en-US" altLang="en-US" sz="2600" b="1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2600" b="1" dirty="0" err="1">
                <a:solidFill>
                  <a:srgbClr val="1B1BAF"/>
                </a:solidFill>
                <a:latin typeface="Arial" panose="020B0604020202020204" pitchFamily="34" charset="0"/>
              </a:rPr>
              <a:t>mùi</a:t>
            </a:r>
            <a:r>
              <a:rPr lang="en-US" altLang="en-US" sz="2600" b="1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1B1BAF"/>
                </a:solidFill>
                <a:latin typeface="Arial" panose="020B0604020202020204" pitchFamily="34" charset="0"/>
              </a:rPr>
              <a:t>thối</a:t>
            </a:r>
            <a:r>
              <a:rPr lang="en-US" altLang="en-US" sz="2600" b="1" dirty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>
              <a:lnSpc>
                <a:spcPct val="90000"/>
              </a:lnSpc>
              <a:spcBef>
                <a:spcPts val="1800"/>
              </a:spcBef>
              <a:buFont typeface="Wingdings" pitchFamily="2" charset="2"/>
              <a:buChar char="§"/>
            </a:pPr>
            <a:r>
              <a:rPr lang="en-US" altLang="en-US" sz="2600" b="1" dirty="0" err="1">
                <a:solidFill>
                  <a:srgbClr val="1B1BAF"/>
                </a:solidFill>
                <a:latin typeface="Arial" panose="020B0604020202020204" pitchFamily="34" charset="0"/>
              </a:rPr>
              <a:t>Lâm</a:t>
            </a:r>
            <a:r>
              <a:rPr lang="en-US" altLang="en-US" sz="2600" b="1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1B1BAF"/>
                </a:solidFill>
                <a:latin typeface="Arial" panose="020B0604020202020204" pitchFamily="34" charset="0"/>
              </a:rPr>
              <a:t>sàng</a:t>
            </a:r>
            <a:r>
              <a:rPr lang="en-US" altLang="en-US" sz="2600" b="1" dirty="0">
                <a:solidFill>
                  <a:srgbClr val="1B1BAF"/>
                </a:solidFill>
                <a:latin typeface="Arial" panose="020B0604020202020204" pitchFamily="34" charset="0"/>
              </a:rPr>
              <a:t>: </a:t>
            </a:r>
          </a:p>
          <a:p>
            <a:pPr lvl="1">
              <a:lnSpc>
                <a:spcPct val="90000"/>
              </a:lnSpc>
              <a:spcBef>
                <a:spcPts val="1200"/>
              </a:spcBef>
              <a:buFont typeface="Arial" pitchFamily="34" charset="0"/>
              <a:buChar char="•"/>
            </a:pPr>
            <a:r>
              <a:rPr lang="en-US" altLang="en-US" b="1" dirty="0" err="1" smtClean="0">
                <a:solidFill>
                  <a:srgbClr val="B64340"/>
                </a:solidFill>
                <a:latin typeface="Arial" panose="020B0604020202020204" pitchFamily="34" charset="0"/>
              </a:rPr>
              <a:t>Tiêu</a:t>
            </a:r>
            <a:r>
              <a:rPr lang="en-US" altLang="en-US" b="1" dirty="0" smtClean="0">
                <a:solidFill>
                  <a:srgbClr val="B64340"/>
                </a:solidFill>
                <a:latin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B64340"/>
                </a:solidFill>
                <a:latin typeface="Arial" panose="020B0604020202020204" pitchFamily="34" charset="0"/>
              </a:rPr>
              <a:t>hoá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: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ngay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sau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uống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bỏng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rát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thực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quản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vi-VN" altLang="en-US" dirty="0">
                <a:solidFill>
                  <a:srgbClr val="1B1BAF"/>
                </a:solidFill>
                <a:latin typeface="Arial" panose="020B0604020202020204" pitchFamily="34" charset="0"/>
              </a:rPr>
              <a:t>đ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au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bụng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nôn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mửa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ỉa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chảy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có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thể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có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máu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 lvl="1">
              <a:lnSpc>
                <a:spcPct val="90000"/>
              </a:lnSpc>
              <a:spcBef>
                <a:spcPts val="1200"/>
              </a:spcBef>
              <a:buFont typeface="Arial" pitchFamily="34" charset="0"/>
              <a:buChar char="•"/>
            </a:pPr>
            <a:r>
              <a:rPr lang="en-US" altLang="en-US" b="1" dirty="0" err="1" smtClean="0">
                <a:solidFill>
                  <a:srgbClr val="B64340"/>
                </a:solidFill>
                <a:latin typeface="Arial" panose="020B0604020202020204" pitchFamily="34" charset="0"/>
              </a:rPr>
              <a:t>Hô</a:t>
            </a:r>
            <a:r>
              <a:rPr lang="en-US" altLang="en-US" b="1" dirty="0" smtClean="0">
                <a:solidFill>
                  <a:srgbClr val="B64340"/>
                </a:solidFill>
                <a:latin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B64340"/>
                </a:solidFill>
                <a:latin typeface="Arial" panose="020B0604020202020204" pitchFamily="34" charset="0"/>
              </a:rPr>
              <a:t>hấp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: ho,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khó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thở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cảm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giác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thắt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ngực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phù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phổi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cấp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tổn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th</a:t>
            </a:r>
            <a:r>
              <a:rPr lang="vi-VN" altLang="en-US" dirty="0">
                <a:solidFill>
                  <a:srgbClr val="1B1BAF"/>
                </a:solidFill>
                <a:latin typeface="Arial" panose="020B0604020202020204" pitchFamily="34" charset="0"/>
              </a:rPr>
              <a:t>ươ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ng.</a:t>
            </a:r>
          </a:p>
          <a:p>
            <a:pPr lvl="1">
              <a:lnSpc>
                <a:spcPct val="90000"/>
              </a:lnSpc>
              <a:spcBef>
                <a:spcPts val="1200"/>
              </a:spcBef>
              <a:buFont typeface="Arial" pitchFamily="34" charset="0"/>
              <a:buChar char="•"/>
            </a:pPr>
            <a:r>
              <a:rPr lang="en-US" altLang="en-US" b="1" dirty="0" smtClean="0">
                <a:solidFill>
                  <a:srgbClr val="B64340"/>
                </a:solidFill>
                <a:latin typeface="Arial" panose="020B0604020202020204" pitchFamily="34" charset="0"/>
              </a:rPr>
              <a:t>Tim </a:t>
            </a:r>
            <a:r>
              <a:rPr lang="en-US" altLang="en-US" b="1" dirty="0" err="1">
                <a:solidFill>
                  <a:srgbClr val="B64340"/>
                </a:solidFill>
                <a:latin typeface="Arial" panose="020B0604020202020204" pitchFamily="34" charset="0"/>
              </a:rPr>
              <a:t>mạch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: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mạch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nhanh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tụt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HA, RL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nhịp</a:t>
            </a:r>
            <a:endParaRPr lang="en-US" altLang="en-US" dirty="0">
              <a:solidFill>
                <a:srgbClr val="1B1BAF"/>
              </a:solidFill>
              <a:latin typeface="Arial" panose="020B0604020202020204" pitchFamily="34" charset="0"/>
            </a:endParaRPr>
          </a:p>
          <a:p>
            <a:pPr lvl="1">
              <a:lnSpc>
                <a:spcPct val="90000"/>
              </a:lnSpc>
              <a:spcBef>
                <a:spcPts val="1200"/>
              </a:spcBef>
              <a:buFont typeface="Arial" pitchFamily="34" charset="0"/>
              <a:buChar char="•"/>
            </a:pPr>
            <a:r>
              <a:rPr lang="en-US" altLang="en-US" b="1" dirty="0" err="1" smtClean="0">
                <a:solidFill>
                  <a:srgbClr val="B64340"/>
                </a:solidFill>
                <a:latin typeface="Arial" panose="020B0604020202020204" pitchFamily="34" charset="0"/>
              </a:rPr>
              <a:t>Thần</a:t>
            </a:r>
            <a:r>
              <a:rPr lang="en-US" altLang="en-US" b="1" dirty="0" smtClean="0">
                <a:solidFill>
                  <a:srgbClr val="B64340"/>
                </a:solidFill>
                <a:latin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B64340"/>
                </a:solidFill>
                <a:latin typeface="Arial" panose="020B0604020202020204" pitchFamily="34" charset="0"/>
              </a:rPr>
              <a:t>kinh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: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kích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thích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khó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chịu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ảo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giác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, co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giật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hôn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1B1BAF"/>
                </a:solidFill>
                <a:latin typeface="Arial" panose="020B0604020202020204" pitchFamily="34" charset="0"/>
              </a:rPr>
              <a:t>mê</a:t>
            </a:r>
            <a:r>
              <a:rPr lang="en-US" altLang="en-US" dirty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 marL="812800" indent="-812800">
              <a:lnSpc>
                <a:spcPct val="90000"/>
              </a:lnSpc>
              <a:buNone/>
            </a:pPr>
            <a:endParaRPr lang="en-US" altLang="en-US" sz="2800" dirty="0">
              <a:solidFill>
                <a:srgbClr val="1B1BAF"/>
              </a:solidFill>
              <a:latin typeface="Arial" panose="020B0604020202020204" pitchFamily="34" charset="0"/>
            </a:endParaRPr>
          </a:p>
          <a:p>
            <a:pPr marL="812800" indent="-812800">
              <a:lnSpc>
                <a:spcPct val="90000"/>
              </a:lnSpc>
              <a:buNone/>
            </a:pPr>
            <a:endParaRPr lang="en-US" altLang="en-US" sz="2600" dirty="0">
              <a:solidFill>
                <a:srgbClr val="1B1BA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7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503238"/>
            <a:ext cx="7772400" cy="5635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PHOSPHUA KẼM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52500" y="1295400"/>
            <a:ext cx="8534400" cy="4484688"/>
          </a:xfrm>
        </p:spPr>
        <p:txBody>
          <a:bodyPr/>
          <a:lstStyle/>
          <a:p>
            <a:pPr marL="812800" indent="-812800">
              <a:buFontTx/>
              <a:buChar char="-"/>
            </a:pPr>
            <a:r>
              <a:rPr lang="en-US" altLang="en-US" sz="3000" b="1" dirty="0" err="1">
                <a:solidFill>
                  <a:srgbClr val="1B1BAF"/>
                </a:solidFill>
                <a:latin typeface="Arial" panose="020B0604020202020204" pitchFamily="34" charset="0"/>
              </a:rPr>
              <a:t>Xét</a:t>
            </a:r>
            <a:r>
              <a:rPr lang="en-US" altLang="en-US" sz="3000" b="1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1B1BAF"/>
                </a:solidFill>
                <a:latin typeface="Arial" panose="020B0604020202020204" pitchFamily="34" charset="0"/>
              </a:rPr>
              <a:t>nghiệm</a:t>
            </a:r>
            <a:r>
              <a:rPr lang="en-US" altLang="en-US" sz="3000" b="1" dirty="0">
                <a:solidFill>
                  <a:srgbClr val="1B1BAF"/>
                </a:solidFill>
                <a:latin typeface="Arial" panose="020B0604020202020204" pitchFamily="34" charset="0"/>
              </a:rPr>
              <a:t>:</a:t>
            </a:r>
          </a:p>
          <a:p>
            <a:pPr marL="812800" indent="-812800">
              <a:buNone/>
            </a:pP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      </a:t>
            </a:r>
            <a:r>
              <a:rPr lang="en-US" altLang="en-US" sz="3000" dirty="0" smtClean="0">
                <a:solidFill>
                  <a:srgbClr val="1B1BAF"/>
                </a:solidFill>
                <a:latin typeface="Arial" panose="020B0604020202020204" pitchFamily="34" charset="0"/>
              </a:rPr>
              <a:t>+ AST, ALT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3000" dirty="0" smtClean="0">
                <a:solidFill>
                  <a:srgbClr val="1B1BAF"/>
                </a:solidFill>
                <a:latin typeface="Arial" panose="020B0604020202020204" pitchFamily="34" charset="0"/>
              </a:rPr>
              <a:t>PT, </a:t>
            </a:r>
            <a:r>
              <a:rPr lang="vi-VN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đ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ôi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khí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có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smtClean="0">
                <a:solidFill>
                  <a:srgbClr val="1B1BAF"/>
                </a:solidFill>
                <a:latin typeface="Arial" panose="020B0604020202020204" pitchFamily="34" charset="0"/>
              </a:rPr>
              <a:t>DIC.</a:t>
            </a:r>
            <a:endParaRPr lang="en-US" altLang="en-US" sz="3000" dirty="0">
              <a:solidFill>
                <a:srgbClr val="1B1BAF"/>
              </a:solidFill>
              <a:latin typeface="Arial" panose="020B0604020202020204" pitchFamily="34" charset="0"/>
            </a:endParaRPr>
          </a:p>
          <a:p>
            <a:pPr marL="812800" indent="-812800">
              <a:buNone/>
            </a:pP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      + </a:t>
            </a:r>
            <a:r>
              <a:rPr lang="en-US" altLang="en-US" sz="3000" dirty="0" smtClean="0">
                <a:solidFill>
                  <a:srgbClr val="1B1BAF"/>
                </a:solidFill>
                <a:latin typeface="Arial" panose="020B0604020202020204" pitchFamily="34" charset="0"/>
              </a:rPr>
              <a:t>XNĐC: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mẫu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vi-VN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đ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ộc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chất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dịch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smtClean="0">
                <a:solidFill>
                  <a:srgbClr val="1B1BAF"/>
                </a:solidFill>
                <a:latin typeface="Arial" panose="020B0604020202020204" pitchFamily="34" charset="0"/>
              </a:rPr>
              <a:t>DD - </a:t>
            </a:r>
            <a:r>
              <a:rPr lang="en-US" altLang="en-US" sz="30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chất</a:t>
            </a:r>
            <a:r>
              <a:rPr lang="en-US" altLang="en-US" sz="3000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nôn</a:t>
            </a:r>
            <a:endParaRPr lang="en-US" altLang="en-US" sz="3000" dirty="0">
              <a:solidFill>
                <a:srgbClr val="1B1BAF"/>
              </a:solidFill>
              <a:latin typeface="Arial" panose="020B0604020202020204" pitchFamily="34" charset="0"/>
            </a:endParaRPr>
          </a:p>
          <a:p>
            <a:pPr marL="812800" indent="-812800">
              <a:buNone/>
            </a:pP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      + XN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khác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: </a:t>
            </a:r>
            <a:r>
              <a:rPr lang="vi-VN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đ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iện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tim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Xquang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phổi</a:t>
            </a:r>
            <a:r>
              <a:rPr lang="en-US" altLang="en-US" sz="3000" dirty="0" smtClean="0">
                <a:solidFill>
                  <a:srgbClr val="1B1BAF"/>
                </a:solidFill>
                <a:latin typeface="Arial" panose="020B0604020202020204" pitchFamily="34" charset="0"/>
              </a:rPr>
              <a:t>,…</a:t>
            </a:r>
          </a:p>
          <a:p>
            <a:pPr marL="812800" indent="-812800">
              <a:buNone/>
            </a:pPr>
            <a:endParaRPr lang="en-US" altLang="en-US" sz="3000" dirty="0">
              <a:solidFill>
                <a:srgbClr val="1B1BAF"/>
              </a:solidFill>
              <a:latin typeface="Arial" panose="020B0604020202020204" pitchFamily="34" charset="0"/>
            </a:endParaRPr>
          </a:p>
          <a:p>
            <a:pPr marL="812800" indent="-812800">
              <a:buNone/>
            </a:pP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-       </a:t>
            </a:r>
            <a:r>
              <a:rPr lang="en-US" altLang="en-US" sz="3000" b="1" dirty="0" err="1">
                <a:solidFill>
                  <a:srgbClr val="1B1BAF"/>
                </a:solidFill>
                <a:latin typeface="Arial" panose="020B0604020202020204" pitchFamily="34" charset="0"/>
              </a:rPr>
              <a:t>Mẫu</a:t>
            </a:r>
            <a:r>
              <a:rPr lang="en-US" altLang="en-US" sz="3000" b="1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1B1BAF"/>
                </a:solidFill>
                <a:latin typeface="Arial" panose="020B0604020202020204" pitchFamily="34" charset="0"/>
              </a:rPr>
              <a:t>chất</a:t>
            </a:r>
            <a:r>
              <a:rPr lang="en-US" altLang="en-US" sz="3000" b="1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vi-VN" altLang="en-US" sz="3000" b="1" dirty="0">
                <a:solidFill>
                  <a:srgbClr val="1B1BAF"/>
                </a:solidFill>
                <a:latin typeface="Arial" panose="020B0604020202020204" pitchFamily="34" charset="0"/>
              </a:rPr>
              <a:t>đ</a:t>
            </a:r>
            <a:r>
              <a:rPr lang="en-US" altLang="en-US" sz="3000" b="1" dirty="0" err="1">
                <a:solidFill>
                  <a:srgbClr val="1B1BAF"/>
                </a:solidFill>
                <a:latin typeface="Arial" panose="020B0604020202020204" pitchFamily="34" charset="0"/>
              </a:rPr>
              <a:t>ộc</a:t>
            </a:r>
            <a:r>
              <a:rPr lang="en-US" altLang="en-US" sz="3000" b="1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1B1BAF"/>
                </a:solidFill>
                <a:latin typeface="Arial" panose="020B0604020202020204" pitchFamily="34" charset="0"/>
              </a:rPr>
              <a:t>gia</a:t>
            </a:r>
            <a:r>
              <a:rPr lang="en-US" altLang="en-US" sz="3000" b="1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vi-VN" altLang="en-US" sz="3000" b="1" dirty="0">
                <a:solidFill>
                  <a:srgbClr val="1B1BAF"/>
                </a:solidFill>
                <a:latin typeface="Arial" panose="020B0604020202020204" pitchFamily="34" charset="0"/>
              </a:rPr>
              <a:t>đ</a:t>
            </a:r>
            <a:r>
              <a:rPr lang="en-US" altLang="en-US" sz="3000" b="1" dirty="0" err="1">
                <a:solidFill>
                  <a:srgbClr val="1B1BAF"/>
                </a:solidFill>
                <a:latin typeface="Arial" panose="020B0604020202020204" pitchFamily="34" charset="0"/>
              </a:rPr>
              <a:t>ình</a:t>
            </a:r>
            <a:r>
              <a:rPr lang="en-US" altLang="en-US" sz="3000" b="1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1B1BAF"/>
                </a:solidFill>
                <a:latin typeface="Arial" panose="020B0604020202020204" pitchFamily="34" charset="0"/>
              </a:rPr>
              <a:t>mang</a:t>
            </a:r>
            <a:r>
              <a:rPr lang="en-US" altLang="en-US" sz="3000" b="1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vi-VN" altLang="en-US" sz="3000" b="1" dirty="0">
                <a:solidFill>
                  <a:srgbClr val="1B1BAF"/>
                </a:solidFill>
                <a:latin typeface="Arial" panose="020B0604020202020204" pitchFamily="34" charset="0"/>
              </a:rPr>
              <a:t>đ</a:t>
            </a:r>
            <a:r>
              <a:rPr lang="en-US" altLang="en-US" sz="3000" b="1" dirty="0" err="1">
                <a:solidFill>
                  <a:srgbClr val="1B1BAF"/>
                </a:solidFill>
                <a:latin typeface="Arial" panose="020B0604020202020204" pitchFamily="34" charset="0"/>
              </a:rPr>
              <a:t>ến</a:t>
            </a:r>
            <a:r>
              <a:rPr lang="en-US" altLang="en-US" sz="3000" b="1" dirty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 marL="812800" indent="-812800">
              <a:buNone/>
            </a:pPr>
            <a:endParaRPr lang="en-US" altLang="en-US" sz="3000" b="1" dirty="0">
              <a:solidFill>
                <a:srgbClr val="1B1BAF"/>
              </a:solidFill>
              <a:latin typeface="Arial" panose="020B0604020202020204" pitchFamily="34" charset="0"/>
            </a:endParaRPr>
          </a:p>
          <a:p>
            <a:pPr marL="812800" indent="-812800">
              <a:buNone/>
            </a:pPr>
            <a:endParaRPr lang="en-US" altLang="en-US" sz="3000" dirty="0">
              <a:solidFill>
                <a:srgbClr val="1B1BA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995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503238"/>
            <a:ext cx="7772400" cy="5635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PHOSPHUA KẼM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3900" y="1295400"/>
            <a:ext cx="8763000" cy="518160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en-US" altLang="en-US" sz="800" b="1" dirty="0">
              <a:latin typeface="Arial" panose="020B0604020202020204" pitchFamily="34" charset="0"/>
            </a:endParaRPr>
          </a:p>
          <a:p>
            <a:pPr marL="812800" indent="-812800">
              <a:lnSpc>
                <a:spcPct val="90000"/>
              </a:lnSpc>
              <a:buNone/>
            </a:pPr>
            <a:r>
              <a:rPr lang="en-US" altLang="en-US" sz="2800" b="1" dirty="0">
                <a:solidFill>
                  <a:srgbClr val="1B1BAF"/>
                </a:solidFill>
                <a:latin typeface="Arial" panose="020B0604020202020204" pitchFamily="34" charset="0"/>
              </a:rPr>
              <a:t>2. </a:t>
            </a:r>
            <a:r>
              <a:rPr lang="en-US" altLang="en-US" sz="2800" b="1" dirty="0" err="1">
                <a:solidFill>
                  <a:srgbClr val="1B1BAF"/>
                </a:solidFill>
                <a:latin typeface="Arial" panose="020B0604020202020204" pitchFamily="34" charset="0"/>
              </a:rPr>
              <a:t>Tiên</a:t>
            </a:r>
            <a:r>
              <a:rPr lang="en-US" altLang="en-US" sz="2800" b="1" dirty="0">
                <a:solidFill>
                  <a:srgbClr val="1B1BAF"/>
                </a:solidFill>
                <a:latin typeface="Arial" panose="020B0604020202020204" pitchFamily="34" charset="0"/>
              </a:rPr>
              <a:t> l</a:t>
            </a:r>
            <a:r>
              <a:rPr lang="vi-VN" altLang="en-US" sz="2800" b="1" dirty="0">
                <a:solidFill>
                  <a:srgbClr val="1B1BAF"/>
                </a:solidFill>
                <a:latin typeface="Arial" panose="020B0604020202020204" pitchFamily="34" charset="0"/>
              </a:rPr>
              <a:t>ư</a:t>
            </a:r>
            <a:r>
              <a:rPr lang="en-US" altLang="en-US" sz="2800" b="1" dirty="0" err="1">
                <a:solidFill>
                  <a:srgbClr val="1B1BAF"/>
                </a:solidFill>
                <a:latin typeface="Arial" panose="020B0604020202020204" pitchFamily="34" charset="0"/>
              </a:rPr>
              <a:t>ợng</a:t>
            </a:r>
            <a:r>
              <a:rPr lang="en-US" altLang="en-US" sz="2800" b="1" dirty="0">
                <a:solidFill>
                  <a:srgbClr val="1B1BAF"/>
                </a:solidFill>
                <a:latin typeface="Arial" panose="020B0604020202020204" pitchFamily="34" charset="0"/>
              </a:rPr>
              <a:t>:</a:t>
            </a:r>
          </a:p>
          <a:p>
            <a:pPr marL="812800" indent="-812800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      +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Nặng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: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hôn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mê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sốc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tử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vong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trong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vòng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vài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giờ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 marL="812800" indent="-812800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      +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Nhẹ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: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viêm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gan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suy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gan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cấp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suy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thận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cấp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TT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thần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kinh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.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Sốc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có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thể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biểu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hiện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muộn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sau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2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ngày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 marL="812800" indent="-812800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        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Có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thể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hạ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Ca,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giảm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BC,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chết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trong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smtClean="0">
                <a:solidFill>
                  <a:srgbClr val="1B1BAF"/>
                </a:solidFill>
                <a:latin typeface="Arial" panose="020B0604020202020204" pitchFamily="34" charset="0"/>
              </a:rPr>
              <a:t>4 ngày-2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tuần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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theo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dõi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BN 1-2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tuần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.</a:t>
            </a:r>
          </a:p>
          <a:p>
            <a:pPr marL="812800" indent="-812800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       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Dễ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có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loạn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nhịp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tim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phù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phổi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cấp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cần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theo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dõi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sát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 marL="812800" indent="-812800">
              <a:lnSpc>
                <a:spcPct val="90000"/>
              </a:lnSpc>
              <a:spcBef>
                <a:spcPts val="1200"/>
              </a:spcBef>
              <a:buNone/>
            </a:pPr>
            <a:r>
              <a:rPr lang="en-US" altLang="en-US" sz="2800" b="1" dirty="0">
                <a:solidFill>
                  <a:srgbClr val="1B1BAF"/>
                </a:solidFill>
                <a:latin typeface="Arial" panose="020B0604020202020204" pitchFamily="34" charset="0"/>
              </a:rPr>
              <a:t>3. </a:t>
            </a:r>
            <a:r>
              <a:rPr lang="en-US" altLang="en-US" sz="2800" b="1" dirty="0" err="1">
                <a:solidFill>
                  <a:srgbClr val="1B1BAF"/>
                </a:solidFill>
                <a:latin typeface="Arial" panose="020B0604020202020204" pitchFamily="34" charset="0"/>
              </a:rPr>
              <a:t>Nguyên</a:t>
            </a:r>
            <a:r>
              <a:rPr lang="en-US" altLang="en-US" sz="2800" b="1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1B1BAF"/>
                </a:solidFill>
                <a:latin typeface="Arial" panose="020B0604020202020204" pitchFamily="34" charset="0"/>
              </a:rPr>
              <a:t>nhân</a:t>
            </a:r>
            <a:r>
              <a:rPr lang="en-US" altLang="en-US" sz="2800" b="1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1B1BAF"/>
                </a:solidFill>
                <a:latin typeface="Arial" panose="020B0604020202020204" pitchFamily="34" charset="0"/>
              </a:rPr>
              <a:t>ngộ</a:t>
            </a:r>
            <a:r>
              <a:rPr lang="en-US" altLang="en-US" sz="2800" b="1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vi-VN" altLang="en-US" sz="2800" b="1" dirty="0">
                <a:solidFill>
                  <a:srgbClr val="1B1BAF"/>
                </a:solidFill>
                <a:latin typeface="Arial" panose="020B0604020202020204" pitchFamily="34" charset="0"/>
              </a:rPr>
              <a:t>đ</a:t>
            </a:r>
            <a:r>
              <a:rPr lang="en-US" altLang="en-US" sz="2800" b="1" dirty="0" err="1">
                <a:solidFill>
                  <a:srgbClr val="1B1BAF"/>
                </a:solidFill>
                <a:latin typeface="Arial" panose="020B0604020202020204" pitchFamily="34" charset="0"/>
              </a:rPr>
              <a:t>ộc</a:t>
            </a:r>
            <a:r>
              <a:rPr lang="en-US" altLang="en-US" sz="2800" b="1" dirty="0">
                <a:solidFill>
                  <a:srgbClr val="1B1BAF"/>
                </a:solidFill>
                <a:latin typeface="Arial" panose="020B0604020202020204" pitchFamily="34" charset="0"/>
              </a:rPr>
              <a:t>: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th</a:t>
            </a:r>
            <a:r>
              <a:rPr lang="vi-VN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ư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ờng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tự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solidFill>
                  <a:srgbClr val="1B1BAF"/>
                </a:solidFill>
                <a:latin typeface="Arial" panose="020B0604020202020204" pitchFamily="34" charset="0"/>
              </a:rPr>
              <a:t>tử</a:t>
            </a:r>
            <a:r>
              <a:rPr lang="en-US" altLang="en-US" sz="2600" dirty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 marL="812800" indent="-812800">
              <a:lnSpc>
                <a:spcPct val="90000"/>
              </a:lnSpc>
              <a:buNone/>
            </a:pPr>
            <a:endParaRPr lang="en-US" altLang="en-US" sz="2600" dirty="0">
              <a:latin typeface="Arial" panose="020B0604020202020204" pitchFamily="34" charset="0"/>
            </a:endParaRPr>
          </a:p>
          <a:p>
            <a:pPr marL="812800" indent="-812800">
              <a:lnSpc>
                <a:spcPct val="90000"/>
              </a:lnSpc>
              <a:buNone/>
            </a:pPr>
            <a:endParaRPr lang="en-US" altLang="en-US" sz="2600" b="1" dirty="0">
              <a:latin typeface="Arial" panose="020B0604020202020204" pitchFamily="34" charset="0"/>
            </a:endParaRPr>
          </a:p>
          <a:p>
            <a:pPr marL="812800" indent="-812800">
              <a:lnSpc>
                <a:spcPct val="90000"/>
              </a:lnSpc>
              <a:buNone/>
            </a:pPr>
            <a:endParaRPr lang="en-US" altLang="en-US" sz="26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848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503238"/>
            <a:ext cx="7772400" cy="5635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PHOSPHUA KẼM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0000" y="1295400"/>
            <a:ext cx="7772400" cy="4484688"/>
          </a:xfrm>
        </p:spPr>
        <p:txBody>
          <a:bodyPr/>
          <a:lstStyle/>
          <a:p>
            <a:pPr marL="812800" indent="-812800">
              <a:buNone/>
            </a:pPr>
            <a:r>
              <a:rPr lang="en-US" altLang="en-US" sz="3000" b="1" dirty="0">
                <a:solidFill>
                  <a:srgbClr val="1B1BAF"/>
                </a:solidFill>
                <a:latin typeface="Arial" panose="020B0604020202020204" pitchFamily="34" charset="0"/>
              </a:rPr>
              <a:t>4. </a:t>
            </a:r>
            <a:r>
              <a:rPr lang="en-US" altLang="en-US" sz="3000" b="1" dirty="0" err="1">
                <a:solidFill>
                  <a:srgbClr val="1B1BAF"/>
                </a:solidFill>
                <a:latin typeface="Arial" panose="020B0604020202020204" pitchFamily="34" charset="0"/>
              </a:rPr>
              <a:t>Điều</a:t>
            </a:r>
            <a:r>
              <a:rPr lang="en-US" altLang="en-US" sz="3000" b="1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1B1BAF"/>
                </a:solidFill>
                <a:latin typeface="Arial" panose="020B0604020202020204" pitchFamily="34" charset="0"/>
              </a:rPr>
              <a:t>trị</a:t>
            </a:r>
            <a:r>
              <a:rPr lang="en-US" altLang="en-US" sz="3000" b="1" dirty="0">
                <a:solidFill>
                  <a:srgbClr val="1B1BAF"/>
                </a:solidFill>
                <a:latin typeface="Arial" panose="020B0604020202020204" pitchFamily="34" charset="0"/>
              </a:rPr>
              <a:t>:</a:t>
            </a:r>
          </a:p>
          <a:p>
            <a:pPr marL="812800" indent="-812800">
              <a:buFontTx/>
              <a:buChar char="-"/>
            </a:pPr>
            <a:r>
              <a:rPr lang="en-US" altLang="en-US" sz="3000" b="1" dirty="0" err="1">
                <a:solidFill>
                  <a:srgbClr val="1B1BAF"/>
                </a:solidFill>
                <a:latin typeface="Arial" panose="020B0604020202020204" pitchFamily="34" charset="0"/>
              </a:rPr>
              <a:t>Tại</a:t>
            </a:r>
            <a:r>
              <a:rPr lang="en-US" altLang="en-US" sz="3000" b="1" dirty="0">
                <a:solidFill>
                  <a:srgbClr val="1B1BAF"/>
                </a:solidFill>
                <a:latin typeface="Arial" panose="020B0604020202020204" pitchFamily="34" charset="0"/>
              </a:rPr>
              <a:t> y </a:t>
            </a:r>
            <a:r>
              <a:rPr lang="en-US" altLang="en-US" sz="3000" b="1" dirty="0" err="1">
                <a:solidFill>
                  <a:srgbClr val="1B1BAF"/>
                </a:solidFill>
                <a:latin typeface="Arial" panose="020B0604020202020204" pitchFamily="34" charset="0"/>
              </a:rPr>
              <a:t>tế</a:t>
            </a:r>
            <a:r>
              <a:rPr lang="en-US" altLang="en-US" sz="3000" b="1" dirty="0">
                <a:solidFill>
                  <a:srgbClr val="1B1BAF"/>
                </a:solidFill>
                <a:latin typeface="Arial" panose="020B0604020202020204" pitchFamily="34" charset="0"/>
              </a:rPr>
              <a:t> c</a:t>
            </a:r>
            <a:r>
              <a:rPr lang="vi-VN" altLang="en-US" sz="3000" b="1" dirty="0">
                <a:solidFill>
                  <a:srgbClr val="1B1BAF"/>
                </a:solidFill>
                <a:latin typeface="Arial" panose="020B0604020202020204" pitchFamily="34" charset="0"/>
              </a:rPr>
              <a:t>ơ</a:t>
            </a:r>
            <a:r>
              <a:rPr lang="en-US" altLang="en-US" sz="3000" b="1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1B1BAF"/>
                </a:solidFill>
                <a:latin typeface="Arial" panose="020B0604020202020204" pitchFamily="34" charset="0"/>
              </a:rPr>
              <a:t>sở</a:t>
            </a:r>
            <a:r>
              <a:rPr lang="en-US" altLang="en-US" sz="3000" b="1" dirty="0">
                <a:solidFill>
                  <a:srgbClr val="1B1BAF"/>
                </a:solidFill>
                <a:latin typeface="Arial" panose="020B0604020202020204" pitchFamily="34" charset="0"/>
              </a:rPr>
              <a:t>:</a:t>
            </a:r>
          </a:p>
          <a:p>
            <a:pPr marL="812800" indent="-812800">
              <a:buNone/>
            </a:pP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            +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Uống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than </a:t>
            </a:r>
            <a:r>
              <a:rPr lang="en-US" altLang="en-US" sz="30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hoạt</a:t>
            </a:r>
            <a:endParaRPr lang="en-US" altLang="en-US" sz="3000" dirty="0">
              <a:solidFill>
                <a:srgbClr val="1B1BAF"/>
              </a:solidFill>
              <a:latin typeface="Arial" panose="020B0604020202020204" pitchFamily="34" charset="0"/>
            </a:endParaRPr>
          </a:p>
          <a:p>
            <a:pPr marL="812800" indent="-812800">
              <a:buNone/>
            </a:pP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            + </a:t>
            </a:r>
            <a:r>
              <a:rPr lang="en-US" altLang="en-US" sz="30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Đảm</a:t>
            </a:r>
            <a:r>
              <a:rPr lang="en-US" altLang="en-US" sz="3000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bảo</a:t>
            </a:r>
            <a:r>
              <a:rPr lang="en-US" altLang="en-US" sz="3000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hô</a:t>
            </a:r>
            <a:r>
              <a:rPr lang="en-US" altLang="en-US" sz="3000" dirty="0" smtClean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 smtClean="0">
                <a:solidFill>
                  <a:srgbClr val="1B1BAF"/>
                </a:solidFill>
                <a:latin typeface="Arial" panose="020B0604020202020204" pitchFamily="34" charset="0"/>
              </a:rPr>
              <a:t>hấp</a:t>
            </a:r>
            <a:endParaRPr lang="en-US" altLang="en-US" sz="3000" dirty="0" smtClean="0">
              <a:solidFill>
                <a:srgbClr val="1B1BAF"/>
              </a:solidFill>
              <a:latin typeface="Arial" panose="020B0604020202020204" pitchFamily="34" charset="0"/>
            </a:endParaRPr>
          </a:p>
          <a:p>
            <a:pPr marL="812800" indent="-812800">
              <a:buNone/>
            </a:pPr>
            <a:r>
              <a:rPr lang="en-US" altLang="en-US" sz="3000" dirty="0" smtClean="0">
                <a:solidFill>
                  <a:srgbClr val="1B1BAF"/>
                </a:solidFill>
                <a:latin typeface="Arial" panose="020B0604020202020204" pitchFamily="34" charset="0"/>
              </a:rPr>
              <a:t>             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+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Chống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co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giật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.</a:t>
            </a:r>
          </a:p>
          <a:p>
            <a:pPr marL="812800" indent="-812800">
              <a:buNone/>
            </a:pP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            +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Vận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chuyển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</a:t>
            </a:r>
            <a:r>
              <a:rPr lang="vi-VN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đ</a:t>
            </a:r>
            <a:r>
              <a:rPr lang="en-US" altLang="en-US" sz="3000" dirty="0" err="1">
                <a:solidFill>
                  <a:srgbClr val="1B1BAF"/>
                </a:solidFill>
                <a:latin typeface="Arial" panose="020B0604020202020204" pitchFamily="34" charset="0"/>
              </a:rPr>
              <a:t>ến</a:t>
            </a:r>
            <a:r>
              <a:rPr lang="en-US" altLang="en-US" sz="3000" dirty="0">
                <a:solidFill>
                  <a:srgbClr val="1B1BAF"/>
                </a:solidFill>
                <a:latin typeface="Arial" panose="020B0604020202020204" pitchFamily="34" charset="0"/>
              </a:rPr>
              <a:t> BV.</a:t>
            </a:r>
          </a:p>
          <a:p>
            <a:pPr marL="812800" indent="-812800">
              <a:buNone/>
            </a:pPr>
            <a:endParaRPr lang="en-US" altLang="en-US" sz="30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0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8957</TotalTime>
  <Words>1985</Words>
  <Application>Microsoft Office PowerPoint</Application>
  <PresentationFormat>35mm Slides</PresentationFormat>
  <Paragraphs>209</Paragraphs>
  <Slides>31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NGỘ ĐỘC HOÁ CHẤT DIỆT CHUỘT              </vt:lpstr>
      <vt:lpstr>ĐẶT VẤN ĐỀ</vt:lpstr>
      <vt:lpstr>PHÂN LOẠI </vt:lpstr>
      <vt:lpstr>PHOSPHUA KẼM</vt:lpstr>
      <vt:lpstr>Phosphua kẽm, Phosphua nhôm</vt:lpstr>
      <vt:lpstr>PHOSPHUA KẼM</vt:lpstr>
      <vt:lpstr>PHOSPHUA KẼM</vt:lpstr>
      <vt:lpstr>PHOSPHUA KẼM</vt:lpstr>
      <vt:lpstr>PHOSPHUA KẼM</vt:lpstr>
      <vt:lpstr>PHOSPHUA KẼM</vt:lpstr>
      <vt:lpstr>NATRI FLUOROACETAT VÀ FLUOROACETAMIDE</vt:lpstr>
      <vt:lpstr>PowerPoint Presentation</vt:lpstr>
      <vt:lpstr>NATRI FLUOROACETAT VÀ FLUOROACETAMIDE</vt:lpstr>
      <vt:lpstr>NATRI FLUOROACETAT VÀ FLUOROACETAMIDE</vt:lpstr>
      <vt:lpstr>NATRI FLUOROACETAT - FLUOROACETAMIDE</vt:lpstr>
      <vt:lpstr>PowerPoint Presentation</vt:lpstr>
      <vt:lpstr>NATRI FLUOROACETAT VÀ FLUOROACETAMIDE</vt:lpstr>
      <vt:lpstr>NATRI FLUOROACETAT VÀ FLUOROACETAMIDE</vt:lpstr>
      <vt:lpstr>NATRI FLUOROACETAT VÀ FLUOROACETAMIDE</vt:lpstr>
      <vt:lpstr>NATRI FLUOROACETAT VÀ FLUOROACETAMIDE</vt:lpstr>
      <vt:lpstr>NATRI FLUOROACETAT VÀ FLUOROACETAMIDE</vt:lpstr>
      <vt:lpstr>NATRI FLUOROACETAT VÀ FLUOROACETAMIDE</vt:lpstr>
      <vt:lpstr>WARFARIN</vt:lpstr>
      <vt:lpstr>WARFARIN</vt:lpstr>
      <vt:lpstr>WARFARIN</vt:lpstr>
      <vt:lpstr>WARFARIN</vt:lpstr>
      <vt:lpstr>Phân loại HCDC kháng Vitamin K</vt:lpstr>
      <vt:lpstr>PowerPoint Presentation</vt:lpstr>
      <vt:lpstr>PowerPoint Presentation</vt:lpstr>
      <vt:lpstr>ĐIỀU TRỊ HCDC KHÁNG VITAMIN K</vt:lpstr>
      <vt:lpstr>THANK YOU !</vt:lpstr>
    </vt:vector>
  </TitlesOfParts>
  <Company>NHA RIENG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Chuyªn ®Ò tiÕn sÜ 2</dc:title>
  <dc:creator>PHAM DUE</dc:creator>
  <cp:lastModifiedBy>Admin</cp:lastModifiedBy>
  <cp:revision>826</cp:revision>
  <dcterms:created xsi:type="dcterms:W3CDTF">2003-11-09T01:51:04Z</dcterms:created>
  <dcterms:modified xsi:type="dcterms:W3CDTF">2026-01-07T04:56:25Z</dcterms:modified>
</cp:coreProperties>
</file>