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495" r:id="rId2"/>
    <p:sldId id="496" r:id="rId3"/>
    <p:sldId id="498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28" r:id="rId13"/>
    <p:sldId id="510" r:id="rId14"/>
    <p:sldId id="511" r:id="rId15"/>
    <p:sldId id="512" r:id="rId16"/>
    <p:sldId id="539" r:id="rId17"/>
    <p:sldId id="513" r:id="rId18"/>
    <p:sldId id="514" r:id="rId19"/>
    <p:sldId id="515" r:id="rId20"/>
    <p:sldId id="516" r:id="rId21"/>
    <p:sldId id="517" r:id="rId22"/>
    <p:sldId id="518" r:id="rId23"/>
    <p:sldId id="529" r:id="rId24"/>
    <p:sldId id="531" r:id="rId25"/>
    <p:sldId id="532" r:id="rId26"/>
    <p:sldId id="533" r:id="rId27"/>
    <p:sldId id="534" r:id="rId28"/>
    <p:sldId id="535" r:id="rId29"/>
    <p:sldId id="536" r:id="rId30"/>
    <p:sldId id="537" r:id="rId31"/>
    <p:sldId id="538" r:id="rId32"/>
  </p:sldIdLst>
  <p:sldSz cx="10287000" cy="6858000" type="35mm"/>
  <p:notesSz cx="6858000" cy="9144000"/>
  <p:defaultTextStyle>
    <a:defPPr>
      <a:defRPr lang="en-US"/>
    </a:defPPr>
    <a:lvl1pPr algn="ctr" rtl="0" fontAlgn="base">
      <a:lnSpc>
        <a:spcPct val="120000"/>
      </a:lnSpc>
      <a:spcBef>
        <a:spcPct val="20000"/>
      </a:spcBef>
      <a:spcAft>
        <a:spcPct val="0"/>
      </a:spcAft>
      <a:defRPr sz="3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AvantH" pitchFamily="34" charset="0"/>
        <a:ea typeface="+mn-ea"/>
        <a:cs typeface="+mn-cs"/>
      </a:defRPr>
    </a:lvl1pPr>
    <a:lvl2pPr marL="527517" algn="ctr" rtl="0" fontAlgn="base">
      <a:lnSpc>
        <a:spcPct val="120000"/>
      </a:lnSpc>
      <a:spcBef>
        <a:spcPct val="20000"/>
      </a:spcBef>
      <a:spcAft>
        <a:spcPct val="0"/>
      </a:spcAft>
      <a:defRPr sz="3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AvantH" pitchFamily="34" charset="0"/>
        <a:ea typeface="+mn-ea"/>
        <a:cs typeface="+mn-cs"/>
      </a:defRPr>
    </a:lvl2pPr>
    <a:lvl3pPr marL="1055035" algn="ctr" rtl="0" fontAlgn="base">
      <a:lnSpc>
        <a:spcPct val="120000"/>
      </a:lnSpc>
      <a:spcBef>
        <a:spcPct val="20000"/>
      </a:spcBef>
      <a:spcAft>
        <a:spcPct val="0"/>
      </a:spcAft>
      <a:defRPr sz="3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AvantH" pitchFamily="34" charset="0"/>
        <a:ea typeface="+mn-ea"/>
        <a:cs typeface="+mn-cs"/>
      </a:defRPr>
    </a:lvl3pPr>
    <a:lvl4pPr marL="1582552" algn="ctr" rtl="0" fontAlgn="base">
      <a:lnSpc>
        <a:spcPct val="120000"/>
      </a:lnSpc>
      <a:spcBef>
        <a:spcPct val="20000"/>
      </a:spcBef>
      <a:spcAft>
        <a:spcPct val="0"/>
      </a:spcAft>
      <a:defRPr sz="3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AvantH" pitchFamily="34" charset="0"/>
        <a:ea typeface="+mn-ea"/>
        <a:cs typeface="+mn-cs"/>
      </a:defRPr>
    </a:lvl4pPr>
    <a:lvl5pPr marL="2110069" algn="ctr" rtl="0" fontAlgn="base">
      <a:lnSpc>
        <a:spcPct val="120000"/>
      </a:lnSpc>
      <a:spcBef>
        <a:spcPct val="20000"/>
      </a:spcBef>
      <a:spcAft>
        <a:spcPct val="0"/>
      </a:spcAft>
      <a:defRPr sz="3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AvantH" pitchFamily="34" charset="0"/>
        <a:ea typeface="+mn-ea"/>
        <a:cs typeface="+mn-cs"/>
      </a:defRPr>
    </a:lvl5pPr>
    <a:lvl6pPr marL="2637587" algn="l" defTabSz="1055035" rtl="0" eaLnBrk="1" latinLnBrk="0" hangingPunct="1">
      <a:defRPr sz="3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AvantH" pitchFamily="34" charset="0"/>
        <a:ea typeface="+mn-ea"/>
        <a:cs typeface="+mn-cs"/>
      </a:defRPr>
    </a:lvl6pPr>
    <a:lvl7pPr marL="3165104" algn="l" defTabSz="1055035" rtl="0" eaLnBrk="1" latinLnBrk="0" hangingPunct="1">
      <a:defRPr sz="3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AvantH" pitchFamily="34" charset="0"/>
        <a:ea typeface="+mn-ea"/>
        <a:cs typeface="+mn-cs"/>
      </a:defRPr>
    </a:lvl7pPr>
    <a:lvl8pPr marL="3692622" algn="l" defTabSz="1055035" rtl="0" eaLnBrk="1" latinLnBrk="0" hangingPunct="1">
      <a:defRPr sz="3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AvantH" pitchFamily="34" charset="0"/>
        <a:ea typeface="+mn-ea"/>
        <a:cs typeface="+mn-cs"/>
      </a:defRPr>
    </a:lvl8pPr>
    <a:lvl9pPr marL="4220139" algn="l" defTabSz="1055035" rtl="0" eaLnBrk="1" latinLnBrk="0" hangingPunct="1">
      <a:defRPr sz="32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AvantH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340"/>
    <a:srgbClr val="1B1BAF"/>
    <a:srgbClr val="FF9900"/>
    <a:srgbClr val="1F1FCB"/>
    <a:srgbClr val="E9EFF7"/>
    <a:srgbClr val="FFFF00"/>
    <a:srgbClr val="E1817F"/>
    <a:srgbClr val="CFCFCF"/>
    <a:srgbClr val="E69694"/>
    <a:srgbClr val="A1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7283" autoAdjust="0"/>
  </p:normalViewPr>
  <p:slideViewPr>
    <p:cSldViewPr>
      <p:cViewPr>
        <p:scale>
          <a:sx n="75" d="100"/>
          <a:sy n="75" d="100"/>
        </p:scale>
        <p:origin x="-930" y="7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8984EB1-8676-4940-879E-095190FD1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4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.VnTime" pitchFamily="34" charset="0"/>
              </a:defRPr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.VnTime" pitchFamily="34" charset="0"/>
              </a:defRPr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.VnTime" pitchFamily="34" charset="0"/>
              </a:defRPr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.VnTime" pitchFamily="34" charset="0"/>
              </a:defRPr>
            </a:lvl1pPr>
          </a:lstStyle>
          <a:p>
            <a:fld id="{3FFCDE84-FCD0-4434-A4BA-7FD6B218D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2751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055035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582552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110069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637587" algn="l" defTabSz="105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5104" algn="l" defTabSz="105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92622" algn="l" defTabSz="105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20139" algn="l" defTabSz="1055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BEA29F-CC15-40E9-9450-DF27959D153F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6763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DDAAB2-0AAD-4B87-880E-3F0558F82E29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7949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C27F-55EF-40EC-B65B-88F21B04C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4697-6AA7-432A-9B71-348164F25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1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41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41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E699-98B0-41EA-8EE5-EE3E96A72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3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50838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85813" y="1665288"/>
            <a:ext cx="42862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3513" y="1665288"/>
            <a:ext cx="42862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04661-7F71-4EB1-A221-69DFB317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6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105A-2709-4F20-9585-78A39F2F7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1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8924-1163-4C97-904A-DBBECAF175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9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84E-6F60-49F1-BD28-E0B7CA6B5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F89F8-A252-49B3-B77F-A1F174231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DD72-BC9A-486E-BC90-19D7A4966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6B9D-86F5-4CDB-964D-6D5858735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BB1F-846F-40F1-BF88-EC969031E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4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114FF-99ED-4E83-9C4F-3B51C3ED4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7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3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EDC1-8543-44F8-BBF8-B4B81F3D6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209801"/>
            <a:ext cx="8839200" cy="246856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NGỘ ĐỘC HOÁ CHẤT DIỆT CHUỘT</a:t>
            </a:r>
            <a:b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</a:rPr>
              <a:t/>
            </a:r>
            <a:br>
              <a:rPr lang="en-US" altLang="en-US" sz="4000" dirty="0">
                <a:latin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</a:rPr>
              <a:t>    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60338ED-ECF4-4F43-84CA-E349CA026BB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68750" y="4724400"/>
            <a:ext cx="5213350" cy="4572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1800" b="1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TS.BSCKII. ĐẶNG </a:t>
            </a:r>
            <a:r>
              <a:rPr lang="en-US" altLang="en-US" sz="1800" b="1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 XUÂN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1800" b="1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1800" b="1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sz="1800" b="1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altLang="en-US" sz="1800" b="1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en-US" sz="1800" b="1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b="1" dirty="0" err="1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1800" b="1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altLang="en-US" sz="1800" b="1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altLang="en-US" sz="1800" b="1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endParaRPr lang="en-US" altLang="en-US" sz="1800" b="1" dirty="0">
              <a:solidFill>
                <a:srgbClr val="1B1BAF"/>
              </a:solidFill>
              <a:effectLst/>
              <a:latin typeface=".VnArial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PHOSPHUA KẼM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143000"/>
            <a:ext cx="8458200" cy="4953000"/>
          </a:xfrm>
        </p:spPr>
        <p:txBody>
          <a:bodyPr/>
          <a:lstStyle/>
          <a:p>
            <a:pPr marL="812800" indent="-812800">
              <a:lnSpc>
                <a:spcPct val="90000"/>
              </a:lnSpc>
              <a:buNone/>
            </a:pP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Tại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bệnh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viện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rửa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dày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Than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hoạt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sorbitol.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Theo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dõi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sát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nhịp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ể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xử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trí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Chống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sốc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catheter TMTT,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truyền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dịch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ủ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dịch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cẩn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thận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),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thuốc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vận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mạch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Suy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hô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hấp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thở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ôxy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TKNT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PEEP, CPAP.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Viêm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gan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suy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gan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Suy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thận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lợi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tiểu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lọc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máu</a:t>
            </a:r>
            <a:endParaRPr lang="en-US" altLang="en-US" sz="2600" dirty="0" smtClean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buFontTx/>
              <a:buChar char="-"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944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VÀ FLUOROACETAMIDE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76400"/>
            <a:ext cx="83820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Hợp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1080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1081.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HCDC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Quốc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lậu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dạng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hạt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gạo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màu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hồng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hoặc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ống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dịch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Ức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chế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Krebs,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giảm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chuyển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glucose,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ức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chế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hô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hấp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tế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bào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mất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dự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trữ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n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ng l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ợng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gây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chết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TB,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ặc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biệt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quan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chuyển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cao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não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thận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tỏn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ng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nhiều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nhất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Liều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chết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2-10mg/kg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NN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ngộ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tự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tử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nhầm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lẫn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trẻ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ng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ời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già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),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ầu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buFontTx/>
              <a:buChar char="-"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2400"/>
            <a:ext cx="8493125" cy="628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VÀ FLUOROACETAMIDE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752600"/>
            <a:ext cx="8763000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3000" b="1" dirty="0" smtClean="0">
                <a:solidFill>
                  <a:srgbClr val="1B1BAF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3000" b="1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Chẩn</a:t>
            </a:r>
            <a:r>
              <a:rPr lang="en-US" altLang="en-US" sz="3000" b="1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oán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xác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ịnh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- LS: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th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ờng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1h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n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uống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10ph - 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20h)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xuất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Tiêu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sớm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nhất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buòn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nôn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nôn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au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bụng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ỉa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chảy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Thần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kinh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  Lo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lắng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kích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ộng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co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co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toàn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kiểu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trạng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tháI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ộng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kinh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 T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ng PXGX, t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TLC.</a:t>
            </a: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Rối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loạn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ý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mức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ộ: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lơ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mơ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tới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hôn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mê</a:t>
            </a: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Dấu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Ca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máu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buNone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752600"/>
            <a:ext cx="8534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400" b="1" dirty="0" err="1">
                <a:solidFill>
                  <a:srgbClr val="1B1BAF"/>
                </a:solidFill>
                <a:latin typeface="Arial" panose="020B0604020202020204" pitchFamily="34" charset="0"/>
              </a:rPr>
              <a:t>Hô</a:t>
            </a:r>
            <a:r>
              <a:rPr lang="en-US" altLang="en-US" sz="24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B1BAF"/>
                </a:solidFill>
                <a:latin typeface="Arial" panose="020B0604020202020204" pitchFamily="34" charset="0"/>
              </a:rPr>
              <a:t>hấp</a:t>
            </a:r>
            <a:r>
              <a:rPr lang="en-US" altLang="en-US" sz="2400" b="1" dirty="0">
                <a:solidFill>
                  <a:srgbClr val="1B1BAF"/>
                </a:solidFill>
                <a:latin typeface="Arial" panose="020B0604020202020204" pitchFamily="34" charset="0"/>
              </a:rPr>
              <a:t>:  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+ SHH 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do co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nhiều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                  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Phù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phổi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400" b="1" dirty="0" smtClean="0">
                <a:solidFill>
                  <a:srgbClr val="1B1BAF"/>
                </a:solidFill>
                <a:latin typeface="Arial" panose="020B0604020202020204" pitchFamily="34" charset="0"/>
              </a:rPr>
              <a:t>Tim </a:t>
            </a:r>
            <a:r>
              <a:rPr lang="en-US" altLang="en-US" sz="2400" b="1" dirty="0" err="1">
                <a:solidFill>
                  <a:srgbClr val="1B1BAF"/>
                </a:solidFill>
                <a:latin typeface="Arial" panose="020B0604020202020204" pitchFamily="34" charset="0"/>
              </a:rPr>
              <a:t>mạch</a:t>
            </a:r>
            <a:r>
              <a:rPr lang="en-US" altLang="en-US" sz="24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1212850" lvl="1" indent="-81280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Nhịp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nhanh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xoang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Blốc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 AV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NTT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thất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NNT, RT,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xoắn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ỉnh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. RL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nhịp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nhanh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vi-VN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ột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ngột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. Rung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thất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sốc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iện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th</a:t>
            </a:r>
            <a:r>
              <a:rPr lang="vi-VN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ờng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tử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vong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nhanh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1212850" lvl="1" indent="-81280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Thay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ổi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ST, T, QT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dàI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th</a:t>
            </a:r>
            <a:r>
              <a:rPr lang="vi-VN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ờng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hạ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canxi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máu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1212850" lvl="1" indent="-81280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Tụt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huyết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áp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: do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viêm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loạn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nhịp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endParaRPr lang="en-US" altLang="en-US" sz="2400" dirty="0" smtClean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1212850" lvl="1" indent="-81280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                       (</a:t>
            </a:r>
            <a:r>
              <a:rPr lang="en-US" altLang="en-US" sz="24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đặc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biệt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loại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ống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n</a:t>
            </a:r>
            <a:r>
              <a:rPr lang="vi-VN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ớc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màu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400" b="1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Thận</a:t>
            </a:r>
            <a:r>
              <a:rPr lang="en-US" altLang="en-US" sz="2400" b="1" dirty="0">
                <a:solidFill>
                  <a:srgbClr val="1B1BAF"/>
                </a:solidFill>
                <a:latin typeface="Arial" panose="020B0604020202020204" pitchFamily="34" charset="0"/>
              </a:rPr>
              <a:t>:   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Đái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ít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giảm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HA,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thiếu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dịch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                     +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Tiêu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vân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suy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thận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VÀ FLUOROACETAMIDE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00200"/>
            <a:ext cx="8839200" cy="4648200"/>
          </a:xfrm>
        </p:spPr>
        <p:txBody>
          <a:bodyPr/>
          <a:lstStyle/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Xét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nghiệm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Máu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t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ă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CK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AST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ALT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a. uric,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urê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creatinin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giảm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Ca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toan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chuyển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N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ớc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tiểu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myoglobin, protein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niệu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Điện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não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ồ.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Xét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nghệm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buNone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427038"/>
            <a:ext cx="8991600" cy="792162"/>
          </a:xfrm>
        </p:spPr>
        <p:txBody>
          <a:bodyPr>
            <a:noAutofit/>
          </a:bodyPr>
          <a:lstStyle/>
          <a:p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-</a:t>
            </a: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FLUOROACETAMIDE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457201"/>
            <a:ext cx="6184900" cy="311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572597"/>
            <a:ext cx="6184900" cy="305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5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752600"/>
            <a:ext cx="8534400" cy="4267200"/>
          </a:xfrm>
        </p:spPr>
        <p:txBody>
          <a:bodyPr>
            <a:normAutofit lnSpcReduction="10000"/>
          </a:bodyPr>
          <a:lstStyle/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Chẩn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oán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xác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ịnh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Bệnh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sử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hoàn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cảnh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xảy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ra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ngộ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Bệnh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cảnh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lâm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sàng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Xét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nghiệm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Chẩn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oán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phân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biệt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Co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ngộ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hóa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Nhiễm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trùng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tổn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th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TKTW.</a:t>
            </a:r>
          </a:p>
          <a:p>
            <a:pPr marL="812800" indent="-812800">
              <a:lnSpc>
                <a:spcPct val="90000"/>
              </a:lnSpc>
              <a:buFontTx/>
              <a:buChar char="-"/>
            </a:pPr>
            <a:endParaRPr lang="en-US" altLang="en-US" sz="30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VÀ FLUOROACETAMIDE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VÀ FLUOROACETAMIDE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447800"/>
            <a:ext cx="8763000" cy="4724400"/>
          </a:xfrm>
        </p:spPr>
        <p:txBody>
          <a:bodyPr>
            <a:normAutofit/>
          </a:bodyPr>
          <a:lstStyle/>
          <a:p>
            <a:pPr marL="812800" indent="-812800">
              <a:lnSpc>
                <a:spcPct val="90000"/>
              </a:lnSpc>
              <a:buNone/>
            </a:pP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Tiên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l</a:t>
            </a:r>
            <a:r>
              <a:rPr lang="vi-VN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ợng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lnSpc>
                <a:spcPct val="90000"/>
              </a:lnSpc>
              <a:buFontTx/>
              <a:buChar char="-"/>
            </a:pP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Gần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</a:p>
          <a:p>
            <a:pPr marL="1212850" lvl="1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Suy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hô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hấp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do co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1212850" lvl="1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Dễ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tử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vong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loạn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nhịp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viêm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1212850" lvl="1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Tiêu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vân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suy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thận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1212850" lvl="1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Loạn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thần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200" dirty="0" smtClean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buFontTx/>
              <a:buChar char="-"/>
            </a:pPr>
            <a:endParaRPr lang="en-US" altLang="en-US" sz="2600" b="1" dirty="0" smtClean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buFontTx/>
              <a:buChar char="-"/>
            </a:pPr>
            <a:r>
              <a:rPr lang="en-US" altLang="en-US" sz="2600" b="1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Xa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</a:p>
          <a:p>
            <a:pPr marL="1212850" lvl="1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Bệnh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lý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TK c</a:t>
            </a:r>
            <a:r>
              <a:rPr lang="vi-VN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viêm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dây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TK,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yếu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, run,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thoáI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tiểu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não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1212850" lvl="1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+ Di </a:t>
            </a:r>
            <a:r>
              <a:rPr lang="en-US" altLang="en-US" sz="2200" dirty="0" err="1">
                <a:solidFill>
                  <a:srgbClr val="1B1BAF"/>
                </a:solidFill>
                <a:latin typeface="Arial" panose="020B0604020202020204" pitchFamily="34" charset="0"/>
              </a:rPr>
              <a:t>truyền</a:t>
            </a:r>
            <a:r>
              <a:rPr lang="en-US" altLang="en-US" sz="22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buNone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VÀ FLUOROACETAMIDE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600200"/>
            <a:ext cx="8686800" cy="4724400"/>
          </a:xfrm>
        </p:spPr>
        <p:txBody>
          <a:bodyPr>
            <a:normAutofit/>
          </a:bodyPr>
          <a:lstStyle/>
          <a:p>
            <a:pPr marL="812800" indent="-812800">
              <a:buNone/>
            </a:pP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ĐIỀU </a:t>
            </a:r>
            <a:r>
              <a:rPr lang="en-US" altLang="en-US" sz="2600" b="1" dirty="0" smtClean="0">
                <a:solidFill>
                  <a:srgbClr val="1B1BAF"/>
                </a:solidFill>
                <a:latin typeface="Arial" panose="020B0604020202020204" pitchFamily="34" charset="0"/>
              </a:rPr>
              <a:t>TRỊ:</a:t>
            </a:r>
          </a:p>
          <a:p>
            <a:pPr marL="812800" indent="-812800">
              <a:spcBef>
                <a:spcPts val="1800"/>
              </a:spcBef>
              <a:buNone/>
            </a:pPr>
            <a:r>
              <a:rPr lang="en-US" altLang="en-US" sz="2600" b="1" u="sng" dirty="0" smtClean="0">
                <a:solidFill>
                  <a:srgbClr val="1B1BAF"/>
                </a:solidFill>
                <a:latin typeface="Arial" panose="020B0604020202020204" pitchFamily="34" charset="0"/>
              </a:rPr>
              <a:t>1. Y </a:t>
            </a:r>
            <a:r>
              <a:rPr lang="en-US" altLang="en-US" sz="2600" b="1" u="sng" dirty="0" err="1">
                <a:solidFill>
                  <a:srgbClr val="1B1BAF"/>
                </a:solidFill>
                <a:latin typeface="Arial" panose="020B0604020202020204" pitchFamily="34" charset="0"/>
              </a:rPr>
              <a:t>tế</a:t>
            </a:r>
            <a:r>
              <a:rPr lang="en-US" altLang="en-US" sz="2600" b="1" u="sng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2600" b="1" u="sng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600" b="1" u="sng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u="sng" dirty="0" err="1">
                <a:solidFill>
                  <a:srgbClr val="1B1BAF"/>
                </a:solidFill>
                <a:latin typeface="Arial" panose="020B0604020202020204" pitchFamily="34" charset="0"/>
              </a:rPr>
              <a:t>sở</a:t>
            </a:r>
            <a:r>
              <a:rPr lang="en-US" altLang="en-US" sz="2600" b="1" u="sng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gây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nôn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Than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hoạt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Cắt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co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diazepam TM +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các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biện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pháp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khai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thông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dirty="0">
                <a:solidFill>
                  <a:srgbClr val="1B1BAF"/>
                </a:solidFill>
                <a:latin typeface="Arial" panose="020B0604020202020204" pitchFamily="34" charset="0"/>
              </a:rPr>
              <a:t>đư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ờng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thở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dirty="0">
                <a:solidFill>
                  <a:srgbClr val="1B1BAF"/>
                </a:solidFill>
                <a:latin typeface="Arial" panose="020B0604020202020204" pitchFamily="34" charset="0"/>
              </a:rPr>
              <a:t>đơ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n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giản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ôxy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bóp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bóng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NKQ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tr</a:t>
            </a:r>
            <a:r>
              <a:rPr lang="vi-VN" altLang="en-US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ớc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chuyển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nếu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nhiều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Đặt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dirty="0">
                <a:solidFill>
                  <a:srgbClr val="1B1BAF"/>
                </a:solidFill>
                <a:latin typeface="Arial" panose="020B0604020202020204" pitchFamily="34" charset="0"/>
              </a:rPr>
              <a:t>đư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ờng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truyền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TM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duy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trì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buFontTx/>
              <a:buChar char="-"/>
            </a:pPr>
            <a:endParaRPr lang="en-US" altLang="en-US" sz="2600" dirty="0">
              <a:solidFill>
                <a:srgbClr val="1B1BAF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VẤN ĐỀ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3"/>
            <a:ext cx="8972550" cy="452596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Nhiều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loại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nhập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lậu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vi-VN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tính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cao,rẻ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tiền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dễ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kiếm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sử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dụng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bừa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bãi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Nguyên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nhân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của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nhiều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vụ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NĐ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phức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tạp</a:t>
            </a:r>
            <a:endParaRPr lang="en-US" altLang="en-US" dirty="0" smtClean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Nguy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hiểm,nặng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nề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tử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vong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cao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lớn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tại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chỗ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hoặc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trên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đư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ờng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vận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chuyển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ến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BV (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76,9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%)</a:t>
            </a:r>
          </a:p>
          <a:p>
            <a:pPr algn="just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cứu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ban </a:t>
            </a:r>
            <a:r>
              <a:rPr lang="vi-VN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ầu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800" b="1" i="1" u="sng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Kiểm</a:t>
            </a:r>
            <a:r>
              <a:rPr lang="en-US" altLang="en-US" sz="2800" b="1" i="1" u="sng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u="sng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soát</a:t>
            </a:r>
            <a:r>
              <a:rPr lang="en-US" altLang="en-US" sz="2800" b="1" i="1" u="sng" dirty="0" smtClean="0">
                <a:solidFill>
                  <a:srgbClr val="1B1BAF"/>
                </a:solidFill>
                <a:latin typeface="Arial" panose="020B0604020202020204" pitchFamily="34" charset="0"/>
              </a:rPr>
              <a:t> co </a:t>
            </a:r>
            <a:r>
              <a:rPr lang="en-US" altLang="en-US" sz="2800" b="1" i="1" u="sng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800" b="1" i="1" u="sng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</a:p>
          <a:p>
            <a:pPr marL="3543300" lvl="8" indent="0" algn="just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800" b="1" i="1" u="sng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Đảm</a:t>
            </a:r>
            <a:r>
              <a:rPr lang="en-US" altLang="en-US" sz="2800" b="1" i="1" u="sng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u="sng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bảo</a:t>
            </a:r>
            <a:r>
              <a:rPr lang="en-US" altLang="en-US" sz="2800" b="1" i="1" u="sng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u="sng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hô</a:t>
            </a:r>
            <a:r>
              <a:rPr lang="en-US" altLang="en-US" sz="2800" b="1" i="1" u="sng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i="1" u="sng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hấp</a:t>
            </a:r>
            <a:r>
              <a:rPr lang="en-US" altLang="en-US" sz="2800" b="1" i="1" u="sng" dirty="0" smtClean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b="1" i="1" u="sng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b="1" i="1" u="sng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VÀ FLUOROACETAMIDE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828800"/>
            <a:ext cx="8763000" cy="4572000"/>
          </a:xfrm>
        </p:spPr>
        <p:txBody>
          <a:bodyPr/>
          <a:lstStyle/>
          <a:p>
            <a:pPr marL="812800" indent="-812800">
              <a:buNone/>
            </a:pPr>
            <a:r>
              <a:rPr lang="en-US" altLang="en-US" sz="2600" b="1" u="sng" dirty="0">
                <a:solidFill>
                  <a:srgbClr val="1B1BAF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600" b="1" u="sng" dirty="0" err="1">
                <a:solidFill>
                  <a:srgbClr val="1B1BAF"/>
                </a:solidFill>
                <a:latin typeface="Arial" panose="020B0604020202020204" pitchFamily="34" charset="0"/>
              </a:rPr>
              <a:t>Tại</a:t>
            </a:r>
            <a:r>
              <a:rPr lang="en-US" altLang="en-US" sz="2600" b="1" u="sng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u="sng" dirty="0" err="1">
                <a:solidFill>
                  <a:srgbClr val="1B1BAF"/>
                </a:solidFill>
                <a:latin typeface="Arial" panose="020B0604020202020204" pitchFamily="34" charset="0"/>
              </a:rPr>
              <a:t>bệnh</a:t>
            </a:r>
            <a:r>
              <a:rPr lang="en-US" altLang="en-US" sz="2600" b="1" u="sng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u="sng" dirty="0" err="1">
                <a:solidFill>
                  <a:srgbClr val="1B1BAF"/>
                </a:solidFill>
                <a:latin typeface="Arial" panose="020B0604020202020204" pitchFamily="34" charset="0"/>
              </a:rPr>
              <a:t>viện</a:t>
            </a:r>
            <a:r>
              <a:rPr lang="en-US" altLang="en-US" sz="2600" b="1" u="sng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600" b="1" i="1" dirty="0" smtClean="0">
                <a:solidFill>
                  <a:srgbClr val="1B1BAF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600" b="1" i="1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Ch</a:t>
            </a:r>
            <a:r>
              <a:rPr lang="vi-VN" altLang="en-US" sz="2600" b="1" i="1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b="1" i="1" dirty="0">
                <a:solidFill>
                  <a:srgbClr val="1B1BAF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600" b="1" i="1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600" b="1" i="1" dirty="0">
                <a:solidFill>
                  <a:srgbClr val="1B1BAF"/>
                </a:solidFill>
                <a:latin typeface="Arial" panose="020B0604020202020204" pitchFamily="34" charset="0"/>
              </a:rPr>
              <a:t> co </a:t>
            </a:r>
            <a:r>
              <a:rPr lang="en-US" altLang="en-US" sz="2600" b="1" i="1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600" b="1" i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1212850" lvl="1" indent="-812800">
              <a:spcBef>
                <a:spcPts val="1200"/>
              </a:spcBef>
              <a:buNone/>
            </a:pP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+ Diazepam TB.</a:t>
            </a:r>
          </a:p>
          <a:p>
            <a:pPr marL="1212850" lvl="1" indent="-812800">
              <a:buNone/>
            </a:pP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RDD: 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3-5L n</a:t>
            </a:r>
            <a:r>
              <a:rPr lang="vi-VN" altLang="en-US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ớc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than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hoạt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1212850" lvl="1" indent="-812800">
              <a:buNone/>
            </a:pP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Canxi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dấu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hạ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Ca, 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CaCl</a:t>
            </a:r>
            <a:r>
              <a:rPr lang="en-US" altLang="en-US" baseline="-25000" dirty="0" smtClean="0">
                <a:solidFill>
                  <a:srgbClr val="1B1BAF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0,5g/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lần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TMC,     </a:t>
            </a:r>
          </a:p>
          <a:p>
            <a:pPr marL="1212850" lvl="1" indent="-812800">
              <a:buNone/>
            </a:pP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nhắc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lại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nếu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cần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1212850" lvl="1" indent="-812800">
              <a:buNone/>
            </a:pP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Gardenal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0,1- 0,2-0,4…g/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ngày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tuỳ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tình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trạng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</a:rPr>
              <a:t>BN</a:t>
            </a:r>
            <a:endParaRPr lang="en-US" altLang="en-US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1212850" lvl="1" indent="-812800">
              <a:buNone/>
            </a:pP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Truyền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dịch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ảm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bảo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n</a:t>
            </a:r>
            <a:r>
              <a:rPr lang="vi-VN" altLang="en-US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ớc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tiểu</a:t>
            </a:r>
            <a:r>
              <a:rPr lang="en-US" altLang="en-US" sz="2200" b="1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buNone/>
            </a:pPr>
            <a:endParaRPr lang="en-US" altLang="en-US" sz="2600" b="1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VÀ FLUOROACETAMIDE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676400"/>
            <a:ext cx="8763000" cy="4495800"/>
          </a:xfrm>
        </p:spPr>
        <p:txBody>
          <a:bodyPr>
            <a:normAutofit/>
          </a:bodyPr>
          <a:lstStyle/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Đang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co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, co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cứng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toàn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Diazepam TM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ng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ời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lớn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10mg/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lần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trẻ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0,2-0,5mg/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lần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nhắc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lai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nếu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còn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co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Phenobarbital TM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ng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ời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lớn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10-20mg/kg,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duy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trì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100-200mg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mỗi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20ph TM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trẻ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15-20mg/kg,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duy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trì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5-10mg/kg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mỗi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20ph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nếu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ch</a:t>
            </a:r>
            <a:r>
              <a:rPr lang="vi-VN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hết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co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. </a:t>
            </a: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dùng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Thiopental</a:t>
            </a: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Giãn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nếu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cắt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cơn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atracuronium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pancuronium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)</a:t>
            </a: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NATRI FLUOROACETAT VÀ FLUOROACETAMIDE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76400"/>
            <a:ext cx="8839200" cy="4572000"/>
          </a:xfrm>
        </p:spPr>
        <p:txBody>
          <a:bodyPr>
            <a:normAutofit fontScale="92500" lnSpcReduction="10000"/>
          </a:bodyPr>
          <a:lstStyle/>
          <a:p>
            <a:pPr marL="812800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Đang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 co 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, co 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cứng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toàn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Hỗ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trợ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hô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hấp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óp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bóng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oxy, NKQ,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thở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máy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Bù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canxi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TM,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nếu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Khi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ã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ổn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ịnh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mới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RDD.</a:t>
            </a:r>
          </a:p>
          <a:p>
            <a:pPr marL="812800" indent="-812800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Truyền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dịch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lợi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tiểu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nếu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sz="2800" b="1" dirty="0" smtClean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800" b="1" dirty="0" smtClean="0">
                <a:solidFill>
                  <a:srgbClr val="1B1BAF"/>
                </a:solidFill>
                <a:latin typeface="Arial" panose="020B0604020202020204" pitchFamily="34" charset="0"/>
              </a:rPr>
              <a:t>Theo 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dõi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       Co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, PXGX,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dấu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hạ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Ca,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mạch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nhiệt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nhịp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vi-VN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iện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, HA, SpO2, n</a:t>
            </a:r>
            <a:r>
              <a:rPr lang="vi-VN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ớc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tiểu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3h/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lần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</a:rPr>
              <a:t>         XN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</a:rPr>
              <a:t>máu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buFontTx/>
              <a:buChar char="-"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14350" y="1600203"/>
            <a:ext cx="9429750" cy="4525963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 mg/kg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en-US" altLang="en-US" dirty="0" smtClean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da</a:t>
            </a:r>
          </a:p>
          <a:p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T/2: 42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(warfarin)</a:t>
            </a:r>
          </a:p>
          <a:p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vitamin K (II, VII, IX, X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5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800100" y="1371600"/>
            <a:ext cx="8610600" cy="51054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800"/>
              </a:spcBef>
            </a:pP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(ho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da...).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TVt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1800"/>
              </a:spcBef>
            </a:pP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	</a:t>
            </a:r>
          </a:p>
          <a:p>
            <a:pPr lvl="1" algn="just">
              <a:spcBef>
                <a:spcPts val="1800"/>
              </a:spcBef>
            </a:pP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prothrombin </a:t>
            </a:r>
            <a:r>
              <a:rPr lang="en-US" altLang="en-US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endParaRPr lang="en-US" altLang="en-US" dirty="0" smtClean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1800"/>
              </a:spcBef>
            </a:pPr>
            <a:r>
              <a:rPr lang="en-US" altLang="en-US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XNĐC	 </a:t>
            </a:r>
          </a:p>
          <a:p>
            <a:pPr algn="just"/>
            <a:endParaRPr lang="en-US" altLang="en-US" dirty="0" smtClean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</a:p>
        </p:txBody>
      </p:sp>
    </p:spTree>
    <p:extLst>
      <p:ext uri="{BB962C8B-B14F-4D97-AF65-F5344CB8AC3E}">
        <p14:creationId xmlns:p14="http://schemas.microsoft.com/office/powerpoint/2010/main" val="316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err="1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: 	</a:t>
            </a:r>
          </a:p>
          <a:p>
            <a:pPr>
              <a:defRPr/>
            </a:pP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Ngăn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ngừa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than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nôn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ngộ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.   </a:t>
            </a:r>
          </a:p>
          <a:p>
            <a:pPr>
              <a:defRPr/>
            </a:pPr>
            <a:endParaRPr lang="en-US" dirty="0">
              <a:solidFill>
                <a:srgbClr val="1B1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52500" y="1447800"/>
            <a:ext cx="8915400" cy="4724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vitamin K1. </a:t>
            </a:r>
            <a:endParaRPr lang="en-US" altLang="en-US" sz="2800" dirty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vitamin K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BN,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K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RLĐM,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8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</a:rPr>
              <a:t>Phân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loại</a:t>
            </a:r>
            <a:r>
              <a:rPr lang="en-US" altLang="en-US" b="1" dirty="0" smtClean="0">
                <a:solidFill>
                  <a:srgbClr val="FF0000"/>
                </a:solidFill>
              </a:rPr>
              <a:t> HCDC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kháng</a:t>
            </a:r>
            <a:r>
              <a:rPr lang="en-US" altLang="en-US" b="1" dirty="0" smtClean="0">
                <a:solidFill>
                  <a:srgbClr val="FF0000"/>
                </a:solidFill>
              </a:rPr>
              <a:t> Vitamin K</a:t>
            </a:r>
          </a:p>
        </p:txBody>
      </p:sp>
      <p:graphicFrame>
        <p:nvGraphicFramePr>
          <p:cNvPr id="515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80918"/>
              </p:ext>
            </p:extLst>
          </p:nvPr>
        </p:nvGraphicFramePr>
        <p:xfrm>
          <a:off x="1333500" y="1676400"/>
          <a:ext cx="8001000" cy="4515255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5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½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Dicumarol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7 – 74 giờ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Coumadin (Warfarin)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 – 60 giờ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3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Acenocoumarol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Sintrom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8  - 11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giờ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Chlorophacinone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6 – 23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5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Brodifacum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120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3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Diphacinone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15-20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6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04900" y="1066800"/>
            <a:ext cx="80010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795" name="TextBox 15"/>
          <p:cNvSpPr txBox="1">
            <a:spLocks noChangeArrowheads="1"/>
          </p:cNvSpPr>
          <p:nvPr/>
        </p:nvSpPr>
        <p:spPr bwMode="auto">
          <a:xfrm>
            <a:off x="1562100" y="457201"/>
            <a:ext cx="7239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chemeClr val="tx2"/>
                </a:solidFill>
                <a:effectLst/>
              </a:rPr>
              <a:t>Cơ</a:t>
            </a:r>
            <a:r>
              <a:rPr lang="en-US" alt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effectLst/>
              </a:rPr>
              <a:t>chế</a:t>
            </a:r>
            <a:r>
              <a:rPr lang="en-US" alt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effectLst/>
              </a:rPr>
              <a:t>tác</a:t>
            </a:r>
            <a:r>
              <a:rPr lang="en-US" alt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effectLst/>
              </a:rPr>
              <a:t>dụng</a:t>
            </a:r>
            <a:r>
              <a:rPr lang="en-US" alt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effectLst/>
              </a:rPr>
              <a:t>của</a:t>
            </a:r>
            <a:r>
              <a:rPr lang="en-US" alt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effectLst/>
              </a:rPr>
              <a:t>HC </a:t>
            </a:r>
            <a:r>
              <a:rPr lang="en-US" altLang="en-US" dirty="0" err="1" smtClean="0">
                <a:solidFill>
                  <a:schemeClr val="tx2"/>
                </a:solidFill>
                <a:effectLst/>
              </a:rPr>
              <a:t>diệt</a:t>
            </a:r>
            <a:r>
              <a:rPr lang="en-US" altLang="en-US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effectLst/>
              </a:rPr>
              <a:t>chuột</a:t>
            </a:r>
            <a:r>
              <a:rPr lang="en-US" alt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effectLst/>
              </a:rPr>
              <a:t>kháng</a:t>
            </a:r>
            <a:r>
              <a:rPr lang="en-US" altLang="en-US" dirty="0">
                <a:solidFill>
                  <a:schemeClr val="tx2"/>
                </a:solidFill>
                <a:effectLst/>
              </a:rPr>
              <a:t> VTM 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228600"/>
            <a:ext cx="8686800" cy="640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3797" name="Picture 3" descr="C:\Users\admin\Desktop\anticoa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478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4626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04900" y="1066800"/>
            <a:ext cx="80010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819" name="TextBox 15"/>
          <p:cNvSpPr txBox="1">
            <a:spLocks noChangeArrowheads="1"/>
          </p:cNvSpPr>
          <p:nvPr/>
        </p:nvSpPr>
        <p:spPr bwMode="auto">
          <a:xfrm>
            <a:off x="1790700" y="457201"/>
            <a:ext cx="662940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2"/>
                </a:solidFill>
                <a:effectLst/>
              </a:rPr>
              <a:t>CHẨN ĐOÁN PHÂN BIỆT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" y="186812"/>
            <a:ext cx="9220200" cy="640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71500" y="1106489"/>
            <a:ext cx="8458200" cy="506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GIẢM CÁC YẾU TỐ ĐÔNG MÁU</a:t>
            </a:r>
          </a:p>
          <a:p>
            <a:pPr algn="l" eaLnBrk="1" hangingPunct="1"/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Di </a:t>
            </a:r>
            <a:r>
              <a:rPr lang="en-US" altLang="en-US" sz="2200" dirty="0" err="1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altLang="en-US" sz="2200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b="0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VIII (Hemophilia</a:t>
            </a:r>
            <a:r>
              <a:rPr lang="en-US" altLang="en-US" sz="1600" b="0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  IX 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(Von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Willebrand</a:t>
            </a:r>
            <a:r>
              <a:rPr lang="en-US" altLang="en-US" sz="1600" b="0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  XI; 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XII (Hageman)</a:t>
            </a:r>
          </a:p>
          <a:p>
            <a:pPr algn="l" eaLnBrk="1" hangingPunct="1"/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20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200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lvl="2" algn="l" eaLnBrk="1" hangingPunct="1">
              <a:buFont typeface="Wingdings" panose="05000000000000000000" pitchFamily="2" charset="2"/>
              <a:buChar char="§"/>
            </a:pPr>
            <a:r>
              <a:rPr lang="en-US" altLang="en-US" sz="1600" b="0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1600" b="0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endParaRPr lang="en-US" altLang="en-US" sz="1600" b="0" dirty="0">
              <a:solidFill>
                <a:srgbClr val="1B1BA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 eaLnBrk="1" hangingPunct="1">
              <a:buFont typeface="Wingdings" panose="05000000000000000000" pitchFamily="2" charset="2"/>
              <a:buChar char="§"/>
            </a:pP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vitamin K do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altLang="en-US" sz="1600" b="0" dirty="0">
              <a:solidFill>
                <a:srgbClr val="1B1BA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 eaLnBrk="1" hangingPunct="1">
              <a:buFont typeface="Wingdings" panose="05000000000000000000" pitchFamily="2" charset="2"/>
              <a:buChar char="§"/>
            </a:pP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warfarin</a:t>
            </a:r>
          </a:p>
          <a:p>
            <a:pPr algn="l" eaLnBrk="1" hangingPunct="1"/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TIÊU THỤ YẾU TỐ ĐÔNG MÁU</a:t>
            </a:r>
          </a:p>
          <a:p>
            <a:pPr lvl="2" algn="l" eaLnBrk="1" hangingPunct="1"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altLang="en-US" sz="1600" b="0" dirty="0">
              <a:solidFill>
                <a:srgbClr val="1B1BA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 eaLnBrk="1" hangingPunct="1">
              <a:buFont typeface="Wingdings" panose="05000000000000000000" pitchFamily="2" charset="2"/>
              <a:buChar char="§"/>
            </a:pP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DIC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1600" b="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/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ỨC CHẾ ĐÔNG MÁU: </a:t>
            </a:r>
            <a:r>
              <a:rPr lang="en-US" altLang="en-US" sz="220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altLang="en-US" sz="2200" dirty="0">
              <a:solidFill>
                <a:srgbClr val="1B1BA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TÁC NHÂN GÂY TAN MÁU</a:t>
            </a:r>
          </a:p>
          <a:p>
            <a:pPr algn="l" eaLnBrk="1" hangingPunct="1"/>
            <a:r>
              <a:rPr lang="en-US" altLang="en-US" sz="2200" dirty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GIẢM TIỂU </a:t>
            </a:r>
            <a:r>
              <a:rPr lang="en-US" altLang="en-US" sz="2200" dirty="0" smtClean="0">
                <a:solidFill>
                  <a:srgbClr val="1B1B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altLang="en-US" sz="2200" dirty="0">
              <a:solidFill>
                <a:srgbClr val="1B1BA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3565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 LOẠI </a:t>
            </a:r>
            <a:endParaRPr lang="en-US" alt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95400"/>
            <a:ext cx="9258300" cy="510539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800"/>
              </a:spcBef>
              <a:buNone/>
              <a:defRPr/>
            </a:pPr>
            <a:r>
              <a:rPr lang="en-US" b="1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b="1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b="1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en-US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cơ</a:t>
            </a:r>
            <a:endParaRPr lang="en-US" dirty="0" smtClean="0">
              <a:solidFill>
                <a:srgbClr val="1B1BA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b="1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b="1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LD50</a:t>
            </a:r>
            <a:endParaRPr lang="en-US" dirty="0">
              <a:solidFill>
                <a:srgbClr val="1B1BAF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500"/>
              </a:lnSpc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HC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500"/>
              </a:lnSpc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HC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bình</a:t>
            </a:r>
            <a:endParaRPr lang="en-US" dirty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500"/>
              </a:lnSpc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HC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3300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dirty="0">
                <a:solidFill>
                  <a:srgbClr val="1B1BAF"/>
                </a:solidFill>
                <a:latin typeface="Arial" pitchFamily="34" charset="0"/>
                <a:cs typeface="Arial" pitchFamily="34" charset="0"/>
              </a:rPr>
              <a:t> LS</a:t>
            </a:r>
          </a:p>
          <a:p>
            <a:pPr lvl="1">
              <a:lnSpc>
                <a:spcPts val="1500"/>
              </a:lnSpc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co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giật</a:t>
            </a:r>
            <a:endParaRPr lang="en-US" b="1" dirty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500"/>
              </a:lnSpc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td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tim</a:t>
            </a:r>
            <a:endParaRPr lang="en-US" b="1" dirty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1500"/>
              </a:lnSpc>
              <a:spcBef>
                <a:spcPts val="2400"/>
              </a:spcBef>
              <a:buFont typeface="Wingdings" pitchFamily="2" charset="2"/>
              <a:buChar char="§"/>
              <a:defRPr/>
            </a:pP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b="1" dirty="0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B64340"/>
                </a:solidFill>
                <a:latin typeface="Arial" pitchFamily="34" charset="0"/>
                <a:cs typeface="Arial" pitchFamily="34" charset="0"/>
              </a:rPr>
              <a:t>máu</a:t>
            </a:r>
            <a:endParaRPr lang="en-US" b="1" dirty="0">
              <a:solidFill>
                <a:srgbClr val="B643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9762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ĐIỀU TRỊ HCDC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KHÁNG VITAMIN </a:t>
            </a:r>
            <a:r>
              <a:rPr lang="en-US" altLang="en-US" sz="3200" b="1" dirty="0">
                <a:solidFill>
                  <a:srgbClr val="FF0000"/>
                </a:solidFill>
              </a:rPr>
              <a:t>K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95300" y="838200"/>
            <a:ext cx="9258300" cy="5715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b="1" i="1" u="sng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</a:t>
            </a:r>
            <a:r>
              <a:rPr lang="en-US" altLang="en-US" sz="2400" b="1" i="1" u="sng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K1: </a:t>
            </a:r>
          </a:p>
          <a:p>
            <a:pPr lvl="1" eaLnBrk="1" hangingPunct="1"/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BT&lt;INR &lt; 5: vitamin K1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10-20 mg x 2 – 3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altLang="en-US" sz="2400" dirty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 &gt; 5 hoặc chảy máu trên lâm sàng: vitamin K1: 10 mg/lần pha truyền TM chậm 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(&lt;1mg/phút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mỗi 8-12 giờ, plasma tươi đông lạnh đến khi INR 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&lt;5 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ngừng chảy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RLĐM </a:t>
            </a:r>
            <a:r>
              <a:rPr 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dẳng</a:t>
            </a:r>
            <a:r>
              <a:rPr lang="en-US" sz="24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PCC, YT VII, IX.</a:t>
            </a:r>
            <a:endParaRPr lang="en-US" altLang="en-US" sz="2400" dirty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400" b="1" i="1" u="sng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400" b="1" i="1" u="sng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400" b="1" i="1" u="sng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400" b="1" i="1" u="sng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400" b="1" i="1" u="sng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2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warfarin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endParaRPr lang="en-US" altLang="en-US" sz="2400" dirty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</a:p>
          <a:p>
            <a:pPr lvl="1" eaLnBrk="1" hangingPunct="1"/>
            <a:endParaRPr lang="en-US" altLang="en-US" sz="800" dirty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i="1" u="sng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en-US" sz="2400" b="1" i="1" u="sng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400" b="1" i="1" u="sng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400" b="1" i="1" u="sng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u="sng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hẳn</a:t>
            </a:r>
            <a:r>
              <a:rPr lang="en-US" altLang="en-US" sz="2400" b="1" i="1" u="sng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vitamin K1: </a:t>
            </a:r>
          </a:p>
          <a:p>
            <a:pPr lvl="1" eaLnBrk="1" hangingPunct="1"/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altLang="en-US" sz="2400" dirty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vitamin K1 48-72 </a:t>
            </a:r>
            <a:r>
              <a:rPr lang="en-US" altLang="en-US" sz="24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altLang="en-US" sz="2400" dirty="0" smtClean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altLang="en-US" sz="2800" u="sng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2800" u="sng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1B1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thai.</a:t>
            </a:r>
            <a:endParaRPr lang="en-US" altLang="en-US" sz="2800" dirty="0" smtClean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altLang="en-US" sz="2800" dirty="0" smtClean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altLang="en-US" sz="2800" dirty="0">
              <a:solidFill>
                <a:srgbClr val="1B1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6100" y="2590800"/>
            <a:ext cx="4724401" cy="83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3700" b="1" dirty="0" smtClean="0">
                <a:solidFill>
                  <a:srgbClr val="C00000"/>
                </a:solidFill>
              </a:rPr>
              <a:t>THANK YOU !</a:t>
            </a:r>
            <a:endParaRPr lang="en-US" sz="3700" dirty="0">
              <a:solidFill>
                <a:srgbClr val="C0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563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PHOSPHUA KẼM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9220200" cy="448468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Dạng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bột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tinh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màu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xám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en,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mùi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nh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cá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ươ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n</a:t>
            </a:r>
            <a:endParaRPr lang="en-US" altLang="en-US" sz="30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Phosphua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kẽm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môi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tr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ờng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n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ớc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+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axit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clohydric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dịch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vị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smtClean="0">
                <a:solidFill>
                  <a:srgbClr val="1B1BAF"/>
                </a:solidFill>
                <a:latin typeface="Tahoma"/>
                <a:ea typeface="Tahoma"/>
                <a:cs typeface="Tahoma"/>
              </a:rPr>
              <a:t>→ </a:t>
            </a:r>
            <a:r>
              <a:rPr lang="en-US" altLang="en-US" sz="3000" dirty="0" err="1" smtClean="0">
                <a:solidFill>
                  <a:srgbClr val="1B1BAF"/>
                </a:solidFill>
                <a:latin typeface="Tahoma"/>
                <a:ea typeface="Tahoma"/>
                <a:cs typeface="Tahoma"/>
              </a:rPr>
              <a:t>khí</a:t>
            </a:r>
            <a:r>
              <a:rPr lang="en-US" altLang="en-US" sz="3000" dirty="0" smtClean="0">
                <a:solidFill>
                  <a:srgbClr val="1B1BA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phosphine (PH3)</a:t>
            </a:r>
            <a:endParaRPr lang="en-US" altLang="en-US" sz="30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C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chế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gây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ức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chế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cạnh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tranh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cytochrome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gây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huỷ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hoại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chết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tế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bào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vi-VN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ặc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biệt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tổ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chức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nhu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chuyển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cao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Liều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chết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4-5 g NL,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tài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liệu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&lt;1g.</a:t>
            </a:r>
            <a:endParaRPr lang="en-US" altLang="en-US" sz="30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33500" y="145195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Phosphua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kẽm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Phosphua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nhôm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1028"/>
          <p:cNvSpPr>
            <a:spLocks noGrp="1" noChangeArrowheads="1"/>
          </p:cNvSpPr>
          <p:nvPr>
            <p:ph type="body" sz="half" idx="2"/>
          </p:nvPr>
        </p:nvSpPr>
        <p:spPr>
          <a:xfrm flipV="1">
            <a:off x="6052906" y="1341978"/>
            <a:ext cx="3810000" cy="1412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9" descr="SS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194718"/>
            <a:ext cx="3657599" cy="131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3044" r="17999" b="4091"/>
          <a:stretch>
            <a:fillRect/>
          </a:stretch>
        </p:blipFill>
        <p:spPr bwMode="auto">
          <a:xfrm>
            <a:off x="5905500" y="3085263"/>
            <a:ext cx="3657600" cy="3448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unknown 0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3233"/>
            <a:ext cx="2705100" cy="21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Zn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5" y="31623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PHOSPHUA KẼM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19200"/>
            <a:ext cx="86106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Chẩn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oán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xác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ịnh</a:t>
            </a: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b="1" dirty="0" smtClean="0">
                <a:solidFill>
                  <a:srgbClr val="1B1BAF"/>
                </a:solidFill>
                <a:latin typeface="Arial" panose="020B0604020202020204" pitchFamily="34" charset="0"/>
              </a:rPr>
              <a:t>BN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uống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loại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smtClean="0">
                <a:solidFill>
                  <a:srgbClr val="1B1BAF"/>
                </a:solidFill>
                <a:latin typeface="Arial" panose="020B0604020202020204" pitchFamily="34" charset="0"/>
              </a:rPr>
              <a:t>HCDC,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bột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màu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xám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mùi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thối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Lâm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1B1BAF"/>
                </a:solidFill>
                <a:latin typeface="Arial" panose="020B0604020202020204" pitchFamily="34" charset="0"/>
              </a:rPr>
              <a:t>sàng</a:t>
            </a:r>
            <a:r>
              <a:rPr lang="en-US" altLang="en-US" sz="2600" b="1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b="1" dirty="0" err="1" smtClean="0">
                <a:solidFill>
                  <a:srgbClr val="B64340"/>
                </a:solidFill>
                <a:latin typeface="Arial" panose="020B0604020202020204" pitchFamily="34" charset="0"/>
              </a:rPr>
              <a:t>Tiêu</a:t>
            </a:r>
            <a:r>
              <a:rPr lang="en-US" altLang="en-US" b="1" dirty="0" smtClean="0">
                <a:solidFill>
                  <a:srgbClr val="B6434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B64340"/>
                </a:solidFill>
                <a:latin typeface="Arial" panose="020B0604020202020204" pitchFamily="34" charset="0"/>
              </a:rPr>
              <a:t>hoá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ngay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sau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uống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bỏng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rát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quản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vi-VN" altLang="en-US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au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bụng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nôn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mửa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ỉa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chảy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thể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máu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b="1" dirty="0" err="1" smtClean="0">
                <a:solidFill>
                  <a:srgbClr val="B64340"/>
                </a:solidFill>
                <a:latin typeface="Arial" panose="020B0604020202020204" pitchFamily="34" charset="0"/>
              </a:rPr>
              <a:t>Hô</a:t>
            </a:r>
            <a:r>
              <a:rPr lang="en-US" altLang="en-US" b="1" dirty="0" smtClean="0">
                <a:solidFill>
                  <a:srgbClr val="B6434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B64340"/>
                </a:solidFill>
                <a:latin typeface="Arial" panose="020B0604020202020204" pitchFamily="34" charset="0"/>
              </a:rPr>
              <a:t>hấp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: ho,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khó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thở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cảm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giác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thắt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ngực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phù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phổi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tổn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th</a:t>
            </a:r>
            <a:r>
              <a:rPr lang="vi-VN" altLang="en-US" dirty="0">
                <a:solidFill>
                  <a:srgbClr val="1B1BAF"/>
                </a:solidFill>
                <a:latin typeface="Arial" panose="020B0604020202020204" pitchFamily="34" charset="0"/>
              </a:rPr>
              <a:t>ươ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ng.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rgbClr val="B64340"/>
                </a:solidFill>
                <a:latin typeface="Arial" panose="020B0604020202020204" pitchFamily="34" charset="0"/>
              </a:rPr>
              <a:t>Tim </a:t>
            </a:r>
            <a:r>
              <a:rPr lang="en-US" altLang="en-US" b="1" dirty="0" err="1">
                <a:solidFill>
                  <a:srgbClr val="B64340"/>
                </a:solidFill>
                <a:latin typeface="Arial" panose="020B0604020202020204" pitchFamily="34" charset="0"/>
              </a:rPr>
              <a:t>mạch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mạch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nhanh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tụt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HA, RL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nhịp</a:t>
            </a:r>
            <a:endParaRPr lang="en-US" altLang="en-US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en-US" b="1" dirty="0" err="1" smtClean="0">
                <a:solidFill>
                  <a:srgbClr val="B64340"/>
                </a:solidFill>
                <a:latin typeface="Arial" panose="020B0604020202020204" pitchFamily="34" charset="0"/>
              </a:rPr>
              <a:t>Thần</a:t>
            </a:r>
            <a:r>
              <a:rPr lang="en-US" altLang="en-US" b="1" dirty="0" smtClean="0">
                <a:solidFill>
                  <a:srgbClr val="B6434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B64340"/>
                </a:solidFill>
                <a:latin typeface="Arial" panose="020B0604020202020204" pitchFamily="34" charset="0"/>
              </a:rPr>
              <a:t>kinh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kích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thích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khó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chịu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ảo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giác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co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hôn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1B1BAF"/>
                </a:solidFill>
                <a:latin typeface="Arial" panose="020B0604020202020204" pitchFamily="34" charset="0"/>
              </a:rPr>
              <a:t>mê</a:t>
            </a:r>
            <a:r>
              <a:rPr lang="en-US" altLang="en-US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buNone/>
            </a:pPr>
            <a:endParaRPr lang="en-US" altLang="en-US" sz="28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buNone/>
            </a:pPr>
            <a:endParaRPr lang="en-US" altLang="en-US" sz="26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PHOSPHUA KẼM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295400"/>
            <a:ext cx="8534400" cy="4484688"/>
          </a:xfrm>
        </p:spPr>
        <p:txBody>
          <a:bodyPr/>
          <a:lstStyle/>
          <a:p>
            <a:pPr marL="812800" indent="-812800">
              <a:buFontTx/>
              <a:buChar char="-"/>
            </a:pP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Xét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nghiệm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buNone/>
            </a:pP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+ AST, ALT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PT,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ôi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khí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DIC.</a:t>
            </a:r>
            <a:endParaRPr lang="en-US" altLang="en-US" sz="30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buNone/>
            </a:pP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      + 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XNĐC: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mẫu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dịch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DD -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nôn</a:t>
            </a:r>
            <a:endParaRPr lang="en-US" altLang="en-US" sz="30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buNone/>
            </a:pP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      + XN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iện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Xquang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phổi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,…</a:t>
            </a:r>
          </a:p>
          <a:p>
            <a:pPr marL="812800" indent="-812800">
              <a:buNone/>
            </a:pPr>
            <a:endParaRPr lang="en-US" altLang="en-US" sz="30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buNone/>
            </a:pP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-      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Mẫu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gia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ình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mang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ến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buNone/>
            </a:pPr>
            <a:endParaRPr lang="en-US" altLang="en-US" sz="3000" b="1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buNone/>
            </a:pPr>
            <a:endParaRPr lang="en-US" altLang="en-US" sz="3000" dirty="0">
              <a:solidFill>
                <a:srgbClr val="1B1BA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PHOSPHUA KẼM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95400"/>
            <a:ext cx="8763000" cy="5181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sz="800" b="1" dirty="0"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Tiên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 l</a:t>
            </a:r>
            <a:r>
              <a:rPr lang="vi-VN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ợng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      +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Nặng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hôn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mê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sốc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tử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vong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vòng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vài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giờ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      +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Nhẹ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viêm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gan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suy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gan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suy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thận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TT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thần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kinh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Sốc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biểu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muộn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2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ngày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hạ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Ca,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giảm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BC,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chết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1B1BAF"/>
                </a:solidFill>
                <a:latin typeface="Arial" panose="020B0604020202020204" pitchFamily="34" charset="0"/>
              </a:rPr>
              <a:t>4 ngày-2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tuần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theo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dõi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BN 1-2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tuần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Dễ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loạn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nhịp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tim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phù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phổi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cần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theo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dõi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sát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3. 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Nguyên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ngộ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2800" b="1" dirty="0" err="1">
                <a:solidFill>
                  <a:srgbClr val="1B1BAF"/>
                </a:solidFill>
                <a:latin typeface="Arial" panose="020B0604020202020204" pitchFamily="34" charset="0"/>
              </a:rPr>
              <a:t>ộc</a:t>
            </a:r>
            <a:r>
              <a:rPr lang="en-US" altLang="en-US" sz="28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th</a:t>
            </a:r>
            <a:r>
              <a:rPr lang="vi-VN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ư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ờng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tự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1B1BAF"/>
                </a:solidFill>
                <a:latin typeface="Arial" panose="020B0604020202020204" pitchFamily="34" charset="0"/>
              </a:rPr>
              <a:t>tử</a:t>
            </a:r>
            <a:r>
              <a:rPr lang="en-US" altLang="en-US" sz="26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lnSpc>
                <a:spcPct val="90000"/>
              </a:lnSpc>
              <a:buNone/>
            </a:pPr>
            <a:endParaRPr lang="en-US" altLang="en-US" sz="2600" dirty="0"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buNone/>
            </a:pPr>
            <a:endParaRPr lang="en-US" altLang="en-US" sz="2600" b="1" dirty="0">
              <a:latin typeface="Arial" panose="020B0604020202020204" pitchFamily="34" charset="0"/>
            </a:endParaRPr>
          </a:p>
          <a:p>
            <a:pPr marL="812800" indent="-812800">
              <a:lnSpc>
                <a:spcPct val="90000"/>
              </a:lnSpc>
              <a:buNone/>
            </a:pPr>
            <a:endParaRPr lang="en-US" altLang="en-US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03238"/>
            <a:ext cx="77724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PHOSPHUA KẼM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295400"/>
            <a:ext cx="7772400" cy="4484688"/>
          </a:xfrm>
        </p:spPr>
        <p:txBody>
          <a:bodyPr/>
          <a:lstStyle/>
          <a:p>
            <a:pPr marL="812800" indent="-812800">
              <a:buNone/>
            </a:pP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Điều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trị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buFontTx/>
              <a:buChar char="-"/>
            </a:pP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Tại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y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tế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c</a:t>
            </a:r>
            <a:r>
              <a:rPr lang="vi-VN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ơ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1B1BAF"/>
                </a:solidFill>
                <a:latin typeface="Arial" panose="020B0604020202020204" pitchFamily="34" charset="0"/>
              </a:rPr>
              <a:t>sở</a:t>
            </a:r>
            <a:r>
              <a:rPr lang="en-US" altLang="en-US" sz="3000" b="1" dirty="0">
                <a:solidFill>
                  <a:srgbClr val="1B1BAF"/>
                </a:solidFill>
                <a:latin typeface="Arial" panose="020B0604020202020204" pitchFamily="34" charset="0"/>
              </a:rPr>
              <a:t>:</a:t>
            </a:r>
          </a:p>
          <a:p>
            <a:pPr marL="812800" indent="-812800">
              <a:buNone/>
            </a:pP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            +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Uống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than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hoạt</a:t>
            </a:r>
            <a:endParaRPr lang="en-US" altLang="en-US" sz="3000" dirty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buNone/>
            </a:pP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            +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Đảm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bảo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hô</a:t>
            </a: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 smtClean="0">
                <a:solidFill>
                  <a:srgbClr val="1B1BAF"/>
                </a:solidFill>
                <a:latin typeface="Arial" panose="020B0604020202020204" pitchFamily="34" charset="0"/>
              </a:rPr>
              <a:t>hấp</a:t>
            </a:r>
            <a:endParaRPr lang="en-US" altLang="en-US" sz="3000" dirty="0" smtClean="0">
              <a:solidFill>
                <a:srgbClr val="1B1BAF"/>
              </a:solidFill>
              <a:latin typeface="Arial" panose="020B0604020202020204" pitchFamily="34" charset="0"/>
            </a:endParaRPr>
          </a:p>
          <a:p>
            <a:pPr marL="812800" indent="-812800">
              <a:buNone/>
            </a:pPr>
            <a:r>
              <a:rPr lang="en-US" altLang="en-US" sz="3000" dirty="0" smtClean="0">
                <a:solidFill>
                  <a:srgbClr val="1B1BAF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Chống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co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giật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.</a:t>
            </a:r>
          </a:p>
          <a:p>
            <a:pPr marL="812800" indent="-812800">
              <a:buNone/>
            </a:pP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            +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Vận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chuyển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</a:t>
            </a:r>
            <a:r>
              <a:rPr lang="vi-VN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đ</a:t>
            </a:r>
            <a:r>
              <a:rPr lang="en-US" altLang="en-US" sz="3000" dirty="0" err="1">
                <a:solidFill>
                  <a:srgbClr val="1B1BAF"/>
                </a:solidFill>
                <a:latin typeface="Arial" panose="020B0604020202020204" pitchFamily="34" charset="0"/>
              </a:rPr>
              <a:t>ến</a:t>
            </a:r>
            <a:r>
              <a:rPr lang="en-US" altLang="en-US" sz="3000" dirty="0">
                <a:solidFill>
                  <a:srgbClr val="1B1BAF"/>
                </a:solidFill>
                <a:latin typeface="Arial" panose="020B0604020202020204" pitchFamily="34" charset="0"/>
              </a:rPr>
              <a:t> BV.</a:t>
            </a:r>
          </a:p>
          <a:p>
            <a:pPr marL="812800" indent="-812800">
              <a:buNone/>
            </a:pPr>
            <a:endParaRPr lang="en-US" altLang="en-US" sz="3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8957</TotalTime>
  <Words>1985</Words>
  <Application>Microsoft Office PowerPoint</Application>
  <PresentationFormat>35mm Slides</PresentationFormat>
  <Paragraphs>209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NGỘ ĐỘC HOÁ CHẤT DIỆT CHUỘT              </vt:lpstr>
      <vt:lpstr>ĐẶT VẤN ĐỀ</vt:lpstr>
      <vt:lpstr>PHÂN LOẠI </vt:lpstr>
      <vt:lpstr>PHOSPHUA KẼM</vt:lpstr>
      <vt:lpstr>Phosphua kẽm, Phosphua nhôm</vt:lpstr>
      <vt:lpstr>PHOSPHUA KẼM</vt:lpstr>
      <vt:lpstr>PHOSPHUA KẼM</vt:lpstr>
      <vt:lpstr>PHOSPHUA KẼM</vt:lpstr>
      <vt:lpstr>PHOSPHUA KẼM</vt:lpstr>
      <vt:lpstr>PHOSPHUA KẼM</vt:lpstr>
      <vt:lpstr>NATRI FLUOROACETAT VÀ FLUOROACETAMIDE</vt:lpstr>
      <vt:lpstr>PowerPoint Presentation</vt:lpstr>
      <vt:lpstr>NATRI FLUOROACETAT VÀ FLUOROACETAMIDE</vt:lpstr>
      <vt:lpstr>NATRI FLUOROACETAT VÀ FLUOROACETAMIDE</vt:lpstr>
      <vt:lpstr>NATRI FLUOROACETAT - FLUOROACETAMIDE</vt:lpstr>
      <vt:lpstr>PowerPoint Presentation</vt:lpstr>
      <vt:lpstr>NATRI FLUOROACETAT VÀ FLUOROACETAMIDE</vt:lpstr>
      <vt:lpstr>NATRI FLUOROACETAT VÀ FLUOROACETAMIDE</vt:lpstr>
      <vt:lpstr>NATRI FLUOROACETAT VÀ FLUOROACETAMIDE</vt:lpstr>
      <vt:lpstr>NATRI FLUOROACETAT VÀ FLUOROACETAMIDE</vt:lpstr>
      <vt:lpstr>NATRI FLUOROACETAT VÀ FLUOROACETAMIDE</vt:lpstr>
      <vt:lpstr>NATRI FLUOROACETAT VÀ FLUOROACETAMIDE</vt:lpstr>
      <vt:lpstr>WARFARIN</vt:lpstr>
      <vt:lpstr>WARFARIN</vt:lpstr>
      <vt:lpstr>WARFARIN</vt:lpstr>
      <vt:lpstr>WARFARIN</vt:lpstr>
      <vt:lpstr>Phân loại HCDC kháng Vitamin K</vt:lpstr>
      <vt:lpstr>PowerPoint Presentation</vt:lpstr>
      <vt:lpstr>PowerPoint Presentation</vt:lpstr>
      <vt:lpstr>ĐIỀU TRỊ HCDC KHÁNG VITAMIN K</vt:lpstr>
      <vt:lpstr>THANK YOU !</vt:lpstr>
    </vt:vector>
  </TitlesOfParts>
  <Company>NHA RIENG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Chuyªn ®Ò tiÕn sÜ 2</dc:title>
  <dc:creator>PHAM DUE</dc:creator>
  <cp:lastModifiedBy>Admin</cp:lastModifiedBy>
  <cp:revision>826</cp:revision>
  <dcterms:created xsi:type="dcterms:W3CDTF">2003-11-09T01:51:04Z</dcterms:created>
  <dcterms:modified xsi:type="dcterms:W3CDTF">2026-01-07T04:56:25Z</dcterms:modified>
</cp:coreProperties>
</file>