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8" r:id="rId2"/>
  </p:sldMasterIdLst>
  <p:notesMasterIdLst>
    <p:notesMasterId r:id="rId31"/>
  </p:notesMasterIdLst>
  <p:handoutMasterIdLst>
    <p:handoutMasterId r:id="rId32"/>
  </p:handoutMasterIdLst>
  <p:sldIdLst>
    <p:sldId id="1098" r:id="rId3"/>
    <p:sldId id="1099" r:id="rId4"/>
    <p:sldId id="1132" r:id="rId5"/>
    <p:sldId id="1133" r:id="rId6"/>
    <p:sldId id="342" r:id="rId7"/>
    <p:sldId id="1100" r:id="rId8"/>
    <p:sldId id="1101" r:id="rId9"/>
    <p:sldId id="1103" r:id="rId10"/>
    <p:sldId id="1111" r:id="rId11"/>
    <p:sldId id="1151" r:id="rId12"/>
    <p:sldId id="1113" r:id="rId13"/>
    <p:sldId id="1105" r:id="rId14"/>
    <p:sldId id="1106" r:id="rId15"/>
    <p:sldId id="1107" r:id="rId16"/>
    <p:sldId id="1153" r:id="rId17"/>
    <p:sldId id="1109" r:id="rId18"/>
    <p:sldId id="1114" r:id="rId19"/>
    <p:sldId id="1143" r:id="rId20"/>
    <p:sldId id="1144" r:id="rId21"/>
    <p:sldId id="1145" r:id="rId22"/>
    <p:sldId id="1146" r:id="rId23"/>
    <p:sldId id="1154" r:id="rId24"/>
    <p:sldId id="1147" r:id="rId25"/>
    <p:sldId id="1148" r:id="rId26"/>
    <p:sldId id="1149" r:id="rId27"/>
    <p:sldId id="1150" r:id="rId28"/>
    <p:sldId id="1116" r:id="rId29"/>
    <p:sldId id="1118" r:id="rId3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8A1D5"/>
    <a:srgbClr val="FCFDFD"/>
    <a:srgbClr val="28659C"/>
    <a:srgbClr val="B8B8B8"/>
    <a:srgbClr val="B7B8B8"/>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7504" autoAdjust="0"/>
  </p:normalViewPr>
  <p:slideViewPr>
    <p:cSldViewPr snapToGrid="0">
      <p:cViewPr varScale="1">
        <p:scale>
          <a:sx n="68" d="100"/>
          <a:sy n="68" d="100"/>
        </p:scale>
        <p:origin x="1014" y="48"/>
      </p:cViewPr>
      <p:guideLst>
        <p:guide orient="horz" pos="218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6220571757735"/>
          <c:y val="3.1835337443284713E-2"/>
          <c:w val="0.7947317859777332"/>
          <c:h val="0.8961848261958108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Escherichia coli</c:v>
                </c:pt>
                <c:pt idx="1">
                  <c:v>Klebsiella </c:v>
                </c:pt>
                <c:pt idx="2">
                  <c:v>Pseudomonas fluorescens</c:v>
                </c:pt>
                <c:pt idx="3">
                  <c:v>Acinetobacter junii</c:v>
                </c:pt>
                <c:pt idx="4">
                  <c:v>Staphylococcus aureus</c:v>
                </c:pt>
                <c:pt idx="5">
                  <c:v>enterococcus</c:v>
                </c:pt>
              </c:strCache>
            </c:strRef>
          </c:cat>
          <c:val>
            <c:numRef>
              <c:f>Sheet1!$B$2:$B$7</c:f>
              <c:numCache>
                <c:formatCode>General</c:formatCode>
                <c:ptCount val="6"/>
                <c:pt idx="0">
                  <c:v>62.1</c:v>
                </c:pt>
                <c:pt idx="1">
                  <c:v>24.4</c:v>
                </c:pt>
                <c:pt idx="2">
                  <c:v>3.5</c:v>
                </c:pt>
                <c:pt idx="3">
                  <c:v>3.5</c:v>
                </c:pt>
                <c:pt idx="4">
                  <c:v>3.5</c:v>
                </c:pt>
                <c:pt idx="5">
                  <c:v>3.5</c:v>
                </c:pt>
              </c:numCache>
            </c:numRef>
          </c:val>
          <c:extLst>
            <c:ext xmlns:c16="http://schemas.microsoft.com/office/drawing/2014/chart" uri="{C3380CC4-5D6E-409C-BE32-E72D297353CC}">
              <c16:uniqueId val="{00000000-0625-4F02-8C47-92CAC2C14DE0}"/>
            </c:ext>
          </c:extLst>
        </c:ser>
        <c:dLbls>
          <c:showLegendKey val="0"/>
          <c:showVal val="0"/>
          <c:showCatName val="0"/>
          <c:showSerName val="0"/>
          <c:showPercent val="0"/>
          <c:showBubbleSize val="0"/>
        </c:dLbls>
        <c:gapWidth val="219"/>
        <c:overlap val="-27"/>
        <c:axId val="438554704"/>
        <c:axId val="438543544"/>
      </c:barChart>
      <c:catAx>
        <c:axId val="4385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8543544"/>
        <c:crosses val="autoZero"/>
        <c:auto val="1"/>
        <c:lblAlgn val="ctr"/>
        <c:lblOffset val="100"/>
        <c:noMultiLvlLbl val="0"/>
      </c:catAx>
      <c:valAx>
        <c:axId val="438543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554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Streptococcus gallolyticus</c:v>
                </c:pt>
                <c:pt idx="1">
                  <c:v>Providencia rettgeri</c:v>
                </c:pt>
                <c:pt idx="2">
                  <c:v>Proteus mirabilis</c:v>
                </c:pt>
                <c:pt idx="3">
                  <c:v>Enterococcus faecalis </c:v>
                </c:pt>
                <c:pt idx="4">
                  <c:v>Klebsiella pneumoniae </c:v>
                </c:pt>
                <c:pt idx="5">
                  <c:v>Pseudomonas aeruginosa </c:v>
                </c:pt>
                <c:pt idx="6">
                  <c:v>Enterobacter  cloacae</c:v>
                </c:pt>
                <c:pt idx="7">
                  <c:v>Escherichia coli</c:v>
                </c:pt>
              </c:strCache>
            </c:strRef>
          </c:cat>
          <c:val>
            <c:numRef>
              <c:f>Sheet1!$B$2:$B$9</c:f>
              <c:numCache>
                <c:formatCode>General</c:formatCode>
                <c:ptCount val="8"/>
                <c:pt idx="0">
                  <c:v>6.25</c:v>
                </c:pt>
                <c:pt idx="1">
                  <c:v>6.25</c:v>
                </c:pt>
                <c:pt idx="2">
                  <c:v>6.25</c:v>
                </c:pt>
                <c:pt idx="3">
                  <c:v>6.25</c:v>
                </c:pt>
                <c:pt idx="4">
                  <c:v>6.25</c:v>
                </c:pt>
                <c:pt idx="5">
                  <c:v>6.25</c:v>
                </c:pt>
                <c:pt idx="6">
                  <c:v>12.5</c:v>
                </c:pt>
                <c:pt idx="7">
                  <c:v>50</c:v>
                </c:pt>
              </c:numCache>
            </c:numRef>
          </c:val>
          <c:extLst>
            <c:ext xmlns:c16="http://schemas.microsoft.com/office/drawing/2014/chart" uri="{C3380CC4-5D6E-409C-BE32-E72D297353CC}">
              <c16:uniqueId val="{00000000-C613-454F-BDE7-67B071B830BE}"/>
            </c:ext>
          </c:extLst>
        </c:ser>
        <c:dLbls>
          <c:showLegendKey val="0"/>
          <c:showVal val="0"/>
          <c:showCatName val="0"/>
          <c:showSerName val="0"/>
          <c:showPercent val="0"/>
          <c:showBubbleSize val="0"/>
        </c:dLbls>
        <c:gapWidth val="182"/>
        <c:axId val="2111136672"/>
        <c:axId val="2111137632"/>
      </c:barChart>
      <c:catAx>
        <c:axId val="2111136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137632"/>
        <c:crosses val="autoZero"/>
        <c:auto val="1"/>
        <c:lblAlgn val="ctr"/>
        <c:lblOffset val="100"/>
        <c:noMultiLvlLbl val="0"/>
      </c:catAx>
      <c:valAx>
        <c:axId val="2111137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1366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DBB8BD7-1D99-4E47-A148-9EEC32D3FB55}" type="datetimeFigureOut">
              <a:rPr lang="en-US" smtClean="0"/>
              <a:pPr/>
              <a:t>10/28/2025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F7650FD-4E43-404A-8EE5-469A29A165F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F5FDF56-7B48-4FFA-B066-6E27F293B625}" type="datetimeFigureOut">
              <a:rPr lang="en-US" smtClean="0"/>
              <a:pPr/>
              <a:t>10/28/2025</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3FC2440-83B0-4C73-A546-764E2208C465}" type="slidenum">
              <a:rPr lang="en-US" smtClean="0"/>
              <a:pPr/>
              <a:t>‹#›</a:t>
            </a:fld>
            <a:endParaRPr lang="en-US"/>
          </a:p>
        </p:txBody>
      </p:sp>
    </p:spTree>
    <p:extLst>
      <p:ext uri="{BB962C8B-B14F-4D97-AF65-F5344CB8AC3E}">
        <p14:creationId xmlns:p14="http://schemas.microsoft.com/office/powerpoint/2010/main" val="16517591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LUẬN VĂN THẠC SĨ Y HỌC</a:t>
            </a:r>
          </a:p>
        </p:txBody>
      </p:sp>
      <p:sp>
        <p:nvSpPr>
          <p:cNvPr id="4" name="Slide Number Placeholder 3"/>
          <p:cNvSpPr>
            <a:spLocks noGrp="1"/>
          </p:cNvSpPr>
          <p:nvPr>
            <p:ph type="sldNum" sz="quarter" idx="5"/>
          </p:nvPr>
        </p:nvSpPr>
        <p:spPr/>
        <p:txBody>
          <a:bodyPr/>
          <a:lstStyle/>
          <a:p>
            <a:fld id="{63924B7B-E537-4684-A376-299B691B0D42}" type="slidenum">
              <a:rPr lang="en-US" smtClean="0"/>
              <a:t>0</a:t>
            </a:fld>
            <a:endParaRPr lang="en-US"/>
          </a:p>
        </p:txBody>
      </p:sp>
    </p:spTree>
    <p:extLst>
      <p:ext uri="{BB962C8B-B14F-4D97-AF65-F5344CB8AC3E}">
        <p14:creationId xmlns:p14="http://schemas.microsoft.com/office/powerpoint/2010/main" val="170479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109241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114803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87084-1F31-43C1-9DA4-3B1A800F34DD}"/>
              </a:ext>
            </a:extLst>
          </p:cNvPr>
          <p:cNvSpPr>
            <a:spLocks noGrp="1"/>
          </p:cNvSpPr>
          <p:nvPr>
            <p:ph idx="1"/>
          </p:nvPr>
        </p:nvSpPr>
        <p:spPr>
          <a:xfrm>
            <a:off x="851079" y="134430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1AE0AE-1B2F-49DC-B0A1-7120014576C8}"/>
              </a:ext>
            </a:extLst>
          </p:cNvPr>
          <p:cNvSpPr>
            <a:spLocks noGrp="1"/>
          </p:cNvSpPr>
          <p:nvPr>
            <p:ph type="title"/>
          </p:nvPr>
        </p:nvSpPr>
        <p:spPr>
          <a:xfrm>
            <a:off x="2691685" y="86035"/>
            <a:ext cx="9272787"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4" name="Slide Number Placeholder 3"/>
          <p:cNvSpPr>
            <a:spLocks noGrp="1"/>
          </p:cNvSpPr>
          <p:nvPr>
            <p:ph type="sldNum" sz="quarter" idx="4"/>
          </p:nvPr>
        </p:nvSpPr>
        <p:spPr>
          <a:xfrm>
            <a:off x="10979624" y="6290945"/>
            <a:ext cx="502276" cy="360608"/>
          </a:xfrm>
          <a:prstGeom prst="rect">
            <a:avLst/>
          </a:prstGeom>
        </p:spPr>
        <p:txBody>
          <a:bodyPr vert="horz" lIns="91440" tIns="45720" rIns="91440" bIns="45720" rtlCol="0" anchor="ctr"/>
          <a:lstStyle>
            <a:lvl1pPr algn="ctr">
              <a:defRPr sz="15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173415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C3A546F-0A33-41C7-9A36-8712BEA4B5AB}"/>
              </a:ext>
            </a:extLst>
          </p:cNvPr>
          <p:cNvSpPr>
            <a:spLocks noGrp="1"/>
          </p:cNvSpPr>
          <p:nvPr>
            <p:ph type="body" sz="quarter" idx="10"/>
          </p:nvPr>
        </p:nvSpPr>
        <p:spPr>
          <a:xfrm>
            <a:off x="1046163" y="1526257"/>
            <a:ext cx="10407404" cy="393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F87CEB5-2086-4D20-A19E-D7DA1F8ADB92}"/>
              </a:ext>
            </a:extLst>
          </p:cNvPr>
          <p:cNvSpPr>
            <a:spLocks noGrp="1"/>
          </p:cNvSpPr>
          <p:nvPr>
            <p:ph type="title"/>
          </p:nvPr>
        </p:nvSpPr>
        <p:spPr>
          <a:xfrm>
            <a:off x="2485623" y="86035"/>
            <a:ext cx="9706377"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5" name="Slide Number Placeholder 3"/>
          <p:cNvSpPr txBox="1">
            <a:spLocks/>
          </p:cNvSpPr>
          <p:nvPr userDrawn="1"/>
        </p:nvSpPr>
        <p:spPr>
          <a:xfrm>
            <a:off x="10977483" y="6284121"/>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182185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7537E-7031-46E3-8BAF-DB170420A4AD}"/>
              </a:ext>
            </a:extLst>
          </p:cNvPr>
          <p:cNvSpPr>
            <a:spLocks noGrp="1"/>
          </p:cNvSpPr>
          <p:nvPr>
            <p:ph sz="half" idx="1"/>
          </p:nvPr>
        </p:nvSpPr>
        <p:spPr>
          <a:xfrm>
            <a:off x="696531" y="140061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68ED14E-8B1D-470A-9D58-F27D4F45C265}"/>
              </a:ext>
            </a:extLst>
          </p:cNvPr>
          <p:cNvSpPr>
            <a:spLocks noGrp="1"/>
          </p:cNvSpPr>
          <p:nvPr>
            <p:ph sz="half" idx="2"/>
          </p:nvPr>
        </p:nvSpPr>
        <p:spPr>
          <a:xfrm>
            <a:off x="6455538" y="140061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19B0E43-95E5-4467-B6EA-F4854F52350C}"/>
              </a:ext>
            </a:extLst>
          </p:cNvPr>
          <p:cNvSpPr>
            <a:spLocks noGrp="1"/>
          </p:cNvSpPr>
          <p:nvPr>
            <p:ph type="title"/>
          </p:nvPr>
        </p:nvSpPr>
        <p:spPr>
          <a:xfrm>
            <a:off x="2434108" y="98914"/>
            <a:ext cx="9757892"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6" name="Slide Number Placeholder 3"/>
          <p:cNvSpPr txBox="1">
            <a:spLocks/>
          </p:cNvSpPr>
          <p:nvPr userDrawn="1"/>
        </p:nvSpPr>
        <p:spPr>
          <a:xfrm>
            <a:off x="10977483" y="6290945"/>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39899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27610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308565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87084-1F31-43C1-9DA4-3B1A800F34DD}"/>
              </a:ext>
            </a:extLst>
          </p:cNvPr>
          <p:cNvSpPr>
            <a:spLocks noGrp="1"/>
          </p:cNvSpPr>
          <p:nvPr>
            <p:ph idx="1"/>
          </p:nvPr>
        </p:nvSpPr>
        <p:spPr>
          <a:xfrm>
            <a:off x="851079" y="134430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1AE0AE-1B2F-49DC-B0A1-7120014576C8}"/>
              </a:ext>
            </a:extLst>
          </p:cNvPr>
          <p:cNvSpPr>
            <a:spLocks noGrp="1"/>
          </p:cNvSpPr>
          <p:nvPr>
            <p:ph type="title"/>
          </p:nvPr>
        </p:nvSpPr>
        <p:spPr>
          <a:xfrm>
            <a:off x="2691685" y="86035"/>
            <a:ext cx="9272787"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4" name="Slide Number Placeholder 3"/>
          <p:cNvSpPr>
            <a:spLocks noGrp="1"/>
          </p:cNvSpPr>
          <p:nvPr>
            <p:ph type="sldNum" sz="quarter" idx="4"/>
          </p:nvPr>
        </p:nvSpPr>
        <p:spPr>
          <a:xfrm>
            <a:off x="10979624" y="6290945"/>
            <a:ext cx="502276" cy="360608"/>
          </a:xfrm>
          <a:prstGeom prst="rect">
            <a:avLst/>
          </a:prstGeom>
        </p:spPr>
        <p:txBody>
          <a:bodyPr vert="horz" lIns="91440" tIns="45720" rIns="91440" bIns="45720" rtlCol="0" anchor="ctr"/>
          <a:lstStyle>
            <a:lvl1pPr algn="ctr">
              <a:defRPr sz="15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256396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C3A546F-0A33-41C7-9A36-8712BEA4B5AB}"/>
              </a:ext>
            </a:extLst>
          </p:cNvPr>
          <p:cNvSpPr>
            <a:spLocks noGrp="1"/>
          </p:cNvSpPr>
          <p:nvPr>
            <p:ph type="body" sz="quarter" idx="10"/>
          </p:nvPr>
        </p:nvSpPr>
        <p:spPr>
          <a:xfrm>
            <a:off x="1046163" y="1526257"/>
            <a:ext cx="10407404" cy="393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F87CEB5-2086-4D20-A19E-D7DA1F8ADB92}"/>
              </a:ext>
            </a:extLst>
          </p:cNvPr>
          <p:cNvSpPr>
            <a:spLocks noGrp="1"/>
          </p:cNvSpPr>
          <p:nvPr>
            <p:ph type="title"/>
          </p:nvPr>
        </p:nvSpPr>
        <p:spPr>
          <a:xfrm>
            <a:off x="2485623" y="86035"/>
            <a:ext cx="9706377"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5" name="Slide Number Placeholder 3"/>
          <p:cNvSpPr txBox="1">
            <a:spLocks/>
          </p:cNvSpPr>
          <p:nvPr userDrawn="1"/>
        </p:nvSpPr>
        <p:spPr>
          <a:xfrm>
            <a:off x="10977483" y="6284121"/>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168682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7537E-7031-46E3-8BAF-DB170420A4AD}"/>
              </a:ext>
            </a:extLst>
          </p:cNvPr>
          <p:cNvSpPr>
            <a:spLocks noGrp="1"/>
          </p:cNvSpPr>
          <p:nvPr>
            <p:ph sz="half" idx="1"/>
          </p:nvPr>
        </p:nvSpPr>
        <p:spPr>
          <a:xfrm>
            <a:off x="696531" y="140061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68ED14E-8B1D-470A-9D58-F27D4F45C265}"/>
              </a:ext>
            </a:extLst>
          </p:cNvPr>
          <p:cNvSpPr>
            <a:spLocks noGrp="1"/>
          </p:cNvSpPr>
          <p:nvPr>
            <p:ph sz="half" idx="2"/>
          </p:nvPr>
        </p:nvSpPr>
        <p:spPr>
          <a:xfrm>
            <a:off x="6455538" y="140061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19B0E43-95E5-4467-B6EA-F4854F52350C}"/>
              </a:ext>
            </a:extLst>
          </p:cNvPr>
          <p:cNvSpPr>
            <a:spLocks noGrp="1"/>
          </p:cNvSpPr>
          <p:nvPr>
            <p:ph type="title"/>
          </p:nvPr>
        </p:nvSpPr>
        <p:spPr>
          <a:xfrm>
            <a:off x="2434108" y="98914"/>
            <a:ext cx="9757892"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6" name="Slide Number Placeholder 3"/>
          <p:cNvSpPr txBox="1">
            <a:spLocks/>
          </p:cNvSpPr>
          <p:nvPr userDrawn="1"/>
        </p:nvSpPr>
        <p:spPr>
          <a:xfrm>
            <a:off x="10977483" y="6290945"/>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2556001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5EDF5D-0802-4857-BC6E-69469795FB79}"/>
              </a:ext>
            </a:extLst>
          </p:cNvPr>
          <p:cNvSpPr>
            <a:spLocks noGrp="1"/>
          </p:cNvSpPr>
          <p:nvPr>
            <p:ph type="body" idx="1"/>
          </p:nvPr>
        </p:nvSpPr>
        <p:spPr>
          <a:xfrm>
            <a:off x="915475" y="132334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10970894" y="6197761"/>
            <a:ext cx="528033" cy="534472"/>
          </a:xfrm>
          <a:prstGeom prst="rect">
            <a:avLst/>
          </a:prstGeom>
        </p:spPr>
        <p:txBody>
          <a:bodyPr vert="horz" lIns="91440" tIns="45720" rIns="91440" bIns="45720" rtlCol="0" anchor="ctr"/>
          <a:lstStyle>
            <a:lvl1pPr algn="ctr">
              <a:defRPr sz="16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59634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52"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5EDF5D-0802-4857-BC6E-69469795FB79}"/>
              </a:ext>
            </a:extLst>
          </p:cNvPr>
          <p:cNvSpPr>
            <a:spLocks noGrp="1"/>
          </p:cNvSpPr>
          <p:nvPr>
            <p:ph type="body" idx="1"/>
          </p:nvPr>
        </p:nvSpPr>
        <p:spPr>
          <a:xfrm>
            <a:off x="915475" y="132334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10970894" y="6197761"/>
            <a:ext cx="528033" cy="534472"/>
          </a:xfrm>
          <a:prstGeom prst="rect">
            <a:avLst/>
          </a:prstGeom>
        </p:spPr>
        <p:txBody>
          <a:bodyPr vert="horz" lIns="91440" tIns="45720" rIns="91440" bIns="45720" rtlCol="0" anchor="ctr"/>
          <a:lstStyle>
            <a:lvl1pPr algn="ctr">
              <a:defRPr sz="16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20535089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7F6B365-A9A5-F426-E54E-5D184AC4EBEA}"/>
              </a:ext>
            </a:extLst>
          </p:cNvPr>
          <p:cNvSpPr txBox="1">
            <a:spLocks/>
          </p:cNvSpPr>
          <p:nvPr/>
        </p:nvSpPr>
        <p:spPr>
          <a:xfrm>
            <a:off x="694075" y="1497178"/>
            <a:ext cx="10774483" cy="2400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ct val="50000"/>
              </a:spcBef>
              <a:buNone/>
              <a:defRPr/>
            </a:pPr>
            <a:endParaRPr lang="en-US" sz="3200" b="1" dirty="0">
              <a:solidFill>
                <a:srgbClr val="FF0000"/>
              </a:solidFill>
            </a:endParaRPr>
          </a:p>
        </p:txBody>
      </p:sp>
      <p:sp>
        <p:nvSpPr>
          <p:cNvPr id="3" name="TextBox 2">
            <a:extLst>
              <a:ext uri="{FF2B5EF4-FFF2-40B4-BE49-F238E27FC236}">
                <a16:creationId xmlns:a16="http://schemas.microsoft.com/office/drawing/2014/main" id="{68F4DBDC-AA6D-25C6-DA48-6939FDC95272}"/>
              </a:ext>
            </a:extLst>
          </p:cNvPr>
          <p:cNvSpPr txBox="1"/>
          <p:nvPr/>
        </p:nvSpPr>
        <p:spPr>
          <a:xfrm>
            <a:off x="1368356" y="1174370"/>
            <a:ext cx="8892540" cy="954107"/>
          </a:xfrm>
          <a:prstGeom prst="rect">
            <a:avLst/>
          </a:prstGeom>
          <a:noFill/>
        </p:spPr>
        <p:txBody>
          <a:bodyPr wrap="square" rtlCol="0">
            <a:spAutoFit/>
          </a:bodyPr>
          <a:lstStyle/>
          <a:p>
            <a:pPr algn="ctr"/>
            <a:r>
              <a:rPr lang="en-US" sz="2800" b="1" dirty="0"/>
              <a:t>LỰA CHỌN KHÁNG SINH Ở BỆNH NHÂN NHIỄM KHUẨN TIẾT NIỆU</a:t>
            </a:r>
          </a:p>
        </p:txBody>
      </p:sp>
      <p:sp>
        <p:nvSpPr>
          <p:cNvPr id="4" name="TextBox 3">
            <a:extLst>
              <a:ext uri="{FF2B5EF4-FFF2-40B4-BE49-F238E27FC236}">
                <a16:creationId xmlns:a16="http://schemas.microsoft.com/office/drawing/2014/main" id="{07403A4C-ADEB-F0FF-F2BC-5F59BA423E8F}"/>
              </a:ext>
            </a:extLst>
          </p:cNvPr>
          <p:cNvSpPr txBox="1"/>
          <p:nvPr/>
        </p:nvSpPr>
        <p:spPr>
          <a:xfrm>
            <a:off x="3625903" y="2451285"/>
            <a:ext cx="4377447" cy="646331"/>
          </a:xfrm>
          <a:prstGeom prst="rect">
            <a:avLst/>
          </a:prstGeom>
          <a:noFill/>
        </p:spPr>
        <p:txBody>
          <a:bodyPr wrap="square" rtlCol="0">
            <a:spAutoFit/>
          </a:bodyPr>
          <a:lstStyle/>
          <a:p>
            <a:pPr algn="ctr"/>
            <a:r>
              <a:rPr lang="en-US" dirty="0" err="1"/>
              <a:t>Ths.Bs</a:t>
            </a:r>
            <a:r>
              <a:rPr lang="en-US" dirty="0"/>
              <a:t>. </a:t>
            </a:r>
            <a:r>
              <a:rPr lang="en-US" dirty="0" err="1"/>
              <a:t>Nguyễn</a:t>
            </a:r>
            <a:r>
              <a:rPr lang="en-US" dirty="0"/>
              <a:t> </a:t>
            </a:r>
            <a:r>
              <a:rPr lang="en-US" dirty="0" err="1"/>
              <a:t>Thị</a:t>
            </a:r>
            <a:r>
              <a:rPr lang="en-US" dirty="0"/>
              <a:t> </a:t>
            </a:r>
            <a:r>
              <a:rPr lang="en-US" dirty="0" err="1"/>
              <a:t>Ngọc</a:t>
            </a:r>
            <a:endParaRPr lang="en-US" dirty="0"/>
          </a:p>
          <a:p>
            <a:pPr algn="ctr"/>
            <a:r>
              <a:rPr lang="en-US" dirty="0"/>
              <a:t>Khoa </a:t>
            </a:r>
            <a:r>
              <a:rPr lang="en-US" dirty="0" err="1"/>
              <a:t>Hồi</a:t>
            </a:r>
            <a:r>
              <a:rPr lang="en-US" dirty="0"/>
              <a:t> </a:t>
            </a:r>
            <a:r>
              <a:rPr lang="en-US" dirty="0" err="1"/>
              <a:t>sức</a:t>
            </a:r>
            <a:r>
              <a:rPr lang="en-US" dirty="0"/>
              <a:t> </a:t>
            </a:r>
            <a:r>
              <a:rPr lang="en-US" dirty="0" err="1"/>
              <a:t>tích</a:t>
            </a:r>
            <a:r>
              <a:rPr lang="en-US" dirty="0"/>
              <a:t> </a:t>
            </a:r>
            <a:r>
              <a:rPr lang="en-US" dirty="0" err="1"/>
              <a:t>cực</a:t>
            </a:r>
            <a:r>
              <a:rPr lang="en-US" dirty="0"/>
              <a:t>- </a:t>
            </a:r>
            <a:r>
              <a:rPr lang="en-US" dirty="0" err="1"/>
              <a:t>chống</a:t>
            </a:r>
            <a:r>
              <a:rPr lang="en-US" dirty="0"/>
              <a:t> </a:t>
            </a:r>
            <a:r>
              <a:rPr lang="en-US" dirty="0" err="1"/>
              <a:t>độc</a:t>
            </a:r>
            <a:r>
              <a:rPr lang="en-US" dirty="0"/>
              <a:t> </a:t>
            </a:r>
          </a:p>
        </p:txBody>
      </p:sp>
    </p:spTree>
    <p:extLst>
      <p:ext uri="{BB962C8B-B14F-4D97-AF65-F5344CB8AC3E}">
        <p14:creationId xmlns:p14="http://schemas.microsoft.com/office/powerpoint/2010/main" val="175914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4B8489D-3BF2-28AD-AA0A-AFD966016BDC}"/>
              </a:ext>
            </a:extLst>
          </p:cNvPr>
          <p:cNvGraphicFramePr/>
          <p:nvPr>
            <p:extLst>
              <p:ext uri="{D42A27DB-BD31-4B8C-83A1-F6EECF244321}">
                <p14:modId xmlns:p14="http://schemas.microsoft.com/office/powerpoint/2010/main" val="3171779500"/>
              </p:ext>
            </p:extLst>
          </p:nvPr>
        </p:nvGraphicFramePr>
        <p:xfrm>
          <a:off x="1719470" y="894523"/>
          <a:ext cx="8150087" cy="42937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1D1675AF-A5DC-C807-9B14-E7EA308133A7}"/>
              </a:ext>
            </a:extLst>
          </p:cNvPr>
          <p:cNvSpPr>
            <a:spLocks noGrp="1"/>
          </p:cNvSpPr>
          <p:nvPr>
            <p:ph type="body" sz="quarter" idx="10"/>
          </p:nvPr>
        </p:nvSpPr>
        <p:spPr>
          <a:xfrm>
            <a:off x="2176670" y="5317435"/>
            <a:ext cx="8497956" cy="646042"/>
          </a:xfrm>
        </p:spPr>
        <p:txBody>
          <a:bodyPr>
            <a:normAutofit/>
          </a:bodyPr>
          <a:lstStyle/>
          <a:p>
            <a:pPr marL="0" indent="0" algn="ctr">
              <a:buNone/>
            </a:pPr>
            <a:r>
              <a:rPr lang="en-US" dirty="0"/>
              <a:t> </a:t>
            </a:r>
            <a:r>
              <a:rPr lang="en-US" sz="1900" b="1" dirty="0"/>
              <a:t>Khoa HSTC </a:t>
            </a:r>
            <a:r>
              <a:rPr lang="en-US" sz="1900" b="1" dirty="0" err="1"/>
              <a:t>bệnh</a:t>
            </a:r>
            <a:r>
              <a:rPr lang="en-US" sz="1900" b="1" dirty="0"/>
              <a:t> </a:t>
            </a:r>
            <a:r>
              <a:rPr lang="en-US" sz="1900" b="1" dirty="0" err="1"/>
              <a:t>viện</a:t>
            </a:r>
            <a:r>
              <a:rPr lang="en-US" sz="1900" b="1" dirty="0"/>
              <a:t> </a:t>
            </a:r>
            <a:r>
              <a:rPr lang="en-US" sz="1900" b="1" dirty="0" err="1"/>
              <a:t>đa</a:t>
            </a:r>
            <a:r>
              <a:rPr lang="en-US" sz="1900" b="1" dirty="0"/>
              <a:t> khoa </a:t>
            </a:r>
            <a:r>
              <a:rPr lang="en-US" sz="1900" b="1" dirty="0" err="1"/>
              <a:t>Việt</a:t>
            </a:r>
            <a:r>
              <a:rPr lang="en-US" sz="1900" b="1" dirty="0"/>
              <a:t> </a:t>
            </a:r>
            <a:r>
              <a:rPr lang="en-US" sz="1900" b="1" dirty="0" err="1"/>
              <a:t>Đức</a:t>
            </a:r>
            <a:r>
              <a:rPr lang="en-US" sz="1900" b="1" dirty="0"/>
              <a:t> </a:t>
            </a:r>
            <a:r>
              <a:rPr lang="en-US" sz="1900" b="1" dirty="0" err="1"/>
              <a:t>trong</a:t>
            </a:r>
            <a:r>
              <a:rPr lang="en-US" sz="1900" b="1" dirty="0"/>
              <a:t> 6 </a:t>
            </a:r>
            <a:r>
              <a:rPr lang="en-US" sz="1900" b="1" dirty="0" err="1"/>
              <a:t>tháng</a:t>
            </a:r>
            <a:endParaRPr lang="en-US" sz="1900" b="1" dirty="0"/>
          </a:p>
        </p:txBody>
      </p:sp>
    </p:spTree>
    <p:extLst>
      <p:ext uri="{BB962C8B-B14F-4D97-AF65-F5344CB8AC3E}">
        <p14:creationId xmlns:p14="http://schemas.microsoft.com/office/powerpoint/2010/main" val="36772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3267C0-2828-77B6-8400-E0290E2FA4D9}"/>
              </a:ext>
            </a:extLst>
          </p:cNvPr>
          <p:cNvSpPr>
            <a:spLocks noGrp="1"/>
          </p:cNvSpPr>
          <p:nvPr>
            <p:ph type="body" sz="quarter" idx="10"/>
          </p:nvPr>
        </p:nvSpPr>
        <p:spPr>
          <a:xfrm>
            <a:off x="1046163" y="1154430"/>
            <a:ext cx="10407404" cy="4302477"/>
          </a:xfrm>
        </p:spPr>
        <p:txBody>
          <a:bodyPr/>
          <a:lstStyle/>
          <a:p>
            <a:pPr>
              <a:buNone/>
            </a:pPr>
            <a:endParaRPr lang="en-US" altLang="en-US" dirty="0"/>
          </a:p>
          <a:p>
            <a:endParaRPr lang="en-US" dirty="0"/>
          </a:p>
        </p:txBody>
      </p:sp>
      <p:sp>
        <p:nvSpPr>
          <p:cNvPr id="3" name="Title 2">
            <a:extLst>
              <a:ext uri="{FF2B5EF4-FFF2-40B4-BE49-F238E27FC236}">
                <a16:creationId xmlns:a16="http://schemas.microsoft.com/office/drawing/2014/main" id="{FFEDAE96-93E2-F48A-B5B6-2CA5DB5FE78F}"/>
              </a:ext>
            </a:extLst>
          </p:cNvPr>
          <p:cNvSpPr>
            <a:spLocks noGrp="1"/>
          </p:cNvSpPr>
          <p:nvPr>
            <p:ph type="title"/>
          </p:nvPr>
        </p:nvSpPr>
        <p:spPr>
          <a:xfrm>
            <a:off x="611103" y="177475"/>
            <a:ext cx="9706377" cy="777875"/>
          </a:xfrm>
        </p:spPr>
        <p:txBody>
          <a:bodyPr>
            <a:normAutofit/>
          </a:bodyPr>
          <a:lstStyle/>
          <a:p>
            <a:endParaRPr lang="en-US" sz="2800" dirty="0">
              <a:solidFill>
                <a:schemeClr val="tx1"/>
              </a:solidFill>
            </a:endParaRPr>
          </a:p>
        </p:txBody>
      </p:sp>
      <p:pic>
        <p:nvPicPr>
          <p:cNvPr id="5" name="Picture 4">
            <a:extLst>
              <a:ext uri="{FF2B5EF4-FFF2-40B4-BE49-F238E27FC236}">
                <a16:creationId xmlns:a16="http://schemas.microsoft.com/office/drawing/2014/main" id="{7A85F221-2131-DA26-E1EA-697C75B00954}"/>
              </a:ext>
            </a:extLst>
          </p:cNvPr>
          <p:cNvPicPr>
            <a:picLocks noChangeAspect="1"/>
          </p:cNvPicPr>
          <p:nvPr/>
        </p:nvPicPr>
        <p:blipFill>
          <a:blip r:embed="rId2"/>
          <a:stretch>
            <a:fillRect/>
          </a:stretch>
        </p:blipFill>
        <p:spPr>
          <a:xfrm>
            <a:off x="555871" y="826475"/>
            <a:ext cx="11207518" cy="5486400"/>
          </a:xfrm>
          <a:prstGeom prst="rect">
            <a:avLst/>
          </a:prstGeom>
        </p:spPr>
      </p:pic>
    </p:spTree>
    <p:extLst>
      <p:ext uri="{BB962C8B-B14F-4D97-AF65-F5344CB8AC3E}">
        <p14:creationId xmlns:p14="http://schemas.microsoft.com/office/powerpoint/2010/main" val="352811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9DA141-81F0-A78E-196B-9FF0D5D7DBCC}"/>
              </a:ext>
            </a:extLst>
          </p:cNvPr>
          <p:cNvPicPr>
            <a:picLocks noChangeAspect="1"/>
          </p:cNvPicPr>
          <p:nvPr/>
        </p:nvPicPr>
        <p:blipFill>
          <a:blip r:embed="rId2"/>
          <a:stretch>
            <a:fillRect/>
          </a:stretch>
        </p:blipFill>
        <p:spPr>
          <a:xfrm>
            <a:off x="617220" y="863910"/>
            <a:ext cx="11212830" cy="5514030"/>
          </a:xfrm>
          <a:prstGeom prst="rect">
            <a:avLst/>
          </a:prstGeom>
        </p:spPr>
      </p:pic>
      <p:sp>
        <p:nvSpPr>
          <p:cNvPr id="7" name="Title 6">
            <a:extLst>
              <a:ext uri="{FF2B5EF4-FFF2-40B4-BE49-F238E27FC236}">
                <a16:creationId xmlns:a16="http://schemas.microsoft.com/office/drawing/2014/main" id="{F285A001-BF2E-C221-8C51-02A490872CB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0588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D5243-C08F-2885-B7BE-8FE97EC2789D}"/>
              </a:ext>
            </a:extLst>
          </p:cNvPr>
          <p:cNvPicPr>
            <a:picLocks noChangeAspect="1"/>
          </p:cNvPicPr>
          <p:nvPr/>
        </p:nvPicPr>
        <p:blipFill>
          <a:blip r:embed="rId2"/>
          <a:stretch>
            <a:fillRect/>
          </a:stretch>
        </p:blipFill>
        <p:spPr>
          <a:xfrm>
            <a:off x="594360" y="876300"/>
            <a:ext cx="11144250" cy="5513070"/>
          </a:xfrm>
          <a:prstGeom prst="rect">
            <a:avLst/>
          </a:prstGeom>
        </p:spPr>
      </p:pic>
    </p:spTree>
    <p:extLst>
      <p:ext uri="{BB962C8B-B14F-4D97-AF65-F5344CB8AC3E}">
        <p14:creationId xmlns:p14="http://schemas.microsoft.com/office/powerpoint/2010/main" val="321146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FB324-3AB7-980E-90BF-780694A6F8AA}"/>
              </a:ext>
            </a:extLst>
          </p:cNvPr>
          <p:cNvSpPr>
            <a:spLocks noGrp="1"/>
          </p:cNvSpPr>
          <p:nvPr>
            <p:ph type="body" sz="quarter" idx="10"/>
          </p:nvPr>
        </p:nvSpPr>
        <p:spPr>
          <a:xfrm>
            <a:off x="1046163" y="921060"/>
            <a:ext cx="10407404" cy="5296860"/>
          </a:xfrm>
        </p:spPr>
        <p:txBody>
          <a:bodyPr>
            <a:normAutofit/>
          </a:bodyPr>
          <a:lstStyle/>
          <a:p>
            <a:pPr marL="0" indent="0">
              <a:buNone/>
            </a:pPr>
            <a:endParaRPr lang="en-US" dirty="0"/>
          </a:p>
        </p:txBody>
      </p:sp>
      <p:sp>
        <p:nvSpPr>
          <p:cNvPr id="3" name="Title 2">
            <a:extLst>
              <a:ext uri="{FF2B5EF4-FFF2-40B4-BE49-F238E27FC236}">
                <a16:creationId xmlns:a16="http://schemas.microsoft.com/office/drawing/2014/main" id="{EEEF3FF5-2B49-D3EF-29B4-125513C697C9}"/>
              </a:ext>
            </a:extLst>
          </p:cNvPr>
          <p:cNvSpPr>
            <a:spLocks noGrp="1"/>
          </p:cNvSpPr>
          <p:nvPr>
            <p:ph type="title"/>
          </p:nvPr>
        </p:nvSpPr>
        <p:spPr>
          <a:xfrm>
            <a:off x="1396676" y="143185"/>
            <a:ext cx="9706377" cy="777875"/>
          </a:xfrm>
        </p:spPr>
        <p:txBody>
          <a:bodyPr>
            <a:normAutofit/>
          </a:bodyPr>
          <a:lstStyle/>
          <a:p>
            <a:endParaRPr lang="en-US" sz="2800" dirty="0">
              <a:solidFill>
                <a:schemeClr val="tx1"/>
              </a:solidFill>
            </a:endParaRPr>
          </a:p>
        </p:txBody>
      </p:sp>
      <p:pic>
        <p:nvPicPr>
          <p:cNvPr id="5" name="Picture 4">
            <a:extLst>
              <a:ext uri="{FF2B5EF4-FFF2-40B4-BE49-F238E27FC236}">
                <a16:creationId xmlns:a16="http://schemas.microsoft.com/office/drawing/2014/main" id="{5C18503E-4EEF-BC86-7DAB-4819C97966E5}"/>
              </a:ext>
            </a:extLst>
          </p:cNvPr>
          <p:cNvPicPr>
            <a:picLocks noChangeAspect="1"/>
          </p:cNvPicPr>
          <p:nvPr/>
        </p:nvPicPr>
        <p:blipFill>
          <a:blip r:embed="rId2"/>
          <a:stretch>
            <a:fillRect/>
          </a:stretch>
        </p:blipFill>
        <p:spPr>
          <a:xfrm>
            <a:off x="594360" y="921060"/>
            <a:ext cx="11201400" cy="5399730"/>
          </a:xfrm>
          <a:prstGeom prst="rect">
            <a:avLst/>
          </a:prstGeom>
        </p:spPr>
      </p:pic>
    </p:spTree>
    <p:extLst>
      <p:ext uri="{BB962C8B-B14F-4D97-AF65-F5344CB8AC3E}">
        <p14:creationId xmlns:p14="http://schemas.microsoft.com/office/powerpoint/2010/main" val="314370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BE6B2F-BAEB-7E44-C76C-6F2A45AEABE7}"/>
              </a:ext>
            </a:extLst>
          </p:cNvPr>
          <p:cNvSpPr>
            <a:spLocks noGrp="1"/>
          </p:cNvSpPr>
          <p:nvPr>
            <p:ph type="title"/>
          </p:nvPr>
        </p:nvSpPr>
        <p:spPr/>
        <p:txBody>
          <a:bodyPr/>
          <a:lstStyle/>
          <a:p>
            <a:endParaRPr lang="en-US"/>
          </a:p>
        </p:txBody>
      </p:sp>
      <p:graphicFrame>
        <p:nvGraphicFramePr>
          <p:cNvPr id="5" name="Table 4">
            <a:extLst>
              <a:ext uri="{FF2B5EF4-FFF2-40B4-BE49-F238E27FC236}">
                <a16:creationId xmlns:a16="http://schemas.microsoft.com/office/drawing/2014/main" id="{F289A790-9AF7-DC0C-565A-D009BF6D9C96}"/>
              </a:ext>
            </a:extLst>
          </p:cNvPr>
          <p:cNvGraphicFramePr>
            <a:graphicFrameLocks noGrp="1"/>
          </p:cNvGraphicFramePr>
          <p:nvPr>
            <p:extLst>
              <p:ext uri="{D42A27DB-BD31-4B8C-83A1-F6EECF244321}">
                <p14:modId xmlns:p14="http://schemas.microsoft.com/office/powerpoint/2010/main" val="3878415904"/>
              </p:ext>
            </p:extLst>
          </p:nvPr>
        </p:nvGraphicFramePr>
        <p:xfrm>
          <a:off x="1357532" y="914399"/>
          <a:ext cx="9369083" cy="4805301"/>
        </p:xfrm>
        <a:graphic>
          <a:graphicData uri="http://schemas.openxmlformats.org/drawingml/2006/table">
            <a:tbl>
              <a:tblPr firstRow="1" bandRow="1">
                <a:tableStyleId>{5C22544A-7EE6-4342-B048-85BDC9FD1C3A}</a:tableStyleId>
              </a:tblPr>
              <a:tblGrid>
                <a:gridCol w="5269515">
                  <a:extLst>
                    <a:ext uri="{9D8B030D-6E8A-4147-A177-3AD203B41FA5}">
                      <a16:colId xmlns:a16="http://schemas.microsoft.com/office/drawing/2014/main" val="3553099557"/>
                    </a:ext>
                  </a:extLst>
                </a:gridCol>
                <a:gridCol w="4099568">
                  <a:extLst>
                    <a:ext uri="{9D8B030D-6E8A-4147-A177-3AD203B41FA5}">
                      <a16:colId xmlns:a16="http://schemas.microsoft.com/office/drawing/2014/main" val="2518453174"/>
                    </a:ext>
                  </a:extLst>
                </a:gridCol>
              </a:tblGrid>
              <a:tr h="394132">
                <a:tc>
                  <a:txBody>
                    <a:bodyPr/>
                    <a:lstStyle/>
                    <a:p>
                      <a:r>
                        <a:rPr lang="vi-VN" dirty="0"/>
                        <a:t>Kháng sinh</a:t>
                      </a:r>
                      <a:endParaRPr lang="en-US" dirty="0"/>
                    </a:p>
                  </a:txBody>
                  <a:tcPr/>
                </a:tc>
                <a:tc>
                  <a:txBody>
                    <a:bodyPr/>
                    <a:lstStyle/>
                    <a:p>
                      <a:r>
                        <a:rPr lang="vi-VN" dirty="0"/>
                        <a:t>Tỷ lệ kháng</a:t>
                      </a:r>
                      <a:endParaRPr lang="en-US" dirty="0"/>
                    </a:p>
                  </a:txBody>
                  <a:tcPr/>
                </a:tc>
                <a:extLst>
                  <a:ext uri="{0D108BD9-81ED-4DB2-BD59-A6C34878D82A}">
                    <a16:rowId xmlns:a16="http://schemas.microsoft.com/office/drawing/2014/main" val="1792345925"/>
                  </a:ext>
                </a:extLst>
              </a:tr>
              <a:tr h="394132">
                <a:tc>
                  <a:txBody>
                    <a:bodyPr/>
                    <a:lstStyle/>
                    <a:p>
                      <a:r>
                        <a:rPr lang="en-US" dirty="0"/>
                        <a:t>Ampicillin</a:t>
                      </a:r>
                    </a:p>
                  </a:txBody>
                  <a:tcPr/>
                </a:tc>
                <a:tc>
                  <a:txBody>
                    <a:bodyPr/>
                    <a:lstStyle/>
                    <a:p>
                      <a:r>
                        <a:rPr lang="vi-VN" dirty="0">
                          <a:solidFill>
                            <a:srgbClr val="FF0000"/>
                          </a:solidFill>
                        </a:rPr>
                        <a:t>84,6 %</a:t>
                      </a:r>
                      <a:endParaRPr lang="en-US" dirty="0">
                        <a:solidFill>
                          <a:srgbClr val="FF0000"/>
                        </a:solidFill>
                      </a:endParaRPr>
                    </a:p>
                  </a:txBody>
                  <a:tcPr/>
                </a:tc>
                <a:extLst>
                  <a:ext uri="{0D108BD9-81ED-4DB2-BD59-A6C34878D82A}">
                    <a16:rowId xmlns:a16="http://schemas.microsoft.com/office/drawing/2014/main" val="832891406"/>
                  </a:ext>
                </a:extLst>
              </a:tr>
              <a:tr h="394132">
                <a:tc>
                  <a:txBody>
                    <a:bodyPr/>
                    <a:lstStyle/>
                    <a:p>
                      <a:r>
                        <a:rPr lang="vi-VN" dirty="0"/>
                        <a:t>Ampicillin- Sulbactam </a:t>
                      </a:r>
                      <a:endParaRPr lang="en-US" dirty="0"/>
                    </a:p>
                  </a:txBody>
                  <a:tcPr/>
                </a:tc>
                <a:tc>
                  <a:txBody>
                    <a:bodyPr/>
                    <a:lstStyle/>
                    <a:p>
                      <a:r>
                        <a:rPr lang="vi-VN" dirty="0"/>
                        <a:t>57,1%</a:t>
                      </a:r>
                      <a:endParaRPr lang="en-US" dirty="0"/>
                    </a:p>
                  </a:txBody>
                  <a:tcPr/>
                </a:tc>
                <a:extLst>
                  <a:ext uri="{0D108BD9-81ED-4DB2-BD59-A6C34878D82A}">
                    <a16:rowId xmlns:a16="http://schemas.microsoft.com/office/drawing/2014/main" val="560074861"/>
                  </a:ext>
                </a:extLst>
              </a:tr>
              <a:tr h="394132">
                <a:tc>
                  <a:txBody>
                    <a:bodyPr/>
                    <a:lstStyle/>
                    <a:p>
                      <a:r>
                        <a:rPr lang="en-US" dirty="0"/>
                        <a:t>Ciprofloxacin</a:t>
                      </a:r>
                    </a:p>
                  </a:txBody>
                  <a:tcPr/>
                </a:tc>
                <a:tc>
                  <a:txBody>
                    <a:bodyPr/>
                    <a:lstStyle/>
                    <a:p>
                      <a:r>
                        <a:rPr lang="vi-VN" dirty="0">
                          <a:solidFill>
                            <a:srgbClr val="FF0000"/>
                          </a:solidFill>
                        </a:rPr>
                        <a:t>73,3%</a:t>
                      </a:r>
                      <a:endParaRPr lang="en-US" dirty="0">
                        <a:solidFill>
                          <a:srgbClr val="FF0000"/>
                        </a:solidFill>
                      </a:endParaRPr>
                    </a:p>
                  </a:txBody>
                  <a:tcPr/>
                </a:tc>
                <a:extLst>
                  <a:ext uri="{0D108BD9-81ED-4DB2-BD59-A6C34878D82A}">
                    <a16:rowId xmlns:a16="http://schemas.microsoft.com/office/drawing/2014/main" val="2183740771"/>
                  </a:ext>
                </a:extLst>
              </a:tr>
              <a:tr h="394132">
                <a:tc>
                  <a:txBody>
                    <a:bodyPr/>
                    <a:lstStyle/>
                    <a:p>
                      <a:r>
                        <a:rPr lang="en-US" dirty="0"/>
                        <a:t>Ceftazidime</a:t>
                      </a:r>
                    </a:p>
                  </a:txBody>
                  <a:tcPr/>
                </a:tc>
                <a:tc>
                  <a:txBody>
                    <a:bodyPr/>
                    <a:lstStyle/>
                    <a:p>
                      <a:r>
                        <a:rPr lang="vi-VN" dirty="0"/>
                        <a:t>57,1%</a:t>
                      </a:r>
                      <a:endParaRPr lang="en-US" dirty="0"/>
                    </a:p>
                  </a:txBody>
                  <a:tcPr/>
                </a:tc>
                <a:extLst>
                  <a:ext uri="{0D108BD9-81ED-4DB2-BD59-A6C34878D82A}">
                    <a16:rowId xmlns:a16="http://schemas.microsoft.com/office/drawing/2014/main" val="2771191476"/>
                  </a:ext>
                </a:extLst>
              </a:tr>
              <a:tr h="394132">
                <a:tc>
                  <a:txBody>
                    <a:bodyPr/>
                    <a:lstStyle/>
                    <a:p>
                      <a:r>
                        <a:rPr lang="vi-VN" dirty="0"/>
                        <a:t>Ceftriaxone</a:t>
                      </a:r>
                      <a:endParaRPr lang="en-US" dirty="0"/>
                    </a:p>
                  </a:txBody>
                  <a:tcPr/>
                </a:tc>
                <a:tc>
                  <a:txBody>
                    <a:bodyPr/>
                    <a:lstStyle/>
                    <a:p>
                      <a:r>
                        <a:rPr lang="vi-VN" dirty="0"/>
                        <a:t>60%</a:t>
                      </a:r>
                      <a:endParaRPr lang="en-US" dirty="0"/>
                    </a:p>
                  </a:txBody>
                  <a:tcPr/>
                </a:tc>
                <a:extLst>
                  <a:ext uri="{0D108BD9-81ED-4DB2-BD59-A6C34878D82A}">
                    <a16:rowId xmlns:a16="http://schemas.microsoft.com/office/drawing/2014/main" val="3216949283"/>
                  </a:ext>
                </a:extLst>
              </a:tr>
              <a:tr h="469849">
                <a:tc>
                  <a:txBody>
                    <a:bodyPr/>
                    <a:lstStyle/>
                    <a:p>
                      <a:r>
                        <a:rPr lang="en-US" dirty="0"/>
                        <a:t>Piperacillin – tazobactam</a:t>
                      </a:r>
                    </a:p>
                  </a:txBody>
                  <a:tcPr/>
                </a:tc>
                <a:tc>
                  <a:txBody>
                    <a:bodyPr/>
                    <a:lstStyle/>
                    <a:p>
                      <a:r>
                        <a:rPr lang="vi-VN" dirty="0"/>
                        <a:t>35,7%</a:t>
                      </a:r>
                      <a:endParaRPr lang="en-US" dirty="0"/>
                    </a:p>
                  </a:txBody>
                  <a:tcPr/>
                </a:tc>
                <a:extLst>
                  <a:ext uri="{0D108BD9-81ED-4DB2-BD59-A6C34878D82A}">
                    <a16:rowId xmlns:a16="http://schemas.microsoft.com/office/drawing/2014/main" val="1319171565"/>
                  </a:ext>
                </a:extLst>
              </a:tr>
              <a:tr h="394132">
                <a:tc>
                  <a:txBody>
                    <a:bodyPr/>
                    <a:lstStyle/>
                    <a:p>
                      <a:r>
                        <a:rPr lang="en-US" dirty="0"/>
                        <a:t>Imipenem</a:t>
                      </a:r>
                    </a:p>
                  </a:txBody>
                  <a:tcPr/>
                </a:tc>
                <a:tc>
                  <a:txBody>
                    <a:bodyPr/>
                    <a:lstStyle/>
                    <a:p>
                      <a:r>
                        <a:rPr lang="vi-VN" dirty="0"/>
                        <a:t>25%</a:t>
                      </a:r>
                      <a:endParaRPr lang="en-US" dirty="0"/>
                    </a:p>
                  </a:txBody>
                  <a:tcPr/>
                </a:tc>
                <a:extLst>
                  <a:ext uri="{0D108BD9-81ED-4DB2-BD59-A6C34878D82A}">
                    <a16:rowId xmlns:a16="http://schemas.microsoft.com/office/drawing/2014/main" val="3142180616"/>
                  </a:ext>
                </a:extLst>
              </a:tr>
              <a:tr h="394132">
                <a:tc>
                  <a:txBody>
                    <a:bodyPr/>
                    <a:lstStyle/>
                    <a:p>
                      <a:r>
                        <a:rPr lang="vi-VN" dirty="0"/>
                        <a:t>Meronem</a:t>
                      </a:r>
                      <a:endParaRPr lang="en-US" dirty="0"/>
                    </a:p>
                  </a:txBody>
                  <a:tcPr/>
                </a:tc>
                <a:tc>
                  <a:txBody>
                    <a:bodyPr/>
                    <a:lstStyle/>
                    <a:p>
                      <a:r>
                        <a:rPr lang="vi-VN" dirty="0"/>
                        <a:t>28%</a:t>
                      </a:r>
                      <a:endParaRPr lang="en-US" dirty="0"/>
                    </a:p>
                  </a:txBody>
                  <a:tcPr/>
                </a:tc>
                <a:extLst>
                  <a:ext uri="{0D108BD9-81ED-4DB2-BD59-A6C34878D82A}">
                    <a16:rowId xmlns:a16="http://schemas.microsoft.com/office/drawing/2014/main" val="3343979649"/>
                  </a:ext>
                </a:extLst>
              </a:tr>
              <a:tr h="394132">
                <a:tc>
                  <a:txBody>
                    <a:bodyPr/>
                    <a:lstStyle/>
                    <a:p>
                      <a:r>
                        <a:rPr lang="vi-VN" dirty="0"/>
                        <a:t>Amikacin</a:t>
                      </a:r>
                      <a:endParaRPr lang="en-US" dirty="0"/>
                    </a:p>
                  </a:txBody>
                  <a:tcPr/>
                </a:tc>
                <a:tc>
                  <a:txBody>
                    <a:bodyPr/>
                    <a:lstStyle/>
                    <a:p>
                      <a:r>
                        <a:rPr lang="vi-VN" dirty="0"/>
                        <a:t>4/5/ trung gian 5</a:t>
                      </a:r>
                      <a:endParaRPr lang="en-US" dirty="0"/>
                    </a:p>
                  </a:txBody>
                  <a:tcPr/>
                </a:tc>
                <a:extLst>
                  <a:ext uri="{0D108BD9-81ED-4DB2-BD59-A6C34878D82A}">
                    <a16:rowId xmlns:a16="http://schemas.microsoft.com/office/drawing/2014/main" val="603592798"/>
                  </a:ext>
                </a:extLst>
              </a:tr>
              <a:tr h="394132">
                <a:tc>
                  <a:txBody>
                    <a:bodyPr/>
                    <a:lstStyle/>
                    <a:p>
                      <a:r>
                        <a:rPr lang="en-US" dirty="0"/>
                        <a:t>Ceftazidime- avibactam</a:t>
                      </a:r>
                    </a:p>
                  </a:txBody>
                  <a:tcPr/>
                </a:tc>
                <a:tc>
                  <a:txBody>
                    <a:bodyPr/>
                    <a:lstStyle/>
                    <a:p>
                      <a:r>
                        <a:rPr lang="vi-VN" dirty="0"/>
                        <a:t>23%</a:t>
                      </a:r>
                      <a:endParaRPr lang="en-US" dirty="0"/>
                    </a:p>
                  </a:txBody>
                  <a:tcPr/>
                </a:tc>
                <a:extLst>
                  <a:ext uri="{0D108BD9-81ED-4DB2-BD59-A6C34878D82A}">
                    <a16:rowId xmlns:a16="http://schemas.microsoft.com/office/drawing/2014/main" val="2685379979"/>
                  </a:ext>
                </a:extLst>
              </a:tr>
              <a:tr h="394132">
                <a:tc>
                  <a:txBody>
                    <a:bodyPr/>
                    <a:lstStyle/>
                    <a:p>
                      <a:r>
                        <a:rPr lang="en-US" dirty="0"/>
                        <a:t>Trimethoprim – sulfamethoxazole</a:t>
                      </a:r>
                    </a:p>
                  </a:txBody>
                  <a:tcPr/>
                </a:tc>
                <a:tc>
                  <a:txBody>
                    <a:bodyPr/>
                    <a:lstStyle/>
                    <a:p>
                      <a:r>
                        <a:rPr lang="vi-VN" dirty="0">
                          <a:solidFill>
                            <a:srgbClr val="FF0000"/>
                          </a:solidFill>
                        </a:rPr>
                        <a:t>66,6%</a:t>
                      </a:r>
                      <a:endParaRPr lang="en-US" dirty="0">
                        <a:solidFill>
                          <a:srgbClr val="FF0000"/>
                        </a:solidFill>
                      </a:endParaRPr>
                    </a:p>
                  </a:txBody>
                  <a:tcPr/>
                </a:tc>
                <a:extLst>
                  <a:ext uri="{0D108BD9-81ED-4DB2-BD59-A6C34878D82A}">
                    <a16:rowId xmlns:a16="http://schemas.microsoft.com/office/drawing/2014/main" val="4054914116"/>
                  </a:ext>
                </a:extLst>
              </a:tr>
            </a:tbl>
          </a:graphicData>
        </a:graphic>
      </p:graphicFrame>
      <p:sp>
        <p:nvSpPr>
          <p:cNvPr id="7" name="Text Placeholder 6">
            <a:extLst>
              <a:ext uri="{FF2B5EF4-FFF2-40B4-BE49-F238E27FC236}">
                <a16:creationId xmlns:a16="http://schemas.microsoft.com/office/drawing/2014/main" id="{1ABCF44C-B497-0F66-3D95-36E524F39CCD}"/>
              </a:ext>
            </a:extLst>
          </p:cNvPr>
          <p:cNvSpPr>
            <a:spLocks noGrp="1"/>
          </p:cNvSpPr>
          <p:nvPr>
            <p:ph type="body" sz="quarter" idx="10"/>
          </p:nvPr>
        </p:nvSpPr>
        <p:spPr>
          <a:xfrm rot="10800000" flipV="1">
            <a:off x="1357532" y="5770189"/>
            <a:ext cx="10407404" cy="599235"/>
          </a:xfrm>
        </p:spPr>
        <p:txBody>
          <a:bodyPr/>
          <a:lstStyle/>
          <a:p>
            <a:pPr marL="0" indent="0">
              <a:buNone/>
            </a:pPr>
            <a:r>
              <a:rPr lang="vi-VN" dirty="0"/>
              <a:t>Tỷ lệ kháng kháng sinh của vi khuẩn tại khoa HSTC </a:t>
            </a:r>
            <a:endParaRPr lang="en-US" dirty="0"/>
          </a:p>
        </p:txBody>
      </p:sp>
    </p:spTree>
    <p:extLst>
      <p:ext uri="{BB962C8B-B14F-4D97-AF65-F5344CB8AC3E}">
        <p14:creationId xmlns:p14="http://schemas.microsoft.com/office/powerpoint/2010/main" val="371895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B0FDF1-E51F-D1A9-FF0E-06BD567AC516}"/>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FF565CF1-93C7-019D-403F-552A24D04982}"/>
              </a:ext>
            </a:extLst>
          </p:cNvPr>
          <p:cNvPicPr>
            <a:picLocks noChangeAspect="1"/>
          </p:cNvPicPr>
          <p:nvPr/>
        </p:nvPicPr>
        <p:blipFill>
          <a:blip r:embed="rId2"/>
          <a:stretch>
            <a:fillRect/>
          </a:stretch>
        </p:blipFill>
        <p:spPr>
          <a:xfrm>
            <a:off x="548640" y="863910"/>
            <a:ext cx="11338559" cy="5479740"/>
          </a:xfrm>
          <a:prstGeom prst="rect">
            <a:avLst/>
          </a:prstGeom>
        </p:spPr>
      </p:pic>
    </p:spTree>
    <p:extLst>
      <p:ext uri="{BB962C8B-B14F-4D97-AF65-F5344CB8AC3E}">
        <p14:creationId xmlns:p14="http://schemas.microsoft.com/office/powerpoint/2010/main" val="167999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D7B54-AA89-A4B6-311F-5364AAA01FBF}"/>
              </a:ext>
            </a:extLst>
          </p:cNvPr>
          <p:cNvSpPr>
            <a:spLocks noGrp="1"/>
          </p:cNvSpPr>
          <p:nvPr>
            <p:ph type="body" sz="quarter" idx="10"/>
          </p:nvPr>
        </p:nvSpPr>
        <p:spPr>
          <a:xfrm>
            <a:off x="1046163" y="1028700"/>
            <a:ext cx="10407404" cy="5223509"/>
          </a:xfrm>
        </p:spPr>
        <p:txBody>
          <a:bodyPr>
            <a:normAutofit/>
          </a:bodyPr>
          <a:lstStyle/>
          <a:p>
            <a:pPr marL="609600" indent="-609600">
              <a:buNone/>
            </a:pPr>
            <a:endParaRPr lang="en-US" altLang="en-US" dirty="0">
              <a:cs typeface="Times New Roman" panose="02020603050405020304" pitchFamily="18" charset="0"/>
            </a:endParaRPr>
          </a:p>
          <a:p>
            <a:pPr marL="0" indent="0">
              <a:buNone/>
            </a:pPr>
            <a:endParaRPr lang="en-US" b="1" dirty="0">
              <a:cs typeface="Times New Roman" panose="02020603050405020304" pitchFamily="18" charset="0"/>
            </a:endParaRPr>
          </a:p>
        </p:txBody>
      </p:sp>
      <p:sp>
        <p:nvSpPr>
          <p:cNvPr id="6" name="Arrow: Right 5">
            <a:extLst>
              <a:ext uri="{FF2B5EF4-FFF2-40B4-BE49-F238E27FC236}">
                <a16:creationId xmlns:a16="http://schemas.microsoft.com/office/drawing/2014/main" id="{90CD0F3B-BCBE-A513-8EA9-EB24193776A0}"/>
              </a:ext>
            </a:extLst>
          </p:cNvPr>
          <p:cNvSpPr/>
          <p:nvPr/>
        </p:nvSpPr>
        <p:spPr>
          <a:xfrm>
            <a:off x="432479" y="1136686"/>
            <a:ext cx="1227368" cy="14114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5AA0C2-DD0F-2A01-8607-8B5905BA5349}"/>
              </a:ext>
            </a:extLst>
          </p:cNvPr>
          <p:cNvSpPr txBox="1"/>
          <p:nvPr/>
        </p:nvSpPr>
        <p:spPr>
          <a:xfrm>
            <a:off x="1817371" y="941098"/>
            <a:ext cx="6960869" cy="523220"/>
          </a:xfrm>
          <a:prstGeom prst="rect">
            <a:avLst/>
          </a:prstGeom>
          <a:noFill/>
        </p:spPr>
        <p:txBody>
          <a:bodyPr wrap="square" rtlCol="0">
            <a:spAutoFit/>
          </a:bodyPr>
          <a:lstStyle/>
          <a:p>
            <a:r>
              <a:rPr lang="en-US" sz="2800" b="1" dirty="0">
                <a:solidFill>
                  <a:srgbClr val="FF0000"/>
                </a:solidFill>
              </a:rPr>
              <a:t>PHÂN TẦNG NGUY CƠ </a:t>
            </a:r>
          </a:p>
        </p:txBody>
      </p:sp>
      <p:sp>
        <p:nvSpPr>
          <p:cNvPr id="8" name="Rectangle 7">
            <a:extLst>
              <a:ext uri="{FF2B5EF4-FFF2-40B4-BE49-F238E27FC236}">
                <a16:creationId xmlns:a16="http://schemas.microsoft.com/office/drawing/2014/main" id="{181765A7-BBCD-8FA2-5F20-B025B443A120}"/>
              </a:ext>
            </a:extLst>
          </p:cNvPr>
          <p:cNvSpPr/>
          <p:nvPr/>
        </p:nvSpPr>
        <p:spPr>
          <a:xfrm>
            <a:off x="62422" y="1887022"/>
            <a:ext cx="3349871" cy="2750908"/>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NHÓM I</a:t>
            </a:r>
          </a:p>
          <a:p>
            <a:pPr algn="ctr"/>
            <a:endParaRPr lang="en-US" b="1" dirty="0"/>
          </a:p>
          <a:p>
            <a:pPr algn="ctr"/>
            <a:r>
              <a:rPr lang="en-US" sz="1400" dirty="0"/>
              <a:t>NK LIÊN QUAN ĐẾN CỘNG ĐỒNG</a:t>
            </a:r>
          </a:p>
          <a:p>
            <a:pPr algn="ctr"/>
            <a:endParaRPr lang="en-US" sz="1400" dirty="0"/>
          </a:p>
          <a:p>
            <a:pPr marL="285750" indent="-285750">
              <a:buFont typeface="Arial" panose="020B0604020202020204" pitchFamily="34" charset="0"/>
              <a:buChar char="•"/>
            </a:pPr>
            <a:r>
              <a:rPr lang="vi-VN" dirty="0"/>
              <a:t>Chưa điều trị tại </a:t>
            </a:r>
            <a:r>
              <a:rPr lang="en-US" dirty="0" err="1"/>
              <a:t>bất</a:t>
            </a:r>
            <a:r>
              <a:rPr lang="en-US" dirty="0"/>
              <a:t> </a:t>
            </a:r>
            <a:r>
              <a:rPr lang="en-US" dirty="0" err="1"/>
              <a:t>kỳ</a:t>
            </a:r>
            <a:r>
              <a:rPr lang="en-US" dirty="0"/>
              <a:t> </a:t>
            </a:r>
            <a:r>
              <a:rPr lang="vi-VN" dirty="0"/>
              <a:t>cơ sở y tế</a:t>
            </a:r>
            <a:endParaRPr lang="en-US" dirty="0"/>
          </a:p>
          <a:p>
            <a:pPr marL="285750" indent="-285750">
              <a:buFont typeface="Arial" panose="020B0604020202020204" pitchFamily="34" charset="0"/>
              <a:buChar char="•"/>
            </a:pPr>
            <a:r>
              <a:rPr lang="en-US" dirty="0" err="1"/>
              <a:t>Chưa</a:t>
            </a:r>
            <a:r>
              <a:rPr lang="en-US" dirty="0"/>
              <a:t> </a:t>
            </a:r>
            <a:r>
              <a:rPr lang="en-US" dirty="0" err="1"/>
              <a:t>dùng</a:t>
            </a:r>
            <a:r>
              <a:rPr lang="en-US" dirty="0"/>
              <a:t> </a:t>
            </a:r>
            <a:r>
              <a:rPr lang="en-US" dirty="0" err="1"/>
              <a:t>kháng</a:t>
            </a:r>
            <a:r>
              <a:rPr lang="en-US" dirty="0"/>
              <a:t> </a:t>
            </a:r>
            <a:r>
              <a:rPr lang="en-US" dirty="0" err="1"/>
              <a:t>sinh</a:t>
            </a:r>
            <a:r>
              <a:rPr lang="en-US" dirty="0"/>
              <a:t> </a:t>
            </a:r>
            <a:r>
              <a:rPr lang="en-US" dirty="0" err="1"/>
              <a:t>trước</a:t>
            </a:r>
            <a:r>
              <a:rPr lang="en-US" dirty="0"/>
              <a:t> </a:t>
            </a:r>
            <a:r>
              <a:rPr lang="en-US" dirty="0" err="1"/>
              <a:t>đó</a:t>
            </a:r>
            <a:r>
              <a:rPr lang="vi-VN" dirty="0"/>
              <a:t> trong 90 ngày</a:t>
            </a:r>
            <a:endParaRPr lang="en-US" dirty="0"/>
          </a:p>
          <a:p>
            <a:pPr marL="285750" indent="-285750">
              <a:buFont typeface="Arial" panose="020B0604020202020204" pitchFamily="34" charset="0"/>
              <a:buChar char="•"/>
            </a:pPr>
            <a:r>
              <a:rPr lang="vi-VN" dirty="0"/>
              <a:t>BN &lt; 60 tuổi</a:t>
            </a:r>
            <a:endParaRPr lang="en-US" dirty="0"/>
          </a:p>
          <a:p>
            <a:pPr marL="285750" indent="-285750">
              <a:buFont typeface="Arial" panose="020B0604020202020204" pitchFamily="34" charset="0"/>
              <a:buChar char="•"/>
            </a:pPr>
            <a:r>
              <a:rPr lang="en-US" dirty="0"/>
              <a:t>BN K</a:t>
            </a:r>
            <a:r>
              <a:rPr lang="vi-VN" dirty="0"/>
              <a:t>hông bệnh mạn tính</a:t>
            </a:r>
            <a:endParaRPr lang="en-US" dirty="0"/>
          </a:p>
        </p:txBody>
      </p:sp>
      <p:sp>
        <p:nvSpPr>
          <p:cNvPr id="9" name="Rectangle 8">
            <a:extLst>
              <a:ext uri="{FF2B5EF4-FFF2-40B4-BE49-F238E27FC236}">
                <a16:creationId xmlns:a16="http://schemas.microsoft.com/office/drawing/2014/main" id="{AFFEFC6C-190B-8E1F-4469-4A517CB896DC}"/>
              </a:ext>
            </a:extLst>
          </p:cNvPr>
          <p:cNvSpPr/>
          <p:nvPr/>
        </p:nvSpPr>
        <p:spPr>
          <a:xfrm>
            <a:off x="3749480" y="1464318"/>
            <a:ext cx="3451860" cy="317361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NHÓM II</a:t>
            </a:r>
          </a:p>
          <a:p>
            <a:pPr algn="ctr"/>
            <a:endParaRPr lang="en-US" dirty="0"/>
          </a:p>
          <a:p>
            <a:pPr algn="ctr"/>
            <a:r>
              <a:rPr lang="en-US" dirty="0"/>
              <a:t>NK LIÊN QUAN CSYT</a:t>
            </a:r>
          </a:p>
          <a:p>
            <a:pPr algn="ctr"/>
            <a:endParaRPr lang="en-US" dirty="0"/>
          </a:p>
          <a:p>
            <a:pPr marL="285750" indent="-285750">
              <a:buFont typeface="Arial" panose="020B0604020202020204" pitchFamily="34" charset="0"/>
              <a:buChar char="•"/>
            </a:pPr>
            <a:r>
              <a:rPr lang="en-US" dirty="0" err="1"/>
              <a:t>Điều</a:t>
            </a:r>
            <a:r>
              <a:rPr lang="en-US" dirty="0"/>
              <a:t> </a:t>
            </a:r>
            <a:r>
              <a:rPr lang="en-US" dirty="0" err="1"/>
              <a:t>trị</a:t>
            </a:r>
            <a:r>
              <a:rPr lang="en-US" dirty="0"/>
              <a:t> </a:t>
            </a:r>
            <a:r>
              <a:rPr lang="en-US" dirty="0" err="1"/>
              <a:t>ngắn</a:t>
            </a:r>
            <a:r>
              <a:rPr lang="en-US" dirty="0"/>
              <a:t> </a:t>
            </a:r>
            <a:r>
              <a:rPr lang="en-US" dirty="0" err="1"/>
              <a:t>hạn</a:t>
            </a:r>
            <a:r>
              <a:rPr lang="en-US" dirty="0"/>
              <a:t> </a:t>
            </a:r>
            <a:r>
              <a:rPr lang="en-US" dirty="0" err="1"/>
              <a:t>tại</a:t>
            </a:r>
            <a:r>
              <a:rPr lang="en-US" dirty="0"/>
              <a:t> CSYT, </a:t>
            </a:r>
            <a:r>
              <a:rPr lang="en-US" dirty="0" err="1"/>
              <a:t>không</a:t>
            </a:r>
            <a:r>
              <a:rPr lang="en-US" dirty="0"/>
              <a:t> </a:t>
            </a:r>
            <a:r>
              <a:rPr lang="en-US" dirty="0" err="1"/>
              <a:t>xâm</a:t>
            </a:r>
            <a:r>
              <a:rPr lang="en-US" dirty="0"/>
              <a:t> </a:t>
            </a:r>
            <a:r>
              <a:rPr lang="en-US" dirty="0" err="1"/>
              <a:t>lấn</a:t>
            </a:r>
            <a:endParaRPr lang="en-US" dirty="0"/>
          </a:p>
          <a:p>
            <a:pPr marL="285750" indent="-285750">
              <a:buFont typeface="Arial" panose="020B0604020202020204" pitchFamily="34" charset="0"/>
              <a:buChar char="•"/>
            </a:pPr>
            <a:r>
              <a:rPr lang="en-US" dirty="0" err="1"/>
              <a:t>Có</a:t>
            </a:r>
            <a:r>
              <a:rPr lang="en-US" dirty="0"/>
              <a:t> </a:t>
            </a:r>
            <a:r>
              <a:rPr lang="en-US" dirty="0" err="1"/>
              <a:t>dùng</a:t>
            </a:r>
            <a:r>
              <a:rPr lang="en-US" dirty="0"/>
              <a:t> </a:t>
            </a:r>
            <a:r>
              <a:rPr lang="en-US" dirty="0" err="1"/>
              <a:t>kháng</a:t>
            </a:r>
            <a:r>
              <a:rPr lang="en-US" dirty="0"/>
              <a:t> </a:t>
            </a:r>
            <a:r>
              <a:rPr lang="en-US" dirty="0" err="1"/>
              <a:t>sinh</a:t>
            </a:r>
            <a:r>
              <a:rPr lang="en-US" dirty="0"/>
              <a:t> </a:t>
            </a:r>
            <a:r>
              <a:rPr lang="en-US" dirty="0" err="1"/>
              <a:t>gần</a:t>
            </a:r>
            <a:r>
              <a:rPr lang="en-US" dirty="0"/>
              <a:t> </a:t>
            </a:r>
            <a:r>
              <a:rPr lang="en-US" dirty="0" err="1"/>
              <a:t>đây</a:t>
            </a:r>
            <a:r>
              <a:rPr lang="en-US" dirty="0"/>
              <a:t>  </a:t>
            </a:r>
            <a:r>
              <a:rPr lang="en-US" dirty="0" err="1"/>
              <a:t>trong</a:t>
            </a:r>
            <a:r>
              <a:rPr lang="en-US" dirty="0"/>
              <a:t> </a:t>
            </a:r>
            <a:r>
              <a:rPr lang="en-US" dirty="0" err="1"/>
              <a:t>vòng</a:t>
            </a:r>
            <a:r>
              <a:rPr lang="en-US" dirty="0"/>
              <a:t> 90 </a:t>
            </a:r>
            <a:r>
              <a:rPr lang="en-US" dirty="0" err="1"/>
              <a:t>ngày</a:t>
            </a:r>
            <a:endParaRPr lang="en-US" dirty="0"/>
          </a:p>
          <a:p>
            <a:pPr marL="285750" indent="-285750">
              <a:buFont typeface="Arial" panose="020B0604020202020204" pitchFamily="34" charset="0"/>
              <a:buChar char="•"/>
            </a:pPr>
            <a:r>
              <a:rPr lang="en-US" dirty="0"/>
              <a:t>BN &gt; 60 </a:t>
            </a:r>
            <a:r>
              <a:rPr lang="en-US" dirty="0" err="1"/>
              <a:t>tuổi</a:t>
            </a:r>
            <a:r>
              <a:rPr lang="en-US" dirty="0"/>
              <a:t> </a:t>
            </a:r>
            <a:r>
              <a:rPr lang="en-US" dirty="0" err="1"/>
              <a:t>hoặc</a:t>
            </a:r>
            <a:r>
              <a:rPr lang="en-US" dirty="0"/>
              <a:t> </a:t>
            </a:r>
            <a:r>
              <a:rPr lang="en-US" dirty="0" err="1"/>
              <a:t>có</a:t>
            </a:r>
            <a:r>
              <a:rPr lang="en-US" dirty="0"/>
              <a:t> </a:t>
            </a:r>
            <a:r>
              <a:rPr lang="en-US" dirty="0" err="1"/>
              <a:t>bệnh</a:t>
            </a:r>
            <a:r>
              <a:rPr lang="en-US" dirty="0"/>
              <a:t> </a:t>
            </a:r>
            <a:r>
              <a:rPr lang="en-US" dirty="0" err="1"/>
              <a:t>mạn</a:t>
            </a:r>
            <a:r>
              <a:rPr lang="en-US" dirty="0"/>
              <a:t> (ĐTĐ, COPD...)</a:t>
            </a:r>
          </a:p>
        </p:txBody>
      </p:sp>
      <p:sp>
        <p:nvSpPr>
          <p:cNvPr id="10" name="Rectangle 9">
            <a:extLst>
              <a:ext uri="{FF2B5EF4-FFF2-40B4-BE49-F238E27FC236}">
                <a16:creationId xmlns:a16="http://schemas.microsoft.com/office/drawing/2014/main" id="{46293B6A-F8E9-1F71-C9AD-D14B07101BB7}"/>
              </a:ext>
            </a:extLst>
          </p:cNvPr>
          <p:cNvSpPr/>
          <p:nvPr/>
        </p:nvSpPr>
        <p:spPr>
          <a:xfrm>
            <a:off x="7600951" y="125732"/>
            <a:ext cx="3966917" cy="451219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NHÓM III</a:t>
            </a:r>
          </a:p>
          <a:p>
            <a:pPr algn="ctr"/>
            <a:endParaRPr lang="en-US" dirty="0"/>
          </a:p>
          <a:p>
            <a:pPr algn="ctr"/>
            <a:r>
              <a:rPr lang="en-US" dirty="0"/>
              <a:t>NK BỆNH VIỆN</a:t>
            </a:r>
          </a:p>
          <a:p>
            <a:pPr algn="ctr"/>
            <a:endParaRPr lang="en-US" dirty="0"/>
          </a:p>
          <a:p>
            <a:pPr marL="285750" indent="-285750">
              <a:buFont typeface="Arial" panose="020B0604020202020204" pitchFamily="34" charset="0"/>
              <a:buChar char="•"/>
            </a:pPr>
            <a:r>
              <a:rPr lang="en-US" dirty="0"/>
              <a:t>BN </a:t>
            </a:r>
            <a:r>
              <a:rPr lang="en-US" dirty="0" err="1"/>
              <a:t>nhập</a:t>
            </a:r>
            <a:r>
              <a:rPr lang="en-US" dirty="0"/>
              <a:t> </a:t>
            </a:r>
            <a:r>
              <a:rPr lang="en-US" dirty="0" err="1"/>
              <a:t>viện</a:t>
            </a:r>
            <a:r>
              <a:rPr lang="en-US" dirty="0"/>
              <a:t> </a:t>
            </a:r>
            <a:r>
              <a:rPr lang="en-US" dirty="0" err="1"/>
              <a:t>nhiều</a:t>
            </a:r>
            <a:r>
              <a:rPr lang="en-US" dirty="0"/>
              <a:t> </a:t>
            </a:r>
            <a:r>
              <a:rPr lang="en-US" dirty="0" err="1"/>
              <a:t>lần</a:t>
            </a:r>
            <a:r>
              <a:rPr lang="en-US" dirty="0"/>
              <a:t>, </a:t>
            </a:r>
            <a:r>
              <a:rPr lang="en-US" dirty="0" err="1"/>
              <a:t>nằm</a:t>
            </a:r>
            <a:r>
              <a:rPr lang="en-US" dirty="0"/>
              <a:t> </a:t>
            </a:r>
            <a:r>
              <a:rPr lang="en-US" dirty="0" err="1"/>
              <a:t>viện</a:t>
            </a:r>
            <a:r>
              <a:rPr lang="en-US" dirty="0"/>
              <a:t> </a:t>
            </a:r>
            <a:r>
              <a:rPr lang="en-US" dirty="0" err="1"/>
              <a:t>kéo</a:t>
            </a:r>
            <a:r>
              <a:rPr lang="en-US" dirty="0"/>
              <a:t> </a:t>
            </a:r>
            <a:r>
              <a:rPr lang="en-US" dirty="0" err="1"/>
              <a:t>dài</a:t>
            </a:r>
            <a:r>
              <a:rPr lang="en-US" dirty="0"/>
              <a:t> ≥ 5 </a:t>
            </a:r>
            <a:r>
              <a:rPr lang="en-US" dirty="0" err="1"/>
              <a:t>ngày</a:t>
            </a:r>
            <a:r>
              <a:rPr lang="en-US" dirty="0"/>
              <a:t> </a:t>
            </a:r>
            <a:r>
              <a:rPr lang="en-US" dirty="0" err="1"/>
              <a:t>và</a:t>
            </a:r>
            <a:r>
              <a:rPr lang="en-US" dirty="0"/>
              <a:t>/</a:t>
            </a:r>
            <a:r>
              <a:rPr lang="en-US" dirty="0" err="1"/>
              <a:t>hoặc</a:t>
            </a:r>
            <a:r>
              <a:rPr lang="en-US" dirty="0"/>
              <a:t> </a:t>
            </a:r>
            <a:r>
              <a:rPr lang="en-US" dirty="0" err="1"/>
              <a:t>có</a:t>
            </a:r>
            <a:r>
              <a:rPr lang="en-US" dirty="0"/>
              <a:t> </a:t>
            </a:r>
            <a:r>
              <a:rPr lang="en-US" dirty="0" err="1"/>
              <a:t>thủ</a:t>
            </a:r>
            <a:r>
              <a:rPr lang="en-US" dirty="0"/>
              <a:t> </a:t>
            </a:r>
            <a:r>
              <a:rPr lang="en-US" dirty="0" err="1"/>
              <a:t>thuật</a:t>
            </a:r>
            <a:r>
              <a:rPr lang="en-US" dirty="0"/>
              <a:t> </a:t>
            </a:r>
            <a:r>
              <a:rPr lang="en-US" dirty="0" err="1"/>
              <a:t>xâm</a:t>
            </a:r>
            <a:r>
              <a:rPr lang="en-US" dirty="0"/>
              <a:t> </a:t>
            </a:r>
            <a:r>
              <a:rPr lang="en-US" dirty="0" err="1"/>
              <a:t>lấn</a:t>
            </a:r>
            <a:endParaRPr lang="en-US" dirty="0"/>
          </a:p>
          <a:p>
            <a:pPr marL="285750" indent="-285750">
              <a:buFont typeface="Arial" panose="020B0604020202020204" pitchFamily="34" charset="0"/>
              <a:buChar char="•"/>
            </a:pPr>
            <a:r>
              <a:rPr lang="en-US" dirty="0" err="1"/>
              <a:t>Có</a:t>
            </a:r>
            <a:r>
              <a:rPr lang="en-US" dirty="0"/>
              <a:t> dung </a:t>
            </a:r>
            <a:r>
              <a:rPr lang="en-US" dirty="0" err="1"/>
              <a:t>kháng</a:t>
            </a:r>
            <a:r>
              <a:rPr lang="en-US" dirty="0"/>
              <a:t> </a:t>
            </a:r>
            <a:r>
              <a:rPr lang="en-US" dirty="0" err="1"/>
              <a:t>sinh</a:t>
            </a:r>
            <a:r>
              <a:rPr lang="en-US" dirty="0"/>
              <a:t> </a:t>
            </a:r>
            <a:r>
              <a:rPr lang="en-US" dirty="0" err="1"/>
              <a:t>phổi</a:t>
            </a:r>
            <a:r>
              <a:rPr lang="en-US" dirty="0"/>
              <a:t> </a:t>
            </a:r>
            <a:r>
              <a:rPr lang="en-US" dirty="0" err="1"/>
              <a:t>rộng</a:t>
            </a:r>
            <a:r>
              <a:rPr lang="en-US" dirty="0"/>
              <a:t> </a:t>
            </a:r>
            <a:r>
              <a:rPr lang="en-US" dirty="0" err="1"/>
              <a:t>hoặc</a:t>
            </a:r>
            <a:r>
              <a:rPr lang="en-US" dirty="0"/>
              <a:t> dung </a:t>
            </a:r>
            <a:r>
              <a:rPr lang="en-US" dirty="0" err="1"/>
              <a:t>nhiều</a:t>
            </a:r>
            <a:r>
              <a:rPr lang="en-US" dirty="0"/>
              <a:t> </a:t>
            </a:r>
            <a:r>
              <a:rPr lang="en-US" dirty="0" err="1"/>
              <a:t>kháng</a:t>
            </a:r>
            <a:r>
              <a:rPr lang="en-US" dirty="0"/>
              <a:t> </a:t>
            </a:r>
            <a:r>
              <a:rPr lang="en-US" dirty="0" err="1"/>
              <a:t>sinh</a:t>
            </a:r>
            <a:r>
              <a:rPr lang="en-US" dirty="0"/>
              <a:t> </a:t>
            </a:r>
            <a:r>
              <a:rPr lang="en-US" dirty="0" err="1"/>
              <a:t>trong</a:t>
            </a:r>
            <a:r>
              <a:rPr lang="en-US" dirty="0"/>
              <a:t> </a:t>
            </a:r>
            <a:r>
              <a:rPr lang="en-US" dirty="0" err="1"/>
              <a:t>vòng</a:t>
            </a:r>
            <a:r>
              <a:rPr lang="en-US" dirty="0"/>
              <a:t> 90 </a:t>
            </a:r>
            <a:r>
              <a:rPr lang="en-US" dirty="0" err="1"/>
              <a:t>ngày</a:t>
            </a:r>
            <a:r>
              <a:rPr lang="en-US" dirty="0"/>
              <a:t> </a:t>
            </a:r>
          </a:p>
          <a:p>
            <a:pPr marL="285750" indent="-285750">
              <a:buFont typeface="Arial" panose="020B0604020202020204" pitchFamily="34" charset="0"/>
              <a:buChar char="•"/>
            </a:pPr>
            <a:r>
              <a:rPr lang="en-US" dirty="0" err="1"/>
              <a:t>Có</a:t>
            </a:r>
            <a:r>
              <a:rPr lang="en-US" dirty="0"/>
              <a:t> </a:t>
            </a:r>
            <a:r>
              <a:rPr lang="en-US" dirty="0" err="1"/>
              <a:t>bệnh</a:t>
            </a:r>
            <a:r>
              <a:rPr lang="en-US" dirty="0"/>
              <a:t> </a:t>
            </a:r>
            <a:r>
              <a:rPr lang="en-US" dirty="0" err="1"/>
              <a:t>lý</a:t>
            </a:r>
            <a:r>
              <a:rPr lang="en-US" dirty="0"/>
              <a:t> </a:t>
            </a:r>
            <a:r>
              <a:rPr lang="en-US" dirty="0" err="1"/>
              <a:t>đặc</a:t>
            </a:r>
            <a:r>
              <a:rPr lang="en-US" dirty="0"/>
              <a:t> </a:t>
            </a:r>
            <a:r>
              <a:rPr lang="en-US" dirty="0" err="1"/>
              <a:t>biệt</a:t>
            </a:r>
            <a:r>
              <a:rPr lang="en-US" dirty="0"/>
              <a:t> </a:t>
            </a:r>
            <a:r>
              <a:rPr lang="en-US" dirty="0" err="1"/>
              <a:t>kèm</a:t>
            </a:r>
            <a:r>
              <a:rPr lang="en-US" dirty="0"/>
              <a:t> </a:t>
            </a:r>
            <a:r>
              <a:rPr lang="en-US" dirty="0" err="1"/>
              <a:t>theo</a:t>
            </a:r>
            <a:r>
              <a:rPr lang="en-US" dirty="0"/>
              <a:t> </a:t>
            </a:r>
            <a:r>
              <a:rPr lang="en-US" dirty="0" err="1"/>
              <a:t>như</a:t>
            </a:r>
            <a:r>
              <a:rPr lang="en-US" dirty="0"/>
              <a:t> </a:t>
            </a:r>
            <a:r>
              <a:rPr lang="en-US" dirty="0" err="1"/>
              <a:t>xơ</a:t>
            </a:r>
            <a:r>
              <a:rPr lang="en-US" dirty="0"/>
              <a:t> </a:t>
            </a:r>
            <a:r>
              <a:rPr lang="en-US" dirty="0" err="1"/>
              <a:t>nang</a:t>
            </a:r>
            <a:r>
              <a:rPr lang="en-US" dirty="0"/>
              <a:t>, </a:t>
            </a:r>
            <a:r>
              <a:rPr lang="en-US" dirty="0" err="1"/>
              <a:t>bệnh</a:t>
            </a:r>
            <a:r>
              <a:rPr lang="en-US" dirty="0"/>
              <a:t> </a:t>
            </a:r>
            <a:r>
              <a:rPr lang="en-US" dirty="0" err="1"/>
              <a:t>cấu</a:t>
            </a:r>
            <a:r>
              <a:rPr lang="en-US" dirty="0"/>
              <a:t> </a:t>
            </a:r>
            <a:r>
              <a:rPr lang="en-US" dirty="0" err="1"/>
              <a:t>trúc</a:t>
            </a:r>
            <a:r>
              <a:rPr lang="en-US" dirty="0"/>
              <a:t> </a:t>
            </a:r>
            <a:r>
              <a:rPr lang="en-US" dirty="0" err="1"/>
              <a:t>phổi</a:t>
            </a:r>
            <a:r>
              <a:rPr lang="en-US" dirty="0"/>
              <a:t>, ARDS </a:t>
            </a:r>
            <a:r>
              <a:rPr lang="en-US" dirty="0" err="1"/>
              <a:t>tiến</a:t>
            </a:r>
            <a:r>
              <a:rPr lang="en-US" dirty="0"/>
              <a:t> </a:t>
            </a:r>
            <a:r>
              <a:rPr lang="en-US" dirty="0" err="1"/>
              <a:t>triển</a:t>
            </a:r>
            <a:r>
              <a:rPr lang="en-US" dirty="0"/>
              <a:t>, </a:t>
            </a:r>
            <a:r>
              <a:rPr lang="en-US" dirty="0" err="1"/>
              <a:t>giảm</a:t>
            </a:r>
            <a:r>
              <a:rPr lang="en-US" dirty="0"/>
              <a:t> </a:t>
            </a:r>
            <a:r>
              <a:rPr lang="en-US" dirty="0" err="1"/>
              <a:t>bạch</a:t>
            </a:r>
            <a:r>
              <a:rPr lang="en-US" dirty="0"/>
              <a:t> </a:t>
            </a:r>
            <a:r>
              <a:rPr lang="en-US" dirty="0" err="1"/>
              <a:t>cầu</a:t>
            </a:r>
            <a:r>
              <a:rPr lang="en-US" dirty="0"/>
              <a:t> </a:t>
            </a:r>
            <a:r>
              <a:rPr lang="en-US" dirty="0" err="1"/>
              <a:t>trung</a:t>
            </a:r>
            <a:r>
              <a:rPr lang="en-US" dirty="0"/>
              <a:t> </a:t>
            </a:r>
            <a:r>
              <a:rPr lang="en-US" dirty="0" err="1"/>
              <a:t>tính</a:t>
            </a:r>
            <a:r>
              <a:rPr lang="en-US" dirty="0"/>
              <a:t>, </a:t>
            </a:r>
            <a:r>
              <a:rPr lang="en-US" dirty="0" err="1"/>
              <a:t>suy</a:t>
            </a:r>
            <a:r>
              <a:rPr lang="en-US" dirty="0"/>
              <a:t> </a:t>
            </a:r>
            <a:r>
              <a:rPr lang="en-US" dirty="0" err="1"/>
              <a:t>giảm</a:t>
            </a:r>
            <a:r>
              <a:rPr lang="en-US" dirty="0"/>
              <a:t> </a:t>
            </a:r>
            <a:r>
              <a:rPr lang="en-US" dirty="0" err="1"/>
              <a:t>miễn</a:t>
            </a:r>
            <a:r>
              <a:rPr lang="en-US" dirty="0"/>
              <a:t> </a:t>
            </a:r>
            <a:r>
              <a:rPr lang="en-US" dirty="0" err="1"/>
              <a:t>dịch</a:t>
            </a:r>
            <a:r>
              <a:rPr lang="en-US" dirty="0"/>
              <a:t> </a:t>
            </a:r>
            <a:r>
              <a:rPr lang="en-US" dirty="0" err="1"/>
              <a:t>nặng</a:t>
            </a:r>
            <a:r>
              <a:rPr lang="en-US" dirty="0"/>
              <a:t>….</a:t>
            </a:r>
          </a:p>
          <a:p>
            <a:pPr algn="ctr"/>
            <a:endParaRPr lang="en-US" dirty="0"/>
          </a:p>
        </p:txBody>
      </p:sp>
      <p:sp>
        <p:nvSpPr>
          <p:cNvPr id="11" name="Rectangle 10">
            <a:extLst>
              <a:ext uri="{FF2B5EF4-FFF2-40B4-BE49-F238E27FC236}">
                <a16:creationId xmlns:a16="http://schemas.microsoft.com/office/drawing/2014/main" id="{880BA0B6-96C8-EACF-967B-A1512C07CECB}"/>
              </a:ext>
            </a:extLst>
          </p:cNvPr>
          <p:cNvSpPr/>
          <p:nvPr/>
        </p:nvSpPr>
        <p:spPr>
          <a:xfrm>
            <a:off x="62424" y="4725532"/>
            <a:ext cx="3349870" cy="152667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400" dirty="0"/>
              <a:t>ít có nguy</a:t>
            </a:r>
            <a:r>
              <a:rPr lang="en-US" sz="1400" dirty="0"/>
              <a:t> </a:t>
            </a:r>
            <a:r>
              <a:rPr lang="vi-VN" sz="1400" dirty="0"/>
              <a:t>cơ</a:t>
            </a:r>
            <a:r>
              <a:rPr lang="en-US" sz="1400" dirty="0"/>
              <a:t> </a:t>
            </a:r>
            <a:r>
              <a:rPr lang="vi-VN" sz="1400" dirty="0"/>
              <a:t>nhiễm</a:t>
            </a:r>
            <a:r>
              <a:rPr lang="en-US" sz="1400" dirty="0"/>
              <a:t> </a:t>
            </a:r>
            <a:r>
              <a:rPr lang="vi-VN" sz="1400" dirty="0"/>
              <a:t>các</a:t>
            </a:r>
            <a:r>
              <a:rPr lang="en-US" sz="1400" dirty="0"/>
              <a:t> </a:t>
            </a:r>
            <a:r>
              <a:rPr lang="vi-VN" sz="1400" dirty="0"/>
              <a:t>VK đa kháng</a:t>
            </a:r>
            <a:r>
              <a:rPr lang="en-US" sz="1400" dirty="0"/>
              <a:t> </a:t>
            </a:r>
            <a:r>
              <a:rPr lang="vi-VN" sz="1400" dirty="0"/>
              <a:t>như</a:t>
            </a:r>
            <a:r>
              <a:rPr lang="en-US" sz="1400" dirty="0"/>
              <a:t> </a:t>
            </a:r>
            <a:r>
              <a:rPr lang="vi-VN" sz="1400" dirty="0"/>
              <a:t>Enterobacteriaceae</a:t>
            </a:r>
            <a:r>
              <a:rPr lang="en-US" sz="1400" dirty="0"/>
              <a:t> </a:t>
            </a:r>
            <a:r>
              <a:rPr lang="vi-VN" sz="1400" dirty="0"/>
              <a:t>sinh ESBL, MRSA hay VK không sinh men như</a:t>
            </a:r>
            <a:r>
              <a:rPr lang="en-US" sz="1400" dirty="0"/>
              <a:t> </a:t>
            </a:r>
            <a:r>
              <a:rPr lang="vi-VN" sz="1400" dirty="0"/>
              <a:t>P.aeruginosa</a:t>
            </a:r>
            <a:r>
              <a:rPr lang="en-US" sz="1400" dirty="0"/>
              <a:t> </a:t>
            </a:r>
            <a:r>
              <a:rPr lang="en-US" sz="1400" dirty="0" err="1"/>
              <a:t>và</a:t>
            </a:r>
            <a:r>
              <a:rPr lang="en-US" sz="1400" dirty="0"/>
              <a:t> </a:t>
            </a:r>
            <a:r>
              <a:rPr lang="en-US" sz="1400" dirty="0" err="1"/>
              <a:t>A.baumnni</a:t>
            </a:r>
            <a:r>
              <a:rPr lang="en-US" sz="1400" dirty="0"/>
              <a:t> </a:t>
            </a:r>
            <a:r>
              <a:rPr lang="en-US" sz="1400" dirty="0" err="1"/>
              <a:t>hoặc</a:t>
            </a:r>
            <a:r>
              <a:rPr lang="en-US" sz="1400" dirty="0"/>
              <a:t> </a:t>
            </a:r>
            <a:r>
              <a:rPr lang="en-US" sz="1400" dirty="0" err="1"/>
              <a:t>nhiễm</a:t>
            </a:r>
            <a:r>
              <a:rPr lang="en-US" sz="1400" dirty="0"/>
              <a:t> </a:t>
            </a:r>
            <a:r>
              <a:rPr lang="en-US" sz="1400" dirty="0" err="1"/>
              <a:t>nấm</a:t>
            </a:r>
            <a:r>
              <a:rPr lang="en-US" sz="1400" dirty="0"/>
              <a:t> </a:t>
            </a:r>
            <a:r>
              <a:rPr lang="en-US" sz="1400" dirty="0" err="1"/>
              <a:t>xấm</a:t>
            </a:r>
            <a:r>
              <a:rPr lang="en-US" sz="1400" dirty="0"/>
              <a:t> </a:t>
            </a:r>
            <a:r>
              <a:rPr lang="en-US" sz="1400" dirty="0" err="1"/>
              <a:t>lấn</a:t>
            </a:r>
            <a:r>
              <a:rPr lang="en-US" sz="1400" dirty="0"/>
              <a:t> </a:t>
            </a:r>
          </a:p>
        </p:txBody>
      </p:sp>
      <p:sp>
        <p:nvSpPr>
          <p:cNvPr id="12" name="Rectangle 11">
            <a:extLst>
              <a:ext uri="{FF2B5EF4-FFF2-40B4-BE49-F238E27FC236}">
                <a16:creationId xmlns:a16="http://schemas.microsoft.com/office/drawing/2014/main" id="{E55243F7-F0F0-7ADB-BF66-390B9C628C50}"/>
              </a:ext>
            </a:extLst>
          </p:cNvPr>
          <p:cNvSpPr/>
          <p:nvPr/>
        </p:nvSpPr>
        <p:spPr>
          <a:xfrm>
            <a:off x="3749480" y="4697728"/>
            <a:ext cx="3451860" cy="1692643"/>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Tx/>
              <a:buChar char="-"/>
            </a:pPr>
            <a:r>
              <a:rPr lang="vi-VN" sz="1400" dirty="0"/>
              <a:t>Nguy cơ nhiễm các VK đa kháng như Enterobacteriaceae sinh ESBL, MRSA</a:t>
            </a:r>
          </a:p>
          <a:p>
            <a:pPr marL="171450" indent="-171450" algn="just">
              <a:buFontTx/>
              <a:buChar char="-"/>
            </a:pPr>
            <a:r>
              <a:rPr lang="vi-VN" sz="1400" dirty="0"/>
              <a:t>Ít có nguy cơ nhiễm VK không sinh men như P.aeruginosa và A.baumnni</a:t>
            </a:r>
          </a:p>
          <a:p>
            <a:pPr marL="171450" indent="-171450" algn="just">
              <a:buFontTx/>
              <a:buChar char="-"/>
            </a:pPr>
            <a:r>
              <a:rPr lang="vi-VN" sz="1400" dirty="0"/>
              <a:t>Ít có nguy cơ nhiễm nấm </a:t>
            </a:r>
          </a:p>
          <a:p>
            <a:pPr marL="171450" indent="-171450" algn="just">
              <a:buFontTx/>
              <a:buChar char="-"/>
            </a:pPr>
            <a:endParaRPr lang="vi-VN" sz="1200" dirty="0"/>
          </a:p>
        </p:txBody>
      </p:sp>
      <p:sp>
        <p:nvSpPr>
          <p:cNvPr id="13" name="Arrow: Pentagon 12">
            <a:extLst>
              <a:ext uri="{FF2B5EF4-FFF2-40B4-BE49-F238E27FC236}">
                <a16:creationId xmlns:a16="http://schemas.microsoft.com/office/drawing/2014/main" id="{499ABD4A-AAAB-D2F8-FE05-74F317FA6BD4}"/>
              </a:ext>
            </a:extLst>
          </p:cNvPr>
          <p:cNvSpPr/>
          <p:nvPr/>
        </p:nvSpPr>
        <p:spPr>
          <a:xfrm>
            <a:off x="7600950" y="4697730"/>
            <a:ext cx="4898780" cy="1692641"/>
          </a:xfrm>
          <a:prstGeom prst="homePlat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vi-VN" sz="1400" dirty="0"/>
              <a:t>Nguy cơ cao nhiễm các VK đa kháng như Enterobacteriaceae sinh ESBL, MRSA, P.aeruginosa và A.baumnni</a:t>
            </a:r>
          </a:p>
          <a:p>
            <a:pPr marL="285750" indent="-285750" algn="just">
              <a:buFontTx/>
              <a:buChar char="-"/>
            </a:pPr>
            <a:r>
              <a:rPr lang="vi-VN" sz="1400" dirty="0"/>
              <a:t>Có nguy cơ nhiễm nấm xâm lấn trong một số trường hợp như trên NB cấy ghép tủy xương, ghép tạng, giảm BC hạt</a:t>
            </a:r>
          </a:p>
          <a:p>
            <a:pPr marL="285750" indent="-285750" algn="ctr">
              <a:buFontTx/>
              <a:buChar char="-"/>
            </a:pPr>
            <a:endParaRPr lang="vi-VN" sz="1400" dirty="0"/>
          </a:p>
        </p:txBody>
      </p:sp>
      <p:cxnSp>
        <p:nvCxnSpPr>
          <p:cNvPr id="15" name="Straight Connector 14">
            <a:extLst>
              <a:ext uri="{FF2B5EF4-FFF2-40B4-BE49-F238E27FC236}">
                <a16:creationId xmlns:a16="http://schemas.microsoft.com/office/drawing/2014/main" id="{D85F8FFD-11A8-FC19-AE48-DED2F00F4003}"/>
              </a:ext>
            </a:extLst>
          </p:cNvPr>
          <p:cNvCxnSpPr>
            <a:cxnSpLocks/>
          </p:cNvCxnSpPr>
          <p:nvPr/>
        </p:nvCxnSpPr>
        <p:spPr>
          <a:xfrm>
            <a:off x="62421" y="2431691"/>
            <a:ext cx="33498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3283FF07-4F9D-EDDF-DD24-1319720561CB}"/>
              </a:ext>
            </a:extLst>
          </p:cNvPr>
          <p:cNvCxnSpPr/>
          <p:nvPr/>
        </p:nvCxnSpPr>
        <p:spPr>
          <a:xfrm>
            <a:off x="62423" y="2880360"/>
            <a:ext cx="33498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AFBFEC35-90CE-FE84-0CC6-1F20CB9B4595}"/>
              </a:ext>
            </a:extLst>
          </p:cNvPr>
          <p:cNvCxnSpPr/>
          <p:nvPr/>
        </p:nvCxnSpPr>
        <p:spPr>
          <a:xfrm>
            <a:off x="3749480" y="2103120"/>
            <a:ext cx="345186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7FD7829A-FBAA-8233-7987-A5F89CBA4917}"/>
              </a:ext>
            </a:extLst>
          </p:cNvPr>
          <p:cNvCxnSpPr/>
          <p:nvPr/>
        </p:nvCxnSpPr>
        <p:spPr>
          <a:xfrm>
            <a:off x="3749480" y="2570746"/>
            <a:ext cx="345186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5B140155-F372-23AE-E0AB-65E81E5A0943}"/>
              </a:ext>
            </a:extLst>
          </p:cNvPr>
          <p:cNvCxnSpPr/>
          <p:nvPr/>
        </p:nvCxnSpPr>
        <p:spPr>
          <a:xfrm>
            <a:off x="7601658" y="567746"/>
            <a:ext cx="396621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D42CF346-BBA9-6A7E-F1DD-8CD1392A9B5F}"/>
              </a:ext>
            </a:extLst>
          </p:cNvPr>
          <p:cNvCxnSpPr/>
          <p:nvPr/>
        </p:nvCxnSpPr>
        <p:spPr>
          <a:xfrm>
            <a:off x="7600950" y="1028700"/>
            <a:ext cx="396691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2722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3FD19-54ED-E7CF-B238-1C56A89485B1}"/>
              </a:ext>
            </a:extLst>
          </p:cNvPr>
          <p:cNvSpPr>
            <a:spLocks noGrp="1"/>
          </p:cNvSpPr>
          <p:nvPr>
            <p:ph type="body" sz="quarter" idx="10"/>
          </p:nvPr>
        </p:nvSpPr>
        <p:spPr>
          <a:xfrm>
            <a:off x="709863" y="1022684"/>
            <a:ext cx="10743704" cy="4434223"/>
          </a:xfrm>
        </p:spPr>
        <p:txBody>
          <a:bodyPr/>
          <a:lstStyle/>
          <a:p>
            <a:pPr marL="0" indent="0">
              <a:buNone/>
            </a:pPr>
            <a:r>
              <a:rPr lang="en-US" dirty="0"/>
              <a:t> </a:t>
            </a:r>
          </a:p>
        </p:txBody>
      </p:sp>
      <p:sp>
        <p:nvSpPr>
          <p:cNvPr id="3" name="Title 2">
            <a:extLst>
              <a:ext uri="{FF2B5EF4-FFF2-40B4-BE49-F238E27FC236}">
                <a16:creationId xmlns:a16="http://schemas.microsoft.com/office/drawing/2014/main" id="{2379F740-8813-397E-D7C2-E6469BC535FB}"/>
              </a:ext>
            </a:extLst>
          </p:cNvPr>
          <p:cNvSpPr>
            <a:spLocks noGrp="1"/>
          </p:cNvSpPr>
          <p:nvPr>
            <p:ph type="title"/>
          </p:nvPr>
        </p:nvSpPr>
        <p:spPr>
          <a:xfrm>
            <a:off x="1070812" y="86035"/>
            <a:ext cx="10382756" cy="777875"/>
          </a:xfrm>
        </p:spPr>
        <p:txBody>
          <a:bodyPr/>
          <a:lstStyle/>
          <a:p>
            <a:r>
              <a:rPr lang="en-US" dirty="0" err="1"/>
              <a:t>Nhiễm</a:t>
            </a:r>
            <a:r>
              <a:rPr lang="en-US" dirty="0"/>
              <a:t> </a:t>
            </a:r>
            <a:r>
              <a:rPr lang="en-US" dirty="0" err="1"/>
              <a:t>khuẩn</a:t>
            </a:r>
            <a:r>
              <a:rPr lang="en-US" dirty="0"/>
              <a:t> </a:t>
            </a:r>
            <a:r>
              <a:rPr lang="en-US" dirty="0" err="1"/>
              <a:t>tiết</a:t>
            </a:r>
            <a:r>
              <a:rPr lang="en-US" dirty="0"/>
              <a:t> </a:t>
            </a:r>
            <a:r>
              <a:rPr lang="en-US" dirty="0" err="1"/>
              <a:t>niệu</a:t>
            </a:r>
            <a:r>
              <a:rPr lang="en-US" dirty="0"/>
              <a:t> </a:t>
            </a:r>
            <a:r>
              <a:rPr lang="en-US" dirty="0" err="1"/>
              <a:t>không</a:t>
            </a:r>
            <a:r>
              <a:rPr lang="en-US" dirty="0"/>
              <a:t> </a:t>
            </a:r>
            <a:r>
              <a:rPr lang="en-US" dirty="0" err="1"/>
              <a:t>triệu</a:t>
            </a:r>
            <a:r>
              <a:rPr lang="en-US" dirty="0"/>
              <a:t> </a:t>
            </a:r>
            <a:r>
              <a:rPr lang="en-US" dirty="0" err="1"/>
              <a:t>chứng</a:t>
            </a:r>
            <a:endParaRPr lang="en-US" dirty="0"/>
          </a:p>
        </p:txBody>
      </p:sp>
      <p:pic>
        <p:nvPicPr>
          <p:cNvPr id="5" name="Picture 4">
            <a:extLst>
              <a:ext uri="{FF2B5EF4-FFF2-40B4-BE49-F238E27FC236}">
                <a16:creationId xmlns:a16="http://schemas.microsoft.com/office/drawing/2014/main" id="{04B3CD5D-A472-4DD5-C36C-E9113FCB51C5}"/>
              </a:ext>
            </a:extLst>
          </p:cNvPr>
          <p:cNvPicPr>
            <a:picLocks noChangeAspect="1"/>
          </p:cNvPicPr>
          <p:nvPr/>
        </p:nvPicPr>
        <p:blipFill>
          <a:blip r:embed="rId2"/>
          <a:stretch>
            <a:fillRect/>
          </a:stretch>
        </p:blipFill>
        <p:spPr>
          <a:xfrm>
            <a:off x="5310433" y="863909"/>
            <a:ext cx="6492546" cy="5440637"/>
          </a:xfrm>
          <a:prstGeom prst="rect">
            <a:avLst/>
          </a:prstGeom>
        </p:spPr>
      </p:pic>
      <p:sp>
        <p:nvSpPr>
          <p:cNvPr id="7" name="TextBox 6">
            <a:extLst>
              <a:ext uri="{FF2B5EF4-FFF2-40B4-BE49-F238E27FC236}">
                <a16:creationId xmlns:a16="http://schemas.microsoft.com/office/drawing/2014/main" id="{DBF2E6F5-9863-3B37-C4BD-86FD69314A7F}"/>
              </a:ext>
            </a:extLst>
          </p:cNvPr>
          <p:cNvSpPr txBox="1"/>
          <p:nvPr/>
        </p:nvSpPr>
        <p:spPr>
          <a:xfrm>
            <a:off x="500323" y="1245382"/>
            <a:ext cx="4600570" cy="3690177"/>
          </a:xfrm>
          <a:prstGeom prst="rect">
            <a:avLst/>
          </a:prstGeom>
          <a:noFill/>
        </p:spPr>
        <p:txBody>
          <a:bodyPr wrap="square">
            <a:spAutoFit/>
          </a:bodyPr>
          <a:lstStyle/>
          <a:p>
            <a:pPr>
              <a:lnSpc>
                <a:spcPct val="200000"/>
              </a:lnSpc>
            </a:pPr>
            <a:r>
              <a:rPr lang="en-US" sz="2000" dirty="0"/>
              <a:t>Đ</a:t>
            </a:r>
            <a:r>
              <a:rPr lang="vi-VN" sz="2000" dirty="0"/>
              <a:t>ược định nghĩa là một mẫu nước tiểu giữa dòng có sự phát triển của vi khuẩn &gt;10⁵ CFU/ml (đơn vị khuẩn lạc/ml) trong hai mẫu liên tiếp ở phụ nữ và trong một mẫu duy nhất ở nam giới.</a:t>
            </a:r>
            <a:endParaRPr lang="en-US" sz="2000" dirty="0"/>
          </a:p>
        </p:txBody>
      </p:sp>
    </p:spTree>
    <p:extLst>
      <p:ext uri="{BB962C8B-B14F-4D97-AF65-F5344CB8AC3E}">
        <p14:creationId xmlns:p14="http://schemas.microsoft.com/office/powerpoint/2010/main" val="312927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541A1-5C67-2361-8CA2-EBC1D7020BC6}"/>
              </a:ext>
            </a:extLst>
          </p:cNvPr>
          <p:cNvSpPr>
            <a:spLocks noGrp="1"/>
          </p:cNvSpPr>
          <p:nvPr>
            <p:ph type="body" sz="quarter" idx="10"/>
          </p:nvPr>
        </p:nvSpPr>
        <p:spPr>
          <a:xfrm>
            <a:off x="472642" y="909673"/>
            <a:ext cx="4025961" cy="5038654"/>
          </a:xfrm>
        </p:spPr>
        <p:txBody>
          <a:bodyPr>
            <a:noAutofit/>
          </a:bodyPr>
          <a:lstStyle/>
          <a:p>
            <a:pPr>
              <a:lnSpc>
                <a:spcPct val="150000"/>
              </a:lnSpc>
              <a:buFontTx/>
              <a:buChar char="-"/>
            </a:pPr>
            <a:r>
              <a:rPr lang="en-US" sz="1800" dirty="0" err="1"/>
              <a:t>Định</a:t>
            </a:r>
            <a:r>
              <a:rPr lang="en-US" sz="1800" dirty="0"/>
              <a:t> </a:t>
            </a:r>
            <a:r>
              <a:rPr lang="en-US" sz="1800" dirty="0" err="1"/>
              <a:t>nghĩa</a:t>
            </a:r>
            <a:r>
              <a:rPr lang="en-US" sz="1800" dirty="0"/>
              <a:t> </a:t>
            </a:r>
            <a:r>
              <a:rPr lang="en-US" sz="1800" dirty="0" err="1"/>
              <a:t>là</a:t>
            </a:r>
            <a:r>
              <a:rPr lang="en-US" sz="1800" dirty="0"/>
              <a:t> </a:t>
            </a:r>
            <a:r>
              <a:rPr lang="en-US" sz="1800" dirty="0" err="1"/>
              <a:t>viêm</a:t>
            </a:r>
            <a:r>
              <a:rPr lang="en-US" sz="1800" dirty="0"/>
              <a:t> </a:t>
            </a:r>
            <a:r>
              <a:rPr lang="en-US" sz="1800" dirty="0" err="1"/>
              <a:t>bàng</a:t>
            </a:r>
            <a:r>
              <a:rPr lang="en-US" sz="1800" dirty="0"/>
              <a:t> </a:t>
            </a:r>
            <a:r>
              <a:rPr lang="en-US" sz="1800" dirty="0" err="1"/>
              <a:t>quang</a:t>
            </a:r>
            <a:r>
              <a:rPr lang="en-US" sz="1800" dirty="0"/>
              <a:t> </a:t>
            </a:r>
            <a:r>
              <a:rPr lang="en-US" sz="1800" dirty="0" err="1"/>
              <a:t>cấp</a:t>
            </a:r>
            <a:r>
              <a:rPr lang="en-US" sz="1800" dirty="0"/>
              <a:t> </a:t>
            </a:r>
            <a:r>
              <a:rPr lang="en-US" sz="1800" dirty="0" err="1"/>
              <a:t>tính</a:t>
            </a:r>
            <a:r>
              <a:rPr lang="en-US" sz="1800" dirty="0"/>
              <a:t>, </a:t>
            </a:r>
            <a:r>
              <a:rPr lang="en-US" sz="1800" dirty="0" err="1"/>
              <a:t>tái</a:t>
            </a:r>
            <a:r>
              <a:rPr lang="en-US" sz="1800" dirty="0"/>
              <a:t> </a:t>
            </a:r>
            <a:r>
              <a:rPr lang="en-US" sz="1800" dirty="0" err="1"/>
              <a:t>phát</a:t>
            </a:r>
            <a:r>
              <a:rPr lang="en-US" sz="1800" dirty="0"/>
              <a:t> ở </a:t>
            </a:r>
            <a:r>
              <a:rPr lang="en-US" sz="1800" dirty="0" err="1"/>
              <a:t>phụ</a:t>
            </a:r>
            <a:r>
              <a:rPr lang="en-US" sz="1800" dirty="0"/>
              <a:t> </a:t>
            </a:r>
            <a:r>
              <a:rPr lang="en-US" sz="1800" dirty="0" err="1"/>
              <a:t>nữ</a:t>
            </a:r>
            <a:r>
              <a:rPr lang="en-US" sz="1800" dirty="0"/>
              <a:t> </a:t>
            </a:r>
            <a:r>
              <a:rPr lang="en-US" sz="1800" dirty="0" err="1"/>
              <a:t>không</a:t>
            </a:r>
            <a:r>
              <a:rPr lang="en-US" sz="1800" dirty="0"/>
              <a:t> </a:t>
            </a:r>
            <a:r>
              <a:rPr lang="en-US" sz="1800" dirty="0" err="1"/>
              <a:t>mang</a:t>
            </a:r>
            <a:r>
              <a:rPr lang="en-US" sz="1800" dirty="0"/>
              <a:t> </a:t>
            </a:r>
            <a:r>
              <a:rPr lang="en-US" sz="1800" dirty="0" err="1"/>
              <a:t>thai</a:t>
            </a:r>
            <a:r>
              <a:rPr lang="en-US" sz="1800" dirty="0"/>
              <a:t>, </a:t>
            </a:r>
            <a:r>
              <a:rPr lang="en-US" sz="1800" dirty="0" err="1"/>
              <a:t>không</a:t>
            </a:r>
            <a:r>
              <a:rPr lang="en-US" sz="1800" dirty="0"/>
              <a:t> </a:t>
            </a:r>
            <a:r>
              <a:rPr lang="en-US" sz="1800" dirty="0" err="1"/>
              <a:t>có</a:t>
            </a:r>
            <a:r>
              <a:rPr lang="en-US" sz="1800" dirty="0"/>
              <a:t> </a:t>
            </a:r>
            <a:r>
              <a:rPr lang="en-US" sz="1800" dirty="0" err="1"/>
              <a:t>bất</a:t>
            </a:r>
            <a:r>
              <a:rPr lang="en-US" sz="1800" dirty="0"/>
              <a:t> </a:t>
            </a:r>
            <a:r>
              <a:rPr lang="en-US" sz="1800" dirty="0" err="1"/>
              <a:t>thường</a:t>
            </a:r>
            <a:r>
              <a:rPr lang="en-US" sz="1800" dirty="0"/>
              <a:t> </a:t>
            </a:r>
            <a:r>
              <a:rPr lang="en-US" sz="1800" dirty="0" err="1"/>
              <a:t>về</a:t>
            </a:r>
            <a:r>
              <a:rPr lang="en-US" sz="1800" dirty="0"/>
              <a:t> </a:t>
            </a:r>
            <a:r>
              <a:rPr lang="en-US" sz="1800" dirty="0" err="1"/>
              <a:t>giải</a:t>
            </a:r>
            <a:r>
              <a:rPr lang="en-US" sz="1800" dirty="0"/>
              <a:t> </a:t>
            </a:r>
            <a:r>
              <a:rPr lang="en-US" sz="1800" dirty="0" err="1"/>
              <a:t>phẫu</a:t>
            </a:r>
            <a:r>
              <a:rPr lang="en-US" sz="1800" dirty="0"/>
              <a:t>, </a:t>
            </a:r>
            <a:r>
              <a:rPr lang="en-US" sz="1800" dirty="0" err="1"/>
              <a:t>chức</a:t>
            </a:r>
            <a:r>
              <a:rPr lang="en-US" sz="1800" dirty="0"/>
              <a:t> </a:t>
            </a:r>
            <a:r>
              <a:rPr lang="en-US" sz="1800" dirty="0" err="1"/>
              <a:t>năng</a:t>
            </a:r>
            <a:r>
              <a:rPr lang="en-US" sz="1800" dirty="0"/>
              <a:t> </a:t>
            </a:r>
            <a:r>
              <a:rPr lang="en-US" sz="1800" dirty="0" err="1"/>
              <a:t>nào</a:t>
            </a:r>
            <a:r>
              <a:rPr lang="en-US" sz="1800" dirty="0"/>
              <a:t> </a:t>
            </a:r>
            <a:r>
              <a:rPr lang="en-US" sz="1800" dirty="0" err="1"/>
              <a:t>của</a:t>
            </a:r>
            <a:r>
              <a:rPr lang="en-US" sz="1800" dirty="0"/>
              <a:t> </a:t>
            </a:r>
            <a:r>
              <a:rPr lang="en-US" sz="1800" dirty="0" err="1"/>
              <a:t>hệ</a:t>
            </a:r>
            <a:r>
              <a:rPr lang="en-US" sz="1800" dirty="0"/>
              <a:t> </a:t>
            </a:r>
            <a:r>
              <a:rPr lang="en-US" sz="1800" dirty="0" err="1"/>
              <a:t>tiết</a:t>
            </a:r>
            <a:r>
              <a:rPr lang="en-US" sz="1800" dirty="0"/>
              <a:t> </a:t>
            </a:r>
            <a:r>
              <a:rPr lang="en-US" sz="1800" dirty="0" err="1"/>
              <a:t>niệu</a:t>
            </a:r>
            <a:r>
              <a:rPr lang="en-US" sz="1800" dirty="0"/>
              <a:t> </a:t>
            </a:r>
            <a:r>
              <a:rPr lang="en-US" sz="1800" dirty="0" err="1"/>
              <a:t>và</a:t>
            </a:r>
            <a:r>
              <a:rPr lang="en-US" sz="1800" dirty="0"/>
              <a:t> </a:t>
            </a:r>
            <a:r>
              <a:rPr lang="en-US" sz="1800" dirty="0" err="1"/>
              <a:t>không</a:t>
            </a:r>
            <a:r>
              <a:rPr lang="en-US" sz="1800" dirty="0"/>
              <a:t> </a:t>
            </a:r>
            <a:r>
              <a:rPr lang="en-US" sz="1800" dirty="0" err="1"/>
              <a:t>có</a:t>
            </a:r>
            <a:r>
              <a:rPr lang="en-US" sz="1800" dirty="0"/>
              <a:t> </a:t>
            </a:r>
            <a:r>
              <a:rPr lang="en-US" sz="1800" dirty="0" err="1"/>
              <a:t>bệnh</a:t>
            </a:r>
            <a:r>
              <a:rPr lang="en-US" sz="1800" dirty="0"/>
              <a:t> </a:t>
            </a:r>
            <a:r>
              <a:rPr lang="en-US" sz="1800" dirty="0" err="1"/>
              <a:t>lý</a:t>
            </a:r>
            <a:r>
              <a:rPr lang="en-US" sz="1800" dirty="0"/>
              <a:t> </a:t>
            </a:r>
            <a:r>
              <a:rPr lang="en-US" sz="1800" dirty="0" err="1"/>
              <a:t>kèm</a:t>
            </a:r>
            <a:r>
              <a:rPr lang="en-US" sz="1800" dirty="0"/>
              <a:t> </a:t>
            </a:r>
            <a:r>
              <a:rPr lang="en-US" sz="1800" dirty="0" err="1"/>
              <a:t>theo</a:t>
            </a:r>
            <a:r>
              <a:rPr lang="en-US" sz="1800" dirty="0"/>
              <a:t> </a:t>
            </a:r>
          </a:p>
          <a:p>
            <a:pPr>
              <a:lnSpc>
                <a:spcPct val="150000"/>
              </a:lnSpc>
              <a:buFontTx/>
              <a:buChar char="-"/>
            </a:pPr>
            <a:r>
              <a:rPr lang="vi-VN" sz="1800" dirty="0"/>
              <a:t>VK thường gặp</a:t>
            </a:r>
            <a:r>
              <a:rPr lang="en-US" sz="1800" dirty="0"/>
              <a:t> </a:t>
            </a:r>
            <a:r>
              <a:rPr lang="vi-VN" sz="1800" dirty="0"/>
              <a:t>là</a:t>
            </a:r>
            <a:r>
              <a:rPr lang="en-US" sz="1800" dirty="0"/>
              <a:t> E.coli </a:t>
            </a:r>
          </a:p>
          <a:p>
            <a:pPr>
              <a:lnSpc>
                <a:spcPct val="150000"/>
              </a:lnSpc>
              <a:buFontTx/>
              <a:buChar char="-"/>
            </a:pPr>
            <a:r>
              <a:rPr lang="en-US" sz="1800" dirty="0" err="1"/>
              <a:t>Triệu</a:t>
            </a:r>
            <a:r>
              <a:rPr lang="en-US" sz="1800" dirty="0"/>
              <a:t> </a:t>
            </a:r>
            <a:r>
              <a:rPr lang="en-US" sz="1800" dirty="0" err="1"/>
              <a:t>chứng</a:t>
            </a:r>
            <a:r>
              <a:rPr lang="en-US" sz="1800" dirty="0"/>
              <a:t> : </a:t>
            </a:r>
            <a:r>
              <a:rPr lang="en-US" sz="1800" dirty="0" err="1"/>
              <a:t>Tiểu</a:t>
            </a:r>
            <a:r>
              <a:rPr lang="en-US" sz="1800" dirty="0"/>
              <a:t> </a:t>
            </a:r>
            <a:r>
              <a:rPr lang="en-US" sz="1800" dirty="0" err="1"/>
              <a:t>buốt</a:t>
            </a:r>
            <a:r>
              <a:rPr lang="en-US" sz="1800" dirty="0"/>
              <a:t>, </a:t>
            </a:r>
            <a:r>
              <a:rPr lang="en-US" sz="1800" dirty="0" err="1"/>
              <a:t>tiếu</a:t>
            </a:r>
            <a:r>
              <a:rPr lang="en-US" sz="1800" dirty="0"/>
              <a:t> </a:t>
            </a:r>
            <a:r>
              <a:rPr lang="en-US" sz="1800" dirty="0" err="1"/>
              <a:t>dắt</a:t>
            </a:r>
            <a:r>
              <a:rPr lang="en-US" sz="1800" dirty="0"/>
              <a:t>, </a:t>
            </a:r>
            <a:r>
              <a:rPr lang="en-US" sz="1800" dirty="0" err="1"/>
              <a:t>tiểu</a:t>
            </a:r>
            <a:r>
              <a:rPr lang="en-US" sz="1800" dirty="0"/>
              <a:t> </a:t>
            </a:r>
            <a:r>
              <a:rPr lang="en-US" sz="1800" dirty="0" err="1"/>
              <a:t>gấp</a:t>
            </a:r>
            <a:r>
              <a:rPr lang="en-US" sz="1800" dirty="0"/>
              <a:t>…</a:t>
            </a:r>
          </a:p>
          <a:p>
            <a:pPr>
              <a:lnSpc>
                <a:spcPct val="150000"/>
              </a:lnSpc>
              <a:buFontTx/>
              <a:buChar char="-"/>
            </a:pPr>
            <a:r>
              <a:rPr lang="en-US" sz="1800" dirty="0"/>
              <a:t>BN </a:t>
            </a:r>
            <a:r>
              <a:rPr lang="en-US" sz="1800" dirty="0" err="1"/>
              <a:t>không</a:t>
            </a:r>
            <a:r>
              <a:rPr lang="en-US" sz="1800" dirty="0"/>
              <a:t> </a:t>
            </a:r>
            <a:r>
              <a:rPr lang="en-US" sz="1800" dirty="0" err="1"/>
              <a:t>cải</a:t>
            </a:r>
            <a:r>
              <a:rPr lang="en-US" sz="1800" dirty="0"/>
              <a:t> </a:t>
            </a:r>
            <a:r>
              <a:rPr lang="en-US" sz="1800" dirty="0" err="1"/>
              <a:t>thiện</a:t>
            </a:r>
            <a:r>
              <a:rPr lang="en-US" sz="1800" dirty="0"/>
              <a:t>, </a:t>
            </a:r>
            <a:r>
              <a:rPr lang="en-US" sz="1800" dirty="0" err="1"/>
              <a:t>tái</a:t>
            </a:r>
            <a:r>
              <a:rPr lang="en-US" sz="1800" dirty="0"/>
              <a:t> </a:t>
            </a:r>
            <a:r>
              <a:rPr lang="en-US" sz="1800" dirty="0" err="1"/>
              <a:t>phát</a:t>
            </a:r>
            <a:r>
              <a:rPr lang="en-US" sz="1800" dirty="0"/>
              <a:t> </a:t>
            </a:r>
            <a:r>
              <a:rPr lang="en-US" sz="1800" dirty="0" err="1"/>
              <a:t>sau</a:t>
            </a:r>
            <a:r>
              <a:rPr lang="en-US" sz="1800" dirty="0"/>
              <a:t> 2 </a:t>
            </a:r>
            <a:r>
              <a:rPr lang="en-US" sz="1800" dirty="0" err="1"/>
              <a:t>tuần</a:t>
            </a:r>
            <a:r>
              <a:rPr lang="en-US" sz="1800" dirty="0"/>
              <a:t>=&gt; </a:t>
            </a:r>
            <a:r>
              <a:rPr lang="en-US" sz="1800" dirty="0" err="1"/>
              <a:t>cấy</a:t>
            </a:r>
            <a:r>
              <a:rPr lang="en-US" sz="1800" dirty="0"/>
              <a:t> </a:t>
            </a:r>
            <a:r>
              <a:rPr lang="en-US" sz="1800" dirty="0" err="1"/>
              <a:t>tiểu</a:t>
            </a:r>
            <a:r>
              <a:rPr lang="en-US" sz="1800" dirty="0"/>
              <a:t>, </a:t>
            </a:r>
            <a:r>
              <a:rPr lang="en-US" sz="1800" dirty="0" err="1"/>
              <a:t>làm</a:t>
            </a:r>
            <a:r>
              <a:rPr lang="en-US" sz="1800" dirty="0"/>
              <a:t> </a:t>
            </a:r>
            <a:r>
              <a:rPr lang="en-US" sz="1800" dirty="0" err="1"/>
              <a:t>kháng</a:t>
            </a:r>
            <a:r>
              <a:rPr lang="en-US" sz="1800" dirty="0"/>
              <a:t> </a:t>
            </a:r>
            <a:r>
              <a:rPr lang="en-US" sz="1800" dirty="0" err="1"/>
              <a:t>sinh</a:t>
            </a:r>
            <a:r>
              <a:rPr lang="en-US" sz="1800" dirty="0"/>
              <a:t> </a:t>
            </a:r>
            <a:r>
              <a:rPr lang="en-US" sz="1800" dirty="0" err="1"/>
              <a:t>đồ</a:t>
            </a:r>
            <a:endParaRPr lang="en-US" sz="1800" dirty="0"/>
          </a:p>
          <a:p>
            <a:pPr>
              <a:lnSpc>
                <a:spcPct val="150000"/>
              </a:lnSpc>
              <a:buFontTx/>
              <a:buChar char="-"/>
            </a:pPr>
            <a:endParaRPr lang="en-US" sz="2000" dirty="0"/>
          </a:p>
          <a:p>
            <a:pPr>
              <a:lnSpc>
                <a:spcPct val="150000"/>
              </a:lnSpc>
              <a:buFontTx/>
              <a:buChar char="-"/>
            </a:pPr>
            <a:endParaRPr lang="en-US" sz="2000" dirty="0"/>
          </a:p>
        </p:txBody>
      </p:sp>
      <p:sp>
        <p:nvSpPr>
          <p:cNvPr id="3" name="Title 2">
            <a:extLst>
              <a:ext uri="{FF2B5EF4-FFF2-40B4-BE49-F238E27FC236}">
                <a16:creationId xmlns:a16="http://schemas.microsoft.com/office/drawing/2014/main" id="{14435BA4-A8E1-6C0B-FB9E-1BC120AF5AA9}"/>
              </a:ext>
            </a:extLst>
          </p:cNvPr>
          <p:cNvSpPr>
            <a:spLocks noGrp="1"/>
          </p:cNvSpPr>
          <p:nvPr>
            <p:ph type="title"/>
          </p:nvPr>
        </p:nvSpPr>
        <p:spPr>
          <a:xfrm>
            <a:off x="1789272" y="50866"/>
            <a:ext cx="9706377" cy="777875"/>
          </a:xfrm>
        </p:spPr>
        <p:txBody>
          <a:bodyPr/>
          <a:lstStyle/>
          <a:p>
            <a:r>
              <a:rPr lang="en-US" dirty="0" err="1"/>
              <a:t>Viêm</a:t>
            </a:r>
            <a:r>
              <a:rPr lang="en-US" dirty="0"/>
              <a:t> </a:t>
            </a:r>
            <a:r>
              <a:rPr lang="en-US" dirty="0" err="1"/>
              <a:t>bàng</a:t>
            </a:r>
            <a:r>
              <a:rPr lang="en-US" dirty="0"/>
              <a:t> </a:t>
            </a:r>
            <a:r>
              <a:rPr lang="en-US" dirty="0" err="1"/>
              <a:t>quang</a:t>
            </a:r>
            <a:r>
              <a:rPr lang="en-US" dirty="0"/>
              <a:t> </a:t>
            </a:r>
            <a:r>
              <a:rPr lang="vi-VN" dirty="0"/>
              <a:t>đơn thuần</a:t>
            </a:r>
            <a:endParaRPr lang="en-US" dirty="0"/>
          </a:p>
        </p:txBody>
      </p:sp>
      <p:pic>
        <p:nvPicPr>
          <p:cNvPr id="5" name="Picture 4">
            <a:extLst>
              <a:ext uri="{FF2B5EF4-FFF2-40B4-BE49-F238E27FC236}">
                <a16:creationId xmlns:a16="http://schemas.microsoft.com/office/drawing/2014/main" id="{F258EDE0-905D-D3E7-FF74-C922BFDA0BC9}"/>
              </a:ext>
            </a:extLst>
          </p:cNvPr>
          <p:cNvPicPr>
            <a:picLocks noChangeAspect="1"/>
          </p:cNvPicPr>
          <p:nvPr/>
        </p:nvPicPr>
        <p:blipFill>
          <a:blip r:embed="rId2"/>
          <a:stretch>
            <a:fillRect/>
          </a:stretch>
        </p:blipFill>
        <p:spPr>
          <a:xfrm>
            <a:off x="4487779" y="909673"/>
            <a:ext cx="7242403" cy="5438274"/>
          </a:xfrm>
          <a:prstGeom prst="rect">
            <a:avLst/>
          </a:prstGeom>
        </p:spPr>
      </p:pic>
    </p:spTree>
    <p:extLst>
      <p:ext uri="{BB962C8B-B14F-4D97-AF65-F5344CB8AC3E}">
        <p14:creationId xmlns:p14="http://schemas.microsoft.com/office/powerpoint/2010/main" val="1700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69EC08-D075-A59E-6D14-F63DD47C58BF}"/>
            </a:ext>
          </a:extLst>
        </p:cNvPr>
        <p:cNvGrpSpPr/>
        <p:nvPr/>
      </p:nvGrpSpPr>
      <p:grpSpPr>
        <a:xfrm>
          <a:off x="0" y="0"/>
          <a:ext cx="0" cy="0"/>
          <a:chOff x="0" y="0"/>
          <a:chExt cx="0" cy="0"/>
        </a:xfrm>
      </p:grpSpPr>
      <p:sp>
        <p:nvSpPr>
          <p:cNvPr id="3" name="AutoShape 8" descr="Hercules Reduces Risk By Providing A Strict Quality - Reduce Risk Icon Png,  Transparent Png - 773x858(#3794306) - PngFind">
            <a:extLst>
              <a:ext uri="{FF2B5EF4-FFF2-40B4-BE49-F238E27FC236}">
                <a16:creationId xmlns:a16="http://schemas.microsoft.com/office/drawing/2014/main" id="{F692EB0C-DDEF-132C-2426-5B43EA8D525F}"/>
              </a:ext>
            </a:extLst>
          </p:cNvPr>
          <p:cNvSpPr>
            <a:spLocks noChangeAspect="1" noChangeArrowheads="1"/>
          </p:cNvSpPr>
          <p:nvPr/>
        </p:nvSpPr>
        <p:spPr bwMode="auto">
          <a:xfrm>
            <a:off x="5326781" y="3353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1701B4B7-68AD-4639-4F82-89D30F9283D1}"/>
              </a:ext>
            </a:extLst>
          </p:cNvPr>
          <p:cNvSpPr txBox="1"/>
          <p:nvPr/>
        </p:nvSpPr>
        <p:spPr>
          <a:xfrm>
            <a:off x="1985659" y="974110"/>
            <a:ext cx="2666351" cy="523220"/>
          </a:xfrm>
          <a:prstGeom prst="rect">
            <a:avLst/>
          </a:prstGeom>
          <a:noFill/>
        </p:spPr>
        <p:txBody>
          <a:bodyPr wrap="square" rtlCol="0">
            <a:spAutoFit/>
          </a:bodyPr>
          <a:lstStyle/>
          <a:p>
            <a:r>
              <a:rPr lang="en-US" sz="2800" b="1" dirty="0">
                <a:solidFill>
                  <a:srgbClr val="FF0000"/>
                </a:solidFill>
              </a:rPr>
              <a:t>NỘI DUNG</a:t>
            </a:r>
          </a:p>
        </p:txBody>
      </p:sp>
      <p:pic>
        <p:nvPicPr>
          <p:cNvPr id="7" name="Picture 6">
            <a:extLst>
              <a:ext uri="{FF2B5EF4-FFF2-40B4-BE49-F238E27FC236}">
                <a16:creationId xmlns:a16="http://schemas.microsoft.com/office/drawing/2014/main" id="{B9115880-F20B-BF81-1074-A172DA784023}"/>
              </a:ext>
            </a:extLst>
          </p:cNvPr>
          <p:cNvPicPr>
            <a:picLocks noChangeAspect="1"/>
          </p:cNvPicPr>
          <p:nvPr/>
        </p:nvPicPr>
        <p:blipFill>
          <a:blip r:embed="rId3"/>
          <a:stretch>
            <a:fillRect/>
          </a:stretch>
        </p:blipFill>
        <p:spPr>
          <a:xfrm>
            <a:off x="5612455" y="898057"/>
            <a:ext cx="6183305" cy="5520689"/>
          </a:xfrm>
          <a:prstGeom prst="rect">
            <a:avLst/>
          </a:prstGeom>
        </p:spPr>
      </p:pic>
      <p:sp>
        <p:nvSpPr>
          <p:cNvPr id="9" name="Flowchart: Alternate Process 8">
            <a:extLst>
              <a:ext uri="{FF2B5EF4-FFF2-40B4-BE49-F238E27FC236}">
                <a16:creationId xmlns:a16="http://schemas.microsoft.com/office/drawing/2014/main" id="{10A2CCFC-6BC5-DBFF-2320-1924A379E365}"/>
              </a:ext>
            </a:extLst>
          </p:cNvPr>
          <p:cNvSpPr/>
          <p:nvPr/>
        </p:nvSpPr>
        <p:spPr>
          <a:xfrm>
            <a:off x="777640" y="1625468"/>
            <a:ext cx="4853941" cy="101646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 GIỚI THIỆU VỀ NHIỄM KHUẨN TIẾT NIỆU ( Urinary tract infection - UTI )</a:t>
            </a:r>
          </a:p>
        </p:txBody>
      </p:sp>
      <p:sp>
        <p:nvSpPr>
          <p:cNvPr id="16" name="Flowchart: Alternate Process 15">
            <a:extLst>
              <a:ext uri="{FF2B5EF4-FFF2-40B4-BE49-F238E27FC236}">
                <a16:creationId xmlns:a16="http://schemas.microsoft.com/office/drawing/2014/main" id="{E1208FA5-B598-F317-F354-95DAF566812E}"/>
              </a:ext>
            </a:extLst>
          </p:cNvPr>
          <p:cNvSpPr/>
          <p:nvPr/>
        </p:nvSpPr>
        <p:spPr>
          <a:xfrm>
            <a:off x="758514" y="3041584"/>
            <a:ext cx="4853941" cy="101646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II. TÌNH HÌNH KHÁNG </a:t>
            </a:r>
            <a:r>
              <a:rPr lang="en-US" dirty="0" err="1"/>
              <a:t>KHÁNG</a:t>
            </a:r>
            <a:r>
              <a:rPr lang="en-US" dirty="0"/>
              <a:t> SINH CỦA VI KHUẨN VÀ CHIẾN LƯỢC LỰA CHỌN KHÁNG SINH</a:t>
            </a:r>
          </a:p>
        </p:txBody>
      </p:sp>
      <p:sp>
        <p:nvSpPr>
          <p:cNvPr id="17" name="Flowchart: Alternate Process 16">
            <a:extLst>
              <a:ext uri="{FF2B5EF4-FFF2-40B4-BE49-F238E27FC236}">
                <a16:creationId xmlns:a16="http://schemas.microsoft.com/office/drawing/2014/main" id="{2E9A222D-AAF8-50CC-7509-5CBED9988EB6}"/>
              </a:ext>
            </a:extLst>
          </p:cNvPr>
          <p:cNvSpPr/>
          <p:nvPr/>
        </p:nvSpPr>
        <p:spPr>
          <a:xfrm>
            <a:off x="758514" y="4457699"/>
            <a:ext cx="4873066" cy="101646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III. TỔNG KẾT </a:t>
            </a:r>
          </a:p>
        </p:txBody>
      </p:sp>
    </p:spTree>
    <p:extLst>
      <p:ext uri="{BB962C8B-B14F-4D97-AF65-F5344CB8AC3E}">
        <p14:creationId xmlns:p14="http://schemas.microsoft.com/office/powerpoint/2010/main" val="2719122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727D0C-BB1F-A49B-F847-8BED08D1A813}"/>
              </a:ext>
            </a:extLst>
          </p:cNvPr>
          <p:cNvSpPr>
            <a:spLocks noGrp="1"/>
          </p:cNvSpPr>
          <p:nvPr>
            <p:ph type="body" sz="quarter" idx="10"/>
          </p:nvPr>
        </p:nvSpPr>
        <p:spPr>
          <a:xfrm>
            <a:off x="539106" y="4684257"/>
            <a:ext cx="11113788" cy="1637354"/>
          </a:xfrm>
        </p:spPr>
        <p:txBody>
          <a:bodyPr>
            <a:normAutofit/>
          </a:bodyPr>
          <a:lstStyle/>
          <a:p>
            <a:r>
              <a:rPr lang="en-US" sz="1600" dirty="0" err="1"/>
              <a:t>Định</a:t>
            </a:r>
            <a:r>
              <a:rPr lang="en-US" sz="1600" dirty="0"/>
              <a:t> </a:t>
            </a:r>
            <a:r>
              <a:rPr lang="en-US" sz="1600" dirty="0" err="1"/>
              <a:t>nghĩa</a:t>
            </a:r>
            <a:r>
              <a:rPr lang="en-US" sz="1600" dirty="0"/>
              <a:t>: </a:t>
            </a:r>
            <a:r>
              <a:rPr lang="en-US" sz="1600" dirty="0" err="1"/>
              <a:t>Viêm</a:t>
            </a:r>
            <a:r>
              <a:rPr lang="en-US" sz="1600" dirty="0"/>
              <a:t> </a:t>
            </a:r>
            <a:r>
              <a:rPr lang="en-US" sz="1600" dirty="0" err="1"/>
              <a:t>thận</a:t>
            </a:r>
            <a:r>
              <a:rPr lang="en-US" sz="1600" dirty="0"/>
              <a:t> </a:t>
            </a:r>
            <a:r>
              <a:rPr lang="en-US" sz="1600" dirty="0" err="1"/>
              <a:t>bể</a:t>
            </a:r>
            <a:r>
              <a:rPr lang="en-US" sz="1600" dirty="0"/>
              <a:t> </a:t>
            </a:r>
            <a:r>
              <a:rPr lang="en-US" sz="1600" dirty="0" err="1"/>
              <a:t>thận</a:t>
            </a:r>
            <a:r>
              <a:rPr lang="en-US" sz="1600" dirty="0"/>
              <a:t> ở </a:t>
            </a:r>
            <a:r>
              <a:rPr lang="en-US" sz="1600" dirty="0" err="1"/>
              <a:t>phụ</a:t>
            </a:r>
            <a:r>
              <a:rPr lang="en-US" sz="1600" dirty="0"/>
              <a:t> </a:t>
            </a:r>
            <a:r>
              <a:rPr lang="en-US" sz="1600" dirty="0" err="1"/>
              <a:t>nữ</a:t>
            </a:r>
            <a:r>
              <a:rPr lang="en-US" sz="1600" dirty="0"/>
              <a:t> </a:t>
            </a:r>
            <a:r>
              <a:rPr lang="en-US" sz="1600" dirty="0" err="1"/>
              <a:t>không</a:t>
            </a:r>
            <a:r>
              <a:rPr lang="en-US" sz="1600" dirty="0"/>
              <a:t> </a:t>
            </a:r>
            <a:r>
              <a:rPr lang="en-US" sz="1600" dirty="0" err="1"/>
              <a:t>mang</a:t>
            </a:r>
            <a:r>
              <a:rPr lang="en-US" sz="1600" dirty="0"/>
              <a:t> </a:t>
            </a:r>
            <a:r>
              <a:rPr lang="en-US" sz="1600" dirty="0" err="1"/>
              <a:t>thai</a:t>
            </a:r>
            <a:r>
              <a:rPr lang="en-US" sz="1600" dirty="0"/>
              <a:t>, </a:t>
            </a:r>
            <a:r>
              <a:rPr lang="en-US" sz="1600" dirty="0" err="1"/>
              <a:t>chưa</a:t>
            </a:r>
            <a:r>
              <a:rPr lang="en-US" sz="1600" dirty="0"/>
              <a:t> </a:t>
            </a:r>
            <a:r>
              <a:rPr lang="en-US" sz="1600" dirty="0" err="1"/>
              <a:t>mãn</a:t>
            </a:r>
            <a:r>
              <a:rPr lang="en-US" sz="1600" dirty="0"/>
              <a:t> </a:t>
            </a:r>
            <a:r>
              <a:rPr lang="en-US" sz="1600" dirty="0" err="1"/>
              <a:t>kinh</a:t>
            </a:r>
            <a:r>
              <a:rPr lang="en-US" sz="1600" dirty="0"/>
              <a:t>, </a:t>
            </a:r>
            <a:r>
              <a:rPr lang="en-US" sz="1600" dirty="0" err="1"/>
              <a:t>không</a:t>
            </a:r>
            <a:r>
              <a:rPr lang="en-US" sz="1600" dirty="0"/>
              <a:t> </a:t>
            </a:r>
            <a:r>
              <a:rPr lang="en-US" sz="1600" dirty="0" err="1"/>
              <a:t>có</a:t>
            </a:r>
            <a:r>
              <a:rPr lang="en-US" sz="1600" dirty="0"/>
              <a:t> </a:t>
            </a:r>
            <a:r>
              <a:rPr lang="en-US" sz="1600" dirty="0" err="1"/>
              <a:t>bất</a:t>
            </a:r>
            <a:r>
              <a:rPr lang="en-US" sz="1600" dirty="0"/>
              <a:t> </a:t>
            </a:r>
            <a:r>
              <a:rPr lang="en-US" sz="1600" dirty="0" err="1"/>
              <a:t>thường</a:t>
            </a:r>
            <a:r>
              <a:rPr lang="en-US" sz="1600" dirty="0"/>
              <a:t> </a:t>
            </a:r>
            <a:r>
              <a:rPr lang="en-US" sz="1600" dirty="0" err="1"/>
              <a:t>đường</a:t>
            </a:r>
            <a:r>
              <a:rPr lang="en-US" sz="1600" dirty="0"/>
              <a:t> </a:t>
            </a:r>
            <a:r>
              <a:rPr lang="en-US" sz="1600" dirty="0" err="1"/>
              <a:t>tiết</a:t>
            </a:r>
            <a:r>
              <a:rPr lang="en-US" sz="1600" dirty="0"/>
              <a:t> </a:t>
            </a:r>
            <a:r>
              <a:rPr lang="en-US" sz="1600" dirty="0" err="1"/>
              <a:t>niệu</a:t>
            </a:r>
            <a:r>
              <a:rPr lang="en-US" sz="1600" dirty="0"/>
              <a:t> </a:t>
            </a:r>
            <a:r>
              <a:rPr lang="en-US" sz="1600" dirty="0" err="1"/>
              <a:t>liên</a:t>
            </a:r>
            <a:r>
              <a:rPr lang="en-US" sz="1600" dirty="0"/>
              <a:t> </a:t>
            </a:r>
            <a:r>
              <a:rPr lang="en-US" sz="1600" dirty="0" err="1"/>
              <a:t>quan</a:t>
            </a:r>
            <a:r>
              <a:rPr lang="en-US" sz="1600" dirty="0"/>
              <a:t> </a:t>
            </a:r>
            <a:r>
              <a:rPr lang="en-US" sz="1600" dirty="0" err="1"/>
              <a:t>hoặc</a:t>
            </a:r>
            <a:r>
              <a:rPr lang="en-US" sz="1600" dirty="0"/>
              <a:t> </a:t>
            </a:r>
            <a:r>
              <a:rPr lang="en-US" sz="1600" dirty="0" err="1"/>
              <a:t>bệnh</a:t>
            </a:r>
            <a:r>
              <a:rPr lang="en-US" sz="1600" dirty="0"/>
              <a:t> </a:t>
            </a:r>
            <a:r>
              <a:rPr lang="en-US" sz="1600" dirty="0" err="1"/>
              <a:t>kèm</a:t>
            </a:r>
            <a:r>
              <a:rPr lang="en-US" sz="1600" dirty="0"/>
              <a:t> </a:t>
            </a:r>
            <a:r>
              <a:rPr lang="en-US" sz="1600" dirty="0" err="1"/>
              <a:t>theo</a:t>
            </a:r>
            <a:endParaRPr lang="en-US" sz="1600" dirty="0"/>
          </a:p>
          <a:p>
            <a:r>
              <a:rPr lang="en-US" sz="1600" dirty="0"/>
              <a:t>Triệu </a:t>
            </a:r>
            <a:r>
              <a:rPr lang="en-US" sz="1600" dirty="0" err="1"/>
              <a:t>chứng</a:t>
            </a:r>
            <a:r>
              <a:rPr lang="en-US" sz="1600" dirty="0"/>
              <a:t> : </a:t>
            </a:r>
            <a:r>
              <a:rPr lang="en-US" sz="1600" dirty="0" err="1"/>
              <a:t>sốt</a:t>
            </a:r>
            <a:r>
              <a:rPr lang="en-US" sz="1600" dirty="0"/>
              <a:t>, </a:t>
            </a:r>
            <a:r>
              <a:rPr lang="en-US" sz="1600" dirty="0" err="1"/>
              <a:t>ớn</a:t>
            </a:r>
            <a:r>
              <a:rPr lang="en-US" sz="1600" dirty="0"/>
              <a:t> </a:t>
            </a:r>
            <a:r>
              <a:rPr lang="en-US" sz="1600" dirty="0" err="1"/>
              <a:t>lạnh</a:t>
            </a:r>
            <a:r>
              <a:rPr lang="en-US" sz="1600" dirty="0"/>
              <a:t>, </a:t>
            </a:r>
            <a:r>
              <a:rPr lang="en-US" sz="1600" dirty="0" err="1"/>
              <a:t>đau</a:t>
            </a:r>
            <a:r>
              <a:rPr lang="en-US" sz="1600" dirty="0"/>
              <a:t> </a:t>
            </a:r>
            <a:r>
              <a:rPr lang="en-US" sz="1600" dirty="0" err="1"/>
              <a:t>hông</a:t>
            </a:r>
            <a:r>
              <a:rPr lang="en-US" sz="1600" dirty="0"/>
              <a:t> </a:t>
            </a:r>
            <a:r>
              <a:rPr lang="en-US" sz="1600" dirty="0" err="1"/>
              <a:t>lưng</a:t>
            </a:r>
            <a:r>
              <a:rPr lang="en-US" sz="1600" dirty="0"/>
              <a:t>, </a:t>
            </a:r>
            <a:r>
              <a:rPr lang="en-US" sz="1600" dirty="0" err="1"/>
              <a:t>buồn</a:t>
            </a:r>
            <a:r>
              <a:rPr lang="en-US" sz="1600" dirty="0"/>
              <a:t> </a:t>
            </a:r>
            <a:r>
              <a:rPr lang="en-US" sz="1600" dirty="0" err="1"/>
              <a:t>nôn</a:t>
            </a:r>
            <a:r>
              <a:rPr lang="en-US" sz="1600" dirty="0"/>
              <a:t>, </a:t>
            </a:r>
            <a:r>
              <a:rPr lang="en-US" sz="1600" dirty="0" err="1"/>
              <a:t>nôn</a:t>
            </a:r>
            <a:r>
              <a:rPr lang="en-US" sz="1600" dirty="0"/>
              <a:t>, </a:t>
            </a:r>
            <a:r>
              <a:rPr lang="vi-VN" sz="1600" dirty="0"/>
              <a:t>có hoặc không có triệu chứng viêm bàng quang</a:t>
            </a:r>
          </a:p>
          <a:p>
            <a:r>
              <a:rPr lang="vi-VN" sz="1600" dirty="0"/>
              <a:t>Xét nghiệm: BC, HC, Nitrite, cấy nước tiểu </a:t>
            </a:r>
            <a:endParaRPr lang="en-US" sz="1600" dirty="0"/>
          </a:p>
        </p:txBody>
      </p:sp>
      <p:sp>
        <p:nvSpPr>
          <p:cNvPr id="3" name="Title 2">
            <a:extLst>
              <a:ext uri="{FF2B5EF4-FFF2-40B4-BE49-F238E27FC236}">
                <a16:creationId xmlns:a16="http://schemas.microsoft.com/office/drawing/2014/main" id="{BF97F8D3-64DC-8DBA-0810-1B344B36BEC2}"/>
              </a:ext>
            </a:extLst>
          </p:cNvPr>
          <p:cNvSpPr>
            <a:spLocks noGrp="1"/>
          </p:cNvSpPr>
          <p:nvPr>
            <p:ph type="title"/>
          </p:nvPr>
        </p:nvSpPr>
        <p:spPr>
          <a:xfrm>
            <a:off x="1052246" y="252289"/>
            <a:ext cx="9706377" cy="777875"/>
          </a:xfrm>
        </p:spPr>
        <p:txBody>
          <a:bodyPr>
            <a:noAutofit/>
          </a:bodyPr>
          <a:lstStyle/>
          <a:p>
            <a:r>
              <a:rPr lang="en-US" sz="2800" dirty="0"/>
              <a:t>VIÊM THẬN –BỂ THẬN </a:t>
            </a:r>
            <a:r>
              <a:rPr lang="vi-VN" sz="2800" dirty="0"/>
              <a:t>ĐƠN THUẦN</a:t>
            </a:r>
            <a:endParaRPr lang="en-US" sz="2800" dirty="0"/>
          </a:p>
        </p:txBody>
      </p:sp>
      <p:pic>
        <p:nvPicPr>
          <p:cNvPr id="5" name="Picture 4">
            <a:extLst>
              <a:ext uri="{FF2B5EF4-FFF2-40B4-BE49-F238E27FC236}">
                <a16:creationId xmlns:a16="http://schemas.microsoft.com/office/drawing/2014/main" id="{B947EAD3-B83E-3DB6-CAAE-61B510080FC2}"/>
              </a:ext>
            </a:extLst>
          </p:cNvPr>
          <p:cNvPicPr>
            <a:picLocks noChangeAspect="1"/>
          </p:cNvPicPr>
          <p:nvPr/>
        </p:nvPicPr>
        <p:blipFill>
          <a:blip r:embed="rId2"/>
          <a:stretch>
            <a:fillRect/>
          </a:stretch>
        </p:blipFill>
        <p:spPr>
          <a:xfrm>
            <a:off x="539106" y="915101"/>
            <a:ext cx="5241352" cy="3769156"/>
          </a:xfrm>
          <a:prstGeom prst="rect">
            <a:avLst/>
          </a:prstGeom>
        </p:spPr>
      </p:pic>
      <p:pic>
        <p:nvPicPr>
          <p:cNvPr id="10" name="Picture 9">
            <a:extLst>
              <a:ext uri="{FF2B5EF4-FFF2-40B4-BE49-F238E27FC236}">
                <a16:creationId xmlns:a16="http://schemas.microsoft.com/office/drawing/2014/main" id="{20C89B2E-9BC5-4991-17F1-27631752C92F}"/>
              </a:ext>
            </a:extLst>
          </p:cNvPr>
          <p:cNvPicPr>
            <a:picLocks noChangeAspect="1"/>
          </p:cNvPicPr>
          <p:nvPr/>
        </p:nvPicPr>
        <p:blipFill>
          <a:blip r:embed="rId3"/>
          <a:stretch>
            <a:fillRect/>
          </a:stretch>
        </p:blipFill>
        <p:spPr>
          <a:xfrm>
            <a:off x="5780458" y="915101"/>
            <a:ext cx="5872436" cy="3693149"/>
          </a:xfrm>
          <a:prstGeom prst="rect">
            <a:avLst/>
          </a:prstGeom>
        </p:spPr>
      </p:pic>
    </p:spTree>
    <p:extLst>
      <p:ext uri="{BB962C8B-B14F-4D97-AF65-F5344CB8AC3E}">
        <p14:creationId xmlns:p14="http://schemas.microsoft.com/office/powerpoint/2010/main" val="173495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3AD11-35EA-8315-9A4F-09FB6CDAE1FD}"/>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B20DFA76-AD76-1189-4541-39F57832721B}"/>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67BE4137-0D5C-8E0C-3D71-BF6BBDE75D5D}"/>
              </a:ext>
            </a:extLst>
          </p:cNvPr>
          <p:cNvPicPr>
            <a:picLocks noChangeAspect="1"/>
          </p:cNvPicPr>
          <p:nvPr/>
        </p:nvPicPr>
        <p:blipFill>
          <a:blip r:embed="rId2"/>
          <a:stretch>
            <a:fillRect/>
          </a:stretch>
        </p:blipFill>
        <p:spPr>
          <a:xfrm>
            <a:off x="991772" y="1526257"/>
            <a:ext cx="10461795" cy="3930649"/>
          </a:xfrm>
          <a:prstGeom prst="rect">
            <a:avLst/>
          </a:prstGeom>
        </p:spPr>
      </p:pic>
    </p:spTree>
    <p:extLst>
      <p:ext uri="{BB962C8B-B14F-4D97-AF65-F5344CB8AC3E}">
        <p14:creationId xmlns:p14="http://schemas.microsoft.com/office/powerpoint/2010/main" val="188753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BFED2-EBCB-CC69-5449-FD684B475939}"/>
              </a:ext>
            </a:extLst>
          </p:cNvPr>
          <p:cNvSpPr>
            <a:spLocks noGrp="1"/>
          </p:cNvSpPr>
          <p:nvPr>
            <p:ph type="body" sz="quarter" idx="10"/>
          </p:nvPr>
        </p:nvSpPr>
        <p:spPr>
          <a:xfrm>
            <a:off x="295422" y="5190979"/>
            <a:ext cx="11697285" cy="1062109"/>
          </a:xfrm>
        </p:spPr>
        <p:txBody>
          <a:bodyPr>
            <a:normAutofit/>
          </a:bodyPr>
          <a:lstStyle/>
          <a:p>
            <a:pPr>
              <a:lnSpc>
                <a:spcPct val="150000"/>
              </a:lnSpc>
            </a:pPr>
            <a:r>
              <a:rPr lang="vi-VN" sz="1800" dirty="0"/>
              <a:t>Định nghĩa: là tình trạng tái phát của các nhiễm trùng đường tiểu không biến chứng và/hoặc có biến chứng, xảy ra với tần suất ít nhất 3 lần mỗi năm hoặc 2 lần trong vòng 6 tháng gần đây</a:t>
            </a:r>
            <a:endParaRPr lang="en-US" sz="1800" dirty="0"/>
          </a:p>
        </p:txBody>
      </p:sp>
      <p:sp>
        <p:nvSpPr>
          <p:cNvPr id="3" name="Title 2">
            <a:extLst>
              <a:ext uri="{FF2B5EF4-FFF2-40B4-BE49-F238E27FC236}">
                <a16:creationId xmlns:a16="http://schemas.microsoft.com/office/drawing/2014/main" id="{35EB43E5-57DA-3CFA-898C-8BA85C7AF6C2}"/>
              </a:ext>
            </a:extLst>
          </p:cNvPr>
          <p:cNvSpPr>
            <a:spLocks noGrp="1"/>
          </p:cNvSpPr>
          <p:nvPr>
            <p:ph type="title"/>
          </p:nvPr>
        </p:nvSpPr>
        <p:spPr>
          <a:xfrm>
            <a:off x="1046163" y="121204"/>
            <a:ext cx="9706377" cy="777875"/>
          </a:xfrm>
        </p:spPr>
        <p:txBody>
          <a:bodyPr/>
          <a:lstStyle/>
          <a:p>
            <a:r>
              <a:rPr lang="vi-VN" dirty="0"/>
              <a:t>	Nhiễm khuẩn tiết niệu tái phát</a:t>
            </a:r>
            <a:endParaRPr lang="en-US" dirty="0"/>
          </a:p>
        </p:txBody>
      </p:sp>
      <p:pic>
        <p:nvPicPr>
          <p:cNvPr id="5" name="Picture 4">
            <a:extLst>
              <a:ext uri="{FF2B5EF4-FFF2-40B4-BE49-F238E27FC236}">
                <a16:creationId xmlns:a16="http://schemas.microsoft.com/office/drawing/2014/main" id="{6068FE29-4FBA-A936-052E-D4E25206B2E4}"/>
              </a:ext>
            </a:extLst>
          </p:cNvPr>
          <p:cNvPicPr>
            <a:picLocks noChangeAspect="1"/>
          </p:cNvPicPr>
          <p:nvPr/>
        </p:nvPicPr>
        <p:blipFill>
          <a:blip r:embed="rId2"/>
          <a:stretch>
            <a:fillRect/>
          </a:stretch>
        </p:blipFill>
        <p:spPr>
          <a:xfrm>
            <a:off x="154744" y="899079"/>
            <a:ext cx="11837963" cy="4291900"/>
          </a:xfrm>
          <a:prstGeom prst="rect">
            <a:avLst/>
          </a:prstGeom>
        </p:spPr>
      </p:pic>
    </p:spTree>
    <p:extLst>
      <p:ext uri="{BB962C8B-B14F-4D97-AF65-F5344CB8AC3E}">
        <p14:creationId xmlns:p14="http://schemas.microsoft.com/office/powerpoint/2010/main" val="374657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5EC22-3315-59EC-C28F-B353EFD9A41F}"/>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48B5CCF-B4A9-755B-DC58-AF511F569F81}"/>
              </a:ext>
            </a:extLst>
          </p:cNvPr>
          <p:cNvSpPr>
            <a:spLocks noGrp="1"/>
          </p:cNvSpPr>
          <p:nvPr>
            <p:ph type="title"/>
          </p:nvPr>
        </p:nvSpPr>
        <p:spPr>
          <a:xfrm>
            <a:off x="1529020" y="103431"/>
            <a:ext cx="9706377" cy="777875"/>
          </a:xfrm>
        </p:spPr>
        <p:txBody>
          <a:bodyPr>
            <a:normAutofit/>
          </a:bodyPr>
          <a:lstStyle/>
          <a:p>
            <a:r>
              <a:rPr lang="vi-VN" sz="2800" dirty="0"/>
              <a:t>NHIỄM KHUẨN TIẾT NIỆU PHỨC TẠP</a:t>
            </a:r>
            <a:endParaRPr lang="en-US" sz="2800" dirty="0"/>
          </a:p>
        </p:txBody>
      </p:sp>
      <p:pic>
        <p:nvPicPr>
          <p:cNvPr id="5" name="Picture 4">
            <a:extLst>
              <a:ext uri="{FF2B5EF4-FFF2-40B4-BE49-F238E27FC236}">
                <a16:creationId xmlns:a16="http://schemas.microsoft.com/office/drawing/2014/main" id="{9174E19A-C40B-8FD0-46C6-A0B91C0BA3D2}"/>
              </a:ext>
            </a:extLst>
          </p:cNvPr>
          <p:cNvPicPr>
            <a:picLocks noChangeAspect="1"/>
          </p:cNvPicPr>
          <p:nvPr/>
        </p:nvPicPr>
        <p:blipFill>
          <a:blip r:embed="rId2"/>
          <a:stretch>
            <a:fillRect/>
          </a:stretch>
        </p:blipFill>
        <p:spPr>
          <a:xfrm>
            <a:off x="1046163" y="1252025"/>
            <a:ext cx="10482311" cy="5113606"/>
          </a:xfrm>
          <a:prstGeom prst="rect">
            <a:avLst/>
          </a:prstGeom>
        </p:spPr>
      </p:pic>
    </p:spTree>
    <p:extLst>
      <p:ext uri="{BB962C8B-B14F-4D97-AF65-F5344CB8AC3E}">
        <p14:creationId xmlns:p14="http://schemas.microsoft.com/office/powerpoint/2010/main" val="386688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DAE8DB-D9F7-1923-9CB7-00395AB2FA96}"/>
              </a:ext>
            </a:extLst>
          </p:cNvPr>
          <p:cNvSpPr>
            <a:spLocks noGrp="1"/>
          </p:cNvSpPr>
          <p:nvPr>
            <p:ph type="body" sz="quarter" idx="10"/>
          </p:nvPr>
        </p:nvSpPr>
        <p:spPr>
          <a:xfrm>
            <a:off x="520505" y="970671"/>
            <a:ext cx="4712677" cy="5409026"/>
          </a:xfrm>
        </p:spPr>
        <p:txBody>
          <a:bodyPr>
            <a:normAutofit/>
          </a:bodyPr>
          <a:lstStyle/>
          <a:p>
            <a:pPr>
              <a:lnSpc>
                <a:spcPct val="150000"/>
              </a:lnSpc>
            </a:pPr>
            <a:r>
              <a:rPr lang="vi-VN" sz="1800" dirty="0"/>
              <a:t>Định nghĩa: NB có các yếu tố liên quan hoặc các bất thường về giải phẫu hay chức năng trong đường tiết niệu, được cho là khiến nhiễm trùng khó điều trị dứt điểm hơn so với nhiễm trùng đơn thuần</a:t>
            </a:r>
          </a:p>
          <a:p>
            <a:pPr>
              <a:lnSpc>
                <a:spcPct val="150000"/>
              </a:lnSpc>
            </a:pPr>
            <a:r>
              <a:rPr lang="vi-VN" sz="1800" dirty="0"/>
              <a:t>VK thường gặp: </a:t>
            </a:r>
            <a:r>
              <a:rPr lang="en-US" sz="1900" dirty="0"/>
              <a:t>E. coli, Proteus spp., Klebsiella spp., Pseudomonas spp., Serratia spp., and Enterococcus </a:t>
            </a:r>
            <a:r>
              <a:rPr lang="en-US" sz="1900" dirty="0" err="1"/>
              <a:t>spp</a:t>
            </a:r>
            <a:endParaRPr lang="vi-VN" sz="1900" dirty="0"/>
          </a:p>
          <a:p>
            <a:pPr>
              <a:lnSpc>
                <a:spcPct val="150000"/>
              </a:lnSpc>
            </a:pPr>
            <a:r>
              <a:rPr lang="vi-VN" sz="1900" dirty="0"/>
              <a:t>Xử trí các bất thường niệu học hoặc yếu tố phức tạp tiềm ẩn là bắt buộc.</a:t>
            </a:r>
          </a:p>
          <a:p>
            <a:pPr>
              <a:lnSpc>
                <a:spcPct val="150000"/>
              </a:lnSpc>
            </a:pPr>
            <a:r>
              <a:rPr lang="vi-VN" sz="1900" dirty="0"/>
              <a:t>Thời gian điều trị 7-14 ngày </a:t>
            </a:r>
            <a:endParaRPr lang="en-US" sz="1900" dirty="0"/>
          </a:p>
        </p:txBody>
      </p:sp>
      <p:sp>
        <p:nvSpPr>
          <p:cNvPr id="3" name="Title 2">
            <a:extLst>
              <a:ext uri="{FF2B5EF4-FFF2-40B4-BE49-F238E27FC236}">
                <a16:creationId xmlns:a16="http://schemas.microsoft.com/office/drawing/2014/main" id="{FF02AC50-ECBC-B9F1-4422-23CE2B3F0F8A}"/>
              </a:ext>
            </a:extLst>
          </p:cNvPr>
          <p:cNvSpPr>
            <a:spLocks noGrp="1"/>
          </p:cNvSpPr>
          <p:nvPr>
            <p:ph type="title"/>
          </p:nvPr>
        </p:nvSpPr>
        <p:spPr>
          <a:xfrm>
            <a:off x="1578257" y="192796"/>
            <a:ext cx="9706377" cy="777875"/>
          </a:xfrm>
        </p:spPr>
        <p:txBody>
          <a:bodyPr>
            <a:normAutofit/>
          </a:bodyPr>
          <a:lstStyle/>
          <a:p>
            <a:r>
              <a:rPr lang="en-US" sz="2800" dirty="0"/>
              <a:t>NHIỄM KHUẨN TIẾT NIỆU PHỨC TẠP</a:t>
            </a:r>
          </a:p>
        </p:txBody>
      </p:sp>
      <p:pic>
        <p:nvPicPr>
          <p:cNvPr id="5" name="Picture 4">
            <a:extLst>
              <a:ext uri="{FF2B5EF4-FFF2-40B4-BE49-F238E27FC236}">
                <a16:creationId xmlns:a16="http://schemas.microsoft.com/office/drawing/2014/main" id="{DD6EB78F-3370-859F-C13C-7241FF4FDE4D}"/>
              </a:ext>
            </a:extLst>
          </p:cNvPr>
          <p:cNvPicPr>
            <a:picLocks noChangeAspect="1"/>
          </p:cNvPicPr>
          <p:nvPr/>
        </p:nvPicPr>
        <p:blipFill>
          <a:blip r:embed="rId2"/>
          <a:stretch>
            <a:fillRect/>
          </a:stretch>
        </p:blipFill>
        <p:spPr>
          <a:xfrm>
            <a:off x="5057334" y="863910"/>
            <a:ext cx="6815798" cy="5515787"/>
          </a:xfrm>
          <a:prstGeom prst="rect">
            <a:avLst/>
          </a:prstGeom>
        </p:spPr>
      </p:pic>
    </p:spTree>
    <p:extLst>
      <p:ext uri="{BB962C8B-B14F-4D97-AF65-F5344CB8AC3E}">
        <p14:creationId xmlns:p14="http://schemas.microsoft.com/office/powerpoint/2010/main" val="39716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25007C-1332-EDCD-03BF-9CEEA5DBB25D}"/>
              </a:ext>
            </a:extLst>
          </p:cNvPr>
          <p:cNvSpPr>
            <a:spLocks noGrp="1"/>
          </p:cNvSpPr>
          <p:nvPr>
            <p:ph type="body" sz="quarter" idx="10"/>
          </p:nvPr>
        </p:nvSpPr>
        <p:spPr>
          <a:xfrm>
            <a:off x="633047" y="941282"/>
            <a:ext cx="4853354" cy="2611815"/>
          </a:xfrm>
        </p:spPr>
        <p:txBody>
          <a:bodyPr/>
          <a:lstStyle/>
          <a:p>
            <a:pPr>
              <a:lnSpc>
                <a:spcPct val="150000"/>
              </a:lnSpc>
            </a:pPr>
            <a:r>
              <a:rPr lang="en-US" dirty="0"/>
              <a:t>Định </a:t>
            </a:r>
            <a:r>
              <a:rPr lang="en-US" dirty="0" err="1"/>
              <a:t>nghĩa</a:t>
            </a:r>
            <a:r>
              <a:rPr lang="en-US" dirty="0"/>
              <a:t>: NKTN ở BN </a:t>
            </a:r>
            <a:r>
              <a:rPr lang="en-US" dirty="0" err="1"/>
              <a:t>đang</a:t>
            </a:r>
            <a:r>
              <a:rPr lang="en-US" dirty="0"/>
              <a:t> </a:t>
            </a:r>
            <a:r>
              <a:rPr lang="en-US" dirty="0" err="1"/>
              <a:t>đặt</a:t>
            </a:r>
            <a:r>
              <a:rPr lang="en-US" dirty="0"/>
              <a:t> </a:t>
            </a:r>
            <a:r>
              <a:rPr lang="en-US" dirty="0" err="1"/>
              <a:t>ống</a:t>
            </a:r>
            <a:r>
              <a:rPr lang="en-US" dirty="0"/>
              <a:t> sonde </a:t>
            </a:r>
            <a:r>
              <a:rPr lang="en-US" dirty="0" err="1"/>
              <a:t>hoặc</a:t>
            </a:r>
            <a:r>
              <a:rPr lang="en-US" dirty="0"/>
              <a:t> </a:t>
            </a:r>
            <a:r>
              <a:rPr lang="en-US" dirty="0" err="1"/>
              <a:t>đã</a:t>
            </a:r>
            <a:r>
              <a:rPr lang="en-US" dirty="0"/>
              <a:t> </a:t>
            </a:r>
            <a:r>
              <a:rPr lang="en-US" dirty="0" err="1"/>
              <a:t>rút</a:t>
            </a:r>
            <a:r>
              <a:rPr lang="en-US" dirty="0"/>
              <a:t> </a:t>
            </a:r>
            <a:r>
              <a:rPr lang="en-US" dirty="0" err="1"/>
              <a:t>sau</a:t>
            </a:r>
            <a:r>
              <a:rPr lang="en-US" dirty="0"/>
              <a:t> 48h</a:t>
            </a:r>
          </a:p>
          <a:p>
            <a:endParaRPr lang="en-US" dirty="0"/>
          </a:p>
        </p:txBody>
      </p:sp>
      <p:sp>
        <p:nvSpPr>
          <p:cNvPr id="3" name="Title 2">
            <a:extLst>
              <a:ext uri="{FF2B5EF4-FFF2-40B4-BE49-F238E27FC236}">
                <a16:creationId xmlns:a16="http://schemas.microsoft.com/office/drawing/2014/main" id="{69C95A0D-1AC9-6EF0-24EF-F4668280836A}"/>
              </a:ext>
            </a:extLst>
          </p:cNvPr>
          <p:cNvSpPr>
            <a:spLocks noGrp="1"/>
          </p:cNvSpPr>
          <p:nvPr>
            <p:ph type="title"/>
          </p:nvPr>
        </p:nvSpPr>
        <p:spPr>
          <a:xfrm>
            <a:off x="1149192" y="163407"/>
            <a:ext cx="9706377" cy="777875"/>
          </a:xfrm>
        </p:spPr>
        <p:txBody>
          <a:bodyPr>
            <a:normAutofit/>
          </a:bodyPr>
          <a:lstStyle/>
          <a:p>
            <a:r>
              <a:rPr lang="vi-VN" sz="2800" dirty="0"/>
              <a:t>NHIỄM KHUẨN TIẾT NIỆU LIÊN QUAN ĐẾN CATHETER</a:t>
            </a:r>
            <a:endParaRPr lang="en-US" sz="2800" dirty="0"/>
          </a:p>
        </p:txBody>
      </p:sp>
      <p:pic>
        <p:nvPicPr>
          <p:cNvPr id="5" name="Picture 4">
            <a:extLst>
              <a:ext uri="{FF2B5EF4-FFF2-40B4-BE49-F238E27FC236}">
                <a16:creationId xmlns:a16="http://schemas.microsoft.com/office/drawing/2014/main" id="{33DB0278-A1DE-2FC4-EC17-1CEC88C74811}"/>
              </a:ext>
            </a:extLst>
          </p:cNvPr>
          <p:cNvPicPr>
            <a:picLocks noChangeAspect="1"/>
          </p:cNvPicPr>
          <p:nvPr/>
        </p:nvPicPr>
        <p:blipFill>
          <a:blip r:embed="rId2"/>
          <a:stretch>
            <a:fillRect/>
          </a:stretch>
        </p:blipFill>
        <p:spPr>
          <a:xfrm>
            <a:off x="5620043" y="941280"/>
            <a:ext cx="6112413" cy="5375113"/>
          </a:xfrm>
          <a:prstGeom prst="rect">
            <a:avLst/>
          </a:prstGeom>
        </p:spPr>
      </p:pic>
    </p:spTree>
    <p:extLst>
      <p:ext uri="{BB962C8B-B14F-4D97-AF65-F5344CB8AC3E}">
        <p14:creationId xmlns:p14="http://schemas.microsoft.com/office/powerpoint/2010/main" val="165721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965E5-AD92-CAC4-05BC-8C946A287003}"/>
              </a:ext>
            </a:extLst>
          </p:cNvPr>
          <p:cNvSpPr>
            <a:spLocks noGrp="1"/>
          </p:cNvSpPr>
          <p:nvPr>
            <p:ph type="body" sz="quarter" idx="10"/>
          </p:nvPr>
        </p:nvSpPr>
        <p:spPr>
          <a:xfrm>
            <a:off x="287383" y="875211"/>
            <a:ext cx="4754880" cy="5447212"/>
          </a:xfrm>
        </p:spPr>
        <p:txBody>
          <a:bodyPr>
            <a:normAutofit/>
          </a:bodyPr>
          <a:lstStyle/>
          <a:p>
            <a:pPr>
              <a:lnSpc>
                <a:spcPct val="200000"/>
              </a:lnSpc>
            </a:pPr>
            <a:r>
              <a:rPr lang="en-US" sz="2000" dirty="0"/>
              <a:t>Định </a:t>
            </a:r>
            <a:r>
              <a:rPr lang="en-US" sz="2000" dirty="0" err="1"/>
              <a:t>nghĩa</a:t>
            </a:r>
            <a:r>
              <a:rPr lang="en-US" sz="2000" dirty="0"/>
              <a:t>: </a:t>
            </a:r>
            <a:r>
              <a:rPr lang="vi-VN" sz="2000" dirty="0"/>
              <a:t>tình trạng rối loạn chức năng cơ quan đe dọa tính mạng, xảy ra do phản ứng của cơ thể đối với nhiễm trùng</a:t>
            </a:r>
            <a:r>
              <a:rPr lang="en-US" sz="2000" dirty="0"/>
              <a:t>( SOFA &gt; 2 </a:t>
            </a:r>
            <a:r>
              <a:rPr lang="en-US" sz="2000" dirty="0" err="1"/>
              <a:t>điểm</a:t>
            </a:r>
            <a:r>
              <a:rPr lang="en-US" sz="2000" dirty="0"/>
              <a:t>, </a:t>
            </a:r>
            <a:r>
              <a:rPr lang="en-US" sz="2000" dirty="0" err="1"/>
              <a:t>qSOFA</a:t>
            </a:r>
            <a:r>
              <a:rPr lang="en-US" sz="2000" dirty="0"/>
              <a:t> )</a:t>
            </a:r>
          </a:p>
        </p:txBody>
      </p:sp>
      <p:sp>
        <p:nvSpPr>
          <p:cNvPr id="3" name="Title 2">
            <a:extLst>
              <a:ext uri="{FF2B5EF4-FFF2-40B4-BE49-F238E27FC236}">
                <a16:creationId xmlns:a16="http://schemas.microsoft.com/office/drawing/2014/main" id="{3E101863-35E8-922F-EE37-90C8C998930B}"/>
              </a:ext>
            </a:extLst>
          </p:cNvPr>
          <p:cNvSpPr>
            <a:spLocks noGrp="1"/>
          </p:cNvSpPr>
          <p:nvPr>
            <p:ph type="title"/>
          </p:nvPr>
        </p:nvSpPr>
        <p:spPr>
          <a:xfrm>
            <a:off x="1597349" y="0"/>
            <a:ext cx="9706377" cy="777875"/>
          </a:xfrm>
        </p:spPr>
        <p:txBody>
          <a:bodyPr>
            <a:normAutofit/>
          </a:bodyPr>
          <a:lstStyle/>
          <a:p>
            <a:r>
              <a:rPr lang="en-US" sz="3100" dirty="0"/>
              <a:t>NHIỄM KHUẨN HUYẾT DO NKTN (UROSEPSIS</a:t>
            </a:r>
            <a:r>
              <a:rPr lang="en-US" dirty="0"/>
              <a:t>)</a:t>
            </a:r>
          </a:p>
        </p:txBody>
      </p:sp>
      <p:pic>
        <p:nvPicPr>
          <p:cNvPr id="5" name="Picture 4">
            <a:extLst>
              <a:ext uri="{FF2B5EF4-FFF2-40B4-BE49-F238E27FC236}">
                <a16:creationId xmlns:a16="http://schemas.microsoft.com/office/drawing/2014/main" id="{DA3C8A99-8E3A-A997-5F1B-0CED1023120B}"/>
              </a:ext>
            </a:extLst>
          </p:cNvPr>
          <p:cNvPicPr>
            <a:picLocks noChangeAspect="1"/>
          </p:cNvPicPr>
          <p:nvPr/>
        </p:nvPicPr>
        <p:blipFill>
          <a:blip r:embed="rId2"/>
          <a:stretch>
            <a:fillRect/>
          </a:stretch>
        </p:blipFill>
        <p:spPr>
          <a:xfrm>
            <a:off x="5042263" y="875211"/>
            <a:ext cx="7014754" cy="5447212"/>
          </a:xfrm>
          <a:prstGeom prst="rect">
            <a:avLst/>
          </a:prstGeom>
        </p:spPr>
      </p:pic>
    </p:spTree>
    <p:extLst>
      <p:ext uri="{BB962C8B-B14F-4D97-AF65-F5344CB8AC3E}">
        <p14:creationId xmlns:p14="http://schemas.microsoft.com/office/powerpoint/2010/main" val="2949320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01B417-81E6-1E5D-63CF-5A89A7E492D9}"/>
              </a:ext>
            </a:extLst>
          </p:cNvPr>
          <p:cNvSpPr>
            <a:spLocks noGrp="1"/>
          </p:cNvSpPr>
          <p:nvPr>
            <p:ph type="body" sz="quarter" idx="10"/>
          </p:nvPr>
        </p:nvSpPr>
        <p:spPr>
          <a:xfrm>
            <a:off x="523081" y="1005840"/>
            <a:ext cx="10407404" cy="457200"/>
          </a:xfrm>
        </p:spPr>
        <p:txBody>
          <a:bodyPr>
            <a:normAutofit lnSpcReduction="10000"/>
          </a:bodyPr>
          <a:lstStyle/>
          <a:p>
            <a:pPr marL="0" indent="0">
              <a:buNone/>
            </a:pPr>
            <a:endParaRPr lang="en-US" b="1" i="1" dirty="0"/>
          </a:p>
        </p:txBody>
      </p:sp>
      <p:sp>
        <p:nvSpPr>
          <p:cNvPr id="3" name="Title 2">
            <a:extLst>
              <a:ext uri="{FF2B5EF4-FFF2-40B4-BE49-F238E27FC236}">
                <a16:creationId xmlns:a16="http://schemas.microsoft.com/office/drawing/2014/main" id="{80927CD2-4356-0BB8-87A2-24289A99EB28}"/>
              </a:ext>
            </a:extLst>
          </p:cNvPr>
          <p:cNvSpPr>
            <a:spLocks noGrp="1"/>
          </p:cNvSpPr>
          <p:nvPr>
            <p:ph type="title"/>
          </p:nvPr>
        </p:nvSpPr>
        <p:spPr>
          <a:xfrm>
            <a:off x="523081" y="180177"/>
            <a:ext cx="11145837" cy="714065"/>
          </a:xfrm>
        </p:spPr>
        <p:txBody>
          <a:bodyPr>
            <a:normAutofit/>
          </a:bodyPr>
          <a:lstStyle/>
          <a:p>
            <a:endParaRPr lang="en-US" sz="2800" dirty="0">
              <a:solidFill>
                <a:schemeClr val="tx1"/>
              </a:solidFill>
            </a:endParaRPr>
          </a:p>
        </p:txBody>
      </p:sp>
      <p:pic>
        <p:nvPicPr>
          <p:cNvPr id="6" name="Picture 5">
            <a:extLst>
              <a:ext uri="{FF2B5EF4-FFF2-40B4-BE49-F238E27FC236}">
                <a16:creationId xmlns:a16="http://schemas.microsoft.com/office/drawing/2014/main" id="{5586EBEE-D439-2B40-BEDD-37E07317A93D}"/>
              </a:ext>
            </a:extLst>
          </p:cNvPr>
          <p:cNvPicPr>
            <a:picLocks noChangeAspect="1"/>
          </p:cNvPicPr>
          <p:nvPr/>
        </p:nvPicPr>
        <p:blipFill>
          <a:blip r:embed="rId2"/>
          <a:stretch>
            <a:fillRect/>
          </a:stretch>
        </p:blipFill>
        <p:spPr>
          <a:xfrm>
            <a:off x="523081" y="914400"/>
            <a:ext cx="11261249" cy="5406390"/>
          </a:xfrm>
          <a:prstGeom prst="rect">
            <a:avLst/>
          </a:prstGeom>
        </p:spPr>
      </p:pic>
    </p:spTree>
    <p:extLst>
      <p:ext uri="{BB962C8B-B14F-4D97-AF65-F5344CB8AC3E}">
        <p14:creationId xmlns:p14="http://schemas.microsoft.com/office/powerpoint/2010/main" val="2732017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85DF25-419F-38CD-693B-5DA9AFE49611}"/>
              </a:ext>
            </a:extLst>
          </p:cNvPr>
          <p:cNvSpPr>
            <a:spLocks noGrp="1"/>
          </p:cNvSpPr>
          <p:nvPr>
            <p:ph type="title"/>
          </p:nvPr>
        </p:nvSpPr>
        <p:spPr>
          <a:xfrm>
            <a:off x="1101841" y="171132"/>
            <a:ext cx="9706377" cy="777875"/>
          </a:xfrm>
        </p:spPr>
        <p:txBody>
          <a:bodyPr>
            <a:normAutofit/>
          </a:bodyPr>
          <a:lstStyle/>
          <a:p>
            <a:endParaRPr lang="en-US" sz="2800" dirty="0">
              <a:solidFill>
                <a:schemeClr val="tx1"/>
              </a:solidFill>
            </a:endParaRPr>
          </a:p>
        </p:txBody>
      </p:sp>
      <p:pic>
        <p:nvPicPr>
          <p:cNvPr id="5" name="Picture 4">
            <a:extLst>
              <a:ext uri="{FF2B5EF4-FFF2-40B4-BE49-F238E27FC236}">
                <a16:creationId xmlns:a16="http://schemas.microsoft.com/office/drawing/2014/main" id="{2345D0BE-312F-79D8-7B4C-68238CF6787B}"/>
              </a:ext>
            </a:extLst>
          </p:cNvPr>
          <p:cNvPicPr>
            <a:picLocks noChangeAspect="1"/>
          </p:cNvPicPr>
          <p:nvPr/>
        </p:nvPicPr>
        <p:blipFill>
          <a:blip r:embed="rId2"/>
          <a:stretch>
            <a:fillRect/>
          </a:stretch>
        </p:blipFill>
        <p:spPr>
          <a:xfrm>
            <a:off x="514350" y="857250"/>
            <a:ext cx="11235689" cy="5520689"/>
          </a:xfrm>
          <a:prstGeom prst="rect">
            <a:avLst/>
          </a:prstGeom>
        </p:spPr>
      </p:pic>
    </p:spTree>
    <p:extLst>
      <p:ext uri="{BB962C8B-B14F-4D97-AF65-F5344CB8AC3E}">
        <p14:creationId xmlns:p14="http://schemas.microsoft.com/office/powerpoint/2010/main" val="254745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EFC7D9-070F-0468-B62E-18C5CCE033DE}"/>
            </a:ext>
          </a:extLst>
        </p:cNvPr>
        <p:cNvGrpSpPr/>
        <p:nvPr/>
      </p:nvGrpSpPr>
      <p:grpSpPr>
        <a:xfrm>
          <a:off x="0" y="0"/>
          <a:ext cx="0" cy="0"/>
          <a:chOff x="0" y="0"/>
          <a:chExt cx="0" cy="0"/>
        </a:xfrm>
      </p:grpSpPr>
      <p:sp>
        <p:nvSpPr>
          <p:cNvPr id="3" name="AutoShape 8" descr="Hercules Reduces Risk By Providing A Strict Quality - Reduce Risk Icon Png,  Transparent Png - 773x858(#3794306) - PngFind">
            <a:extLst>
              <a:ext uri="{FF2B5EF4-FFF2-40B4-BE49-F238E27FC236}">
                <a16:creationId xmlns:a16="http://schemas.microsoft.com/office/drawing/2014/main" id="{201D5624-C3AB-CB5D-7F33-E7C0A09BF0D3}"/>
              </a:ext>
            </a:extLst>
          </p:cNvPr>
          <p:cNvSpPr>
            <a:spLocks noChangeAspect="1" noChangeArrowheads="1"/>
          </p:cNvSpPr>
          <p:nvPr/>
        </p:nvSpPr>
        <p:spPr bwMode="auto">
          <a:xfrm>
            <a:off x="5326781" y="3353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5C9AF1F5-6ED3-BBAF-D4F6-0B017A21A418}"/>
              </a:ext>
            </a:extLst>
          </p:cNvPr>
          <p:cNvSpPr txBox="1"/>
          <p:nvPr/>
        </p:nvSpPr>
        <p:spPr>
          <a:xfrm>
            <a:off x="491490" y="1143000"/>
            <a:ext cx="108585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I.GIỚI THIỆU VỀ NHIỄM KHUẨN TIẾT NIỆU (Urinary tract infection – UTI) </a:t>
            </a:r>
          </a:p>
        </p:txBody>
      </p:sp>
      <p:sp>
        <p:nvSpPr>
          <p:cNvPr id="6" name="TextBox 5">
            <a:extLst>
              <a:ext uri="{FF2B5EF4-FFF2-40B4-BE49-F238E27FC236}">
                <a16:creationId xmlns:a16="http://schemas.microsoft.com/office/drawing/2014/main" id="{ABDF5B87-F428-187A-7DAD-937E40B4F332}"/>
              </a:ext>
            </a:extLst>
          </p:cNvPr>
          <p:cNvSpPr txBox="1"/>
          <p:nvPr/>
        </p:nvSpPr>
        <p:spPr>
          <a:xfrm>
            <a:off x="651510" y="1604665"/>
            <a:ext cx="532638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ĐỊNH NGHĨA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Theo </a:t>
            </a:r>
            <a:r>
              <a:rPr kumimoji="0" lang="en-US" sz="1800" b="0" i="0" u="none" strike="noStrike" kern="1200" cap="none" spc="0" normalizeH="0" baseline="0" noProof="0" dirty="0" err="1">
                <a:ln>
                  <a:noFill/>
                </a:ln>
                <a:solidFill>
                  <a:prstClr val="black"/>
                </a:solidFill>
                <a:effectLst/>
                <a:uLnTx/>
                <a:uFillTx/>
                <a:latin typeface="Arial"/>
                <a:ea typeface="+mn-ea"/>
                <a:cs typeface="+mn-cs"/>
              </a:rPr>
              <a:t>Hiệp</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hội</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Tiết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niệu</a:t>
            </a:r>
            <a:r>
              <a:rPr kumimoji="0" lang="en-US" sz="1800" b="0" i="0" u="none" strike="noStrike" kern="1200" cap="none" spc="0" normalizeH="0" baseline="0" noProof="0" dirty="0">
                <a:ln>
                  <a:noFill/>
                </a:ln>
                <a:solidFill>
                  <a:prstClr val="black"/>
                </a:solidFill>
                <a:effectLst/>
                <a:uLnTx/>
                <a:uFillTx/>
                <a:latin typeface="Arial"/>
                <a:ea typeface="+mn-ea"/>
                <a:cs typeface="+mn-cs"/>
              </a:rPr>
              <a:t> Châu </a:t>
            </a:r>
            <a:r>
              <a:rPr kumimoji="0" lang="en-US" sz="1800" b="0" i="0" u="none" strike="noStrike" kern="1200" cap="none" spc="0" normalizeH="0" baseline="0" noProof="0" dirty="0" err="1">
                <a:ln>
                  <a:noFill/>
                </a:ln>
                <a:solidFill>
                  <a:prstClr val="black"/>
                </a:solidFill>
                <a:effectLst/>
                <a:uLnTx/>
                <a:uFillTx/>
                <a:latin typeface="Arial"/>
                <a:ea typeface="+mn-ea"/>
                <a:cs typeface="+mn-cs"/>
              </a:rPr>
              <a:t>Âu</a:t>
            </a:r>
            <a:r>
              <a:rPr kumimoji="0" lang="en-US" sz="1800" b="0" i="0" u="none" strike="noStrike" kern="1200" cap="none" spc="0" normalizeH="0" baseline="0" noProof="0" dirty="0">
                <a:ln>
                  <a:noFill/>
                </a:ln>
                <a:solidFill>
                  <a:prstClr val="black"/>
                </a:solidFill>
                <a:effectLst/>
                <a:uLnTx/>
                <a:uFillTx/>
                <a:latin typeface="Arial"/>
                <a:ea typeface="+mn-ea"/>
                <a:cs typeface="+mn-cs"/>
              </a:rPr>
              <a:t> (EAU), </a:t>
            </a:r>
            <a:r>
              <a:rPr kumimoji="0" lang="en-US" sz="1800" b="0" i="0" u="none" strike="noStrike" kern="1200" cap="none" spc="0" normalizeH="0" baseline="0" noProof="0" dirty="0" err="1">
                <a:ln>
                  <a:noFill/>
                </a:ln>
                <a:solidFill>
                  <a:prstClr val="black"/>
                </a:solidFill>
                <a:effectLst/>
                <a:uLnTx/>
                <a:uFillTx/>
                <a:latin typeface="Arial"/>
                <a:ea typeface="+mn-ea"/>
                <a:cs typeface="+mn-cs"/>
              </a:rPr>
              <a:t>nhiễm</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khuẩn tiết niệu (NKTN) được định nghĩa là một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tình trạng viêm nhiễm xảy ra trong đường tiết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niệu bao gồm nhiễm khuẩn ở niệu</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đạo</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bàng</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quang</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niệu</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quản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và</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thận</a:t>
            </a:r>
            <a:r>
              <a:rPr kumimoji="0" lang="en-US" sz="1800" b="0" i="0" u="none" strike="noStrike" kern="1200" cap="none" spc="0" normalizeH="0" baseline="0" noProof="0" dirty="0">
                <a:ln>
                  <a:noFill/>
                </a:ln>
                <a:solidFill>
                  <a:prstClr val="black"/>
                </a:solidFill>
                <a:effectLst/>
                <a:uLnTx/>
                <a:uFillTx/>
                <a:latin typeface="Arial"/>
                <a:ea typeface="+mn-ea"/>
                <a:cs typeface="+mn-cs"/>
              </a:rPr>
              <a:t>. Các </a:t>
            </a:r>
            <a:r>
              <a:rPr kumimoji="0" lang="en-US" sz="1800" b="0" i="0" u="none" strike="noStrike" kern="1200" cap="none" spc="0" normalizeH="0" baseline="0" noProof="0" dirty="0" err="1">
                <a:ln>
                  <a:noFill/>
                </a:ln>
                <a:solidFill>
                  <a:prstClr val="black"/>
                </a:solidFill>
                <a:effectLst/>
                <a:uLnTx/>
                <a:uFillTx/>
                <a:latin typeface="Arial"/>
                <a:ea typeface="+mn-ea"/>
                <a:cs typeface="+mn-cs"/>
              </a:rPr>
              <a:t>nhiễm</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khuẩn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này</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thường</a:t>
            </a:r>
            <a:r>
              <a:rPr kumimoji="0" lang="en-US" sz="1800" b="0" i="0" u="none" strike="noStrike" kern="1200" cap="none" spc="0" normalizeH="0" baseline="0" noProof="0" dirty="0">
                <a:ln>
                  <a:noFill/>
                </a:ln>
                <a:solidFill>
                  <a:prstClr val="black"/>
                </a:solidFill>
                <a:effectLst/>
                <a:uLnTx/>
                <a:uFillTx/>
                <a:latin typeface="Arial"/>
                <a:ea typeface="+mn-ea"/>
                <a:cs typeface="+mn-cs"/>
              </a:rPr>
              <a:t> do </a:t>
            </a:r>
            <a:r>
              <a:rPr kumimoji="0" lang="en-US" sz="1800" b="0" i="0" u="none" strike="noStrike" kern="1200" cap="none" spc="0" normalizeH="0" baseline="0" noProof="0" dirty="0" err="1">
                <a:ln>
                  <a:noFill/>
                </a:ln>
                <a:solidFill>
                  <a:prstClr val="black"/>
                </a:solidFill>
                <a:effectLst/>
                <a:uLnTx/>
                <a:uFillTx/>
                <a:latin typeface="Arial"/>
                <a:ea typeface="+mn-ea"/>
                <a:cs typeface="+mn-cs"/>
              </a:rPr>
              <a:t>sự</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xâm</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nhập</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và</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phát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triển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của</a:t>
            </a:r>
            <a:r>
              <a:rPr kumimoji="0" lang="en-US" sz="1800" b="0" i="0" u="none" strike="noStrike" kern="1200" cap="none" spc="0" normalizeH="0" baseline="0" noProof="0" dirty="0">
                <a:ln>
                  <a:noFill/>
                </a:ln>
                <a:solidFill>
                  <a:prstClr val="black"/>
                </a:solidFill>
                <a:effectLst/>
                <a:uLnTx/>
                <a:uFillTx/>
                <a:latin typeface="Arial"/>
                <a:ea typeface="+mn-ea"/>
                <a:cs typeface="+mn-cs"/>
              </a:rPr>
              <a:t> vi </a:t>
            </a:r>
            <a:r>
              <a:rPr kumimoji="0" lang="en-US" sz="1800" b="0" i="0" u="none" strike="noStrike" kern="1200" cap="none" spc="0" normalizeH="0" baseline="0" noProof="0" dirty="0" err="1">
                <a:ln>
                  <a:noFill/>
                </a:ln>
                <a:solidFill>
                  <a:prstClr val="black"/>
                </a:solidFill>
                <a:effectLst/>
                <a:uLnTx/>
                <a:uFillTx/>
                <a:latin typeface="Arial"/>
                <a:ea typeface="+mn-ea"/>
                <a:cs typeface="+mn-cs"/>
              </a:rPr>
              <a:t>khuẩn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vào</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đường</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tiết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niệu</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Picture 7">
            <a:extLst>
              <a:ext uri="{FF2B5EF4-FFF2-40B4-BE49-F238E27FC236}">
                <a16:creationId xmlns:a16="http://schemas.microsoft.com/office/drawing/2014/main" id="{AB3EBEBF-747A-1F44-496C-746952F4566A}"/>
              </a:ext>
            </a:extLst>
          </p:cNvPr>
          <p:cNvPicPr>
            <a:picLocks noChangeAspect="1"/>
          </p:cNvPicPr>
          <p:nvPr/>
        </p:nvPicPr>
        <p:blipFill>
          <a:blip r:embed="rId3"/>
          <a:stretch>
            <a:fillRect/>
          </a:stretch>
        </p:blipFill>
        <p:spPr>
          <a:xfrm>
            <a:off x="6137910" y="1604665"/>
            <a:ext cx="5562601" cy="4670405"/>
          </a:xfrm>
          <a:prstGeom prst="rect">
            <a:avLst/>
          </a:prstGeom>
        </p:spPr>
      </p:pic>
      <p:sp>
        <p:nvSpPr>
          <p:cNvPr id="9" name="TextBox 8">
            <a:extLst>
              <a:ext uri="{FF2B5EF4-FFF2-40B4-BE49-F238E27FC236}">
                <a16:creationId xmlns:a16="http://schemas.microsoft.com/office/drawing/2014/main" id="{E12E6916-5C40-6548-8FB3-A2706F635B2A}"/>
              </a:ext>
            </a:extLst>
          </p:cNvPr>
          <p:cNvSpPr txBox="1"/>
          <p:nvPr/>
        </p:nvSpPr>
        <p:spPr>
          <a:xfrm>
            <a:off x="702945" y="4029589"/>
            <a:ext cx="522351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PHÂN LOẠI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a:t>
            </a:r>
            <a:r>
              <a:rPr kumimoji="0" lang="en-US" sz="1800" b="0" i="0" u="none" strike="noStrike" kern="1200" cap="none" spc="0" normalizeH="0" baseline="0" noProof="0" dirty="0" err="1">
                <a:ln>
                  <a:noFill/>
                </a:ln>
                <a:solidFill>
                  <a:prstClr val="black"/>
                </a:solidFill>
                <a:effectLst/>
                <a:uLnTx/>
                <a:uFillTx/>
                <a:latin typeface="Arial"/>
                <a:ea typeface="+mn-ea"/>
                <a:cs typeface="+mn-cs"/>
              </a:rPr>
              <a:t>Nhiễm</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khuẩn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tiết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niệu</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đơn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thuần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(Uncomplicated UTI)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 </a:t>
            </a:r>
            <a:r>
              <a:rPr kumimoji="0" lang="en-US" sz="1800" b="0" i="0" u="none" strike="noStrike" kern="1200" cap="none" spc="0" normalizeH="0" baseline="0" noProof="0" dirty="0" err="1">
                <a:ln>
                  <a:noFill/>
                </a:ln>
                <a:solidFill>
                  <a:prstClr val="black"/>
                </a:solidFill>
                <a:effectLst/>
                <a:uLnTx/>
                <a:uFillTx/>
                <a:latin typeface="Arial"/>
                <a:ea typeface="+mn-ea"/>
                <a:cs typeface="+mn-cs"/>
              </a:rPr>
              <a:t>Nhiễm</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khuẩn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tiết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niệu</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phức</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err="1">
                <a:ln>
                  <a:noFill/>
                </a:ln>
                <a:solidFill>
                  <a:prstClr val="black"/>
                </a:solidFill>
                <a:effectLst/>
                <a:uLnTx/>
                <a:uFillTx/>
                <a:latin typeface="Arial"/>
                <a:ea typeface="+mn-ea"/>
                <a:cs typeface="+mn-cs"/>
              </a:rPr>
              <a:t>tạp</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(Complicated UTI)</a:t>
            </a:r>
          </a:p>
        </p:txBody>
      </p:sp>
    </p:spTree>
    <p:extLst>
      <p:ext uri="{BB962C8B-B14F-4D97-AF65-F5344CB8AC3E}">
        <p14:creationId xmlns:p14="http://schemas.microsoft.com/office/powerpoint/2010/main" val="150113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3D2335-C3ED-1357-15E3-3E49EAF722BD}"/>
              </a:ext>
            </a:extLst>
          </p:cNvPr>
          <p:cNvSpPr>
            <a:spLocks noGrp="1"/>
          </p:cNvSpPr>
          <p:nvPr>
            <p:ph type="body" sz="quarter" idx="10"/>
          </p:nvPr>
        </p:nvSpPr>
        <p:spPr/>
        <p:txBody>
          <a:bodyPr>
            <a:normAutofit/>
          </a:bodyPr>
          <a:lstStyle/>
          <a:p>
            <a:r>
              <a:rPr lang="vi-VN" sz="2000" b="1" dirty="0">
                <a:solidFill>
                  <a:schemeClr val="accent1"/>
                </a:solidFill>
              </a:rPr>
              <a:t>PHÂN LOẠI</a:t>
            </a:r>
            <a:endParaRPr lang="en-US" sz="2000" b="1" dirty="0">
              <a:solidFill>
                <a:schemeClr val="accent1"/>
              </a:solidFill>
            </a:endParaRPr>
          </a:p>
        </p:txBody>
      </p:sp>
      <p:sp>
        <p:nvSpPr>
          <p:cNvPr id="3" name="Title 2">
            <a:extLst>
              <a:ext uri="{FF2B5EF4-FFF2-40B4-BE49-F238E27FC236}">
                <a16:creationId xmlns:a16="http://schemas.microsoft.com/office/drawing/2014/main" id="{2596C873-5C59-D299-61C3-23D2CDC8A395}"/>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1910266E-41D3-F5BB-CEAC-20D6511121BF}"/>
              </a:ext>
            </a:extLst>
          </p:cNvPr>
          <p:cNvPicPr>
            <a:picLocks noChangeAspect="1"/>
          </p:cNvPicPr>
          <p:nvPr/>
        </p:nvPicPr>
        <p:blipFill>
          <a:blip r:embed="rId2"/>
          <a:stretch>
            <a:fillRect/>
          </a:stretch>
        </p:blipFill>
        <p:spPr>
          <a:xfrm>
            <a:off x="2935706" y="989472"/>
            <a:ext cx="8758990" cy="4879056"/>
          </a:xfrm>
          <a:prstGeom prst="rect">
            <a:avLst/>
          </a:prstGeom>
        </p:spPr>
      </p:pic>
    </p:spTree>
    <p:extLst>
      <p:ext uri="{BB962C8B-B14F-4D97-AF65-F5344CB8AC3E}">
        <p14:creationId xmlns:p14="http://schemas.microsoft.com/office/powerpoint/2010/main" val="226276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utoShape 8" descr="Hercules Reduces Risk By Providing A Strict Quality - Reduce Risk Icon Png,  Transparent Png - 773x858(#3794306) - PngFind">
            <a:extLst>
              <a:ext uri="{FF2B5EF4-FFF2-40B4-BE49-F238E27FC236}">
                <a16:creationId xmlns:a16="http://schemas.microsoft.com/office/drawing/2014/main" id="{AE81E752-7C8F-6048-C4AD-45B55916DCBC}"/>
              </a:ext>
            </a:extLst>
          </p:cNvPr>
          <p:cNvSpPr>
            <a:spLocks noChangeAspect="1" noChangeArrowheads="1"/>
          </p:cNvSpPr>
          <p:nvPr/>
        </p:nvSpPr>
        <p:spPr bwMode="auto">
          <a:xfrm>
            <a:off x="5326781" y="3353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ADD0374E-755D-34F0-5273-C64CE3ABD64C}"/>
              </a:ext>
            </a:extLst>
          </p:cNvPr>
          <p:cNvSpPr txBox="1"/>
          <p:nvPr/>
        </p:nvSpPr>
        <p:spPr>
          <a:xfrm>
            <a:off x="491490" y="1143000"/>
            <a:ext cx="10858500" cy="461665"/>
          </a:xfrm>
          <a:prstGeom prst="rect">
            <a:avLst/>
          </a:prstGeom>
          <a:noFill/>
        </p:spPr>
        <p:txBody>
          <a:bodyPr wrap="square" rtlCol="0">
            <a:spAutoFit/>
          </a:bodyPr>
          <a:lstStyle/>
          <a:p>
            <a:r>
              <a:rPr lang="en-US" sz="2400" b="1" dirty="0"/>
              <a:t>I.GIỚI THIỆU VỀ NHIỄM KHUẨN TIẾT NIỆU (Urinary tract infection – UTI) </a:t>
            </a:r>
          </a:p>
        </p:txBody>
      </p:sp>
      <p:sp>
        <p:nvSpPr>
          <p:cNvPr id="11" name="TextBox 10">
            <a:extLst>
              <a:ext uri="{FF2B5EF4-FFF2-40B4-BE49-F238E27FC236}">
                <a16:creationId xmlns:a16="http://schemas.microsoft.com/office/drawing/2014/main" id="{CFB60740-DD3F-04D0-3F6E-FDC2460B27C3}"/>
              </a:ext>
            </a:extLst>
          </p:cNvPr>
          <p:cNvSpPr txBox="1"/>
          <p:nvPr/>
        </p:nvSpPr>
        <p:spPr>
          <a:xfrm>
            <a:off x="491490" y="1604665"/>
            <a:ext cx="5604510" cy="3416320"/>
          </a:xfrm>
          <a:prstGeom prst="rect">
            <a:avLst/>
          </a:prstGeom>
          <a:noFill/>
        </p:spPr>
        <p:txBody>
          <a:bodyPr wrap="square" rtlCol="0">
            <a:spAutoFit/>
          </a:bodyPr>
          <a:lstStyle/>
          <a:p>
            <a:r>
              <a:rPr lang="en-US" sz="2400" b="1" dirty="0">
                <a:solidFill>
                  <a:srgbClr val="0070C0"/>
                </a:solidFill>
              </a:rPr>
              <a:t>CHẨN ĐOÁN</a:t>
            </a:r>
          </a:p>
          <a:p>
            <a:pPr marL="285750" indent="-285750">
              <a:buFontTx/>
              <a:buChar char="-"/>
            </a:pPr>
            <a:r>
              <a:rPr lang="en-US" sz="2400" dirty="0"/>
              <a:t>Lâm </a:t>
            </a:r>
            <a:r>
              <a:rPr lang="en-US" sz="2400" dirty="0" err="1"/>
              <a:t>sàng</a:t>
            </a:r>
            <a:r>
              <a:rPr lang="en-US" sz="2400" dirty="0"/>
              <a:t>: </a:t>
            </a:r>
            <a:r>
              <a:rPr lang="en-US" sz="2400" dirty="0" err="1"/>
              <a:t>tiểu</a:t>
            </a:r>
            <a:r>
              <a:rPr lang="en-US" sz="2400" dirty="0"/>
              <a:t> </a:t>
            </a:r>
            <a:r>
              <a:rPr lang="en-US" sz="2400" dirty="0" err="1"/>
              <a:t>khó</a:t>
            </a:r>
            <a:r>
              <a:rPr lang="en-US" sz="2400" dirty="0"/>
              <a:t>, </a:t>
            </a:r>
            <a:r>
              <a:rPr lang="en-US" sz="2400" dirty="0" err="1"/>
              <a:t>tiểu</a:t>
            </a:r>
            <a:r>
              <a:rPr lang="en-US" sz="2400" dirty="0"/>
              <a:t> </a:t>
            </a:r>
            <a:r>
              <a:rPr lang="en-US" sz="2400" dirty="0" err="1"/>
              <a:t>gấp</a:t>
            </a:r>
            <a:r>
              <a:rPr lang="en-US" sz="2400" dirty="0"/>
              <a:t>, </a:t>
            </a:r>
            <a:r>
              <a:rPr lang="en-US" sz="2400" dirty="0" err="1"/>
              <a:t>tiểu</a:t>
            </a:r>
            <a:r>
              <a:rPr lang="en-US" sz="2400" dirty="0"/>
              <a:t> </a:t>
            </a:r>
            <a:r>
              <a:rPr lang="en-US" sz="2400" dirty="0" err="1"/>
              <a:t>rắt</a:t>
            </a:r>
            <a:r>
              <a:rPr lang="en-US" sz="2400" dirty="0"/>
              <a:t>, </a:t>
            </a:r>
            <a:r>
              <a:rPr lang="en-US" sz="2400" dirty="0" err="1"/>
              <a:t>đau</a:t>
            </a:r>
            <a:r>
              <a:rPr lang="en-US" sz="2400" dirty="0"/>
              <a:t> </a:t>
            </a:r>
            <a:r>
              <a:rPr lang="en-US" sz="2400" dirty="0" err="1"/>
              <a:t>hông</a:t>
            </a:r>
            <a:r>
              <a:rPr lang="en-US" sz="2400" dirty="0"/>
              <a:t> </a:t>
            </a:r>
            <a:r>
              <a:rPr lang="en-US" sz="2400" dirty="0" err="1"/>
              <a:t>lưng</a:t>
            </a:r>
            <a:r>
              <a:rPr lang="en-US" sz="2400" dirty="0"/>
              <a:t>, </a:t>
            </a:r>
            <a:r>
              <a:rPr lang="en-US" sz="2400" dirty="0" err="1"/>
              <a:t>sốt</a:t>
            </a:r>
            <a:r>
              <a:rPr lang="en-US" sz="2400" dirty="0"/>
              <a:t>….</a:t>
            </a:r>
          </a:p>
          <a:p>
            <a:pPr marL="285750" indent="-285750">
              <a:buFontTx/>
              <a:buChar char="-"/>
            </a:pPr>
            <a:r>
              <a:rPr lang="en-US" sz="2400" dirty="0" err="1"/>
              <a:t>Nước</a:t>
            </a:r>
            <a:r>
              <a:rPr lang="en-US" sz="2400" dirty="0"/>
              <a:t> </a:t>
            </a:r>
            <a:r>
              <a:rPr lang="en-US" sz="2400" dirty="0" err="1"/>
              <a:t>tiểu</a:t>
            </a:r>
            <a:r>
              <a:rPr lang="en-US" sz="2400" dirty="0"/>
              <a:t>: Bạch </a:t>
            </a:r>
            <a:r>
              <a:rPr lang="en-US" sz="2400" dirty="0" err="1"/>
              <a:t>cầu</a:t>
            </a:r>
            <a:r>
              <a:rPr lang="en-US" sz="2400" dirty="0"/>
              <a:t> </a:t>
            </a:r>
            <a:r>
              <a:rPr lang="en-US" sz="2400" b="1" dirty="0"/>
              <a:t>&gt; 10 BC/mm3</a:t>
            </a:r>
            <a:r>
              <a:rPr lang="en-US" sz="2400" dirty="0"/>
              <a:t>, vi </a:t>
            </a:r>
            <a:r>
              <a:rPr lang="en-US" sz="2400" dirty="0" err="1"/>
              <a:t>khuẩn</a:t>
            </a:r>
            <a:r>
              <a:rPr lang="en-US" sz="2400" dirty="0"/>
              <a:t> </a:t>
            </a:r>
            <a:r>
              <a:rPr lang="en-US" sz="2400" dirty="0" err="1"/>
              <a:t>niệu</a:t>
            </a:r>
            <a:r>
              <a:rPr lang="en-US" sz="2400" dirty="0"/>
              <a:t>: </a:t>
            </a:r>
            <a:r>
              <a:rPr lang="en-US" sz="2400" dirty="0" err="1"/>
              <a:t>mức</a:t>
            </a:r>
            <a:r>
              <a:rPr lang="en-US" sz="2400" dirty="0"/>
              <a:t> </a:t>
            </a:r>
            <a:r>
              <a:rPr lang="en-US" sz="2400" b="1" dirty="0"/>
              <a:t>10</a:t>
            </a:r>
            <a:r>
              <a:rPr lang="en-US" sz="2400" b="1" dirty="0">
                <a:ea typeface="Microsoft JhengHei UI Light" panose="020B0304030504040204" pitchFamily="34" charset="-120"/>
              </a:rPr>
              <a:t>^5 vi </a:t>
            </a:r>
            <a:r>
              <a:rPr lang="en-US" sz="2400" b="1" dirty="0" err="1">
                <a:ea typeface="Microsoft JhengHei UI Light" panose="020B0304030504040204" pitchFamily="34" charset="-120"/>
              </a:rPr>
              <a:t>khuẩn</a:t>
            </a:r>
            <a:r>
              <a:rPr lang="en-US" sz="2400" b="1" dirty="0">
                <a:ea typeface="Microsoft JhengHei UI Light" panose="020B0304030504040204" pitchFamily="34" charset="-120"/>
              </a:rPr>
              <a:t>/ml </a:t>
            </a:r>
            <a:r>
              <a:rPr lang="en-US" sz="2400" dirty="0" err="1">
                <a:ea typeface="Microsoft JhengHei UI Light" panose="020B0304030504040204" pitchFamily="34" charset="-120"/>
              </a:rPr>
              <a:t>trở</a:t>
            </a:r>
            <a:r>
              <a:rPr lang="en-US" sz="2400" dirty="0">
                <a:ea typeface="Microsoft JhengHei UI Light" panose="020B0304030504040204" pitchFamily="34" charset="-120"/>
              </a:rPr>
              <a:t> </a:t>
            </a:r>
            <a:r>
              <a:rPr lang="en-US" sz="2400" dirty="0" err="1">
                <a:ea typeface="Microsoft JhengHei UI Light" panose="020B0304030504040204" pitchFamily="34" charset="-120"/>
              </a:rPr>
              <a:t>lên</a:t>
            </a:r>
            <a:r>
              <a:rPr lang="en-US" sz="2400" dirty="0">
                <a:ea typeface="Microsoft JhengHei UI Light" panose="020B0304030504040204" pitchFamily="34" charset="-120"/>
              </a:rPr>
              <a:t> </a:t>
            </a:r>
            <a:r>
              <a:rPr lang="en-US" sz="2400" dirty="0" err="1">
                <a:ea typeface="Microsoft JhengHei UI Light" panose="020B0304030504040204" pitchFamily="34" charset="-120"/>
              </a:rPr>
              <a:t>được</a:t>
            </a:r>
            <a:r>
              <a:rPr lang="en-US" sz="2400" dirty="0">
                <a:ea typeface="Microsoft JhengHei UI Light" panose="020B0304030504040204" pitchFamily="34" charset="-120"/>
              </a:rPr>
              <a:t> </a:t>
            </a:r>
            <a:r>
              <a:rPr lang="en-US" sz="2400" dirty="0" err="1">
                <a:ea typeface="Microsoft JhengHei UI Light" panose="020B0304030504040204" pitchFamily="34" charset="-120"/>
              </a:rPr>
              <a:t>coi</a:t>
            </a:r>
            <a:r>
              <a:rPr lang="en-US" sz="2400" dirty="0">
                <a:ea typeface="Microsoft JhengHei UI Light" panose="020B0304030504040204" pitchFamily="34" charset="-120"/>
              </a:rPr>
              <a:t> </a:t>
            </a:r>
            <a:r>
              <a:rPr lang="en-US" sz="2400" dirty="0" err="1">
                <a:ea typeface="Microsoft JhengHei UI Light" panose="020B0304030504040204" pitchFamily="34" charset="-120"/>
              </a:rPr>
              <a:t>là</a:t>
            </a:r>
            <a:r>
              <a:rPr lang="en-US" sz="2400" dirty="0">
                <a:ea typeface="Microsoft JhengHei UI Light" panose="020B0304030504040204" pitchFamily="34" charset="-120"/>
              </a:rPr>
              <a:t> </a:t>
            </a:r>
            <a:r>
              <a:rPr lang="en-US" sz="2400" dirty="0" err="1">
                <a:ea typeface="Microsoft JhengHei UI Light" panose="020B0304030504040204" pitchFamily="34" charset="-120"/>
              </a:rPr>
              <a:t>chẩn</a:t>
            </a:r>
            <a:r>
              <a:rPr lang="en-US" sz="2400" dirty="0">
                <a:ea typeface="Microsoft JhengHei UI Light" panose="020B0304030504040204" pitchFamily="34" charset="-120"/>
              </a:rPr>
              <a:t> </a:t>
            </a:r>
            <a:r>
              <a:rPr lang="en-US" sz="2400" dirty="0" err="1">
                <a:ea typeface="Microsoft JhengHei UI Light" panose="020B0304030504040204" pitchFamily="34" charset="-120"/>
              </a:rPr>
              <a:t>đoán</a:t>
            </a:r>
            <a:r>
              <a:rPr lang="en-US" sz="2400" dirty="0">
                <a:ea typeface="Microsoft JhengHei UI Light" panose="020B0304030504040204" pitchFamily="34" charset="-120"/>
              </a:rPr>
              <a:t> </a:t>
            </a:r>
            <a:r>
              <a:rPr lang="en-US" sz="2400" dirty="0" err="1">
                <a:ea typeface="Microsoft JhengHei UI Light" panose="020B0304030504040204" pitchFamily="34" charset="-120"/>
              </a:rPr>
              <a:t>xác</a:t>
            </a:r>
            <a:r>
              <a:rPr lang="en-US" sz="2400" dirty="0">
                <a:ea typeface="Microsoft JhengHei UI Light" panose="020B0304030504040204" pitchFamily="34" charset="-120"/>
              </a:rPr>
              <a:t> </a:t>
            </a:r>
            <a:r>
              <a:rPr lang="en-US" sz="2400" dirty="0" err="1">
                <a:ea typeface="Microsoft JhengHei UI Light" panose="020B0304030504040204" pitchFamily="34" charset="-120"/>
              </a:rPr>
              <a:t>định</a:t>
            </a:r>
            <a:r>
              <a:rPr lang="en-US" sz="2400" dirty="0">
                <a:ea typeface="Microsoft JhengHei UI Light" panose="020B0304030504040204" pitchFamily="34" charset="-120"/>
              </a:rPr>
              <a:t> NKTN, </a:t>
            </a:r>
            <a:r>
              <a:rPr lang="en-US" sz="2400" dirty="0" err="1">
                <a:ea typeface="Microsoft JhengHei UI Light" panose="020B0304030504040204" pitchFamily="34" charset="-120"/>
              </a:rPr>
              <a:t>còn</a:t>
            </a:r>
            <a:r>
              <a:rPr lang="en-US" sz="2400" dirty="0">
                <a:ea typeface="Microsoft JhengHei UI Light" panose="020B0304030504040204" pitchFamily="34" charset="-120"/>
              </a:rPr>
              <a:t> </a:t>
            </a:r>
            <a:r>
              <a:rPr lang="en-US" sz="2400" dirty="0" err="1">
                <a:ea typeface="Microsoft JhengHei UI Light" panose="020B0304030504040204" pitchFamily="34" charset="-120"/>
              </a:rPr>
              <a:t>mức</a:t>
            </a:r>
            <a:r>
              <a:rPr lang="en-US" sz="2400" dirty="0">
                <a:ea typeface="Microsoft JhengHei UI Light" panose="020B0304030504040204" pitchFamily="34" charset="-120"/>
              </a:rPr>
              <a:t> </a:t>
            </a:r>
            <a:r>
              <a:rPr lang="en-US" sz="2400" dirty="0" err="1">
                <a:ea typeface="Microsoft JhengHei UI Light" panose="020B0304030504040204" pitchFamily="34" charset="-120"/>
              </a:rPr>
              <a:t>từ</a:t>
            </a:r>
            <a:r>
              <a:rPr lang="en-US" sz="2400" dirty="0">
                <a:ea typeface="Microsoft JhengHei UI Light" panose="020B0304030504040204" pitchFamily="34" charset="-120"/>
              </a:rPr>
              <a:t>  </a:t>
            </a:r>
            <a:r>
              <a:rPr lang="en-US" sz="2400" b="1" dirty="0">
                <a:ea typeface="Microsoft JhengHei UI Light" panose="020B0304030504040204" pitchFamily="34" charset="-120"/>
              </a:rPr>
              <a:t>10^3-10^4 vi </a:t>
            </a:r>
            <a:r>
              <a:rPr lang="en-US" sz="2400" b="1" dirty="0" err="1">
                <a:ea typeface="Microsoft JhengHei UI Light" panose="020B0304030504040204" pitchFamily="34" charset="-120"/>
              </a:rPr>
              <a:t>khuẩn</a:t>
            </a:r>
            <a:r>
              <a:rPr lang="en-US" sz="2400" b="1" dirty="0">
                <a:ea typeface="Microsoft JhengHei UI Light" panose="020B0304030504040204" pitchFamily="34" charset="-120"/>
              </a:rPr>
              <a:t>/ml </a:t>
            </a:r>
            <a:r>
              <a:rPr lang="en-US" sz="2400" b="1" dirty="0" err="1">
                <a:ea typeface="Microsoft JhengHei UI Light" panose="020B0304030504040204" pitchFamily="34" charset="-120"/>
              </a:rPr>
              <a:t>nếu</a:t>
            </a:r>
            <a:r>
              <a:rPr lang="en-US" sz="2400" b="1" dirty="0">
                <a:ea typeface="Microsoft JhengHei UI Light" panose="020B0304030504040204" pitchFamily="34" charset="-120"/>
              </a:rPr>
              <a:t> </a:t>
            </a:r>
            <a:r>
              <a:rPr lang="en-US" sz="2400" b="1" dirty="0" err="1">
                <a:ea typeface="Microsoft JhengHei UI Light" panose="020B0304030504040204" pitchFamily="34" charset="-120"/>
              </a:rPr>
              <a:t>đi</a:t>
            </a:r>
            <a:r>
              <a:rPr lang="en-US" sz="2400" b="1" dirty="0">
                <a:ea typeface="Microsoft JhengHei UI Light" panose="020B0304030504040204" pitchFamily="34" charset="-120"/>
              </a:rPr>
              <a:t> </a:t>
            </a:r>
            <a:r>
              <a:rPr lang="en-US" sz="2400" b="1" dirty="0" err="1">
                <a:ea typeface="Microsoft JhengHei UI Light" panose="020B0304030504040204" pitchFamily="34" charset="-120"/>
              </a:rPr>
              <a:t>kèm</a:t>
            </a:r>
            <a:r>
              <a:rPr lang="en-US" sz="2400" b="1" dirty="0">
                <a:ea typeface="Microsoft JhengHei UI Light" panose="020B0304030504040204" pitchFamily="34" charset="-120"/>
              </a:rPr>
              <a:t> </a:t>
            </a:r>
            <a:r>
              <a:rPr lang="en-US" sz="2400" b="1" dirty="0" err="1">
                <a:ea typeface="Microsoft JhengHei UI Light" panose="020B0304030504040204" pitchFamily="34" charset="-120"/>
              </a:rPr>
              <a:t>triệu</a:t>
            </a:r>
            <a:r>
              <a:rPr lang="en-US" sz="2400" b="1" dirty="0">
                <a:ea typeface="Microsoft JhengHei UI Light" panose="020B0304030504040204" pitchFamily="34" charset="-120"/>
              </a:rPr>
              <a:t> </a:t>
            </a:r>
            <a:r>
              <a:rPr lang="en-US" sz="2400" b="1" dirty="0" err="1">
                <a:ea typeface="Microsoft JhengHei UI Light" panose="020B0304030504040204" pitchFamily="34" charset="-120"/>
              </a:rPr>
              <a:t>chứng</a:t>
            </a:r>
            <a:r>
              <a:rPr lang="en-US" sz="2400" b="1" dirty="0">
                <a:ea typeface="Microsoft JhengHei UI Light" panose="020B0304030504040204" pitchFamily="34" charset="-120"/>
              </a:rPr>
              <a:t> </a:t>
            </a:r>
            <a:r>
              <a:rPr lang="en-US" sz="2400" dirty="0" err="1">
                <a:ea typeface="Microsoft JhengHei UI Light" panose="020B0304030504040204" pitchFamily="34" charset="-120"/>
              </a:rPr>
              <a:t>có</a:t>
            </a:r>
            <a:r>
              <a:rPr lang="en-US" sz="2400" dirty="0">
                <a:ea typeface="Microsoft JhengHei UI Light" panose="020B0304030504040204" pitchFamily="34" charset="-120"/>
              </a:rPr>
              <a:t> </a:t>
            </a:r>
            <a:r>
              <a:rPr lang="en-US" sz="2400" dirty="0" err="1">
                <a:ea typeface="Microsoft JhengHei UI Light" panose="020B0304030504040204" pitchFamily="34" charset="-120"/>
              </a:rPr>
              <a:t>thế</a:t>
            </a:r>
            <a:r>
              <a:rPr lang="en-US" sz="2400" dirty="0">
                <a:ea typeface="Microsoft JhengHei UI Light" panose="020B0304030504040204" pitchFamily="34" charset="-120"/>
              </a:rPr>
              <a:t> </a:t>
            </a:r>
            <a:r>
              <a:rPr lang="en-US" sz="2400" dirty="0" err="1">
                <a:ea typeface="Microsoft JhengHei UI Light" panose="020B0304030504040204" pitchFamily="34" charset="-120"/>
              </a:rPr>
              <a:t>chẩn</a:t>
            </a:r>
            <a:r>
              <a:rPr lang="en-US" sz="2400" dirty="0">
                <a:ea typeface="Microsoft JhengHei UI Light" panose="020B0304030504040204" pitchFamily="34" charset="-120"/>
              </a:rPr>
              <a:t> </a:t>
            </a:r>
            <a:r>
              <a:rPr lang="en-US" sz="2400" dirty="0" err="1">
                <a:ea typeface="Microsoft JhengHei UI Light" panose="020B0304030504040204" pitchFamily="34" charset="-120"/>
              </a:rPr>
              <a:t>đoán</a:t>
            </a:r>
            <a:r>
              <a:rPr lang="en-US" sz="2400" dirty="0">
                <a:ea typeface="Microsoft JhengHei UI Light" panose="020B0304030504040204" pitchFamily="34" charset="-120"/>
              </a:rPr>
              <a:t> NKTN </a:t>
            </a:r>
            <a:endParaRPr lang="en-US" sz="2400" dirty="0"/>
          </a:p>
        </p:txBody>
      </p:sp>
      <p:pic>
        <p:nvPicPr>
          <p:cNvPr id="4" name="Picture 3">
            <a:extLst>
              <a:ext uri="{FF2B5EF4-FFF2-40B4-BE49-F238E27FC236}">
                <a16:creationId xmlns:a16="http://schemas.microsoft.com/office/drawing/2014/main" id="{7524172A-965B-9042-B784-C31FE41E0201}"/>
              </a:ext>
            </a:extLst>
          </p:cNvPr>
          <p:cNvPicPr>
            <a:picLocks noChangeAspect="1"/>
          </p:cNvPicPr>
          <p:nvPr/>
        </p:nvPicPr>
        <p:blipFill>
          <a:blip r:embed="rId3"/>
          <a:stretch>
            <a:fillRect/>
          </a:stretch>
        </p:blipFill>
        <p:spPr>
          <a:xfrm>
            <a:off x="6208295" y="1604665"/>
            <a:ext cx="5141695" cy="4748009"/>
          </a:xfrm>
          <a:prstGeom prst="rect">
            <a:avLst/>
          </a:prstGeom>
        </p:spPr>
      </p:pic>
    </p:spTree>
    <p:extLst>
      <p:ext uri="{BB962C8B-B14F-4D97-AF65-F5344CB8AC3E}">
        <p14:creationId xmlns:p14="http://schemas.microsoft.com/office/powerpoint/2010/main" val="13420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4152C4-C431-D8CE-AAC5-D52A156758F3}"/>
            </a:ext>
          </a:extLst>
        </p:cNvPr>
        <p:cNvGrpSpPr/>
        <p:nvPr/>
      </p:nvGrpSpPr>
      <p:grpSpPr>
        <a:xfrm>
          <a:off x="0" y="0"/>
          <a:ext cx="0" cy="0"/>
          <a:chOff x="0" y="0"/>
          <a:chExt cx="0" cy="0"/>
        </a:xfrm>
      </p:grpSpPr>
      <p:sp>
        <p:nvSpPr>
          <p:cNvPr id="3" name="AutoShape 8" descr="Hercules Reduces Risk By Providing A Strict Quality - Reduce Risk Icon Png,  Transparent Png - 773x858(#3794306) - PngFind">
            <a:extLst>
              <a:ext uri="{FF2B5EF4-FFF2-40B4-BE49-F238E27FC236}">
                <a16:creationId xmlns:a16="http://schemas.microsoft.com/office/drawing/2014/main" id="{C577258F-E912-3C34-CCBA-CAA5B4C0B1A9}"/>
              </a:ext>
            </a:extLst>
          </p:cNvPr>
          <p:cNvSpPr>
            <a:spLocks noChangeAspect="1" noChangeArrowheads="1"/>
          </p:cNvSpPr>
          <p:nvPr/>
        </p:nvSpPr>
        <p:spPr bwMode="auto">
          <a:xfrm>
            <a:off x="5326781" y="3353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8F8A7797-9C65-095B-480E-9D0DD2CCA962}"/>
              </a:ext>
            </a:extLst>
          </p:cNvPr>
          <p:cNvPicPr>
            <a:picLocks noChangeAspect="1"/>
          </p:cNvPicPr>
          <p:nvPr/>
        </p:nvPicPr>
        <p:blipFill>
          <a:blip r:embed="rId3"/>
          <a:stretch>
            <a:fillRect/>
          </a:stretch>
        </p:blipFill>
        <p:spPr>
          <a:xfrm>
            <a:off x="512445" y="892342"/>
            <a:ext cx="11306175" cy="5532120"/>
          </a:xfrm>
          <a:prstGeom prst="rect">
            <a:avLst/>
          </a:prstGeom>
        </p:spPr>
      </p:pic>
    </p:spTree>
    <p:extLst>
      <p:ext uri="{BB962C8B-B14F-4D97-AF65-F5344CB8AC3E}">
        <p14:creationId xmlns:p14="http://schemas.microsoft.com/office/powerpoint/2010/main" val="398740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69EC08-D075-A59E-6D14-F63DD47C58BF}"/>
            </a:ext>
          </a:extLst>
        </p:cNvPr>
        <p:cNvGrpSpPr/>
        <p:nvPr/>
      </p:nvGrpSpPr>
      <p:grpSpPr>
        <a:xfrm>
          <a:off x="0" y="0"/>
          <a:ext cx="0" cy="0"/>
          <a:chOff x="0" y="0"/>
          <a:chExt cx="0" cy="0"/>
        </a:xfrm>
      </p:grpSpPr>
      <p:sp>
        <p:nvSpPr>
          <p:cNvPr id="3" name="AutoShape 8" descr="Hercules Reduces Risk By Providing A Strict Quality - Reduce Risk Icon Png,  Transparent Png - 773x858(#3794306) - PngFind">
            <a:extLst>
              <a:ext uri="{FF2B5EF4-FFF2-40B4-BE49-F238E27FC236}">
                <a16:creationId xmlns:a16="http://schemas.microsoft.com/office/drawing/2014/main" id="{F692EB0C-DDEF-132C-2426-5B43EA8D525F}"/>
              </a:ext>
            </a:extLst>
          </p:cNvPr>
          <p:cNvSpPr>
            <a:spLocks noChangeAspect="1" noChangeArrowheads="1"/>
          </p:cNvSpPr>
          <p:nvPr/>
        </p:nvSpPr>
        <p:spPr bwMode="auto">
          <a:xfrm>
            <a:off x="5326781" y="3353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9" name="Chart 8">
            <a:extLst>
              <a:ext uri="{FF2B5EF4-FFF2-40B4-BE49-F238E27FC236}">
                <a16:creationId xmlns:a16="http://schemas.microsoft.com/office/drawing/2014/main" id="{80B18B9C-A70C-4C55-7934-87D9EE5D921D}"/>
              </a:ext>
            </a:extLst>
          </p:cNvPr>
          <p:cNvGraphicFramePr/>
          <p:nvPr>
            <p:extLst>
              <p:ext uri="{D42A27DB-BD31-4B8C-83A1-F6EECF244321}">
                <p14:modId xmlns:p14="http://schemas.microsoft.com/office/powerpoint/2010/main" val="25654005"/>
              </p:ext>
            </p:extLst>
          </p:nvPr>
        </p:nvGraphicFramePr>
        <p:xfrm>
          <a:off x="571500" y="844132"/>
          <a:ext cx="11075670" cy="43205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7DE74BB-CF88-3299-C9DC-D9375FD7EBD8}"/>
              </a:ext>
            </a:extLst>
          </p:cNvPr>
          <p:cNvSpPr txBox="1"/>
          <p:nvPr/>
        </p:nvSpPr>
        <p:spPr>
          <a:xfrm>
            <a:off x="840105" y="5666154"/>
            <a:ext cx="10538460" cy="646331"/>
          </a:xfrm>
          <a:prstGeom prst="rect">
            <a:avLst/>
          </a:prstGeom>
          <a:noFill/>
        </p:spPr>
        <p:txBody>
          <a:bodyPr wrap="square" rtlCol="0">
            <a:spAutoFit/>
          </a:bodyPr>
          <a:lstStyle/>
          <a:p>
            <a:pPr algn="ctr"/>
            <a:r>
              <a:rPr lang="vi-VN" b="1" dirty="0"/>
              <a:t>Nghiên</a:t>
            </a:r>
            <a:r>
              <a:rPr lang="en-US" b="1" dirty="0"/>
              <a:t> </a:t>
            </a:r>
            <a:r>
              <a:rPr lang="vi-VN" b="1" dirty="0"/>
              <a:t>cứu</a:t>
            </a:r>
            <a:r>
              <a:rPr lang="en-US" b="1" dirty="0"/>
              <a:t> </a:t>
            </a:r>
            <a:r>
              <a:rPr lang="vi-VN" b="1" dirty="0"/>
              <a:t>của</a:t>
            </a:r>
            <a:r>
              <a:rPr lang="en-US" b="1" dirty="0"/>
              <a:t> </a:t>
            </a:r>
            <a:r>
              <a:rPr lang="vi-VN" b="1" dirty="0"/>
              <a:t>Nguyễn Xuân Hoàng trên</a:t>
            </a:r>
            <a:r>
              <a:rPr lang="en-US" b="1" dirty="0"/>
              <a:t> </a:t>
            </a:r>
            <a:r>
              <a:rPr lang="vi-VN" b="1" dirty="0"/>
              <a:t>44 bệnh nhân được chẩn đoán urosepsis tại Khoa Cấp cứu bệnh viện Đại học Y Hà Nội từ </a:t>
            </a:r>
            <a:r>
              <a:rPr lang="en-US" b="1" dirty="0"/>
              <a:t> </a:t>
            </a:r>
            <a:r>
              <a:rPr lang="vi-VN" b="1" dirty="0"/>
              <a:t>tháng 01/2019 đến tháng 08/2022</a:t>
            </a:r>
            <a:endParaRPr lang="en-US" b="1" dirty="0"/>
          </a:p>
        </p:txBody>
      </p:sp>
    </p:spTree>
    <p:extLst>
      <p:ext uri="{BB962C8B-B14F-4D97-AF65-F5344CB8AC3E}">
        <p14:creationId xmlns:p14="http://schemas.microsoft.com/office/powerpoint/2010/main" val="313836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utoShape 8" descr="Hercules Reduces Risk By Providing A Strict Quality - Reduce Risk Icon Png,  Transparent Png - 773x858(#3794306) - PngFind">
            <a:extLst>
              <a:ext uri="{FF2B5EF4-FFF2-40B4-BE49-F238E27FC236}">
                <a16:creationId xmlns:a16="http://schemas.microsoft.com/office/drawing/2014/main" id="{AE81E752-7C8F-6048-C4AD-45B55916DCBC}"/>
              </a:ext>
            </a:extLst>
          </p:cNvPr>
          <p:cNvSpPr>
            <a:spLocks noChangeAspect="1" noChangeArrowheads="1"/>
          </p:cNvSpPr>
          <p:nvPr/>
        </p:nvSpPr>
        <p:spPr bwMode="auto">
          <a:xfrm>
            <a:off x="5326781" y="3353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3301E3F5-9937-2CAC-FA20-FD7B3677049C}"/>
              </a:ext>
            </a:extLst>
          </p:cNvPr>
          <p:cNvPicPr>
            <a:picLocks noChangeAspect="1"/>
          </p:cNvPicPr>
          <p:nvPr/>
        </p:nvPicPr>
        <p:blipFill>
          <a:blip r:embed="rId3"/>
          <a:stretch>
            <a:fillRect/>
          </a:stretch>
        </p:blipFill>
        <p:spPr>
          <a:xfrm>
            <a:off x="662940" y="937260"/>
            <a:ext cx="11064240" cy="4526280"/>
          </a:xfrm>
          <a:prstGeom prst="rect">
            <a:avLst/>
          </a:prstGeom>
        </p:spPr>
      </p:pic>
      <p:sp>
        <p:nvSpPr>
          <p:cNvPr id="7" name="TextBox 6">
            <a:extLst>
              <a:ext uri="{FF2B5EF4-FFF2-40B4-BE49-F238E27FC236}">
                <a16:creationId xmlns:a16="http://schemas.microsoft.com/office/drawing/2014/main" id="{6EC70791-2F72-15A4-7EAF-6B787BAAABA7}"/>
              </a:ext>
            </a:extLst>
          </p:cNvPr>
          <p:cNvSpPr txBox="1"/>
          <p:nvPr/>
        </p:nvSpPr>
        <p:spPr>
          <a:xfrm>
            <a:off x="1097280" y="5657850"/>
            <a:ext cx="10629900" cy="646331"/>
          </a:xfrm>
          <a:prstGeom prst="rect">
            <a:avLst/>
          </a:prstGeom>
          <a:noFill/>
        </p:spPr>
        <p:txBody>
          <a:bodyPr wrap="square" rtlCol="0">
            <a:spAutoFit/>
          </a:bodyPr>
          <a:lstStyle/>
          <a:p>
            <a:pPr algn="ctr"/>
            <a:r>
              <a:rPr lang="vi-VN" b="1" dirty="0"/>
              <a:t>Nghiên</a:t>
            </a:r>
            <a:r>
              <a:rPr lang="en-US" b="1" dirty="0"/>
              <a:t> </a:t>
            </a:r>
            <a:r>
              <a:rPr lang="vi-VN" b="1" dirty="0"/>
              <a:t>cứu</a:t>
            </a:r>
            <a:r>
              <a:rPr lang="en-US" b="1" dirty="0"/>
              <a:t> </a:t>
            </a:r>
            <a:r>
              <a:rPr lang="vi-VN" b="1" dirty="0"/>
              <a:t>của</a:t>
            </a:r>
            <a:r>
              <a:rPr lang="en-US" b="1" dirty="0"/>
              <a:t> </a:t>
            </a:r>
            <a:r>
              <a:rPr lang="vi-VN" b="1" dirty="0"/>
              <a:t>Trần</a:t>
            </a:r>
            <a:r>
              <a:rPr lang="en-US" b="1" dirty="0"/>
              <a:t> </a:t>
            </a:r>
            <a:r>
              <a:rPr lang="vi-VN" b="1" dirty="0"/>
              <a:t>Quốc</a:t>
            </a:r>
            <a:r>
              <a:rPr lang="en-US" b="1" dirty="0"/>
              <a:t> </a:t>
            </a:r>
            <a:r>
              <a:rPr lang="vi-VN" b="1" dirty="0"/>
              <a:t>Huy trên</a:t>
            </a:r>
            <a:r>
              <a:rPr lang="en-US" b="1" dirty="0"/>
              <a:t> </a:t>
            </a:r>
            <a:r>
              <a:rPr lang="vi-VN" b="1" dirty="0"/>
              <a:t>352 </a:t>
            </a:r>
            <a:r>
              <a:rPr lang="en-US" b="1" dirty="0"/>
              <a:t> </a:t>
            </a:r>
            <a:r>
              <a:rPr lang="vi-VN" b="1" dirty="0"/>
              <a:t>bệnh</a:t>
            </a:r>
            <a:r>
              <a:rPr lang="en-US" b="1" dirty="0"/>
              <a:t> </a:t>
            </a:r>
            <a:r>
              <a:rPr lang="vi-VN" b="1" dirty="0"/>
              <a:t>nhân</a:t>
            </a:r>
            <a:r>
              <a:rPr lang="en-US" b="1" dirty="0"/>
              <a:t> </a:t>
            </a:r>
            <a:r>
              <a:rPr lang="vi-VN" b="1" dirty="0"/>
              <a:t>có</a:t>
            </a:r>
            <a:r>
              <a:rPr lang="en-US" b="1" dirty="0"/>
              <a:t> </a:t>
            </a:r>
            <a:r>
              <a:rPr lang="vi-VN" b="1" dirty="0"/>
              <a:t>nước</a:t>
            </a:r>
            <a:r>
              <a:rPr lang="en-US" b="1" dirty="0"/>
              <a:t> </a:t>
            </a:r>
            <a:r>
              <a:rPr lang="vi-VN" b="1" dirty="0"/>
              <a:t>tiểu</a:t>
            </a:r>
            <a:r>
              <a:rPr lang="en-US" b="1" dirty="0"/>
              <a:t> </a:t>
            </a:r>
            <a:r>
              <a:rPr lang="vi-VN" b="1" dirty="0"/>
              <a:t>&gt;100.000 vi khuẩn/ml tại</a:t>
            </a:r>
            <a:r>
              <a:rPr lang="en-US" b="1" dirty="0"/>
              <a:t> </a:t>
            </a:r>
            <a:r>
              <a:rPr lang="vi-VN" b="1" dirty="0"/>
              <a:t>BV ĐK Kiên</a:t>
            </a:r>
            <a:r>
              <a:rPr lang="en-US" b="1" dirty="0"/>
              <a:t> </a:t>
            </a:r>
            <a:r>
              <a:rPr lang="vi-VN" b="1" dirty="0"/>
              <a:t>Giang từT1</a:t>
            </a:r>
            <a:r>
              <a:rPr lang="en-US" b="1" dirty="0"/>
              <a:t>-</a:t>
            </a:r>
            <a:r>
              <a:rPr lang="vi-VN" b="1" dirty="0"/>
              <a:t>T12/2021</a:t>
            </a:r>
            <a:endParaRPr lang="en-US" b="1" dirty="0"/>
          </a:p>
        </p:txBody>
      </p:sp>
    </p:spTree>
    <p:extLst>
      <p:ext uri="{BB962C8B-B14F-4D97-AF65-F5344CB8AC3E}">
        <p14:creationId xmlns:p14="http://schemas.microsoft.com/office/powerpoint/2010/main" val="21875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387AB-483D-8E9C-6383-7E2352B46A55}"/>
              </a:ext>
            </a:extLst>
          </p:cNvPr>
          <p:cNvSpPr>
            <a:spLocks noGrp="1"/>
          </p:cNvSpPr>
          <p:nvPr>
            <p:ph type="body" sz="quarter" idx="10"/>
          </p:nvPr>
        </p:nvSpPr>
        <p:spPr/>
        <p:txBody>
          <a:bodyPr/>
          <a:lstStyle/>
          <a:p>
            <a:pPr marL="0" indent="0">
              <a:buNone/>
            </a:pPr>
            <a:endParaRPr lang="vi-VN" dirty="0"/>
          </a:p>
        </p:txBody>
      </p:sp>
      <p:sp>
        <p:nvSpPr>
          <p:cNvPr id="3" name="Title 2">
            <a:extLst>
              <a:ext uri="{FF2B5EF4-FFF2-40B4-BE49-F238E27FC236}">
                <a16:creationId xmlns:a16="http://schemas.microsoft.com/office/drawing/2014/main" id="{E54603FE-7CA4-3A86-58FD-0D3D1DCD0E42}"/>
              </a:ext>
            </a:extLst>
          </p:cNvPr>
          <p:cNvSpPr>
            <a:spLocks noGrp="1"/>
          </p:cNvSpPr>
          <p:nvPr>
            <p:ph type="title"/>
          </p:nvPr>
        </p:nvSpPr>
        <p:spPr>
          <a:xfrm>
            <a:off x="873993" y="217170"/>
            <a:ext cx="9706377" cy="560705"/>
          </a:xfrm>
        </p:spPr>
        <p:txBody>
          <a:bodyPr>
            <a:normAutofit/>
          </a:bodyPr>
          <a:lstStyle/>
          <a:p>
            <a:endParaRPr lang="en-US" sz="2800" dirty="0">
              <a:solidFill>
                <a:schemeClr val="tx1"/>
              </a:solidFill>
            </a:endParaRPr>
          </a:p>
        </p:txBody>
      </p:sp>
      <p:pic>
        <p:nvPicPr>
          <p:cNvPr id="5" name="Picture 4">
            <a:extLst>
              <a:ext uri="{FF2B5EF4-FFF2-40B4-BE49-F238E27FC236}">
                <a16:creationId xmlns:a16="http://schemas.microsoft.com/office/drawing/2014/main" id="{3445C124-11A7-8E6E-430B-B22B3A734327}"/>
              </a:ext>
            </a:extLst>
          </p:cNvPr>
          <p:cNvPicPr>
            <a:picLocks noChangeAspect="1"/>
          </p:cNvPicPr>
          <p:nvPr/>
        </p:nvPicPr>
        <p:blipFill>
          <a:blip r:embed="rId2"/>
          <a:stretch>
            <a:fillRect/>
          </a:stretch>
        </p:blipFill>
        <p:spPr>
          <a:xfrm>
            <a:off x="657463" y="885403"/>
            <a:ext cx="11119887" cy="5463540"/>
          </a:xfrm>
          <a:prstGeom prst="rect">
            <a:avLst/>
          </a:prstGeom>
        </p:spPr>
      </p:pic>
    </p:spTree>
    <p:extLst>
      <p:ext uri="{BB962C8B-B14F-4D97-AF65-F5344CB8AC3E}">
        <p14:creationId xmlns:p14="http://schemas.microsoft.com/office/powerpoint/2010/main" val="3056212044"/>
      </p:ext>
    </p:extLst>
  </p:cSld>
  <p:clrMapOvr>
    <a:masterClrMapping/>
  </p:clrMapOvr>
</p:sld>
</file>

<file path=ppt/theme/theme1.xml><?xml version="1.0" encoding="utf-8"?>
<a:theme xmlns:a="http://schemas.openxmlformats.org/drawingml/2006/main" name="PPbvnhitw 169-đau chan bang nha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vnhitw169.potx" id="{719850F3-7B19-4D77-8489-C35D3D60F263}" vid="{6315819C-F623-4C08-AE8F-98D860E88B5E}"/>
    </a:ext>
  </a:extLst>
</a:theme>
</file>

<file path=ppt/theme/theme2.xml><?xml version="1.0" encoding="utf-8"?>
<a:theme xmlns:a="http://schemas.openxmlformats.org/drawingml/2006/main" name="1_PPbvnhitw 169-đau chan bang nha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vnhitw169.potx" id="{719850F3-7B19-4D77-8489-C35D3D60F263}" vid="{6315819C-F623-4C08-AE8F-98D860E88B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8702</TotalTime>
  <Words>1106</Words>
  <Application>Microsoft Office PowerPoint</Application>
  <PresentationFormat>Widescreen</PresentationFormat>
  <Paragraphs>103</Paragraphs>
  <Slides>28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Microsoft JhengHei UI Light</vt:lpstr>
      <vt:lpstr>Arial</vt:lpstr>
      <vt:lpstr>Calibri</vt:lpstr>
      <vt:lpstr>Times New Roman</vt:lpstr>
      <vt:lpstr>PPbvnhitw 169-đau chan bang nhau</vt:lpstr>
      <vt:lpstr>1_PPbvnhitw 169-đau chan bang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Nhiễm khuẩn tiết niệu không triệu chứng</vt:lpstr>
      <vt:lpstr>Viêm bàng quang đơn thuần</vt:lpstr>
      <vt:lpstr>VIÊM THẬN –BỂ THẬN ĐƠN THUẦN</vt:lpstr>
      <vt:lpstr>PowerPoint Presentation</vt:lpstr>
      <vt:lpstr> Nhiễm khuẩn tiết niệu tái phát</vt:lpstr>
      <vt:lpstr>NHIỄM KHUẨN TIẾT NIỆU PHỨC TẠP</vt:lpstr>
      <vt:lpstr>NHIỄM KHUẨN TIẾT NIỆU PHỨC TẠP</vt:lpstr>
      <vt:lpstr>NHIỄM KHUẨN TIẾT NIỆU LIÊN QUAN ĐẾN CATHETER</vt:lpstr>
      <vt:lpstr>NHIỄM KHUẨN HUYẾT DO NKTN (UROSEPSIS)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Admin</dc:creator>
  <cp:lastModifiedBy>ngocicu93@gmail.com</cp:lastModifiedBy>
  <cp:revision>619</cp:revision>
  <dcterms:created xsi:type="dcterms:W3CDTF">2022-03-14T01:15:12Z</dcterms:created>
  <dcterms:modified xsi:type="dcterms:W3CDTF">2025-10-28T15:27:32Z</dcterms:modified>
</cp:coreProperties>
</file>