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media/image13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8">
  <p:sldMasterIdLst>
    <p:sldMasterId id="2147483648" r:id="rId1"/>
  </p:sldMasterIdLst>
  <p:notesMasterIdLst>
    <p:notesMasterId r:id="rId31"/>
  </p:notesMasterIdLst>
  <p:sldIdLst>
    <p:sldId id="257" r:id="rId2"/>
    <p:sldId id="294" r:id="rId3"/>
    <p:sldId id="297" r:id="rId4"/>
    <p:sldId id="346" r:id="rId5"/>
    <p:sldId id="403" r:id="rId6"/>
    <p:sldId id="258" r:id="rId7"/>
    <p:sldId id="349" r:id="rId8"/>
    <p:sldId id="419" r:id="rId9"/>
    <p:sldId id="420" r:id="rId10"/>
    <p:sldId id="370" r:id="rId11"/>
    <p:sldId id="363" r:id="rId12"/>
    <p:sldId id="365" r:id="rId13"/>
    <p:sldId id="398" r:id="rId14"/>
    <p:sldId id="400" r:id="rId15"/>
    <p:sldId id="352" r:id="rId16"/>
    <p:sldId id="416" r:id="rId17"/>
    <p:sldId id="353" r:id="rId18"/>
    <p:sldId id="405" r:id="rId19"/>
    <p:sldId id="373" r:id="rId20"/>
    <p:sldId id="421" r:id="rId21"/>
    <p:sldId id="422" r:id="rId22"/>
    <p:sldId id="406" r:id="rId23"/>
    <p:sldId id="395" r:id="rId24"/>
    <p:sldId id="407" r:id="rId25"/>
    <p:sldId id="408" r:id="rId26"/>
    <p:sldId id="423" r:id="rId27"/>
    <p:sldId id="393" r:id="rId28"/>
    <p:sldId id="414" r:id="rId29"/>
    <p:sldId id="354" r:id="rId30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ạnh Hảo" initials="MH" lastIdx="1" clrIdx="0">
    <p:extLst>
      <p:ext uri="{19B8F6BF-5375-455C-9EA6-DF929625EA0E}">
        <p15:presenceInfo xmlns:p15="http://schemas.microsoft.com/office/powerpoint/2012/main" userId="3d24501b106cd9c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990033"/>
    <a:srgbClr val="FFFF00"/>
    <a:srgbClr val="FF3300"/>
    <a:srgbClr val="FF66CC"/>
    <a:srgbClr val="00CC00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9" autoAdjust="0"/>
    <p:restoredTop sz="89596" autoAdjust="0"/>
  </p:normalViewPr>
  <p:slideViewPr>
    <p:cSldViewPr snapToGrid="0">
      <p:cViewPr varScale="1">
        <p:scale>
          <a:sx n="99" d="100"/>
          <a:sy n="99" d="100"/>
        </p:scale>
        <p:origin x="312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Giới tính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20501089290992339"/>
          <c:y val="0.19677939568820177"/>
          <c:w val="0.51332018055297246"/>
          <c:h val="0.7220983730066971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2F1C-4020-8560-E17F8EE73756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2F1C-4020-8560-E17F8EE73756}"/>
              </c:ext>
            </c:extLst>
          </c:dPt>
          <c:dLbls>
            <c:numFmt formatCode="#,#0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Nam</c:v>
                </c:pt>
                <c:pt idx="1">
                  <c:v>Nữ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29</c:v>
                </c:pt>
                <c:pt idx="1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F1C-4020-8560-E17F8EE73756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798094201861131"/>
          <c:y val="0.4849795275590551"/>
          <c:w val="0.12798163827847878"/>
          <c:h val="0.17028521434820648"/>
        </c:manualLayout>
      </c:layout>
      <c:overlay val="0"/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7"/>
    </mc:Choice>
    <mc:Fallback>
      <c:style val="27"/>
    </mc:Fallback>
  </mc:AlternateContent>
  <c:chart>
    <c:title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Sheet1!$A$5</c:f>
              <c:strCache>
                <c:ptCount val="1"/>
              </c:strCache>
            </c:strRef>
          </c:tx>
          <c:invertIfNegative val="0"/>
          <c:cat>
            <c:strRef>
              <c:f>Sheet1!$A$2:$A$5</c:f>
              <c:strCache>
                <c:ptCount val="2"/>
                <c:pt idx="0">
                  <c:v>&lt;= 12 tháng tuổi</c:v>
                </c:pt>
                <c:pt idx="1">
                  <c:v>&gt; 12 tháng tuổi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33</c:v>
                </c:pt>
                <c:pt idx="1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E0A-4F23-BBA3-2AFB33AD0C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57"/>
        <c:axId val="83317120"/>
        <c:axId val="83319040"/>
      </c:barChart>
      <c:catAx>
        <c:axId val="83317120"/>
        <c:scaling>
          <c:orientation val="minMax"/>
        </c:scaling>
        <c:delete val="0"/>
        <c:axPos val="b"/>
        <c:title>
          <c:overlay val="0"/>
        </c:title>
        <c:numFmt formatCode="General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 sz="1000" b="0" i="0"/>
            </a:pPr>
            <a:endParaRPr lang="en-US"/>
          </a:p>
        </c:txPr>
        <c:crossAx val="83319040"/>
        <c:crosses val="autoZero"/>
        <c:auto val="1"/>
        <c:lblAlgn val="ctr"/>
        <c:lblOffset val="100"/>
        <c:noMultiLvlLbl val="0"/>
      </c:catAx>
      <c:valAx>
        <c:axId val="83319040"/>
        <c:scaling>
          <c:orientation val="minMax"/>
        </c:scaling>
        <c:delete val="0"/>
        <c:axPos val="l"/>
        <c:majorGridlines/>
        <c:title>
          <c:overlay val="0"/>
        </c:title>
        <c:numFmt formatCode="General" sourceLinked="1"/>
        <c:majorTickMark val="out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US"/>
          </a:p>
        </c:txPr>
        <c:crossAx val="8331712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92677054008228255"/>
          <c:y val="0.45813579338052324"/>
          <c:w val="7.3229459917717482E-2"/>
          <c:h val="0.25816284173930315"/>
        </c:manualLayout>
      </c:layout>
      <c:overlay val="0"/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0.28043</cdr:x>
      <cdr:y>0.35838</cdr:y>
    </cdr:from>
    <cdr:to>
      <cdr:x>0.43242</cdr:x>
      <cdr:y>0.44857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5AB986E7-9904-4623-1226-90F38456E352}"/>
            </a:ext>
          </a:extLst>
        </cdr:cNvPr>
        <cdr:cNvSpPr txBox="1"/>
      </cdr:nvSpPr>
      <cdr:spPr>
        <a:xfrm xmlns:a="http://schemas.openxmlformats.org/drawingml/2006/main">
          <a:off x="1276770" y="1066386"/>
          <a:ext cx="692005" cy="2683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vi-VN" sz="1100" dirty="0"/>
            <a:t>(9 BN)</a:t>
          </a:r>
          <a:endParaRPr lang="en-US" sz="1100" dirty="0"/>
        </a:p>
      </cdr:txBody>
    </cdr:sp>
  </cdr:relSizeAnchor>
  <cdr:relSizeAnchor xmlns:cdr="http://schemas.openxmlformats.org/drawingml/2006/chartDrawing">
    <cdr:from>
      <cdr:x>0.43951</cdr:x>
      <cdr:y>0.77786</cdr:y>
    </cdr:from>
    <cdr:to>
      <cdr:x>0.62583</cdr:x>
      <cdr:y>0.85391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FF6B2EBF-0915-5BF6-7902-F427B4A69307}"/>
            </a:ext>
          </a:extLst>
        </cdr:cNvPr>
        <cdr:cNvSpPr txBox="1"/>
      </cdr:nvSpPr>
      <cdr:spPr>
        <a:xfrm xmlns:a="http://schemas.openxmlformats.org/drawingml/2006/main">
          <a:off x="2001067" y="2314578"/>
          <a:ext cx="848285" cy="2262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vi-VN" dirty="0"/>
            <a:t>(30</a:t>
          </a:r>
          <a:r>
            <a:rPr lang="vi-VN" sz="1100" dirty="0"/>
            <a:t> BN)</a:t>
          </a:r>
          <a:endParaRPr lang="en-US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0.17615</cdr:x>
      <cdr:y>0.31271</cdr:y>
    </cdr:from>
    <cdr:to>
      <cdr:x>0.28984</cdr:x>
      <cdr:y>0.38554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A57CCDDA-C2D5-2993-8337-E8DE3A278B69}"/>
            </a:ext>
          </a:extLst>
        </cdr:cNvPr>
        <cdr:cNvSpPr txBox="1"/>
      </cdr:nvSpPr>
      <cdr:spPr>
        <a:xfrm xmlns:a="http://schemas.openxmlformats.org/drawingml/2006/main">
          <a:off x="908548" y="1152192"/>
          <a:ext cx="586409" cy="2683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vi-VN" dirty="0"/>
            <a:t>89</a:t>
          </a:r>
          <a:r>
            <a:rPr lang="vi-VN" sz="1100" dirty="0"/>
            <a:t>%</a:t>
          </a:r>
          <a:endParaRPr lang="en-US" sz="1100" dirty="0"/>
        </a:p>
      </cdr:txBody>
    </cdr:sp>
  </cdr:relSizeAnchor>
  <cdr:relSizeAnchor xmlns:cdr="http://schemas.openxmlformats.org/drawingml/2006/chartDrawing">
    <cdr:from>
      <cdr:x>0.38631</cdr:x>
      <cdr:y>0.65334</cdr:y>
    </cdr:from>
    <cdr:to>
      <cdr:x>0.5</cdr:x>
      <cdr:y>0.72617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27E58384-504B-0B44-4E16-4DFE23B1F15A}"/>
            </a:ext>
          </a:extLst>
        </cdr:cNvPr>
        <cdr:cNvSpPr txBox="1"/>
      </cdr:nvSpPr>
      <cdr:spPr>
        <a:xfrm xmlns:a="http://schemas.openxmlformats.org/drawingml/2006/main">
          <a:off x="1874870" y="2091786"/>
          <a:ext cx="551769" cy="2331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vi-VN" dirty="0"/>
            <a:t>11</a:t>
          </a:r>
          <a:r>
            <a:rPr lang="vi-VN" sz="1100" dirty="0"/>
            <a:t>%</a:t>
          </a:r>
          <a:endParaRPr lang="en-US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0E24261-7101-4560-9127-A72515F6CF41}" type="datetimeFigureOut">
              <a:rPr lang="en-US" altLang="en-US"/>
              <a:pPr/>
              <a:t>3/16/26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4091882-D408-4FF0-8919-87E80627622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29520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>
                <a:latin typeface="+mj-lt"/>
              </a:rPr>
              <a:t>Kính thưa thầy chủ tịch hội đồng</a:t>
            </a:r>
            <a:r>
              <a:rPr lang="en-US" baseline="0" dirty="0">
                <a:latin typeface="+mj-lt"/>
              </a:rPr>
              <a:t> !</a:t>
            </a:r>
            <a:r>
              <a:rPr lang="vi-VN" dirty="0">
                <a:latin typeface="+mj-lt"/>
              </a:rPr>
              <a:t> Kính thưa các thầy cô trong hội đồng</a:t>
            </a:r>
            <a:r>
              <a:rPr lang="en-US" baseline="0" dirty="0">
                <a:latin typeface="+mj-lt"/>
              </a:rPr>
              <a:t>. </a:t>
            </a:r>
            <a:r>
              <a:rPr lang="en-US" baseline="0" dirty="0" err="1">
                <a:latin typeface="+mj-lt"/>
              </a:rPr>
              <a:t>Sau</a:t>
            </a:r>
            <a:r>
              <a:rPr lang="en-US" baseline="0" dirty="0">
                <a:latin typeface="+mj-lt"/>
              </a:rPr>
              <a:t> </a:t>
            </a:r>
            <a:r>
              <a:rPr lang="en-US" baseline="0" dirty="0" err="1">
                <a:latin typeface="+mj-lt"/>
              </a:rPr>
              <a:t>đây</a:t>
            </a:r>
            <a:r>
              <a:rPr lang="en-US" baseline="0" dirty="0">
                <a:latin typeface="+mj-lt"/>
              </a:rPr>
              <a:t> </a:t>
            </a:r>
            <a:r>
              <a:rPr lang="en-US" baseline="0" dirty="0" err="1">
                <a:latin typeface="+mj-lt"/>
              </a:rPr>
              <a:t>em</a:t>
            </a:r>
            <a:r>
              <a:rPr lang="en-US" baseline="0" dirty="0">
                <a:latin typeface="+mj-lt"/>
              </a:rPr>
              <a:t> </a:t>
            </a:r>
            <a:r>
              <a:rPr lang="en-US" baseline="0" dirty="0" err="1">
                <a:latin typeface="+mj-lt"/>
              </a:rPr>
              <a:t>xin</a:t>
            </a:r>
            <a:r>
              <a:rPr lang="en-US" baseline="0" dirty="0">
                <a:latin typeface="+mj-lt"/>
              </a:rPr>
              <a:t> </a:t>
            </a:r>
            <a:r>
              <a:rPr lang="en-US" baseline="0" dirty="0" err="1">
                <a:latin typeface="+mj-lt"/>
              </a:rPr>
              <a:t>trình</a:t>
            </a:r>
            <a:r>
              <a:rPr lang="en-US" baseline="0" dirty="0">
                <a:latin typeface="+mj-lt"/>
              </a:rPr>
              <a:t> </a:t>
            </a:r>
            <a:r>
              <a:rPr lang="en-US" baseline="0" dirty="0" err="1">
                <a:latin typeface="+mj-lt"/>
              </a:rPr>
              <a:t>bày</a:t>
            </a:r>
            <a:r>
              <a:rPr lang="en-US" baseline="0" dirty="0">
                <a:latin typeface="+mj-lt"/>
              </a:rPr>
              <a:t> </a:t>
            </a:r>
            <a:r>
              <a:rPr lang="en-US" baseline="0" dirty="0" err="1">
                <a:latin typeface="+mj-lt"/>
              </a:rPr>
              <a:t>tóm</a:t>
            </a:r>
            <a:r>
              <a:rPr lang="en-US" baseline="0" dirty="0">
                <a:latin typeface="+mj-lt"/>
              </a:rPr>
              <a:t> </a:t>
            </a:r>
            <a:r>
              <a:rPr lang="en-US" baseline="0" dirty="0" err="1">
                <a:latin typeface="+mj-lt"/>
              </a:rPr>
              <a:t>tắt</a:t>
            </a:r>
            <a:r>
              <a:rPr lang="en-US" baseline="0" dirty="0">
                <a:latin typeface="+mj-lt"/>
              </a:rPr>
              <a:t> </a:t>
            </a:r>
            <a:r>
              <a:rPr lang="en-US" baseline="0" dirty="0" err="1">
                <a:latin typeface="+mj-lt"/>
              </a:rPr>
              <a:t>luận</a:t>
            </a:r>
            <a:r>
              <a:rPr lang="en-US" baseline="0" dirty="0">
                <a:latin typeface="+mj-lt"/>
              </a:rPr>
              <a:t> </a:t>
            </a:r>
            <a:r>
              <a:rPr lang="en-US" baseline="0" dirty="0" err="1">
                <a:latin typeface="+mj-lt"/>
              </a:rPr>
              <a:t>văn</a:t>
            </a:r>
            <a:r>
              <a:rPr lang="vi-VN" dirty="0">
                <a:latin typeface="+mj-lt"/>
              </a:rPr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091882-D408-4FF0-8919-87E806276221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32429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 charset="0"/>
              <a:buNone/>
              <a:tabLst/>
              <a:defRPr/>
            </a:pPr>
            <a:endParaRPr lang="vi-VN" sz="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8E258A0-6CC4-472E-9336-08AF2E863ABF}" type="slidenum">
              <a:rPr lang="en-US" altLang="vi-VN" smtClean="0"/>
              <a:pPr>
                <a:spcBef>
                  <a:spcPct val="0"/>
                </a:spcBef>
              </a:pPr>
              <a:t>13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5412002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 charset="0"/>
              <a:buNone/>
              <a:tabLst/>
              <a:defRPr/>
            </a:pPr>
            <a:endParaRPr lang="vi-VN" sz="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8E258A0-6CC4-472E-9336-08AF2E863ABF}" type="slidenum">
              <a:rPr lang="en-US" altLang="vi-VN" smtClean="0"/>
              <a:pPr>
                <a:spcBef>
                  <a:spcPct val="0"/>
                </a:spcBef>
              </a:pPr>
              <a:t>14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9423843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 typeface="+mj-lt" charset="0"/>
              <a:buNone/>
            </a:pPr>
            <a:endParaRPr lang="vi-VN" altLang="vi-VN">
              <a:latin typeface="Calibri" panose="020F0502020204030204" pitchFamily="34" charset="0"/>
            </a:endParaRPr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8E258A0-6CC4-472E-9336-08AF2E863ABF}" type="slidenum">
              <a:rPr lang="en-US" altLang="vi-VN" smtClean="0"/>
              <a:pPr>
                <a:spcBef>
                  <a:spcPct val="0"/>
                </a:spcBef>
              </a:pPr>
              <a:t>15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42375033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 typeface="+mj-lt" charset="0"/>
              <a:buNone/>
            </a:pPr>
            <a:endParaRPr lang="vi-VN" altLang="vi-VN">
              <a:latin typeface="Calibri" panose="020F0502020204030204" pitchFamily="34" charset="0"/>
            </a:endParaRPr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8E258A0-6CC4-472E-9336-08AF2E863ABF}" type="slidenum">
              <a:rPr lang="en-US" altLang="vi-VN" smtClean="0"/>
              <a:pPr>
                <a:spcBef>
                  <a:spcPct val="0"/>
                </a:spcBef>
              </a:pPr>
              <a:t>16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8662323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 charset="0"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eaLnBrk="1" hangingPunct="1">
              <a:spcBef>
                <a:spcPct val="0"/>
              </a:spcBef>
              <a:buFont typeface="+mj-lt" charset="0"/>
              <a:buNone/>
            </a:pPr>
            <a:r>
              <a:rPr lang="vi-VN" altLang="vi-VN" dirty="0">
                <a:latin typeface="Calibri" panose="020F0502020204030204" pitchFamily="34" charset="0"/>
              </a:rPr>
              <a:t>Có 37 BN được phẫu thuật</a:t>
            </a:r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8E258A0-6CC4-472E-9336-08AF2E863ABF}" type="slidenum">
              <a:rPr lang="en-US" altLang="vi-VN" smtClean="0"/>
              <a:pPr>
                <a:spcBef>
                  <a:spcPct val="0"/>
                </a:spcBef>
              </a:pPr>
              <a:t>17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8367518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091882-D408-4FF0-8919-87E806276221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1153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091882-D408-4FF0-8919-87E806276221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90067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091882-D408-4FF0-8919-87E806276221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34502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091882-D408-4FF0-8919-87E806276221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74209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30000"/>
              </a:lnSpc>
              <a:spcAft>
                <a:spcPts val="1000"/>
              </a:spcAft>
              <a:buFont typeface=".VnTime" panose="020B7200000000000000" pitchFamily="34" charset="0"/>
              <a:buChar char="-"/>
              <a:tabLst>
                <a:tab pos="342900" algn="l"/>
              </a:tabLst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yếu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do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nguyên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bất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thường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cấu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trúc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phẫu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lớp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niệu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quản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(61,54%).</a:t>
            </a:r>
          </a:p>
          <a:p>
            <a:pPr marL="342900" lvl="0" indent="-342900" algn="just">
              <a:lnSpc>
                <a:spcPct val="140000"/>
              </a:lnSpc>
              <a:spcAft>
                <a:spcPts val="1000"/>
              </a:spcAft>
              <a:buFont typeface=".VnTime" panose="020B7200000000000000" pitchFamily="34" charset="0"/>
              <a:buChar char="-"/>
              <a:tabLst>
                <a:tab pos="342900" algn="l"/>
              </a:tabLs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Nguyên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bên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ngoài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hay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gặp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do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dính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gập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niệu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quản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(15,38%).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091882-D408-4FF0-8919-87E806276221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09532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091882-D408-4FF0-8919-87E806276221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51000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NhiÔm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khuÈn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tiÕt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niÖu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3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bÖnh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(7,69%), 2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tr­êng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hîp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cÊy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n­íc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tiÓu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qua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dẫn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cã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khuÈn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lµ Klebsiella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pneunoniae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091882-D408-4FF0-8919-87E806276221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3009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091882-D408-4FF0-8919-87E806276221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045509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40000"/>
              </a:lnSpc>
              <a:spcAft>
                <a:spcPts val="1000"/>
              </a:spcAft>
            </a:pPr>
            <a:r>
              <a:rPr lang="en-US" sz="18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Trung </a:t>
            </a:r>
            <a:r>
              <a:rPr lang="en-US" sz="18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bình</a:t>
            </a:r>
            <a:r>
              <a:rPr lang="en-US" sz="18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độ</a:t>
            </a:r>
            <a:r>
              <a:rPr lang="en-US" sz="18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dầy</a:t>
            </a:r>
            <a:r>
              <a:rPr lang="en-US" sz="18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nhu</a:t>
            </a:r>
            <a:r>
              <a:rPr lang="en-US" sz="18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mô</a:t>
            </a:r>
            <a:r>
              <a:rPr lang="en-US" sz="18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tăng</a:t>
            </a:r>
            <a:r>
              <a:rPr lang="en-US" sz="18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lên</a:t>
            </a:r>
            <a:r>
              <a:rPr lang="en-US" sz="18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khác</a:t>
            </a:r>
            <a:r>
              <a:rPr lang="en-US" sz="18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biệt</a:t>
            </a:r>
            <a:r>
              <a:rPr lang="en-US" sz="18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so </a:t>
            </a:r>
            <a:r>
              <a:rPr lang="en-US" sz="18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với</a:t>
            </a:r>
            <a:r>
              <a:rPr lang="en-US" sz="18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trước</a:t>
            </a:r>
            <a:r>
              <a:rPr lang="en-US" sz="18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mổ</a:t>
            </a:r>
            <a:r>
              <a:rPr lang="en-US" sz="18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(p &lt; 0,05).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40000"/>
              </a:lnSpc>
              <a:spcAft>
                <a:spcPts val="1000"/>
              </a:spcAft>
            </a:pPr>
            <a:r>
              <a:rPr lang="en-US" sz="18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ĐK </a:t>
            </a:r>
            <a:r>
              <a:rPr lang="en-US" sz="18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đài</a:t>
            </a:r>
            <a:r>
              <a:rPr lang="en-US" sz="18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ĐKTSBT </a:t>
            </a:r>
            <a:r>
              <a:rPr lang="en-US" sz="18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cũng</a:t>
            </a:r>
            <a:r>
              <a:rPr lang="en-US" sz="18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nhỏ</a:t>
            </a:r>
            <a:r>
              <a:rPr lang="en-US" sz="18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hơn</a:t>
            </a:r>
            <a:r>
              <a:rPr lang="en-US" sz="18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khác</a:t>
            </a:r>
            <a:r>
              <a:rPr lang="en-US" sz="18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biệt</a:t>
            </a:r>
            <a:r>
              <a:rPr lang="en-US" sz="18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so </a:t>
            </a:r>
            <a:r>
              <a:rPr lang="en-US" sz="18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với</a:t>
            </a:r>
            <a:r>
              <a:rPr lang="en-US" sz="18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trước</a:t>
            </a:r>
            <a:r>
              <a:rPr lang="en-US" sz="18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mổ</a:t>
            </a:r>
            <a:r>
              <a:rPr lang="en-US" sz="18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(p &lt; 0,05).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091882-D408-4FF0-8919-87E806276221}" type="slidenum">
              <a:rPr lang="en-US" altLang="en-US" smtClean="0"/>
              <a:pPr/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689818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bệnh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kết quả xấu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(8,82%) </a:t>
            </a:r>
            <a:r>
              <a:rPr lang="vi-V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đều phải mổ lại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091882-D408-4FF0-8919-87E806276221}" type="slidenum">
              <a:rPr lang="en-US" altLang="en-US" smtClean="0"/>
              <a:pPr/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1401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latin typeface="Arial" pitchFamily="34" charset="0"/>
                <a:cs typeface="Arial" pitchFamily="34" charset="0"/>
              </a:rPr>
              <a:t>Trên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baseline="0" dirty="0" err="1">
                <a:latin typeface="Arial" pitchFamily="34" charset="0"/>
                <a:cs typeface="Arial" pitchFamily="34" charset="0"/>
              </a:rPr>
              <a:t>đây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baseline="0" dirty="0" err="1">
                <a:latin typeface="Arial" pitchFamily="34" charset="0"/>
                <a:cs typeface="Arial" pitchFamily="34" charset="0"/>
              </a:rPr>
              <a:t>là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baseline="0" dirty="0" err="1">
                <a:latin typeface="Arial" pitchFamily="34" charset="0"/>
                <a:cs typeface="Arial" pitchFamily="34" charset="0"/>
              </a:rPr>
              <a:t>toàn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baseline="0" dirty="0" err="1">
                <a:latin typeface="Arial" pitchFamily="34" charset="0"/>
                <a:cs typeface="Arial" pitchFamily="34" charset="0"/>
              </a:rPr>
              <a:t>bộ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baseline="0" dirty="0" err="1">
                <a:latin typeface="Arial" pitchFamily="34" charset="0"/>
                <a:cs typeface="Arial" pitchFamily="34" charset="0"/>
              </a:rPr>
              <a:t>phần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baseline="0" dirty="0" err="1">
                <a:latin typeface="Arial" pitchFamily="34" charset="0"/>
                <a:cs typeface="Arial" pitchFamily="34" charset="0"/>
              </a:rPr>
              <a:t>trình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baseline="0" dirty="0" err="1">
                <a:latin typeface="Arial" pitchFamily="34" charset="0"/>
                <a:cs typeface="Arial" pitchFamily="34" charset="0"/>
              </a:rPr>
              <a:t>bày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baseline="0" dirty="0" err="1">
                <a:latin typeface="Arial" pitchFamily="34" charset="0"/>
                <a:cs typeface="Arial" pitchFamily="34" charset="0"/>
              </a:rPr>
              <a:t>tóm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baseline="0" dirty="0" err="1">
                <a:latin typeface="Arial" pitchFamily="34" charset="0"/>
                <a:cs typeface="Arial" pitchFamily="34" charset="0"/>
              </a:rPr>
              <a:t>tắt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baseline="0" dirty="0" err="1">
                <a:latin typeface="Arial" pitchFamily="34" charset="0"/>
                <a:cs typeface="Arial" pitchFamily="34" charset="0"/>
              </a:rPr>
              <a:t>luận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baseline="0" dirty="0" err="1">
                <a:latin typeface="Arial" pitchFamily="34" charset="0"/>
                <a:cs typeface="Arial" pitchFamily="34" charset="0"/>
              </a:rPr>
              <a:t>văn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baseline="0" dirty="0" err="1">
                <a:latin typeface="Arial" pitchFamily="34" charset="0"/>
                <a:cs typeface="Arial" pitchFamily="34" charset="0"/>
              </a:rPr>
              <a:t>của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baseline="0" dirty="0" err="1">
                <a:latin typeface="Arial" pitchFamily="34" charset="0"/>
                <a:cs typeface="Arial" pitchFamily="34" charset="0"/>
              </a:rPr>
              <a:t>em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. </a:t>
            </a:r>
            <a:r>
              <a:rPr lang="en-US" baseline="0" dirty="0" err="1">
                <a:latin typeface="Arial" pitchFamily="34" charset="0"/>
                <a:cs typeface="Arial" pitchFamily="34" charset="0"/>
              </a:rPr>
              <a:t>Em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baseline="0" dirty="0" err="1">
                <a:latin typeface="Arial" pitchFamily="34" charset="0"/>
                <a:cs typeface="Arial" pitchFamily="34" charset="0"/>
              </a:rPr>
              <a:t>xin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baseline="0" dirty="0" err="1">
                <a:latin typeface="Arial" pitchFamily="34" charset="0"/>
                <a:cs typeface="Arial" pitchFamily="34" charset="0"/>
              </a:rPr>
              <a:t>chân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baseline="0" dirty="0" err="1">
                <a:latin typeface="Arial" pitchFamily="34" charset="0"/>
                <a:cs typeface="Arial" pitchFamily="34" charset="0"/>
              </a:rPr>
              <a:t>thành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baseline="0" dirty="0" err="1">
                <a:latin typeface="Arial" pitchFamily="34" charset="0"/>
                <a:cs typeface="Arial" pitchFamily="34" charset="0"/>
              </a:rPr>
              <a:t>cảm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baseline="0" dirty="0" err="1">
                <a:latin typeface="Arial" pitchFamily="34" charset="0"/>
                <a:cs typeface="Arial" pitchFamily="34" charset="0"/>
              </a:rPr>
              <a:t>ơn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baseline="0" dirty="0" err="1">
                <a:latin typeface="Arial" pitchFamily="34" charset="0"/>
                <a:cs typeface="Arial" pitchFamily="34" charset="0"/>
              </a:rPr>
              <a:t>các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baseline="0" dirty="0" err="1">
                <a:latin typeface="Arial" pitchFamily="34" charset="0"/>
                <a:cs typeface="Arial" pitchFamily="34" charset="0"/>
              </a:rPr>
              <a:t>thầy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baseline="0" dirty="0" err="1">
                <a:latin typeface="Arial" pitchFamily="34" charset="0"/>
                <a:cs typeface="Arial" pitchFamily="34" charset="0"/>
              </a:rPr>
              <a:t>cô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baseline="0" dirty="0" err="1">
                <a:latin typeface="Arial" pitchFamily="34" charset="0"/>
                <a:cs typeface="Arial" pitchFamily="34" charset="0"/>
              </a:rPr>
              <a:t>đã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baseline="0" dirty="0" err="1">
                <a:latin typeface="Arial" pitchFamily="34" charset="0"/>
                <a:cs typeface="Arial" pitchFamily="34" charset="0"/>
              </a:rPr>
              <a:t>lắng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baseline="0" dirty="0" err="1">
                <a:latin typeface="Arial" pitchFamily="34" charset="0"/>
                <a:cs typeface="Arial" pitchFamily="34" charset="0"/>
              </a:rPr>
              <a:t>nghe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. </a:t>
            </a:r>
            <a:r>
              <a:rPr lang="en-US" baseline="0" dirty="0" err="1">
                <a:latin typeface="Arial" pitchFamily="34" charset="0"/>
                <a:cs typeface="Arial" pitchFamily="34" charset="0"/>
              </a:rPr>
              <a:t>Kính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baseline="0" dirty="0" err="1">
                <a:latin typeface="Arial" pitchFamily="34" charset="0"/>
                <a:cs typeface="Arial" pitchFamily="34" charset="0"/>
              </a:rPr>
              <a:t>mong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baseline="0" dirty="0" err="1">
                <a:latin typeface="Arial" pitchFamily="34" charset="0"/>
                <a:cs typeface="Arial" pitchFamily="34" charset="0"/>
              </a:rPr>
              <a:t>các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baseline="0" dirty="0" err="1">
                <a:latin typeface="Arial" pitchFamily="34" charset="0"/>
                <a:cs typeface="Arial" pitchFamily="34" charset="0"/>
              </a:rPr>
              <a:t>thầy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baseline="0" dirty="0" err="1">
                <a:latin typeface="Arial" pitchFamily="34" charset="0"/>
                <a:cs typeface="Arial" pitchFamily="34" charset="0"/>
              </a:rPr>
              <a:t>cô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baseline="0" dirty="0" err="1">
                <a:latin typeface="Arial" pitchFamily="34" charset="0"/>
                <a:cs typeface="Arial" pitchFamily="34" charset="0"/>
              </a:rPr>
              <a:t>trong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baseline="0" dirty="0" err="1">
                <a:latin typeface="Arial" pitchFamily="34" charset="0"/>
                <a:cs typeface="Arial" pitchFamily="34" charset="0"/>
              </a:rPr>
              <a:t>hội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baseline="0" dirty="0" err="1">
                <a:latin typeface="Arial" pitchFamily="34" charset="0"/>
                <a:cs typeface="Arial" pitchFamily="34" charset="0"/>
              </a:rPr>
              <a:t>đồng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baseline="0" dirty="0" err="1">
                <a:latin typeface="Arial" pitchFamily="34" charset="0"/>
                <a:cs typeface="Arial" pitchFamily="34" charset="0"/>
              </a:rPr>
              <a:t>góp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 ý </a:t>
            </a:r>
            <a:r>
              <a:rPr lang="en-US" baseline="0" dirty="0" err="1">
                <a:latin typeface="Arial" pitchFamily="34" charset="0"/>
                <a:cs typeface="Arial" pitchFamily="34" charset="0"/>
              </a:rPr>
              <a:t>để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baseline="0" dirty="0" err="1">
                <a:latin typeface="Arial" pitchFamily="34" charset="0"/>
                <a:cs typeface="Arial" pitchFamily="34" charset="0"/>
              </a:rPr>
              <a:t>giúp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baseline="0" dirty="0" err="1">
                <a:latin typeface="Arial" pitchFamily="34" charset="0"/>
                <a:cs typeface="Arial" pitchFamily="34" charset="0"/>
              </a:rPr>
              <a:t>luận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baseline="0" dirty="0" err="1">
                <a:latin typeface="Arial" pitchFamily="34" charset="0"/>
                <a:cs typeface="Arial" pitchFamily="34" charset="0"/>
              </a:rPr>
              <a:t>văn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baseline="0" dirty="0" err="1">
                <a:latin typeface="Arial" pitchFamily="34" charset="0"/>
                <a:cs typeface="Arial" pitchFamily="34" charset="0"/>
              </a:rPr>
              <a:t>của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baseline="0" dirty="0" err="1">
                <a:latin typeface="Arial" pitchFamily="34" charset="0"/>
                <a:cs typeface="Arial" pitchFamily="34" charset="0"/>
              </a:rPr>
              <a:t>em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baseline="0" dirty="0" err="1">
                <a:latin typeface="Arial" pitchFamily="34" charset="0"/>
                <a:cs typeface="Arial" pitchFamily="34" charset="0"/>
              </a:rPr>
              <a:t>được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baseline="0" dirty="0" err="1">
                <a:latin typeface="Arial" pitchFamily="34" charset="0"/>
                <a:cs typeface="Arial" pitchFamily="34" charset="0"/>
              </a:rPr>
              <a:t>hoàn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baseline="0" dirty="0" err="1">
                <a:latin typeface="Arial" pitchFamily="34" charset="0"/>
                <a:cs typeface="Arial" pitchFamily="34" charset="0"/>
              </a:rPr>
              <a:t>thiện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baseline="0" dirty="0" err="1">
                <a:latin typeface="Arial" pitchFamily="34" charset="0"/>
                <a:cs typeface="Arial" pitchFamily="34" charset="0"/>
              </a:rPr>
              <a:t>hơn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. </a:t>
            </a:r>
            <a:r>
              <a:rPr lang="en-US" baseline="0" dirty="0" err="1">
                <a:latin typeface="Arial" pitchFamily="34" charset="0"/>
                <a:cs typeface="Arial" pitchFamily="34" charset="0"/>
              </a:rPr>
              <a:t>Em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baseline="0" dirty="0" err="1">
                <a:latin typeface="Arial" pitchFamily="34" charset="0"/>
                <a:cs typeface="Arial" pitchFamily="34" charset="0"/>
              </a:rPr>
              <a:t>xin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baseline="0" dirty="0" err="1">
                <a:latin typeface="Arial" pitchFamily="34" charset="0"/>
                <a:cs typeface="Arial" pitchFamily="34" charset="0"/>
              </a:rPr>
              <a:t>chân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baseline="0" dirty="0" err="1">
                <a:latin typeface="Arial" pitchFamily="34" charset="0"/>
                <a:cs typeface="Arial" pitchFamily="34" charset="0"/>
              </a:rPr>
              <a:t>thành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baseline="0" dirty="0" err="1">
                <a:latin typeface="Arial" pitchFamily="34" charset="0"/>
                <a:cs typeface="Arial" pitchFamily="34" charset="0"/>
              </a:rPr>
              <a:t>cảm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baseline="0" dirty="0" err="1">
                <a:latin typeface="Arial" pitchFamily="34" charset="0"/>
                <a:cs typeface="Arial" pitchFamily="34" charset="0"/>
              </a:rPr>
              <a:t>ơn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091882-D408-4FF0-8919-87E806276221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005972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091882-D408-4FF0-8919-87E806276221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93864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091882-D408-4FF0-8919-87E806276221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44732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091882-D408-4FF0-8919-87E806276221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46557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/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75424BD3-115E-4706-A862-B4BCD36A192B}" type="slidenum">
              <a:rPr lang="en-US" altLang="en-US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53582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091882-D408-4FF0-8919-87E806276221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55592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091882-D408-4FF0-8919-87E806276221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82090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 charset="0"/>
              <a:buNone/>
              <a:tabLst/>
              <a:defRPr/>
            </a:pPr>
            <a:endParaRPr lang="vi-VN" sz="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8E258A0-6CC4-472E-9336-08AF2E863ABF}" type="slidenum">
              <a:rPr lang="en-US" altLang="vi-VN" smtClean="0"/>
              <a:pPr>
                <a:spcBef>
                  <a:spcPct val="0"/>
                </a:spcBef>
              </a:pPr>
              <a:t>12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726553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E9E2F6-3050-41C4-A056-AB1D01AE2626}" type="datetimeFigureOut">
              <a:rPr lang="en-US" altLang="en-US"/>
              <a:pPr/>
              <a:t>3/16/26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DE4C36-01F5-4882-B6F7-161EE330FFD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42504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00B4F92-977D-4CA7-940A-572FE28D647A}" type="datetimeFigureOut">
              <a:rPr lang="en-US" altLang="en-US"/>
              <a:pPr/>
              <a:t>3/16/26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0B214E-ED9C-4E66-B8DF-064186DFDF4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9444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1416F84-908D-43DF-A875-36D2ECAC9F26}" type="datetimeFigureOut">
              <a:rPr lang="en-US" altLang="en-US"/>
              <a:pPr/>
              <a:t>3/16/26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4F3591-28D4-433F-8F0A-0B0ECEBD94C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8173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10DE833-0006-4489-BD08-F8D17277E83A}" type="datetimeFigureOut">
              <a:rPr lang="en-US" altLang="en-US"/>
              <a:pPr/>
              <a:t>3/16/26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255F5D-F381-4F69-A00F-290A80444AC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0394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A216786-177D-47D4-9F09-D9F7CC3163CC}" type="datetimeFigureOut">
              <a:rPr lang="en-US" altLang="en-US"/>
              <a:pPr/>
              <a:t>3/16/26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7C5D18-1604-465E-8DBB-3A436D66276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04237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5C87212-84B2-411A-80C8-CDFC8EF7846B}" type="datetimeFigureOut">
              <a:rPr lang="en-US" altLang="en-US"/>
              <a:pPr/>
              <a:t>3/16/26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4DD14C-A86E-4CC4-8FDC-A6B951E76CB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7580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632CF91-4580-43B5-AD3E-47E386450112}" type="datetimeFigureOut">
              <a:rPr lang="en-US" altLang="en-US"/>
              <a:pPr/>
              <a:t>3/16/26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9FE93B-33B6-4144-985F-BAD92C35153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73606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2A94F5F-856E-4F02-83F3-744894A73630}" type="datetimeFigureOut">
              <a:rPr lang="en-US" altLang="en-US"/>
              <a:pPr/>
              <a:t>3/16/26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8F7012-2F8C-4175-B4F0-5DE0F54BC56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7172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6CEB803-049A-47E5-A5B6-A2A8F64AAA67}" type="datetimeFigureOut">
              <a:rPr lang="en-US" altLang="en-US"/>
              <a:pPr/>
              <a:t>3/16/26</a:t>
            </a:fld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8638E4-8FBE-4A52-9B51-7D6B64DC3A9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8463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6C16EB-CAD2-4F38-AD6E-3AC4E4B6F465}" type="datetimeFigureOut">
              <a:rPr lang="en-US" altLang="en-US"/>
              <a:pPr/>
              <a:t>3/16/26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08ED00-CE4B-4230-B0F1-F94DA8AD2BC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0916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22259A8-38AE-4231-899A-2A685000278A}" type="datetimeFigureOut">
              <a:rPr lang="en-US" altLang="en-US"/>
              <a:pPr/>
              <a:t>3/16/26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F5B28D-84B2-40DB-95F0-AB2E3A12CA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0976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E20890AB-D640-4DAC-9E94-831DC54668C9}" type="datetimeFigureOut">
              <a:rPr lang="en-US" altLang="en-US"/>
              <a:pPr/>
              <a:t>3/16/26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A1001373-6EFC-4B13-9FB8-9A704CC3B7B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hyperlink" Target="https://www.youtube.com/watch?v=3EBTECYu4MU&amp;t=356s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jp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5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16674"/>
            <a:ext cx="12192000" cy="441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89038"/>
            <a:ext cx="12192000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AutoShape 7" descr="Káº¿t quáº£ hÃ¬nh áº£nh cho logo dai hoc y ha noi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4343" name="AutoShape 9" descr="Káº¿t quáº£ hÃ¬nh áº£nh cho logo dai hoc y ha noi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4344" name="AutoShape 11" descr="Káº¿t quáº£ hÃ¬nh áº£nh cho logo dai hoc y ha noi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4345" name="AutoShape 13" descr="Káº¿t quáº£ hÃ¬nh áº£nh cho logo dai hoc y ha noi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4346" name="AutoShape 15" descr="Káº¿t quáº£ hÃ¬nh áº£nh cho logo dai hoc y ha noi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4347" name="AutoShape 17" descr="Káº¿t quáº£ hÃ¬nh áº£nh cho logo dai hoc y ha noi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4348" name="AutoShape 23" descr="Káº¿t quáº£ hÃ¬nh áº£nh cho logo dai hoc y ha noi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4349" name="AutoShape 25" descr="Káº¿t quáº£ hÃ¬nh áº£nh cho logo dai hoc y ha noi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4350" name="AutoShape 27" descr="Káº¿t quáº£ hÃ¬nh áº£nh cho logo dai hoc y ha noi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4351" name="AutoShape 29" descr="Káº¿t quáº£ hÃ¬nh áº£nh cho logo dai hoc y ha noi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4352" name="AutoShape 31" descr="Káº¿t quáº£ hÃ¬nh áº£nh cho logo dai hoc y ha noi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4353" name="AutoShape 33" descr="Káº¿t quáº£ hÃ¬nh áº£nh cho logo dai hoc y ha noi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4354" name="AutoShape 35" descr="Káº¿t quáº£ hÃ¬nh áº£nh cho logo dai hoc y ha noi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4355" name="AutoShape 37" descr="Káº¿t quáº£ hÃ¬nh áº£nh cho logo dai hoc y ha noi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4137" name="Text Box 41"/>
          <p:cNvSpPr txBox="1">
            <a:spLocks noChangeArrowheads="1"/>
          </p:cNvSpPr>
          <p:nvPr/>
        </p:nvSpPr>
        <p:spPr bwMode="auto">
          <a:xfrm>
            <a:off x="181970" y="1904544"/>
            <a:ext cx="12010030" cy="1826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buNone/>
            </a:pPr>
            <a:r>
              <a:rPr lang="en-US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itchFamily="34" charset="0"/>
              </a:rPr>
              <a:t>KẾT QUẢ PHẪU THUẬT</a:t>
            </a:r>
            <a:r>
              <a:rPr lang="vi-VN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itchFamily="34" charset="0"/>
              </a:rPr>
              <a:t> ĐIỀU TRỊ HẸP KHÚC NỐI </a:t>
            </a:r>
          </a:p>
          <a:p>
            <a:pPr algn="ctr">
              <a:lnSpc>
                <a:spcPct val="100000"/>
              </a:lnSpc>
              <a:buNone/>
            </a:pPr>
            <a:r>
              <a:rPr lang="vi-VN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itchFamily="34" charset="0"/>
              </a:rPr>
              <a:t>BỂ THẬN-NIỆU QUẢN Ở TRẺ EM TẠI </a:t>
            </a:r>
          </a:p>
          <a:p>
            <a:pPr algn="ctr">
              <a:lnSpc>
                <a:spcPct val="100000"/>
              </a:lnSpc>
              <a:buNone/>
            </a:pPr>
            <a:r>
              <a:rPr lang="vi-VN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itchFamily="34" charset="0"/>
              </a:rPr>
              <a:t>BỆNH VIỆN TRUNG ƯƠNG THÁI NGUYÊN</a:t>
            </a:r>
            <a:endParaRPr lang="en-US" sz="32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3095" name="Text Box 42"/>
          <p:cNvSpPr txBox="1">
            <a:spLocks noChangeArrowheads="1"/>
          </p:cNvSpPr>
          <p:nvPr/>
        </p:nvSpPr>
        <p:spPr bwMode="auto">
          <a:xfrm>
            <a:off x="4610100" y="5401011"/>
            <a:ext cx="75819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vi-VN" alt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Báo cáo viên</a:t>
            </a:r>
            <a:r>
              <a:rPr lang="en-US" alt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: THS.BS. </a:t>
            </a:r>
            <a:r>
              <a:rPr lang="vi-VN" alt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TRẦN XUÂN THẮM</a:t>
            </a:r>
          </a:p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Phone: 0974764283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BC32AB4-61FB-4062-9E20-33DD6EC6477C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pic>
        <p:nvPicPr>
          <p:cNvPr id="15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4907"/>
            <a:ext cx="12192000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677439" y="57558"/>
            <a:ext cx="7132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b="1" dirty="0">
                <a:solidFill>
                  <a:srgbClr val="0070C0"/>
                </a:solidFill>
                <a:latin typeface="Arial" pitchFamily="34" charset="0"/>
              </a:rPr>
              <a:t>TỔNG QUAN</a:t>
            </a:r>
            <a:endParaRPr lang="en-US" sz="2800" b="1" dirty="0">
              <a:solidFill>
                <a:schemeClr val="tx2"/>
              </a:solidFill>
              <a:latin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903694-86BE-E0CA-0F4F-069EC2DDE6B7}"/>
              </a:ext>
            </a:extLst>
          </p:cNvPr>
          <p:cNvSpPr txBox="1"/>
          <p:nvPr/>
        </p:nvSpPr>
        <p:spPr>
          <a:xfrm>
            <a:off x="113070" y="976739"/>
            <a:ext cx="6098458" cy="4372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0" lvl="2" indent="-228600" algn="just">
              <a:lnSpc>
                <a:spcPct val="140000"/>
              </a:lnSpc>
              <a:buFont typeface="+mj-lt"/>
              <a:buAutoNum type="arabicPeriod"/>
            </a:pP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Phương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pháp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tạo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không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cắt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rời</a:t>
            </a:r>
            <a:endParaRPr lang="en-US" sz="18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B1143F-29C5-7514-531E-5D27D5E442C7}"/>
              </a:ext>
            </a:extLst>
          </p:cNvPr>
          <p:cNvSpPr txBox="1"/>
          <p:nvPr/>
        </p:nvSpPr>
        <p:spPr>
          <a:xfrm>
            <a:off x="145153" y="3656157"/>
            <a:ext cx="6098458" cy="458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 algn="just">
              <a:lnSpc>
                <a:spcPct val="150000"/>
              </a:lnSpc>
            </a:pPr>
            <a:r>
              <a:rPr lang="vi-VN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2.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Phẫu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thuật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tạo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cắt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rời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0CB3185-1BB1-04FA-4C0B-226DF11529F9}"/>
              </a:ext>
            </a:extLst>
          </p:cNvPr>
          <p:cNvSpPr txBox="1"/>
          <p:nvPr/>
        </p:nvSpPr>
        <p:spPr>
          <a:xfrm>
            <a:off x="1589139" y="1548111"/>
            <a:ext cx="9265674" cy="18896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Phương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pháp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tạo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Y – V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Foley F.E.B (1937</a:t>
            </a:r>
            <a:endParaRPr lang="vi-VN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Tạo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mở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rộng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đường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kính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NQ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bằng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đặt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ống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thông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Davis D.M [28] (1943)</a:t>
            </a:r>
            <a:endParaRPr lang="vi-VN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spc="-3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Tạo</a:t>
            </a:r>
            <a:r>
              <a:rPr lang="en-US" sz="2000" spc="-3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spc="-3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2000" spc="-3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spc="-3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mảnh</a:t>
            </a:r>
            <a:r>
              <a:rPr lang="en-US" sz="2000" spc="-3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spc="-3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ghép</a:t>
            </a:r>
            <a:r>
              <a:rPr lang="en-US" sz="2000" spc="-3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spc="-3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xoắn</a:t>
            </a:r>
            <a:r>
              <a:rPr lang="en-US" sz="2000" spc="-3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(Spiral flap) </a:t>
            </a:r>
            <a:r>
              <a:rPr lang="en-US" sz="2000" spc="-3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000" spc="-3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Culp O.S </a:t>
            </a:r>
            <a:r>
              <a:rPr lang="en-US" sz="2000" spc="-3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000" spc="-3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De </a:t>
            </a:r>
            <a:r>
              <a:rPr lang="en-US" sz="2000" spc="-3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Weerd</a:t>
            </a:r>
            <a:r>
              <a:rPr lang="en-US" sz="2000" spc="-3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J.H </a:t>
            </a:r>
            <a:r>
              <a:rPr lang="vi-VN" sz="2000" spc="-3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1951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Tạo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mảnh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ghép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thẳng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(Vertical flap)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Scardino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P.Lvà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Prince C.L (1953)</a:t>
            </a:r>
            <a:endParaRPr lang="en-US" sz="2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45FB638-7177-CF12-0787-71A8F2397EBA}"/>
              </a:ext>
            </a:extLst>
          </p:cNvPr>
          <p:cNvSpPr txBox="1"/>
          <p:nvPr/>
        </p:nvSpPr>
        <p:spPr>
          <a:xfrm>
            <a:off x="1589139" y="4187627"/>
            <a:ext cx="10602861" cy="23512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Anderson J.C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Hynes W (1949)</a:t>
            </a:r>
            <a:endParaRPr lang="vi-VN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</a:t>
            </a:r>
            <a:r>
              <a:rPr lang="en-US" sz="20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uss</a:t>
            </a:r>
            <a:r>
              <a:rPr lang="en-US" sz="20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R (1955) </a:t>
            </a:r>
            <a:endParaRPr lang="vi-VN" sz="2000" spc="-2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Phẫu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thuật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nội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soi </a:t>
            </a:r>
            <a:r>
              <a:rPr lang="en-US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tạo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BT – NQ: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thực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hiện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đầu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tiên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ở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người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lớn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vào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năm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1993. 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Tan H.L (1996):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người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thực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hiện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kỹ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thuật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mổ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nội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soi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tạo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BT – NQ ở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trẻ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qua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đường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phúc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mạc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Sau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đó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chính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tác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giả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đã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báo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cáo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phẫu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thuật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nội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soi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bằng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đường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sau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phúc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mạc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năm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1999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572653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 flipV="1">
            <a:off x="862841" y="3495741"/>
            <a:ext cx="45719" cy="45719"/>
          </a:xfrm>
          <a:prstGeom prst="rect">
            <a:avLst/>
          </a:prstGeom>
        </p:spPr>
      </p:pic>
      <p:pic>
        <p:nvPicPr>
          <p:cNvPr id="21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30" y="657225"/>
            <a:ext cx="12192001" cy="17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1143000" y="155215"/>
            <a:ext cx="9324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en-US" altLang="en-US" sz="2800" b="1" dirty="0">
                <a:solidFill>
                  <a:srgbClr val="0070C0"/>
                </a:solidFill>
                <a:latin typeface="Arial" pitchFamily="34" charset="0"/>
              </a:rPr>
              <a:t>3. </a:t>
            </a:r>
            <a:r>
              <a:rPr lang="vi-VN" altLang="en-US" sz="2800" b="1" dirty="0">
                <a:solidFill>
                  <a:srgbClr val="0070C0"/>
                </a:solidFill>
                <a:latin typeface="Arial" pitchFamily="34" charset="0"/>
              </a:rPr>
              <a:t>ĐỐI TƯỢNG VÀ </a:t>
            </a:r>
            <a:r>
              <a:rPr lang="en-US" altLang="en-US" sz="2800" b="1" dirty="0">
                <a:solidFill>
                  <a:srgbClr val="0070C0"/>
                </a:solidFill>
                <a:latin typeface="Arial" pitchFamily="34" charset="0"/>
              </a:rPr>
              <a:t>PHƯƠNG PHÁP NGHIÊN CỨU</a:t>
            </a:r>
          </a:p>
        </p:txBody>
      </p:sp>
      <p:sp>
        <p:nvSpPr>
          <p:cNvPr id="26" name="AutoShape 4"/>
          <p:cNvSpPr>
            <a:spLocks noChangeArrowheads="1"/>
          </p:cNvSpPr>
          <p:nvPr/>
        </p:nvSpPr>
        <p:spPr bwMode="invGray">
          <a:xfrm>
            <a:off x="259762" y="1163200"/>
            <a:ext cx="5429839" cy="543982"/>
          </a:xfrm>
          <a:prstGeom prst="roundRect">
            <a:avLst>
              <a:gd name="adj" fmla="val 50000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Tiêu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chuẩn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lựa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chọn</a:t>
            </a:r>
            <a:endParaRPr 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ectangle 7">
            <a:extLst>
              <a:ext uri="{FF2B5EF4-FFF2-40B4-BE49-F238E27FC236}">
                <a16:creationId xmlns:a16="http://schemas.microsoft.com/office/drawing/2014/main" id="{E0A70233-C2F2-4205-9C60-35C013D383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713" y="2101303"/>
            <a:ext cx="6321612" cy="3973973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</a:t>
            </a:r>
            <a:r>
              <a:rPr lang="en-US" sz="20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hững</a:t>
            </a:r>
            <a:r>
              <a:rPr lang="en-US" sz="20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bệnh</a:t>
            </a:r>
            <a:r>
              <a:rPr lang="en-US" sz="20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nhi</a:t>
            </a:r>
            <a:r>
              <a:rPr lang="en-US" sz="20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20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chẩn</a:t>
            </a:r>
            <a:r>
              <a:rPr lang="en-US" sz="20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đoán</a:t>
            </a:r>
            <a:r>
              <a:rPr lang="en-US" sz="20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hẹp</a:t>
            </a:r>
            <a:r>
              <a:rPr lang="en-US" sz="20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khúc</a:t>
            </a:r>
            <a:r>
              <a:rPr lang="en-US" sz="20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nối</a:t>
            </a:r>
            <a:r>
              <a:rPr lang="en-US" sz="20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bể</a:t>
            </a:r>
            <a:r>
              <a:rPr lang="en-US" sz="20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thận</a:t>
            </a:r>
            <a:r>
              <a:rPr lang="en-US" sz="20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niệu</a:t>
            </a:r>
            <a:r>
              <a:rPr lang="en-US" sz="20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quản</a:t>
            </a:r>
            <a:r>
              <a:rPr lang="en-US" sz="20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vi-VN" sz="2000" spc="-2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300"/>
              </a:spcBef>
              <a:buFont typeface="Wingdings" panose="05000000000000000000" pitchFamily="2" charset="2"/>
              <a:buChar char="Ø"/>
            </a:pP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Tuổi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Từ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trẻ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sơ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sinh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đến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dưới</a:t>
            </a:r>
            <a:r>
              <a:rPr lang="vi-VN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16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tuổi</a:t>
            </a:r>
            <a:endParaRPr lang="en-US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300"/>
              </a:spcBef>
              <a:buFont typeface="Wingdings" panose="05000000000000000000" pitchFamily="2" charset="2"/>
              <a:buChar char="Ø"/>
            </a:pP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đầy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đủ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dữ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liệu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về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lâm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sàng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chẩn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đoán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ảnh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xét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nghiệm</a:t>
            </a:r>
            <a:endParaRPr lang="en-US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300"/>
              </a:spcBef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theo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dõi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đánh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giá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trước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sau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mổ</a:t>
            </a:r>
            <a:endParaRPr lang="vi-V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50000"/>
              </a:lnSpc>
              <a:buFont typeface="Wingdings" pitchFamily="2" charset="2"/>
              <a:buChar char="Ø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AutoShape 4"/>
          <p:cNvSpPr>
            <a:spLocks noChangeArrowheads="1"/>
          </p:cNvSpPr>
          <p:nvPr/>
        </p:nvSpPr>
        <p:spPr bwMode="invGray">
          <a:xfrm>
            <a:off x="6502403" y="1163200"/>
            <a:ext cx="5446605" cy="543982"/>
          </a:xfrm>
          <a:prstGeom prst="roundRect">
            <a:avLst>
              <a:gd name="adj" fmla="val 50000"/>
            </a:avLst>
          </a:prstGeom>
          <a:solidFill>
            <a:schemeClr val="accent5">
              <a:lumMod val="75000"/>
            </a:schemeClr>
          </a:solidFill>
          <a:ln>
            <a:noFill/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Tiêu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chuẩn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loại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trừ</a:t>
            </a:r>
            <a:endParaRPr 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Rectangle 7"/>
          <p:cNvSpPr>
            <a:spLocks noChangeArrowheads="1"/>
          </p:cNvSpPr>
          <p:nvPr/>
        </p:nvSpPr>
        <p:spPr bwMode="auto">
          <a:xfrm>
            <a:off x="6522540" y="2115339"/>
            <a:ext cx="5406331" cy="1843069"/>
          </a:xfrm>
          <a:prstGeom prst="rect">
            <a:avLst/>
          </a:prstGeom>
          <a:ln>
            <a:solidFill>
              <a:schemeClr val="accent5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Các bệnh nhân được phẫu thuật nhưng hồ sơ bệnh án không có đầy đủ những thông tin cho nghiên cứu.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endParaRPr lang="en-US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0955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55391"/>
            <a:ext cx="12192000" cy="402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0" y="1724299"/>
            <a:ext cx="12185651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6400" indent="-406400" algn="just">
              <a:lnSpc>
                <a:spcPct val="150000"/>
              </a:lnSpc>
              <a:spcBef>
                <a:spcPts val="1200"/>
              </a:spcBef>
              <a:buFont typeface="Wingdings" pitchFamily="2" charset="2"/>
              <a:buChar char="v"/>
            </a:pPr>
            <a:endParaRPr lang="en-US" sz="2400" b="1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  <a:spcBef>
                <a:spcPts val="1200"/>
              </a:spcBef>
            </a:pPr>
            <a:endParaRPr lang="en-US" sz="2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"/>
          <p:cNvSpPr>
            <a:spLocks noGrp="1"/>
          </p:cNvSpPr>
          <p:nvPr>
            <p:ph type="title"/>
          </p:nvPr>
        </p:nvSpPr>
        <p:spPr>
          <a:xfrm>
            <a:off x="842128" y="150830"/>
            <a:ext cx="10740272" cy="575671"/>
          </a:xfrm>
        </p:spPr>
        <p:txBody>
          <a:bodyPr/>
          <a:lstStyle/>
          <a:p>
            <a:pPr algn="ctr"/>
            <a:r>
              <a:rPr lang="vi-VN" altLang="en-US" sz="3200" b="1" dirty="0">
                <a:solidFill>
                  <a:srgbClr val="0070C0"/>
                </a:solidFill>
                <a:latin typeface="Arial" pitchFamily="34" charset="0"/>
              </a:rPr>
              <a:t>ĐỐI TƯỢNG VÀ </a:t>
            </a:r>
            <a:r>
              <a:rPr lang="en-US" altLang="en-US" sz="3200" b="1" dirty="0">
                <a:solidFill>
                  <a:srgbClr val="0070C0"/>
                </a:solidFill>
                <a:latin typeface="Arial" pitchFamily="34" charset="0"/>
              </a:rPr>
              <a:t>PHƯƠNG PHÁP NGHIÊN CỨU</a:t>
            </a:r>
            <a:endParaRPr lang="en-US" altLang="vi-VN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726500"/>
            <a:ext cx="12192001" cy="17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803336" y="1236222"/>
            <a:ext cx="8502589" cy="4288278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Thiết kế nghiên cứu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Nghiên cứu theo phương pháp hồi cứu kết hợp tiến cứu mô tả loạt ca bệnh.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Địa điểm nghiên cứu: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K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hoa Ngoại Nhi bệnh viện Trung Ương Thái Nguyên.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nghiên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01/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2019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06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Cỡ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915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55391"/>
            <a:ext cx="12192000" cy="402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0" y="1724299"/>
            <a:ext cx="12185651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6400" indent="-406400" algn="just">
              <a:lnSpc>
                <a:spcPct val="150000"/>
              </a:lnSpc>
              <a:spcBef>
                <a:spcPts val="1200"/>
              </a:spcBef>
              <a:buFont typeface="Wingdings" pitchFamily="2" charset="2"/>
              <a:buChar char="v"/>
            </a:pPr>
            <a:endParaRPr lang="en-US" sz="2400" b="1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  <a:spcBef>
                <a:spcPts val="1200"/>
              </a:spcBef>
            </a:pPr>
            <a:endParaRPr lang="en-US" sz="2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"/>
          <p:cNvSpPr>
            <a:spLocks noGrp="1"/>
          </p:cNvSpPr>
          <p:nvPr>
            <p:ph type="title"/>
          </p:nvPr>
        </p:nvSpPr>
        <p:spPr>
          <a:xfrm>
            <a:off x="842128" y="150830"/>
            <a:ext cx="10740272" cy="575671"/>
          </a:xfrm>
        </p:spPr>
        <p:txBody>
          <a:bodyPr/>
          <a:lstStyle/>
          <a:p>
            <a:pPr algn="ctr"/>
            <a:r>
              <a:rPr lang="vi-VN" altLang="en-US" sz="3200" b="1" dirty="0">
                <a:solidFill>
                  <a:srgbClr val="0070C0"/>
                </a:solidFill>
                <a:latin typeface="Arial" pitchFamily="34" charset="0"/>
              </a:rPr>
              <a:t>  </a:t>
            </a:r>
            <a:r>
              <a:rPr lang="en-US" altLang="en-US" sz="2800" b="1" dirty="0">
                <a:solidFill>
                  <a:srgbClr val="0070C0"/>
                </a:solidFill>
                <a:latin typeface="Arial" pitchFamily="34" charset="0"/>
              </a:rPr>
              <a:t>PHƯƠNG PHÁP </a:t>
            </a:r>
            <a:r>
              <a:rPr lang="vi-VN" altLang="en-US" sz="2800" b="1" dirty="0">
                <a:solidFill>
                  <a:srgbClr val="0070C0"/>
                </a:solidFill>
                <a:latin typeface="Arial" pitchFamily="34" charset="0"/>
              </a:rPr>
              <a:t>PHẪU THUẬT TRONG NGHIÊN CỨU</a:t>
            </a:r>
            <a:endParaRPr lang="en-US" altLang="vi-VN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726500"/>
            <a:ext cx="12192001" cy="17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842128" y="812225"/>
            <a:ext cx="8502589" cy="4288278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endParaRPr lang="vi-V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Chỉ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định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cho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tất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cả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trường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hợp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chẩn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đoán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hẹp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khúc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nối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BT-NQ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từ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độ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II, III.</a:t>
            </a:r>
            <a:r>
              <a: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Chuẩn bị bệnh nhân</a:t>
            </a:r>
          </a:p>
          <a:p>
            <a:pPr>
              <a:lnSpc>
                <a:spcPct val="150000"/>
              </a:lnSpc>
            </a:pPr>
            <a:r>
              <a: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Thụt tháo </a:t>
            </a:r>
          </a:p>
          <a:p>
            <a:pPr>
              <a:lnSpc>
                <a:spcPct val="150000"/>
              </a:lnSpc>
            </a:pP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Kháng sinh</a:t>
            </a:r>
          </a:p>
          <a:p>
            <a:pPr>
              <a:lnSpc>
                <a:spcPct val="150000"/>
              </a:lnSpc>
            </a:pP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Dinh dưỡng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Vô cảm: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Gây mê toàn thân có đặt NKQ, phối hợp gây tê cùng cụt, đặt sonde dạ dày, sonde bàng quang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>
              <a:lnSpc>
                <a:spcPct val="150000"/>
              </a:lnSpc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968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55391"/>
            <a:ext cx="12192000" cy="402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0" y="1724299"/>
            <a:ext cx="12185651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6400" indent="-406400" algn="just">
              <a:lnSpc>
                <a:spcPct val="150000"/>
              </a:lnSpc>
              <a:spcBef>
                <a:spcPts val="1200"/>
              </a:spcBef>
              <a:buFont typeface="Wingdings" pitchFamily="2" charset="2"/>
              <a:buChar char="v"/>
            </a:pPr>
            <a:endParaRPr lang="en-US" sz="2400" b="1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  <a:spcBef>
                <a:spcPts val="1200"/>
              </a:spcBef>
            </a:pPr>
            <a:endParaRPr lang="en-US" sz="2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"/>
          <p:cNvSpPr>
            <a:spLocks noGrp="1"/>
          </p:cNvSpPr>
          <p:nvPr>
            <p:ph type="title"/>
          </p:nvPr>
        </p:nvSpPr>
        <p:spPr>
          <a:xfrm>
            <a:off x="842128" y="150830"/>
            <a:ext cx="10740272" cy="575671"/>
          </a:xfrm>
        </p:spPr>
        <p:txBody>
          <a:bodyPr/>
          <a:lstStyle/>
          <a:p>
            <a:pPr algn="ctr"/>
            <a:r>
              <a:rPr lang="vi-VN" altLang="en-US" sz="3200" b="1" dirty="0">
                <a:solidFill>
                  <a:srgbClr val="0070C0"/>
                </a:solidFill>
                <a:latin typeface="Arial" pitchFamily="34" charset="0"/>
              </a:rPr>
              <a:t>  </a:t>
            </a:r>
            <a:r>
              <a:rPr lang="en-US" altLang="en-US" sz="2800" b="1" dirty="0">
                <a:solidFill>
                  <a:srgbClr val="0070C0"/>
                </a:solidFill>
                <a:latin typeface="Arial" pitchFamily="34" charset="0"/>
              </a:rPr>
              <a:t>PHƯƠNG PHÁP </a:t>
            </a:r>
            <a:r>
              <a:rPr lang="vi-VN" altLang="en-US" sz="2800" b="1" dirty="0">
                <a:solidFill>
                  <a:srgbClr val="0070C0"/>
                </a:solidFill>
                <a:latin typeface="Arial" pitchFamily="34" charset="0"/>
              </a:rPr>
              <a:t>PHẪU THUẬT TRONG NGHIÊN CỨU</a:t>
            </a:r>
            <a:endParaRPr lang="en-US" altLang="vi-VN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726500"/>
            <a:ext cx="12192001" cy="17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80E9C50-2118-67E6-929B-5A002FF5EB77}"/>
              </a:ext>
            </a:extLst>
          </p:cNvPr>
          <p:cNvSpPr txBox="1"/>
          <p:nvPr/>
        </p:nvSpPr>
        <p:spPr>
          <a:xfrm>
            <a:off x="969706" y="1763057"/>
            <a:ext cx="60984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1.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Đường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mổ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ngang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dưới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sườn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D4345A0-8315-E475-1ACE-5118B8E774E2}"/>
              </a:ext>
            </a:extLst>
          </p:cNvPr>
          <p:cNvSpPr txBox="1"/>
          <p:nvPr/>
        </p:nvSpPr>
        <p:spPr>
          <a:xfrm>
            <a:off x="969706" y="2323662"/>
            <a:ext cx="60984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2. </a:t>
            </a:r>
            <a:r>
              <a:rPr lang="vi-VN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Phẫu thuật nội soi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0F20B0A-6C68-266F-4FF7-6DFC1B6BF8ED}"/>
              </a:ext>
            </a:extLst>
          </p:cNvPr>
          <p:cNvSpPr txBox="1"/>
          <p:nvPr/>
        </p:nvSpPr>
        <p:spPr>
          <a:xfrm>
            <a:off x="842128" y="1244779"/>
            <a:ext cx="609845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0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Phương pháp Anderson-Hynes-Kuss</a:t>
            </a:r>
            <a:endParaRPr lang="en-US" sz="2000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BE916EC-5E38-E250-9482-969774143E9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75593" y="3064757"/>
            <a:ext cx="2494963" cy="290502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6F9B788C-B74E-094F-FD5C-6343EA8763B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5587" y="3269788"/>
            <a:ext cx="2433483" cy="2494964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7CC8F4D4-23C3-6C23-D385-3928890D6207}"/>
              </a:ext>
            </a:extLst>
          </p:cNvPr>
          <p:cNvSpPr txBox="1"/>
          <p:nvPr/>
        </p:nvSpPr>
        <p:spPr>
          <a:xfrm>
            <a:off x="7296764" y="3999575"/>
            <a:ext cx="279113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7"/>
              </a:rPr>
              <a:t>(372) PHẪU THUẬT NỘI SOI TẠO HÌNH KHÚC NỐI NIỆU QUẢN BỂ THẬN PHẢI LAPAROSCOPIC PYELOPLASTY ANDERSON HYNE - YouTube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8372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"/>
          <p:cNvSpPr>
            <a:spLocks noGrp="1"/>
          </p:cNvSpPr>
          <p:nvPr>
            <p:ph type="title"/>
          </p:nvPr>
        </p:nvSpPr>
        <p:spPr>
          <a:xfrm>
            <a:off x="6349" y="17202"/>
            <a:ext cx="12185651" cy="556004"/>
          </a:xfrm>
        </p:spPr>
        <p:txBody>
          <a:bodyPr/>
          <a:lstStyle/>
          <a:p>
            <a:pPr algn="ctr"/>
            <a:r>
              <a:rPr lang="vi-VN" altLang="en-US" sz="2800" b="1" dirty="0">
                <a:solidFill>
                  <a:srgbClr val="0070C0"/>
                </a:solidFill>
                <a:latin typeface="Arial" pitchFamily="34" charset="0"/>
              </a:rPr>
              <a:t>ĐỐI TƯỢNG VÀ </a:t>
            </a:r>
            <a:r>
              <a:rPr lang="en-US" altLang="en-US" sz="2800" b="1" dirty="0">
                <a:solidFill>
                  <a:srgbClr val="0070C0"/>
                </a:solidFill>
                <a:latin typeface="Arial" pitchFamily="34" charset="0"/>
              </a:rPr>
              <a:t>PHƯƠNG PHÁP NGHIÊN CỨU</a:t>
            </a:r>
            <a:endParaRPr lang="en-US" altLang="vi-VN" sz="3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579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43" y="744159"/>
            <a:ext cx="12192001" cy="144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76572"/>
            <a:ext cx="12192000" cy="181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581150" y="1416040"/>
            <a:ext cx="9029700" cy="3730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vi-V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Phương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nghiên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vi-V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nghiên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nhất, theo dõi bệnh nhân trước mổ, trong mổ và sau mổ.</a:t>
            </a:r>
            <a:endParaRPr lang="en-US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endParaRPr lang="vi-VN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endParaRPr lang="vi-VN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Lựa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nghiên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nghiên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Thu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thập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SPSS 22.0,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test χ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tỷ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kê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 &lt; 0,05.</a:t>
            </a:r>
            <a:endPara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93074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"/>
          <p:cNvSpPr>
            <a:spLocks noGrp="1"/>
          </p:cNvSpPr>
          <p:nvPr>
            <p:ph type="title"/>
          </p:nvPr>
        </p:nvSpPr>
        <p:spPr>
          <a:xfrm>
            <a:off x="6349" y="17202"/>
            <a:ext cx="12185651" cy="556004"/>
          </a:xfrm>
        </p:spPr>
        <p:txBody>
          <a:bodyPr/>
          <a:lstStyle/>
          <a:p>
            <a:pPr algn="ctr"/>
            <a:r>
              <a:rPr lang="vi-VN" altLang="en-US" sz="2800" b="1" dirty="0">
                <a:solidFill>
                  <a:srgbClr val="0070C0"/>
                </a:solidFill>
                <a:latin typeface="Arial" pitchFamily="34" charset="0"/>
              </a:rPr>
              <a:t>ĐỐI TƯỢNG VÀ </a:t>
            </a:r>
            <a:r>
              <a:rPr lang="en-US" altLang="en-US" sz="2800" b="1" dirty="0">
                <a:solidFill>
                  <a:srgbClr val="0070C0"/>
                </a:solidFill>
                <a:latin typeface="Arial" pitchFamily="34" charset="0"/>
              </a:rPr>
              <a:t>PHƯƠNG PHÁP NGHIÊN CỨU</a:t>
            </a:r>
            <a:endParaRPr lang="en-US" altLang="vi-VN" sz="3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579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43" y="744159"/>
            <a:ext cx="12192001" cy="144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76572"/>
            <a:ext cx="12192000" cy="181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CA539C8-43DD-B0B9-FCA4-A75DDB12E79A}"/>
              </a:ext>
            </a:extLst>
          </p:cNvPr>
          <p:cNvSpPr txBox="1"/>
          <p:nvPr/>
        </p:nvSpPr>
        <p:spPr>
          <a:xfrm>
            <a:off x="1421296" y="1816425"/>
            <a:ext cx="9114182" cy="498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630555" algn="l"/>
              </a:tabLst>
            </a:pPr>
            <a:r>
              <a:rPr lang="vi-VN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Đạo đức trong nghiên cứu.</a:t>
            </a:r>
            <a:endParaRPr lang="en-US" sz="20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08ED8C-9D1C-1761-80FD-9E0D2BC097F1}"/>
              </a:ext>
            </a:extLst>
          </p:cNvPr>
          <p:cNvSpPr txBox="1"/>
          <p:nvPr/>
        </p:nvSpPr>
        <p:spPr>
          <a:xfrm>
            <a:off x="1814051" y="2420584"/>
            <a:ext cx="8347587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630555" algn="l"/>
              </a:tabLst>
            </a:pPr>
            <a:r>
              <a:rPr lang="vi-V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        - Được sự đồng ý của Bệnh viện Trung Ương Thái Nguyên</a:t>
            </a:r>
            <a:endParaRPr lang="en-US" sz="2000" dirty="0">
              <a:solidFill>
                <a:srgbClr val="000000"/>
              </a:solidFill>
              <a:effectLst/>
              <a:latin typeface="Helvetica Neue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just">
              <a:lnSpc>
                <a:spcPct val="150000"/>
              </a:lnSpc>
              <a:tabLst>
                <a:tab pos="630555" algn="l"/>
              </a:tabLst>
            </a:pPr>
            <a:r>
              <a:rPr lang="vi-V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        - Các thông tin thu được chỉ dùng vào mục đích nghiên cứu, lưu trữ và  đảm bảo tính riêng tư theo quy định hiện hành.</a:t>
            </a:r>
            <a:endParaRPr lang="en-US" sz="2000" dirty="0">
              <a:solidFill>
                <a:srgbClr val="000000"/>
              </a:solidFill>
              <a:effectLst/>
              <a:latin typeface="Helvetica Neue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just">
              <a:lnSpc>
                <a:spcPct val="150000"/>
              </a:lnSpc>
              <a:tabLst>
                <a:tab pos="630555" algn="l"/>
              </a:tabLst>
            </a:pPr>
            <a:r>
              <a:rPr lang="vi-V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        - Các đối tượng tự nguyện, đồng ý trả lời qua điện thoại hoặc tái khám.</a:t>
            </a:r>
            <a:endParaRPr lang="en-US" sz="2000" dirty="0">
              <a:solidFill>
                <a:srgbClr val="000000"/>
              </a:solidFill>
              <a:effectLst/>
              <a:latin typeface="Helvetica Neue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vi-VN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    - Các bố mẹ có trẻ sau phẫu thuật sẽ được tư vấn về tình trạng bệnh tật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904121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"/>
          <p:cNvSpPr>
            <a:spLocks noGrp="1"/>
          </p:cNvSpPr>
          <p:nvPr>
            <p:ph type="title"/>
          </p:nvPr>
        </p:nvSpPr>
        <p:spPr>
          <a:xfrm>
            <a:off x="914400" y="116000"/>
            <a:ext cx="10002838" cy="712675"/>
          </a:xfrm>
        </p:spPr>
        <p:txBody>
          <a:bodyPr/>
          <a:lstStyle/>
          <a:p>
            <a:pPr algn="ctr"/>
            <a:r>
              <a:rPr lang="en-US" altLang="vi-VN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 QUẢ VÀ BÀN LUẬN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318" y="1222399"/>
            <a:ext cx="5157787" cy="823912"/>
          </a:xfrm>
        </p:spPr>
        <p:txBody>
          <a:bodyPr/>
          <a:lstStyle/>
          <a:p>
            <a:pPr algn="ctr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251" y="1236339"/>
            <a:ext cx="5183188" cy="823912"/>
          </a:xfrm>
        </p:spPr>
        <p:txBody>
          <a:bodyPr/>
          <a:lstStyle/>
          <a:p>
            <a:pPr algn="ctr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579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1" y="857701"/>
            <a:ext cx="12192001" cy="738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Content Placeholder 11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676473557"/>
              </p:ext>
            </p:extLst>
          </p:nvPr>
        </p:nvGraphicFramePr>
        <p:xfrm>
          <a:off x="6364288" y="2187387"/>
          <a:ext cx="4552950" cy="29755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Content Placeholder 1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779003471"/>
              </p:ext>
            </p:extLst>
          </p:nvPr>
        </p:nvGraphicFramePr>
        <p:xfrm>
          <a:off x="817561" y="1961269"/>
          <a:ext cx="4853279" cy="32016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Rectangle 16"/>
          <p:cNvSpPr/>
          <p:nvPr/>
        </p:nvSpPr>
        <p:spPr>
          <a:xfrm>
            <a:off x="5077684" y="977154"/>
            <a:ext cx="16882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30000"/>
              </a:spcBef>
              <a:defRPr/>
            </a:pPr>
            <a:r>
              <a:rPr lang="vi-VN" sz="2400" b="1" dirty="0">
                <a:solidFill>
                  <a:schemeClr val="bg1"/>
                </a:solidFill>
                <a:latin typeface="Arial" pitchFamily="34" charset="0"/>
              </a:rPr>
              <a:t>Mục tiêu 1</a:t>
            </a:r>
            <a:endParaRPr lang="en-US" sz="2400" b="1" dirty="0">
              <a:solidFill>
                <a:schemeClr val="bg1"/>
              </a:solidFill>
              <a:latin typeface="Arial" pitchFamily="34" charset="0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0A599AA7-9640-1DC1-1DD2-24C0911CBF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907052"/>
              </p:ext>
            </p:extLst>
          </p:nvPr>
        </p:nvGraphicFramePr>
        <p:xfrm>
          <a:off x="6765968" y="5461868"/>
          <a:ext cx="3978233" cy="11226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22447">
                  <a:extLst>
                    <a:ext uri="{9D8B030D-6E8A-4147-A177-3AD203B41FA5}">
                      <a16:colId xmlns:a16="http://schemas.microsoft.com/office/drawing/2014/main" val="1100640695"/>
                    </a:ext>
                  </a:extLst>
                </a:gridCol>
                <a:gridCol w="2055786">
                  <a:extLst>
                    <a:ext uri="{9D8B030D-6E8A-4147-A177-3AD203B41FA5}">
                      <a16:colId xmlns:a16="http://schemas.microsoft.com/office/drawing/2014/main" val="3861080757"/>
                    </a:ext>
                  </a:extLst>
                </a:gridCol>
              </a:tblGrid>
              <a:tr h="294922">
                <a:tc>
                  <a:txBody>
                    <a:bodyPr/>
                    <a:lstStyle/>
                    <a:p>
                      <a:pPr indent="90170" algn="ctr">
                        <a:lnSpc>
                          <a:spcPct val="150000"/>
                        </a:lnSpc>
                      </a:pPr>
                      <a:r>
                        <a:rPr lang="en-US" sz="1100" u="sng" dirty="0" err="1">
                          <a:effectLst/>
                        </a:rPr>
                        <a:t>Nghiên</a:t>
                      </a:r>
                      <a:r>
                        <a:rPr lang="en-US" sz="1100" u="sng" dirty="0">
                          <a:effectLst/>
                        </a:rPr>
                        <a:t> </a:t>
                      </a:r>
                      <a:r>
                        <a:rPr lang="en-US" sz="1100" u="sng" dirty="0" err="1">
                          <a:effectLst/>
                        </a:rPr>
                        <a:t>cứu</a:t>
                      </a:r>
                      <a:endParaRPr lang="en-US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50000"/>
                        </a:lnSpc>
                      </a:pPr>
                      <a:r>
                        <a:rPr lang="en-US" sz="1100" u="sng" dirty="0" err="1">
                          <a:effectLst/>
                        </a:rPr>
                        <a:t>Tỉ</a:t>
                      </a:r>
                      <a:r>
                        <a:rPr lang="en-US" sz="1100" u="sng" dirty="0">
                          <a:effectLst/>
                        </a:rPr>
                        <a:t> </a:t>
                      </a:r>
                      <a:r>
                        <a:rPr lang="en-US" sz="1100" u="sng" dirty="0" err="1">
                          <a:effectLst/>
                        </a:rPr>
                        <a:t>lệ</a:t>
                      </a:r>
                      <a:r>
                        <a:rPr lang="en-US" sz="1100" u="sng" dirty="0">
                          <a:effectLst/>
                        </a:rPr>
                        <a:t> Nam/</a:t>
                      </a:r>
                      <a:r>
                        <a:rPr lang="en-US" sz="1100" u="sng" dirty="0" err="1">
                          <a:effectLst/>
                        </a:rPr>
                        <a:t>Nữ</a:t>
                      </a:r>
                      <a:r>
                        <a:rPr lang="vi-VN" sz="1100" u="sng" dirty="0">
                          <a:effectLst/>
                        </a:rPr>
                        <a:t> </a:t>
                      </a:r>
                      <a:endParaRPr lang="en-US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44316752"/>
                  </a:ext>
                </a:extLst>
              </a:tr>
              <a:tr h="28802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vi-VN" sz="11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  Schmitt M</a:t>
                      </a:r>
                      <a:endParaRPr lang="en-US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50000"/>
                        </a:lnSpc>
                      </a:pPr>
                      <a:r>
                        <a:rPr lang="vi-VN" sz="1100" dirty="0">
                          <a:effectLst/>
                        </a:rPr>
                        <a:t>2,5</a:t>
                      </a:r>
                      <a:r>
                        <a:rPr lang="en-US" sz="1100" dirty="0">
                          <a:effectLst/>
                        </a:rPr>
                        <a:t> / 1</a:t>
                      </a:r>
                      <a:endParaRPr lang="en-US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62813563"/>
                  </a:ext>
                </a:extLst>
              </a:tr>
              <a:tr h="288235">
                <a:tc>
                  <a:txBody>
                    <a:bodyPr/>
                    <a:lstStyle/>
                    <a:p>
                      <a:pPr indent="90170" algn="l">
                        <a:lnSpc>
                          <a:spcPct val="150000"/>
                        </a:lnSpc>
                      </a:pPr>
                      <a:r>
                        <a:rPr lang="vi-VN" sz="11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Nguyễn Việt Hoa</a:t>
                      </a:r>
                      <a:endParaRPr lang="en-US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50000"/>
                        </a:lnSpc>
                      </a:pPr>
                      <a:r>
                        <a:rPr lang="vi-VN" sz="1100" dirty="0">
                          <a:effectLst/>
                        </a:rPr>
                        <a:t>5</a:t>
                      </a:r>
                      <a:r>
                        <a:rPr lang="en-US" sz="1100" dirty="0">
                          <a:effectLst/>
                        </a:rPr>
                        <a:t>,4 / 1</a:t>
                      </a:r>
                      <a:endParaRPr lang="en-US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05671034"/>
                  </a:ext>
                </a:extLst>
              </a:tr>
              <a:tr h="205680">
                <a:tc>
                  <a:txBody>
                    <a:bodyPr/>
                    <a:lstStyle/>
                    <a:p>
                      <a:pPr indent="90170" algn="l">
                        <a:lnSpc>
                          <a:spcPct val="150000"/>
                        </a:lnSpc>
                      </a:pPr>
                      <a:r>
                        <a:rPr lang="en-US" sz="1100" dirty="0" err="1">
                          <a:effectLst/>
                        </a:rPr>
                        <a:t>Chúng</a:t>
                      </a:r>
                      <a:r>
                        <a:rPr lang="vi-VN" sz="1100" dirty="0">
                          <a:effectLst/>
                        </a:rPr>
                        <a:t> tôi</a:t>
                      </a:r>
                      <a:endParaRPr lang="en-US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50000"/>
                        </a:lnSpc>
                      </a:pPr>
                      <a:r>
                        <a:rPr lang="vi-VN" sz="1100" dirty="0">
                          <a:effectLst/>
                        </a:rPr>
                        <a:t>3.6</a:t>
                      </a:r>
                      <a:r>
                        <a:rPr lang="en-US" sz="1100" dirty="0">
                          <a:effectLst/>
                        </a:rPr>
                        <a:t>/1</a:t>
                      </a:r>
                      <a:endParaRPr lang="en-US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54617759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3996C880-46D6-688A-3931-F303E2FD91E0}"/>
              </a:ext>
            </a:extLst>
          </p:cNvPr>
          <p:cNvSpPr txBox="1"/>
          <p:nvPr/>
        </p:nvSpPr>
        <p:spPr>
          <a:xfrm>
            <a:off x="4877829" y="4627024"/>
            <a:ext cx="874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/>
              <a:t>Tuổi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718439-6FB1-373C-4C17-1A71362EAF6E}"/>
              </a:ext>
            </a:extLst>
          </p:cNvPr>
          <p:cNvSpPr txBox="1"/>
          <p:nvPr/>
        </p:nvSpPr>
        <p:spPr>
          <a:xfrm>
            <a:off x="819936" y="5204474"/>
            <a:ext cx="53713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Tuổi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phẫu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thuật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trung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bình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nghiên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cứu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4,64 ± 4,0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tháng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tuổi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CD6BAC-5A83-A353-AF31-2C75BB5D3FAE}"/>
              </a:ext>
            </a:extLst>
          </p:cNvPr>
          <p:cNvSpPr txBox="1"/>
          <p:nvPr/>
        </p:nvSpPr>
        <p:spPr>
          <a:xfrm>
            <a:off x="723331" y="5901073"/>
            <a:ext cx="56409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Theo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tác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giả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Gearhart P.J,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Mouriquand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P.D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Kelalis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P.P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tuổi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trung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bình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từ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6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đến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12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tháng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8422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>
          <a:xfrm>
            <a:off x="569274" y="0"/>
            <a:ext cx="10075980" cy="764275"/>
          </a:xfrm>
        </p:spPr>
        <p:txBody>
          <a:bodyPr/>
          <a:lstStyle/>
          <a:p>
            <a:pPr algn="ctr" eaLnBrk="1" hangingPunct="1"/>
            <a:r>
              <a:rPr lang="en-US" altLang="vi-VN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 QUẢ VÀ BÀN LUẬN</a:t>
            </a:r>
            <a:endParaRPr lang="en-US" altLang="en-US" sz="3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59" name="Picture 5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96856"/>
            <a:ext cx="12192000" cy="261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47" y="668742"/>
            <a:ext cx="12192000" cy="625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2612571" y="796612"/>
            <a:ext cx="6299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30000"/>
              </a:spcBef>
              <a:defRPr/>
            </a:pPr>
            <a:r>
              <a:rPr lang="vi-VN" sz="2400" b="1" dirty="0">
                <a:solidFill>
                  <a:schemeClr val="bg1"/>
                </a:solidFill>
                <a:latin typeface="Arial" pitchFamily="34" charset="0"/>
              </a:rPr>
              <a:t>Mục tiêu 1</a:t>
            </a:r>
            <a:endParaRPr lang="en-US" sz="2400" b="1" dirty="0">
              <a:solidFill>
                <a:schemeClr val="bg1"/>
              </a:solidFill>
              <a:latin typeface="Arial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784998A-B340-3C9A-3E19-923DCCEAA1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2517463"/>
              </p:ext>
            </p:extLst>
          </p:nvPr>
        </p:nvGraphicFramePr>
        <p:xfrm>
          <a:off x="3377381" y="2368271"/>
          <a:ext cx="5534390" cy="246888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712745">
                  <a:extLst>
                    <a:ext uri="{9D8B030D-6E8A-4147-A177-3AD203B41FA5}">
                      <a16:colId xmlns:a16="http://schemas.microsoft.com/office/drawing/2014/main" val="2891308277"/>
                    </a:ext>
                  </a:extLst>
                </a:gridCol>
                <a:gridCol w="1821645">
                  <a:extLst>
                    <a:ext uri="{9D8B030D-6E8A-4147-A177-3AD203B41FA5}">
                      <a16:colId xmlns:a16="http://schemas.microsoft.com/office/drawing/2014/main" val="45907531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</a:pPr>
                      <a:r>
                        <a:rPr lang="vi-VN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Triệu chứng lâm sàng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</a:pPr>
                      <a:r>
                        <a:rPr lang="vi-VN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Tổng (%)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40187367"/>
                  </a:ext>
                </a:extLst>
              </a:tr>
              <a:tr h="4445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</a:pPr>
                      <a:r>
                        <a:rPr lang="vi-VN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Sờ thấy thận to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</a:pPr>
                      <a:r>
                        <a:rPr lang="vi-VN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43,2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90636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</a:pPr>
                      <a:r>
                        <a:rPr lang="vi-VN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Nhiễm khuẩn tiết niệu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</a:pPr>
                      <a:r>
                        <a:rPr lang="vi-VN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40,5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177147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</a:pPr>
                      <a:r>
                        <a:rPr lang="vi-VN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Sờ thấy khối u bụng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</a:pPr>
                      <a:r>
                        <a:rPr lang="vi-VN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21,6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545561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</a:pPr>
                      <a:r>
                        <a:rPr lang="vi-VN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Bụng to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</a:pPr>
                      <a:r>
                        <a:rPr lang="vi-VN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8,1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843524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</a:pPr>
                      <a:r>
                        <a:rPr lang="vi-VN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Đái đục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</a:pPr>
                      <a:r>
                        <a:rPr lang="vi-VN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21,6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21048985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177743F7-BB48-58DF-5FF4-6D3B0B3FFB41}"/>
              </a:ext>
            </a:extLst>
          </p:cNvPr>
          <p:cNvSpPr txBox="1"/>
          <p:nvPr/>
        </p:nvSpPr>
        <p:spPr>
          <a:xfrm>
            <a:off x="1017545" y="1626214"/>
            <a:ext cx="3021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>
                <a:latin typeface="+mj-lt"/>
              </a:rPr>
              <a:t>Triệu chứng lâm sàng</a:t>
            </a:r>
            <a:endParaRPr lang="en-US" sz="2400" b="1" dirty="0"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2359A1-4AD5-9571-6B35-FF53EA8508A9}"/>
              </a:ext>
            </a:extLst>
          </p:cNvPr>
          <p:cNvSpPr txBox="1"/>
          <p:nvPr/>
        </p:nvSpPr>
        <p:spPr>
          <a:xfrm>
            <a:off x="1479042" y="4895945"/>
            <a:ext cx="916621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Đau</a:t>
            </a:r>
            <a:r>
              <a:rPr lang="en-US" sz="20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bụng</a:t>
            </a:r>
            <a:r>
              <a:rPr lang="en-US" sz="20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ết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hợp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khối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u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bụng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mạn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sườn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khiến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trẻ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khám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siêu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âm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kiểm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mới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phát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hiện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thận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ứ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nước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0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Như</a:t>
            </a:r>
            <a:r>
              <a:rPr lang="en-US" sz="20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vậy</a:t>
            </a:r>
            <a:r>
              <a:rPr lang="en-US" sz="20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đứng</a:t>
            </a:r>
            <a:r>
              <a:rPr lang="en-US" sz="20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trước</a:t>
            </a:r>
            <a:r>
              <a:rPr lang="en-US" sz="20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bệnh</a:t>
            </a:r>
            <a:r>
              <a:rPr lang="en-US" sz="20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nhi</a:t>
            </a:r>
            <a:r>
              <a:rPr lang="en-US" sz="20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đau</a:t>
            </a:r>
            <a:r>
              <a:rPr lang="en-US" sz="20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bụng</a:t>
            </a:r>
            <a:r>
              <a:rPr lang="en-US" sz="20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0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sờ</a:t>
            </a:r>
            <a:r>
              <a:rPr lang="en-US" sz="20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thấy</a:t>
            </a:r>
            <a:r>
              <a:rPr lang="en-US" sz="20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khối</a:t>
            </a:r>
            <a:r>
              <a:rPr lang="en-US" sz="20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u </a:t>
            </a:r>
            <a:r>
              <a:rPr lang="en-US" sz="20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bụng</a:t>
            </a:r>
            <a:r>
              <a:rPr lang="en-US" sz="20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mạn</a:t>
            </a:r>
            <a:r>
              <a:rPr lang="en-US" sz="20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sườn</a:t>
            </a:r>
            <a:r>
              <a:rPr lang="en-US" sz="20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nên</a:t>
            </a:r>
            <a:r>
              <a:rPr lang="en-US" sz="20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nghĩ</a:t>
            </a:r>
            <a:r>
              <a:rPr lang="en-US" sz="20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tới</a:t>
            </a:r>
            <a:r>
              <a:rPr lang="en-US" sz="20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ứ </a:t>
            </a:r>
            <a:r>
              <a:rPr lang="en-US" sz="20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nước</a:t>
            </a:r>
            <a:r>
              <a:rPr lang="en-US" sz="20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thận</a:t>
            </a:r>
            <a:r>
              <a:rPr lang="en-US" sz="20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do </a:t>
            </a:r>
            <a:r>
              <a:rPr lang="en-US" sz="20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hẹp</a:t>
            </a:r>
            <a:r>
              <a:rPr lang="en-US" sz="20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khúc</a:t>
            </a:r>
            <a:r>
              <a:rPr lang="en-US" sz="20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nối</a:t>
            </a:r>
            <a:r>
              <a:rPr lang="en-US" sz="20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BT – NQ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859400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2458" y="0"/>
            <a:ext cx="10515600" cy="1147713"/>
          </a:xfrm>
        </p:spPr>
        <p:txBody>
          <a:bodyPr/>
          <a:lstStyle/>
          <a:p>
            <a:pPr algn="ctr"/>
            <a:r>
              <a:rPr lang="en-US" altLang="vi-VN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 QUẢ VÀ BÀN LUẬN</a:t>
            </a:r>
            <a:endParaRPr lang="en-US" sz="3600" dirty="0"/>
          </a:p>
        </p:txBody>
      </p:sp>
      <p:pic>
        <p:nvPicPr>
          <p:cNvPr id="6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47" y="1147714"/>
            <a:ext cx="12192000" cy="625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5188202" y="1275584"/>
            <a:ext cx="13131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30000"/>
              </a:spcBef>
              <a:defRPr/>
            </a:pPr>
            <a:r>
              <a:rPr lang="vi-VN" b="1" dirty="0">
                <a:solidFill>
                  <a:schemeClr val="bg1"/>
                </a:solidFill>
                <a:latin typeface="Arial" pitchFamily="34" charset="0"/>
              </a:rPr>
              <a:t>Mục tiêu 1</a:t>
            </a:r>
            <a:endParaRPr lang="en-US" b="1" dirty="0">
              <a:solidFill>
                <a:schemeClr val="bg1"/>
              </a:solidFill>
              <a:latin typeface="Arial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BDAE285-F44A-9BC8-537A-D7191977A3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4461448"/>
              </p:ext>
            </p:extLst>
          </p:nvPr>
        </p:nvGraphicFramePr>
        <p:xfrm>
          <a:off x="2124225" y="2830639"/>
          <a:ext cx="7653956" cy="27042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73705">
                  <a:extLst>
                    <a:ext uri="{9D8B030D-6E8A-4147-A177-3AD203B41FA5}">
                      <a16:colId xmlns:a16="http://schemas.microsoft.com/office/drawing/2014/main" val="3107198945"/>
                    </a:ext>
                  </a:extLst>
                </a:gridCol>
                <a:gridCol w="3080251">
                  <a:extLst>
                    <a:ext uri="{9D8B030D-6E8A-4147-A177-3AD203B41FA5}">
                      <a16:colId xmlns:a16="http://schemas.microsoft.com/office/drawing/2014/main" val="2971839693"/>
                    </a:ext>
                  </a:extLst>
                </a:gridCol>
              </a:tblGrid>
              <a:tr h="338034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Phương pháp chẩn đoán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Số lượng (%)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0443681"/>
                  </a:ext>
                </a:extLst>
              </a:tr>
              <a:tr h="338034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Siêu âm chẩn đoán trước sinh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29(78,38)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76750540"/>
                  </a:ext>
                </a:extLst>
              </a:tr>
              <a:tr h="338034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1000"/>
                        </a:spcAft>
                      </a:pPr>
                      <a:r>
                        <a:rPr lang="en-US" sz="1800" dirty="0" err="1">
                          <a:effectLst/>
                        </a:rPr>
                        <a:t>Siêu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âm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chẩn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đoán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trước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phẫu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thuật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37(100)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9074913"/>
                  </a:ext>
                </a:extLst>
              </a:tr>
              <a:tr h="338034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Chụp niệu đồ tĩnh mạch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29(78,38)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10480510"/>
                  </a:ext>
                </a:extLst>
              </a:tr>
              <a:tr h="338034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Chụp cắt lớp vi tính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6(16,2)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82485868"/>
                  </a:ext>
                </a:extLst>
              </a:tr>
              <a:tr h="338034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1000"/>
                        </a:spcAft>
                      </a:pPr>
                      <a:r>
                        <a:rPr lang="en-US" sz="1800" dirty="0" err="1">
                          <a:effectLst/>
                        </a:rPr>
                        <a:t>Chụp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đồng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vị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phóng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xạ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46099848"/>
                  </a:ext>
                </a:extLst>
              </a:tr>
              <a:tr h="338034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Chụp cộng hưởng từ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52450016"/>
                  </a:ext>
                </a:extLst>
              </a:tr>
              <a:tr h="338034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1000"/>
                        </a:spcAft>
                      </a:pPr>
                      <a:r>
                        <a:rPr lang="en-US" sz="1800" dirty="0" err="1">
                          <a:effectLst/>
                        </a:rPr>
                        <a:t>Chụp</a:t>
                      </a:r>
                      <a:r>
                        <a:rPr lang="en-US" sz="1800" dirty="0">
                          <a:effectLst/>
                        </a:rPr>
                        <a:t> BQ – NQ </a:t>
                      </a:r>
                      <a:r>
                        <a:rPr lang="en-US" sz="1800" dirty="0" err="1">
                          <a:effectLst/>
                        </a:rPr>
                        <a:t>khi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đái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29(78,38)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11472357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2317CBC0-7C81-2FA7-FBB3-4464B84FB379}"/>
              </a:ext>
            </a:extLst>
          </p:cNvPr>
          <p:cNvSpPr txBox="1"/>
          <p:nvPr/>
        </p:nvSpPr>
        <p:spPr>
          <a:xfrm>
            <a:off x="2124225" y="2176450"/>
            <a:ext cx="73589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phương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pháp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chẩn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đoán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ảnh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đã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áp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dụng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ở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39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bệnh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nhi</a:t>
            </a:r>
            <a:endParaRPr lang="en-US" sz="2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412BE4D-BAC6-FEED-1353-D6BCAF2835B4}"/>
              </a:ext>
            </a:extLst>
          </p:cNvPr>
          <p:cNvSpPr txBox="1"/>
          <p:nvPr/>
        </p:nvSpPr>
        <p:spPr>
          <a:xfrm>
            <a:off x="1589138" y="5662781"/>
            <a:ext cx="8539599" cy="8976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20000"/>
              </a:lnSpc>
              <a:spcAft>
                <a:spcPts val="1000"/>
              </a:spcAft>
            </a:pPr>
            <a:r>
              <a:rPr lang="vi-VN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Chẩn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đoán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ảnh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chủ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yếu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dựa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vào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siêu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âm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(100%)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NĐTM (78,38%).</a:t>
            </a:r>
          </a:p>
          <a:p>
            <a:r>
              <a:rPr lang="vi-VN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-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6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bệnh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chụp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CLVT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đều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trên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2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tháng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tuổi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22856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 idx="4294967295"/>
          </p:nvPr>
        </p:nvSpPr>
        <p:spPr>
          <a:xfrm>
            <a:off x="776169" y="319894"/>
            <a:ext cx="10515600" cy="567223"/>
          </a:xfrm>
        </p:spPr>
        <p:txBody>
          <a:bodyPr/>
          <a:lstStyle/>
          <a:p>
            <a:pPr algn="ctr" eaLnBrk="1" hangingPunct="1"/>
            <a:r>
              <a:rPr lang="en-US" altLang="en-US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1. ĐẶT VẤN ĐỀ</a:t>
            </a:r>
          </a:p>
        </p:txBody>
      </p:sp>
      <p:pic>
        <p:nvPicPr>
          <p:cNvPr id="15364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6650"/>
            <a:ext cx="12192000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16674"/>
            <a:ext cx="12192000" cy="441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182744" y="1511068"/>
            <a:ext cx="1071810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Hẹp khúc nối bể thận- niệu quản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vi-V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L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à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dị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tật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bẩm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sinh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mà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nguyên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nhân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do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giải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phẫu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hoặc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do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chức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năng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gây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chít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hẹp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khúc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nối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làm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cản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trở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sự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lưu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thông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nước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tiểu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từ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bể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thận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xuống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niệu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quản</a:t>
            </a:r>
            <a:endParaRPr lang="vi-VN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Theo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Alibadin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H,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Jonston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J.H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tỷ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lệ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dị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tật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này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gặp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từ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1/5000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đến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1/1500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trẻ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sơ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sinh.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Ở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nước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ta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theo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số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liệu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Viện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Trung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ương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dị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tật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này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chiếm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tỷ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lệ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11%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đứng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hàng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thứ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2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số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dị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tật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thận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–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tiết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niệu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–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sinh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dục.</a:t>
            </a:r>
          </a:p>
          <a:p>
            <a:pPr algn="just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2458" y="0"/>
            <a:ext cx="10515600" cy="1147713"/>
          </a:xfrm>
        </p:spPr>
        <p:txBody>
          <a:bodyPr/>
          <a:lstStyle/>
          <a:p>
            <a:pPr algn="ctr"/>
            <a:r>
              <a:rPr lang="en-US" altLang="vi-VN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 QUẢ VÀ BÀN LUẬN</a:t>
            </a:r>
            <a:endParaRPr lang="en-US" sz="3600" dirty="0"/>
          </a:p>
        </p:txBody>
      </p:sp>
      <p:pic>
        <p:nvPicPr>
          <p:cNvPr id="6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47" y="1147714"/>
            <a:ext cx="12192000" cy="625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5188202" y="1275584"/>
            <a:ext cx="13131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30000"/>
              </a:spcBef>
              <a:defRPr/>
            </a:pPr>
            <a:r>
              <a:rPr lang="vi-VN" b="1" dirty="0">
                <a:solidFill>
                  <a:schemeClr val="bg1"/>
                </a:solidFill>
                <a:latin typeface="Arial" pitchFamily="34" charset="0"/>
              </a:rPr>
              <a:t>Mục tiêu 1</a:t>
            </a:r>
            <a:endParaRPr lang="en-US" b="1" dirty="0">
              <a:solidFill>
                <a:schemeClr val="bg1"/>
              </a:solidFill>
              <a:latin typeface="Arial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BECEB7F-87E7-0E7E-B0BD-DA251AAACB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2017" y="1772786"/>
            <a:ext cx="6207965" cy="37909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866F551-2C75-362D-F3B2-13E3EAF7B486}"/>
              </a:ext>
            </a:extLst>
          </p:cNvPr>
          <p:cNvSpPr txBox="1"/>
          <p:nvPr/>
        </p:nvSpPr>
        <p:spPr>
          <a:xfrm>
            <a:off x="3742404" y="5582416"/>
            <a:ext cx="61279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Niệu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đồ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tĩnh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mạch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mức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độ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ứ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nước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theo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tuổi</a:t>
            </a:r>
            <a:endParaRPr lang="en-US" b="1" i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ADDF582-8344-667E-4C01-96B9965B0A76}"/>
              </a:ext>
            </a:extLst>
          </p:cNvPr>
          <p:cNvSpPr txBox="1"/>
          <p:nvPr/>
        </p:nvSpPr>
        <p:spPr>
          <a:xfrm>
            <a:off x="1105319" y="6188808"/>
            <a:ext cx="61279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Chức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năng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thận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còn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tốt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Độ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I, II) 15/31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thận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(48.39%)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60878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2458" y="0"/>
            <a:ext cx="10515600" cy="1147713"/>
          </a:xfrm>
        </p:spPr>
        <p:txBody>
          <a:bodyPr/>
          <a:lstStyle/>
          <a:p>
            <a:pPr algn="ctr"/>
            <a:r>
              <a:rPr lang="en-US" altLang="vi-VN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 QUẢ VÀ BÀN LUẬN</a:t>
            </a:r>
            <a:endParaRPr lang="en-US" sz="3600" dirty="0"/>
          </a:p>
        </p:txBody>
      </p:sp>
      <p:pic>
        <p:nvPicPr>
          <p:cNvPr id="6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47" y="1147714"/>
            <a:ext cx="12192000" cy="625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5188202" y="1275584"/>
            <a:ext cx="13131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30000"/>
              </a:spcBef>
              <a:defRPr/>
            </a:pPr>
            <a:r>
              <a:rPr lang="vi-VN" b="1" dirty="0">
                <a:solidFill>
                  <a:schemeClr val="bg1"/>
                </a:solidFill>
                <a:latin typeface="Arial" pitchFamily="34" charset="0"/>
              </a:rPr>
              <a:t>Mục tiêu 1</a:t>
            </a:r>
            <a:endParaRPr lang="en-US" b="1" dirty="0">
              <a:solidFill>
                <a:schemeClr val="bg1"/>
              </a:solidFill>
              <a:latin typeface="Arial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AB17F47-A6A4-1D2C-9465-47DFC09B66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338147"/>
              </p:ext>
            </p:extLst>
          </p:nvPr>
        </p:nvGraphicFramePr>
        <p:xfrm>
          <a:off x="3030795" y="2743201"/>
          <a:ext cx="6127954" cy="3200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47707">
                  <a:extLst>
                    <a:ext uri="{9D8B030D-6E8A-4147-A177-3AD203B41FA5}">
                      <a16:colId xmlns:a16="http://schemas.microsoft.com/office/drawing/2014/main" val="1774445685"/>
                    </a:ext>
                  </a:extLst>
                </a:gridCol>
                <a:gridCol w="2880247">
                  <a:extLst>
                    <a:ext uri="{9D8B030D-6E8A-4147-A177-3AD203B41FA5}">
                      <a16:colId xmlns:a16="http://schemas.microsoft.com/office/drawing/2014/main" val="1206201205"/>
                    </a:ext>
                  </a:extLst>
                </a:gridCol>
              </a:tblGrid>
              <a:tr h="43050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Vi khuẩn trong nước tiểu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n (%)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50490428"/>
                  </a:ext>
                </a:extLst>
              </a:tr>
              <a:tr h="43050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</a:rPr>
                        <a:t>Klebsiella pneumoniae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3(8,1)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94466706"/>
                  </a:ext>
                </a:extLst>
              </a:tr>
              <a:tr h="43050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</a:rPr>
                        <a:t>E. coli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</a:rPr>
                        <a:t>2(5,4)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83320476"/>
                  </a:ext>
                </a:extLst>
              </a:tr>
              <a:tr h="43050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Acinetobacter App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1(2,7)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78641240"/>
                  </a:ext>
                </a:extLst>
              </a:tr>
              <a:tr h="43050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Aterocoem paicalis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1(2,7)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60146339"/>
                  </a:ext>
                </a:extLst>
              </a:tr>
              <a:tr h="43050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Anterobacter cloacea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1(2,7)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41483164"/>
                  </a:ext>
                </a:extLst>
              </a:tr>
              <a:tr h="43050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Steptococcus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</a:rPr>
                        <a:t>1(2,7)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34530102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C371B127-C0F4-BAB1-087B-8AA60D8B2170}"/>
              </a:ext>
            </a:extLst>
          </p:cNvPr>
          <p:cNvSpPr txBox="1"/>
          <p:nvPr/>
        </p:nvSpPr>
        <p:spPr>
          <a:xfrm>
            <a:off x="3624418" y="2178827"/>
            <a:ext cx="612795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Kết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quả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cấy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vi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khuẩn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nước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tiểu</a:t>
            </a:r>
            <a:endParaRPr lang="en-US" sz="2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12856C5-7836-48A6-ABAC-682B75D16FA8}"/>
              </a:ext>
            </a:extLst>
          </p:cNvPr>
          <p:cNvSpPr txBox="1"/>
          <p:nvPr/>
        </p:nvSpPr>
        <p:spPr>
          <a:xfrm>
            <a:off x="1401842" y="5997123"/>
            <a:ext cx="612795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Vi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khuẩn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hàng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đầu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Klebsiella pneumoniae (8,1%)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447836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Freeform 343"/>
          <p:cNvSpPr/>
          <p:nvPr/>
        </p:nvSpPr>
        <p:spPr>
          <a:xfrm>
            <a:off x="1285707" y="3120176"/>
            <a:ext cx="717583" cy="579807"/>
          </a:xfrm>
          <a:custGeom>
            <a:avLst/>
            <a:gdLst/>
            <a:ahLst/>
            <a:cxnLst/>
            <a:rect l="0" t="0" r="0" b="0"/>
            <a:pathLst>
              <a:path w="717676" h="579882">
                <a:moveTo>
                  <a:pt x="717676" y="18924"/>
                </a:moveTo>
                <a:cubicBezTo>
                  <a:pt x="698880" y="11811"/>
                  <a:pt x="658367" y="13843"/>
                  <a:pt x="644779" y="13717"/>
                </a:cubicBezTo>
                <a:cubicBezTo>
                  <a:pt x="642873" y="15749"/>
                  <a:pt x="640842" y="15749"/>
                  <a:pt x="636777" y="17654"/>
                </a:cubicBezTo>
                <a:cubicBezTo>
                  <a:pt x="606679" y="0"/>
                  <a:pt x="568451" y="1905"/>
                  <a:pt x="540385" y="25400"/>
                </a:cubicBezTo>
                <a:cubicBezTo>
                  <a:pt x="539750" y="26036"/>
                  <a:pt x="538988" y="26670"/>
                  <a:pt x="538352" y="27305"/>
                </a:cubicBezTo>
                <a:cubicBezTo>
                  <a:pt x="522351" y="38989"/>
                  <a:pt x="514223" y="56643"/>
                  <a:pt x="510285" y="74295"/>
                </a:cubicBezTo>
                <a:cubicBezTo>
                  <a:pt x="494157" y="76074"/>
                  <a:pt x="480186" y="80011"/>
                  <a:pt x="466089" y="89917"/>
                </a:cubicBezTo>
                <a:cubicBezTo>
                  <a:pt x="466089" y="89917"/>
                  <a:pt x="464057" y="89917"/>
                  <a:pt x="464057" y="91822"/>
                </a:cubicBezTo>
                <a:cubicBezTo>
                  <a:pt x="454025" y="97663"/>
                  <a:pt x="446023" y="107316"/>
                  <a:pt x="439927" y="117222"/>
                </a:cubicBezTo>
                <a:cubicBezTo>
                  <a:pt x="429895" y="115189"/>
                  <a:pt x="419861" y="115189"/>
                  <a:pt x="409829" y="117222"/>
                </a:cubicBezTo>
                <a:lnTo>
                  <a:pt x="405764" y="117222"/>
                </a:lnTo>
                <a:cubicBezTo>
                  <a:pt x="393826" y="119126"/>
                  <a:pt x="381635" y="123063"/>
                  <a:pt x="371601" y="130937"/>
                </a:cubicBezTo>
                <a:cubicBezTo>
                  <a:pt x="363601" y="123063"/>
                  <a:pt x="351535" y="117222"/>
                  <a:pt x="337566" y="113157"/>
                </a:cubicBezTo>
                <a:lnTo>
                  <a:pt x="337566" y="113157"/>
                </a:lnTo>
                <a:cubicBezTo>
                  <a:pt x="323469" y="109348"/>
                  <a:pt x="311277" y="109348"/>
                  <a:pt x="299338" y="113157"/>
                </a:cubicBezTo>
                <a:cubicBezTo>
                  <a:pt x="291211" y="101600"/>
                  <a:pt x="283210" y="89917"/>
                  <a:pt x="269239" y="83948"/>
                </a:cubicBezTo>
                <a:lnTo>
                  <a:pt x="269239" y="81916"/>
                </a:lnTo>
                <a:cubicBezTo>
                  <a:pt x="249047" y="70231"/>
                  <a:pt x="227075" y="66422"/>
                  <a:pt x="204850" y="70231"/>
                </a:cubicBezTo>
                <a:cubicBezTo>
                  <a:pt x="188849" y="41022"/>
                  <a:pt x="156717" y="23495"/>
                  <a:pt x="120522" y="27305"/>
                </a:cubicBezTo>
                <a:cubicBezTo>
                  <a:pt x="119252" y="27941"/>
                  <a:pt x="117855" y="28703"/>
                  <a:pt x="116586" y="29337"/>
                </a:cubicBezTo>
                <a:cubicBezTo>
                  <a:pt x="70358" y="35180"/>
                  <a:pt x="38100" y="76074"/>
                  <a:pt x="44196" y="119126"/>
                </a:cubicBezTo>
                <a:cubicBezTo>
                  <a:pt x="18033" y="132716"/>
                  <a:pt x="0" y="160020"/>
                  <a:pt x="0" y="191389"/>
                </a:cubicBezTo>
                <a:lnTo>
                  <a:pt x="0" y="193294"/>
                </a:lnTo>
                <a:cubicBezTo>
                  <a:pt x="0" y="210820"/>
                  <a:pt x="8127" y="228347"/>
                  <a:pt x="18033" y="242062"/>
                </a:cubicBezTo>
                <a:cubicBezTo>
                  <a:pt x="8127" y="255651"/>
                  <a:pt x="0" y="273305"/>
                  <a:pt x="0" y="292862"/>
                </a:cubicBezTo>
                <a:lnTo>
                  <a:pt x="0" y="294768"/>
                </a:lnTo>
                <a:cubicBezTo>
                  <a:pt x="0" y="312293"/>
                  <a:pt x="8127" y="329819"/>
                  <a:pt x="18033" y="343536"/>
                </a:cubicBezTo>
                <a:cubicBezTo>
                  <a:pt x="8127" y="357251"/>
                  <a:pt x="0" y="374778"/>
                  <a:pt x="0" y="394336"/>
                </a:cubicBezTo>
                <a:lnTo>
                  <a:pt x="0" y="396241"/>
                </a:lnTo>
                <a:cubicBezTo>
                  <a:pt x="0" y="415799"/>
                  <a:pt x="8127" y="431293"/>
                  <a:pt x="18033" y="447168"/>
                </a:cubicBezTo>
                <a:cubicBezTo>
                  <a:pt x="8127" y="460756"/>
                  <a:pt x="0" y="476378"/>
                  <a:pt x="0" y="495809"/>
                </a:cubicBezTo>
                <a:lnTo>
                  <a:pt x="0" y="497713"/>
                </a:lnTo>
                <a:cubicBezTo>
                  <a:pt x="0" y="542672"/>
                  <a:pt x="38100" y="579882"/>
                  <a:pt x="86360" y="579882"/>
                </a:cubicBezTo>
                <a:cubicBezTo>
                  <a:pt x="134619" y="579882"/>
                  <a:pt x="172719" y="542672"/>
                  <a:pt x="172719" y="495809"/>
                </a:cubicBezTo>
                <a:cubicBezTo>
                  <a:pt x="172719" y="476378"/>
                  <a:pt x="164719" y="460756"/>
                  <a:pt x="154686" y="447168"/>
                </a:cubicBezTo>
                <a:cubicBezTo>
                  <a:pt x="164719" y="431293"/>
                  <a:pt x="172719" y="415799"/>
                  <a:pt x="172719" y="396241"/>
                </a:cubicBezTo>
                <a:lnTo>
                  <a:pt x="172719" y="394336"/>
                </a:lnTo>
                <a:cubicBezTo>
                  <a:pt x="172719" y="374778"/>
                  <a:pt x="164719" y="357251"/>
                  <a:pt x="154686" y="343536"/>
                </a:cubicBezTo>
                <a:cubicBezTo>
                  <a:pt x="164719" y="329819"/>
                  <a:pt x="172719" y="312293"/>
                  <a:pt x="172719" y="292862"/>
                </a:cubicBezTo>
                <a:cubicBezTo>
                  <a:pt x="172719" y="273305"/>
                  <a:pt x="164719" y="255651"/>
                  <a:pt x="154686" y="242062"/>
                </a:cubicBezTo>
                <a:cubicBezTo>
                  <a:pt x="160655" y="234188"/>
                  <a:pt x="164719" y="226442"/>
                  <a:pt x="168655" y="216662"/>
                </a:cubicBezTo>
                <a:cubicBezTo>
                  <a:pt x="170688" y="218694"/>
                  <a:pt x="172719" y="220726"/>
                  <a:pt x="174752" y="220726"/>
                </a:cubicBezTo>
                <a:cubicBezTo>
                  <a:pt x="176022" y="221997"/>
                  <a:pt x="177419" y="223267"/>
                  <a:pt x="178816" y="224536"/>
                </a:cubicBezTo>
                <a:cubicBezTo>
                  <a:pt x="198882" y="236220"/>
                  <a:pt x="220852" y="238253"/>
                  <a:pt x="241046" y="234188"/>
                </a:cubicBezTo>
                <a:cubicBezTo>
                  <a:pt x="253111" y="253747"/>
                  <a:pt x="273177" y="269368"/>
                  <a:pt x="297307" y="275210"/>
                </a:cubicBezTo>
                <a:lnTo>
                  <a:pt x="299338" y="275210"/>
                </a:lnTo>
                <a:cubicBezTo>
                  <a:pt x="323469" y="281179"/>
                  <a:pt x="347472" y="275210"/>
                  <a:pt x="365632" y="263653"/>
                </a:cubicBezTo>
                <a:cubicBezTo>
                  <a:pt x="383667" y="279147"/>
                  <a:pt x="409829" y="284988"/>
                  <a:pt x="433832" y="281179"/>
                </a:cubicBezTo>
                <a:cubicBezTo>
                  <a:pt x="462026" y="277242"/>
                  <a:pt x="484251" y="261620"/>
                  <a:pt x="496189" y="240030"/>
                </a:cubicBezTo>
                <a:cubicBezTo>
                  <a:pt x="520319" y="244094"/>
                  <a:pt x="544322" y="240030"/>
                  <a:pt x="564514" y="224536"/>
                </a:cubicBezTo>
                <a:lnTo>
                  <a:pt x="566547" y="224536"/>
                </a:lnTo>
                <a:cubicBezTo>
                  <a:pt x="584580" y="210820"/>
                  <a:pt x="596645" y="193294"/>
                  <a:pt x="600710" y="173736"/>
                </a:cubicBezTo>
                <a:cubicBezTo>
                  <a:pt x="604647" y="173736"/>
                  <a:pt x="610742" y="171831"/>
                  <a:pt x="616711" y="171831"/>
                </a:cubicBezTo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44" name="Freeform 344"/>
          <p:cNvSpPr/>
          <p:nvPr/>
        </p:nvSpPr>
        <p:spPr>
          <a:xfrm>
            <a:off x="1285707" y="3120176"/>
            <a:ext cx="717583" cy="579807"/>
          </a:xfrm>
          <a:custGeom>
            <a:avLst/>
            <a:gdLst/>
            <a:ahLst/>
            <a:cxnLst/>
            <a:rect l="0" t="0" r="0" b="0"/>
            <a:pathLst>
              <a:path w="717676" h="579882">
                <a:moveTo>
                  <a:pt x="717676" y="18924"/>
                </a:moveTo>
                <a:cubicBezTo>
                  <a:pt x="698880" y="11811"/>
                  <a:pt x="658367" y="13843"/>
                  <a:pt x="644779" y="13717"/>
                </a:cubicBezTo>
                <a:cubicBezTo>
                  <a:pt x="642873" y="15749"/>
                  <a:pt x="640842" y="15749"/>
                  <a:pt x="636777" y="17654"/>
                </a:cubicBezTo>
                <a:cubicBezTo>
                  <a:pt x="606679" y="0"/>
                  <a:pt x="568451" y="1905"/>
                  <a:pt x="540385" y="25400"/>
                </a:cubicBezTo>
                <a:cubicBezTo>
                  <a:pt x="539750" y="26036"/>
                  <a:pt x="538988" y="26670"/>
                  <a:pt x="538352" y="27305"/>
                </a:cubicBezTo>
                <a:cubicBezTo>
                  <a:pt x="522351" y="38989"/>
                  <a:pt x="514223" y="56643"/>
                  <a:pt x="510285" y="74295"/>
                </a:cubicBezTo>
                <a:cubicBezTo>
                  <a:pt x="494157" y="76074"/>
                  <a:pt x="480186" y="80011"/>
                  <a:pt x="466089" y="89917"/>
                </a:cubicBezTo>
                <a:cubicBezTo>
                  <a:pt x="466089" y="89917"/>
                  <a:pt x="464057" y="89917"/>
                  <a:pt x="464057" y="91822"/>
                </a:cubicBezTo>
                <a:cubicBezTo>
                  <a:pt x="454025" y="97663"/>
                  <a:pt x="446023" y="107316"/>
                  <a:pt x="439927" y="117222"/>
                </a:cubicBezTo>
                <a:cubicBezTo>
                  <a:pt x="429895" y="115189"/>
                  <a:pt x="419861" y="115189"/>
                  <a:pt x="409829" y="117222"/>
                </a:cubicBezTo>
                <a:lnTo>
                  <a:pt x="405764" y="117222"/>
                </a:lnTo>
                <a:cubicBezTo>
                  <a:pt x="393826" y="119126"/>
                  <a:pt x="381635" y="123063"/>
                  <a:pt x="371601" y="130937"/>
                </a:cubicBezTo>
                <a:cubicBezTo>
                  <a:pt x="363601" y="123063"/>
                  <a:pt x="351535" y="117222"/>
                  <a:pt x="337566" y="113157"/>
                </a:cubicBezTo>
                <a:lnTo>
                  <a:pt x="337566" y="113157"/>
                </a:lnTo>
                <a:cubicBezTo>
                  <a:pt x="323469" y="109348"/>
                  <a:pt x="311277" y="109348"/>
                  <a:pt x="299338" y="113157"/>
                </a:cubicBezTo>
                <a:cubicBezTo>
                  <a:pt x="291211" y="101600"/>
                  <a:pt x="283210" y="89917"/>
                  <a:pt x="269239" y="83948"/>
                </a:cubicBezTo>
                <a:lnTo>
                  <a:pt x="269239" y="81916"/>
                </a:lnTo>
                <a:cubicBezTo>
                  <a:pt x="249047" y="70231"/>
                  <a:pt x="227075" y="66422"/>
                  <a:pt x="204850" y="70231"/>
                </a:cubicBezTo>
                <a:cubicBezTo>
                  <a:pt x="188849" y="41022"/>
                  <a:pt x="156717" y="23495"/>
                  <a:pt x="120522" y="27305"/>
                </a:cubicBezTo>
                <a:cubicBezTo>
                  <a:pt x="119252" y="27941"/>
                  <a:pt x="117855" y="28703"/>
                  <a:pt x="116586" y="29337"/>
                </a:cubicBezTo>
                <a:cubicBezTo>
                  <a:pt x="70358" y="35180"/>
                  <a:pt x="38100" y="76074"/>
                  <a:pt x="44196" y="119126"/>
                </a:cubicBezTo>
                <a:cubicBezTo>
                  <a:pt x="18033" y="132716"/>
                  <a:pt x="0" y="160020"/>
                  <a:pt x="0" y="191389"/>
                </a:cubicBezTo>
                <a:lnTo>
                  <a:pt x="0" y="193294"/>
                </a:lnTo>
                <a:cubicBezTo>
                  <a:pt x="0" y="210820"/>
                  <a:pt x="8127" y="228347"/>
                  <a:pt x="18033" y="242062"/>
                </a:cubicBezTo>
                <a:cubicBezTo>
                  <a:pt x="8127" y="255651"/>
                  <a:pt x="0" y="273305"/>
                  <a:pt x="0" y="292862"/>
                </a:cubicBezTo>
                <a:lnTo>
                  <a:pt x="0" y="294768"/>
                </a:lnTo>
                <a:cubicBezTo>
                  <a:pt x="0" y="312293"/>
                  <a:pt x="8127" y="329819"/>
                  <a:pt x="18033" y="343536"/>
                </a:cubicBezTo>
                <a:cubicBezTo>
                  <a:pt x="8127" y="357251"/>
                  <a:pt x="0" y="374778"/>
                  <a:pt x="0" y="394336"/>
                </a:cubicBezTo>
                <a:lnTo>
                  <a:pt x="0" y="396241"/>
                </a:lnTo>
                <a:cubicBezTo>
                  <a:pt x="0" y="415799"/>
                  <a:pt x="8127" y="431293"/>
                  <a:pt x="18033" y="447168"/>
                </a:cubicBezTo>
                <a:cubicBezTo>
                  <a:pt x="8127" y="460756"/>
                  <a:pt x="0" y="476378"/>
                  <a:pt x="0" y="495809"/>
                </a:cubicBezTo>
                <a:lnTo>
                  <a:pt x="0" y="497713"/>
                </a:lnTo>
                <a:cubicBezTo>
                  <a:pt x="0" y="542672"/>
                  <a:pt x="38100" y="579882"/>
                  <a:pt x="86360" y="579882"/>
                </a:cubicBezTo>
                <a:cubicBezTo>
                  <a:pt x="134619" y="579882"/>
                  <a:pt x="172719" y="542672"/>
                  <a:pt x="172719" y="495809"/>
                </a:cubicBezTo>
                <a:cubicBezTo>
                  <a:pt x="172719" y="476378"/>
                  <a:pt x="164719" y="460756"/>
                  <a:pt x="154686" y="447168"/>
                </a:cubicBezTo>
                <a:cubicBezTo>
                  <a:pt x="164719" y="431293"/>
                  <a:pt x="172719" y="415799"/>
                  <a:pt x="172719" y="396241"/>
                </a:cubicBezTo>
                <a:lnTo>
                  <a:pt x="172719" y="394336"/>
                </a:lnTo>
                <a:cubicBezTo>
                  <a:pt x="172719" y="374778"/>
                  <a:pt x="164719" y="357251"/>
                  <a:pt x="154686" y="343536"/>
                </a:cubicBezTo>
                <a:cubicBezTo>
                  <a:pt x="164719" y="329819"/>
                  <a:pt x="172719" y="312293"/>
                  <a:pt x="172719" y="292862"/>
                </a:cubicBezTo>
                <a:cubicBezTo>
                  <a:pt x="172719" y="273305"/>
                  <a:pt x="164719" y="255651"/>
                  <a:pt x="154686" y="242062"/>
                </a:cubicBezTo>
                <a:cubicBezTo>
                  <a:pt x="160655" y="234188"/>
                  <a:pt x="164719" y="226442"/>
                  <a:pt x="168655" y="216662"/>
                </a:cubicBezTo>
                <a:cubicBezTo>
                  <a:pt x="170688" y="218694"/>
                  <a:pt x="172719" y="220726"/>
                  <a:pt x="174752" y="220726"/>
                </a:cubicBezTo>
                <a:cubicBezTo>
                  <a:pt x="176022" y="221997"/>
                  <a:pt x="177419" y="223267"/>
                  <a:pt x="178816" y="224536"/>
                </a:cubicBezTo>
                <a:cubicBezTo>
                  <a:pt x="198882" y="236220"/>
                  <a:pt x="220852" y="238253"/>
                  <a:pt x="241046" y="234188"/>
                </a:cubicBezTo>
                <a:cubicBezTo>
                  <a:pt x="253111" y="253747"/>
                  <a:pt x="273177" y="269368"/>
                  <a:pt x="297307" y="275210"/>
                </a:cubicBezTo>
                <a:lnTo>
                  <a:pt x="299338" y="275210"/>
                </a:lnTo>
                <a:cubicBezTo>
                  <a:pt x="323469" y="281179"/>
                  <a:pt x="347472" y="275210"/>
                  <a:pt x="365632" y="263653"/>
                </a:cubicBezTo>
                <a:cubicBezTo>
                  <a:pt x="383667" y="279147"/>
                  <a:pt x="409829" y="284988"/>
                  <a:pt x="433832" y="281179"/>
                </a:cubicBezTo>
                <a:cubicBezTo>
                  <a:pt x="462026" y="277242"/>
                  <a:pt x="484251" y="261620"/>
                  <a:pt x="496189" y="240030"/>
                </a:cubicBezTo>
                <a:cubicBezTo>
                  <a:pt x="520319" y="244094"/>
                  <a:pt x="544322" y="240030"/>
                  <a:pt x="564514" y="224536"/>
                </a:cubicBezTo>
                <a:lnTo>
                  <a:pt x="566547" y="224536"/>
                </a:lnTo>
                <a:cubicBezTo>
                  <a:pt x="584580" y="210820"/>
                  <a:pt x="596645" y="193294"/>
                  <a:pt x="600710" y="173736"/>
                </a:cubicBezTo>
                <a:cubicBezTo>
                  <a:pt x="604647" y="173736"/>
                  <a:pt x="610742" y="171831"/>
                  <a:pt x="616711" y="171831"/>
                </a:cubicBezTo>
              </a:path>
            </a:pathLst>
          </a:custGeom>
          <a:noFill/>
          <a:ln w="12700" cap="rnd" cmpd="sng">
            <a:solidFill>
              <a:srgbClr val="FFFFFF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46" name="Freeform 346"/>
          <p:cNvSpPr/>
          <p:nvPr/>
        </p:nvSpPr>
        <p:spPr>
          <a:xfrm>
            <a:off x="1141112" y="5248420"/>
            <a:ext cx="419260" cy="253586"/>
          </a:xfrm>
          <a:custGeom>
            <a:avLst/>
            <a:gdLst/>
            <a:ahLst/>
            <a:cxnLst/>
            <a:rect l="0" t="0" r="0" b="0"/>
            <a:pathLst>
              <a:path w="419315" h="253619">
                <a:moveTo>
                  <a:pt x="48615" y="149098"/>
                </a:moveTo>
                <a:cubicBezTo>
                  <a:pt x="19392" y="154559"/>
                  <a:pt x="0" y="181992"/>
                  <a:pt x="5626" y="210820"/>
                </a:cubicBezTo>
                <a:cubicBezTo>
                  <a:pt x="10680" y="236094"/>
                  <a:pt x="33451" y="253619"/>
                  <a:pt x="58737" y="253619"/>
                </a:cubicBezTo>
                <a:cubicBezTo>
                  <a:pt x="62115" y="253619"/>
                  <a:pt x="65760" y="253366"/>
                  <a:pt x="69138" y="252477"/>
                </a:cubicBezTo>
                <a:cubicBezTo>
                  <a:pt x="291681" y="210820"/>
                  <a:pt x="291681" y="210820"/>
                  <a:pt x="291681" y="210820"/>
                </a:cubicBezTo>
                <a:cubicBezTo>
                  <a:pt x="304381" y="208281"/>
                  <a:pt x="315556" y="201803"/>
                  <a:pt x="323684" y="191897"/>
                </a:cubicBezTo>
                <a:cubicBezTo>
                  <a:pt x="419315" y="74169"/>
                  <a:pt x="419315" y="74169"/>
                  <a:pt x="419315" y="74169"/>
                </a:cubicBezTo>
                <a:cubicBezTo>
                  <a:pt x="387312" y="58167"/>
                  <a:pt x="387312" y="58167"/>
                  <a:pt x="387312" y="58167"/>
                </a:cubicBezTo>
                <a:cubicBezTo>
                  <a:pt x="363690" y="46736"/>
                  <a:pt x="347306" y="25528"/>
                  <a:pt x="341718" y="0"/>
                </a:cubicBezTo>
                <a:cubicBezTo>
                  <a:pt x="251548" y="110872"/>
                  <a:pt x="251548" y="110872"/>
                  <a:pt x="251548" y="110872"/>
                </a:cubicBezTo>
                <a:lnTo>
                  <a:pt x="48615" y="149098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47" name="Freeform 347"/>
          <p:cNvSpPr/>
          <p:nvPr/>
        </p:nvSpPr>
        <p:spPr>
          <a:xfrm>
            <a:off x="1863609" y="4706962"/>
            <a:ext cx="237332" cy="231619"/>
          </a:xfrm>
          <a:custGeom>
            <a:avLst/>
            <a:gdLst/>
            <a:ahLst/>
            <a:cxnLst/>
            <a:rect l="0" t="0" r="0" b="0"/>
            <a:pathLst>
              <a:path w="237363" h="231649">
                <a:moveTo>
                  <a:pt x="0" y="115824"/>
                </a:moveTo>
                <a:cubicBezTo>
                  <a:pt x="0" y="51817"/>
                  <a:pt x="53087" y="0"/>
                  <a:pt x="118619" y="0"/>
                </a:cubicBezTo>
                <a:cubicBezTo>
                  <a:pt x="184150" y="0"/>
                  <a:pt x="237363" y="51817"/>
                  <a:pt x="237363" y="115824"/>
                </a:cubicBezTo>
                <a:cubicBezTo>
                  <a:pt x="237363" y="179833"/>
                  <a:pt x="184150" y="231649"/>
                  <a:pt x="118619" y="231649"/>
                </a:cubicBezTo>
                <a:cubicBezTo>
                  <a:pt x="53087" y="231649"/>
                  <a:pt x="0" y="179833"/>
                  <a:pt x="0" y="115824"/>
                </a:cubicBez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48" name="Freeform 348"/>
          <p:cNvSpPr/>
          <p:nvPr/>
        </p:nvSpPr>
        <p:spPr>
          <a:xfrm>
            <a:off x="1424372" y="4776422"/>
            <a:ext cx="792631" cy="870967"/>
          </a:xfrm>
          <a:custGeom>
            <a:avLst/>
            <a:gdLst/>
            <a:ahLst/>
            <a:cxnLst/>
            <a:rect l="0" t="0" r="0" b="0"/>
            <a:pathLst>
              <a:path w="792734" h="871080">
                <a:moveTo>
                  <a:pt x="299467" y="17272"/>
                </a:moveTo>
                <a:cubicBezTo>
                  <a:pt x="287021" y="4952"/>
                  <a:pt x="275337" y="0"/>
                  <a:pt x="262637" y="0"/>
                </a:cubicBezTo>
                <a:cubicBezTo>
                  <a:pt x="258192" y="0"/>
                  <a:pt x="253365" y="507"/>
                  <a:pt x="248540" y="1651"/>
                </a:cubicBezTo>
                <a:cubicBezTo>
                  <a:pt x="45213" y="48895"/>
                  <a:pt x="45213" y="48895"/>
                  <a:pt x="45213" y="48895"/>
                </a:cubicBezTo>
                <a:cubicBezTo>
                  <a:pt x="17145" y="55117"/>
                  <a:pt x="0" y="82930"/>
                  <a:pt x="6350" y="109982"/>
                </a:cubicBezTo>
                <a:cubicBezTo>
                  <a:pt x="12319" y="133604"/>
                  <a:pt x="33655" y="149605"/>
                  <a:pt x="57278" y="149605"/>
                </a:cubicBezTo>
                <a:cubicBezTo>
                  <a:pt x="61214" y="149605"/>
                  <a:pt x="65405" y="148970"/>
                  <a:pt x="69342" y="147954"/>
                </a:cubicBezTo>
                <a:cubicBezTo>
                  <a:pt x="242697" y="107823"/>
                  <a:pt x="242697" y="107823"/>
                  <a:pt x="242697" y="107823"/>
                </a:cubicBezTo>
                <a:cubicBezTo>
                  <a:pt x="253874" y="120142"/>
                  <a:pt x="310134" y="179704"/>
                  <a:pt x="320168" y="190119"/>
                </a:cubicBezTo>
                <a:cubicBezTo>
                  <a:pt x="320168" y="190119"/>
                  <a:pt x="320168" y="190119"/>
                  <a:pt x="320168" y="190119"/>
                </a:cubicBezTo>
                <a:cubicBezTo>
                  <a:pt x="248921" y="265048"/>
                  <a:pt x="177166" y="339979"/>
                  <a:pt x="105538" y="414654"/>
                </a:cubicBezTo>
                <a:cubicBezTo>
                  <a:pt x="104522" y="416051"/>
                  <a:pt x="103378" y="417195"/>
                  <a:pt x="102489" y="418464"/>
                </a:cubicBezTo>
                <a:cubicBezTo>
                  <a:pt x="81408" y="444373"/>
                  <a:pt x="87884" y="485266"/>
                  <a:pt x="119380" y="500888"/>
                </a:cubicBezTo>
                <a:cubicBezTo>
                  <a:pt x="157608" y="519811"/>
                  <a:pt x="157608" y="519811"/>
                  <a:pt x="157608" y="519811"/>
                </a:cubicBezTo>
                <a:cubicBezTo>
                  <a:pt x="338837" y="610108"/>
                  <a:pt x="338837" y="610108"/>
                  <a:pt x="338837" y="610108"/>
                </a:cubicBezTo>
                <a:cubicBezTo>
                  <a:pt x="225044" y="790702"/>
                  <a:pt x="225044" y="790702"/>
                  <a:pt x="225044" y="790702"/>
                </a:cubicBezTo>
                <a:cubicBezTo>
                  <a:pt x="209296" y="815365"/>
                  <a:pt x="217171" y="847750"/>
                  <a:pt x="242697" y="863117"/>
                </a:cubicBezTo>
                <a:cubicBezTo>
                  <a:pt x="251461" y="868603"/>
                  <a:pt x="261240" y="871080"/>
                  <a:pt x="270765" y="871080"/>
                </a:cubicBezTo>
                <a:cubicBezTo>
                  <a:pt x="270765" y="871080"/>
                  <a:pt x="270765" y="871080"/>
                  <a:pt x="270765" y="871080"/>
                </a:cubicBezTo>
                <a:cubicBezTo>
                  <a:pt x="289052" y="871080"/>
                  <a:pt x="306706" y="862291"/>
                  <a:pt x="316865" y="846099"/>
                </a:cubicBezTo>
                <a:cubicBezTo>
                  <a:pt x="461772" y="616966"/>
                  <a:pt x="461772" y="616966"/>
                  <a:pt x="461772" y="616966"/>
                </a:cubicBezTo>
                <a:cubicBezTo>
                  <a:pt x="469646" y="604266"/>
                  <a:pt x="471933" y="589280"/>
                  <a:pt x="467742" y="574928"/>
                </a:cubicBezTo>
                <a:cubicBezTo>
                  <a:pt x="463550" y="560705"/>
                  <a:pt x="453390" y="548894"/>
                  <a:pt x="439928" y="542036"/>
                </a:cubicBezTo>
                <a:cubicBezTo>
                  <a:pt x="291339" y="468249"/>
                  <a:pt x="291339" y="468249"/>
                  <a:pt x="291339" y="468249"/>
                </a:cubicBezTo>
                <a:cubicBezTo>
                  <a:pt x="447549" y="304926"/>
                  <a:pt x="447549" y="304926"/>
                  <a:pt x="447549" y="304926"/>
                </a:cubicBezTo>
                <a:cubicBezTo>
                  <a:pt x="565531" y="402589"/>
                  <a:pt x="565531" y="402589"/>
                  <a:pt x="565531" y="402589"/>
                </a:cubicBezTo>
                <a:cubicBezTo>
                  <a:pt x="575311" y="410845"/>
                  <a:pt x="587375" y="414654"/>
                  <a:pt x="599187" y="414654"/>
                </a:cubicBezTo>
                <a:cubicBezTo>
                  <a:pt x="612140" y="414654"/>
                  <a:pt x="624840" y="409955"/>
                  <a:pt x="634874" y="400938"/>
                </a:cubicBezTo>
                <a:cubicBezTo>
                  <a:pt x="770256" y="277748"/>
                  <a:pt x="770256" y="277748"/>
                  <a:pt x="770256" y="277748"/>
                </a:cubicBezTo>
                <a:cubicBezTo>
                  <a:pt x="791337" y="258572"/>
                  <a:pt x="792734" y="226441"/>
                  <a:pt x="773177" y="205485"/>
                </a:cubicBezTo>
                <a:cubicBezTo>
                  <a:pt x="762762" y="194817"/>
                  <a:pt x="748665" y="189357"/>
                  <a:pt x="734949" y="189357"/>
                </a:cubicBezTo>
                <a:cubicBezTo>
                  <a:pt x="721996" y="189357"/>
                  <a:pt x="709296" y="194055"/>
                  <a:pt x="699262" y="203073"/>
                </a:cubicBezTo>
                <a:cubicBezTo>
                  <a:pt x="597790" y="295020"/>
                  <a:pt x="597790" y="295020"/>
                  <a:pt x="597790" y="295020"/>
                </a:cubicBezTo>
                <a:cubicBezTo>
                  <a:pt x="597790" y="295275"/>
                  <a:pt x="343790" y="61722"/>
                  <a:pt x="299467" y="17272"/>
                </a:cubicBez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68" name="Rectangle 368"/>
          <p:cNvSpPr/>
          <p:nvPr/>
        </p:nvSpPr>
        <p:spPr>
          <a:xfrm>
            <a:off x="3377379" y="5939044"/>
            <a:ext cx="49688" cy="21586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n-US" sz="1403" dirty="0">
                <a:latin typeface="Arial"/>
              </a:rPr>
              <a:t> </a:t>
            </a:r>
          </a:p>
        </p:txBody>
      </p:sp>
      <p:sp>
        <p:nvSpPr>
          <p:cNvPr id="2" name="Rectangle 1"/>
          <p:cNvSpPr/>
          <p:nvPr/>
        </p:nvSpPr>
        <p:spPr>
          <a:xfrm>
            <a:off x="4391460" y="33995"/>
            <a:ext cx="43749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vi-VN" sz="2800" b="1" dirty="0">
                <a:solidFill>
                  <a:srgbClr val="C00000"/>
                </a:solidFill>
                <a:latin typeface="Arial" panose="020B0604020202020204" pitchFamily="34" charset="0"/>
              </a:rPr>
              <a:t>KẾT QUẢ VÀ BÀN LUẬN</a:t>
            </a:r>
            <a:endParaRPr lang="en-US" sz="2800" dirty="0">
              <a:solidFill>
                <a:schemeClr val="tx2"/>
              </a:solidFill>
            </a:endParaRPr>
          </a:p>
        </p:txBody>
      </p:sp>
      <p:pic>
        <p:nvPicPr>
          <p:cNvPr id="33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8965"/>
            <a:ext cx="12192001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992014" y="608214"/>
            <a:ext cx="1249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dirty="0">
                <a:solidFill>
                  <a:schemeClr val="bg1"/>
                </a:solidFill>
                <a:latin typeface="Arial" pitchFamily="34" charset="0"/>
              </a:rPr>
              <a:t>Mục tiêu 2</a:t>
            </a:r>
            <a:endParaRPr lang="en-US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E095861-9A02-686F-8BAE-7C0AABAA8391}"/>
              </a:ext>
            </a:extLst>
          </p:cNvPr>
          <p:cNvSpPr txBox="1"/>
          <p:nvPr/>
        </p:nvSpPr>
        <p:spPr>
          <a:xfrm>
            <a:off x="719111" y="1193796"/>
            <a:ext cx="60976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dirty="0">
                <a:latin typeface="Times New Roman" panose="02020603050405020304" pitchFamily="18" charset="0"/>
              </a:rPr>
              <a:t>Điều trị phẫu thuật</a:t>
            </a:r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D2F7AE8-6DE8-E868-1BC8-16D2A824AB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4027537"/>
              </p:ext>
            </p:extLst>
          </p:nvPr>
        </p:nvGraphicFramePr>
        <p:xfrm>
          <a:off x="2161561" y="1505843"/>
          <a:ext cx="5600700" cy="15361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00350">
                  <a:extLst>
                    <a:ext uri="{9D8B030D-6E8A-4147-A177-3AD203B41FA5}">
                      <a16:colId xmlns:a16="http://schemas.microsoft.com/office/drawing/2014/main" val="952765579"/>
                    </a:ext>
                  </a:extLst>
                </a:gridCol>
                <a:gridCol w="2800350">
                  <a:extLst>
                    <a:ext uri="{9D8B030D-6E8A-4147-A177-3AD203B41FA5}">
                      <a16:colId xmlns:a16="http://schemas.microsoft.com/office/drawing/2014/main" val="2354061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577850" indent="-577850" algn="ctr">
                        <a:lnSpc>
                          <a:spcPct val="140000"/>
                        </a:lnSpc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US" sz="1800">
                          <a:effectLst/>
                        </a:rPr>
                        <a:t>Đường mổ</a:t>
                      </a:r>
                      <a:endParaRPr lang="en-US" sz="1800" b="1" i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577850" indent="-577850" algn="ctr">
                        <a:lnSpc>
                          <a:spcPct val="140000"/>
                        </a:lnSpc>
                        <a:spcAft>
                          <a:spcPts val="1000"/>
                        </a:spcAft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US" sz="1800">
                          <a:effectLst/>
                        </a:rPr>
                        <a:t>n (%)</a:t>
                      </a:r>
                      <a:endParaRPr lang="en-US" sz="1800" b="1" i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295353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577850" indent="-577850" algn="l">
                        <a:lnSpc>
                          <a:spcPct val="140000"/>
                        </a:lnSpc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US" sz="1800">
                          <a:effectLst/>
                        </a:rPr>
                        <a:t>Ngang dưới sườn</a:t>
                      </a:r>
                      <a:endParaRPr lang="en-US" sz="1800" b="1" i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577850" indent="-577850" algn="ctr">
                        <a:lnSpc>
                          <a:spcPct val="140000"/>
                        </a:lnSpc>
                        <a:spcAft>
                          <a:spcPts val="1000"/>
                        </a:spcAft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US" sz="1800" dirty="0">
                          <a:effectLst/>
                        </a:rPr>
                        <a:t>37(94,87)</a:t>
                      </a:r>
                      <a:endParaRPr lang="en-US" sz="1800" b="1" i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307814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577850" indent="-577850" algn="l">
                        <a:lnSpc>
                          <a:spcPct val="140000"/>
                        </a:lnSpc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vi-VN" sz="18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Phẫu thuật nội soi</a:t>
                      </a:r>
                      <a:endParaRPr lang="en-US" sz="1800" b="1" i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577850" indent="-577850" algn="ctr">
                        <a:lnSpc>
                          <a:spcPct val="140000"/>
                        </a:lnSpc>
                        <a:spcAft>
                          <a:spcPts val="1000"/>
                        </a:spcAft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US" sz="1800">
                          <a:effectLst/>
                        </a:rPr>
                        <a:t>2(5,13)</a:t>
                      </a:r>
                      <a:endParaRPr lang="en-US" sz="1800" b="1" i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033791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577850" indent="-577850" algn="ctr">
                        <a:lnSpc>
                          <a:spcPct val="140000"/>
                        </a:lnSpc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US" sz="1800" dirty="0">
                          <a:effectLst/>
                        </a:rPr>
                        <a:t>N</a:t>
                      </a:r>
                      <a:endParaRPr lang="en-US" sz="1800" b="1" i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577850" indent="-577850" algn="ctr">
                        <a:lnSpc>
                          <a:spcPct val="140000"/>
                        </a:lnSpc>
                        <a:spcAft>
                          <a:spcPts val="1000"/>
                        </a:spcAft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US" sz="1800" dirty="0">
                          <a:effectLst/>
                        </a:rPr>
                        <a:t>39(100)</a:t>
                      </a:r>
                      <a:endParaRPr lang="en-US" sz="1800" b="1" i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03989547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49095CAF-0348-3E05-6799-B3D026BB6DF0}"/>
              </a:ext>
            </a:extLst>
          </p:cNvPr>
          <p:cNvSpPr txBox="1"/>
          <p:nvPr/>
        </p:nvSpPr>
        <p:spPr>
          <a:xfrm>
            <a:off x="1342231" y="3047868"/>
            <a:ext cx="60984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2/37(5,4%) </a:t>
            </a:r>
            <a:r>
              <a:rPr lang="en-US" sz="1800" dirty="0" err="1">
                <a:effectLst/>
                <a:latin typeface=".VnTime" panose="020B72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tr­êng</a:t>
            </a:r>
            <a:r>
              <a:rPr lang="en-US" sz="1800" dirty="0">
                <a:effectLst/>
                <a:latin typeface=".VnTime" panose="020B72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.VnTime" panose="020B72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hîp</a:t>
            </a:r>
            <a:r>
              <a:rPr lang="en-US" sz="1800" dirty="0">
                <a:effectLst/>
                <a:latin typeface=".VnTime" panose="020B72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.VnTime" panose="020B72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ệ</a:t>
            </a:r>
            <a:r>
              <a:rPr lang="en-US" sz="1800" dirty="0" err="1">
                <a:effectLst/>
                <a:latin typeface=".VnTime" panose="020B72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</a:t>
            </a:r>
            <a:r>
              <a:rPr lang="en-US" sz="1800" dirty="0">
                <a:effectLst/>
                <a:latin typeface=".VnTime" panose="020B72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.VnTime" panose="020B72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lý</a:t>
            </a:r>
            <a:r>
              <a:rPr lang="en-US" sz="1800" dirty="0">
                <a:effectLst/>
                <a:latin typeface=".VnTime" panose="020B72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.VnTime" panose="020B72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hai</a:t>
            </a:r>
            <a:r>
              <a:rPr lang="en-US" sz="1800" dirty="0">
                <a:effectLst/>
                <a:latin typeface=".VnTime" panose="020B72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.VnTime" panose="020B72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bªn</a:t>
            </a:r>
            <a:r>
              <a:rPr lang="en-US" sz="1800" dirty="0">
                <a:effectLst/>
                <a:latin typeface=".VnTime" panose="020B72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Không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1800" dirty="0">
                <a:effectLst/>
                <a:latin typeface=".VnTime" panose="020B72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tr</a:t>
            </a:r>
            <a:r>
              <a:rPr lang="vi-V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ườ</a:t>
            </a:r>
            <a:r>
              <a:rPr lang="vi-V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 h</a:t>
            </a:r>
            <a:r>
              <a:rPr lang="vi-V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ợ</a:t>
            </a:r>
            <a:r>
              <a:rPr lang="vi-V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 nào </a:t>
            </a:r>
            <a:r>
              <a:rPr lang="vi-V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ó</a:t>
            </a:r>
            <a:r>
              <a:rPr lang="en-US" sz="1800" dirty="0">
                <a:effectLst/>
                <a:latin typeface=".VnTime" panose="020B7200000000000000" pitchFamily="34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.VnTime" panose="020B72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biÕn</a:t>
            </a:r>
            <a:r>
              <a:rPr lang="en-US" sz="1800" dirty="0">
                <a:effectLst/>
                <a:latin typeface=".VnTime" panose="020B72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.VnTime" panose="020B72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chøng</a:t>
            </a:r>
            <a:r>
              <a:rPr lang="en-US" sz="1800" dirty="0">
                <a:effectLst/>
                <a:latin typeface=".VnTime" panose="020B72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.VnTime" panose="020B72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suy</a:t>
            </a:r>
            <a:r>
              <a:rPr lang="en-US" sz="1800" dirty="0">
                <a:effectLst/>
                <a:latin typeface=".VnTime" panose="020B72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.VnTime" panose="020B72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thËn</a:t>
            </a:r>
            <a:r>
              <a:rPr lang="en-US" sz="1800" dirty="0">
                <a:effectLst/>
                <a:latin typeface=".VnTime" panose="020B72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tr</a:t>
            </a:r>
            <a:r>
              <a:rPr lang="vi-V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ướ</a:t>
            </a:r>
            <a:r>
              <a:rPr lang="vi-V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 m</a:t>
            </a:r>
            <a:r>
              <a:rPr lang="vi-V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ổ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E0805C0-0630-5361-B812-CDE1B99742C3}"/>
              </a:ext>
            </a:extLst>
          </p:cNvPr>
          <p:cNvSpPr txBox="1"/>
          <p:nvPr/>
        </p:nvSpPr>
        <p:spPr>
          <a:xfrm>
            <a:off x="577631" y="3813587"/>
            <a:ext cx="60984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Nguyên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nhân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gây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ứ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nước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thận</a:t>
            </a:r>
            <a:endParaRPr lang="en-US" dirty="0"/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DFE3B519-FB0E-DC64-0C72-E69C79001E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1966375"/>
              </p:ext>
            </p:extLst>
          </p:nvPr>
        </p:nvGraphicFramePr>
        <p:xfrm>
          <a:off x="2100941" y="4296523"/>
          <a:ext cx="7232063" cy="26334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32026">
                  <a:extLst>
                    <a:ext uri="{9D8B030D-6E8A-4147-A177-3AD203B41FA5}">
                      <a16:colId xmlns:a16="http://schemas.microsoft.com/office/drawing/2014/main" val="759660868"/>
                    </a:ext>
                  </a:extLst>
                </a:gridCol>
                <a:gridCol w="1932026">
                  <a:extLst>
                    <a:ext uri="{9D8B030D-6E8A-4147-A177-3AD203B41FA5}">
                      <a16:colId xmlns:a16="http://schemas.microsoft.com/office/drawing/2014/main" val="1290726804"/>
                    </a:ext>
                  </a:extLst>
                </a:gridCol>
                <a:gridCol w="982113">
                  <a:extLst>
                    <a:ext uri="{9D8B030D-6E8A-4147-A177-3AD203B41FA5}">
                      <a16:colId xmlns:a16="http://schemas.microsoft.com/office/drawing/2014/main" val="3661120849"/>
                    </a:ext>
                  </a:extLst>
                </a:gridCol>
                <a:gridCol w="1192949">
                  <a:extLst>
                    <a:ext uri="{9D8B030D-6E8A-4147-A177-3AD203B41FA5}">
                      <a16:colId xmlns:a16="http://schemas.microsoft.com/office/drawing/2014/main" val="2286762458"/>
                    </a:ext>
                  </a:extLst>
                </a:gridCol>
                <a:gridCol w="1192949">
                  <a:extLst>
                    <a:ext uri="{9D8B030D-6E8A-4147-A177-3AD203B41FA5}">
                      <a16:colId xmlns:a16="http://schemas.microsoft.com/office/drawing/2014/main" val="3589920894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Nguyên nhân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Phải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Trái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n (%)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9401813"/>
                  </a:ext>
                </a:extLst>
              </a:tr>
              <a:tr h="0">
                <a:tc rowSpan="4"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Nguyên nhân</a:t>
                      </a: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 bên ngoài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err="1">
                          <a:effectLst/>
                        </a:rPr>
                        <a:t>Mạch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máu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cực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dưới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2123220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err="1">
                          <a:effectLst/>
                        </a:rPr>
                        <a:t>Dính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gập</a:t>
                      </a:r>
                      <a:r>
                        <a:rPr lang="en-US" sz="1800" dirty="0">
                          <a:effectLst/>
                        </a:rPr>
                        <a:t> NQ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6(15,38)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8899338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Vòng xơ dầy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4(10,26)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6208230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NQ cắm cao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5(12,82)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45767202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Tại thành niệu quản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16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24(61,54)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27151223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N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22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17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39*(100)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011992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81294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753625"/>
          </a:xfrm>
        </p:spPr>
        <p:txBody>
          <a:bodyPr/>
          <a:lstStyle/>
          <a:p>
            <a:pPr algn="ctr"/>
            <a:r>
              <a:rPr lang="en-US" altLang="vi-VN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 QUẢ VÀ BÀN LUẬN</a:t>
            </a:r>
            <a:endParaRPr lang="en-US" sz="3200" dirty="0"/>
          </a:p>
        </p:txBody>
      </p:sp>
      <p:pic>
        <p:nvPicPr>
          <p:cNvPr id="6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47" y="684453"/>
            <a:ext cx="12192000" cy="625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B304FD37-4E6C-8ED9-7261-4F3DC8CEEA1F}"/>
              </a:ext>
            </a:extLst>
          </p:cNvPr>
          <p:cNvSpPr/>
          <p:nvPr/>
        </p:nvSpPr>
        <p:spPr>
          <a:xfrm>
            <a:off x="5265894" y="805776"/>
            <a:ext cx="1249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dirty="0">
                <a:solidFill>
                  <a:schemeClr val="bg1"/>
                </a:solidFill>
                <a:latin typeface="Arial" pitchFamily="34" charset="0"/>
              </a:rPr>
              <a:t>Mục tiêu 2</a:t>
            </a:r>
            <a:endParaRPr lang="en-US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31C85FA-5A45-D57D-000C-C47AEFA29FAF}"/>
              </a:ext>
            </a:extLst>
          </p:cNvPr>
          <p:cNvSpPr txBox="1"/>
          <p:nvPr/>
        </p:nvSpPr>
        <p:spPr>
          <a:xfrm>
            <a:off x="838200" y="1809311"/>
            <a:ext cx="61279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Biến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chứng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phẫu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thuật</a:t>
            </a:r>
            <a:endParaRPr lang="en-US" dirty="0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13F525B6-4662-E6C8-6592-362C4532F6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8365388"/>
              </p:ext>
            </p:extLst>
          </p:nvPr>
        </p:nvGraphicFramePr>
        <p:xfrm>
          <a:off x="2720455" y="2309097"/>
          <a:ext cx="5730372" cy="19335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37670">
                  <a:extLst>
                    <a:ext uri="{9D8B030D-6E8A-4147-A177-3AD203B41FA5}">
                      <a16:colId xmlns:a16="http://schemas.microsoft.com/office/drawing/2014/main" val="3654136319"/>
                    </a:ext>
                  </a:extLst>
                </a:gridCol>
                <a:gridCol w="2492702">
                  <a:extLst>
                    <a:ext uri="{9D8B030D-6E8A-4147-A177-3AD203B41FA5}">
                      <a16:colId xmlns:a16="http://schemas.microsoft.com/office/drawing/2014/main" val="3202306045"/>
                    </a:ext>
                  </a:extLst>
                </a:gridCol>
              </a:tblGrid>
              <a:tr h="48337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400"/>
                        </a:spcBef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Các biến chứng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400"/>
                        </a:spcBef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n (%)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18354337"/>
                  </a:ext>
                </a:extLst>
              </a:tr>
              <a:tr h="48337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400"/>
                        </a:spcBef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NKTN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400"/>
                        </a:spcBef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3(7,69)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5715459"/>
                  </a:ext>
                </a:extLst>
              </a:tr>
              <a:tr h="48337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400"/>
                        </a:spcBef>
                        <a:spcAft>
                          <a:spcPts val="1000"/>
                        </a:spcAft>
                      </a:pPr>
                      <a:r>
                        <a:rPr lang="vi-VN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Nhiễm trùng vết mổ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400"/>
                        </a:spcBef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2(5,13)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00363107"/>
                  </a:ext>
                </a:extLst>
              </a:tr>
              <a:tr h="48337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400"/>
                        </a:spcBef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Viêm họng cấp, sốt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400"/>
                        </a:spcBef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5(12,82)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89166619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00B34396-243B-B442-FC96-B0250068CDAB}"/>
              </a:ext>
            </a:extLst>
          </p:cNvPr>
          <p:cNvSpPr txBox="1"/>
          <p:nvPr/>
        </p:nvSpPr>
        <p:spPr>
          <a:xfrm>
            <a:off x="838200" y="1361675"/>
            <a:ext cx="61279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dirty="0">
                <a:latin typeface="Times New Roman" panose="02020603050405020304" pitchFamily="18" charset="0"/>
                <a:ea typeface="Calibri" panose="020F0502020204030204" pitchFamily="34" charset="0"/>
              </a:rPr>
              <a:t>Kết quả sớm: trong thời gian nằm viện sau phẫu thuật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89598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103" y="134014"/>
            <a:ext cx="10515600" cy="589468"/>
          </a:xfrm>
        </p:spPr>
        <p:txBody>
          <a:bodyPr/>
          <a:lstStyle/>
          <a:p>
            <a:pPr algn="ctr"/>
            <a:r>
              <a:rPr lang="en-US" altLang="vi-VN" sz="3200" b="1" dirty="0">
                <a:solidFill>
                  <a:srgbClr val="C00000"/>
                </a:solidFill>
                <a:latin typeface="Arial" panose="020B0604020202020204" pitchFamily="34" charset="0"/>
              </a:rPr>
              <a:t>KẾT QUẢ VÀ BÀN LUẬN</a:t>
            </a:r>
            <a:endParaRPr lang="en-US" sz="3200" dirty="0"/>
          </a:p>
        </p:txBody>
      </p:sp>
      <p:pic>
        <p:nvPicPr>
          <p:cNvPr id="6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47" y="684453"/>
            <a:ext cx="12192000" cy="625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F96371A-755C-EA1B-F142-8043890E226B}"/>
              </a:ext>
            </a:extLst>
          </p:cNvPr>
          <p:cNvSpPr/>
          <p:nvPr/>
        </p:nvSpPr>
        <p:spPr>
          <a:xfrm>
            <a:off x="5078051" y="816950"/>
            <a:ext cx="1249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dirty="0">
                <a:solidFill>
                  <a:schemeClr val="bg1"/>
                </a:solidFill>
                <a:latin typeface="Arial" pitchFamily="34" charset="0"/>
              </a:rPr>
              <a:t>Mục tiêu 2</a:t>
            </a:r>
            <a:endParaRPr lang="en-US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9864B85-F006-D23A-B513-05852A392EB3}"/>
              </a:ext>
            </a:extLst>
          </p:cNvPr>
          <p:cNvSpPr txBox="1"/>
          <p:nvPr/>
        </p:nvSpPr>
        <p:spPr>
          <a:xfrm>
            <a:off x="1269440" y="1401417"/>
            <a:ext cx="41569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Kết quả theo dõi xa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E03832-D755-CD6E-4D70-96A8F4C8571E}"/>
              </a:ext>
            </a:extLst>
          </p:cNvPr>
          <p:cNvSpPr txBox="1"/>
          <p:nvPr/>
        </p:nvSpPr>
        <p:spPr>
          <a:xfrm>
            <a:off x="2362416" y="2000494"/>
            <a:ext cx="612795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So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sánh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lâm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sàng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qua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theo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dõi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với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trước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mổ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ở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39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bệnh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nhi</a:t>
            </a:r>
            <a:endParaRPr lang="en-US" sz="2000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ADE9AC09-9889-AB09-2815-799DDB29F4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5733765"/>
              </p:ext>
            </p:extLst>
          </p:nvPr>
        </p:nvGraphicFramePr>
        <p:xfrm>
          <a:off x="2256503" y="2586537"/>
          <a:ext cx="7285703" cy="21883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10737">
                  <a:extLst>
                    <a:ext uri="{9D8B030D-6E8A-4147-A177-3AD203B41FA5}">
                      <a16:colId xmlns:a16="http://schemas.microsoft.com/office/drawing/2014/main" val="1734805888"/>
                    </a:ext>
                  </a:extLst>
                </a:gridCol>
                <a:gridCol w="2488429">
                  <a:extLst>
                    <a:ext uri="{9D8B030D-6E8A-4147-A177-3AD203B41FA5}">
                      <a16:colId xmlns:a16="http://schemas.microsoft.com/office/drawing/2014/main" val="511269998"/>
                    </a:ext>
                  </a:extLst>
                </a:gridCol>
                <a:gridCol w="2586537">
                  <a:extLst>
                    <a:ext uri="{9D8B030D-6E8A-4147-A177-3AD203B41FA5}">
                      <a16:colId xmlns:a16="http://schemas.microsoft.com/office/drawing/2014/main" val="1892962969"/>
                    </a:ext>
                  </a:extLst>
                </a:gridCol>
              </a:tblGrid>
              <a:tr h="36473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Lâm sàng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Trước mổ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Sau mổ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32104620"/>
                  </a:ext>
                </a:extLst>
              </a:tr>
              <a:tr h="364730"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NKTN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15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3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58073688"/>
                  </a:ext>
                </a:extLst>
              </a:tr>
              <a:tr h="364730"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Đái máu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94046810"/>
                  </a:ext>
                </a:extLst>
              </a:tr>
              <a:tr h="364730"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Bụng to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3842699"/>
                  </a:ext>
                </a:extLst>
              </a:tr>
              <a:tr h="364730"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Sờ u bụng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91916046"/>
                  </a:ext>
                </a:extLst>
              </a:tr>
              <a:tr h="364730"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Đau bụng hạ sườn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1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32820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74260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103" y="134014"/>
            <a:ext cx="10515600" cy="589468"/>
          </a:xfrm>
        </p:spPr>
        <p:txBody>
          <a:bodyPr/>
          <a:lstStyle/>
          <a:p>
            <a:pPr algn="ctr"/>
            <a:r>
              <a:rPr lang="en-US" altLang="vi-VN" sz="3200" b="1" dirty="0">
                <a:solidFill>
                  <a:srgbClr val="C00000"/>
                </a:solidFill>
                <a:latin typeface="Arial" panose="020B0604020202020204" pitchFamily="34" charset="0"/>
              </a:rPr>
              <a:t>KẾT QUẢ VÀ BÀN LUẬN</a:t>
            </a:r>
            <a:endParaRPr lang="en-US" sz="3200" dirty="0"/>
          </a:p>
        </p:txBody>
      </p:sp>
      <p:pic>
        <p:nvPicPr>
          <p:cNvPr id="6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47" y="684453"/>
            <a:ext cx="12192000" cy="625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F96371A-755C-EA1B-F142-8043890E226B}"/>
              </a:ext>
            </a:extLst>
          </p:cNvPr>
          <p:cNvSpPr/>
          <p:nvPr/>
        </p:nvSpPr>
        <p:spPr>
          <a:xfrm>
            <a:off x="5078051" y="816950"/>
            <a:ext cx="1249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dirty="0">
                <a:solidFill>
                  <a:schemeClr val="bg1"/>
                </a:solidFill>
                <a:latin typeface="Arial" pitchFamily="34" charset="0"/>
              </a:rPr>
              <a:t>Mục tiêu 2</a:t>
            </a:r>
            <a:endParaRPr lang="en-US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9864B85-F006-D23A-B513-05852A392EB3}"/>
              </a:ext>
            </a:extLst>
          </p:cNvPr>
          <p:cNvSpPr txBox="1"/>
          <p:nvPr/>
        </p:nvSpPr>
        <p:spPr>
          <a:xfrm>
            <a:off x="1269440" y="1401417"/>
            <a:ext cx="41569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Kết quả theo dõi lâu dài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D97E8B-A2C9-165A-65EA-A739A3ABC147}"/>
              </a:ext>
            </a:extLst>
          </p:cNvPr>
          <p:cNvSpPr txBox="1"/>
          <p:nvPr/>
        </p:nvSpPr>
        <p:spPr>
          <a:xfrm>
            <a:off x="2238069" y="1993977"/>
            <a:ext cx="612795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So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sánh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siêu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âm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qua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theo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dõi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với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trước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mổ</a:t>
            </a:r>
            <a:endParaRPr lang="en-US" sz="2000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15460DC-B598-19D7-4761-1EA0E52CE0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0025572"/>
              </p:ext>
            </p:extLst>
          </p:nvPr>
        </p:nvGraphicFramePr>
        <p:xfrm>
          <a:off x="2238068" y="2485978"/>
          <a:ext cx="7141906" cy="17763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58966">
                  <a:extLst>
                    <a:ext uri="{9D8B030D-6E8A-4147-A177-3AD203B41FA5}">
                      <a16:colId xmlns:a16="http://schemas.microsoft.com/office/drawing/2014/main" val="1713303456"/>
                    </a:ext>
                  </a:extLst>
                </a:gridCol>
                <a:gridCol w="1943359">
                  <a:extLst>
                    <a:ext uri="{9D8B030D-6E8A-4147-A177-3AD203B41FA5}">
                      <a16:colId xmlns:a16="http://schemas.microsoft.com/office/drawing/2014/main" val="1189459786"/>
                    </a:ext>
                  </a:extLst>
                </a:gridCol>
                <a:gridCol w="1944185">
                  <a:extLst>
                    <a:ext uri="{9D8B030D-6E8A-4147-A177-3AD203B41FA5}">
                      <a16:colId xmlns:a16="http://schemas.microsoft.com/office/drawing/2014/main" val="1613217731"/>
                    </a:ext>
                  </a:extLst>
                </a:gridCol>
                <a:gridCol w="1795396">
                  <a:extLst>
                    <a:ext uri="{9D8B030D-6E8A-4147-A177-3AD203B41FA5}">
                      <a16:colId xmlns:a16="http://schemas.microsoft.com/office/drawing/2014/main" val="1282039337"/>
                    </a:ext>
                  </a:extLst>
                </a:gridCol>
              </a:tblGrid>
              <a:tr h="444076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Siêu âm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Trước (n = 34)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Sau (n = 34)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P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0525913"/>
                  </a:ext>
                </a:extLst>
              </a:tr>
              <a:tr h="444076"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Nhu mô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4,88 ± 1,53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9,82 ± 1,93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&lt; 0,05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20926779"/>
                  </a:ext>
                </a:extLst>
              </a:tr>
              <a:tr h="444076"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ĐK đài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</a:rPr>
                        <a:t>21,35 ± 12,81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9,18 ± 1,77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</a:rPr>
                        <a:t>&lt; 0,05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95507303"/>
                  </a:ext>
                </a:extLst>
              </a:tr>
              <a:tr h="444076"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ĐKTSBT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35,91 ± 14,59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13,82 ± 4,49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</a:rPr>
                        <a:t>&lt; 0,05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231650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54911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103" y="134014"/>
            <a:ext cx="10515600" cy="589468"/>
          </a:xfrm>
        </p:spPr>
        <p:txBody>
          <a:bodyPr/>
          <a:lstStyle/>
          <a:p>
            <a:pPr algn="ctr"/>
            <a:r>
              <a:rPr lang="en-US" altLang="vi-VN" sz="3200" b="1" dirty="0">
                <a:solidFill>
                  <a:srgbClr val="C00000"/>
                </a:solidFill>
                <a:latin typeface="Arial" panose="020B0604020202020204" pitchFamily="34" charset="0"/>
              </a:rPr>
              <a:t>KẾT QUẢ VÀ BÀN LUẬN</a:t>
            </a:r>
            <a:endParaRPr lang="en-US" sz="3200" dirty="0"/>
          </a:p>
        </p:txBody>
      </p:sp>
      <p:pic>
        <p:nvPicPr>
          <p:cNvPr id="6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47" y="684453"/>
            <a:ext cx="12192000" cy="625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F96371A-755C-EA1B-F142-8043890E226B}"/>
              </a:ext>
            </a:extLst>
          </p:cNvPr>
          <p:cNvSpPr/>
          <p:nvPr/>
        </p:nvSpPr>
        <p:spPr>
          <a:xfrm>
            <a:off x="5078051" y="816950"/>
            <a:ext cx="1249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dirty="0">
                <a:solidFill>
                  <a:schemeClr val="bg1"/>
                </a:solidFill>
                <a:latin typeface="Arial" pitchFamily="34" charset="0"/>
              </a:rPr>
              <a:t>Mục tiêu 2</a:t>
            </a:r>
            <a:endParaRPr lang="en-US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9864B85-F006-D23A-B513-05852A392EB3}"/>
              </a:ext>
            </a:extLst>
          </p:cNvPr>
          <p:cNvSpPr txBox="1"/>
          <p:nvPr/>
        </p:nvSpPr>
        <p:spPr>
          <a:xfrm>
            <a:off x="1269440" y="1401417"/>
            <a:ext cx="41569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Kết quả theo dõi lâu dài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E430B08-1495-904C-5BDC-08E2A823163E}"/>
              </a:ext>
            </a:extLst>
          </p:cNvPr>
          <p:cNvSpPr txBox="1"/>
          <p:nvPr/>
        </p:nvSpPr>
        <p:spPr>
          <a:xfrm>
            <a:off x="5077038" y="1872982"/>
            <a:ext cx="612795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Đánh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giá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kết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quả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xa</a:t>
            </a:r>
            <a:endParaRPr lang="en-US" sz="2000" dirty="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F425C179-EC91-4993-6209-A9BC47F058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0033052"/>
              </p:ext>
            </p:extLst>
          </p:nvPr>
        </p:nvGraphicFramePr>
        <p:xfrm>
          <a:off x="2050026" y="2459025"/>
          <a:ext cx="8377084" cy="24536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60149">
                  <a:extLst>
                    <a:ext uri="{9D8B030D-6E8A-4147-A177-3AD203B41FA5}">
                      <a16:colId xmlns:a16="http://schemas.microsoft.com/office/drawing/2014/main" val="653033565"/>
                    </a:ext>
                  </a:extLst>
                </a:gridCol>
                <a:gridCol w="954713">
                  <a:extLst>
                    <a:ext uri="{9D8B030D-6E8A-4147-A177-3AD203B41FA5}">
                      <a16:colId xmlns:a16="http://schemas.microsoft.com/office/drawing/2014/main" val="428508016"/>
                    </a:ext>
                  </a:extLst>
                </a:gridCol>
                <a:gridCol w="1654074">
                  <a:extLst>
                    <a:ext uri="{9D8B030D-6E8A-4147-A177-3AD203B41FA5}">
                      <a16:colId xmlns:a16="http://schemas.microsoft.com/office/drawing/2014/main" val="1090598736"/>
                    </a:ext>
                  </a:extLst>
                </a:gridCol>
                <a:gridCol w="1654074">
                  <a:extLst>
                    <a:ext uri="{9D8B030D-6E8A-4147-A177-3AD203B41FA5}">
                      <a16:colId xmlns:a16="http://schemas.microsoft.com/office/drawing/2014/main" val="3075990450"/>
                    </a:ext>
                  </a:extLst>
                </a:gridCol>
                <a:gridCol w="1654074">
                  <a:extLst>
                    <a:ext uri="{9D8B030D-6E8A-4147-A177-3AD203B41FA5}">
                      <a16:colId xmlns:a16="http://schemas.microsoft.com/office/drawing/2014/main" val="3718262948"/>
                    </a:ext>
                  </a:extLst>
                </a:gridCol>
              </a:tblGrid>
              <a:tr h="3099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Kết quả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N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Tốt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Trung bình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Xấu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20378662"/>
                  </a:ext>
                </a:extLst>
              </a:tr>
              <a:tr h="3099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Lâm sàng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</a:rPr>
                        <a:t>39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</a:rPr>
                        <a:t>35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3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75215562"/>
                  </a:ext>
                </a:extLst>
              </a:tr>
              <a:tr h="3099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Siêu âm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</a:rPr>
                        <a:t>20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15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2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3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7862942"/>
                  </a:ext>
                </a:extLst>
              </a:tr>
              <a:tr h="3099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Niệu đồ TM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5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2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2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25778194"/>
                  </a:ext>
                </a:extLst>
              </a:tr>
              <a:tr h="3099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Chụp xuôi dòng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3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2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28679548"/>
                  </a:ext>
                </a:extLst>
              </a:tr>
              <a:tr h="3099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Chụp CLVT 64 dãy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2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25285380"/>
                  </a:ext>
                </a:extLst>
              </a:tr>
              <a:tr h="3099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Chung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</a:rPr>
                        <a:t>39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29(85,29%)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2(5,88%)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</a:rPr>
                        <a:t>3(8,82%)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516081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17608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9613"/>
          </a:xfrm>
        </p:spPr>
        <p:txBody>
          <a:bodyPr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KẾT LUẬN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3336" y="1514125"/>
            <a:ext cx="10515600" cy="4978749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pl-PL" sz="1800" spc="-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 kết quả phẫu thuật điều trị </a:t>
            </a:r>
            <a:r>
              <a:rPr lang="pl-PL" sz="1800" spc="-2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pl-PL" sz="1800" spc="-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spc="-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39</a:t>
            </a:r>
            <a:r>
              <a:rPr lang="pl-PL" sz="1800" spc="-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spc="-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BN chúng tôi rút ra một số kết luận sau</a:t>
            </a:r>
            <a:endParaRPr lang="vi-VN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vi-V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Đặc điểm lâm sàng và cận lâm sàng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hẹp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khúc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nối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BT- NQ ở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trẻ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tuổi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mắc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bệnh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nhiều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sơ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12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tuổi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(89,19%).</a:t>
            </a:r>
          </a:p>
          <a:p>
            <a:pPr lvl="0" algn="just">
              <a:lnSpc>
                <a:spcPct val="150000"/>
              </a:lnSpc>
              <a:spcBef>
                <a:spcPts val="500"/>
              </a:spcBef>
              <a:spcAft>
                <a:spcPts val="1000"/>
              </a:spcAft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Triệu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chứng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khởi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yếu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triệu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chứng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niệu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48,65%.</a:t>
            </a:r>
            <a:endParaRPr lang="vi-VN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Bef>
                <a:spcPts val="500"/>
              </a:spcBef>
              <a:spcAft>
                <a:spcPts val="1000"/>
              </a:spcAft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Nguyên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nhân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gây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hẹp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chủ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yếu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tại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thành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niệu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quản.</a:t>
            </a:r>
          </a:p>
          <a:p>
            <a:pPr lvl="0" algn="just">
              <a:lnSpc>
                <a:spcPct val="150000"/>
              </a:lnSpc>
              <a:spcBef>
                <a:spcPts val="500"/>
              </a:spcBef>
              <a:spcAft>
                <a:spcPts val="1000"/>
              </a:spcAft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Siêu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âm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phương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tiện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chẩn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đoán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sàng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lọc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sớm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ý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nghĩa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nhất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với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trẻ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Siêu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âm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giá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trị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chẩn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đoán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xác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định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theo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dõi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đánh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giá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chỉ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định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mổ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theo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dõi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kết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quả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mổ</a:t>
            </a:r>
            <a:endParaRPr lang="vi-VN" sz="1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lvl="0" algn="just">
              <a:lnSpc>
                <a:spcPct val="150000"/>
              </a:lnSpc>
              <a:spcBef>
                <a:spcPts val="500"/>
              </a:spcBef>
              <a:spcAft>
                <a:spcPts val="1000"/>
              </a:spcAft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Chụp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NĐTM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giá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trị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chẩn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đoán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đánh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giá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chức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năng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để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chỉ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định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mổ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đánh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giá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kết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quả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mổ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1" y="857701"/>
            <a:ext cx="12192001" cy="738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00013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9613"/>
          </a:xfrm>
        </p:spPr>
        <p:txBody>
          <a:bodyPr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KẾT LUẬN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3336" y="1514125"/>
            <a:ext cx="10515600" cy="4978749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vi-V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Kết quả phẫu thuật của nhóm nghiên cứu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Kết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quả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phẫu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thuật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không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tử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vong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không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cắt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thận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Phẫu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thuật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tạo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BT – NQ 39</a:t>
            </a:r>
            <a:r>
              <a:rPr lang="en-US" sz="20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thận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/37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bệnh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theo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dõi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xa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cho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37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bệnh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kết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quả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tốt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85,29%,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trung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bình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5,88%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xấu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8,82% (3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bệnh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kết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quả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xấu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đã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mổ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tạo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lại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cho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kết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quả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tốt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r>
              <a:rPr lang="vi-VN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1" y="857701"/>
            <a:ext cx="12192001" cy="738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92825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870222" y="6197598"/>
            <a:ext cx="5475111" cy="5192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EM XIN CHÂN THÀNH CẢM ƠN</a:t>
            </a:r>
          </a:p>
        </p:txBody>
      </p:sp>
    </p:spTree>
    <p:extLst>
      <p:ext uri="{BB962C8B-B14F-4D97-AF65-F5344CB8AC3E}">
        <p14:creationId xmlns:p14="http://schemas.microsoft.com/office/powerpoint/2010/main" val="3401411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 idx="4294967295"/>
          </p:nvPr>
        </p:nvSpPr>
        <p:spPr>
          <a:xfrm>
            <a:off x="846160" y="110571"/>
            <a:ext cx="11345840" cy="614149"/>
          </a:xfrm>
        </p:spPr>
        <p:txBody>
          <a:bodyPr/>
          <a:lstStyle/>
          <a:p>
            <a:pPr algn="ctr" eaLnBrk="1" hangingPunct="1"/>
            <a:r>
              <a:rPr lang="en-US" altLang="en-US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ĐẶT VẤN ĐỀ</a:t>
            </a:r>
            <a:endParaRPr lang="en-US" altLang="en-US" sz="2900" b="1" dirty="0">
              <a:solidFill>
                <a:srgbClr val="7030A0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16387" name="Picture 5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3519"/>
            <a:ext cx="12192000" cy="194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76292"/>
            <a:ext cx="12192000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46161" y="1391059"/>
            <a:ext cx="8197828" cy="6747103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endParaRPr lang="vi-VN" sz="20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lang="vi-VN" sz="2400" dirty="0">
                <a:latin typeface="+mj-lt"/>
                <a:cs typeface="Arial"/>
              </a:rPr>
              <a:t>1946: Anderson JC và Hynes W</a:t>
            </a:r>
          </a:p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lang="vi-VN" sz="24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1955: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</a:t>
            </a:r>
            <a:r>
              <a:rPr lang="en-US" sz="24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uss</a:t>
            </a:r>
            <a:r>
              <a:rPr lang="en-US" sz="24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R</a:t>
            </a:r>
            <a:endParaRPr lang="vi-VN" sz="2400" spc="-2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12700" marR="5080">
              <a:lnSpc>
                <a:spcPct val="150000"/>
              </a:lnSpc>
              <a:spcBef>
                <a:spcPts val="100"/>
              </a:spcBef>
            </a:pPr>
            <a:endParaRPr lang="vi-VN" sz="2400" dirty="0">
              <a:latin typeface="+mj-lt"/>
              <a:cs typeface="Arial"/>
            </a:endParaRPr>
          </a:p>
          <a:p>
            <a:pPr marL="12700" marR="5080">
              <a:lnSpc>
                <a:spcPct val="150000"/>
              </a:lnSpc>
              <a:spcBef>
                <a:spcPts val="100"/>
              </a:spcBef>
            </a:pPr>
            <a:endParaRPr lang="vi-VN" sz="2400" dirty="0">
              <a:latin typeface="+mj-lt"/>
              <a:cs typeface="Arial"/>
            </a:endParaRPr>
          </a:p>
          <a:p>
            <a:pPr marL="12700" marR="5080">
              <a:lnSpc>
                <a:spcPct val="150000"/>
              </a:lnSpc>
              <a:spcBef>
                <a:spcPts val="100"/>
              </a:spcBef>
            </a:pPr>
            <a:endParaRPr lang="vi-VN" sz="2400" dirty="0">
              <a:latin typeface="+mj-lt"/>
              <a:cs typeface="Arial"/>
            </a:endParaRPr>
          </a:p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lang="vi-VN" sz="2400" dirty="0">
                <a:latin typeface="+mj-lt"/>
                <a:cs typeface="Arial"/>
              </a:rPr>
              <a:t>                                                                                                         </a:t>
            </a:r>
            <a:endParaRPr lang="vi-VN" sz="20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12700" marR="5080">
              <a:lnSpc>
                <a:spcPct val="150000"/>
              </a:lnSpc>
              <a:spcBef>
                <a:spcPts val="100"/>
              </a:spcBef>
            </a:pPr>
            <a:endParaRPr lang="vi-VN" sz="20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12700" marR="5080">
              <a:lnSpc>
                <a:spcPct val="150000"/>
              </a:lnSpc>
              <a:spcBef>
                <a:spcPts val="100"/>
              </a:spcBef>
            </a:pPr>
            <a:endParaRPr lang="vi-VN" sz="20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12700" marR="5080">
              <a:lnSpc>
                <a:spcPct val="150000"/>
              </a:lnSpc>
              <a:spcBef>
                <a:spcPts val="100"/>
              </a:spcBef>
            </a:pPr>
            <a:endParaRPr lang="vi-VN" sz="20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12700" marR="5080">
              <a:lnSpc>
                <a:spcPct val="150000"/>
              </a:lnSpc>
              <a:spcBef>
                <a:spcPts val="100"/>
              </a:spcBef>
            </a:pPr>
            <a:endParaRPr lang="vi-VN" sz="20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12700" marR="5080">
              <a:lnSpc>
                <a:spcPct val="150000"/>
              </a:lnSpc>
              <a:spcBef>
                <a:spcPts val="100"/>
              </a:spcBef>
            </a:pPr>
            <a:endParaRPr lang="vi-VN" sz="20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12700" marR="5080">
              <a:lnSpc>
                <a:spcPct val="150000"/>
              </a:lnSpc>
              <a:spcBef>
                <a:spcPts val="100"/>
              </a:spcBef>
            </a:pPr>
            <a:endParaRPr lang="vi-VN" sz="20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12700" marR="5080">
              <a:lnSpc>
                <a:spcPct val="150000"/>
              </a:lnSpc>
              <a:spcBef>
                <a:spcPts val="100"/>
              </a:spcBef>
            </a:pPr>
            <a:endParaRPr lang="vi-VN" sz="20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12700" marR="5080">
              <a:lnSpc>
                <a:spcPct val="150000"/>
              </a:lnSpc>
              <a:spcBef>
                <a:spcPts val="100"/>
              </a:spcBef>
            </a:pPr>
            <a:endParaRPr lang="vi-VN" sz="20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12700" marR="5080">
              <a:lnSpc>
                <a:spcPct val="150000"/>
              </a:lnSpc>
              <a:spcBef>
                <a:spcPts val="100"/>
              </a:spcBef>
            </a:pPr>
            <a:endParaRPr lang="vi-VN" sz="20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12700" marR="5080">
              <a:lnSpc>
                <a:spcPct val="150000"/>
              </a:lnSpc>
              <a:spcBef>
                <a:spcPts val="100"/>
              </a:spcBef>
            </a:pPr>
            <a:endParaRPr lang="vi-VN" sz="20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12700" marR="5080">
              <a:lnSpc>
                <a:spcPct val="150000"/>
              </a:lnSpc>
              <a:spcBef>
                <a:spcPts val="100"/>
              </a:spcBef>
            </a:pPr>
            <a:endParaRPr lang="vi-VN" sz="20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12700" marR="5080">
              <a:lnSpc>
                <a:spcPct val="150000"/>
              </a:lnSpc>
              <a:spcBef>
                <a:spcPts val="100"/>
              </a:spcBef>
            </a:pPr>
            <a:endParaRPr lang="vi-VN" sz="20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12700" marR="5080">
              <a:lnSpc>
                <a:spcPct val="150000"/>
              </a:lnSpc>
              <a:spcBef>
                <a:spcPts val="100"/>
              </a:spcBef>
            </a:pPr>
            <a:endParaRPr lang="vi-VN" sz="20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12700" marR="5080">
              <a:lnSpc>
                <a:spcPct val="150000"/>
              </a:lnSpc>
              <a:spcBef>
                <a:spcPts val="100"/>
              </a:spcBef>
            </a:pPr>
            <a:endParaRPr lang="vi-VN" sz="20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12700" marR="5080">
              <a:lnSpc>
                <a:spcPct val="150000"/>
              </a:lnSpc>
              <a:spcBef>
                <a:spcPts val="100"/>
              </a:spcBef>
            </a:pP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B9DDE39-3B29-3525-5970-2213737D5F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5125" y="1892221"/>
            <a:ext cx="4929188" cy="319412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1F6B31C-E062-114D-6A38-8A5D4B26FBD8}"/>
              </a:ext>
            </a:extLst>
          </p:cNvPr>
          <p:cNvSpPr txBox="1"/>
          <p:nvPr/>
        </p:nvSpPr>
        <p:spPr>
          <a:xfrm>
            <a:off x="7818835" y="5008867"/>
            <a:ext cx="6093618" cy="458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lang="vi-VN" sz="1800" dirty="0">
                <a:latin typeface="+mj-lt"/>
                <a:cs typeface="Arial"/>
              </a:rPr>
              <a:t>Anderson JC và Hynes W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34" y="672332"/>
            <a:ext cx="12192000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40557" y="139944"/>
            <a:ext cx="11096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</a:rPr>
              <a:t>MỤC TIÊU</a:t>
            </a:r>
            <a:endParaRPr lang="en-US" sz="3200" b="1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81795" y="1397675"/>
            <a:ext cx="9652855" cy="50947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kết quả phẫu thuật điều trị hẹp khúc nối bể thận-niệu quản tại khoa Ngoại nhi BVTW Thái nguyên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da-DK" sz="2400" b="1" i="1" spc="-3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1. 	Đặc</a:t>
            </a:r>
            <a:r>
              <a:rPr lang="vi-VN" sz="2400" b="1" i="1" spc="-3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điểm lâm sàng, cận lâm sàng bệnh lý hẹp khúc nối bể thận-niệu quản ở trẻ em.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vi-VN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2. 	Đánh giá kết quả phẫu thuật tạo hình khúc nối bể thận-niệu quản ở nhóm nghiên cứu trên.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lvl="0" indent="-285750">
              <a:lnSpc>
                <a:spcPct val="150000"/>
              </a:lnSpc>
              <a:buFont typeface="Wingdings" pitchFamily="2" charset="2"/>
              <a:buChar char="ü"/>
            </a:pPr>
            <a:endParaRPr lang="vi-VN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32693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34" y="672332"/>
            <a:ext cx="12192000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82639" y="79230"/>
            <a:ext cx="11081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3200" b="1" dirty="0">
                <a:solidFill>
                  <a:srgbClr val="0070C0"/>
                </a:solidFill>
                <a:latin typeface="Arial" pitchFamily="34" charset="0"/>
              </a:rPr>
              <a:t>2. TỔNG QUAN</a:t>
            </a:r>
            <a:endParaRPr lang="en-US" sz="3000" b="1" dirty="0">
              <a:solidFill>
                <a:srgbClr val="002060"/>
              </a:solidFill>
              <a:latin typeface="Arial" pitchFamily="34" charset="0"/>
            </a:endParaRPr>
          </a:p>
        </p:txBody>
      </p:sp>
      <p:sp>
        <p:nvSpPr>
          <p:cNvPr id="7" name="object 5"/>
          <p:cNvSpPr/>
          <p:nvPr/>
        </p:nvSpPr>
        <p:spPr>
          <a:xfrm>
            <a:off x="5509536" y="2380385"/>
            <a:ext cx="1014094" cy="231703"/>
          </a:xfrm>
          <a:custGeom>
            <a:avLst/>
            <a:gdLst/>
            <a:ahLst/>
            <a:cxnLst/>
            <a:rect l="l" t="t" r="r" b="b"/>
            <a:pathLst>
              <a:path w="1014095" h="205105">
                <a:moveTo>
                  <a:pt x="1013650" y="0"/>
                </a:moveTo>
                <a:lnTo>
                  <a:pt x="0" y="0"/>
                </a:lnTo>
                <a:lnTo>
                  <a:pt x="0" y="204711"/>
                </a:lnTo>
                <a:lnTo>
                  <a:pt x="1013650" y="204711"/>
                </a:lnTo>
                <a:lnTo>
                  <a:pt x="10136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17024" y="1205348"/>
            <a:ext cx="103991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Giải phẫu:</a:t>
            </a:r>
          </a:p>
          <a:p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C00F298-7EEB-B4A2-BC5C-CD33854841B8}"/>
              </a:ext>
            </a:extLst>
          </p:cNvPr>
          <p:cNvSpPr txBox="1"/>
          <p:nvPr/>
        </p:nvSpPr>
        <p:spPr>
          <a:xfrm>
            <a:off x="881794" y="1949478"/>
            <a:ext cx="4273009" cy="32746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Khúc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nối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BT – NQ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dài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2mm,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van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sinh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lý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giữa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BT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NQ,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chống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hiện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tượng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trào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ngược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từ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NQ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vào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BT.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Khúc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nối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BT – NQ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thành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vào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tuần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thứ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5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thời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kỳ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bào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thai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nó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gồm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3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lớp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lớp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lớp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niêm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mạc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lớp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giữa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lớp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cơ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dọc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lớp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ngoài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cơ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vòng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sz="20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8271467-2997-E17B-67FB-B066B8DE54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673" y="1347387"/>
            <a:ext cx="5957263" cy="4838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2470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5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70459"/>
            <a:ext cx="12192000" cy="172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4907"/>
            <a:ext cx="12192000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96287" y="54425"/>
            <a:ext cx="10467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b="1" dirty="0">
                <a:solidFill>
                  <a:srgbClr val="0070C0"/>
                </a:solidFill>
                <a:latin typeface="Arial" pitchFamily="34" charset="0"/>
              </a:rPr>
              <a:t>TỔNG QUAN</a:t>
            </a:r>
            <a:endParaRPr lang="en-US" sz="3000" b="1" dirty="0">
              <a:solidFill>
                <a:srgbClr val="002060"/>
              </a:solidFill>
              <a:latin typeface="Arial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A4ABDBF-AA64-4E61-13CF-19F468A97C4A}"/>
              </a:ext>
            </a:extLst>
          </p:cNvPr>
          <p:cNvSpPr txBox="1"/>
          <p:nvPr/>
        </p:nvSpPr>
        <p:spPr>
          <a:xfrm>
            <a:off x="131744" y="897389"/>
            <a:ext cx="8850024" cy="5799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 algn="just">
              <a:lnSpc>
                <a:spcPct val="150000"/>
              </a:lnSpc>
            </a:pP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Giả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thuyết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về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sự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thành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hẹp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khúc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nối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BT – NQ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F659AB-A112-B433-8C00-E4C6089E271E}"/>
              </a:ext>
            </a:extLst>
          </p:cNvPr>
          <p:cNvSpPr txBox="1"/>
          <p:nvPr/>
        </p:nvSpPr>
        <p:spPr>
          <a:xfrm>
            <a:off x="346136" y="1477356"/>
            <a:ext cx="11714119" cy="28031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just">
              <a:lnSpc>
                <a:spcPct val="150000"/>
              </a:lnSpc>
            </a:pP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Buzelin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J.M. Norman L. le </a:t>
            </a:r>
            <a:endParaRPr lang="vi-VN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57200" algn="just">
              <a:lnSpc>
                <a:spcPct val="150000"/>
              </a:lnSpc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Giả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thuyết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thứ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nhất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hẹp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khúc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nối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BT – NQ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do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rối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loạn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quá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trình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thành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ống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dẫn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niệu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cơ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niệu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quản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vi-VN" sz="2400" spc="3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spc="3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spc="3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- </a:t>
            </a:r>
            <a:r>
              <a:rPr lang="en-US" sz="2400" spc="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Giả</a:t>
            </a:r>
            <a:r>
              <a:rPr lang="en-US" sz="2400" spc="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spc="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thuyết</a:t>
            </a:r>
            <a:r>
              <a:rPr lang="en-US" sz="2400" spc="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spc="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thứ</a:t>
            </a:r>
            <a:r>
              <a:rPr lang="en-US" sz="2400" spc="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spc="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hai</a:t>
            </a:r>
            <a:r>
              <a:rPr lang="en-US" sz="2400" spc="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2400" spc="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Sự</a:t>
            </a:r>
            <a:r>
              <a:rPr lang="en-US" sz="2400" spc="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spc="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ngừng</a:t>
            </a:r>
            <a:r>
              <a:rPr lang="en-US" sz="2400" spc="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spc="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phát</a:t>
            </a:r>
            <a:r>
              <a:rPr lang="en-US" sz="2400" spc="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spc="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triển</a:t>
            </a:r>
            <a:r>
              <a:rPr lang="en-US" sz="2400" spc="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spc="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400" spc="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spc="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cơ</a:t>
            </a:r>
            <a:r>
              <a:rPr lang="en-US" sz="2400" spc="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NQ do </a:t>
            </a:r>
            <a:r>
              <a:rPr lang="en-US" sz="2400" spc="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sức</a:t>
            </a:r>
            <a:r>
              <a:rPr lang="en-US" sz="2400" spc="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spc="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ép</a:t>
            </a:r>
            <a:r>
              <a:rPr lang="en-US" sz="2400" spc="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spc="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tại</a:t>
            </a:r>
            <a:r>
              <a:rPr lang="en-US" sz="2400" spc="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spc="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chỗ</a:t>
            </a:r>
            <a:r>
              <a:rPr lang="en-US" sz="2400" spc="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spc="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2400" spc="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spc="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đó</a:t>
            </a:r>
            <a:r>
              <a:rPr lang="en-US" sz="2400" spc="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spc="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sức</a:t>
            </a:r>
            <a:r>
              <a:rPr lang="en-US" sz="2400" spc="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spc="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ép</a:t>
            </a:r>
            <a:r>
              <a:rPr lang="en-US" sz="2400" spc="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spc="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làm</a:t>
            </a:r>
            <a:r>
              <a:rPr lang="en-US" sz="2400" spc="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spc="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ngừng</a:t>
            </a:r>
            <a:r>
              <a:rPr lang="en-US" sz="2400" spc="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spc="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phát</a:t>
            </a:r>
            <a:r>
              <a:rPr lang="en-US" sz="2400" spc="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spc="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triển</a:t>
            </a:r>
            <a:r>
              <a:rPr lang="en-US" sz="2400" spc="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spc="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2400" spc="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spc="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sợi</a:t>
            </a:r>
            <a:r>
              <a:rPr lang="en-US" sz="2400" spc="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spc="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cơ</a:t>
            </a:r>
            <a:r>
              <a:rPr lang="en-US" sz="2400" spc="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spc="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vòng</a:t>
            </a:r>
            <a:r>
              <a:rPr lang="en-US" sz="2400" spc="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spc="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2400" spc="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spc="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khi</a:t>
            </a:r>
            <a:r>
              <a:rPr lang="en-US" sz="2400" spc="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spc="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2400" spc="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spc="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sợi</a:t>
            </a:r>
            <a:r>
              <a:rPr lang="en-US" sz="2400" spc="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spc="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cơ</a:t>
            </a:r>
            <a:r>
              <a:rPr lang="en-US" sz="2400" spc="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spc="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dọc</a:t>
            </a:r>
            <a:r>
              <a:rPr lang="en-US" sz="2400" spc="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spc="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vẫn</a:t>
            </a:r>
            <a:r>
              <a:rPr lang="en-US" sz="2400" spc="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spc="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phát</a:t>
            </a:r>
            <a:r>
              <a:rPr lang="en-US" sz="2400" spc="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spc="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triển</a:t>
            </a:r>
            <a:r>
              <a:rPr lang="en-US" sz="2400" spc="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spc="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bình</a:t>
            </a:r>
            <a:r>
              <a:rPr lang="en-US" sz="2400" spc="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spc="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thường</a:t>
            </a:r>
            <a:endParaRPr lang="en-US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3891" y="177312"/>
            <a:ext cx="1011491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US" altLang="en-US" sz="2800" b="1" dirty="0">
                <a:solidFill>
                  <a:srgbClr val="0070C0"/>
                </a:solidFill>
                <a:latin typeface="Arial" pitchFamily="34" charset="0"/>
              </a:rPr>
              <a:t>TỔNG QUAN</a:t>
            </a:r>
            <a:endParaRPr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4907"/>
            <a:ext cx="12192000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62D24F7-0119-4558-3990-0B1269E7DE44}"/>
              </a:ext>
            </a:extLst>
          </p:cNvPr>
          <p:cNvSpPr txBox="1"/>
          <p:nvPr/>
        </p:nvSpPr>
        <p:spPr>
          <a:xfrm>
            <a:off x="453513" y="732790"/>
            <a:ext cx="6098458" cy="458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lnSpc>
                <a:spcPct val="150000"/>
              </a:lnSpc>
              <a:spcAft>
                <a:spcPts val="1000"/>
              </a:spcAft>
            </a:pP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CƠ CHẾ SINH BỆNH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9A4AB8-2757-9CF3-2A62-E4B72BB77B13}"/>
              </a:ext>
            </a:extLst>
          </p:cNvPr>
          <p:cNvSpPr txBox="1"/>
          <p:nvPr/>
        </p:nvSpPr>
        <p:spPr>
          <a:xfrm>
            <a:off x="913891" y="3983874"/>
            <a:ext cx="7588495" cy="1421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 algn="just">
              <a:lnSpc>
                <a:spcPct val="150000"/>
              </a:lnSpc>
            </a:pPr>
            <a:r>
              <a:rPr lang="vi-VN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dây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chằng</a:t>
            </a:r>
            <a:endParaRPr lang="vi-VN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lvl="2" algn="just">
              <a:lnSpc>
                <a:spcPct val="150000"/>
              </a:lnSpc>
            </a:pPr>
            <a:r>
              <a:rPr lang="vi-VN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vạt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xơ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dày</a:t>
            </a:r>
            <a:endParaRPr lang="vi-VN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lvl="2" algn="just">
              <a:lnSpc>
                <a:spcPct val="150000"/>
              </a:lnSpc>
            </a:pPr>
            <a:r>
              <a:rPr lang="vi-VN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vòng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băng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hoặc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mạch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máu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bất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thường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cực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dưới</a:t>
            </a:r>
            <a:endParaRPr lang="en-US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C8B74E9-02DE-A846-9B18-DA332FA16713}"/>
              </a:ext>
            </a:extLst>
          </p:cNvPr>
          <p:cNvSpPr txBox="1"/>
          <p:nvPr/>
        </p:nvSpPr>
        <p:spPr>
          <a:xfrm>
            <a:off x="1804338" y="1613784"/>
            <a:ext cx="6098458" cy="1883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Van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niệu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quản</a:t>
            </a:r>
            <a:endParaRPr lang="vi-VN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vi-V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- Polyp</a:t>
            </a:r>
          </a:p>
          <a:p>
            <a:pPr>
              <a:lnSpc>
                <a:spcPct val="150000"/>
              </a:lnSpc>
            </a:pPr>
            <a:r>
              <a:rPr lang="vi-V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- Vô sản, thiểu sản, quá sản khúc nối</a:t>
            </a:r>
          </a:p>
          <a:p>
            <a:pPr>
              <a:lnSpc>
                <a:spcPct val="150000"/>
              </a:lnSpc>
            </a:pPr>
            <a:r>
              <a:rPr lang="vi-V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- khúc nối mất tính giãn nở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01CF94E-8F7F-C46D-1E33-BF2E915F0154}"/>
              </a:ext>
            </a:extLst>
          </p:cNvPr>
          <p:cNvSpPr txBox="1"/>
          <p:nvPr/>
        </p:nvSpPr>
        <p:spPr>
          <a:xfrm>
            <a:off x="247416" y="3545063"/>
            <a:ext cx="7389393" cy="498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 algn="just">
              <a:lnSpc>
                <a:spcPct val="150000"/>
              </a:lnSpc>
              <a:spcBef>
                <a:spcPts val="400"/>
              </a:spcBef>
            </a:pPr>
            <a:r>
              <a:rPr lang="vi-VN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2. </a:t>
            </a:r>
            <a:r>
              <a:rPr lang="en-US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Chít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hẹp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do </a:t>
            </a:r>
            <a:r>
              <a:rPr lang="en-US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nguyên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nhân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bên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ngoài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thành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niệu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quản</a:t>
            </a:r>
            <a:endParaRPr lang="en-US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4F9B41F-8AA0-4483-4F37-7A6E33D653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2386" y="1059948"/>
            <a:ext cx="3200400" cy="175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74353A7-6C9A-D620-A2B3-C74A0B5563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9506" y="3275556"/>
            <a:ext cx="2019300" cy="202692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7234094-567B-46AB-7682-7789EED3AF7B}"/>
              </a:ext>
            </a:extLst>
          </p:cNvPr>
          <p:cNvSpPr txBox="1"/>
          <p:nvPr/>
        </p:nvSpPr>
        <p:spPr>
          <a:xfrm>
            <a:off x="6817442" y="5773990"/>
            <a:ext cx="60984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Mạch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máu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bất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thường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cực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dưới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đi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qua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khúc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nối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BT – NQ</a:t>
            </a:r>
            <a:endParaRPr lang="en-US" i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1BCFEE7-B956-8450-FBE2-E0A4D544BC7F}"/>
              </a:ext>
            </a:extLst>
          </p:cNvPr>
          <p:cNvSpPr txBox="1"/>
          <p:nvPr/>
        </p:nvSpPr>
        <p:spPr>
          <a:xfrm>
            <a:off x="170822" y="1181735"/>
            <a:ext cx="7542583" cy="498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0" lvl="2" indent="-228600" algn="just">
              <a:lnSpc>
                <a:spcPct val="150000"/>
              </a:lnSpc>
              <a:buFont typeface="+mj-lt"/>
              <a:buAutoNum type="arabicPeriod"/>
            </a:pPr>
            <a:r>
              <a:rPr lang="en-US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Nguyên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nhân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tại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thành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niệu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quản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hay </a:t>
            </a:r>
            <a:r>
              <a:rPr lang="en-US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chít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hẹp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thực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thể</a:t>
            </a:r>
            <a:endParaRPr lang="en-US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30344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3891" y="177312"/>
            <a:ext cx="1011491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US" altLang="en-US" sz="2800" b="1" dirty="0">
                <a:solidFill>
                  <a:srgbClr val="0070C0"/>
                </a:solidFill>
                <a:latin typeface="Arial" pitchFamily="34" charset="0"/>
              </a:rPr>
              <a:t>TỔNG QUAN</a:t>
            </a:r>
            <a:endParaRPr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4907"/>
            <a:ext cx="12192000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62D24F7-0119-4558-3990-0B1269E7DE44}"/>
              </a:ext>
            </a:extLst>
          </p:cNvPr>
          <p:cNvSpPr txBox="1"/>
          <p:nvPr/>
        </p:nvSpPr>
        <p:spPr>
          <a:xfrm>
            <a:off x="453513" y="732790"/>
            <a:ext cx="6098458" cy="458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lnSpc>
                <a:spcPct val="150000"/>
              </a:lnSpc>
              <a:spcAft>
                <a:spcPts val="1000"/>
              </a:spcAft>
            </a:pPr>
            <a:r>
              <a:rPr lang="vi-VN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TRIỆU CHỨNG LÂM SÀNG</a:t>
            </a:r>
            <a:endParaRPr lang="en-US" sz="18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205BD1-C6F3-CB08-5241-AB848B28A22B}"/>
              </a:ext>
            </a:extLst>
          </p:cNvPr>
          <p:cNvSpPr txBox="1"/>
          <p:nvPr/>
        </p:nvSpPr>
        <p:spPr>
          <a:xfrm>
            <a:off x="1308919" y="1300164"/>
            <a:ext cx="991460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000" spc="-20" dirty="0">
                <a:latin typeface="Times New Roman" panose="02020603050405020304" pitchFamily="18" charset="0"/>
                <a:ea typeface="Calibri" panose="020F0502020204030204" pitchFamily="34" charset="0"/>
              </a:rPr>
              <a:t>T</a:t>
            </a:r>
            <a:r>
              <a:rPr lang="en-US" sz="20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ùy</a:t>
            </a:r>
            <a:r>
              <a:rPr lang="en-US" sz="20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thuộc</a:t>
            </a:r>
            <a:r>
              <a:rPr lang="en-US" sz="20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vào</a:t>
            </a:r>
            <a:r>
              <a:rPr lang="en-US" sz="20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mức</a:t>
            </a:r>
            <a:r>
              <a:rPr lang="en-US" sz="20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độ</a:t>
            </a:r>
            <a:r>
              <a:rPr lang="en-US" sz="20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tắc</a:t>
            </a:r>
            <a:r>
              <a:rPr lang="en-US" sz="20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nghẽn</a:t>
            </a:r>
            <a:r>
              <a:rPr lang="en-US" sz="20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0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thời</a:t>
            </a:r>
            <a:r>
              <a:rPr lang="en-US" sz="20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gian</a:t>
            </a:r>
            <a:r>
              <a:rPr lang="en-US" sz="20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mắc</a:t>
            </a:r>
            <a:r>
              <a:rPr lang="en-US" sz="20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bệnh</a:t>
            </a:r>
            <a:r>
              <a:rPr lang="en-US" sz="20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0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tuổi</a:t>
            </a:r>
            <a:r>
              <a:rPr lang="en-US" sz="20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0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bệnh</a:t>
            </a:r>
            <a:r>
              <a:rPr lang="en-US" sz="20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spc="-2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nhi</a:t>
            </a:r>
            <a:endParaRPr lang="en-US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4D9874-5DEF-4AA4-3F56-52301B325162}"/>
              </a:ext>
            </a:extLst>
          </p:cNvPr>
          <p:cNvSpPr txBox="1"/>
          <p:nvPr/>
        </p:nvSpPr>
        <p:spPr>
          <a:xfrm>
            <a:off x="1308919" y="1932355"/>
            <a:ext cx="6098458" cy="23512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Cơn</a:t>
            </a:r>
            <a:r>
              <a:rPr lang="en-US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đau</a:t>
            </a:r>
            <a:r>
              <a:rPr lang="en-US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quặn</a:t>
            </a:r>
            <a:r>
              <a:rPr lang="en-US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thận</a:t>
            </a:r>
            <a:endParaRPr lang="vi-VN" sz="2000" b="1" i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Đái</a:t>
            </a:r>
            <a:r>
              <a:rPr lang="en-US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máu</a:t>
            </a:r>
            <a:endParaRPr lang="en-US" sz="20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Hội</a:t>
            </a:r>
            <a:r>
              <a:rPr lang="en-US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chứng</a:t>
            </a:r>
            <a:r>
              <a:rPr lang="en-US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nhiễm</a:t>
            </a:r>
            <a:r>
              <a:rPr lang="en-US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khuẩn</a:t>
            </a:r>
            <a:r>
              <a:rPr lang="en-US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đường</a:t>
            </a:r>
            <a:r>
              <a:rPr lang="en-US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tiết</a:t>
            </a:r>
            <a:r>
              <a:rPr lang="en-US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niệu</a:t>
            </a:r>
            <a:r>
              <a:rPr lang="en-US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trên</a:t>
            </a:r>
            <a:endParaRPr lang="vi-VN" sz="2000" b="1" i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Khối</a:t>
            </a:r>
            <a:r>
              <a:rPr lang="en-US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u </a:t>
            </a:r>
            <a:r>
              <a:rPr lang="en-US" sz="20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bụng</a:t>
            </a:r>
            <a:endParaRPr lang="vi-VN" sz="2000" b="1" i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Đau</a:t>
            </a:r>
            <a:r>
              <a:rPr lang="en-US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bụng</a:t>
            </a:r>
            <a:r>
              <a:rPr lang="en-US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vùng</a:t>
            </a:r>
            <a:r>
              <a:rPr lang="en-US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mạn</a:t>
            </a:r>
            <a:r>
              <a:rPr lang="en-US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sườn</a:t>
            </a:r>
            <a:endParaRPr lang="en-US" sz="20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278FA58-CF43-1E80-F81A-9ACA343F94AA}"/>
              </a:ext>
            </a:extLst>
          </p:cNvPr>
          <p:cNvSpPr txBox="1"/>
          <p:nvPr/>
        </p:nvSpPr>
        <p:spPr>
          <a:xfrm>
            <a:off x="1677628" y="4546499"/>
            <a:ext cx="858173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triệu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chứng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đau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bụng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đái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máu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hoặc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nhiễm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khuẩn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tiết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niệu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biểu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hiện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hay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gặp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ở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trẻ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lớn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đó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u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bụng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dấu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hiệu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hay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gặp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ở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trẻ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sơ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sinh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trẻ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nhỏ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877546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3891" y="177312"/>
            <a:ext cx="1011491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US" altLang="en-US" sz="2800" b="1" dirty="0">
                <a:solidFill>
                  <a:srgbClr val="0070C0"/>
                </a:solidFill>
                <a:latin typeface="Arial" pitchFamily="34" charset="0"/>
              </a:rPr>
              <a:t>TỔNG QUAN</a:t>
            </a:r>
            <a:endParaRPr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4907"/>
            <a:ext cx="12192000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62D24F7-0119-4558-3990-0B1269E7DE44}"/>
              </a:ext>
            </a:extLst>
          </p:cNvPr>
          <p:cNvSpPr txBox="1"/>
          <p:nvPr/>
        </p:nvSpPr>
        <p:spPr>
          <a:xfrm>
            <a:off x="453513" y="732790"/>
            <a:ext cx="6098458" cy="498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lnSpc>
                <a:spcPct val="150000"/>
              </a:lnSpc>
              <a:spcAft>
                <a:spcPts val="1000"/>
              </a:spcAft>
            </a:pP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CHẨN ĐOÁN HÌNH ẢNH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DBF1E9-04B7-E3EA-9306-407EE67E075A}"/>
              </a:ext>
            </a:extLst>
          </p:cNvPr>
          <p:cNvSpPr txBox="1"/>
          <p:nvPr/>
        </p:nvSpPr>
        <p:spPr>
          <a:xfrm>
            <a:off x="1131940" y="1415534"/>
            <a:ext cx="100619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Siêu </a:t>
            </a:r>
            <a:r>
              <a:rPr lang="vi-VN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âm, </a:t>
            </a:r>
            <a:r>
              <a:rPr lang="pt-BR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Chụp NĐTM, chụp ĐVPX, chụp bàng quang niệu đạo ngược dòng, MRI, </a:t>
            </a:r>
            <a:r>
              <a:rPr lang="vi-VN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CLVT,....</a:t>
            </a:r>
            <a:r>
              <a:rPr lang="pt-BR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F73B90-958C-26D2-053A-2FA80A06C5BF}"/>
              </a:ext>
            </a:extLst>
          </p:cNvPr>
          <p:cNvSpPr txBox="1"/>
          <p:nvPr/>
        </p:nvSpPr>
        <p:spPr>
          <a:xfrm>
            <a:off x="913891" y="2123420"/>
            <a:ext cx="9056019" cy="43868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lnSpc>
                <a:spcPct val="135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Phân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loại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thận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ứ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nước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theo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Valeyer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J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Cendron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J chia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4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độ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vi-VN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lvl="0">
              <a:lnSpc>
                <a:spcPct val="135000"/>
              </a:lnSpc>
              <a:spcAft>
                <a:spcPts val="1000"/>
              </a:spcAft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Độ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I: </a:t>
            </a:r>
            <a:r>
              <a:rPr lang="en-US" sz="1800" spc="-4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Giãn</a:t>
            </a:r>
            <a:r>
              <a:rPr lang="en-US" sz="1800" spc="-4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spc="-4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khu</a:t>
            </a:r>
            <a:r>
              <a:rPr lang="en-US" sz="1800" spc="-4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spc="-4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trú</a:t>
            </a:r>
            <a:r>
              <a:rPr lang="en-US" sz="1800" spc="-4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BT, b</a:t>
            </a:r>
            <a:r>
              <a:rPr lang="vi-VN" sz="1800" spc="-4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ờ dưới </a:t>
            </a:r>
            <a:r>
              <a:rPr lang="en-US" sz="1800" spc="-4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cong</a:t>
            </a:r>
            <a:r>
              <a:rPr lang="en-US" sz="1800" spc="-4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spc="-4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lồi</a:t>
            </a:r>
            <a:r>
              <a:rPr lang="en-US" sz="1800" spc="-4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spc="-4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1800" spc="-4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spc="-4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thấu</a:t>
            </a:r>
            <a:r>
              <a:rPr lang="en-US" sz="1800" spc="-4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spc="-4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kính</a:t>
            </a:r>
            <a:r>
              <a:rPr lang="en-US" sz="1800" spc="-4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1800" spc="-4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Đài</a:t>
            </a:r>
            <a:r>
              <a:rPr lang="en-US" sz="1800" spc="-4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spc="-4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thận</a:t>
            </a:r>
            <a:r>
              <a:rPr lang="en-US" sz="1800" spc="-4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spc="-4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bình</a:t>
            </a:r>
            <a:r>
              <a:rPr lang="en-US" sz="1800" spc="-4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spc="-4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thường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pPr indent="457200" algn="just">
              <a:lnSpc>
                <a:spcPct val="135000"/>
              </a:lnSpc>
              <a:spcAft>
                <a:spcPts val="1000"/>
              </a:spcAft>
              <a:tabLst>
                <a:tab pos="835660" algn="l"/>
              </a:tabLs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	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Nhìn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thấy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một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phần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niệu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quản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phía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trên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35000"/>
              </a:lnSpc>
              <a:spcAft>
                <a:spcPts val="1000"/>
              </a:spcAft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Độ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II: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Giãn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đài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bể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thận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971550" indent="-57150" algn="just">
              <a:lnSpc>
                <a:spcPct val="135000"/>
              </a:lnSpc>
              <a:spcAft>
                <a:spcPts val="1000"/>
              </a:spcAft>
            </a:pPr>
            <a:r>
              <a:rPr lang="en-US" sz="1800" spc="-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Thời</a:t>
            </a:r>
            <a:r>
              <a:rPr lang="en-US" sz="1800" spc="-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spc="-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gian</a:t>
            </a:r>
            <a:r>
              <a:rPr lang="en-US" sz="1800" spc="-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spc="-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ngấm</a:t>
            </a:r>
            <a:r>
              <a:rPr lang="en-US" sz="1800" spc="-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spc="-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thuốc</a:t>
            </a:r>
            <a:r>
              <a:rPr lang="en-US" sz="1800" spc="-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spc="-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1800" spc="-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spc="-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giới</a:t>
            </a:r>
            <a:r>
              <a:rPr lang="en-US" sz="1800" spc="-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spc="-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hạn</a:t>
            </a:r>
            <a:r>
              <a:rPr lang="en-US" sz="1800" spc="-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spc="-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bình</a:t>
            </a:r>
            <a:r>
              <a:rPr lang="en-US" sz="1800" spc="-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spc="-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thường</a:t>
            </a:r>
            <a:r>
              <a:rPr lang="en-US" sz="1800" spc="-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1800" spc="-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Chậm</a:t>
            </a:r>
            <a:r>
              <a:rPr lang="en-US" sz="1800" spc="-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spc="-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đào</a:t>
            </a:r>
            <a:r>
              <a:rPr lang="en-US" sz="1800" spc="-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spc="-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thải</a:t>
            </a:r>
            <a:r>
              <a:rPr lang="en-US" sz="1800" spc="-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spc="-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thuốc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7200" algn="just">
              <a:lnSpc>
                <a:spcPct val="13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	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Không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thấy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niệu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quản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35000"/>
              </a:lnSpc>
              <a:spcAft>
                <a:spcPts val="1000"/>
              </a:spcAft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Độ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III: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Đài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bể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thận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giãn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to</a:t>
            </a:r>
          </a:p>
          <a:p>
            <a:pPr indent="457200" algn="just">
              <a:lnSpc>
                <a:spcPct val="13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	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Ngấm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thuốc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mờ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Rất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chậm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đào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thải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thuốc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Độ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IV: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Thận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không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ngấm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thuốc</a:t>
            </a:r>
            <a:endParaRPr lang="en-US" dirty="0"/>
          </a:p>
        </p:txBody>
      </p:sp>
      <p:pic>
        <p:nvPicPr>
          <p:cNvPr id="11" name="Picture 10" descr="Hinh_1_10">
            <a:extLst>
              <a:ext uri="{FF2B5EF4-FFF2-40B4-BE49-F238E27FC236}">
                <a16:creationId xmlns:a16="http://schemas.microsoft.com/office/drawing/2014/main" id="{F4B9FFDA-B844-4802-B279-01AEB082CC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8094" y="2846598"/>
            <a:ext cx="4038600" cy="134112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6088FD5-0556-BE0C-8AC3-4FF542DD4B75}"/>
              </a:ext>
            </a:extLst>
          </p:cNvPr>
          <p:cNvSpPr txBox="1"/>
          <p:nvPr/>
        </p:nvSpPr>
        <p:spPr>
          <a:xfrm>
            <a:off x="8228880" y="4240336"/>
            <a:ext cx="6098458" cy="458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00150" indent="-742950">
              <a:lnSpc>
                <a:spcPct val="150000"/>
              </a:lnSpc>
              <a:spcAft>
                <a:spcPts val="1000"/>
              </a:spcAft>
            </a:pP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 I     </a:t>
            </a:r>
            <a:r>
              <a:rPr lang="vi-V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Độ II       </a:t>
            </a:r>
            <a:r>
              <a:rPr lang="vi-V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 III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2D640D3-EA41-C3A5-2B25-4AB7ADB193DD}"/>
              </a:ext>
            </a:extLst>
          </p:cNvPr>
          <p:cNvSpPr txBox="1"/>
          <p:nvPr/>
        </p:nvSpPr>
        <p:spPr>
          <a:xfrm>
            <a:off x="8321057" y="4908978"/>
            <a:ext cx="71603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Phân loại ứ nước thận theo Valeyer 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4846846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9404</TotalTime>
  <Words>2497</Words>
  <Application>Microsoft Macintosh PowerPoint</Application>
  <PresentationFormat>Widescreen</PresentationFormat>
  <Paragraphs>399</Paragraphs>
  <Slides>29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9" baseType="lpstr">
      <vt:lpstr>Arial Unicode MS</vt:lpstr>
      <vt:lpstr>MS PGothic</vt:lpstr>
      <vt:lpstr>.VnTime</vt:lpstr>
      <vt:lpstr>Arial</vt:lpstr>
      <vt:lpstr>Calibri</vt:lpstr>
      <vt:lpstr>Calibri Light</vt:lpstr>
      <vt:lpstr>Helvetica Neue</vt:lpstr>
      <vt:lpstr>Times New Roman</vt:lpstr>
      <vt:lpstr>Wingdings</vt:lpstr>
      <vt:lpstr>Office Theme</vt:lpstr>
      <vt:lpstr>PowerPoint Presentation</vt:lpstr>
      <vt:lpstr>1. ĐẶT VẤN ĐỀ</vt:lpstr>
      <vt:lpstr>ĐẶT VẤN ĐỀ</vt:lpstr>
      <vt:lpstr>PowerPoint Presentation</vt:lpstr>
      <vt:lpstr>PowerPoint Presentation</vt:lpstr>
      <vt:lpstr>PowerPoint Presentation</vt:lpstr>
      <vt:lpstr>TỔNG QUAN</vt:lpstr>
      <vt:lpstr>TỔNG QUAN</vt:lpstr>
      <vt:lpstr>TỔNG QUAN</vt:lpstr>
      <vt:lpstr>PowerPoint Presentation</vt:lpstr>
      <vt:lpstr>PowerPoint Presentation</vt:lpstr>
      <vt:lpstr>ĐỐI TƯỢNG VÀ PHƯƠNG PHÁP NGHIÊN CỨU</vt:lpstr>
      <vt:lpstr>  PHƯƠNG PHÁP PHẪU THUẬT TRONG NGHIÊN CỨU</vt:lpstr>
      <vt:lpstr>  PHƯƠNG PHÁP PHẪU THUẬT TRONG NGHIÊN CỨU</vt:lpstr>
      <vt:lpstr>ĐỐI TƯỢNG VÀ PHƯƠNG PHÁP NGHIÊN CỨU</vt:lpstr>
      <vt:lpstr>ĐỐI TƯỢNG VÀ PHƯƠNG PHÁP NGHIÊN CỨU</vt:lpstr>
      <vt:lpstr>KẾT QUẢ VÀ BÀN LUẬN</vt:lpstr>
      <vt:lpstr>KẾT QUẢ VÀ BÀN LUẬN</vt:lpstr>
      <vt:lpstr>KẾT QUẢ VÀ BÀN LUẬN</vt:lpstr>
      <vt:lpstr>KẾT QUẢ VÀ BÀN LUẬN</vt:lpstr>
      <vt:lpstr>KẾT QUẢ VÀ BÀN LUẬN</vt:lpstr>
      <vt:lpstr>PowerPoint Presentation</vt:lpstr>
      <vt:lpstr>KẾT QUẢ VÀ BÀN LUẬN</vt:lpstr>
      <vt:lpstr>KẾT QUẢ VÀ BÀN LUẬN</vt:lpstr>
      <vt:lpstr>KẾT QUẢ VÀ BÀN LUẬN</vt:lpstr>
      <vt:lpstr>KẾT QUẢ VÀ BÀN LUẬN</vt:lpstr>
      <vt:lpstr>KẾT LUẬN</vt:lpstr>
      <vt:lpstr>KẾT LUẬN</vt:lpstr>
      <vt:lpstr>PowerPoint Presentation</vt:lpstr>
    </vt:vector>
  </TitlesOfParts>
  <Company/>
  <LinksUpToDate>false</LinksUpToDate>
  <SharedDoc>false</SharedDoc>
  <HyperlinksChanged>false</HyperlinksChanged>
  <AppVersion>16.0010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TRƯỜNG ĐẠI HỌC Y HÀ NỘI – BỘ MÔN UNG THƯ</dc:title>
  <dc:creator>Microsoft Office User</dc:creator>
  <cp:lastModifiedBy>Microsoft Office User</cp:lastModifiedBy>
  <cp:revision>439</cp:revision>
  <dcterms:created xsi:type="dcterms:W3CDTF">2019-09-21T15:43:00Z</dcterms:created>
  <dcterms:modified xsi:type="dcterms:W3CDTF">2026-03-16T02:36:59Z</dcterms:modified>
</cp:coreProperties>
</file>