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2"/>
  </p:notesMasterIdLst>
  <p:sldIdLst>
    <p:sldId id="260" r:id="rId2"/>
    <p:sldId id="261" r:id="rId3"/>
    <p:sldId id="265" r:id="rId4"/>
    <p:sldId id="362" r:id="rId5"/>
    <p:sldId id="364" r:id="rId6"/>
    <p:sldId id="365" r:id="rId7"/>
    <p:sldId id="366" r:id="rId8"/>
    <p:sldId id="367" r:id="rId9"/>
    <p:sldId id="368" r:id="rId10"/>
    <p:sldId id="369" r:id="rId11"/>
    <p:sldId id="370" r:id="rId12"/>
    <p:sldId id="289" r:id="rId13"/>
    <p:sldId id="361" r:id="rId14"/>
    <p:sldId id="262" r:id="rId15"/>
    <p:sldId id="324" r:id="rId16"/>
    <p:sldId id="325" r:id="rId17"/>
    <p:sldId id="326" r:id="rId18"/>
    <p:sldId id="327" r:id="rId19"/>
    <p:sldId id="328" r:id="rId20"/>
    <p:sldId id="345" r:id="rId21"/>
    <p:sldId id="281" r:id="rId22"/>
    <p:sldId id="284" r:id="rId23"/>
    <p:sldId id="285" r:id="rId24"/>
    <p:sldId id="286" r:id="rId25"/>
    <p:sldId id="293" r:id="rId26"/>
    <p:sldId id="297" r:id="rId27"/>
    <p:sldId id="294" r:id="rId28"/>
    <p:sldId id="295" r:id="rId29"/>
    <p:sldId id="346" r:id="rId30"/>
    <p:sldId id="298" r:id="rId31"/>
    <p:sldId id="347" r:id="rId32"/>
    <p:sldId id="348" r:id="rId33"/>
    <p:sldId id="349" r:id="rId34"/>
    <p:sldId id="371" r:id="rId35"/>
    <p:sldId id="300" r:id="rId36"/>
    <p:sldId id="350" r:id="rId37"/>
    <p:sldId id="352" r:id="rId38"/>
    <p:sldId id="351" r:id="rId39"/>
    <p:sldId id="372" r:id="rId40"/>
    <p:sldId id="353" r:id="rId41"/>
    <p:sldId id="354" r:id="rId42"/>
    <p:sldId id="355" r:id="rId43"/>
    <p:sldId id="356" r:id="rId44"/>
    <p:sldId id="373" r:id="rId45"/>
    <p:sldId id="357" r:id="rId46"/>
    <p:sldId id="358" r:id="rId47"/>
    <p:sldId id="374" r:id="rId48"/>
    <p:sldId id="359" r:id="rId49"/>
    <p:sldId id="310" r:id="rId50"/>
    <p:sldId id="360" r:id="rId5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0F54"/>
    <a:srgbClr val="AE1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6" autoAdjust="0"/>
    <p:restoredTop sz="83234" autoAdjust="0"/>
  </p:normalViewPr>
  <p:slideViewPr>
    <p:cSldViewPr>
      <p:cViewPr varScale="1">
        <p:scale>
          <a:sx n="70" d="100"/>
          <a:sy n="70" d="100"/>
        </p:scale>
        <p:origin x="524" y="44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9CC3D0-0D93-4493-BF82-01945CB4FF7B}" type="doc">
      <dgm:prSet loTypeId="urn:microsoft.com/office/officeart/2005/8/layout/chevron2" loCatId="list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4602BDB-5F61-44F8-BA51-BA75844174CD}">
      <dgm:prSet phldrT="[Text]" custT="1"/>
      <dgm:spPr/>
      <dgm:t>
        <a:bodyPr/>
        <a:lstStyle/>
        <a:p>
          <a:r>
            <a:rPr lang="en-US" sz="2000" b="1" dirty="0"/>
            <a:t>1</a:t>
          </a:r>
        </a:p>
      </dgm:t>
    </dgm:pt>
    <dgm:pt modelId="{5055BF1E-F88E-4E63-90A3-4DCAF36BB5A2}" type="parTrans" cxnId="{EB32EBCB-2753-4C00-A3D7-C9423A051880}">
      <dgm:prSet/>
      <dgm:spPr/>
      <dgm:t>
        <a:bodyPr/>
        <a:lstStyle/>
        <a:p>
          <a:endParaRPr lang="en-US" sz="2000"/>
        </a:p>
      </dgm:t>
    </dgm:pt>
    <dgm:pt modelId="{BBD4C765-55CD-417E-8D80-60A28CC1A245}" type="sibTrans" cxnId="{EB32EBCB-2753-4C00-A3D7-C9423A051880}">
      <dgm:prSet/>
      <dgm:spPr/>
      <dgm:t>
        <a:bodyPr/>
        <a:lstStyle/>
        <a:p>
          <a:endParaRPr lang="en-US" sz="2000"/>
        </a:p>
      </dgm:t>
    </dgm:pt>
    <dgm:pt modelId="{680D3748-B657-46A8-A11F-AD7D285F24F3}">
      <dgm:prSet phldrT="[Text]" custT="1"/>
      <dgm:spPr/>
      <dgm:t>
        <a:bodyPr/>
        <a:lstStyle/>
        <a:p>
          <a:r>
            <a:rPr lang="en-US" sz="2000" b="1" dirty="0"/>
            <a:t>2</a:t>
          </a:r>
        </a:p>
      </dgm:t>
    </dgm:pt>
    <dgm:pt modelId="{2C3C82D2-EA84-4F96-9F88-3E204091F18A}" type="parTrans" cxnId="{2F048163-F685-4021-BFB3-B2BA1FB37FDC}">
      <dgm:prSet/>
      <dgm:spPr/>
      <dgm:t>
        <a:bodyPr/>
        <a:lstStyle/>
        <a:p>
          <a:endParaRPr lang="en-US" sz="2000"/>
        </a:p>
      </dgm:t>
    </dgm:pt>
    <dgm:pt modelId="{0ADEA705-B73B-4858-B1E8-9812A3046E0C}" type="sibTrans" cxnId="{2F048163-F685-4021-BFB3-B2BA1FB37FDC}">
      <dgm:prSet/>
      <dgm:spPr/>
      <dgm:t>
        <a:bodyPr/>
        <a:lstStyle/>
        <a:p>
          <a:endParaRPr lang="en-US" sz="2000"/>
        </a:p>
      </dgm:t>
    </dgm:pt>
    <dgm:pt modelId="{F240A640-7778-45E4-807B-A96B24DD6601}">
      <dgm:prSet phldrT="[Text]" custT="1"/>
      <dgm:spPr/>
      <dgm:t>
        <a:bodyPr/>
        <a:lstStyle/>
        <a:p>
          <a:r>
            <a:rPr lang="en-US" sz="2000" b="1" dirty="0"/>
            <a:t>Lâm </a:t>
          </a:r>
          <a:r>
            <a:rPr lang="en-US" sz="2000" b="1" dirty="0" err="1"/>
            <a:t>sàng</a:t>
          </a:r>
          <a:r>
            <a:rPr lang="en-US" sz="2000" b="1" dirty="0"/>
            <a:t>, </a:t>
          </a:r>
          <a:r>
            <a:rPr lang="en-US" sz="2000" b="1" dirty="0" err="1"/>
            <a:t>cận</a:t>
          </a:r>
          <a:r>
            <a:rPr lang="en-US" sz="2000" b="1" dirty="0"/>
            <a:t> </a:t>
          </a:r>
          <a:r>
            <a:rPr lang="en-US" sz="2000" b="1" dirty="0" err="1"/>
            <a:t>lâm</a:t>
          </a:r>
          <a:r>
            <a:rPr lang="en-US" sz="2000" b="1" dirty="0"/>
            <a:t> </a:t>
          </a:r>
          <a:r>
            <a:rPr lang="en-US" sz="2000" b="1" dirty="0" err="1"/>
            <a:t>sàng</a:t>
          </a:r>
          <a:r>
            <a:rPr lang="en-US" sz="2000" b="1" dirty="0"/>
            <a:t> </a:t>
          </a:r>
          <a:r>
            <a:rPr lang="en-US" sz="2000" b="1" dirty="0" err="1"/>
            <a:t>huyết</a:t>
          </a:r>
          <a:r>
            <a:rPr lang="en-US" sz="2000" b="1" dirty="0"/>
            <a:t> </a:t>
          </a:r>
          <a:r>
            <a:rPr lang="en-US" sz="2000" b="1" dirty="0" err="1"/>
            <a:t>khối</a:t>
          </a:r>
          <a:r>
            <a:rPr lang="en-US" sz="2000" b="1" dirty="0"/>
            <a:t> </a:t>
          </a:r>
          <a:r>
            <a:rPr lang="en-US" sz="2000" b="1" dirty="0" err="1"/>
            <a:t>tĩnh</a:t>
          </a:r>
          <a:r>
            <a:rPr lang="en-US" sz="2000" b="1" dirty="0"/>
            <a:t> </a:t>
          </a:r>
          <a:r>
            <a:rPr lang="en-US" sz="2000" b="1" dirty="0" err="1"/>
            <a:t>mạch</a:t>
          </a:r>
          <a:r>
            <a:rPr lang="en-US" sz="2000" b="1" dirty="0"/>
            <a:t> </a:t>
          </a:r>
          <a:r>
            <a:rPr lang="en-US" sz="2000" b="1" dirty="0" err="1"/>
            <a:t>sâu</a:t>
          </a:r>
          <a:r>
            <a:rPr lang="en-US" sz="2000" b="1" dirty="0"/>
            <a:t> chi </a:t>
          </a:r>
          <a:r>
            <a:rPr lang="en-US" sz="2000" b="1" dirty="0" err="1"/>
            <a:t>dưới</a:t>
          </a:r>
          <a:r>
            <a:rPr lang="en-US" sz="2000" b="1" dirty="0"/>
            <a:t>.</a:t>
          </a:r>
        </a:p>
      </dgm:t>
    </dgm:pt>
    <dgm:pt modelId="{B20A552B-2793-4A96-97C8-B530BCC96B5B}" type="parTrans" cxnId="{186E2EA4-7978-48C1-91AC-219EC8978817}">
      <dgm:prSet/>
      <dgm:spPr/>
      <dgm:t>
        <a:bodyPr/>
        <a:lstStyle/>
        <a:p>
          <a:endParaRPr lang="en-US" sz="2000"/>
        </a:p>
      </dgm:t>
    </dgm:pt>
    <dgm:pt modelId="{62EA33A9-E284-40E0-9135-FE2EE1DF68F9}" type="sibTrans" cxnId="{186E2EA4-7978-48C1-91AC-219EC8978817}">
      <dgm:prSet/>
      <dgm:spPr/>
      <dgm:t>
        <a:bodyPr/>
        <a:lstStyle/>
        <a:p>
          <a:endParaRPr lang="en-US" sz="2000"/>
        </a:p>
      </dgm:t>
    </dgm:pt>
    <dgm:pt modelId="{6767FD20-2634-439A-8429-BBF5218E5314}">
      <dgm:prSet phldrT="[Text]" custT="1"/>
      <dgm:spPr/>
      <dgm:t>
        <a:bodyPr/>
        <a:lstStyle/>
        <a:p>
          <a:r>
            <a:rPr lang="en-US" sz="2000" b="1" dirty="0"/>
            <a:t>3</a:t>
          </a:r>
        </a:p>
      </dgm:t>
    </dgm:pt>
    <dgm:pt modelId="{1A01A55D-00F4-48F6-B56D-87BD3D161121}" type="parTrans" cxnId="{BF952B4C-FECC-4329-A7A5-5932843A8AA2}">
      <dgm:prSet/>
      <dgm:spPr/>
      <dgm:t>
        <a:bodyPr/>
        <a:lstStyle/>
        <a:p>
          <a:endParaRPr lang="en-US" sz="2000"/>
        </a:p>
      </dgm:t>
    </dgm:pt>
    <dgm:pt modelId="{E95ABB5A-30C4-4370-969E-A86049ACF8C3}" type="sibTrans" cxnId="{BF952B4C-FECC-4329-A7A5-5932843A8AA2}">
      <dgm:prSet/>
      <dgm:spPr/>
      <dgm:t>
        <a:bodyPr/>
        <a:lstStyle/>
        <a:p>
          <a:endParaRPr lang="en-US" sz="2000"/>
        </a:p>
      </dgm:t>
    </dgm:pt>
    <dgm:pt modelId="{C0FDB90C-D7C3-4026-A878-73A657DCEB21}">
      <dgm:prSet custT="1"/>
      <dgm:spPr/>
      <dgm:t>
        <a:bodyPr/>
        <a:lstStyle/>
        <a:p>
          <a:r>
            <a:rPr lang="en-US" sz="2000" b="1" dirty="0" err="1"/>
            <a:t>Đại</a:t>
          </a:r>
          <a:r>
            <a:rPr lang="en-US" sz="2000" b="1" dirty="0"/>
            <a:t> </a:t>
          </a:r>
          <a:r>
            <a:rPr lang="en-US" sz="2000" b="1" dirty="0" err="1"/>
            <a:t>cương</a:t>
          </a:r>
          <a:r>
            <a:rPr lang="en-US" sz="2000" b="1" dirty="0"/>
            <a:t> </a:t>
          </a:r>
          <a:r>
            <a:rPr lang="en-US" sz="2000" b="1" dirty="0" err="1"/>
            <a:t>huyết</a:t>
          </a:r>
          <a:r>
            <a:rPr lang="en-US" sz="2000" b="1" dirty="0"/>
            <a:t> </a:t>
          </a:r>
          <a:r>
            <a:rPr lang="en-US" sz="2000" b="1" dirty="0" err="1"/>
            <a:t>khối</a:t>
          </a:r>
          <a:r>
            <a:rPr lang="en-US" sz="2000" b="1" dirty="0"/>
            <a:t> </a:t>
          </a:r>
          <a:r>
            <a:rPr lang="en-US" sz="2000" b="1" dirty="0" err="1"/>
            <a:t>tĩnh</a:t>
          </a:r>
          <a:r>
            <a:rPr lang="en-US" sz="2000" b="1" dirty="0"/>
            <a:t> </a:t>
          </a:r>
          <a:r>
            <a:rPr lang="en-US" sz="2000" b="1" dirty="0" err="1"/>
            <a:t>mạch</a:t>
          </a:r>
          <a:r>
            <a:rPr lang="en-US" sz="2000" b="1" dirty="0"/>
            <a:t> </a:t>
          </a:r>
          <a:r>
            <a:rPr lang="en-US" sz="2000" b="1" dirty="0" err="1"/>
            <a:t>sâu</a:t>
          </a:r>
          <a:r>
            <a:rPr lang="en-US" sz="2000" b="1" dirty="0"/>
            <a:t> chi </a:t>
          </a:r>
          <a:r>
            <a:rPr lang="en-US" sz="2000" b="1" dirty="0" err="1"/>
            <a:t>dưới</a:t>
          </a:r>
          <a:r>
            <a:rPr lang="en-US" sz="2000" b="1" dirty="0"/>
            <a:t>.</a:t>
          </a:r>
        </a:p>
      </dgm:t>
    </dgm:pt>
    <dgm:pt modelId="{01F16960-235B-41B1-AB5F-53C2D16F3FCC}" type="parTrans" cxnId="{69A068C9-59F9-4C06-9704-B2E58CB504CA}">
      <dgm:prSet/>
      <dgm:spPr/>
      <dgm:t>
        <a:bodyPr/>
        <a:lstStyle/>
        <a:p>
          <a:endParaRPr lang="en-US" sz="2000"/>
        </a:p>
      </dgm:t>
    </dgm:pt>
    <dgm:pt modelId="{34E54975-A7B8-41A1-AE67-C60C370A9BAA}" type="sibTrans" cxnId="{69A068C9-59F9-4C06-9704-B2E58CB504CA}">
      <dgm:prSet/>
      <dgm:spPr/>
      <dgm:t>
        <a:bodyPr/>
        <a:lstStyle/>
        <a:p>
          <a:endParaRPr lang="en-US" sz="2000"/>
        </a:p>
      </dgm:t>
    </dgm:pt>
    <dgm:pt modelId="{B1684CF5-2325-49F2-A91F-B5220ED18A6E}">
      <dgm:prSet custT="1"/>
      <dgm:spPr/>
      <dgm:t>
        <a:bodyPr/>
        <a:lstStyle/>
        <a:p>
          <a:r>
            <a:rPr lang="en-US" sz="2000" b="1" dirty="0"/>
            <a:t>Nguyên </a:t>
          </a:r>
          <a:r>
            <a:rPr lang="en-US" sz="2000" b="1" dirty="0" err="1"/>
            <a:t>nhân</a:t>
          </a:r>
          <a:r>
            <a:rPr lang="en-US" sz="2000" b="1" dirty="0"/>
            <a:t> </a:t>
          </a:r>
          <a:r>
            <a:rPr lang="en-US" sz="2000" b="1" dirty="0" err="1"/>
            <a:t>huyết</a:t>
          </a:r>
          <a:r>
            <a:rPr lang="en-US" sz="2000" b="1" dirty="0"/>
            <a:t> </a:t>
          </a:r>
          <a:r>
            <a:rPr lang="en-US" sz="2000" b="1" dirty="0" err="1"/>
            <a:t>khối</a:t>
          </a:r>
          <a:r>
            <a:rPr lang="en-US" sz="2000" b="1" dirty="0"/>
            <a:t> </a:t>
          </a:r>
          <a:r>
            <a:rPr lang="en-US" sz="2000" b="1" dirty="0" err="1"/>
            <a:t>tĩnh</a:t>
          </a:r>
          <a:r>
            <a:rPr lang="en-US" sz="2000" b="1" dirty="0"/>
            <a:t> </a:t>
          </a:r>
          <a:r>
            <a:rPr lang="en-US" sz="2000" b="1" dirty="0" err="1"/>
            <a:t>mạch</a:t>
          </a:r>
          <a:r>
            <a:rPr lang="en-US" sz="2000" b="1" dirty="0"/>
            <a:t> </a:t>
          </a:r>
          <a:r>
            <a:rPr lang="en-US" sz="2000" b="1" dirty="0" err="1"/>
            <a:t>sâu</a:t>
          </a:r>
          <a:r>
            <a:rPr lang="en-US" sz="2000" b="1" dirty="0"/>
            <a:t> chi </a:t>
          </a:r>
          <a:r>
            <a:rPr lang="en-US" sz="2000" b="1" dirty="0" err="1"/>
            <a:t>dưới</a:t>
          </a:r>
          <a:r>
            <a:rPr lang="en-US" sz="2000" b="1" dirty="0"/>
            <a:t>.</a:t>
          </a:r>
        </a:p>
      </dgm:t>
    </dgm:pt>
    <dgm:pt modelId="{80F0D47F-6313-40F3-97B4-FCB2D416FE42}" type="parTrans" cxnId="{A9607767-A196-4558-BE31-E091D11FB338}">
      <dgm:prSet/>
      <dgm:spPr/>
      <dgm:t>
        <a:bodyPr/>
        <a:lstStyle/>
        <a:p>
          <a:endParaRPr lang="en-US" sz="2000"/>
        </a:p>
      </dgm:t>
    </dgm:pt>
    <dgm:pt modelId="{431E04F8-F857-474F-B6BC-69426C9A2043}" type="sibTrans" cxnId="{A9607767-A196-4558-BE31-E091D11FB338}">
      <dgm:prSet/>
      <dgm:spPr/>
      <dgm:t>
        <a:bodyPr/>
        <a:lstStyle/>
        <a:p>
          <a:endParaRPr lang="en-US" sz="2000"/>
        </a:p>
      </dgm:t>
    </dgm:pt>
    <dgm:pt modelId="{5E6CE27C-D26F-4CD8-9AF5-972A2B086A44}">
      <dgm:prSet phldrT="[Text]" custT="1"/>
      <dgm:spPr/>
      <dgm:t>
        <a:bodyPr/>
        <a:lstStyle/>
        <a:p>
          <a:r>
            <a:rPr lang="en-US" sz="2000" b="1" dirty="0"/>
            <a:t>4</a:t>
          </a:r>
        </a:p>
      </dgm:t>
    </dgm:pt>
    <dgm:pt modelId="{36C9F2D0-731D-4AA8-89A4-7B9CC35CA973}" type="parTrans" cxnId="{C1AD90B6-F129-4817-95AF-F718EF96B8E3}">
      <dgm:prSet/>
      <dgm:spPr/>
      <dgm:t>
        <a:bodyPr/>
        <a:lstStyle/>
        <a:p>
          <a:endParaRPr lang="en-US" sz="2000"/>
        </a:p>
      </dgm:t>
    </dgm:pt>
    <dgm:pt modelId="{DD283FDB-AC6C-42B9-BF64-A7D8DD937662}" type="sibTrans" cxnId="{C1AD90B6-F129-4817-95AF-F718EF96B8E3}">
      <dgm:prSet/>
      <dgm:spPr/>
      <dgm:t>
        <a:bodyPr/>
        <a:lstStyle/>
        <a:p>
          <a:endParaRPr lang="en-US" sz="2000"/>
        </a:p>
      </dgm:t>
    </dgm:pt>
    <dgm:pt modelId="{2E4E7509-E12F-449F-BF80-70E056CD0AB3}">
      <dgm:prSet custT="1"/>
      <dgm:spPr/>
      <dgm:t>
        <a:bodyPr/>
        <a:lstStyle/>
        <a:p>
          <a:r>
            <a:rPr lang="en-US" sz="2000" b="1" dirty="0" err="1"/>
            <a:t>Điều</a:t>
          </a:r>
          <a:r>
            <a:rPr lang="en-US" sz="2000" b="1" dirty="0"/>
            <a:t> </a:t>
          </a:r>
          <a:r>
            <a:rPr lang="en-US" sz="2000" b="1" dirty="0" err="1"/>
            <a:t>trị</a:t>
          </a:r>
          <a:r>
            <a:rPr lang="en-US" sz="2000" b="1" dirty="0"/>
            <a:t> </a:t>
          </a:r>
          <a:r>
            <a:rPr lang="en-US" sz="2000" b="1" dirty="0" err="1"/>
            <a:t>huyết</a:t>
          </a:r>
          <a:r>
            <a:rPr lang="en-US" sz="2000" b="1" dirty="0"/>
            <a:t> </a:t>
          </a:r>
          <a:r>
            <a:rPr lang="en-US" sz="2000" b="1" dirty="0" err="1"/>
            <a:t>khối</a:t>
          </a:r>
          <a:r>
            <a:rPr lang="en-US" sz="2000" b="1" dirty="0"/>
            <a:t> </a:t>
          </a:r>
          <a:r>
            <a:rPr lang="en-US" sz="2000" b="1" dirty="0" err="1"/>
            <a:t>tĩnh</a:t>
          </a:r>
          <a:r>
            <a:rPr lang="en-US" sz="2000" b="1" dirty="0"/>
            <a:t> </a:t>
          </a:r>
          <a:r>
            <a:rPr lang="en-US" sz="2000" b="1" dirty="0" err="1"/>
            <a:t>mạch</a:t>
          </a:r>
          <a:r>
            <a:rPr lang="en-US" sz="2000" b="1" dirty="0"/>
            <a:t> </a:t>
          </a:r>
          <a:r>
            <a:rPr lang="en-US" sz="2000" b="1" dirty="0" err="1"/>
            <a:t>sâu</a:t>
          </a:r>
          <a:r>
            <a:rPr lang="en-US" sz="2000" b="1" dirty="0"/>
            <a:t> chi </a:t>
          </a:r>
          <a:r>
            <a:rPr lang="en-US" sz="2000" b="1" dirty="0" err="1"/>
            <a:t>dưới</a:t>
          </a:r>
          <a:r>
            <a:rPr lang="en-US" sz="2000" b="1" dirty="0"/>
            <a:t>.</a:t>
          </a:r>
        </a:p>
      </dgm:t>
    </dgm:pt>
    <dgm:pt modelId="{CFCBA3F0-E909-433A-9111-CDE106FB8DF6}" type="parTrans" cxnId="{9FB6B371-AE73-43A3-9310-2201C5F90323}">
      <dgm:prSet/>
      <dgm:spPr/>
      <dgm:t>
        <a:bodyPr/>
        <a:lstStyle/>
        <a:p>
          <a:endParaRPr lang="en-US" sz="2000"/>
        </a:p>
      </dgm:t>
    </dgm:pt>
    <dgm:pt modelId="{74581E34-3066-480A-A830-4D7E014D1B3C}" type="sibTrans" cxnId="{9FB6B371-AE73-43A3-9310-2201C5F90323}">
      <dgm:prSet/>
      <dgm:spPr/>
      <dgm:t>
        <a:bodyPr/>
        <a:lstStyle/>
        <a:p>
          <a:endParaRPr lang="en-US" sz="2000"/>
        </a:p>
      </dgm:t>
    </dgm:pt>
    <dgm:pt modelId="{C6042052-4A70-4D5C-9585-10B72046370C}" type="pres">
      <dgm:prSet presAssocID="{729CC3D0-0D93-4493-BF82-01945CB4FF7B}" presName="linearFlow" presStyleCnt="0">
        <dgm:presLayoutVars>
          <dgm:dir/>
          <dgm:animLvl val="lvl"/>
          <dgm:resizeHandles val="exact"/>
        </dgm:presLayoutVars>
      </dgm:prSet>
      <dgm:spPr/>
    </dgm:pt>
    <dgm:pt modelId="{2895987D-C3EC-4C5E-B5A5-9D3D2A107090}" type="pres">
      <dgm:prSet presAssocID="{A4602BDB-5F61-44F8-BA51-BA75844174CD}" presName="composite" presStyleCnt="0"/>
      <dgm:spPr/>
    </dgm:pt>
    <dgm:pt modelId="{DECACC32-4B46-4856-80B8-177D4C0A31D2}" type="pres">
      <dgm:prSet presAssocID="{A4602BDB-5F61-44F8-BA51-BA75844174CD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0F12E9B4-06CF-43C7-8AD8-479236BA3EF2}" type="pres">
      <dgm:prSet presAssocID="{A4602BDB-5F61-44F8-BA51-BA75844174CD}" presName="descendantText" presStyleLbl="alignAcc1" presStyleIdx="0" presStyleCnt="4" custLinFactNeighborX="12921" custLinFactNeighborY="10460">
        <dgm:presLayoutVars>
          <dgm:bulletEnabled val="1"/>
        </dgm:presLayoutVars>
      </dgm:prSet>
      <dgm:spPr/>
    </dgm:pt>
    <dgm:pt modelId="{DEE96F9F-89E9-4C3F-B00F-B2E531CFF6B3}" type="pres">
      <dgm:prSet presAssocID="{BBD4C765-55CD-417E-8D80-60A28CC1A245}" presName="sp" presStyleCnt="0"/>
      <dgm:spPr/>
    </dgm:pt>
    <dgm:pt modelId="{3E6E8148-B1E0-4A51-BCF4-5D42B29F816B}" type="pres">
      <dgm:prSet presAssocID="{680D3748-B657-46A8-A11F-AD7D285F24F3}" presName="composite" presStyleCnt="0"/>
      <dgm:spPr/>
    </dgm:pt>
    <dgm:pt modelId="{6907EC9D-E673-4704-A8F9-54EB1304CBBD}" type="pres">
      <dgm:prSet presAssocID="{680D3748-B657-46A8-A11F-AD7D285F24F3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AEBA60BB-D059-43E4-9CD2-1FB983E49F0E}" type="pres">
      <dgm:prSet presAssocID="{680D3748-B657-46A8-A11F-AD7D285F24F3}" presName="descendantText" presStyleLbl="alignAcc1" presStyleIdx="1" presStyleCnt="4" custLinFactNeighborX="-186" custLinFactNeighborY="1972">
        <dgm:presLayoutVars>
          <dgm:bulletEnabled val="1"/>
        </dgm:presLayoutVars>
      </dgm:prSet>
      <dgm:spPr/>
    </dgm:pt>
    <dgm:pt modelId="{5CFAE9E4-CAFC-4541-98B0-828319759D06}" type="pres">
      <dgm:prSet presAssocID="{0ADEA705-B73B-4858-B1E8-9812A3046E0C}" presName="sp" presStyleCnt="0"/>
      <dgm:spPr/>
    </dgm:pt>
    <dgm:pt modelId="{6ABF3AE4-1CDB-4704-9AAD-AE887595916F}" type="pres">
      <dgm:prSet presAssocID="{6767FD20-2634-439A-8429-BBF5218E5314}" presName="composite" presStyleCnt="0"/>
      <dgm:spPr/>
    </dgm:pt>
    <dgm:pt modelId="{A4784EA3-ED6E-49CB-B542-8443F85CD16C}" type="pres">
      <dgm:prSet presAssocID="{6767FD20-2634-439A-8429-BBF5218E5314}" presName="parentText" presStyleLbl="alignNode1" presStyleIdx="2" presStyleCnt="4" custLinFactNeighborX="0" custLinFactNeighborY="1106">
        <dgm:presLayoutVars>
          <dgm:chMax val="1"/>
          <dgm:bulletEnabled val="1"/>
        </dgm:presLayoutVars>
      </dgm:prSet>
      <dgm:spPr/>
    </dgm:pt>
    <dgm:pt modelId="{844DCE70-9359-403C-AAF8-06A6FC86FD80}" type="pres">
      <dgm:prSet presAssocID="{6767FD20-2634-439A-8429-BBF5218E5314}" presName="descendantText" presStyleLbl="alignAcc1" presStyleIdx="2" presStyleCnt="4" custScaleY="96843">
        <dgm:presLayoutVars>
          <dgm:bulletEnabled val="1"/>
        </dgm:presLayoutVars>
      </dgm:prSet>
      <dgm:spPr/>
    </dgm:pt>
    <dgm:pt modelId="{A1840F0A-DCAF-41A5-85D9-C95D1B80BBE4}" type="pres">
      <dgm:prSet presAssocID="{E95ABB5A-30C4-4370-969E-A86049ACF8C3}" presName="sp" presStyleCnt="0"/>
      <dgm:spPr/>
    </dgm:pt>
    <dgm:pt modelId="{1083DFDA-7881-4718-B625-8593D4C5C88F}" type="pres">
      <dgm:prSet presAssocID="{5E6CE27C-D26F-4CD8-9AF5-972A2B086A44}" presName="composite" presStyleCnt="0"/>
      <dgm:spPr/>
    </dgm:pt>
    <dgm:pt modelId="{1F184C21-8A4D-4584-BFE4-84DAF822ED15}" type="pres">
      <dgm:prSet presAssocID="{5E6CE27C-D26F-4CD8-9AF5-972A2B086A44}" presName="parentText" presStyleLbl="alignNode1" presStyleIdx="3" presStyleCnt="4" custLinFactNeighborX="0" custLinFactNeighborY="1106">
        <dgm:presLayoutVars>
          <dgm:chMax val="1"/>
          <dgm:bulletEnabled val="1"/>
        </dgm:presLayoutVars>
      </dgm:prSet>
      <dgm:spPr/>
    </dgm:pt>
    <dgm:pt modelId="{39770DE8-5801-4708-844C-C701EE80F9DE}" type="pres">
      <dgm:prSet presAssocID="{5E6CE27C-D26F-4CD8-9AF5-972A2B086A44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154D141A-2D6E-4BB7-96D1-D89056F6223C}" type="presOf" srcId="{F240A640-7778-45E4-807B-A96B24DD6601}" destId="{AEBA60BB-D059-43E4-9CD2-1FB983E49F0E}" srcOrd="0" destOrd="0" presId="urn:microsoft.com/office/officeart/2005/8/layout/chevron2"/>
    <dgm:cxn modelId="{B4A0063E-2A75-4537-BC70-1B7C567A3882}" type="presOf" srcId="{729CC3D0-0D93-4493-BF82-01945CB4FF7B}" destId="{C6042052-4A70-4D5C-9585-10B72046370C}" srcOrd="0" destOrd="0" presId="urn:microsoft.com/office/officeart/2005/8/layout/chevron2"/>
    <dgm:cxn modelId="{2F048163-F685-4021-BFB3-B2BA1FB37FDC}" srcId="{729CC3D0-0D93-4493-BF82-01945CB4FF7B}" destId="{680D3748-B657-46A8-A11F-AD7D285F24F3}" srcOrd="1" destOrd="0" parTransId="{2C3C82D2-EA84-4F96-9F88-3E204091F18A}" sibTransId="{0ADEA705-B73B-4858-B1E8-9812A3046E0C}"/>
    <dgm:cxn modelId="{4113A543-D2E5-4125-9B51-F3D26F4E0EE6}" type="presOf" srcId="{C0FDB90C-D7C3-4026-A878-73A657DCEB21}" destId="{0F12E9B4-06CF-43C7-8AD8-479236BA3EF2}" srcOrd="0" destOrd="0" presId="urn:microsoft.com/office/officeart/2005/8/layout/chevron2"/>
    <dgm:cxn modelId="{3DD05245-7692-4346-8858-2AAEA78EB4C2}" type="presOf" srcId="{5E6CE27C-D26F-4CD8-9AF5-972A2B086A44}" destId="{1F184C21-8A4D-4584-BFE4-84DAF822ED15}" srcOrd="0" destOrd="0" presId="urn:microsoft.com/office/officeart/2005/8/layout/chevron2"/>
    <dgm:cxn modelId="{A9607767-A196-4558-BE31-E091D11FB338}" srcId="{6767FD20-2634-439A-8429-BBF5218E5314}" destId="{B1684CF5-2325-49F2-A91F-B5220ED18A6E}" srcOrd="0" destOrd="0" parTransId="{80F0D47F-6313-40F3-97B4-FCB2D416FE42}" sibTransId="{431E04F8-F857-474F-B6BC-69426C9A2043}"/>
    <dgm:cxn modelId="{BF952B4C-FECC-4329-A7A5-5932843A8AA2}" srcId="{729CC3D0-0D93-4493-BF82-01945CB4FF7B}" destId="{6767FD20-2634-439A-8429-BBF5218E5314}" srcOrd="2" destOrd="0" parTransId="{1A01A55D-00F4-48F6-B56D-87BD3D161121}" sibTransId="{E95ABB5A-30C4-4370-969E-A86049ACF8C3}"/>
    <dgm:cxn modelId="{9FB6B371-AE73-43A3-9310-2201C5F90323}" srcId="{5E6CE27C-D26F-4CD8-9AF5-972A2B086A44}" destId="{2E4E7509-E12F-449F-BF80-70E056CD0AB3}" srcOrd="0" destOrd="0" parTransId="{CFCBA3F0-E909-433A-9111-CDE106FB8DF6}" sibTransId="{74581E34-3066-480A-A830-4D7E014D1B3C}"/>
    <dgm:cxn modelId="{5FB3EB56-21F4-410F-B5DB-42DA0967BE20}" type="presOf" srcId="{2E4E7509-E12F-449F-BF80-70E056CD0AB3}" destId="{39770DE8-5801-4708-844C-C701EE80F9DE}" srcOrd="0" destOrd="0" presId="urn:microsoft.com/office/officeart/2005/8/layout/chevron2"/>
    <dgm:cxn modelId="{8F52A779-7505-49D7-8976-0D1B8DFFA4B8}" type="presOf" srcId="{A4602BDB-5F61-44F8-BA51-BA75844174CD}" destId="{DECACC32-4B46-4856-80B8-177D4C0A31D2}" srcOrd="0" destOrd="0" presId="urn:microsoft.com/office/officeart/2005/8/layout/chevron2"/>
    <dgm:cxn modelId="{064D6C82-2F83-4D1B-9844-212B15D6C846}" type="presOf" srcId="{B1684CF5-2325-49F2-A91F-B5220ED18A6E}" destId="{844DCE70-9359-403C-AAF8-06A6FC86FD80}" srcOrd="0" destOrd="0" presId="urn:microsoft.com/office/officeart/2005/8/layout/chevron2"/>
    <dgm:cxn modelId="{FC34AB9F-C938-430F-8662-DA93CD906C7F}" type="presOf" srcId="{6767FD20-2634-439A-8429-BBF5218E5314}" destId="{A4784EA3-ED6E-49CB-B542-8443F85CD16C}" srcOrd="0" destOrd="0" presId="urn:microsoft.com/office/officeart/2005/8/layout/chevron2"/>
    <dgm:cxn modelId="{186E2EA4-7978-48C1-91AC-219EC8978817}" srcId="{680D3748-B657-46A8-A11F-AD7D285F24F3}" destId="{F240A640-7778-45E4-807B-A96B24DD6601}" srcOrd="0" destOrd="0" parTransId="{B20A552B-2793-4A96-97C8-B530BCC96B5B}" sibTransId="{62EA33A9-E284-40E0-9135-FE2EE1DF68F9}"/>
    <dgm:cxn modelId="{C1AD90B6-F129-4817-95AF-F718EF96B8E3}" srcId="{729CC3D0-0D93-4493-BF82-01945CB4FF7B}" destId="{5E6CE27C-D26F-4CD8-9AF5-972A2B086A44}" srcOrd="3" destOrd="0" parTransId="{36C9F2D0-731D-4AA8-89A4-7B9CC35CA973}" sibTransId="{DD283FDB-AC6C-42B9-BF64-A7D8DD937662}"/>
    <dgm:cxn modelId="{69A068C9-59F9-4C06-9704-B2E58CB504CA}" srcId="{A4602BDB-5F61-44F8-BA51-BA75844174CD}" destId="{C0FDB90C-D7C3-4026-A878-73A657DCEB21}" srcOrd="0" destOrd="0" parTransId="{01F16960-235B-41B1-AB5F-53C2D16F3FCC}" sibTransId="{34E54975-A7B8-41A1-AE67-C60C370A9BAA}"/>
    <dgm:cxn modelId="{EB32EBCB-2753-4C00-A3D7-C9423A051880}" srcId="{729CC3D0-0D93-4493-BF82-01945CB4FF7B}" destId="{A4602BDB-5F61-44F8-BA51-BA75844174CD}" srcOrd="0" destOrd="0" parTransId="{5055BF1E-F88E-4E63-90A3-4DCAF36BB5A2}" sibTransId="{BBD4C765-55CD-417E-8D80-60A28CC1A245}"/>
    <dgm:cxn modelId="{E238D9CF-8D93-40CD-B437-6E2B82D07215}" type="presOf" srcId="{680D3748-B657-46A8-A11F-AD7D285F24F3}" destId="{6907EC9D-E673-4704-A8F9-54EB1304CBBD}" srcOrd="0" destOrd="0" presId="urn:microsoft.com/office/officeart/2005/8/layout/chevron2"/>
    <dgm:cxn modelId="{8C75DB9D-D7EA-4B61-BACC-A2CD9BAA984C}" type="presParOf" srcId="{C6042052-4A70-4D5C-9585-10B72046370C}" destId="{2895987D-C3EC-4C5E-B5A5-9D3D2A107090}" srcOrd="0" destOrd="0" presId="urn:microsoft.com/office/officeart/2005/8/layout/chevron2"/>
    <dgm:cxn modelId="{141C3A92-D3E3-41FE-8E99-3642A8F3FA65}" type="presParOf" srcId="{2895987D-C3EC-4C5E-B5A5-9D3D2A107090}" destId="{DECACC32-4B46-4856-80B8-177D4C0A31D2}" srcOrd="0" destOrd="0" presId="urn:microsoft.com/office/officeart/2005/8/layout/chevron2"/>
    <dgm:cxn modelId="{B72022B7-30C1-48BC-B36D-488D5760FAF6}" type="presParOf" srcId="{2895987D-C3EC-4C5E-B5A5-9D3D2A107090}" destId="{0F12E9B4-06CF-43C7-8AD8-479236BA3EF2}" srcOrd="1" destOrd="0" presId="urn:microsoft.com/office/officeart/2005/8/layout/chevron2"/>
    <dgm:cxn modelId="{A2EB6D51-9059-4E0D-91B8-674C99B68B9F}" type="presParOf" srcId="{C6042052-4A70-4D5C-9585-10B72046370C}" destId="{DEE96F9F-89E9-4C3F-B00F-B2E531CFF6B3}" srcOrd="1" destOrd="0" presId="urn:microsoft.com/office/officeart/2005/8/layout/chevron2"/>
    <dgm:cxn modelId="{75EDB0E0-5DCF-4F01-B221-C807AB77205D}" type="presParOf" srcId="{C6042052-4A70-4D5C-9585-10B72046370C}" destId="{3E6E8148-B1E0-4A51-BCF4-5D42B29F816B}" srcOrd="2" destOrd="0" presId="urn:microsoft.com/office/officeart/2005/8/layout/chevron2"/>
    <dgm:cxn modelId="{87393FE1-5A3F-49EA-8420-FB5B56B30DCA}" type="presParOf" srcId="{3E6E8148-B1E0-4A51-BCF4-5D42B29F816B}" destId="{6907EC9D-E673-4704-A8F9-54EB1304CBBD}" srcOrd="0" destOrd="0" presId="urn:microsoft.com/office/officeart/2005/8/layout/chevron2"/>
    <dgm:cxn modelId="{DAE15CD4-3380-4B9C-A547-33BD306DA2F9}" type="presParOf" srcId="{3E6E8148-B1E0-4A51-BCF4-5D42B29F816B}" destId="{AEBA60BB-D059-43E4-9CD2-1FB983E49F0E}" srcOrd="1" destOrd="0" presId="urn:microsoft.com/office/officeart/2005/8/layout/chevron2"/>
    <dgm:cxn modelId="{13F5E326-DC5B-481E-A2E5-F2D65433B477}" type="presParOf" srcId="{C6042052-4A70-4D5C-9585-10B72046370C}" destId="{5CFAE9E4-CAFC-4541-98B0-828319759D06}" srcOrd="3" destOrd="0" presId="urn:microsoft.com/office/officeart/2005/8/layout/chevron2"/>
    <dgm:cxn modelId="{5CA3E96C-0E5A-4109-9F84-E32E5980883F}" type="presParOf" srcId="{C6042052-4A70-4D5C-9585-10B72046370C}" destId="{6ABF3AE4-1CDB-4704-9AAD-AE887595916F}" srcOrd="4" destOrd="0" presId="urn:microsoft.com/office/officeart/2005/8/layout/chevron2"/>
    <dgm:cxn modelId="{71120D32-C9AC-45C1-8C62-6429F6782A78}" type="presParOf" srcId="{6ABF3AE4-1CDB-4704-9AAD-AE887595916F}" destId="{A4784EA3-ED6E-49CB-B542-8443F85CD16C}" srcOrd="0" destOrd="0" presId="urn:microsoft.com/office/officeart/2005/8/layout/chevron2"/>
    <dgm:cxn modelId="{C978AE66-4BFF-4BB1-A85F-79D79715B181}" type="presParOf" srcId="{6ABF3AE4-1CDB-4704-9AAD-AE887595916F}" destId="{844DCE70-9359-403C-AAF8-06A6FC86FD80}" srcOrd="1" destOrd="0" presId="urn:microsoft.com/office/officeart/2005/8/layout/chevron2"/>
    <dgm:cxn modelId="{31D5C6FF-ED5B-4345-9113-7A94D4A34813}" type="presParOf" srcId="{C6042052-4A70-4D5C-9585-10B72046370C}" destId="{A1840F0A-DCAF-41A5-85D9-C95D1B80BBE4}" srcOrd="5" destOrd="0" presId="urn:microsoft.com/office/officeart/2005/8/layout/chevron2"/>
    <dgm:cxn modelId="{7F36954C-B7E8-49DF-BE62-29BC75F205AE}" type="presParOf" srcId="{C6042052-4A70-4D5C-9585-10B72046370C}" destId="{1083DFDA-7881-4718-B625-8593D4C5C88F}" srcOrd="6" destOrd="0" presId="urn:microsoft.com/office/officeart/2005/8/layout/chevron2"/>
    <dgm:cxn modelId="{724AA5A4-C5F0-49F9-A860-6487019BBE2A}" type="presParOf" srcId="{1083DFDA-7881-4718-B625-8593D4C5C88F}" destId="{1F184C21-8A4D-4584-BFE4-84DAF822ED15}" srcOrd="0" destOrd="0" presId="urn:microsoft.com/office/officeart/2005/8/layout/chevron2"/>
    <dgm:cxn modelId="{E09E0708-695D-449B-8318-2240018FE016}" type="presParOf" srcId="{1083DFDA-7881-4718-B625-8593D4C5C88F}" destId="{39770DE8-5801-4708-844C-C701EE80F9D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CACC32-4B46-4856-80B8-177D4C0A31D2}">
      <dsp:nvSpPr>
        <dsp:cNvPr id="0" name=""/>
        <dsp:cNvSpPr/>
      </dsp:nvSpPr>
      <dsp:spPr>
        <a:xfrm rot="5400000">
          <a:off x="-153234" y="154976"/>
          <a:ext cx="1021565" cy="715095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1</a:t>
          </a:r>
        </a:p>
      </dsp:txBody>
      <dsp:txXfrm rot="-5400000">
        <a:off x="2" y="359289"/>
        <a:ext cx="715095" cy="306470"/>
      </dsp:txXfrm>
    </dsp:sp>
    <dsp:sp modelId="{0F12E9B4-06CF-43C7-8AD8-479236BA3EF2}">
      <dsp:nvSpPr>
        <dsp:cNvPr id="0" name=""/>
        <dsp:cNvSpPr/>
      </dsp:nvSpPr>
      <dsp:spPr>
        <a:xfrm rot="5400000">
          <a:off x="3416439" y="-2630145"/>
          <a:ext cx="664017" cy="606670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 dirty="0" err="1"/>
            <a:t>Đại</a:t>
          </a:r>
          <a:r>
            <a:rPr lang="en-US" sz="2000" b="1" kern="1200" dirty="0"/>
            <a:t> </a:t>
          </a:r>
          <a:r>
            <a:rPr lang="en-US" sz="2000" b="1" kern="1200" dirty="0" err="1"/>
            <a:t>cương</a:t>
          </a:r>
          <a:r>
            <a:rPr lang="en-US" sz="2000" b="1" kern="1200" dirty="0"/>
            <a:t> </a:t>
          </a:r>
          <a:r>
            <a:rPr lang="en-US" sz="2000" b="1" kern="1200" dirty="0" err="1"/>
            <a:t>huyết</a:t>
          </a:r>
          <a:r>
            <a:rPr lang="en-US" sz="2000" b="1" kern="1200" dirty="0"/>
            <a:t> </a:t>
          </a:r>
          <a:r>
            <a:rPr lang="en-US" sz="2000" b="1" kern="1200" dirty="0" err="1"/>
            <a:t>khối</a:t>
          </a:r>
          <a:r>
            <a:rPr lang="en-US" sz="2000" b="1" kern="1200" dirty="0"/>
            <a:t> </a:t>
          </a:r>
          <a:r>
            <a:rPr lang="en-US" sz="2000" b="1" kern="1200" dirty="0" err="1"/>
            <a:t>tĩnh</a:t>
          </a:r>
          <a:r>
            <a:rPr lang="en-US" sz="2000" b="1" kern="1200" dirty="0"/>
            <a:t> </a:t>
          </a:r>
          <a:r>
            <a:rPr lang="en-US" sz="2000" b="1" kern="1200" dirty="0" err="1"/>
            <a:t>mạch</a:t>
          </a:r>
          <a:r>
            <a:rPr lang="en-US" sz="2000" b="1" kern="1200" dirty="0"/>
            <a:t> </a:t>
          </a:r>
          <a:r>
            <a:rPr lang="en-US" sz="2000" b="1" kern="1200" dirty="0" err="1"/>
            <a:t>sâu</a:t>
          </a:r>
          <a:r>
            <a:rPr lang="en-US" sz="2000" b="1" kern="1200" dirty="0"/>
            <a:t> chi </a:t>
          </a:r>
          <a:r>
            <a:rPr lang="en-US" sz="2000" b="1" kern="1200" dirty="0" err="1"/>
            <a:t>dưới</a:t>
          </a:r>
          <a:r>
            <a:rPr lang="en-US" sz="2000" b="1" kern="1200" dirty="0"/>
            <a:t>.</a:t>
          </a:r>
        </a:p>
      </dsp:txBody>
      <dsp:txXfrm rot="-5400000">
        <a:off x="715096" y="103613"/>
        <a:ext cx="6034289" cy="599187"/>
      </dsp:txXfrm>
    </dsp:sp>
    <dsp:sp modelId="{6907EC9D-E673-4704-A8F9-54EB1304CBBD}">
      <dsp:nvSpPr>
        <dsp:cNvPr id="0" name=""/>
        <dsp:cNvSpPr/>
      </dsp:nvSpPr>
      <dsp:spPr>
        <a:xfrm rot="5400000">
          <a:off x="-153234" y="1026143"/>
          <a:ext cx="1021565" cy="715095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2</a:t>
          </a:r>
        </a:p>
      </dsp:txBody>
      <dsp:txXfrm rot="-5400000">
        <a:off x="2" y="1230456"/>
        <a:ext cx="715095" cy="306470"/>
      </dsp:txXfrm>
    </dsp:sp>
    <dsp:sp modelId="{AEBA60BB-D059-43E4-9CD2-1FB983E49F0E}">
      <dsp:nvSpPr>
        <dsp:cNvPr id="0" name=""/>
        <dsp:cNvSpPr/>
      </dsp:nvSpPr>
      <dsp:spPr>
        <a:xfrm rot="5400000">
          <a:off x="3405155" y="-1815340"/>
          <a:ext cx="664017" cy="606670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 dirty="0"/>
            <a:t>Lâm </a:t>
          </a:r>
          <a:r>
            <a:rPr lang="en-US" sz="2000" b="1" kern="1200" dirty="0" err="1"/>
            <a:t>sàng</a:t>
          </a:r>
          <a:r>
            <a:rPr lang="en-US" sz="2000" b="1" kern="1200" dirty="0"/>
            <a:t>, </a:t>
          </a:r>
          <a:r>
            <a:rPr lang="en-US" sz="2000" b="1" kern="1200" dirty="0" err="1"/>
            <a:t>cận</a:t>
          </a:r>
          <a:r>
            <a:rPr lang="en-US" sz="2000" b="1" kern="1200" dirty="0"/>
            <a:t> </a:t>
          </a:r>
          <a:r>
            <a:rPr lang="en-US" sz="2000" b="1" kern="1200" dirty="0" err="1"/>
            <a:t>lâm</a:t>
          </a:r>
          <a:r>
            <a:rPr lang="en-US" sz="2000" b="1" kern="1200" dirty="0"/>
            <a:t> </a:t>
          </a:r>
          <a:r>
            <a:rPr lang="en-US" sz="2000" b="1" kern="1200" dirty="0" err="1"/>
            <a:t>sàng</a:t>
          </a:r>
          <a:r>
            <a:rPr lang="en-US" sz="2000" b="1" kern="1200" dirty="0"/>
            <a:t> </a:t>
          </a:r>
          <a:r>
            <a:rPr lang="en-US" sz="2000" b="1" kern="1200" dirty="0" err="1"/>
            <a:t>huyết</a:t>
          </a:r>
          <a:r>
            <a:rPr lang="en-US" sz="2000" b="1" kern="1200" dirty="0"/>
            <a:t> </a:t>
          </a:r>
          <a:r>
            <a:rPr lang="en-US" sz="2000" b="1" kern="1200" dirty="0" err="1"/>
            <a:t>khối</a:t>
          </a:r>
          <a:r>
            <a:rPr lang="en-US" sz="2000" b="1" kern="1200" dirty="0"/>
            <a:t> </a:t>
          </a:r>
          <a:r>
            <a:rPr lang="en-US" sz="2000" b="1" kern="1200" dirty="0" err="1"/>
            <a:t>tĩnh</a:t>
          </a:r>
          <a:r>
            <a:rPr lang="en-US" sz="2000" b="1" kern="1200" dirty="0"/>
            <a:t> </a:t>
          </a:r>
          <a:r>
            <a:rPr lang="en-US" sz="2000" b="1" kern="1200" dirty="0" err="1"/>
            <a:t>mạch</a:t>
          </a:r>
          <a:r>
            <a:rPr lang="en-US" sz="2000" b="1" kern="1200" dirty="0"/>
            <a:t> </a:t>
          </a:r>
          <a:r>
            <a:rPr lang="en-US" sz="2000" b="1" kern="1200" dirty="0" err="1"/>
            <a:t>sâu</a:t>
          </a:r>
          <a:r>
            <a:rPr lang="en-US" sz="2000" b="1" kern="1200" dirty="0"/>
            <a:t> chi </a:t>
          </a:r>
          <a:r>
            <a:rPr lang="en-US" sz="2000" b="1" kern="1200" dirty="0" err="1"/>
            <a:t>dưới</a:t>
          </a:r>
          <a:r>
            <a:rPr lang="en-US" sz="2000" b="1" kern="1200" dirty="0"/>
            <a:t>.</a:t>
          </a:r>
        </a:p>
      </dsp:txBody>
      <dsp:txXfrm rot="-5400000">
        <a:off x="703812" y="918418"/>
        <a:ext cx="6034289" cy="599187"/>
      </dsp:txXfrm>
    </dsp:sp>
    <dsp:sp modelId="{A4784EA3-ED6E-49CB-B542-8443F85CD16C}">
      <dsp:nvSpPr>
        <dsp:cNvPr id="0" name=""/>
        <dsp:cNvSpPr/>
      </dsp:nvSpPr>
      <dsp:spPr>
        <a:xfrm rot="5400000">
          <a:off x="-153234" y="1908609"/>
          <a:ext cx="1021565" cy="715095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3</a:t>
          </a:r>
        </a:p>
      </dsp:txBody>
      <dsp:txXfrm rot="-5400000">
        <a:off x="2" y="2112922"/>
        <a:ext cx="715095" cy="306470"/>
      </dsp:txXfrm>
    </dsp:sp>
    <dsp:sp modelId="{844DCE70-9359-403C-AAF8-06A6FC86FD80}">
      <dsp:nvSpPr>
        <dsp:cNvPr id="0" name=""/>
        <dsp:cNvSpPr/>
      </dsp:nvSpPr>
      <dsp:spPr>
        <a:xfrm rot="5400000">
          <a:off x="3426920" y="-957267"/>
          <a:ext cx="643054" cy="606670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 dirty="0"/>
            <a:t>Nguyên </a:t>
          </a:r>
          <a:r>
            <a:rPr lang="en-US" sz="2000" b="1" kern="1200" dirty="0" err="1"/>
            <a:t>nhân</a:t>
          </a:r>
          <a:r>
            <a:rPr lang="en-US" sz="2000" b="1" kern="1200" dirty="0"/>
            <a:t> </a:t>
          </a:r>
          <a:r>
            <a:rPr lang="en-US" sz="2000" b="1" kern="1200" dirty="0" err="1"/>
            <a:t>huyết</a:t>
          </a:r>
          <a:r>
            <a:rPr lang="en-US" sz="2000" b="1" kern="1200" dirty="0"/>
            <a:t> </a:t>
          </a:r>
          <a:r>
            <a:rPr lang="en-US" sz="2000" b="1" kern="1200" dirty="0" err="1"/>
            <a:t>khối</a:t>
          </a:r>
          <a:r>
            <a:rPr lang="en-US" sz="2000" b="1" kern="1200" dirty="0"/>
            <a:t> </a:t>
          </a:r>
          <a:r>
            <a:rPr lang="en-US" sz="2000" b="1" kern="1200" dirty="0" err="1"/>
            <a:t>tĩnh</a:t>
          </a:r>
          <a:r>
            <a:rPr lang="en-US" sz="2000" b="1" kern="1200" dirty="0"/>
            <a:t> </a:t>
          </a:r>
          <a:r>
            <a:rPr lang="en-US" sz="2000" b="1" kern="1200" dirty="0" err="1"/>
            <a:t>mạch</a:t>
          </a:r>
          <a:r>
            <a:rPr lang="en-US" sz="2000" b="1" kern="1200" dirty="0"/>
            <a:t> </a:t>
          </a:r>
          <a:r>
            <a:rPr lang="en-US" sz="2000" b="1" kern="1200" dirty="0" err="1"/>
            <a:t>sâu</a:t>
          </a:r>
          <a:r>
            <a:rPr lang="en-US" sz="2000" b="1" kern="1200" dirty="0"/>
            <a:t> chi </a:t>
          </a:r>
          <a:r>
            <a:rPr lang="en-US" sz="2000" b="1" kern="1200" dirty="0" err="1"/>
            <a:t>dưới</a:t>
          </a:r>
          <a:r>
            <a:rPr lang="en-US" sz="2000" b="1" kern="1200" dirty="0"/>
            <a:t>.</a:t>
          </a:r>
        </a:p>
      </dsp:txBody>
      <dsp:txXfrm rot="-5400000">
        <a:off x="715096" y="1785948"/>
        <a:ext cx="6035313" cy="580272"/>
      </dsp:txXfrm>
    </dsp:sp>
    <dsp:sp modelId="{1F184C21-8A4D-4584-BFE4-84DAF822ED15}">
      <dsp:nvSpPr>
        <dsp:cNvPr id="0" name=""/>
        <dsp:cNvSpPr/>
      </dsp:nvSpPr>
      <dsp:spPr>
        <a:xfrm rot="5400000">
          <a:off x="-153234" y="2770219"/>
          <a:ext cx="1021565" cy="715095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4</a:t>
          </a:r>
        </a:p>
      </dsp:txBody>
      <dsp:txXfrm rot="-5400000">
        <a:off x="2" y="2974532"/>
        <a:ext cx="715095" cy="306470"/>
      </dsp:txXfrm>
    </dsp:sp>
    <dsp:sp modelId="{39770DE8-5801-4708-844C-C701EE80F9DE}">
      <dsp:nvSpPr>
        <dsp:cNvPr id="0" name=""/>
        <dsp:cNvSpPr/>
      </dsp:nvSpPr>
      <dsp:spPr>
        <a:xfrm rot="5400000">
          <a:off x="3416439" y="-86100"/>
          <a:ext cx="664017" cy="606670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 dirty="0" err="1"/>
            <a:t>Điều</a:t>
          </a:r>
          <a:r>
            <a:rPr lang="en-US" sz="2000" b="1" kern="1200" dirty="0"/>
            <a:t> </a:t>
          </a:r>
          <a:r>
            <a:rPr lang="en-US" sz="2000" b="1" kern="1200" dirty="0" err="1"/>
            <a:t>trị</a:t>
          </a:r>
          <a:r>
            <a:rPr lang="en-US" sz="2000" b="1" kern="1200" dirty="0"/>
            <a:t> </a:t>
          </a:r>
          <a:r>
            <a:rPr lang="en-US" sz="2000" b="1" kern="1200" dirty="0" err="1"/>
            <a:t>huyết</a:t>
          </a:r>
          <a:r>
            <a:rPr lang="en-US" sz="2000" b="1" kern="1200" dirty="0"/>
            <a:t> </a:t>
          </a:r>
          <a:r>
            <a:rPr lang="en-US" sz="2000" b="1" kern="1200" dirty="0" err="1"/>
            <a:t>khối</a:t>
          </a:r>
          <a:r>
            <a:rPr lang="en-US" sz="2000" b="1" kern="1200" dirty="0"/>
            <a:t> </a:t>
          </a:r>
          <a:r>
            <a:rPr lang="en-US" sz="2000" b="1" kern="1200" dirty="0" err="1"/>
            <a:t>tĩnh</a:t>
          </a:r>
          <a:r>
            <a:rPr lang="en-US" sz="2000" b="1" kern="1200" dirty="0"/>
            <a:t> </a:t>
          </a:r>
          <a:r>
            <a:rPr lang="en-US" sz="2000" b="1" kern="1200" dirty="0" err="1"/>
            <a:t>mạch</a:t>
          </a:r>
          <a:r>
            <a:rPr lang="en-US" sz="2000" b="1" kern="1200" dirty="0"/>
            <a:t> </a:t>
          </a:r>
          <a:r>
            <a:rPr lang="en-US" sz="2000" b="1" kern="1200" dirty="0" err="1"/>
            <a:t>sâu</a:t>
          </a:r>
          <a:r>
            <a:rPr lang="en-US" sz="2000" b="1" kern="1200" dirty="0"/>
            <a:t> chi </a:t>
          </a:r>
          <a:r>
            <a:rPr lang="en-US" sz="2000" b="1" kern="1200" dirty="0" err="1"/>
            <a:t>dưới</a:t>
          </a:r>
          <a:r>
            <a:rPr lang="en-US" sz="2000" b="1" kern="1200" dirty="0"/>
            <a:t>.</a:t>
          </a:r>
        </a:p>
      </dsp:txBody>
      <dsp:txXfrm rot="-5400000">
        <a:off x="715096" y="2647658"/>
        <a:ext cx="6034289" cy="5991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BE4042-094F-4CC3-AAC9-F1EEDA550AAE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7A3D1A-1520-4BB9-ACBA-E5B86130F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125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C5D5F-07EC-EEBC-A2B6-8987921F4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D5BA4E-9D72-919E-9805-F5727475BF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2DCF86-CBDE-AE40-8734-26C3638E47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91A36C-3BEF-BC4D-481A-DB9C9E1C7D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49545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: ứ </a:t>
            </a:r>
            <a:r>
              <a:rPr lang="en-US" dirty="0" err="1"/>
              <a:t>trệ</a:t>
            </a:r>
            <a:r>
              <a:rPr lang="en-US" dirty="0"/>
              <a:t> </a:t>
            </a:r>
            <a:r>
              <a:rPr lang="en-US" dirty="0" err="1"/>
              <a:t>tĩnh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, </a:t>
            </a:r>
            <a:r>
              <a:rPr lang="en-US" dirty="0" err="1"/>
              <a:t>tổn</a:t>
            </a:r>
            <a:r>
              <a:rPr lang="en-US" dirty="0"/>
              <a:t> </a:t>
            </a:r>
            <a:r>
              <a:rPr lang="en-US" dirty="0" err="1"/>
              <a:t>thương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tình</a:t>
            </a:r>
            <a:r>
              <a:rPr lang="en-US" dirty="0"/>
              <a:t> </a:t>
            </a:r>
            <a:r>
              <a:rPr lang="en-US" dirty="0" err="1"/>
              <a:t>trạng</a:t>
            </a:r>
            <a:r>
              <a:rPr lang="en-US" dirty="0"/>
              <a:t> </a:t>
            </a:r>
            <a:r>
              <a:rPr lang="en-US" dirty="0" err="1"/>
              <a:t>tăng</a:t>
            </a:r>
            <a:r>
              <a:rPr lang="en-US" dirty="0"/>
              <a:t> </a:t>
            </a:r>
            <a:r>
              <a:rPr lang="en-US" dirty="0" err="1"/>
              <a:t>đông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7A3D1A-1520-4BB9-ACBA-E5B86130F7A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7349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39C8BD-5B63-DDFC-0008-25360431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C90A78-995F-70E0-F6EF-64713A2EBD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5729E6-E1E3-0F46-7291-1F03919949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err="1"/>
              <a:t>Đau</a:t>
            </a:r>
            <a:r>
              <a:rPr lang="en-US" b="1" dirty="0"/>
              <a:t> </a:t>
            </a:r>
            <a:r>
              <a:rPr lang="en-US" b="1" dirty="0" err="1"/>
              <a:t>và</a:t>
            </a:r>
            <a:r>
              <a:rPr lang="en-US" b="1" dirty="0"/>
              <a:t> </a:t>
            </a:r>
            <a:r>
              <a:rPr lang="en-US" b="1" dirty="0" err="1"/>
              <a:t>sưng</a:t>
            </a:r>
            <a:r>
              <a:rPr lang="en-US" b="1" dirty="0"/>
              <a:t> </a:t>
            </a:r>
            <a:r>
              <a:rPr lang="en-US" b="1" dirty="0" err="1"/>
              <a:t>chân</a:t>
            </a:r>
            <a:r>
              <a:rPr lang="en-US" dirty="0"/>
              <a:t>. </a:t>
            </a:r>
            <a:r>
              <a:rPr lang="en-US" dirty="0" err="1"/>
              <a:t>Đôi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, </a:t>
            </a:r>
            <a:r>
              <a:rPr lang="en-US" dirty="0" err="1"/>
              <a:t>đau</a:t>
            </a:r>
            <a:r>
              <a:rPr lang="en-US" dirty="0"/>
              <a:t> </a:t>
            </a:r>
            <a:r>
              <a:rPr lang="en-US" dirty="0" err="1"/>
              <a:t>dọc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đường</a:t>
            </a:r>
            <a:r>
              <a:rPr lang="en-US" dirty="0"/>
              <a:t> </a:t>
            </a:r>
            <a:r>
              <a:rPr lang="en-US" dirty="0" err="1"/>
              <a:t>tĩnh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sờ</a:t>
            </a:r>
            <a:r>
              <a:rPr lang="en-US" dirty="0"/>
              <a:t> </a:t>
            </a:r>
            <a:r>
              <a:rPr lang="en-US" dirty="0" err="1"/>
              <a:t>tĩnh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 </a:t>
            </a:r>
            <a:r>
              <a:rPr lang="en-US" dirty="0" err="1"/>
              <a:t>giống</a:t>
            </a:r>
            <a:r>
              <a:rPr lang="en-US" dirty="0"/>
              <a:t> </a:t>
            </a:r>
            <a:r>
              <a:rPr lang="en-US" dirty="0" err="1"/>
              <a:t>dây</a:t>
            </a:r>
            <a:r>
              <a:rPr lang="en-US" dirty="0"/>
              <a:t> </a:t>
            </a:r>
            <a:r>
              <a:rPr lang="en-US" dirty="0" err="1"/>
              <a:t>thừng</a:t>
            </a:r>
            <a:r>
              <a:rPr lang="en-US" dirty="0"/>
              <a:t>. </a:t>
            </a:r>
            <a:r>
              <a:rPr lang="en-US" dirty="0" err="1"/>
              <a:t>Sưng</a:t>
            </a:r>
            <a:r>
              <a:rPr lang="en-US" dirty="0"/>
              <a:t> </a:t>
            </a:r>
            <a:r>
              <a:rPr lang="en-US" dirty="0" err="1"/>
              <a:t>thường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,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ở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dưới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cổ</a:t>
            </a:r>
            <a:r>
              <a:rPr lang="en-US" dirty="0"/>
              <a:t> </a:t>
            </a:r>
            <a:r>
              <a:rPr lang="en-US" dirty="0" err="1"/>
              <a:t>chân</a:t>
            </a:r>
            <a:r>
              <a:rPr lang="en-US" dirty="0"/>
              <a:t>. </a:t>
            </a:r>
            <a:r>
              <a:rPr lang="en-US" dirty="0" err="1"/>
              <a:t>Ngoài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, 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en-US" dirty="0" err="1"/>
              <a:t>giác</a:t>
            </a:r>
            <a:r>
              <a:rPr lang="en-US" dirty="0"/>
              <a:t> </a:t>
            </a:r>
            <a:r>
              <a:rPr lang="en-US" dirty="0" err="1"/>
              <a:t>nặng</a:t>
            </a:r>
            <a:r>
              <a:rPr lang="en-US" dirty="0"/>
              <a:t> ở </a:t>
            </a:r>
            <a:r>
              <a:rPr lang="en-US" dirty="0" err="1"/>
              <a:t>vùng</a:t>
            </a:r>
            <a:r>
              <a:rPr lang="en-US" dirty="0"/>
              <a:t> </a:t>
            </a:r>
            <a:r>
              <a:rPr lang="en-US" dirty="0" err="1"/>
              <a:t>cẳng</a:t>
            </a:r>
            <a:r>
              <a:rPr lang="en-US" dirty="0"/>
              <a:t> </a:t>
            </a:r>
            <a:r>
              <a:rPr lang="en-US" dirty="0" err="1"/>
              <a:t>chân</a:t>
            </a:r>
            <a:endParaRPr lang="en-US" dirty="0"/>
          </a:p>
          <a:p>
            <a:pPr>
              <a:buNone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Lâm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sàng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huyết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khối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tĩnh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mạch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sâu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thường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điển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hình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chỉ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khoảng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25%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biểu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hiện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điển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hình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huyết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khối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tĩnh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mạch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sâu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đó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cần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đánh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cẩn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thận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dấu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hiệu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triệu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chứng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yếu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tố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nguy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của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HKTMS.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Mô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hình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đánh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lâm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sàng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Well’s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giúp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gợi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ý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chẩn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đoán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HKTMS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F52A13-0F2A-0974-8DE1-78EC1AB0A1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17779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A683A-B25E-FE47-1CDC-132ED5153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E2150A-263F-900B-BC12-4BF1204191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DF75CF-D76F-5BC3-E721-0781F244C1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cần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đánh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cẩn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thận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dấu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hiệu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triệu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chứng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yếu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tố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nguy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của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HKTMS.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Mô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hình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đánh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lâm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sàng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Well’s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giúp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gợi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ý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chẩn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đoán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HKTMS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</a:rPr>
              <a:t>Nguy </a:t>
            </a:r>
            <a:r>
              <a:rPr lang="en-US" sz="1200" dirty="0" err="1">
                <a:effectLst/>
              </a:rPr>
              <a:t>cơ</a:t>
            </a:r>
            <a:r>
              <a:rPr lang="en-US" sz="1200" dirty="0">
                <a:effectLst/>
              </a:rPr>
              <a:t> </a:t>
            </a:r>
            <a:r>
              <a:rPr lang="en-US" sz="1200" dirty="0" err="1">
                <a:effectLst/>
              </a:rPr>
              <a:t>cao</a:t>
            </a:r>
            <a:r>
              <a:rPr lang="en-US" sz="1200" dirty="0">
                <a:effectLst/>
              </a:rPr>
              <a:t> ≥ 3 </a:t>
            </a:r>
            <a:r>
              <a:rPr lang="en-US" sz="1200" dirty="0" err="1">
                <a:effectLst/>
              </a:rPr>
              <a:t>điểm</a:t>
            </a:r>
            <a:r>
              <a:rPr lang="en-US" sz="1200" dirty="0">
                <a:effectLst/>
              </a:rPr>
              <a:t>; Nguy </a:t>
            </a:r>
            <a:r>
              <a:rPr lang="en-US" sz="1200" dirty="0" err="1">
                <a:effectLst/>
              </a:rPr>
              <a:t>cơ</a:t>
            </a:r>
            <a:r>
              <a:rPr lang="en-US" sz="1200" dirty="0">
                <a:effectLst/>
              </a:rPr>
              <a:t> </a:t>
            </a:r>
            <a:r>
              <a:rPr lang="en-US" sz="1200" dirty="0" err="1">
                <a:effectLst/>
              </a:rPr>
              <a:t>trung</a:t>
            </a:r>
            <a:r>
              <a:rPr lang="en-US" sz="1200" dirty="0">
                <a:effectLst/>
              </a:rPr>
              <a:t> </a:t>
            </a:r>
            <a:r>
              <a:rPr lang="en-US" sz="1200" dirty="0" err="1">
                <a:effectLst/>
              </a:rPr>
              <a:t>bình</a:t>
            </a:r>
            <a:r>
              <a:rPr lang="en-US" sz="1200" dirty="0">
                <a:effectLst/>
              </a:rPr>
              <a:t>: 1-2 </a:t>
            </a:r>
            <a:r>
              <a:rPr lang="en-US" sz="1200" dirty="0" err="1">
                <a:effectLst/>
              </a:rPr>
              <a:t>điểm</a:t>
            </a:r>
            <a:r>
              <a:rPr lang="en-US" sz="1200" dirty="0">
                <a:effectLst/>
              </a:rPr>
              <a:t>; Nguy </a:t>
            </a:r>
            <a:r>
              <a:rPr lang="en-US" sz="1200" dirty="0" err="1">
                <a:effectLst/>
              </a:rPr>
              <a:t>cơ</a:t>
            </a:r>
            <a:r>
              <a:rPr lang="en-US" sz="1200" dirty="0">
                <a:effectLst/>
              </a:rPr>
              <a:t> </a:t>
            </a:r>
            <a:r>
              <a:rPr lang="en-US" sz="1200" dirty="0" err="1">
                <a:effectLst/>
              </a:rPr>
              <a:t>thấp</a:t>
            </a:r>
            <a:r>
              <a:rPr lang="en-US" sz="1200" dirty="0">
                <a:effectLst/>
              </a:rPr>
              <a:t>: 0 </a:t>
            </a:r>
            <a:r>
              <a:rPr lang="en-US" sz="1200" dirty="0" err="1">
                <a:effectLst/>
              </a:rPr>
              <a:t>điểm</a:t>
            </a:r>
            <a:r>
              <a:rPr lang="en-US" sz="1200" dirty="0">
                <a:effectLst/>
              </a:rPr>
              <a:t> </a:t>
            </a:r>
            <a:r>
              <a:rPr lang="en-US" sz="1200" dirty="0" err="1">
                <a:effectLst/>
              </a:rPr>
              <a:t>Giá</a:t>
            </a:r>
            <a:r>
              <a:rPr lang="en-US" sz="1200" dirty="0">
                <a:effectLst/>
              </a:rPr>
              <a:t> </a:t>
            </a:r>
            <a:r>
              <a:rPr lang="en-US" sz="1200" dirty="0" err="1">
                <a:effectLst/>
              </a:rPr>
              <a:t>trị</a:t>
            </a:r>
            <a:r>
              <a:rPr lang="en-US" sz="1200" dirty="0">
                <a:effectLst/>
              </a:rPr>
              <a:t> </a:t>
            </a:r>
            <a:r>
              <a:rPr lang="en-US" sz="1200" dirty="0" err="1">
                <a:effectLst/>
              </a:rPr>
              <a:t>chẩn</a:t>
            </a:r>
            <a:r>
              <a:rPr lang="en-US" sz="1200" dirty="0">
                <a:effectLst/>
              </a:rPr>
              <a:t> </a:t>
            </a:r>
            <a:r>
              <a:rPr lang="en-US" sz="1200" dirty="0" err="1">
                <a:effectLst/>
              </a:rPr>
              <a:t>đoán</a:t>
            </a:r>
            <a:r>
              <a:rPr lang="en-US" sz="1200" dirty="0">
                <a:effectLst/>
              </a:rPr>
              <a:t>: </a:t>
            </a:r>
            <a:r>
              <a:rPr lang="en-US" sz="1200" dirty="0" err="1">
                <a:effectLst/>
              </a:rPr>
              <a:t>Có</a:t>
            </a:r>
            <a:r>
              <a:rPr lang="en-US" sz="1200" dirty="0">
                <a:effectLst/>
              </a:rPr>
              <a:t> </a:t>
            </a:r>
            <a:r>
              <a:rPr lang="en-US" sz="1200" dirty="0" err="1">
                <a:effectLst/>
              </a:rPr>
              <a:t>thể</a:t>
            </a:r>
            <a:r>
              <a:rPr lang="en-US" sz="1200" dirty="0">
                <a:effectLst/>
              </a:rPr>
              <a:t>: ≥2 </a:t>
            </a:r>
            <a:r>
              <a:rPr lang="en-US" sz="1200" dirty="0" err="1">
                <a:effectLst/>
              </a:rPr>
              <a:t>điểm;Không</a:t>
            </a:r>
            <a:r>
              <a:rPr lang="en-US" sz="1200" dirty="0">
                <a:effectLst/>
              </a:rPr>
              <a:t> </a:t>
            </a:r>
            <a:r>
              <a:rPr lang="en-US" sz="1200" dirty="0" err="1">
                <a:effectLst/>
              </a:rPr>
              <a:t>nghĩ</a:t>
            </a:r>
            <a:r>
              <a:rPr lang="en-US" sz="1200" dirty="0">
                <a:effectLst/>
              </a:rPr>
              <a:t> </a:t>
            </a:r>
            <a:r>
              <a:rPr lang="en-US" sz="1200" dirty="0" err="1">
                <a:effectLst/>
              </a:rPr>
              <a:t>đến</a:t>
            </a:r>
            <a:r>
              <a:rPr lang="en-US" sz="1200" dirty="0">
                <a:effectLst/>
              </a:rPr>
              <a:t>: ≤1 </a:t>
            </a:r>
            <a:r>
              <a:rPr lang="en-US" sz="1200" dirty="0" err="1">
                <a:effectLst/>
              </a:rPr>
              <a:t>điểm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39B1B-54B6-739E-2D22-CF3F3FEFC1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57075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40C1C-1341-FF68-7BF3-8BED9C0AF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250A22-45E4-D704-3757-0EBA44C3B3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8D1CE3-F0F3-CA5D-DF21-49383B74F3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Xét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nghiệm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D-Dimer: 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D-dimer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xét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nghiệm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để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loại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trừ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huyết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khối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tĩnh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mạch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sâu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cấp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tính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(D-dimer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âm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tính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trị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tiên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đoán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âm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HKTMS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khoảng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99%).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trị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bình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thường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&lt; 500 ng/ml.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Xét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nghiệm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D-dimer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độ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đặc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hiệu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thấp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(30-60%).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D-dimer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thể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tăng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một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số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trường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hợp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khác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như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nhiễm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trùng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kỳ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chấn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thương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phẫu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thuật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gần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đây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xuất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huyết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thư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lvl="0"/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Siêu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âm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mạch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Đây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cụ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giúp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chẩn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đoán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HKTMS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hiệu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quả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trên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lâm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sàng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với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độ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nhạy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95%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độ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đặc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hiệu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96%. 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xét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nghiệm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khác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lvl="0"/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Chụp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cắt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lớp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tĩnh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mạch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hoặc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chụp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cộng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hưởng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từ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tĩnh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mạch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lvl="0"/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Chụp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mạch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cản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xét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nghiệm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xâm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lấn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trị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tốt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để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chẩn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đoán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loại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trừ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4874A1-5A95-CB65-1F81-1198A55DB7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65227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CB315-3B4B-ECD2-20C8-15BCA72BD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8A7D63-581D-2955-A248-371B32D6D4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8243B1-0321-366E-E2D0-95CBFE032D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6B2DE0-A720-9231-8B78-5E69C6607A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38983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25632-6263-D559-3209-7961CE9C2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C63BA0-889B-C8AC-EB1F-1B0F0D81BF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3CDB49-81AF-4C96-DC7E-653F36E185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C954E8-DA1F-5E3C-B070-58A5FFA985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28256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3BBCE-2048-D64A-71CF-C03EFD126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6E7FCB-E853-F831-3381-C3504F9A0F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6B9E94-2880-E4DF-3160-BCA496D7DB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03888B-20F2-D2C7-78A5-5ED483C3DF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5203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Hơn</a:t>
            </a:r>
            <a:r>
              <a:rPr lang="en-US" dirty="0"/>
              <a:t> 90% 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HKTMS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kháng</a:t>
            </a:r>
            <a:r>
              <a:rPr lang="en-US" dirty="0"/>
              <a:t> </a:t>
            </a:r>
            <a:r>
              <a:rPr lang="en-US" dirty="0" err="1"/>
              <a:t>đông</a:t>
            </a:r>
            <a:r>
              <a:rPr lang="en-US" dirty="0"/>
              <a:t> </a:t>
            </a:r>
            <a:r>
              <a:rPr lang="en-US" dirty="0" err="1"/>
              <a:t>đơn</a:t>
            </a:r>
            <a:r>
              <a:rPr lang="en-US" dirty="0"/>
              <a:t> </a:t>
            </a:r>
            <a:r>
              <a:rPr lang="en-US" dirty="0" err="1"/>
              <a:t>thuần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hỗ</a:t>
            </a:r>
            <a:r>
              <a:rPr lang="en-US" dirty="0"/>
              <a:t> </a:t>
            </a:r>
            <a:r>
              <a:rPr lang="en-US" dirty="0" err="1"/>
              <a:t>trợ</a:t>
            </a:r>
            <a:r>
              <a:rPr lang="en-US" dirty="0"/>
              <a:t>. Các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còn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dùng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vài</a:t>
            </a:r>
            <a:r>
              <a:rPr lang="en-US" dirty="0"/>
              <a:t> </a:t>
            </a:r>
            <a:r>
              <a:rPr lang="en-US" dirty="0" err="1"/>
              <a:t>trường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đặc</a:t>
            </a:r>
            <a:r>
              <a:rPr lang="en-US" dirty="0"/>
              <a:t> </a:t>
            </a:r>
            <a:r>
              <a:rPr lang="en-US" dirty="0" err="1"/>
              <a:t>biệt</a:t>
            </a:r>
            <a:r>
              <a:rPr lang="en-US" dirty="0"/>
              <a:t> </a:t>
            </a:r>
            <a:r>
              <a:rPr lang="en-US" dirty="0" err="1"/>
              <a:t>liên</a:t>
            </a:r>
            <a:r>
              <a:rPr lang="en-US" dirty="0"/>
              <a:t> </a:t>
            </a:r>
            <a:r>
              <a:rPr lang="en-US" dirty="0" err="1"/>
              <a:t>quan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bất</a:t>
            </a:r>
            <a:r>
              <a:rPr lang="en-US" dirty="0"/>
              <a:t> </a:t>
            </a:r>
            <a:r>
              <a:rPr lang="en-US" dirty="0" err="1"/>
              <a:t>ổn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huyết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, </a:t>
            </a:r>
            <a:r>
              <a:rPr lang="en-US" dirty="0" err="1"/>
              <a:t>mất</a:t>
            </a:r>
            <a:r>
              <a:rPr lang="en-US" dirty="0"/>
              <a:t> </a:t>
            </a:r>
            <a:r>
              <a:rPr lang="en-US" dirty="0" err="1"/>
              <a:t>bù</a:t>
            </a:r>
            <a:r>
              <a:rPr lang="en-US" dirty="0"/>
              <a:t> </a:t>
            </a:r>
            <a:r>
              <a:rPr lang="en-US" dirty="0" err="1"/>
              <a:t>tại</a:t>
            </a:r>
            <a:r>
              <a:rPr lang="en-US" dirty="0"/>
              <a:t> </a:t>
            </a:r>
            <a:r>
              <a:rPr lang="en-US" dirty="0" err="1"/>
              <a:t>tuần</a:t>
            </a:r>
            <a:r>
              <a:rPr lang="en-US" dirty="0"/>
              <a:t> </a:t>
            </a:r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chân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chống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kháng</a:t>
            </a:r>
            <a:r>
              <a:rPr lang="en-US" dirty="0"/>
              <a:t> </a:t>
            </a:r>
            <a:r>
              <a:rPr lang="en-US" dirty="0" err="1"/>
              <a:t>đông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Thuốc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kháng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điều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trị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chính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HKTMS </a:t>
            </a:r>
          </a:p>
          <a:p>
            <a:pPr lvl="0"/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Căn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cứ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để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điều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trị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Khi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đã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thiết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lập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chẩn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đoán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huyết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khối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TM,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việc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chỉ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định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kháng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bản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dựa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Vị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trí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huyết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khối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ở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đâu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thuộc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hệ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sâu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đoạn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gần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hay xa)?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Ranh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giới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của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nông-sâu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lớp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cân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(fascia)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giới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của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đoạn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gần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-xa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vùng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khoeo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(popliteal).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Như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vậy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nhóm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2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sâu-đoạn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gần:TM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chậu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đùi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khoeo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sâu-đoạn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xa: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gồm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vùng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cẳng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chân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như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chày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trước-sau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cơ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trên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lớp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cân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(fascia) bao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gồm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hiển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lớn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trên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dưới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gối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hiển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bé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lưới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chú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ý TM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đùi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nhưng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vẫn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được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xếp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sâu-đoạn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gần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lvl="0"/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triệu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chứng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lvl="0"/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nguy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chảy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bị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chống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chỉ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định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kháng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Hiện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tại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chưa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cụ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đánh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nguy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chảy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dùng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kháng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riêng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bị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HKTMS,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nên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nguy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chảy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được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lượng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tiếp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qua thang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điểm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HAS-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BLED.Nguy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HAS-BLED ≥ 3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điểm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sz="1800" dirty="0"/>
              <a:t>BN </a:t>
            </a:r>
            <a:r>
              <a:rPr lang="en-US" sz="1800" dirty="0" err="1"/>
              <a:t>bị</a:t>
            </a:r>
            <a:r>
              <a:rPr lang="en-US" sz="1800" dirty="0"/>
              <a:t> HKTMS  </a:t>
            </a:r>
            <a:r>
              <a:rPr lang="en-US" sz="1800" dirty="0" err="1"/>
              <a:t>đoạn</a:t>
            </a:r>
            <a:r>
              <a:rPr lang="en-US" sz="1800" dirty="0"/>
              <a:t> </a:t>
            </a:r>
            <a:r>
              <a:rPr lang="en-US" sz="1800" dirty="0" err="1"/>
              <a:t>gần</a:t>
            </a:r>
            <a:r>
              <a:rPr lang="en-US" sz="1800" dirty="0"/>
              <a:t> (</a:t>
            </a:r>
            <a:r>
              <a:rPr lang="en-US" sz="1800" dirty="0" err="1"/>
              <a:t>dù</a:t>
            </a:r>
            <a:r>
              <a:rPr lang="en-US" sz="1800" dirty="0"/>
              <a:t> </a:t>
            </a:r>
            <a:r>
              <a:rPr lang="en-US" sz="1800" dirty="0" err="1"/>
              <a:t>có</a:t>
            </a:r>
            <a:r>
              <a:rPr lang="en-US" sz="1800" dirty="0"/>
              <a:t> </a:t>
            </a:r>
            <a:r>
              <a:rPr lang="en-US" sz="1800" dirty="0" err="1"/>
              <a:t>triệu</a:t>
            </a:r>
            <a:r>
              <a:rPr lang="en-US" sz="1800" dirty="0"/>
              <a:t> </a:t>
            </a:r>
            <a:r>
              <a:rPr lang="en-US" sz="1800" dirty="0" err="1"/>
              <a:t>chứng</a:t>
            </a:r>
            <a:r>
              <a:rPr lang="en-US" sz="1800" dirty="0"/>
              <a:t> hay </a:t>
            </a:r>
            <a:r>
              <a:rPr lang="en-US" sz="1800" dirty="0" err="1"/>
              <a:t>không</a:t>
            </a:r>
            <a:r>
              <a:rPr lang="en-US" sz="1800" dirty="0"/>
              <a:t>): </a:t>
            </a:r>
            <a:r>
              <a:rPr lang="en-US" sz="1800" dirty="0" err="1"/>
              <a:t>điều</a:t>
            </a:r>
            <a:r>
              <a:rPr lang="en-US" sz="1800" dirty="0"/>
              <a:t> </a:t>
            </a:r>
            <a:r>
              <a:rPr lang="en-US" sz="1800" dirty="0" err="1"/>
              <a:t>trị</a:t>
            </a:r>
            <a:r>
              <a:rPr lang="en-US" sz="1800" dirty="0"/>
              <a:t> </a:t>
            </a:r>
            <a:r>
              <a:rPr lang="en-US" sz="1800" dirty="0" err="1"/>
              <a:t>kháng</a:t>
            </a:r>
            <a:r>
              <a:rPr lang="en-US" sz="1800" dirty="0"/>
              <a:t> </a:t>
            </a:r>
            <a:r>
              <a:rPr lang="en-US" sz="1800" dirty="0" err="1"/>
              <a:t>đông</a:t>
            </a:r>
            <a:r>
              <a:rPr lang="en-US" sz="1800" dirty="0"/>
              <a:t> </a:t>
            </a:r>
            <a:r>
              <a:rPr lang="en-US" sz="1800" dirty="0" err="1"/>
              <a:t>được</a:t>
            </a:r>
            <a:r>
              <a:rPr lang="en-US" sz="1800" dirty="0"/>
              <a:t> </a:t>
            </a:r>
            <a:r>
              <a:rPr lang="en-US" sz="1800" dirty="0" err="1"/>
              <a:t>khuyến</a:t>
            </a:r>
            <a:r>
              <a:rPr lang="en-US" sz="1800" dirty="0"/>
              <a:t> </a:t>
            </a:r>
            <a:r>
              <a:rPr lang="en-US" sz="1800" dirty="0" err="1"/>
              <a:t>cáo</a:t>
            </a:r>
            <a:r>
              <a:rPr lang="en-US" sz="1800" dirty="0"/>
              <a:t> </a:t>
            </a:r>
            <a:r>
              <a:rPr lang="en-US" sz="1800" dirty="0" err="1"/>
              <a:t>hơn</a:t>
            </a:r>
            <a:r>
              <a:rPr lang="en-US" sz="1800" dirty="0"/>
              <a:t> </a:t>
            </a:r>
            <a:r>
              <a:rPr lang="en-US" sz="1800" dirty="0" err="1"/>
              <a:t>là</a:t>
            </a:r>
            <a:r>
              <a:rPr lang="en-US" sz="1800" dirty="0"/>
              <a:t> </a:t>
            </a:r>
            <a:r>
              <a:rPr lang="en-US" sz="1800" dirty="0" err="1"/>
              <a:t>không</a:t>
            </a:r>
            <a:r>
              <a:rPr lang="en-US" sz="1800" dirty="0"/>
              <a:t> </a:t>
            </a:r>
            <a:r>
              <a:rPr lang="en-US" sz="1800" dirty="0" err="1"/>
              <a:t>điều</a:t>
            </a:r>
            <a:r>
              <a:rPr lang="en-US" sz="1800" dirty="0"/>
              <a:t> </a:t>
            </a:r>
            <a:r>
              <a:rPr lang="en-US" sz="1800" dirty="0" err="1"/>
              <a:t>trị</a:t>
            </a:r>
            <a:r>
              <a:rPr lang="en-US" sz="1800" dirty="0"/>
              <a:t>, </a:t>
            </a:r>
            <a:r>
              <a:rPr lang="en-US" sz="1800" dirty="0" err="1"/>
              <a:t>đặc</a:t>
            </a:r>
            <a:r>
              <a:rPr lang="en-US" sz="1800" dirty="0"/>
              <a:t> </a:t>
            </a:r>
            <a:r>
              <a:rPr lang="en-US" sz="1800" dirty="0" err="1"/>
              <a:t>biệt</a:t>
            </a:r>
            <a:r>
              <a:rPr lang="en-US" sz="1800" dirty="0"/>
              <a:t> </a:t>
            </a:r>
            <a:r>
              <a:rPr lang="en-US" sz="1800" dirty="0" err="1"/>
              <a:t>khi</a:t>
            </a:r>
            <a:r>
              <a:rPr lang="en-US" sz="1800" dirty="0"/>
              <a:t> </a:t>
            </a:r>
            <a:r>
              <a:rPr lang="en-US" sz="1800" dirty="0" err="1"/>
              <a:t>nguy</a:t>
            </a:r>
            <a:r>
              <a:rPr lang="en-US" sz="1800" dirty="0"/>
              <a:t> </a:t>
            </a:r>
            <a:r>
              <a:rPr lang="en-US" sz="1800" dirty="0" err="1"/>
              <a:t>cơ</a:t>
            </a:r>
            <a:r>
              <a:rPr lang="en-US" sz="1800" dirty="0"/>
              <a:t> </a:t>
            </a:r>
            <a:r>
              <a:rPr lang="en-US" sz="1800" dirty="0" err="1"/>
              <a:t>chảy</a:t>
            </a:r>
            <a:r>
              <a:rPr lang="en-US" sz="1800" dirty="0"/>
              <a:t> </a:t>
            </a:r>
            <a:r>
              <a:rPr lang="en-US" sz="1800" dirty="0" err="1"/>
              <a:t>máu</a:t>
            </a:r>
            <a:r>
              <a:rPr lang="en-US" sz="1800" dirty="0"/>
              <a:t> </a:t>
            </a:r>
            <a:r>
              <a:rPr lang="en-US" sz="1800" dirty="0" err="1"/>
              <a:t>thấp</a:t>
            </a:r>
            <a:r>
              <a:rPr lang="en-US" sz="1800" dirty="0"/>
              <a:t>.</a:t>
            </a:r>
          </a:p>
          <a:p>
            <a:pPr lvl="0"/>
            <a:r>
              <a:rPr lang="en-US" sz="1800" dirty="0"/>
              <a:t>BN </a:t>
            </a:r>
            <a:r>
              <a:rPr lang="en-US" sz="1800" dirty="0" err="1"/>
              <a:t>bị</a:t>
            </a:r>
            <a:r>
              <a:rPr lang="en-US" sz="1800" dirty="0"/>
              <a:t> HKTMS  </a:t>
            </a:r>
            <a:r>
              <a:rPr lang="en-US" sz="1800" dirty="0" err="1"/>
              <a:t>đoạn</a:t>
            </a:r>
            <a:r>
              <a:rPr lang="en-US" sz="1800" dirty="0"/>
              <a:t> xa </a:t>
            </a:r>
            <a:r>
              <a:rPr lang="en-US" sz="1800" dirty="0" err="1"/>
              <a:t>có</a:t>
            </a:r>
            <a:r>
              <a:rPr lang="en-US" sz="1800" dirty="0"/>
              <a:t> </a:t>
            </a:r>
            <a:r>
              <a:rPr lang="en-US" sz="1800" dirty="0" err="1"/>
              <a:t>triệu</a:t>
            </a:r>
            <a:r>
              <a:rPr lang="en-US" sz="1800" dirty="0"/>
              <a:t> </a:t>
            </a:r>
            <a:r>
              <a:rPr lang="en-US" sz="1800" dirty="0" err="1"/>
              <a:t>chứng</a:t>
            </a:r>
            <a:r>
              <a:rPr lang="en-US" sz="1800" dirty="0"/>
              <a:t>: </a:t>
            </a:r>
            <a:r>
              <a:rPr lang="en-US" sz="1800" dirty="0" err="1"/>
              <a:t>điều</a:t>
            </a:r>
            <a:r>
              <a:rPr lang="en-US" sz="1800" dirty="0"/>
              <a:t> </a:t>
            </a:r>
            <a:r>
              <a:rPr lang="en-US" sz="1800" dirty="0" err="1"/>
              <a:t>trị</a:t>
            </a:r>
            <a:r>
              <a:rPr lang="en-US" sz="1800" dirty="0"/>
              <a:t> </a:t>
            </a:r>
            <a:r>
              <a:rPr lang="en-US" sz="1800" dirty="0" err="1"/>
              <a:t>kháng</a:t>
            </a:r>
            <a:r>
              <a:rPr lang="en-US" sz="1800" dirty="0"/>
              <a:t> </a:t>
            </a:r>
            <a:r>
              <a:rPr lang="en-US" sz="1800" dirty="0" err="1"/>
              <a:t>đông</a:t>
            </a:r>
            <a:r>
              <a:rPr lang="en-US" sz="1800" dirty="0"/>
              <a:t> </a:t>
            </a:r>
            <a:r>
              <a:rPr lang="en-US" sz="1800" dirty="0" err="1"/>
              <a:t>được</a:t>
            </a:r>
            <a:r>
              <a:rPr lang="en-US" sz="1800" dirty="0"/>
              <a:t> </a:t>
            </a:r>
            <a:r>
              <a:rPr lang="en-US" sz="1800" dirty="0" err="1"/>
              <a:t>khuyến</a:t>
            </a:r>
            <a:r>
              <a:rPr lang="en-US" sz="1800" dirty="0"/>
              <a:t> </a:t>
            </a:r>
            <a:r>
              <a:rPr lang="en-US" sz="1800" dirty="0" err="1"/>
              <a:t>cáo</a:t>
            </a:r>
            <a:r>
              <a:rPr lang="en-US" sz="1800" dirty="0"/>
              <a:t> </a:t>
            </a:r>
            <a:r>
              <a:rPr lang="en-US" sz="1800" dirty="0" err="1"/>
              <a:t>hơn</a:t>
            </a:r>
            <a:r>
              <a:rPr lang="en-US" sz="1800" dirty="0"/>
              <a:t> </a:t>
            </a:r>
            <a:r>
              <a:rPr lang="en-US" sz="1800" dirty="0" err="1"/>
              <a:t>là</a:t>
            </a:r>
            <a:r>
              <a:rPr lang="en-US" sz="1800" dirty="0"/>
              <a:t> </a:t>
            </a:r>
            <a:r>
              <a:rPr lang="en-US" sz="1800" dirty="0" err="1"/>
              <a:t>chỉ</a:t>
            </a:r>
            <a:r>
              <a:rPr lang="en-US" sz="1800" dirty="0"/>
              <a:t> </a:t>
            </a:r>
            <a:r>
              <a:rPr lang="en-US" sz="1800" dirty="0" err="1"/>
              <a:t>quan</a:t>
            </a:r>
            <a:r>
              <a:rPr lang="en-US" sz="1800" dirty="0"/>
              <a:t> </a:t>
            </a:r>
            <a:r>
              <a:rPr lang="en-US" sz="1800" dirty="0" err="1"/>
              <a:t>sát</a:t>
            </a:r>
            <a:r>
              <a:rPr lang="en-US" sz="1800" dirty="0"/>
              <a:t>, </a:t>
            </a:r>
            <a:r>
              <a:rPr lang="en-US" sz="1800" dirty="0" err="1"/>
              <a:t>theo</a:t>
            </a:r>
            <a:r>
              <a:rPr lang="en-US" sz="1800" dirty="0"/>
              <a:t> </a:t>
            </a:r>
            <a:r>
              <a:rPr lang="en-US" sz="1800" dirty="0" err="1"/>
              <a:t>dõi</a:t>
            </a:r>
            <a:r>
              <a:rPr lang="en-US" sz="1800" dirty="0"/>
              <a:t>. </a:t>
            </a:r>
            <a:r>
              <a:rPr lang="en-US" sz="1800" dirty="0" err="1"/>
              <a:t>Nếu</a:t>
            </a:r>
            <a:r>
              <a:rPr lang="en-US" sz="1800" dirty="0"/>
              <a:t> BN </a:t>
            </a:r>
            <a:r>
              <a:rPr lang="en-US" sz="1800" dirty="0" err="1"/>
              <a:t>có</a:t>
            </a:r>
            <a:r>
              <a:rPr lang="en-US" sz="1800" dirty="0"/>
              <a:t> </a:t>
            </a:r>
            <a:r>
              <a:rPr lang="en-US" sz="1800" dirty="0" err="1"/>
              <a:t>nguy</a:t>
            </a:r>
            <a:r>
              <a:rPr lang="en-US" sz="1800" dirty="0"/>
              <a:t> </a:t>
            </a:r>
            <a:r>
              <a:rPr lang="en-US" sz="1800" dirty="0" err="1"/>
              <a:t>cơ</a:t>
            </a:r>
            <a:r>
              <a:rPr lang="en-US" sz="1800" dirty="0"/>
              <a:t> </a:t>
            </a:r>
            <a:r>
              <a:rPr lang="en-US" sz="1800" dirty="0" err="1"/>
              <a:t>chảy</a:t>
            </a:r>
            <a:r>
              <a:rPr lang="en-US" sz="1800" dirty="0"/>
              <a:t> </a:t>
            </a:r>
            <a:r>
              <a:rPr lang="en-US" sz="1800" dirty="0" err="1"/>
              <a:t>máu</a:t>
            </a:r>
            <a:r>
              <a:rPr lang="en-US" sz="1800" dirty="0"/>
              <a:t> </a:t>
            </a:r>
            <a:r>
              <a:rPr lang="en-US" sz="1800" dirty="0" err="1"/>
              <a:t>cao</a:t>
            </a:r>
            <a:r>
              <a:rPr lang="en-US" sz="1800" dirty="0"/>
              <a:t> </a:t>
            </a:r>
            <a:r>
              <a:rPr lang="en-US" sz="1800" dirty="0" err="1"/>
              <a:t>hoặc</a:t>
            </a:r>
            <a:r>
              <a:rPr lang="en-US" sz="1800" dirty="0"/>
              <a:t> </a:t>
            </a:r>
            <a:r>
              <a:rPr lang="en-US" sz="1800" dirty="0" err="1"/>
              <a:t>từ</a:t>
            </a:r>
            <a:r>
              <a:rPr lang="en-US" sz="1800" dirty="0"/>
              <a:t> </a:t>
            </a:r>
            <a:r>
              <a:rPr lang="en-US" sz="1800" dirty="0" err="1"/>
              <a:t>chối</a:t>
            </a:r>
            <a:r>
              <a:rPr lang="en-US" sz="1800" dirty="0"/>
              <a:t> </a:t>
            </a:r>
            <a:r>
              <a:rPr lang="en-US" sz="1800" dirty="0" err="1"/>
              <a:t>dùng</a:t>
            </a:r>
            <a:r>
              <a:rPr lang="en-US" sz="1800" dirty="0"/>
              <a:t> </a:t>
            </a:r>
            <a:r>
              <a:rPr lang="en-US" sz="1800" dirty="0" err="1"/>
              <a:t>kháng</a:t>
            </a:r>
            <a:r>
              <a:rPr lang="en-US" sz="1800" dirty="0"/>
              <a:t> </a:t>
            </a:r>
            <a:r>
              <a:rPr lang="en-US" sz="1800" dirty="0" err="1"/>
              <a:t>đông</a:t>
            </a:r>
            <a:r>
              <a:rPr lang="en-US" sz="1800" dirty="0"/>
              <a:t>, </a:t>
            </a:r>
            <a:r>
              <a:rPr lang="en-US" sz="1800" dirty="0" err="1"/>
              <a:t>việc</a:t>
            </a:r>
            <a:r>
              <a:rPr lang="en-US" sz="1800" dirty="0"/>
              <a:t> </a:t>
            </a:r>
            <a:r>
              <a:rPr lang="en-US" sz="1800" dirty="0" err="1"/>
              <a:t>quan</a:t>
            </a:r>
            <a:r>
              <a:rPr lang="en-US" sz="1800" dirty="0"/>
              <a:t> </a:t>
            </a:r>
            <a:r>
              <a:rPr lang="en-US" sz="1800" dirty="0" err="1"/>
              <a:t>sát</a:t>
            </a:r>
            <a:r>
              <a:rPr lang="en-US" sz="1800" dirty="0"/>
              <a:t> </a:t>
            </a:r>
            <a:r>
              <a:rPr lang="en-US" sz="1800" dirty="0" err="1"/>
              <a:t>theo</a:t>
            </a:r>
            <a:r>
              <a:rPr lang="en-US" sz="1800" dirty="0"/>
              <a:t> </a:t>
            </a:r>
            <a:r>
              <a:rPr lang="en-US" sz="1800" dirty="0" err="1"/>
              <a:t>dõi</a:t>
            </a:r>
            <a:r>
              <a:rPr lang="en-US" sz="1800" dirty="0"/>
              <a:t> </a:t>
            </a:r>
            <a:r>
              <a:rPr lang="en-US" sz="1800" dirty="0" err="1"/>
              <a:t>bằng</a:t>
            </a:r>
            <a:r>
              <a:rPr lang="en-US" sz="1800" dirty="0"/>
              <a:t> </a:t>
            </a:r>
            <a:r>
              <a:rPr lang="en-US" sz="1800" dirty="0" err="1"/>
              <a:t>siêu</a:t>
            </a:r>
            <a:r>
              <a:rPr lang="en-US" sz="1800" dirty="0"/>
              <a:t> </a:t>
            </a:r>
            <a:r>
              <a:rPr lang="en-US" sz="1800" dirty="0" err="1"/>
              <a:t>âm</a:t>
            </a:r>
            <a:r>
              <a:rPr lang="en-US" sz="1800" dirty="0"/>
              <a:t> </a:t>
            </a:r>
            <a:r>
              <a:rPr lang="en-US" sz="1800" dirty="0" err="1"/>
              <a:t>mạch</a:t>
            </a:r>
            <a:r>
              <a:rPr lang="en-US" sz="1800" dirty="0"/>
              <a:t> </a:t>
            </a:r>
            <a:r>
              <a:rPr lang="en-US" sz="1800" dirty="0" err="1"/>
              <a:t>máu</a:t>
            </a:r>
            <a:r>
              <a:rPr lang="en-US" sz="1800" dirty="0"/>
              <a:t> </a:t>
            </a:r>
            <a:r>
              <a:rPr lang="en-US" sz="1800" dirty="0" err="1"/>
              <a:t>đè</a:t>
            </a:r>
            <a:r>
              <a:rPr lang="en-US" sz="1800" dirty="0"/>
              <a:t> </a:t>
            </a:r>
            <a:r>
              <a:rPr lang="en-US" sz="1800" dirty="0" err="1"/>
              <a:t>ép</a:t>
            </a:r>
            <a:r>
              <a:rPr lang="en-US" sz="1800" dirty="0"/>
              <a:t> </a:t>
            </a:r>
            <a:r>
              <a:rPr lang="en-US" sz="1800" dirty="0" err="1"/>
              <a:t>lặp</a:t>
            </a:r>
            <a:r>
              <a:rPr lang="en-US" sz="1800" dirty="0"/>
              <a:t> </a:t>
            </a:r>
            <a:r>
              <a:rPr lang="en-US" sz="1800" dirty="0" err="1"/>
              <a:t>lại</a:t>
            </a:r>
            <a:r>
              <a:rPr lang="en-US" sz="1800" dirty="0"/>
              <a:t> </a:t>
            </a:r>
            <a:r>
              <a:rPr lang="en-US" sz="1800" dirty="0" err="1"/>
              <a:t>trong</a:t>
            </a:r>
            <a:r>
              <a:rPr lang="en-US" sz="1800" dirty="0"/>
              <a:t> </a:t>
            </a:r>
            <a:r>
              <a:rPr lang="en-US" sz="1800" dirty="0" err="1"/>
              <a:t>giai</a:t>
            </a:r>
            <a:r>
              <a:rPr lang="en-US" sz="1800" dirty="0"/>
              <a:t> </a:t>
            </a:r>
            <a:r>
              <a:rPr lang="en-US" sz="1800" dirty="0" err="1"/>
              <a:t>đoạn</a:t>
            </a:r>
            <a:r>
              <a:rPr lang="en-US" sz="1800" dirty="0"/>
              <a:t> 2 </a:t>
            </a:r>
            <a:r>
              <a:rPr lang="en-US" sz="1800" dirty="0" err="1"/>
              <a:t>tuần</a:t>
            </a:r>
            <a:r>
              <a:rPr lang="en-US" sz="1800" dirty="0"/>
              <a:t> </a:t>
            </a:r>
            <a:r>
              <a:rPr lang="en-US" sz="1800" dirty="0" err="1"/>
              <a:t>nên</a:t>
            </a:r>
            <a:r>
              <a:rPr lang="en-US" sz="1800" dirty="0"/>
              <a:t> </a:t>
            </a:r>
            <a:r>
              <a:rPr lang="en-US" sz="1800" dirty="0" err="1"/>
              <a:t>được</a:t>
            </a:r>
            <a:r>
              <a:rPr lang="en-US" sz="1800" dirty="0"/>
              <a:t> </a:t>
            </a:r>
            <a:r>
              <a:rPr lang="en-US" sz="1800" dirty="0" err="1"/>
              <a:t>thực</a:t>
            </a:r>
            <a:r>
              <a:rPr lang="en-US" sz="1800" dirty="0"/>
              <a:t> </a:t>
            </a:r>
            <a:r>
              <a:rPr lang="en-US" sz="1800" dirty="0" err="1"/>
              <a:t>hiện</a:t>
            </a:r>
            <a:r>
              <a:rPr lang="en-US" sz="1800" dirty="0"/>
              <a:t>.</a:t>
            </a:r>
          </a:p>
          <a:p>
            <a:pPr lvl="0"/>
            <a:r>
              <a:rPr lang="en-US" sz="1800" dirty="0"/>
              <a:t>BN </a:t>
            </a:r>
            <a:r>
              <a:rPr lang="en-US" sz="1800" dirty="0" err="1"/>
              <a:t>bị</a:t>
            </a:r>
            <a:r>
              <a:rPr lang="en-US" sz="1800" dirty="0"/>
              <a:t> HKTMS  </a:t>
            </a:r>
            <a:r>
              <a:rPr lang="en-US" sz="1800" dirty="0" err="1"/>
              <a:t>đoạn</a:t>
            </a:r>
            <a:r>
              <a:rPr lang="en-US" sz="1800" dirty="0"/>
              <a:t> xa </a:t>
            </a:r>
            <a:r>
              <a:rPr lang="en-US" sz="1800" dirty="0" err="1"/>
              <a:t>không</a:t>
            </a:r>
            <a:r>
              <a:rPr lang="en-US" sz="1800" dirty="0"/>
              <a:t> </a:t>
            </a:r>
            <a:r>
              <a:rPr lang="en-US" sz="1800" dirty="0" err="1"/>
              <a:t>triệu</a:t>
            </a:r>
            <a:r>
              <a:rPr lang="en-US" sz="1800" dirty="0"/>
              <a:t> </a:t>
            </a:r>
            <a:r>
              <a:rPr lang="en-US" sz="1800" dirty="0" err="1"/>
              <a:t>chứng</a:t>
            </a:r>
            <a:r>
              <a:rPr lang="en-US" sz="1800" dirty="0"/>
              <a:t> </a:t>
            </a:r>
            <a:r>
              <a:rPr lang="en-US" sz="1800" dirty="0" err="1"/>
              <a:t>hoặc</a:t>
            </a:r>
            <a:r>
              <a:rPr lang="en-US" sz="1800" dirty="0"/>
              <a:t> </a:t>
            </a:r>
            <a:r>
              <a:rPr lang="en-US" sz="1800" dirty="0" err="1"/>
              <a:t>có</a:t>
            </a:r>
            <a:r>
              <a:rPr lang="en-US" sz="1800" dirty="0"/>
              <a:t> </a:t>
            </a:r>
            <a:r>
              <a:rPr lang="en-US" sz="1800" dirty="0" err="1"/>
              <a:t>triệu</a:t>
            </a:r>
            <a:r>
              <a:rPr lang="en-US" sz="1800" dirty="0"/>
              <a:t> </a:t>
            </a:r>
            <a:r>
              <a:rPr lang="en-US" sz="1800" dirty="0" err="1"/>
              <a:t>chứng</a:t>
            </a:r>
            <a:r>
              <a:rPr lang="en-US" sz="1800" dirty="0"/>
              <a:t> </a:t>
            </a:r>
            <a:r>
              <a:rPr lang="en-US" sz="1800" dirty="0" err="1"/>
              <a:t>mà</a:t>
            </a:r>
            <a:r>
              <a:rPr lang="en-US" sz="1800" dirty="0"/>
              <a:t> </a:t>
            </a:r>
            <a:r>
              <a:rPr lang="en-US" sz="1800" dirty="0" err="1"/>
              <a:t>chỉ</a:t>
            </a:r>
            <a:r>
              <a:rPr lang="en-US" sz="1800" dirty="0"/>
              <a:t> </a:t>
            </a:r>
            <a:r>
              <a:rPr lang="en-US" sz="1800" dirty="0" err="1"/>
              <a:t>chọn</a:t>
            </a:r>
            <a:r>
              <a:rPr lang="en-US" sz="1800" dirty="0"/>
              <a:t> </a:t>
            </a:r>
            <a:r>
              <a:rPr lang="en-US" sz="1800" dirty="0" err="1"/>
              <a:t>phương</a:t>
            </a:r>
            <a:r>
              <a:rPr lang="en-US" sz="1800" dirty="0"/>
              <a:t> </a:t>
            </a:r>
            <a:r>
              <a:rPr lang="en-US" sz="1800" dirty="0" err="1"/>
              <a:t>pháp</a:t>
            </a:r>
            <a:r>
              <a:rPr lang="en-US" sz="1800" dirty="0"/>
              <a:t> </a:t>
            </a:r>
            <a:r>
              <a:rPr lang="en-US" sz="1800" dirty="0" err="1"/>
              <a:t>quan</a:t>
            </a:r>
            <a:r>
              <a:rPr lang="en-US" sz="1800" dirty="0"/>
              <a:t> </a:t>
            </a:r>
            <a:r>
              <a:rPr lang="en-US" sz="1800" dirty="0" err="1"/>
              <a:t>sát</a:t>
            </a:r>
            <a:r>
              <a:rPr lang="en-US" sz="1800" dirty="0"/>
              <a:t> </a:t>
            </a:r>
            <a:r>
              <a:rPr lang="en-US" sz="1800" dirty="0" err="1"/>
              <a:t>theo</a:t>
            </a:r>
            <a:r>
              <a:rPr lang="en-US" sz="1800" dirty="0"/>
              <a:t> </a:t>
            </a:r>
            <a:r>
              <a:rPr lang="en-US" sz="1800" dirty="0" err="1"/>
              <a:t>dõi</a:t>
            </a:r>
            <a:r>
              <a:rPr lang="en-US" sz="1800" dirty="0"/>
              <a:t> </a:t>
            </a:r>
            <a:r>
              <a:rPr lang="en-US" sz="1800" dirty="0" err="1"/>
              <a:t>chưa</a:t>
            </a:r>
            <a:r>
              <a:rPr lang="en-US" sz="1800" dirty="0"/>
              <a:t> </a:t>
            </a:r>
            <a:r>
              <a:rPr lang="en-US" sz="1800" dirty="0" err="1"/>
              <a:t>điều</a:t>
            </a:r>
            <a:r>
              <a:rPr lang="en-US" sz="1800" dirty="0"/>
              <a:t> </a:t>
            </a:r>
            <a:r>
              <a:rPr lang="en-US" sz="1800" dirty="0" err="1"/>
              <a:t>trị</a:t>
            </a:r>
            <a:r>
              <a:rPr lang="en-US" sz="1800" dirty="0"/>
              <a:t> </a:t>
            </a:r>
            <a:r>
              <a:rPr lang="en-US" sz="1800" dirty="0" err="1"/>
              <a:t>kháng</a:t>
            </a:r>
            <a:r>
              <a:rPr lang="en-US" sz="1800" dirty="0"/>
              <a:t> </a:t>
            </a:r>
            <a:r>
              <a:rPr lang="en-US" sz="1800" dirty="0" err="1"/>
              <a:t>đông</a:t>
            </a:r>
            <a:r>
              <a:rPr lang="en-US" sz="1800" dirty="0"/>
              <a:t>: </a:t>
            </a:r>
            <a:r>
              <a:rPr lang="en-US" sz="1800" dirty="0" err="1"/>
              <a:t>kháng</a:t>
            </a:r>
            <a:r>
              <a:rPr lang="en-US" sz="1800" dirty="0"/>
              <a:t> </a:t>
            </a:r>
            <a:r>
              <a:rPr lang="en-US" sz="1800" dirty="0" err="1"/>
              <a:t>đông</a:t>
            </a:r>
            <a:r>
              <a:rPr lang="en-US" sz="1800" dirty="0"/>
              <a:t> </a:t>
            </a:r>
            <a:r>
              <a:rPr lang="en-US" sz="1800" dirty="0" err="1"/>
              <a:t>sẽ</a:t>
            </a:r>
            <a:r>
              <a:rPr lang="en-US" sz="1800" dirty="0"/>
              <a:t> </a:t>
            </a:r>
            <a:r>
              <a:rPr lang="en-US" sz="1800" dirty="0" err="1"/>
              <a:t>được</a:t>
            </a:r>
            <a:r>
              <a:rPr lang="en-US" sz="1800" dirty="0"/>
              <a:t> </a:t>
            </a:r>
            <a:r>
              <a:rPr lang="en-US" sz="1800" dirty="0" err="1"/>
              <a:t>đề</a:t>
            </a:r>
            <a:r>
              <a:rPr lang="en-US" sz="1800" dirty="0"/>
              <a:t> </a:t>
            </a:r>
            <a:r>
              <a:rPr lang="en-US" sz="1800" dirty="0" err="1"/>
              <a:t>nghị</a:t>
            </a:r>
            <a:r>
              <a:rPr lang="en-US" sz="1800" dirty="0"/>
              <a:t> </a:t>
            </a:r>
            <a:r>
              <a:rPr lang="en-US" sz="1800" dirty="0" err="1"/>
              <a:t>khi</a:t>
            </a:r>
            <a:r>
              <a:rPr lang="en-US" sz="1800" dirty="0"/>
              <a:t>:</a:t>
            </a:r>
          </a:p>
          <a:p>
            <a:pPr lvl="1"/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chứng</a:t>
            </a:r>
            <a:r>
              <a:rPr lang="en-US" dirty="0"/>
              <a:t> HKTMS  </a:t>
            </a:r>
            <a:r>
              <a:rPr lang="en-US" dirty="0" err="1"/>
              <a:t>lan</a:t>
            </a:r>
            <a:r>
              <a:rPr lang="en-US" dirty="0"/>
              <a:t> </a:t>
            </a:r>
            <a:r>
              <a:rPr lang="en-US" dirty="0" err="1"/>
              <a:t>rộng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HKTMS  </a:t>
            </a:r>
            <a:r>
              <a:rPr lang="en-US" dirty="0" err="1"/>
              <a:t>đoạn</a:t>
            </a:r>
            <a:r>
              <a:rPr lang="en-US" dirty="0"/>
              <a:t> </a:t>
            </a:r>
            <a:r>
              <a:rPr lang="en-US" dirty="0" err="1"/>
              <a:t>gần</a:t>
            </a:r>
            <a:r>
              <a:rPr lang="en-US" dirty="0"/>
              <a:t> qua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dõi</a:t>
            </a:r>
            <a:r>
              <a:rPr lang="en-US" dirty="0"/>
              <a:t> </a:t>
            </a:r>
            <a:r>
              <a:rPr lang="en-US" dirty="0" err="1"/>
              <a:t>hoặc</a:t>
            </a:r>
            <a:endParaRPr lang="en-US" dirty="0"/>
          </a:p>
          <a:p>
            <a:pPr lvl="1"/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đặc</a:t>
            </a:r>
            <a:r>
              <a:rPr lang="en-US" dirty="0"/>
              <a:t> </a:t>
            </a:r>
            <a:r>
              <a:rPr lang="en-US" dirty="0" err="1"/>
              <a:t>điểm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nguy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lan</a:t>
            </a:r>
            <a:r>
              <a:rPr lang="en-US" dirty="0"/>
              <a:t> </a:t>
            </a:r>
            <a:r>
              <a:rPr lang="en-US" dirty="0" err="1"/>
              <a:t>rộng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HKTMS  </a:t>
            </a:r>
            <a:r>
              <a:rPr lang="en-US" dirty="0" err="1"/>
              <a:t>đoạn</a:t>
            </a:r>
            <a:r>
              <a:rPr lang="en-US" dirty="0"/>
              <a:t> </a:t>
            </a:r>
            <a:r>
              <a:rPr lang="en-US" dirty="0" err="1"/>
              <a:t>gần</a:t>
            </a:r>
            <a:r>
              <a:rPr lang="en-US" dirty="0"/>
              <a:t> bao </a:t>
            </a:r>
            <a:r>
              <a:rPr lang="en-US" dirty="0" err="1"/>
              <a:t>gồm</a:t>
            </a:r>
            <a:r>
              <a:rPr lang="en-US" dirty="0"/>
              <a:t>: HKTMS  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rõ</a:t>
            </a:r>
            <a:r>
              <a:rPr lang="en-US" dirty="0"/>
              <a:t> </a:t>
            </a:r>
            <a:r>
              <a:rPr lang="en-US" dirty="0" err="1"/>
              <a:t>yếu</a:t>
            </a:r>
            <a:r>
              <a:rPr lang="en-US" dirty="0"/>
              <a:t> </a:t>
            </a:r>
            <a:r>
              <a:rPr lang="en-US" dirty="0" err="1"/>
              <a:t>tố</a:t>
            </a:r>
            <a:r>
              <a:rPr lang="en-US" dirty="0"/>
              <a:t> </a:t>
            </a:r>
            <a:r>
              <a:rPr lang="en-US" dirty="0" err="1"/>
              <a:t>kích</a:t>
            </a:r>
            <a:r>
              <a:rPr lang="en-US" dirty="0"/>
              <a:t> </a:t>
            </a:r>
            <a:r>
              <a:rPr lang="en-US" dirty="0" err="1"/>
              <a:t>phát</a:t>
            </a:r>
            <a:r>
              <a:rPr lang="en-US" dirty="0"/>
              <a:t>, D-dimer &gt; 500 ng/ml, </a:t>
            </a:r>
            <a:r>
              <a:rPr lang="en-US" dirty="0" err="1"/>
              <a:t>huyết</a:t>
            </a:r>
            <a:r>
              <a:rPr lang="en-US" dirty="0"/>
              <a:t> </a:t>
            </a:r>
            <a:r>
              <a:rPr lang="en-US" dirty="0" err="1"/>
              <a:t>khối</a:t>
            </a:r>
            <a:r>
              <a:rPr lang="en-US" dirty="0"/>
              <a:t> </a:t>
            </a:r>
            <a:r>
              <a:rPr lang="en-US" dirty="0" err="1"/>
              <a:t>lan</a:t>
            </a:r>
            <a:r>
              <a:rPr lang="en-US" dirty="0"/>
              <a:t> </a:t>
            </a:r>
            <a:r>
              <a:rPr lang="en-US" dirty="0" err="1"/>
              <a:t>rộng</a:t>
            </a:r>
            <a:r>
              <a:rPr lang="en-US" dirty="0"/>
              <a:t> </a:t>
            </a:r>
            <a:r>
              <a:rPr lang="en-US" dirty="0" err="1"/>
              <a:t>liên</a:t>
            </a:r>
            <a:r>
              <a:rPr lang="en-US" dirty="0"/>
              <a:t> </a:t>
            </a:r>
            <a:r>
              <a:rPr lang="en-US" dirty="0" err="1"/>
              <a:t>quan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 TM (&gt; 5cm </a:t>
            </a:r>
            <a:r>
              <a:rPr lang="en-US" dirty="0" err="1"/>
              <a:t>chiều</a:t>
            </a:r>
            <a:r>
              <a:rPr lang="en-US" dirty="0"/>
              <a:t> </a:t>
            </a:r>
            <a:r>
              <a:rPr lang="en-US" dirty="0" err="1"/>
              <a:t>dài</a:t>
            </a:r>
            <a:r>
              <a:rPr lang="en-US" dirty="0"/>
              <a:t>, &gt; 7mm </a:t>
            </a:r>
            <a:r>
              <a:rPr lang="en-US" dirty="0" err="1"/>
              <a:t>đường</a:t>
            </a:r>
            <a:r>
              <a:rPr lang="en-US" dirty="0"/>
              <a:t> </a:t>
            </a:r>
            <a:r>
              <a:rPr lang="en-US" dirty="0" err="1"/>
              <a:t>kính</a:t>
            </a:r>
            <a:r>
              <a:rPr lang="en-US" dirty="0"/>
              <a:t>), </a:t>
            </a:r>
            <a:r>
              <a:rPr lang="en-US" dirty="0" err="1"/>
              <a:t>ung</a:t>
            </a:r>
            <a:r>
              <a:rPr lang="en-US" dirty="0"/>
              <a:t> </a:t>
            </a:r>
            <a:r>
              <a:rPr lang="en-US" dirty="0" err="1"/>
              <a:t>thư</a:t>
            </a:r>
            <a:r>
              <a:rPr lang="en-US" dirty="0"/>
              <a:t> </a:t>
            </a:r>
            <a:r>
              <a:rPr lang="en-US" dirty="0" err="1"/>
              <a:t>hoạt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tồn</a:t>
            </a:r>
            <a:r>
              <a:rPr lang="en-US" dirty="0"/>
              <a:t> </a:t>
            </a:r>
            <a:r>
              <a:rPr lang="en-US" dirty="0" err="1"/>
              <a:t>tại</a:t>
            </a:r>
            <a:r>
              <a:rPr lang="en-US" dirty="0"/>
              <a:t> </a:t>
            </a:r>
            <a:r>
              <a:rPr lang="en-US" dirty="0" err="1"/>
              <a:t>dai</a:t>
            </a:r>
            <a:r>
              <a:rPr lang="en-US" dirty="0"/>
              <a:t> </a:t>
            </a:r>
            <a:r>
              <a:rPr lang="en-US" dirty="0" err="1"/>
              <a:t>dẳng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đảo</a:t>
            </a:r>
            <a:r>
              <a:rPr lang="en-US" dirty="0"/>
              <a:t> </a:t>
            </a:r>
            <a:r>
              <a:rPr lang="en-US" dirty="0" err="1"/>
              <a:t>ngược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, </a:t>
            </a:r>
            <a:r>
              <a:rPr lang="en-US" dirty="0" err="1"/>
              <a:t>tiền</a:t>
            </a:r>
            <a:r>
              <a:rPr lang="en-US" dirty="0"/>
              <a:t> </a:t>
            </a:r>
            <a:r>
              <a:rPr lang="en-US" dirty="0" err="1"/>
              <a:t>căn</a:t>
            </a:r>
            <a:r>
              <a:rPr lang="en-US" dirty="0"/>
              <a:t> </a:t>
            </a:r>
            <a:r>
              <a:rPr lang="en-US" dirty="0" err="1"/>
              <a:t>bị</a:t>
            </a:r>
            <a:r>
              <a:rPr lang="en-US" dirty="0"/>
              <a:t> HKTMS  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thuyên</a:t>
            </a:r>
            <a:r>
              <a:rPr lang="en-US" dirty="0"/>
              <a:t> </a:t>
            </a:r>
            <a:r>
              <a:rPr lang="en-US" dirty="0" err="1"/>
              <a:t>tắc</a:t>
            </a:r>
            <a:r>
              <a:rPr lang="en-US" dirty="0"/>
              <a:t> </a:t>
            </a:r>
            <a:r>
              <a:rPr lang="en-US" dirty="0" err="1"/>
              <a:t>phổi</a:t>
            </a:r>
            <a:r>
              <a:rPr lang="en-US" dirty="0"/>
              <a:t> (PE), </a:t>
            </a:r>
            <a:r>
              <a:rPr lang="en-US" dirty="0" err="1"/>
              <a:t>bất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kéo</a:t>
            </a:r>
            <a:r>
              <a:rPr lang="en-US" dirty="0"/>
              <a:t> </a:t>
            </a:r>
            <a:r>
              <a:rPr lang="en-US" dirty="0" err="1"/>
              <a:t>dài</a:t>
            </a:r>
            <a:r>
              <a:rPr lang="en-US" dirty="0"/>
              <a:t>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1200" dirty="0" err="1"/>
              <a:t>Kháng</a:t>
            </a:r>
            <a:r>
              <a:rPr lang="en-US" sz="1200" dirty="0"/>
              <a:t> </a:t>
            </a:r>
            <a:r>
              <a:rPr lang="en-US" sz="1200" dirty="0" err="1"/>
              <a:t>đông</a:t>
            </a:r>
            <a:r>
              <a:rPr lang="en-US" sz="1200" dirty="0"/>
              <a:t> </a:t>
            </a:r>
            <a:r>
              <a:rPr lang="en-US" sz="1200" dirty="0" err="1"/>
              <a:t>mới</a:t>
            </a:r>
            <a:r>
              <a:rPr lang="en-US" sz="1200" dirty="0"/>
              <a:t> </a:t>
            </a:r>
            <a:r>
              <a:rPr lang="en-US" sz="1200" dirty="0" err="1"/>
              <a:t>đường</a:t>
            </a:r>
            <a:r>
              <a:rPr lang="en-US" sz="1200" dirty="0"/>
              <a:t> </a:t>
            </a:r>
            <a:r>
              <a:rPr lang="en-US" sz="1200" dirty="0" err="1"/>
              <a:t>uống</a:t>
            </a:r>
            <a:r>
              <a:rPr lang="en-US" sz="1200" dirty="0"/>
              <a:t> (NOAC): NOAC </a:t>
            </a:r>
            <a:r>
              <a:rPr lang="en-US" sz="1200" dirty="0" err="1"/>
              <a:t>với</a:t>
            </a:r>
            <a:r>
              <a:rPr lang="en-US" sz="1200" dirty="0"/>
              <a:t> </a:t>
            </a:r>
            <a:r>
              <a:rPr lang="en-US" sz="1200" dirty="0" err="1"/>
              <a:t>ức</a:t>
            </a:r>
            <a:r>
              <a:rPr lang="en-US" sz="1200" dirty="0"/>
              <a:t> </a:t>
            </a:r>
            <a:r>
              <a:rPr lang="en-US" sz="1200" dirty="0" err="1"/>
              <a:t>chế</a:t>
            </a:r>
            <a:r>
              <a:rPr lang="en-US" sz="1200" dirty="0"/>
              <a:t> Xa (Rivaroxaban, Apixaban, </a:t>
            </a:r>
            <a:r>
              <a:rPr lang="en-US" sz="1200" dirty="0" err="1"/>
              <a:t>Edoxaban</a:t>
            </a:r>
            <a:r>
              <a:rPr lang="en-US" sz="1200" dirty="0"/>
              <a:t>) </a:t>
            </a:r>
            <a:r>
              <a:rPr lang="en-US" sz="1200" dirty="0" err="1"/>
              <a:t>hoặc</a:t>
            </a:r>
            <a:r>
              <a:rPr lang="en-US" sz="1200" dirty="0"/>
              <a:t> </a:t>
            </a:r>
            <a:r>
              <a:rPr lang="en-US" sz="1200" dirty="0" err="1"/>
              <a:t>ức</a:t>
            </a:r>
            <a:r>
              <a:rPr lang="en-US" sz="1200" dirty="0"/>
              <a:t> </a:t>
            </a:r>
            <a:r>
              <a:rPr lang="en-US" sz="1200" dirty="0" err="1"/>
              <a:t>chế</a:t>
            </a:r>
            <a:r>
              <a:rPr lang="en-US" sz="1200" dirty="0"/>
              <a:t> thrombin </a:t>
            </a:r>
            <a:r>
              <a:rPr lang="en-US" sz="1200" dirty="0" err="1"/>
              <a:t>trực</a:t>
            </a:r>
            <a:r>
              <a:rPr lang="en-US" sz="1200" dirty="0"/>
              <a:t> </a:t>
            </a:r>
            <a:r>
              <a:rPr lang="en-US" sz="1200" dirty="0" err="1"/>
              <a:t>tiếp</a:t>
            </a:r>
            <a:r>
              <a:rPr lang="en-US" sz="1200" dirty="0"/>
              <a:t> (Dabigatran): </a:t>
            </a:r>
            <a:r>
              <a:rPr lang="en-US" sz="1200" dirty="0" err="1"/>
              <a:t>giai</a:t>
            </a:r>
            <a:r>
              <a:rPr lang="en-US" sz="1200" dirty="0"/>
              <a:t> </a:t>
            </a:r>
            <a:r>
              <a:rPr lang="en-US" sz="1200" dirty="0" err="1"/>
              <a:t>đoạn</a:t>
            </a:r>
            <a:r>
              <a:rPr lang="en-US" sz="1200" dirty="0"/>
              <a:t> </a:t>
            </a:r>
            <a:r>
              <a:rPr lang="en-US" sz="1200" dirty="0" err="1"/>
              <a:t>cấp</a:t>
            </a:r>
            <a:r>
              <a:rPr lang="en-US" sz="1200" dirty="0"/>
              <a:t>, </a:t>
            </a:r>
            <a:r>
              <a:rPr lang="en-US" sz="1200" dirty="0" err="1"/>
              <a:t>đặc</a:t>
            </a:r>
            <a:r>
              <a:rPr lang="en-US" sz="1200" dirty="0"/>
              <a:t> </a:t>
            </a:r>
            <a:r>
              <a:rPr lang="en-US" sz="1200" dirty="0" err="1"/>
              <a:t>biệt</a:t>
            </a:r>
            <a:r>
              <a:rPr lang="en-US" sz="1200" dirty="0"/>
              <a:t> </a:t>
            </a:r>
            <a:r>
              <a:rPr lang="en-US" sz="1200" dirty="0" err="1"/>
              <a:t>trên</a:t>
            </a:r>
            <a:r>
              <a:rPr lang="en-US" sz="1200" dirty="0"/>
              <a:t> </a:t>
            </a:r>
            <a:r>
              <a:rPr lang="en-US" sz="1200" dirty="0" err="1"/>
              <a:t>những</a:t>
            </a:r>
            <a:r>
              <a:rPr lang="en-US" sz="1200" dirty="0"/>
              <a:t> BN </a:t>
            </a:r>
            <a:r>
              <a:rPr lang="en-US" sz="1200" dirty="0" err="1"/>
              <a:t>có</a:t>
            </a:r>
            <a:r>
              <a:rPr lang="en-US" sz="1200" dirty="0"/>
              <a:t> </a:t>
            </a:r>
            <a:r>
              <a:rPr lang="en-US" sz="1200" dirty="0" err="1"/>
              <a:t>chức</a:t>
            </a:r>
            <a:r>
              <a:rPr lang="en-US" sz="1200" dirty="0"/>
              <a:t> </a:t>
            </a:r>
            <a:r>
              <a:rPr lang="en-US" sz="1200" dirty="0" err="1"/>
              <a:t>năng</a:t>
            </a:r>
            <a:r>
              <a:rPr lang="en-US" sz="1200" dirty="0"/>
              <a:t> </a:t>
            </a:r>
            <a:r>
              <a:rPr lang="en-US" sz="1200" dirty="0" err="1"/>
              <a:t>thận</a:t>
            </a:r>
            <a:r>
              <a:rPr lang="en-US" sz="1200" dirty="0"/>
              <a:t> </a:t>
            </a:r>
            <a:r>
              <a:rPr lang="en-US" sz="1200" dirty="0" err="1"/>
              <a:t>bình</a:t>
            </a:r>
            <a:r>
              <a:rPr lang="en-US" sz="1200" dirty="0"/>
              <a:t> </a:t>
            </a:r>
            <a:r>
              <a:rPr lang="en-US" sz="1200" dirty="0" err="1"/>
              <a:t>thường</a:t>
            </a:r>
            <a:r>
              <a:rPr lang="en-US" sz="1200" dirty="0"/>
              <a:t>, </a:t>
            </a:r>
            <a:r>
              <a:rPr lang="en-US" sz="1200" dirty="0" err="1"/>
              <a:t>không</a:t>
            </a:r>
            <a:r>
              <a:rPr lang="en-US" sz="1200" dirty="0"/>
              <a:t> </a:t>
            </a:r>
            <a:r>
              <a:rPr lang="en-US" sz="1200" dirty="0" err="1"/>
              <a:t>muốn</a:t>
            </a:r>
            <a:r>
              <a:rPr lang="en-US" sz="1200" dirty="0"/>
              <a:t> </a:t>
            </a:r>
            <a:r>
              <a:rPr lang="en-US" sz="1200" dirty="0" err="1"/>
              <a:t>tiêm</a:t>
            </a:r>
            <a:r>
              <a:rPr lang="en-US" sz="1200" dirty="0"/>
              <a:t> </a:t>
            </a:r>
            <a:r>
              <a:rPr lang="en-US" sz="1200" dirty="0" err="1"/>
              <a:t>thuốc</a:t>
            </a:r>
            <a:r>
              <a:rPr lang="en-US" sz="1200" dirty="0"/>
              <a:t> </a:t>
            </a:r>
            <a:r>
              <a:rPr lang="en-US" sz="1200" dirty="0" err="1"/>
              <a:t>mỗi</a:t>
            </a:r>
            <a:r>
              <a:rPr lang="en-US" sz="1200" dirty="0"/>
              <a:t> </a:t>
            </a:r>
            <a:r>
              <a:rPr lang="en-US" sz="1200" dirty="0" err="1"/>
              <a:t>ngày</a:t>
            </a:r>
            <a:r>
              <a:rPr lang="en-US" sz="1200" dirty="0"/>
              <a:t> </a:t>
            </a:r>
            <a:r>
              <a:rPr lang="en-US" sz="1200" dirty="0" err="1"/>
              <a:t>và</a:t>
            </a:r>
            <a:r>
              <a:rPr lang="en-US" sz="1200" dirty="0"/>
              <a:t> </a:t>
            </a:r>
            <a:r>
              <a:rPr lang="en-US" sz="1200" dirty="0" err="1"/>
              <a:t>chấp</a:t>
            </a:r>
            <a:r>
              <a:rPr lang="en-US" sz="1200" dirty="0"/>
              <a:t> </a:t>
            </a:r>
            <a:r>
              <a:rPr lang="en-US" sz="1200" dirty="0" err="1"/>
              <a:t>nhận</a:t>
            </a:r>
            <a:r>
              <a:rPr lang="en-US" sz="1200" dirty="0"/>
              <a:t> </a:t>
            </a:r>
            <a:r>
              <a:rPr lang="en-US" sz="1200" dirty="0" err="1"/>
              <a:t>nguy</a:t>
            </a:r>
            <a:r>
              <a:rPr lang="en-US" sz="1200" dirty="0"/>
              <a:t> </a:t>
            </a:r>
            <a:r>
              <a:rPr lang="en-US" sz="1200" dirty="0" err="1"/>
              <a:t>cơ</a:t>
            </a:r>
            <a:r>
              <a:rPr lang="en-US" sz="1200" dirty="0"/>
              <a:t> </a:t>
            </a:r>
            <a:r>
              <a:rPr lang="en-US" sz="1200" dirty="0" err="1"/>
              <a:t>chảy</a:t>
            </a:r>
            <a:r>
              <a:rPr lang="en-US" sz="1200" dirty="0"/>
              <a:t> </a:t>
            </a:r>
            <a:r>
              <a:rPr lang="en-US" sz="1200" dirty="0" err="1"/>
              <a:t>máu</a:t>
            </a:r>
            <a:r>
              <a:rPr lang="en-US" sz="1200" dirty="0"/>
              <a:t> </a:t>
            </a:r>
            <a:r>
              <a:rPr lang="en-US" sz="1200" dirty="0" err="1"/>
              <a:t>có</a:t>
            </a:r>
            <a:r>
              <a:rPr lang="en-US" sz="1200" dirty="0"/>
              <a:t> </a:t>
            </a:r>
            <a:r>
              <a:rPr lang="en-US" sz="1200" dirty="0" err="1"/>
              <a:t>thể</a:t>
            </a:r>
            <a:r>
              <a:rPr lang="en-US" sz="1200" dirty="0"/>
              <a:t> </a:t>
            </a:r>
            <a:r>
              <a:rPr lang="en-US" sz="1200" dirty="0" err="1"/>
              <a:t>xảy</a:t>
            </a:r>
            <a:r>
              <a:rPr lang="en-US" sz="1200" dirty="0"/>
              <a:t> </a:t>
            </a:r>
            <a:r>
              <a:rPr lang="en-US" sz="1200" dirty="0" err="1"/>
              <a:t>ra</a:t>
            </a:r>
            <a:r>
              <a:rPr lang="en-US" sz="1200" dirty="0"/>
              <a:t> </a:t>
            </a:r>
            <a:r>
              <a:rPr lang="en-US" sz="1200" dirty="0" err="1"/>
              <a:t>trên</a:t>
            </a:r>
            <a:r>
              <a:rPr lang="en-US" sz="1200" dirty="0"/>
              <a:t> 1 </a:t>
            </a:r>
            <a:r>
              <a:rPr lang="en-US" sz="1200" dirty="0" err="1"/>
              <a:t>tác</a:t>
            </a:r>
            <a:r>
              <a:rPr lang="en-US" sz="1200" dirty="0"/>
              <a:t> </a:t>
            </a:r>
            <a:r>
              <a:rPr lang="en-US" sz="1200" dirty="0" err="1"/>
              <a:t>nhân</a:t>
            </a:r>
            <a:r>
              <a:rPr lang="en-US" sz="1200" dirty="0"/>
              <a:t> </a:t>
            </a:r>
            <a:r>
              <a:rPr lang="en-US" sz="1200" dirty="0" err="1"/>
              <a:t>mà</a:t>
            </a:r>
            <a:r>
              <a:rPr lang="en-US" sz="1200" dirty="0"/>
              <a:t> </a:t>
            </a:r>
            <a:r>
              <a:rPr lang="en-US" sz="1200" dirty="0" err="1"/>
              <a:t>đảo</a:t>
            </a:r>
            <a:r>
              <a:rPr lang="en-US" sz="1200" dirty="0"/>
              <a:t> </a:t>
            </a:r>
            <a:r>
              <a:rPr lang="en-US" sz="1200" dirty="0" err="1"/>
              <a:t>ngược</a:t>
            </a:r>
            <a:r>
              <a:rPr lang="en-US" sz="1200" dirty="0"/>
              <a:t> </a:t>
            </a:r>
            <a:r>
              <a:rPr lang="en-US" sz="1200" dirty="0" err="1"/>
              <a:t>tình</a:t>
            </a:r>
            <a:r>
              <a:rPr lang="en-US" sz="1200" dirty="0"/>
              <a:t> </a:t>
            </a:r>
            <a:r>
              <a:rPr lang="en-US" sz="1200" dirty="0" err="1"/>
              <a:t>trạng</a:t>
            </a:r>
            <a:r>
              <a:rPr lang="en-US" sz="1200" dirty="0"/>
              <a:t> </a:t>
            </a:r>
            <a:r>
              <a:rPr lang="en-US" sz="1200" dirty="0" err="1"/>
              <a:t>chống</a:t>
            </a:r>
            <a:r>
              <a:rPr lang="en-US" sz="1200" dirty="0"/>
              <a:t> </a:t>
            </a:r>
            <a:r>
              <a:rPr lang="en-US" sz="1200" dirty="0" err="1"/>
              <a:t>đông</a:t>
            </a:r>
            <a:r>
              <a:rPr lang="en-US" sz="1200" dirty="0"/>
              <a:t> </a:t>
            </a:r>
            <a:r>
              <a:rPr lang="en-US" sz="1200" dirty="0" err="1"/>
              <a:t>không</a:t>
            </a:r>
            <a:r>
              <a:rPr lang="en-US" sz="1200" dirty="0"/>
              <a:t> </a:t>
            </a:r>
            <a:r>
              <a:rPr lang="en-US" sz="1200" dirty="0" err="1"/>
              <a:t>hoàn</a:t>
            </a:r>
            <a:r>
              <a:rPr lang="en-US" sz="1200" dirty="0"/>
              <a:t> </a:t>
            </a:r>
            <a:r>
              <a:rPr lang="en-US" sz="1200" dirty="0" err="1"/>
              <a:t>toàn</a:t>
            </a:r>
            <a:r>
              <a:rPr lang="en-US" sz="1200" dirty="0"/>
              <a:t>. </a:t>
            </a:r>
            <a:r>
              <a:rPr lang="en-US" sz="1200" dirty="0" err="1"/>
              <a:t>Chỉ</a:t>
            </a:r>
            <a:r>
              <a:rPr lang="en-US" sz="1200" dirty="0"/>
              <a:t> </a:t>
            </a:r>
            <a:r>
              <a:rPr lang="en-US" sz="1200" dirty="0" err="1"/>
              <a:t>có</a:t>
            </a:r>
            <a:r>
              <a:rPr lang="en-US" sz="1200" dirty="0"/>
              <a:t> Rivaroxaban </a:t>
            </a:r>
            <a:r>
              <a:rPr lang="en-US" sz="1200" dirty="0" err="1"/>
              <a:t>và</a:t>
            </a:r>
            <a:r>
              <a:rPr lang="en-US" sz="1200" dirty="0"/>
              <a:t> Apixaban (</a:t>
            </a:r>
            <a:r>
              <a:rPr lang="en-US" sz="1200" dirty="0" err="1"/>
              <a:t>ức</a:t>
            </a:r>
            <a:r>
              <a:rPr lang="en-US" sz="1200" dirty="0"/>
              <a:t> </a:t>
            </a:r>
            <a:r>
              <a:rPr lang="en-US" sz="1200" dirty="0" err="1"/>
              <a:t>chế</a:t>
            </a:r>
            <a:r>
              <a:rPr lang="en-US" sz="1200" dirty="0"/>
              <a:t> Xa) </a:t>
            </a:r>
            <a:r>
              <a:rPr lang="en-US" sz="1200" dirty="0" err="1"/>
              <a:t>đã</a:t>
            </a:r>
            <a:r>
              <a:rPr lang="en-US" sz="1200" dirty="0"/>
              <a:t> </a:t>
            </a:r>
            <a:r>
              <a:rPr lang="en-US" sz="1200" dirty="0" err="1"/>
              <a:t>được</a:t>
            </a:r>
            <a:r>
              <a:rPr lang="en-US" sz="1200" dirty="0"/>
              <a:t> </a:t>
            </a:r>
            <a:r>
              <a:rPr lang="en-US" sz="1200" dirty="0" err="1"/>
              <a:t>chứng</a:t>
            </a:r>
            <a:r>
              <a:rPr lang="en-US" sz="1200" dirty="0"/>
              <a:t> </a:t>
            </a:r>
            <a:r>
              <a:rPr lang="en-US" sz="1200" dirty="0" err="1"/>
              <a:t>minh</a:t>
            </a:r>
            <a:r>
              <a:rPr lang="en-US" sz="1200" dirty="0"/>
              <a:t> </a:t>
            </a:r>
            <a:r>
              <a:rPr lang="en-US" sz="1200" dirty="0" err="1"/>
              <a:t>hiệu</a:t>
            </a:r>
            <a:r>
              <a:rPr lang="en-US" sz="1200" dirty="0"/>
              <a:t> </a:t>
            </a:r>
            <a:r>
              <a:rPr lang="en-US" sz="1200" dirty="0" err="1"/>
              <a:t>quả</a:t>
            </a:r>
            <a:r>
              <a:rPr lang="en-US" sz="1200" dirty="0"/>
              <a:t> </a:t>
            </a:r>
            <a:r>
              <a:rPr lang="en-US" sz="1200" dirty="0" err="1"/>
              <a:t>cho</a:t>
            </a:r>
            <a:r>
              <a:rPr lang="en-US" sz="1200" dirty="0"/>
              <a:t> </a:t>
            </a:r>
            <a:r>
              <a:rPr lang="en-US" sz="1200" dirty="0" err="1"/>
              <a:t>đơn</a:t>
            </a:r>
            <a:r>
              <a:rPr lang="en-US" sz="1200" dirty="0"/>
              <a:t> </a:t>
            </a:r>
            <a:r>
              <a:rPr lang="en-US" sz="1200" dirty="0" err="1"/>
              <a:t>trị</a:t>
            </a:r>
            <a:r>
              <a:rPr lang="en-US" sz="1200" dirty="0"/>
              <a:t> </a:t>
            </a:r>
            <a:r>
              <a:rPr lang="en-US" sz="1200" dirty="0" err="1"/>
              <a:t>liệu</a:t>
            </a:r>
            <a:r>
              <a:rPr lang="en-US" sz="1200" dirty="0"/>
              <a:t>, </a:t>
            </a:r>
            <a:r>
              <a:rPr lang="en-US" sz="1200" dirty="0" err="1"/>
              <a:t>trong</a:t>
            </a:r>
            <a:r>
              <a:rPr lang="en-US" sz="1200" dirty="0"/>
              <a:t> </a:t>
            </a:r>
            <a:r>
              <a:rPr lang="en-US" sz="1200" dirty="0" err="1"/>
              <a:t>khi</a:t>
            </a:r>
            <a:r>
              <a:rPr lang="en-US" sz="1200" dirty="0"/>
              <a:t> </a:t>
            </a:r>
            <a:r>
              <a:rPr lang="en-US" sz="1200" dirty="0" err="1"/>
              <a:t>đó</a:t>
            </a:r>
            <a:r>
              <a:rPr lang="en-US" sz="1200" dirty="0"/>
              <a:t> Dabigatran (</a:t>
            </a:r>
            <a:r>
              <a:rPr lang="en-US" sz="1200" dirty="0" err="1"/>
              <a:t>ức</a:t>
            </a:r>
            <a:r>
              <a:rPr lang="en-US" sz="1200" dirty="0"/>
              <a:t> </a:t>
            </a:r>
            <a:r>
              <a:rPr lang="en-US" sz="1200" dirty="0" err="1"/>
              <a:t>chế</a:t>
            </a:r>
            <a:r>
              <a:rPr lang="en-US" sz="1200" dirty="0"/>
              <a:t> thrombin </a:t>
            </a:r>
            <a:r>
              <a:rPr lang="en-US" sz="1200" dirty="0" err="1"/>
              <a:t>trực</a:t>
            </a:r>
            <a:r>
              <a:rPr lang="en-US" sz="1200" dirty="0"/>
              <a:t> </a:t>
            </a:r>
            <a:r>
              <a:rPr lang="en-US" sz="1200" dirty="0" err="1"/>
              <a:t>tiếp</a:t>
            </a:r>
            <a:r>
              <a:rPr lang="en-US" sz="1200" dirty="0"/>
              <a:t>) </a:t>
            </a:r>
            <a:r>
              <a:rPr lang="en-US" sz="1200" dirty="0" err="1"/>
              <a:t>và</a:t>
            </a:r>
            <a:r>
              <a:rPr lang="en-US" sz="1200" dirty="0"/>
              <a:t> </a:t>
            </a:r>
            <a:r>
              <a:rPr lang="en-US" sz="1200" dirty="0" err="1"/>
              <a:t>Edoxaban</a:t>
            </a:r>
            <a:r>
              <a:rPr lang="en-US" sz="1200" dirty="0"/>
              <a:t> (</a:t>
            </a:r>
            <a:r>
              <a:rPr lang="en-US" sz="1200" dirty="0" err="1"/>
              <a:t>ức</a:t>
            </a:r>
            <a:r>
              <a:rPr lang="en-US" sz="1200" dirty="0"/>
              <a:t> </a:t>
            </a:r>
            <a:r>
              <a:rPr lang="en-US" sz="1200" dirty="0" err="1"/>
              <a:t>chế</a:t>
            </a:r>
            <a:r>
              <a:rPr lang="en-US" sz="1200" dirty="0"/>
              <a:t> Xa) </a:t>
            </a:r>
            <a:r>
              <a:rPr lang="en-US" sz="1200" dirty="0" err="1"/>
              <a:t>cần</a:t>
            </a:r>
            <a:r>
              <a:rPr lang="en-US" sz="1200" dirty="0"/>
              <a:t> </a:t>
            </a:r>
            <a:r>
              <a:rPr lang="en-US" sz="1200" dirty="0" err="1"/>
              <a:t>kết</a:t>
            </a:r>
            <a:r>
              <a:rPr lang="en-US" sz="1200" dirty="0"/>
              <a:t> </a:t>
            </a:r>
            <a:r>
              <a:rPr lang="en-US" sz="1200" dirty="0" err="1"/>
              <a:t>hợp</a:t>
            </a:r>
            <a:r>
              <a:rPr lang="en-US" sz="1200" dirty="0"/>
              <a:t> </a:t>
            </a:r>
            <a:r>
              <a:rPr lang="en-US" sz="1200" dirty="0" err="1"/>
              <a:t>với</a:t>
            </a:r>
            <a:r>
              <a:rPr lang="en-US" sz="1200" dirty="0"/>
              <a:t> heparin </a:t>
            </a:r>
            <a:r>
              <a:rPr lang="en-US" sz="1200" dirty="0" err="1"/>
              <a:t>hệ</a:t>
            </a:r>
            <a:r>
              <a:rPr lang="en-US" sz="1200" dirty="0"/>
              <a:t> </a:t>
            </a:r>
            <a:r>
              <a:rPr lang="en-US" sz="1200" dirty="0" err="1"/>
              <a:t>thống</a:t>
            </a:r>
            <a:r>
              <a:rPr lang="en-US" sz="1200" dirty="0"/>
              <a:t> </a:t>
            </a:r>
            <a:r>
              <a:rPr lang="en-US" sz="1200" dirty="0" err="1"/>
              <a:t>trong</a:t>
            </a:r>
            <a:r>
              <a:rPr lang="en-US" sz="1200" dirty="0"/>
              <a:t> </a:t>
            </a:r>
            <a:r>
              <a:rPr lang="en-US" sz="1200" dirty="0" err="1"/>
              <a:t>giai</a:t>
            </a:r>
            <a:r>
              <a:rPr lang="en-US" sz="1200" dirty="0"/>
              <a:t> </a:t>
            </a:r>
            <a:r>
              <a:rPr lang="en-US" sz="1200" dirty="0" err="1"/>
              <a:t>đoạn</a:t>
            </a:r>
            <a:r>
              <a:rPr lang="en-US" sz="1200" dirty="0"/>
              <a:t> </a:t>
            </a:r>
            <a:r>
              <a:rPr lang="en-US" sz="1200" dirty="0" err="1"/>
              <a:t>ngắn</a:t>
            </a:r>
            <a:r>
              <a:rPr lang="en-US" sz="1200" dirty="0"/>
              <a:t> 5 </a:t>
            </a:r>
            <a:r>
              <a:rPr lang="en-US" sz="1200" dirty="0" err="1"/>
              <a:t>ngày</a:t>
            </a:r>
            <a:r>
              <a:rPr lang="en-US" sz="1200" dirty="0"/>
              <a:t> (</a:t>
            </a:r>
            <a:r>
              <a:rPr lang="en-US" sz="1200" dirty="0" err="1"/>
              <a:t>điều</a:t>
            </a:r>
            <a:r>
              <a:rPr lang="en-US" sz="1200" dirty="0"/>
              <a:t> </a:t>
            </a:r>
            <a:r>
              <a:rPr lang="en-US" sz="1200" dirty="0" err="1"/>
              <a:t>trị</a:t>
            </a:r>
            <a:r>
              <a:rPr lang="en-US" sz="1200" dirty="0"/>
              <a:t> </a:t>
            </a:r>
            <a:r>
              <a:rPr lang="en-US" sz="1200" dirty="0" err="1"/>
              <a:t>kép</a:t>
            </a:r>
            <a:r>
              <a:rPr lang="en-US" sz="1200" dirty="0"/>
              <a:t>) </a:t>
            </a:r>
            <a:r>
              <a:rPr lang="en-US" sz="1200" dirty="0" err="1"/>
              <a:t>trước</a:t>
            </a:r>
            <a:r>
              <a:rPr lang="en-US" sz="1200" dirty="0"/>
              <a:t> </a:t>
            </a:r>
            <a:r>
              <a:rPr lang="en-US" sz="1200" dirty="0" err="1"/>
              <a:t>khi</a:t>
            </a:r>
            <a:r>
              <a:rPr lang="en-US" sz="1200" dirty="0"/>
              <a:t> </a:t>
            </a:r>
            <a:r>
              <a:rPr lang="en-US" sz="1200" dirty="0" err="1"/>
              <a:t>được</a:t>
            </a:r>
            <a:r>
              <a:rPr lang="en-US" sz="1200" dirty="0"/>
              <a:t> </a:t>
            </a:r>
            <a:r>
              <a:rPr lang="en-US" sz="1200" dirty="0" err="1"/>
              <a:t>điều</a:t>
            </a:r>
            <a:r>
              <a:rPr lang="en-US" sz="1200" dirty="0"/>
              <a:t> </a:t>
            </a:r>
            <a:r>
              <a:rPr lang="en-US" sz="1200" dirty="0" err="1"/>
              <a:t>trị</a:t>
            </a:r>
            <a:r>
              <a:rPr lang="en-US" sz="1200" dirty="0"/>
              <a:t> </a:t>
            </a:r>
            <a:r>
              <a:rPr lang="en-US" sz="1200" dirty="0" err="1"/>
              <a:t>đơn</a:t>
            </a:r>
            <a:r>
              <a:rPr lang="en-US" sz="1200" dirty="0"/>
              <a:t> </a:t>
            </a:r>
            <a:r>
              <a:rPr lang="en-US" sz="1200" dirty="0" err="1"/>
              <a:t>trị</a:t>
            </a:r>
            <a:r>
              <a:rPr lang="en-US" sz="1200" dirty="0"/>
              <a:t> </a:t>
            </a:r>
            <a:r>
              <a:rPr lang="en-US" sz="1200" dirty="0" err="1"/>
              <a:t>bằng</a:t>
            </a:r>
            <a:r>
              <a:rPr lang="en-US" sz="1200" dirty="0"/>
              <a:t> </a:t>
            </a:r>
            <a:r>
              <a:rPr lang="en-US" sz="1200" dirty="0" err="1"/>
              <a:t>đường</a:t>
            </a:r>
            <a:r>
              <a:rPr lang="en-US" sz="1200" dirty="0"/>
              <a:t> </a:t>
            </a:r>
            <a:r>
              <a:rPr lang="en-US" sz="1200" dirty="0" err="1"/>
              <a:t>uống</a:t>
            </a:r>
            <a:r>
              <a:rPr lang="en-US" sz="1200" dirty="0"/>
              <a:t>.</a:t>
            </a:r>
          </a:p>
          <a:p>
            <a:pPr lvl="0"/>
            <a:r>
              <a:rPr lang="en-US" sz="1200" dirty="0" err="1"/>
              <a:t>Ức</a:t>
            </a:r>
            <a:r>
              <a:rPr lang="en-US" sz="1200" dirty="0"/>
              <a:t> </a:t>
            </a:r>
            <a:r>
              <a:rPr lang="en-US" sz="1200" dirty="0" err="1"/>
              <a:t>chế</a:t>
            </a:r>
            <a:r>
              <a:rPr lang="en-US" sz="1200" dirty="0"/>
              <a:t> thrombin </a:t>
            </a:r>
            <a:r>
              <a:rPr lang="en-US" sz="1200" dirty="0" err="1"/>
              <a:t>trực</a:t>
            </a:r>
            <a:r>
              <a:rPr lang="en-US" sz="1200" dirty="0"/>
              <a:t> </a:t>
            </a:r>
            <a:r>
              <a:rPr lang="en-US" sz="1200" dirty="0" err="1"/>
              <a:t>tiếp</a:t>
            </a:r>
            <a:r>
              <a:rPr lang="en-US" sz="1200" dirty="0"/>
              <a:t> (</a:t>
            </a:r>
            <a:r>
              <a:rPr lang="en-US" sz="1200" dirty="0" err="1"/>
              <a:t>argatroban</a:t>
            </a:r>
            <a:r>
              <a:rPr lang="en-US" sz="1200" dirty="0"/>
              <a:t>, </a:t>
            </a:r>
            <a:r>
              <a:rPr lang="en-US" sz="1200" dirty="0" err="1"/>
              <a:t>lepirudin</a:t>
            </a:r>
            <a:r>
              <a:rPr lang="en-US" sz="1200" dirty="0"/>
              <a:t>): </a:t>
            </a:r>
            <a:r>
              <a:rPr lang="en-US" sz="1200" dirty="0" err="1"/>
              <a:t>được</a:t>
            </a:r>
            <a:r>
              <a:rPr lang="en-US" sz="1200" dirty="0"/>
              <a:t> </a:t>
            </a:r>
            <a:r>
              <a:rPr lang="en-US" sz="1200" dirty="0" err="1"/>
              <a:t>đề</a:t>
            </a:r>
            <a:r>
              <a:rPr lang="en-US" sz="1200" dirty="0"/>
              <a:t> </a:t>
            </a:r>
            <a:r>
              <a:rPr lang="en-US" sz="1200" dirty="0" err="1"/>
              <a:t>nghị</a:t>
            </a:r>
            <a:r>
              <a:rPr lang="en-US" sz="1200" dirty="0"/>
              <a:t> </a:t>
            </a:r>
            <a:r>
              <a:rPr lang="en-US" sz="1200" dirty="0" err="1"/>
              <a:t>sử</a:t>
            </a:r>
            <a:r>
              <a:rPr lang="en-US" sz="1200" dirty="0"/>
              <a:t> </a:t>
            </a:r>
            <a:r>
              <a:rPr lang="en-US" sz="1200" dirty="0" err="1"/>
              <a:t>dụng</a:t>
            </a:r>
            <a:r>
              <a:rPr lang="en-US" sz="1200" dirty="0"/>
              <a:t> ở </a:t>
            </a:r>
            <a:r>
              <a:rPr lang="en-US" sz="1200" dirty="0" err="1"/>
              <a:t>những</a:t>
            </a:r>
            <a:r>
              <a:rPr lang="en-US" sz="1200" dirty="0"/>
              <a:t> BN </a:t>
            </a:r>
            <a:r>
              <a:rPr lang="en-US" sz="1200" dirty="0" err="1"/>
              <a:t>bị</a:t>
            </a:r>
            <a:r>
              <a:rPr lang="en-US" sz="1200" dirty="0"/>
              <a:t> HKTMS  </a:t>
            </a:r>
            <a:r>
              <a:rPr lang="en-US" sz="1200" dirty="0" err="1"/>
              <a:t>có</a:t>
            </a:r>
            <a:r>
              <a:rPr lang="en-US" sz="1200" dirty="0"/>
              <a:t> </a:t>
            </a:r>
            <a:r>
              <a:rPr lang="en-US" sz="1200" dirty="0" err="1"/>
              <a:t>tiền</a:t>
            </a:r>
            <a:r>
              <a:rPr lang="en-US" sz="1200" dirty="0"/>
              <a:t> </a:t>
            </a:r>
            <a:r>
              <a:rPr lang="en-US" sz="1200" dirty="0" err="1"/>
              <a:t>sử</a:t>
            </a:r>
            <a:r>
              <a:rPr lang="en-US" sz="1200" dirty="0"/>
              <a:t> </a:t>
            </a:r>
            <a:r>
              <a:rPr lang="en-US" sz="1200" dirty="0" err="1"/>
              <a:t>giảm</a:t>
            </a:r>
            <a:r>
              <a:rPr lang="en-US" sz="1200" dirty="0"/>
              <a:t> </a:t>
            </a:r>
            <a:r>
              <a:rPr lang="en-US" sz="1200" dirty="0" err="1"/>
              <a:t>tiểu</a:t>
            </a:r>
            <a:r>
              <a:rPr lang="en-US" sz="1200" dirty="0"/>
              <a:t> </a:t>
            </a:r>
            <a:r>
              <a:rPr lang="en-US" sz="1200" dirty="0" err="1"/>
              <a:t>cầu</a:t>
            </a:r>
            <a:r>
              <a:rPr lang="en-US" sz="1200" dirty="0"/>
              <a:t> </a:t>
            </a:r>
            <a:r>
              <a:rPr lang="en-US" sz="1200" dirty="0" err="1"/>
              <a:t>liên</a:t>
            </a:r>
            <a:r>
              <a:rPr lang="en-US" sz="1200" dirty="0"/>
              <a:t> </a:t>
            </a:r>
            <a:r>
              <a:rPr lang="en-US" sz="1200" dirty="0" err="1"/>
              <a:t>quan</a:t>
            </a:r>
            <a:r>
              <a:rPr lang="en-US" sz="1200" dirty="0"/>
              <a:t> heparin (HIT) </a:t>
            </a:r>
            <a:r>
              <a:rPr lang="en-US" sz="1200" dirty="0" err="1"/>
              <a:t>trước</a:t>
            </a:r>
            <a:r>
              <a:rPr lang="en-US" sz="1200" dirty="0"/>
              <a:t> </a:t>
            </a:r>
            <a:r>
              <a:rPr lang="en-US" sz="1200" dirty="0" err="1"/>
              <a:t>đây</a:t>
            </a:r>
            <a:r>
              <a:rPr lang="en-US" sz="1200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8ABCD3-5283-E1DE-AE24-DB7C39D3F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F603F3-1ABE-7AF9-C509-A16389D59B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F28475-E6D4-25AD-0BC0-1DA45BF81E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B6F118-6876-D41B-29C0-80AF5B300B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649270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Hiệu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quả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điều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trị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tiêu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sợi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huyết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thường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phụ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thuộc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thời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điều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trị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thể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tích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huyết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khối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252E9-9CF2-F768-2028-80B421451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D54D95-959E-804D-6092-14BCFF62CF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96CCA4-6BF2-1E60-DAE2-27ACF8CBD2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F7AEED-9CD9-FFA8-3F9A-EE0474E6F5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084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604D4-99F0-5987-1EC1-FFFC6912F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BDE434-0425-6150-AF9B-EA44FDF27F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158426-A0F6-568E-3BAC-0F4FB2AE0B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Hiệu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quả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điều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trị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tiêu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sợi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huyết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thường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phụ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thuộc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thời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điều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trị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thể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tích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huyết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khối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9E5687-30E6-90AF-4014-5D979C00EB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76942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69711-E2D4-E9C2-411F-2A635608C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8F60F9-B2E8-5267-B64C-6F74C454B6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7821FB-6FAF-BB1C-BAEE-192D009322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Hiệu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quả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điều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trị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tiêu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sợi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huyết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thường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phụ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thuộc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thời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điều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trị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thể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tích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huyết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khối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37513F-4DDB-3715-54D3-105C230568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176045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9D8387-544A-E88A-AFDD-D33213982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B89915-8338-7738-2279-3CA944E066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053826-4C3B-2BC4-DD6E-ABCB52EA63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Hiệu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quả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điều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trị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tiêu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sợi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huyết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thường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phụ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thuộc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thời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điều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trị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thể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tích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huyết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khối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4D88CB-03F1-2EC8-599D-83659F3A5D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031008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46B82-705F-7F65-6C23-C9233019F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0DACEC-128D-C4AA-47FD-4B0B3D1E68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0169B9-6644-D33B-8999-CBB430F886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chế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thủ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thuật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xâm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lấn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cần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thiết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đặc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biệt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thủ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thuật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động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mạch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dùng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tiêu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sợi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huyết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Trong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điều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kiện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thuận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lợi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về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chuyên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phương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tiện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nên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dùng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tiêu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sợi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huyết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qua catheter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A9DD82-C9AA-75DE-B66D-D1C69E169A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348012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chế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thủ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thuật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xâm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lấn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cần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thiết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đặc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biệt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thủ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thuật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động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mạch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dùng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tiêu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sợi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huyết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Trong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điều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kiện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thuận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lợi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về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chuyên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phương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tiện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nên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dùng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tiêu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sợi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huyết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qua catheter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DF43F-935D-C489-BBF2-060A435C7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1EBFCD-3576-4EEB-A583-23100847B3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157392-BCE4-6275-44EA-FD5C896049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Lưới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lọc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tĩnh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mạch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chủ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dưới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cùng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lúc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với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tiêu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sợi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huyết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lọc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ngăn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huyết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khối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từ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vùng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chậu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hệ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tĩnh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mạch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chi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dưới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đến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phổi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vị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trí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thường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dưới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tĩnh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mạch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thận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Lưới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lọc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vĩnh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viễn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còn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chống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chỉ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định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chống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nên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chống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lâu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dài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để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ngừa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huyết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khối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tắc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lưới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lọc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thể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giảm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biến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chứng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mãn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tính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giảm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thuyên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tắc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phổi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tái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phát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nhưng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chứng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được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dài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sống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còn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22D85E-439E-AE3E-A65D-1AFE9F8866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028203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FF796-214B-DDC1-EBB3-85CA8C31B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8C5F49-3C10-E10B-2471-63CB0F31E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5718A7-A719-F571-14BD-D9DE0218BC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481895-09A1-640C-7E4A-DF707127DF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293317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EEC6E-493D-E539-2776-E6531D76F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6AB25F-6A64-1F26-B6BE-9221D55F7B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8BA86B-F924-249F-92B7-598C4F01C2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1A3C70-1E05-57A9-BFC3-281922A61A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534032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D1C2B-049E-62AC-250E-1DA6FB265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7C9540-7D28-B1F0-48AB-F9685481AF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B9668B-CE6E-A1C3-11B7-53902B6BCA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7CE681-5C7F-476E-DF06-C72DB68DEA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238411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CB184-2024-F1CA-66D1-49C325C26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24BDE4-18CB-FB19-1411-538EE58BCA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63E84F-C035-0924-C16E-8AE907D94B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AD26F7-DC33-57DF-C566-DBB0A15D92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65264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9BE1A-3E20-9FD2-6809-9CB5FA742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036B8C-C315-72A0-A275-11D39279EA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C7D55A-DE86-1C1F-8512-F622655BBC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0F2C4-E2D7-B834-F80B-39D96861D6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86023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EBF9F-7B0D-4293-D5A5-E9F212A3E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2BD999-A36E-41B9-1597-C4E1F30021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B0B6A9-229B-70DB-17C5-9665ACB37A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giai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đoạn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điều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trị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cấp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5-10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ngày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nguy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HKTMS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rộng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gây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thuyên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tắc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xa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tạm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lắng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xuống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điều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trị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kháng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trì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sớm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sẽ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liên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tục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tiếp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nhằm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chế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tối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nguy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tái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phát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HKTMS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được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xem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nhất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nằm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giai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đoạn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Thời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điều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trị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kháng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được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quyết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định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bởi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độ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rộng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kích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huyết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khối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độ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nặng-biến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chứng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kèm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tối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thiểu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tháng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điển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hình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3-6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tháng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thể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lên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đến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12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tháng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trường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hợp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viêm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xanh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đau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Kháng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đầy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đủ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ngưỡng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trị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liệu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cần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được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đảm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bảo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việc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ngừng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đột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ngột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trị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liệu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điều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cần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tránh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chuyển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tiếp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kháng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2B8617-4BFF-26EB-15DF-0EFC54D78C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019405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DCB2B-1558-EFE3-80C9-A20C87A72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C1136D-0BEF-7A32-3E47-4488308329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F20791-8868-B79E-E6AB-5CEA64E8BD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buFontTx/>
              <a:buChar char="-"/>
            </a:pPr>
            <a:r>
              <a:rPr lang="en-US" sz="1800" dirty="0" err="1"/>
              <a:t>Lựa</a:t>
            </a:r>
            <a:r>
              <a:rPr lang="en-US" sz="1800" dirty="0"/>
              <a:t> </a:t>
            </a:r>
            <a:r>
              <a:rPr lang="en-US" sz="1800" dirty="0" err="1"/>
              <a:t>chọn</a:t>
            </a:r>
            <a:r>
              <a:rPr lang="en-US" sz="1800" dirty="0"/>
              <a:t> </a:t>
            </a:r>
            <a:r>
              <a:rPr lang="en-US" sz="1800" dirty="0" err="1"/>
              <a:t>kháng</a:t>
            </a:r>
            <a:r>
              <a:rPr lang="en-US" sz="1800" dirty="0"/>
              <a:t> </a:t>
            </a:r>
            <a:r>
              <a:rPr lang="en-US" sz="1800" dirty="0" err="1"/>
              <a:t>đông</a:t>
            </a:r>
            <a:r>
              <a:rPr lang="en-US" sz="1800" dirty="0"/>
              <a:t>:</a:t>
            </a:r>
          </a:p>
          <a:p>
            <a:pPr lvl="1"/>
            <a:r>
              <a:rPr lang="en-US" dirty="0"/>
              <a:t>VKAs: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ưa</a:t>
            </a:r>
            <a:r>
              <a:rPr lang="en-US" dirty="0"/>
              <a:t> </a:t>
            </a:r>
            <a:r>
              <a:rPr lang="en-US" dirty="0" err="1"/>
              <a:t>chuộng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hầu</a:t>
            </a:r>
            <a:r>
              <a:rPr lang="en-US" dirty="0"/>
              <a:t> </a:t>
            </a:r>
            <a:r>
              <a:rPr lang="en-US" dirty="0" err="1"/>
              <a:t>hết</a:t>
            </a:r>
            <a:r>
              <a:rPr lang="en-US" dirty="0"/>
              <a:t> BN </a:t>
            </a:r>
            <a:r>
              <a:rPr lang="en-US" dirty="0" err="1"/>
              <a:t>bị</a:t>
            </a:r>
            <a:r>
              <a:rPr lang="en-US" dirty="0"/>
              <a:t> HKTMS </a:t>
            </a:r>
            <a:r>
              <a:rPr lang="en-US" dirty="0" err="1"/>
              <a:t>vì</a:t>
            </a:r>
            <a:r>
              <a:rPr lang="en-US" dirty="0"/>
              <a:t> </a:t>
            </a:r>
            <a:r>
              <a:rPr lang="en-US" dirty="0" err="1"/>
              <a:t>nó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 </a:t>
            </a:r>
            <a:r>
              <a:rPr lang="en-US" dirty="0" err="1"/>
              <a:t>kinh</a:t>
            </a:r>
            <a:r>
              <a:rPr lang="en-US" dirty="0"/>
              <a:t> </a:t>
            </a:r>
            <a:r>
              <a:rPr lang="en-US" dirty="0" err="1"/>
              <a:t>nghiệm</a:t>
            </a:r>
            <a:r>
              <a:rPr lang="en-US" dirty="0"/>
              <a:t> </a:t>
            </a:r>
            <a:r>
              <a:rPr lang="en-US" dirty="0" err="1"/>
              <a:t>sử</a:t>
            </a:r>
            <a:r>
              <a:rPr lang="en-US" dirty="0"/>
              <a:t> </a:t>
            </a:r>
            <a:r>
              <a:rPr lang="en-US" dirty="0" err="1"/>
              <a:t>dụng</a:t>
            </a:r>
            <a:r>
              <a:rPr lang="en-US" dirty="0"/>
              <a:t> </a:t>
            </a:r>
            <a:r>
              <a:rPr lang="en-US" dirty="0" err="1"/>
              <a:t>lâu</a:t>
            </a:r>
            <a:r>
              <a:rPr lang="en-US" dirty="0"/>
              <a:t> </a:t>
            </a:r>
            <a:r>
              <a:rPr lang="en-US" dirty="0" err="1"/>
              <a:t>dài</a:t>
            </a:r>
            <a:r>
              <a:rPr lang="en-US" dirty="0"/>
              <a:t> </a:t>
            </a:r>
            <a:r>
              <a:rPr lang="en-US" dirty="0" err="1"/>
              <a:t>trên</a:t>
            </a:r>
            <a:r>
              <a:rPr lang="en-US" dirty="0"/>
              <a:t> </a:t>
            </a:r>
            <a:r>
              <a:rPr lang="en-US" dirty="0" err="1"/>
              <a:t>lâm</a:t>
            </a:r>
            <a:r>
              <a:rPr lang="en-US" dirty="0"/>
              <a:t> </a:t>
            </a:r>
            <a:r>
              <a:rPr lang="en-US" dirty="0" err="1"/>
              <a:t>sàng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sẵn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đối</a:t>
            </a:r>
            <a:r>
              <a:rPr lang="en-US" dirty="0"/>
              <a:t> </a:t>
            </a:r>
            <a:r>
              <a:rPr lang="en-US" dirty="0" err="1"/>
              <a:t>kháng</a:t>
            </a:r>
            <a:r>
              <a:rPr lang="en-US" dirty="0"/>
              <a:t> (antidote)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trường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biến</a:t>
            </a:r>
            <a:r>
              <a:rPr lang="en-US" dirty="0"/>
              <a:t> </a:t>
            </a:r>
            <a:r>
              <a:rPr lang="en-US" dirty="0" err="1"/>
              <a:t>chứng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huyết</a:t>
            </a:r>
            <a:r>
              <a:rPr lang="en-US" dirty="0"/>
              <a:t> </a:t>
            </a:r>
            <a:r>
              <a:rPr lang="en-US" dirty="0" err="1"/>
              <a:t>liên</a:t>
            </a:r>
            <a:r>
              <a:rPr lang="en-US" dirty="0"/>
              <a:t> </a:t>
            </a:r>
            <a:r>
              <a:rPr lang="en-US" dirty="0" err="1"/>
              <a:t>quan</a:t>
            </a:r>
            <a:r>
              <a:rPr lang="en-US" dirty="0"/>
              <a:t> </a:t>
            </a:r>
            <a:r>
              <a:rPr lang="en-US" dirty="0" err="1"/>
              <a:t>kháng</a:t>
            </a:r>
            <a:r>
              <a:rPr lang="en-US" dirty="0"/>
              <a:t> </a:t>
            </a:r>
            <a:r>
              <a:rPr lang="en-US" dirty="0" err="1"/>
              <a:t>đông</a:t>
            </a:r>
            <a:r>
              <a:rPr lang="en-US" dirty="0"/>
              <a:t> </a:t>
            </a:r>
            <a:r>
              <a:rPr lang="en-US" dirty="0" err="1"/>
              <a:t>tuy</a:t>
            </a:r>
            <a:r>
              <a:rPr lang="en-US" dirty="0"/>
              <a:t> </a:t>
            </a:r>
            <a:r>
              <a:rPr lang="en-US" dirty="0" err="1"/>
              <a:t>nhiên</a:t>
            </a:r>
            <a:r>
              <a:rPr lang="en-US" dirty="0"/>
              <a:t> </a:t>
            </a:r>
            <a:r>
              <a:rPr lang="en-US" dirty="0" err="1"/>
              <a:t>nó</a:t>
            </a:r>
            <a:r>
              <a:rPr lang="en-US" dirty="0"/>
              <a:t>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dõi</a:t>
            </a:r>
            <a:r>
              <a:rPr lang="en-US" dirty="0"/>
              <a:t> INR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kỳ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tương</a:t>
            </a:r>
            <a:r>
              <a:rPr lang="en-US" dirty="0"/>
              <a:t> </a:t>
            </a:r>
            <a:r>
              <a:rPr lang="en-US" dirty="0" err="1"/>
              <a:t>tác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 </a:t>
            </a:r>
            <a:r>
              <a:rPr lang="en-US" dirty="0" err="1"/>
              <a:t>thuốc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thức</a:t>
            </a:r>
            <a:r>
              <a:rPr lang="en-US" dirty="0"/>
              <a:t> </a:t>
            </a:r>
            <a:r>
              <a:rPr lang="en-US" dirty="0" err="1"/>
              <a:t>ăn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LMWH (VD: </a:t>
            </a:r>
            <a:r>
              <a:rPr lang="en-US" dirty="0" err="1"/>
              <a:t>lovenox</a:t>
            </a:r>
            <a:r>
              <a:rPr lang="en-US" dirty="0"/>
              <a:t>):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ưa</a:t>
            </a:r>
            <a:r>
              <a:rPr lang="en-US" dirty="0"/>
              <a:t> </a:t>
            </a:r>
            <a:r>
              <a:rPr lang="en-US" dirty="0" err="1"/>
              <a:t>chuộng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những</a:t>
            </a:r>
            <a:r>
              <a:rPr lang="en-US" dirty="0"/>
              <a:t> BN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lý</a:t>
            </a:r>
            <a:r>
              <a:rPr lang="en-US" dirty="0"/>
              <a:t> </a:t>
            </a:r>
            <a:r>
              <a:rPr lang="en-US" dirty="0" err="1"/>
              <a:t>ác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hoạt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thai</a:t>
            </a:r>
            <a:r>
              <a:rPr lang="en-US" dirty="0"/>
              <a:t> </a:t>
            </a:r>
            <a:r>
              <a:rPr lang="en-US" dirty="0" err="1"/>
              <a:t>kỳ</a:t>
            </a:r>
            <a:r>
              <a:rPr lang="en-US" dirty="0"/>
              <a:t>. BN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dõi</a:t>
            </a:r>
            <a:r>
              <a:rPr lang="en-US" dirty="0"/>
              <a:t> INR </a:t>
            </a:r>
            <a:r>
              <a:rPr lang="en-US" dirty="0" err="1"/>
              <a:t>nhưng</a:t>
            </a:r>
            <a:r>
              <a:rPr lang="en-US" dirty="0"/>
              <a:t>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chấp</a:t>
            </a:r>
            <a:r>
              <a:rPr lang="en-US" dirty="0"/>
              <a:t> </a:t>
            </a:r>
            <a:r>
              <a:rPr lang="en-US" dirty="0" err="1"/>
              <a:t>nhận</a:t>
            </a:r>
            <a:r>
              <a:rPr lang="en-US" dirty="0"/>
              <a:t> </a:t>
            </a:r>
            <a:r>
              <a:rPr lang="en-US" dirty="0" err="1"/>
              <a:t>đau</a:t>
            </a:r>
            <a:r>
              <a:rPr lang="en-US" dirty="0"/>
              <a:t> </a:t>
            </a:r>
            <a:r>
              <a:rPr lang="en-US" dirty="0" err="1"/>
              <a:t>vì</a:t>
            </a:r>
            <a:r>
              <a:rPr lang="en-US" dirty="0"/>
              <a:t> </a:t>
            </a:r>
            <a:r>
              <a:rPr lang="en-US" dirty="0" err="1"/>
              <a:t>tiêm</a:t>
            </a:r>
            <a:r>
              <a:rPr lang="en-US" dirty="0"/>
              <a:t> DD </a:t>
            </a:r>
            <a:r>
              <a:rPr lang="en-US" dirty="0" err="1"/>
              <a:t>mỗi</a:t>
            </a:r>
            <a:r>
              <a:rPr lang="en-US" dirty="0"/>
              <a:t> </a:t>
            </a:r>
            <a:r>
              <a:rPr lang="en-US" dirty="0" err="1"/>
              <a:t>ngày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Fondaparinux (</a:t>
            </a:r>
            <a:r>
              <a:rPr lang="en-US" dirty="0" err="1"/>
              <a:t>ức</a:t>
            </a:r>
            <a:r>
              <a:rPr lang="en-US" dirty="0"/>
              <a:t> </a:t>
            </a:r>
            <a:r>
              <a:rPr lang="en-US" dirty="0" err="1"/>
              <a:t>chế</a:t>
            </a:r>
            <a:r>
              <a:rPr lang="en-US" dirty="0"/>
              <a:t> Xa </a:t>
            </a:r>
            <a:r>
              <a:rPr lang="en-US" dirty="0" err="1"/>
              <a:t>đường</a:t>
            </a:r>
            <a:r>
              <a:rPr lang="en-US" dirty="0"/>
              <a:t> </a:t>
            </a:r>
            <a:r>
              <a:rPr lang="en-US" dirty="0" err="1"/>
              <a:t>tiêm</a:t>
            </a:r>
            <a:r>
              <a:rPr lang="en-US" dirty="0"/>
              <a:t> ): </a:t>
            </a:r>
            <a:r>
              <a:rPr lang="en-US" dirty="0" err="1"/>
              <a:t>cũng</a:t>
            </a:r>
            <a:r>
              <a:rPr lang="en-US" dirty="0"/>
              <a:t> </a:t>
            </a:r>
            <a:r>
              <a:rPr lang="en-US" dirty="0" err="1"/>
              <a:t>giống</a:t>
            </a:r>
            <a:r>
              <a:rPr lang="en-US" dirty="0"/>
              <a:t> </a:t>
            </a:r>
            <a:r>
              <a:rPr lang="en-US" dirty="0" err="1"/>
              <a:t>như</a:t>
            </a:r>
            <a:r>
              <a:rPr lang="en-US" dirty="0"/>
              <a:t> LMWH, </a:t>
            </a:r>
            <a:r>
              <a:rPr lang="en-US" dirty="0" err="1"/>
              <a:t>nó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dõi</a:t>
            </a:r>
            <a:r>
              <a:rPr lang="en-US" dirty="0"/>
              <a:t> INR,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ưa</a:t>
            </a:r>
            <a:r>
              <a:rPr lang="en-US" dirty="0"/>
              <a:t> </a:t>
            </a:r>
            <a:r>
              <a:rPr lang="en-US" dirty="0" err="1"/>
              <a:t>chuộng</a:t>
            </a:r>
            <a:r>
              <a:rPr lang="en-US" dirty="0"/>
              <a:t> ở BN </a:t>
            </a:r>
            <a:r>
              <a:rPr lang="en-US" dirty="0" err="1"/>
              <a:t>ung</a:t>
            </a:r>
            <a:r>
              <a:rPr lang="en-US" dirty="0"/>
              <a:t> </a:t>
            </a:r>
            <a:r>
              <a:rPr lang="en-US" dirty="0" err="1"/>
              <a:t>thư</a:t>
            </a:r>
            <a:r>
              <a:rPr lang="en-US" dirty="0"/>
              <a:t> </a:t>
            </a:r>
            <a:r>
              <a:rPr lang="en-US" dirty="0" err="1"/>
              <a:t>hoạt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lựa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BN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giảm</a:t>
            </a:r>
            <a:r>
              <a:rPr lang="en-US" dirty="0"/>
              <a:t> </a:t>
            </a:r>
            <a:r>
              <a:rPr lang="en-US" dirty="0" err="1"/>
              <a:t>tiểu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liên</a:t>
            </a:r>
            <a:r>
              <a:rPr lang="en-US" dirty="0"/>
              <a:t> </a:t>
            </a:r>
            <a:r>
              <a:rPr lang="en-US" dirty="0" err="1"/>
              <a:t>quan</a:t>
            </a:r>
            <a:r>
              <a:rPr lang="en-US" dirty="0"/>
              <a:t> heparin (HIT).</a:t>
            </a:r>
          </a:p>
          <a:p>
            <a:pPr lvl="1"/>
            <a:r>
              <a:rPr lang="en-US" dirty="0" err="1"/>
              <a:t>Thuốc</a:t>
            </a:r>
            <a:r>
              <a:rPr lang="en-US" dirty="0"/>
              <a:t> </a:t>
            </a:r>
            <a:r>
              <a:rPr lang="en-US" dirty="0" err="1"/>
              <a:t>kháng</a:t>
            </a:r>
            <a:r>
              <a:rPr lang="en-US" dirty="0"/>
              <a:t> </a:t>
            </a:r>
            <a:r>
              <a:rPr lang="en-US" dirty="0" err="1"/>
              <a:t>đông</a:t>
            </a:r>
            <a:r>
              <a:rPr lang="en-US" dirty="0"/>
              <a:t> </a:t>
            </a:r>
            <a:r>
              <a:rPr lang="en-US" dirty="0" err="1"/>
              <a:t>đường</a:t>
            </a:r>
            <a:r>
              <a:rPr lang="en-US" dirty="0"/>
              <a:t> </a:t>
            </a:r>
            <a:r>
              <a:rPr lang="en-US" dirty="0" err="1"/>
              <a:t>uống</a:t>
            </a:r>
            <a:r>
              <a:rPr lang="en-US" dirty="0"/>
              <a:t> </a:t>
            </a:r>
            <a:r>
              <a:rPr lang="en-US" dirty="0" err="1"/>
              <a:t>mới</a:t>
            </a:r>
            <a:r>
              <a:rPr lang="en-US" dirty="0"/>
              <a:t> (NOAC): </a:t>
            </a:r>
            <a:r>
              <a:rPr lang="en-US" dirty="0" err="1"/>
              <a:t>liều</a:t>
            </a:r>
            <a:r>
              <a:rPr lang="en-US" dirty="0"/>
              <a:t> </a:t>
            </a:r>
            <a:r>
              <a:rPr lang="en-US" dirty="0" err="1"/>
              <a:t>uống</a:t>
            </a:r>
            <a:r>
              <a:rPr lang="en-US" dirty="0"/>
              <a:t> </a:t>
            </a:r>
            <a:r>
              <a:rPr lang="en-US" dirty="0" err="1"/>
              <a:t>cố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dõi</a:t>
            </a:r>
            <a:r>
              <a:rPr lang="en-US" dirty="0"/>
              <a:t> </a:t>
            </a:r>
            <a:r>
              <a:rPr lang="en-US" dirty="0" err="1"/>
              <a:t>cận</a:t>
            </a:r>
            <a:r>
              <a:rPr lang="en-US" dirty="0"/>
              <a:t> </a:t>
            </a:r>
            <a:r>
              <a:rPr lang="en-US" dirty="0" err="1"/>
              <a:t>lâm</a:t>
            </a:r>
            <a:r>
              <a:rPr lang="en-US" dirty="0"/>
              <a:t> </a:t>
            </a:r>
            <a:r>
              <a:rPr lang="en-US" dirty="0" err="1"/>
              <a:t>sàng</a:t>
            </a:r>
            <a:r>
              <a:rPr lang="en-US" dirty="0"/>
              <a:t>. Những </a:t>
            </a:r>
            <a:r>
              <a:rPr lang="en-US" dirty="0" err="1"/>
              <a:t>thuốc</a:t>
            </a:r>
            <a:r>
              <a:rPr lang="en-US" dirty="0"/>
              <a:t> </a:t>
            </a:r>
            <a:r>
              <a:rPr lang="en-US" dirty="0" err="1"/>
              <a:t>này</a:t>
            </a:r>
            <a:r>
              <a:rPr lang="en-US" dirty="0"/>
              <a:t> </a:t>
            </a:r>
            <a:r>
              <a:rPr lang="en-US" dirty="0" err="1"/>
              <a:t>đạt</a:t>
            </a:r>
            <a:r>
              <a:rPr lang="en-US" dirty="0"/>
              <a:t>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tối</a:t>
            </a:r>
            <a:r>
              <a:rPr lang="en-US" dirty="0"/>
              <a:t> </a:t>
            </a:r>
            <a:r>
              <a:rPr lang="en-US" dirty="0" err="1"/>
              <a:t>đa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vòng</a:t>
            </a:r>
            <a:r>
              <a:rPr lang="en-US" dirty="0"/>
              <a:t> 1-4 </a:t>
            </a:r>
            <a:r>
              <a:rPr lang="en-US" dirty="0" err="1"/>
              <a:t>giờ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uống</a:t>
            </a:r>
            <a:r>
              <a:rPr lang="en-US" dirty="0"/>
              <a:t> </a:t>
            </a:r>
            <a:r>
              <a:rPr lang="en-US" dirty="0" err="1"/>
              <a:t>nên</a:t>
            </a:r>
            <a:r>
              <a:rPr lang="en-US" dirty="0"/>
              <a:t> </a:t>
            </a:r>
            <a:r>
              <a:rPr lang="en-US" dirty="0" err="1"/>
              <a:t>rất</a:t>
            </a:r>
            <a:r>
              <a:rPr lang="en-US" dirty="0"/>
              <a:t> </a:t>
            </a:r>
            <a:r>
              <a:rPr lang="en-US" dirty="0" err="1"/>
              <a:t>thuận</a:t>
            </a:r>
            <a:r>
              <a:rPr lang="en-US" dirty="0"/>
              <a:t> </a:t>
            </a:r>
            <a:r>
              <a:rPr lang="en-US" dirty="0" err="1"/>
              <a:t>lợi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kháng</a:t>
            </a:r>
            <a:r>
              <a:rPr lang="en-US" dirty="0"/>
              <a:t> </a:t>
            </a:r>
            <a:r>
              <a:rPr lang="en-US" dirty="0" err="1"/>
              <a:t>đông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kháng</a:t>
            </a:r>
            <a:r>
              <a:rPr lang="en-US" dirty="0"/>
              <a:t> </a:t>
            </a:r>
            <a:r>
              <a:rPr lang="en-US" dirty="0" err="1"/>
              <a:t>đông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ban </a:t>
            </a:r>
            <a:r>
              <a:rPr lang="en-US" dirty="0" err="1"/>
              <a:t>đầu</a:t>
            </a:r>
            <a:r>
              <a:rPr lang="en-US" dirty="0"/>
              <a:t>. Tuy </a:t>
            </a:r>
            <a:r>
              <a:rPr lang="en-US" dirty="0" err="1"/>
              <a:t>nhiên</a:t>
            </a:r>
            <a:r>
              <a:rPr lang="en-US" dirty="0"/>
              <a:t> </a:t>
            </a:r>
            <a:r>
              <a:rPr lang="en-US" dirty="0" err="1"/>
              <a:t>nó</a:t>
            </a:r>
            <a:r>
              <a:rPr lang="en-US" dirty="0"/>
              <a:t>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giảm</a:t>
            </a:r>
            <a:r>
              <a:rPr lang="en-US" dirty="0"/>
              <a:t> </a:t>
            </a:r>
            <a:r>
              <a:rPr lang="en-US" dirty="0" err="1"/>
              <a:t>liều</a:t>
            </a:r>
            <a:r>
              <a:rPr lang="en-US" dirty="0"/>
              <a:t> ở BN </a:t>
            </a:r>
            <a:r>
              <a:rPr lang="en-US" dirty="0" err="1"/>
              <a:t>lớn</a:t>
            </a:r>
            <a:r>
              <a:rPr lang="en-US" dirty="0"/>
              <a:t> </a:t>
            </a:r>
            <a:r>
              <a:rPr lang="en-US" dirty="0" err="1"/>
              <a:t>tuổi</a:t>
            </a:r>
            <a:r>
              <a:rPr lang="en-US" dirty="0"/>
              <a:t>,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suy</a:t>
            </a:r>
            <a:r>
              <a:rPr lang="en-US" dirty="0"/>
              <a:t> </a:t>
            </a:r>
            <a:r>
              <a:rPr lang="en-US" dirty="0" err="1"/>
              <a:t>giảm</a:t>
            </a:r>
            <a:r>
              <a:rPr lang="en-US" dirty="0"/>
              <a:t> </a:t>
            </a:r>
            <a:r>
              <a:rPr lang="en-US" dirty="0" err="1"/>
              <a:t>chức</a:t>
            </a:r>
            <a:r>
              <a:rPr lang="en-US" dirty="0"/>
              <a:t> </a:t>
            </a:r>
            <a:r>
              <a:rPr lang="en-US" dirty="0" err="1"/>
              <a:t>năng</a:t>
            </a:r>
            <a:r>
              <a:rPr lang="en-US" dirty="0"/>
              <a:t> </a:t>
            </a:r>
            <a:r>
              <a:rPr lang="en-US" dirty="0" err="1"/>
              <a:t>thận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quan</a:t>
            </a:r>
            <a:r>
              <a:rPr lang="en-US" dirty="0"/>
              <a:t> </a:t>
            </a:r>
            <a:r>
              <a:rPr lang="en-US" dirty="0" err="1"/>
              <a:t>trọng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tại</a:t>
            </a:r>
            <a:r>
              <a:rPr lang="en-US" dirty="0"/>
              <a:t> </a:t>
            </a:r>
            <a:r>
              <a:rPr lang="en-US" dirty="0" err="1"/>
              <a:t>vẫn</a:t>
            </a:r>
            <a:r>
              <a:rPr lang="en-US" dirty="0"/>
              <a:t> </a:t>
            </a:r>
            <a:r>
              <a:rPr lang="en-US" dirty="0" err="1"/>
              <a:t>chưa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đối</a:t>
            </a:r>
            <a:r>
              <a:rPr lang="en-US" dirty="0"/>
              <a:t> </a:t>
            </a:r>
            <a:r>
              <a:rPr lang="en-US" dirty="0" err="1"/>
              <a:t>kháng</a:t>
            </a:r>
            <a:r>
              <a:rPr lang="en-US" dirty="0"/>
              <a:t>.  </a:t>
            </a:r>
          </a:p>
          <a:p>
            <a:pPr lvl="0">
              <a:buFontTx/>
              <a:buChar char="-"/>
            </a:pPr>
            <a:endParaRPr lang="en-US" sz="18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B57E1D-A5DB-A880-0EEE-10872D6FA9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650360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93699-E0F5-3866-B26B-B64D6E28A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7DAD9B-A0F6-5757-77BA-50F7A5E9D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C9902A-F22B-E078-D3C5-BC5351C367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1200" dirty="0" err="1"/>
              <a:t>Kháng</a:t>
            </a:r>
            <a:r>
              <a:rPr lang="en-US" sz="1200" dirty="0"/>
              <a:t> vitamin K (VKA):</a:t>
            </a:r>
          </a:p>
          <a:p>
            <a:pPr marL="0" lvl="0" indent="0">
              <a:buNone/>
            </a:pPr>
            <a:r>
              <a:rPr lang="en-US" sz="1200" dirty="0"/>
              <a:t>+ </a:t>
            </a:r>
            <a:r>
              <a:rPr lang="en-US" sz="1200" dirty="0" err="1"/>
              <a:t>Một</a:t>
            </a:r>
            <a:r>
              <a:rPr lang="en-US" sz="1200" dirty="0"/>
              <a:t> </a:t>
            </a:r>
            <a:r>
              <a:rPr lang="en-US" sz="1200" dirty="0" err="1"/>
              <a:t>khi</a:t>
            </a:r>
            <a:r>
              <a:rPr lang="en-US" sz="1200" dirty="0"/>
              <a:t> UFH </a:t>
            </a:r>
            <a:r>
              <a:rPr lang="en-US" sz="1200" dirty="0" err="1"/>
              <a:t>hoặc</a:t>
            </a:r>
            <a:r>
              <a:rPr lang="en-US" sz="1200" dirty="0"/>
              <a:t> LMWH </a:t>
            </a:r>
            <a:r>
              <a:rPr lang="en-US" sz="1200" dirty="0" err="1"/>
              <a:t>bắt</a:t>
            </a:r>
            <a:r>
              <a:rPr lang="en-US" sz="1200" dirty="0"/>
              <a:t> </a:t>
            </a:r>
            <a:r>
              <a:rPr lang="en-US" sz="1200" dirty="0" err="1"/>
              <a:t>đầu</a:t>
            </a:r>
            <a:r>
              <a:rPr lang="en-US" sz="1200" dirty="0"/>
              <a:t> </a:t>
            </a:r>
            <a:r>
              <a:rPr lang="en-US" sz="1200" dirty="0" err="1"/>
              <a:t>sử</a:t>
            </a:r>
            <a:r>
              <a:rPr lang="en-US" sz="1200" dirty="0"/>
              <a:t> </a:t>
            </a:r>
            <a:r>
              <a:rPr lang="en-US" sz="1200" dirty="0" err="1"/>
              <a:t>dụng</a:t>
            </a:r>
            <a:r>
              <a:rPr lang="en-US" sz="1200" dirty="0"/>
              <a:t>, </a:t>
            </a:r>
            <a:r>
              <a:rPr lang="en-US" sz="1200" dirty="0" err="1"/>
              <a:t>cần</a:t>
            </a:r>
            <a:r>
              <a:rPr lang="en-US" sz="1200" dirty="0"/>
              <a:t> </a:t>
            </a:r>
            <a:r>
              <a:rPr lang="en-US" sz="1200" dirty="0" err="1"/>
              <a:t>khởi</a:t>
            </a:r>
            <a:r>
              <a:rPr lang="en-US" sz="1200" dirty="0"/>
              <a:t> </a:t>
            </a:r>
            <a:r>
              <a:rPr lang="en-US" sz="1200" dirty="0" err="1"/>
              <a:t>trị</a:t>
            </a:r>
            <a:r>
              <a:rPr lang="en-US" sz="1200" dirty="0"/>
              <a:t> </a:t>
            </a:r>
            <a:r>
              <a:rPr lang="en-US" sz="1200" dirty="0" err="1"/>
              <a:t>ngay</a:t>
            </a:r>
            <a:r>
              <a:rPr lang="en-US" sz="1200" dirty="0"/>
              <a:t> VKA. </a:t>
            </a:r>
            <a:r>
              <a:rPr lang="en-US" sz="1200" dirty="0" err="1"/>
              <a:t>Gối</a:t>
            </a:r>
            <a:r>
              <a:rPr lang="en-US" sz="1200" dirty="0"/>
              <a:t> </a:t>
            </a:r>
            <a:r>
              <a:rPr lang="en-US" sz="1200" dirty="0" err="1"/>
              <a:t>đầu</a:t>
            </a:r>
            <a:r>
              <a:rPr lang="en-US" sz="1200" dirty="0"/>
              <a:t> </a:t>
            </a:r>
            <a:r>
              <a:rPr lang="en-US" sz="1200" dirty="0" err="1"/>
              <a:t>điều</a:t>
            </a:r>
            <a:r>
              <a:rPr lang="en-US" sz="1200" dirty="0"/>
              <a:t> </a:t>
            </a:r>
            <a:r>
              <a:rPr lang="en-US" sz="1200" dirty="0" err="1"/>
              <a:t>trị</a:t>
            </a:r>
            <a:r>
              <a:rPr lang="en-US" sz="1200" dirty="0"/>
              <a:t> heparin </a:t>
            </a:r>
            <a:r>
              <a:rPr lang="en-US" sz="1200" dirty="0" err="1"/>
              <a:t>và</a:t>
            </a:r>
            <a:r>
              <a:rPr lang="en-US" sz="1200" dirty="0"/>
              <a:t> VKA </a:t>
            </a:r>
            <a:r>
              <a:rPr lang="en-US" sz="1200" dirty="0" err="1"/>
              <a:t>nên</a:t>
            </a:r>
            <a:r>
              <a:rPr lang="en-US" sz="1200" dirty="0"/>
              <a:t> </a:t>
            </a:r>
            <a:r>
              <a:rPr lang="en-US" sz="1200" dirty="0" err="1"/>
              <a:t>tối</a:t>
            </a:r>
            <a:r>
              <a:rPr lang="en-US" sz="1200" dirty="0"/>
              <a:t> </a:t>
            </a:r>
            <a:r>
              <a:rPr lang="en-US" sz="1200" dirty="0" err="1"/>
              <a:t>thiểu</a:t>
            </a:r>
            <a:r>
              <a:rPr lang="en-US" sz="1200" dirty="0"/>
              <a:t> 4-5 </a:t>
            </a:r>
            <a:r>
              <a:rPr lang="en-US" sz="1200" dirty="0" err="1"/>
              <a:t>ngày</a:t>
            </a:r>
            <a:r>
              <a:rPr lang="en-US" sz="1200" dirty="0"/>
              <a:t> </a:t>
            </a:r>
            <a:r>
              <a:rPr lang="en-US" sz="1200" dirty="0" err="1"/>
              <a:t>cho</a:t>
            </a:r>
            <a:r>
              <a:rPr lang="en-US" sz="1200" dirty="0"/>
              <a:t> </a:t>
            </a:r>
            <a:r>
              <a:rPr lang="en-US" sz="1200" dirty="0" err="1"/>
              <a:t>tới</a:t>
            </a:r>
            <a:r>
              <a:rPr lang="en-US" sz="1200" dirty="0"/>
              <a:t> </a:t>
            </a:r>
            <a:r>
              <a:rPr lang="en-US" sz="1200" dirty="0" err="1"/>
              <a:t>khi</a:t>
            </a:r>
            <a:r>
              <a:rPr lang="en-US" sz="1200" dirty="0"/>
              <a:t> INR </a:t>
            </a:r>
            <a:r>
              <a:rPr lang="en-US" sz="1200" dirty="0" err="1"/>
              <a:t>đạt</a:t>
            </a:r>
            <a:r>
              <a:rPr lang="en-US" sz="1200" dirty="0"/>
              <a:t> </a:t>
            </a:r>
            <a:r>
              <a:rPr lang="en-US" sz="1200" dirty="0" err="1"/>
              <a:t>ngưỡng</a:t>
            </a:r>
            <a:r>
              <a:rPr lang="en-US" sz="1200" dirty="0"/>
              <a:t> </a:t>
            </a:r>
            <a:r>
              <a:rPr lang="en-US" sz="1200" dirty="0" err="1"/>
              <a:t>điều</a:t>
            </a:r>
            <a:r>
              <a:rPr lang="en-US" sz="1200" dirty="0"/>
              <a:t> </a:t>
            </a:r>
            <a:r>
              <a:rPr lang="en-US" sz="1200" dirty="0" err="1"/>
              <a:t>trị</a:t>
            </a:r>
            <a:r>
              <a:rPr lang="en-US" sz="1200" dirty="0"/>
              <a:t> INR = 2-3 </a:t>
            </a:r>
            <a:r>
              <a:rPr lang="en-US" sz="1200" dirty="0" err="1"/>
              <a:t>trong</a:t>
            </a:r>
            <a:r>
              <a:rPr lang="en-US" sz="1200" dirty="0"/>
              <a:t> 2 </a:t>
            </a:r>
            <a:r>
              <a:rPr lang="en-US" sz="1200" dirty="0" err="1"/>
              <a:t>ngày</a:t>
            </a:r>
            <a:r>
              <a:rPr lang="en-US" sz="1200" dirty="0"/>
              <a:t> </a:t>
            </a:r>
            <a:r>
              <a:rPr lang="en-US" sz="1200" dirty="0" err="1"/>
              <a:t>liên</a:t>
            </a:r>
            <a:r>
              <a:rPr lang="en-US" sz="1200" dirty="0"/>
              <a:t> </a:t>
            </a:r>
            <a:r>
              <a:rPr lang="en-US" sz="1200" dirty="0" err="1"/>
              <a:t>tiếp</a:t>
            </a:r>
            <a:r>
              <a:rPr lang="en-US" sz="1200" dirty="0"/>
              <a:t> </a:t>
            </a:r>
            <a:r>
              <a:rPr lang="en-US" sz="1200" dirty="0" err="1"/>
              <a:t>thì</a:t>
            </a:r>
            <a:r>
              <a:rPr lang="en-US" sz="1200" dirty="0"/>
              <a:t> </a:t>
            </a:r>
            <a:r>
              <a:rPr lang="en-US" sz="1200" dirty="0" err="1"/>
              <a:t>ngưng</a:t>
            </a:r>
            <a:r>
              <a:rPr lang="en-US" sz="1200" dirty="0"/>
              <a:t> heparin. </a:t>
            </a:r>
            <a:r>
              <a:rPr lang="en-US" sz="1200" dirty="0" err="1"/>
              <a:t>Liều</a:t>
            </a:r>
            <a:r>
              <a:rPr lang="en-US" sz="1200" dirty="0"/>
              <a:t> </a:t>
            </a:r>
            <a:r>
              <a:rPr lang="en-US" sz="1200" dirty="0" err="1"/>
              <a:t>khởi</a:t>
            </a:r>
            <a:r>
              <a:rPr lang="en-US" sz="1200" dirty="0"/>
              <a:t> </a:t>
            </a:r>
            <a:r>
              <a:rPr lang="en-US" sz="1200" dirty="0" err="1"/>
              <a:t>đầu</a:t>
            </a:r>
            <a:r>
              <a:rPr lang="en-US" sz="1200" dirty="0"/>
              <a:t> </a:t>
            </a:r>
            <a:r>
              <a:rPr lang="en-US" sz="1200" dirty="0" err="1"/>
              <a:t>thấp</a:t>
            </a:r>
            <a:r>
              <a:rPr lang="en-US" sz="1200" dirty="0"/>
              <a:t> ở BN </a:t>
            </a:r>
            <a:r>
              <a:rPr lang="en-US" sz="1200" dirty="0" err="1"/>
              <a:t>lớn</a:t>
            </a:r>
            <a:r>
              <a:rPr lang="en-US" sz="1200" dirty="0"/>
              <a:t> </a:t>
            </a:r>
            <a:r>
              <a:rPr lang="en-US" sz="1200" dirty="0" err="1"/>
              <a:t>tuổi</a:t>
            </a:r>
            <a:r>
              <a:rPr lang="en-US" sz="1200" dirty="0"/>
              <a:t> </a:t>
            </a:r>
            <a:r>
              <a:rPr lang="en-US" sz="1200" dirty="0" err="1"/>
              <a:t>hoặc</a:t>
            </a:r>
            <a:r>
              <a:rPr lang="en-US" sz="1200" dirty="0"/>
              <a:t> </a:t>
            </a:r>
            <a:r>
              <a:rPr lang="en-US" sz="1200" dirty="0" err="1"/>
              <a:t>có</a:t>
            </a:r>
            <a:r>
              <a:rPr lang="en-US" sz="1200" dirty="0"/>
              <a:t> </a:t>
            </a:r>
            <a:r>
              <a:rPr lang="en-US" sz="1200" dirty="0" err="1"/>
              <a:t>nguy</a:t>
            </a:r>
            <a:r>
              <a:rPr lang="en-US" sz="1200" dirty="0"/>
              <a:t> </a:t>
            </a:r>
            <a:r>
              <a:rPr lang="en-US" sz="1200" dirty="0" err="1"/>
              <a:t>cơ</a:t>
            </a:r>
            <a:r>
              <a:rPr lang="en-US" sz="1200" dirty="0"/>
              <a:t> </a:t>
            </a:r>
            <a:r>
              <a:rPr lang="en-US" sz="1200" dirty="0" err="1"/>
              <a:t>chảy</a:t>
            </a:r>
            <a:r>
              <a:rPr lang="en-US" sz="1200" dirty="0"/>
              <a:t> </a:t>
            </a:r>
            <a:r>
              <a:rPr lang="en-US" sz="1200" dirty="0" err="1"/>
              <a:t>máu</a:t>
            </a:r>
            <a:r>
              <a:rPr lang="en-US" sz="1200" dirty="0"/>
              <a:t> </a:t>
            </a:r>
            <a:r>
              <a:rPr lang="en-US" sz="1200" dirty="0" err="1"/>
              <a:t>cao</a:t>
            </a:r>
            <a:r>
              <a:rPr lang="en-US" sz="1200" dirty="0"/>
              <a:t> </a:t>
            </a:r>
            <a:r>
              <a:rPr lang="en-US" sz="1200" dirty="0" err="1"/>
              <a:t>và</a:t>
            </a:r>
            <a:r>
              <a:rPr lang="en-US" sz="1200" dirty="0"/>
              <a:t> </a:t>
            </a:r>
            <a:r>
              <a:rPr lang="en-US" sz="1200" dirty="0" err="1"/>
              <a:t>liều</a:t>
            </a:r>
            <a:r>
              <a:rPr lang="en-US" sz="1200" dirty="0"/>
              <a:t> </a:t>
            </a:r>
            <a:r>
              <a:rPr lang="en-US" sz="1200" dirty="0" err="1"/>
              <a:t>khởi</a:t>
            </a:r>
            <a:r>
              <a:rPr lang="en-US" sz="1200" dirty="0"/>
              <a:t> </a:t>
            </a:r>
            <a:r>
              <a:rPr lang="en-US" sz="1200" dirty="0" err="1"/>
              <a:t>đầu</a:t>
            </a:r>
            <a:r>
              <a:rPr lang="en-US" sz="1200" dirty="0"/>
              <a:t> </a:t>
            </a:r>
            <a:r>
              <a:rPr lang="en-US" sz="1200" dirty="0" err="1"/>
              <a:t>cao</a:t>
            </a:r>
            <a:r>
              <a:rPr lang="en-US" sz="1200" dirty="0"/>
              <a:t> </a:t>
            </a:r>
            <a:r>
              <a:rPr lang="en-US" sz="1200" dirty="0" err="1"/>
              <a:t>có</a:t>
            </a:r>
            <a:r>
              <a:rPr lang="en-US" sz="1200" dirty="0"/>
              <a:t> </a:t>
            </a:r>
            <a:r>
              <a:rPr lang="en-US" sz="1200" dirty="0" err="1"/>
              <a:t>thể</a:t>
            </a:r>
            <a:r>
              <a:rPr lang="en-US" sz="1200" dirty="0"/>
              <a:t> </a:t>
            </a:r>
            <a:r>
              <a:rPr lang="en-US" sz="1200" dirty="0" err="1"/>
              <a:t>được</a:t>
            </a:r>
            <a:r>
              <a:rPr lang="en-US" sz="1200" dirty="0"/>
              <a:t> </a:t>
            </a:r>
            <a:r>
              <a:rPr lang="en-US" sz="1200" dirty="0" err="1"/>
              <a:t>xem</a:t>
            </a:r>
            <a:r>
              <a:rPr lang="en-US" sz="1200" dirty="0"/>
              <a:t> </a:t>
            </a:r>
            <a:r>
              <a:rPr lang="en-US" sz="1200" dirty="0" err="1"/>
              <a:t>xét</a:t>
            </a:r>
            <a:r>
              <a:rPr lang="en-US" sz="1200" dirty="0"/>
              <a:t> ở </a:t>
            </a:r>
            <a:r>
              <a:rPr lang="en-US" sz="1200" dirty="0" err="1"/>
              <a:t>những</a:t>
            </a:r>
            <a:r>
              <a:rPr lang="en-US" sz="1200" dirty="0"/>
              <a:t> </a:t>
            </a:r>
            <a:r>
              <a:rPr lang="en-US" sz="1200" dirty="0" err="1"/>
              <a:t>cá</a:t>
            </a:r>
            <a:r>
              <a:rPr lang="en-US" sz="1200" dirty="0"/>
              <a:t> </a:t>
            </a:r>
            <a:r>
              <a:rPr lang="en-US" sz="1200" dirty="0" err="1"/>
              <a:t>nhân</a:t>
            </a:r>
            <a:r>
              <a:rPr lang="en-US" sz="1200" dirty="0"/>
              <a:t> </a:t>
            </a:r>
            <a:r>
              <a:rPr lang="en-US" sz="1200" dirty="0" err="1"/>
              <a:t>trẻ</a:t>
            </a:r>
            <a:r>
              <a:rPr lang="en-US" sz="1200" dirty="0"/>
              <a:t> </a:t>
            </a:r>
            <a:r>
              <a:rPr lang="en-US" sz="1200" dirty="0" err="1"/>
              <a:t>khỏe</a:t>
            </a:r>
            <a:r>
              <a:rPr lang="en-US" sz="1200" dirty="0"/>
              <a:t>, </a:t>
            </a:r>
            <a:r>
              <a:rPr lang="en-US" sz="1200" dirty="0" err="1"/>
              <a:t>nguy</a:t>
            </a:r>
            <a:r>
              <a:rPr lang="en-US" sz="1200" dirty="0"/>
              <a:t> </a:t>
            </a:r>
            <a:r>
              <a:rPr lang="en-US" sz="1200" dirty="0" err="1"/>
              <a:t>cơ</a:t>
            </a:r>
            <a:r>
              <a:rPr lang="en-US" sz="1200" dirty="0"/>
              <a:t> </a:t>
            </a:r>
            <a:r>
              <a:rPr lang="en-US" sz="1200" dirty="0" err="1"/>
              <a:t>chảy</a:t>
            </a:r>
            <a:r>
              <a:rPr lang="en-US" sz="1200" dirty="0"/>
              <a:t> </a:t>
            </a:r>
            <a:r>
              <a:rPr lang="en-US" sz="1200" dirty="0" err="1"/>
              <a:t>máu</a:t>
            </a:r>
            <a:r>
              <a:rPr lang="en-US" sz="1200" dirty="0"/>
              <a:t> </a:t>
            </a:r>
            <a:r>
              <a:rPr lang="en-US" sz="1200" dirty="0" err="1"/>
              <a:t>thấp</a:t>
            </a:r>
            <a:r>
              <a:rPr lang="en-US" sz="1200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FB9174-9D92-0921-6A31-3769E4B5E6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508818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FD35D-CABD-220A-A5CB-20C20D4E1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6F8B00-D00C-C144-F67C-14F4FC10D6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7050EC-785D-ABCA-0D46-F811CBE26A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1200" dirty="0" err="1"/>
              <a:t>Kháng</a:t>
            </a:r>
            <a:r>
              <a:rPr lang="en-US" sz="1200" dirty="0"/>
              <a:t> vitamin K (VKA):</a:t>
            </a:r>
          </a:p>
          <a:p>
            <a:pPr marL="0" lvl="0" indent="0">
              <a:buNone/>
            </a:pPr>
            <a:r>
              <a:rPr lang="en-US" sz="1200" dirty="0"/>
              <a:t>+ </a:t>
            </a:r>
            <a:r>
              <a:rPr lang="en-US" sz="1200" dirty="0" err="1"/>
              <a:t>Một</a:t>
            </a:r>
            <a:r>
              <a:rPr lang="en-US" sz="1200" dirty="0"/>
              <a:t> </a:t>
            </a:r>
            <a:r>
              <a:rPr lang="en-US" sz="1200" dirty="0" err="1"/>
              <a:t>khi</a:t>
            </a:r>
            <a:r>
              <a:rPr lang="en-US" sz="1200" dirty="0"/>
              <a:t> UFH </a:t>
            </a:r>
            <a:r>
              <a:rPr lang="en-US" sz="1200" dirty="0" err="1"/>
              <a:t>hoặc</a:t>
            </a:r>
            <a:r>
              <a:rPr lang="en-US" sz="1200" dirty="0"/>
              <a:t> LMWH </a:t>
            </a:r>
            <a:r>
              <a:rPr lang="en-US" sz="1200" dirty="0" err="1"/>
              <a:t>bắt</a:t>
            </a:r>
            <a:r>
              <a:rPr lang="en-US" sz="1200" dirty="0"/>
              <a:t> </a:t>
            </a:r>
            <a:r>
              <a:rPr lang="en-US" sz="1200" dirty="0" err="1"/>
              <a:t>đầu</a:t>
            </a:r>
            <a:r>
              <a:rPr lang="en-US" sz="1200" dirty="0"/>
              <a:t> </a:t>
            </a:r>
            <a:r>
              <a:rPr lang="en-US" sz="1200" dirty="0" err="1"/>
              <a:t>sử</a:t>
            </a:r>
            <a:r>
              <a:rPr lang="en-US" sz="1200" dirty="0"/>
              <a:t> </a:t>
            </a:r>
            <a:r>
              <a:rPr lang="en-US" sz="1200" dirty="0" err="1"/>
              <a:t>dụng</a:t>
            </a:r>
            <a:r>
              <a:rPr lang="en-US" sz="1200" dirty="0"/>
              <a:t>, </a:t>
            </a:r>
            <a:r>
              <a:rPr lang="en-US" sz="1200" dirty="0" err="1"/>
              <a:t>cần</a:t>
            </a:r>
            <a:r>
              <a:rPr lang="en-US" sz="1200" dirty="0"/>
              <a:t> </a:t>
            </a:r>
            <a:r>
              <a:rPr lang="en-US" sz="1200" dirty="0" err="1"/>
              <a:t>khởi</a:t>
            </a:r>
            <a:r>
              <a:rPr lang="en-US" sz="1200" dirty="0"/>
              <a:t> </a:t>
            </a:r>
            <a:r>
              <a:rPr lang="en-US" sz="1200" dirty="0" err="1"/>
              <a:t>trị</a:t>
            </a:r>
            <a:r>
              <a:rPr lang="en-US" sz="1200" dirty="0"/>
              <a:t> </a:t>
            </a:r>
            <a:r>
              <a:rPr lang="en-US" sz="1200" dirty="0" err="1"/>
              <a:t>ngay</a:t>
            </a:r>
            <a:r>
              <a:rPr lang="en-US" sz="1200" dirty="0"/>
              <a:t> VKA. </a:t>
            </a:r>
            <a:r>
              <a:rPr lang="en-US" sz="1200" dirty="0" err="1"/>
              <a:t>Gối</a:t>
            </a:r>
            <a:r>
              <a:rPr lang="en-US" sz="1200" dirty="0"/>
              <a:t> </a:t>
            </a:r>
            <a:r>
              <a:rPr lang="en-US" sz="1200" dirty="0" err="1"/>
              <a:t>đầu</a:t>
            </a:r>
            <a:r>
              <a:rPr lang="en-US" sz="1200" dirty="0"/>
              <a:t> </a:t>
            </a:r>
            <a:r>
              <a:rPr lang="en-US" sz="1200" dirty="0" err="1"/>
              <a:t>điều</a:t>
            </a:r>
            <a:r>
              <a:rPr lang="en-US" sz="1200" dirty="0"/>
              <a:t> </a:t>
            </a:r>
            <a:r>
              <a:rPr lang="en-US" sz="1200" dirty="0" err="1"/>
              <a:t>trị</a:t>
            </a:r>
            <a:r>
              <a:rPr lang="en-US" sz="1200" dirty="0"/>
              <a:t> heparin </a:t>
            </a:r>
            <a:r>
              <a:rPr lang="en-US" sz="1200" dirty="0" err="1"/>
              <a:t>và</a:t>
            </a:r>
            <a:r>
              <a:rPr lang="en-US" sz="1200" dirty="0"/>
              <a:t> VKA </a:t>
            </a:r>
            <a:r>
              <a:rPr lang="en-US" sz="1200" dirty="0" err="1"/>
              <a:t>nên</a:t>
            </a:r>
            <a:r>
              <a:rPr lang="en-US" sz="1200" dirty="0"/>
              <a:t> </a:t>
            </a:r>
            <a:r>
              <a:rPr lang="en-US" sz="1200" dirty="0" err="1"/>
              <a:t>tối</a:t>
            </a:r>
            <a:r>
              <a:rPr lang="en-US" sz="1200" dirty="0"/>
              <a:t> </a:t>
            </a:r>
            <a:r>
              <a:rPr lang="en-US" sz="1200" dirty="0" err="1"/>
              <a:t>thiểu</a:t>
            </a:r>
            <a:r>
              <a:rPr lang="en-US" sz="1200" dirty="0"/>
              <a:t> 4-5 </a:t>
            </a:r>
            <a:r>
              <a:rPr lang="en-US" sz="1200" dirty="0" err="1"/>
              <a:t>ngày</a:t>
            </a:r>
            <a:r>
              <a:rPr lang="en-US" sz="1200" dirty="0"/>
              <a:t> </a:t>
            </a:r>
            <a:r>
              <a:rPr lang="en-US" sz="1200" dirty="0" err="1"/>
              <a:t>cho</a:t>
            </a:r>
            <a:r>
              <a:rPr lang="en-US" sz="1200" dirty="0"/>
              <a:t> </a:t>
            </a:r>
            <a:r>
              <a:rPr lang="en-US" sz="1200" dirty="0" err="1"/>
              <a:t>tới</a:t>
            </a:r>
            <a:r>
              <a:rPr lang="en-US" sz="1200" dirty="0"/>
              <a:t> </a:t>
            </a:r>
            <a:r>
              <a:rPr lang="en-US" sz="1200" dirty="0" err="1"/>
              <a:t>khi</a:t>
            </a:r>
            <a:r>
              <a:rPr lang="en-US" sz="1200" dirty="0"/>
              <a:t> INR </a:t>
            </a:r>
            <a:r>
              <a:rPr lang="en-US" sz="1200" dirty="0" err="1"/>
              <a:t>đạt</a:t>
            </a:r>
            <a:r>
              <a:rPr lang="en-US" sz="1200" dirty="0"/>
              <a:t> </a:t>
            </a:r>
            <a:r>
              <a:rPr lang="en-US" sz="1200" dirty="0" err="1"/>
              <a:t>ngưỡng</a:t>
            </a:r>
            <a:r>
              <a:rPr lang="en-US" sz="1200" dirty="0"/>
              <a:t> </a:t>
            </a:r>
            <a:r>
              <a:rPr lang="en-US" sz="1200" dirty="0" err="1"/>
              <a:t>điều</a:t>
            </a:r>
            <a:r>
              <a:rPr lang="en-US" sz="1200" dirty="0"/>
              <a:t> </a:t>
            </a:r>
            <a:r>
              <a:rPr lang="en-US" sz="1200" dirty="0" err="1"/>
              <a:t>trị</a:t>
            </a:r>
            <a:r>
              <a:rPr lang="en-US" sz="1200" dirty="0"/>
              <a:t> INR = 2-3 </a:t>
            </a:r>
            <a:r>
              <a:rPr lang="en-US" sz="1200" dirty="0" err="1"/>
              <a:t>trong</a:t>
            </a:r>
            <a:r>
              <a:rPr lang="en-US" sz="1200" dirty="0"/>
              <a:t> 2 </a:t>
            </a:r>
            <a:r>
              <a:rPr lang="en-US" sz="1200" dirty="0" err="1"/>
              <a:t>ngày</a:t>
            </a:r>
            <a:r>
              <a:rPr lang="en-US" sz="1200" dirty="0"/>
              <a:t> </a:t>
            </a:r>
            <a:r>
              <a:rPr lang="en-US" sz="1200" dirty="0" err="1"/>
              <a:t>liên</a:t>
            </a:r>
            <a:r>
              <a:rPr lang="en-US" sz="1200" dirty="0"/>
              <a:t> </a:t>
            </a:r>
            <a:r>
              <a:rPr lang="en-US" sz="1200" dirty="0" err="1"/>
              <a:t>tiếp</a:t>
            </a:r>
            <a:r>
              <a:rPr lang="en-US" sz="1200" dirty="0"/>
              <a:t> </a:t>
            </a:r>
            <a:r>
              <a:rPr lang="en-US" sz="1200" dirty="0" err="1"/>
              <a:t>thì</a:t>
            </a:r>
            <a:r>
              <a:rPr lang="en-US" sz="1200" dirty="0"/>
              <a:t> </a:t>
            </a:r>
            <a:r>
              <a:rPr lang="en-US" sz="1200" dirty="0" err="1"/>
              <a:t>ngưng</a:t>
            </a:r>
            <a:r>
              <a:rPr lang="en-US" sz="1200" dirty="0"/>
              <a:t> heparin. </a:t>
            </a:r>
            <a:r>
              <a:rPr lang="en-US" sz="1200" dirty="0" err="1"/>
              <a:t>Liều</a:t>
            </a:r>
            <a:r>
              <a:rPr lang="en-US" sz="1200" dirty="0"/>
              <a:t> </a:t>
            </a:r>
            <a:r>
              <a:rPr lang="en-US" sz="1200" dirty="0" err="1"/>
              <a:t>khởi</a:t>
            </a:r>
            <a:r>
              <a:rPr lang="en-US" sz="1200" dirty="0"/>
              <a:t> </a:t>
            </a:r>
            <a:r>
              <a:rPr lang="en-US" sz="1200" dirty="0" err="1"/>
              <a:t>đầu</a:t>
            </a:r>
            <a:r>
              <a:rPr lang="en-US" sz="1200" dirty="0"/>
              <a:t> </a:t>
            </a:r>
            <a:r>
              <a:rPr lang="en-US" sz="1200" dirty="0" err="1"/>
              <a:t>thấp</a:t>
            </a:r>
            <a:r>
              <a:rPr lang="en-US" sz="1200" dirty="0"/>
              <a:t> ở BN </a:t>
            </a:r>
            <a:r>
              <a:rPr lang="en-US" sz="1200" dirty="0" err="1"/>
              <a:t>lớn</a:t>
            </a:r>
            <a:r>
              <a:rPr lang="en-US" sz="1200" dirty="0"/>
              <a:t> </a:t>
            </a:r>
            <a:r>
              <a:rPr lang="en-US" sz="1200" dirty="0" err="1"/>
              <a:t>tuổi</a:t>
            </a:r>
            <a:r>
              <a:rPr lang="en-US" sz="1200" dirty="0"/>
              <a:t> </a:t>
            </a:r>
            <a:r>
              <a:rPr lang="en-US" sz="1200" dirty="0" err="1"/>
              <a:t>hoặc</a:t>
            </a:r>
            <a:r>
              <a:rPr lang="en-US" sz="1200" dirty="0"/>
              <a:t> </a:t>
            </a:r>
            <a:r>
              <a:rPr lang="en-US" sz="1200" dirty="0" err="1"/>
              <a:t>có</a:t>
            </a:r>
            <a:r>
              <a:rPr lang="en-US" sz="1200" dirty="0"/>
              <a:t> </a:t>
            </a:r>
            <a:r>
              <a:rPr lang="en-US" sz="1200" dirty="0" err="1"/>
              <a:t>nguy</a:t>
            </a:r>
            <a:r>
              <a:rPr lang="en-US" sz="1200" dirty="0"/>
              <a:t> </a:t>
            </a:r>
            <a:r>
              <a:rPr lang="en-US" sz="1200" dirty="0" err="1"/>
              <a:t>cơ</a:t>
            </a:r>
            <a:r>
              <a:rPr lang="en-US" sz="1200" dirty="0"/>
              <a:t> </a:t>
            </a:r>
            <a:r>
              <a:rPr lang="en-US" sz="1200" dirty="0" err="1"/>
              <a:t>chảy</a:t>
            </a:r>
            <a:r>
              <a:rPr lang="en-US" sz="1200" dirty="0"/>
              <a:t> </a:t>
            </a:r>
            <a:r>
              <a:rPr lang="en-US" sz="1200" dirty="0" err="1"/>
              <a:t>máu</a:t>
            </a:r>
            <a:r>
              <a:rPr lang="en-US" sz="1200" dirty="0"/>
              <a:t> </a:t>
            </a:r>
            <a:r>
              <a:rPr lang="en-US" sz="1200" dirty="0" err="1"/>
              <a:t>cao</a:t>
            </a:r>
            <a:r>
              <a:rPr lang="en-US" sz="1200" dirty="0"/>
              <a:t> </a:t>
            </a:r>
            <a:r>
              <a:rPr lang="en-US" sz="1200" dirty="0" err="1"/>
              <a:t>và</a:t>
            </a:r>
            <a:r>
              <a:rPr lang="en-US" sz="1200" dirty="0"/>
              <a:t> </a:t>
            </a:r>
            <a:r>
              <a:rPr lang="en-US" sz="1200" dirty="0" err="1"/>
              <a:t>liều</a:t>
            </a:r>
            <a:r>
              <a:rPr lang="en-US" sz="1200" dirty="0"/>
              <a:t> </a:t>
            </a:r>
            <a:r>
              <a:rPr lang="en-US" sz="1200" dirty="0" err="1"/>
              <a:t>khởi</a:t>
            </a:r>
            <a:r>
              <a:rPr lang="en-US" sz="1200" dirty="0"/>
              <a:t> </a:t>
            </a:r>
            <a:r>
              <a:rPr lang="en-US" sz="1200" dirty="0" err="1"/>
              <a:t>đầu</a:t>
            </a:r>
            <a:r>
              <a:rPr lang="en-US" sz="1200" dirty="0"/>
              <a:t> </a:t>
            </a:r>
            <a:r>
              <a:rPr lang="en-US" sz="1200" dirty="0" err="1"/>
              <a:t>cao</a:t>
            </a:r>
            <a:r>
              <a:rPr lang="en-US" sz="1200" dirty="0"/>
              <a:t> </a:t>
            </a:r>
            <a:r>
              <a:rPr lang="en-US" sz="1200" dirty="0" err="1"/>
              <a:t>có</a:t>
            </a:r>
            <a:r>
              <a:rPr lang="en-US" sz="1200" dirty="0"/>
              <a:t> </a:t>
            </a:r>
            <a:r>
              <a:rPr lang="en-US" sz="1200" dirty="0" err="1"/>
              <a:t>thể</a:t>
            </a:r>
            <a:r>
              <a:rPr lang="en-US" sz="1200" dirty="0"/>
              <a:t> </a:t>
            </a:r>
            <a:r>
              <a:rPr lang="en-US" sz="1200" dirty="0" err="1"/>
              <a:t>được</a:t>
            </a:r>
            <a:r>
              <a:rPr lang="en-US" sz="1200" dirty="0"/>
              <a:t> </a:t>
            </a:r>
            <a:r>
              <a:rPr lang="en-US" sz="1200" dirty="0" err="1"/>
              <a:t>xem</a:t>
            </a:r>
            <a:r>
              <a:rPr lang="en-US" sz="1200" dirty="0"/>
              <a:t> </a:t>
            </a:r>
            <a:r>
              <a:rPr lang="en-US" sz="1200" dirty="0" err="1"/>
              <a:t>xét</a:t>
            </a:r>
            <a:r>
              <a:rPr lang="en-US" sz="1200" dirty="0"/>
              <a:t> ở </a:t>
            </a:r>
            <a:r>
              <a:rPr lang="en-US" sz="1200" dirty="0" err="1"/>
              <a:t>những</a:t>
            </a:r>
            <a:r>
              <a:rPr lang="en-US" sz="1200" dirty="0"/>
              <a:t> </a:t>
            </a:r>
            <a:r>
              <a:rPr lang="en-US" sz="1200" dirty="0" err="1"/>
              <a:t>cá</a:t>
            </a:r>
            <a:r>
              <a:rPr lang="en-US" sz="1200" dirty="0"/>
              <a:t> </a:t>
            </a:r>
            <a:r>
              <a:rPr lang="en-US" sz="1200" dirty="0" err="1"/>
              <a:t>nhân</a:t>
            </a:r>
            <a:r>
              <a:rPr lang="en-US" sz="1200" dirty="0"/>
              <a:t> </a:t>
            </a:r>
            <a:r>
              <a:rPr lang="en-US" sz="1200" dirty="0" err="1"/>
              <a:t>trẻ</a:t>
            </a:r>
            <a:r>
              <a:rPr lang="en-US" sz="1200" dirty="0"/>
              <a:t> </a:t>
            </a:r>
            <a:r>
              <a:rPr lang="en-US" sz="1200" dirty="0" err="1"/>
              <a:t>khỏe</a:t>
            </a:r>
            <a:r>
              <a:rPr lang="en-US" sz="1200" dirty="0"/>
              <a:t>, </a:t>
            </a:r>
            <a:r>
              <a:rPr lang="en-US" sz="1200" dirty="0" err="1"/>
              <a:t>nguy</a:t>
            </a:r>
            <a:r>
              <a:rPr lang="en-US" sz="1200" dirty="0"/>
              <a:t> </a:t>
            </a:r>
            <a:r>
              <a:rPr lang="en-US" sz="1200" dirty="0" err="1"/>
              <a:t>cơ</a:t>
            </a:r>
            <a:r>
              <a:rPr lang="en-US" sz="1200" dirty="0"/>
              <a:t> </a:t>
            </a:r>
            <a:r>
              <a:rPr lang="en-US" sz="1200" dirty="0" err="1"/>
              <a:t>chảy</a:t>
            </a:r>
            <a:r>
              <a:rPr lang="en-US" sz="1200" dirty="0"/>
              <a:t> </a:t>
            </a:r>
            <a:r>
              <a:rPr lang="en-US" sz="1200" dirty="0" err="1"/>
              <a:t>máu</a:t>
            </a:r>
            <a:r>
              <a:rPr lang="en-US" sz="1200" dirty="0"/>
              <a:t> </a:t>
            </a:r>
            <a:r>
              <a:rPr lang="en-US" sz="1200" dirty="0" err="1"/>
              <a:t>thấp</a:t>
            </a:r>
            <a:r>
              <a:rPr lang="en-US" sz="1200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4EF83A-CCEF-818F-3C39-45398A8664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614398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4C32D-EDB3-B585-2E2D-F49BB82D2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2E519B-A3EC-4D4B-9B03-CF6AFA1056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86C4EC-F500-AFB2-6CA6-5EF9FD1D7F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Tất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cả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điều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trị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chống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nên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được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dõi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lâm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sàng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về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hiệu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quả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điều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trị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tái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phát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chảy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cũng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như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những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điều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kiện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ảnh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hưởng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đến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thời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hủy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của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thuốc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thận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kỳ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tăng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hoặc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giảm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cân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…). Theo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dõi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số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cận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lâm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sàng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tùy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loại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kháng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đông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sử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dụng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dirty="0"/>
              <a:t>LMWH </a:t>
            </a:r>
            <a:r>
              <a:rPr lang="en-US" sz="1200" dirty="0" err="1"/>
              <a:t>và</a:t>
            </a:r>
            <a:r>
              <a:rPr lang="en-US" sz="1200" dirty="0"/>
              <a:t> Fondaparinux: </a:t>
            </a:r>
            <a:r>
              <a:rPr lang="en-US" sz="1200" dirty="0" err="1"/>
              <a:t>những</a:t>
            </a:r>
            <a:r>
              <a:rPr lang="en-US" sz="1200" dirty="0"/>
              <a:t> </a:t>
            </a:r>
            <a:r>
              <a:rPr lang="en-US" sz="1200" dirty="0" err="1"/>
              <a:t>thuốc</a:t>
            </a:r>
            <a:r>
              <a:rPr lang="en-US" sz="1200" dirty="0"/>
              <a:t> </a:t>
            </a:r>
            <a:r>
              <a:rPr lang="en-US" sz="1200" dirty="0" err="1"/>
              <a:t>này</a:t>
            </a:r>
            <a:r>
              <a:rPr lang="en-US" sz="1200" dirty="0"/>
              <a:t> </a:t>
            </a:r>
            <a:r>
              <a:rPr lang="en-US" sz="1200" dirty="0" err="1"/>
              <a:t>không</a:t>
            </a:r>
            <a:r>
              <a:rPr lang="en-US" sz="1200" dirty="0"/>
              <a:t> </a:t>
            </a:r>
            <a:r>
              <a:rPr lang="en-US" sz="1200" dirty="0" err="1"/>
              <a:t>đòi</a:t>
            </a:r>
            <a:r>
              <a:rPr lang="en-US" sz="1200" dirty="0"/>
              <a:t> </a:t>
            </a:r>
            <a:r>
              <a:rPr lang="en-US" sz="1200" dirty="0" err="1"/>
              <a:t>hỏi</a:t>
            </a:r>
            <a:r>
              <a:rPr lang="en-US" sz="1200" dirty="0"/>
              <a:t> </a:t>
            </a:r>
            <a:r>
              <a:rPr lang="en-US" sz="1200" dirty="0" err="1"/>
              <a:t>theo</a:t>
            </a:r>
            <a:r>
              <a:rPr lang="en-US" sz="1200" dirty="0"/>
              <a:t> </a:t>
            </a:r>
            <a:r>
              <a:rPr lang="en-US" sz="1200" dirty="0" err="1"/>
              <a:t>dõi</a:t>
            </a:r>
            <a:r>
              <a:rPr lang="en-US" sz="1200" dirty="0"/>
              <a:t> </a:t>
            </a:r>
            <a:r>
              <a:rPr lang="en-US" sz="1200" dirty="0" err="1"/>
              <a:t>cận</a:t>
            </a:r>
            <a:r>
              <a:rPr lang="en-US" sz="1200" dirty="0"/>
              <a:t> </a:t>
            </a:r>
            <a:r>
              <a:rPr lang="en-US" sz="1200" dirty="0" err="1"/>
              <a:t>lâm</a:t>
            </a:r>
            <a:r>
              <a:rPr lang="en-US" sz="1200" dirty="0"/>
              <a:t> </a:t>
            </a:r>
            <a:r>
              <a:rPr lang="en-US" sz="1200" dirty="0" err="1"/>
              <a:t>sàng</a:t>
            </a:r>
            <a:r>
              <a:rPr lang="en-US" sz="1200" dirty="0"/>
              <a:t> </a:t>
            </a:r>
            <a:r>
              <a:rPr lang="en-US" sz="1200" dirty="0" err="1"/>
              <a:t>vì</a:t>
            </a:r>
            <a:r>
              <a:rPr lang="en-US" sz="1200" dirty="0"/>
              <a:t> </a:t>
            </a:r>
            <a:r>
              <a:rPr lang="en-US" sz="1200" dirty="0" err="1"/>
              <a:t>những</a:t>
            </a:r>
            <a:r>
              <a:rPr lang="en-US" sz="1200" dirty="0"/>
              <a:t> </a:t>
            </a:r>
            <a:r>
              <a:rPr lang="en-US" sz="1200" dirty="0" err="1"/>
              <a:t>thông</a:t>
            </a:r>
            <a:r>
              <a:rPr lang="en-US" sz="1200" dirty="0"/>
              <a:t> </a:t>
            </a:r>
            <a:r>
              <a:rPr lang="en-US" sz="1200" dirty="0" err="1"/>
              <a:t>số</a:t>
            </a:r>
            <a:r>
              <a:rPr lang="en-US" sz="1200" dirty="0"/>
              <a:t> </a:t>
            </a:r>
            <a:r>
              <a:rPr lang="en-US" sz="1200" dirty="0" err="1"/>
              <a:t>cận</a:t>
            </a:r>
            <a:r>
              <a:rPr lang="en-US" sz="1200" dirty="0"/>
              <a:t> </a:t>
            </a:r>
            <a:r>
              <a:rPr lang="en-US" sz="1200" dirty="0" err="1"/>
              <a:t>lâm</a:t>
            </a:r>
            <a:r>
              <a:rPr lang="en-US" sz="1200" dirty="0"/>
              <a:t> </a:t>
            </a:r>
            <a:r>
              <a:rPr lang="en-US" sz="1200" dirty="0" err="1"/>
              <a:t>sàng</a:t>
            </a:r>
            <a:r>
              <a:rPr lang="en-US" sz="1200" dirty="0"/>
              <a:t> </a:t>
            </a:r>
            <a:r>
              <a:rPr lang="en-US" sz="1200" dirty="0" err="1"/>
              <a:t>cũng</a:t>
            </a:r>
            <a:r>
              <a:rPr lang="en-US" sz="1200" dirty="0"/>
              <a:t> </a:t>
            </a:r>
            <a:r>
              <a:rPr lang="en-US" sz="1200" dirty="0" err="1"/>
              <a:t>không</a:t>
            </a:r>
            <a:r>
              <a:rPr lang="en-US" sz="1200" dirty="0"/>
              <a:t> </a:t>
            </a:r>
            <a:r>
              <a:rPr lang="en-US" sz="1200" dirty="0" err="1"/>
              <a:t>liên</a:t>
            </a:r>
            <a:r>
              <a:rPr lang="en-US" sz="1200" dirty="0"/>
              <a:t> </a:t>
            </a:r>
            <a:r>
              <a:rPr lang="en-US" sz="1200" dirty="0" err="1"/>
              <a:t>quan</a:t>
            </a:r>
            <a:r>
              <a:rPr lang="en-US" sz="1200" dirty="0"/>
              <a:t> </a:t>
            </a:r>
            <a:r>
              <a:rPr lang="en-US" sz="1200" dirty="0" err="1"/>
              <a:t>đến</a:t>
            </a:r>
            <a:r>
              <a:rPr lang="en-US" sz="1200" dirty="0"/>
              <a:t> </a:t>
            </a:r>
            <a:r>
              <a:rPr lang="en-US" sz="1200" dirty="0" err="1"/>
              <a:t>kết</a:t>
            </a:r>
            <a:r>
              <a:rPr lang="en-US" sz="1200" dirty="0"/>
              <a:t> </a:t>
            </a:r>
            <a:r>
              <a:rPr lang="en-US" sz="1200" dirty="0" err="1"/>
              <a:t>cục</a:t>
            </a:r>
            <a:r>
              <a:rPr lang="en-US" sz="1200" dirty="0"/>
              <a:t> </a:t>
            </a:r>
            <a:r>
              <a:rPr lang="en-US" sz="1200" dirty="0" err="1"/>
              <a:t>lâm</a:t>
            </a:r>
            <a:r>
              <a:rPr lang="en-US" sz="1200" dirty="0"/>
              <a:t> </a:t>
            </a:r>
            <a:r>
              <a:rPr lang="en-US" sz="1200" dirty="0" err="1"/>
              <a:t>sàng</a:t>
            </a:r>
            <a:r>
              <a:rPr lang="en-US" sz="1200" dirty="0"/>
              <a:t> (</a:t>
            </a:r>
            <a:r>
              <a:rPr lang="en-US" sz="1200" dirty="0" err="1"/>
              <a:t>tái</a:t>
            </a:r>
            <a:r>
              <a:rPr lang="en-US" sz="1200" dirty="0"/>
              <a:t> </a:t>
            </a:r>
            <a:r>
              <a:rPr lang="en-US" sz="1200" dirty="0" err="1"/>
              <a:t>phát</a:t>
            </a:r>
            <a:r>
              <a:rPr lang="en-US" sz="1200" dirty="0"/>
              <a:t> </a:t>
            </a:r>
            <a:r>
              <a:rPr lang="en-US" sz="1200" dirty="0" err="1"/>
              <a:t>và</a:t>
            </a:r>
            <a:r>
              <a:rPr lang="en-US" sz="1200" dirty="0"/>
              <a:t> </a:t>
            </a:r>
            <a:r>
              <a:rPr lang="en-US" sz="1200" dirty="0" err="1"/>
              <a:t>chảy</a:t>
            </a:r>
            <a:r>
              <a:rPr lang="en-US" sz="1200" dirty="0"/>
              <a:t> </a:t>
            </a:r>
            <a:r>
              <a:rPr lang="en-US" sz="1200" dirty="0" err="1"/>
              <a:t>máu</a:t>
            </a:r>
            <a:r>
              <a:rPr lang="en-US" sz="1200" dirty="0"/>
              <a:t>). </a:t>
            </a:r>
            <a:r>
              <a:rPr lang="en-US" sz="1200" dirty="0" err="1"/>
              <a:t>Chỉ</a:t>
            </a:r>
            <a:r>
              <a:rPr lang="en-US" sz="1200" dirty="0"/>
              <a:t> </a:t>
            </a:r>
            <a:r>
              <a:rPr lang="en-US" sz="1200" dirty="0" err="1"/>
              <a:t>những</a:t>
            </a:r>
            <a:r>
              <a:rPr lang="en-US" sz="1200" dirty="0"/>
              <a:t> </a:t>
            </a:r>
            <a:r>
              <a:rPr lang="en-US" sz="1200" dirty="0" err="1"/>
              <a:t>trường</a:t>
            </a:r>
            <a:r>
              <a:rPr lang="en-US" sz="1200" dirty="0"/>
              <a:t> </a:t>
            </a:r>
            <a:r>
              <a:rPr lang="en-US" sz="1200" dirty="0" err="1"/>
              <a:t>hợp</a:t>
            </a:r>
            <a:r>
              <a:rPr lang="en-US" sz="1200" dirty="0"/>
              <a:t> </a:t>
            </a:r>
            <a:r>
              <a:rPr lang="en-US" sz="1200" dirty="0" err="1"/>
              <a:t>cần</a:t>
            </a:r>
            <a:r>
              <a:rPr lang="en-US" sz="1200" dirty="0"/>
              <a:t> </a:t>
            </a:r>
            <a:r>
              <a:rPr lang="en-US" sz="1200" dirty="0" err="1"/>
              <a:t>hiệu</a:t>
            </a:r>
            <a:r>
              <a:rPr lang="en-US" sz="1200" dirty="0"/>
              <a:t> </a:t>
            </a:r>
            <a:r>
              <a:rPr lang="en-US" sz="1200" dirty="0" err="1"/>
              <a:t>chỉnh</a:t>
            </a:r>
            <a:r>
              <a:rPr lang="en-US" sz="1200" dirty="0"/>
              <a:t> </a:t>
            </a:r>
            <a:r>
              <a:rPr lang="en-US" sz="1200" dirty="0" err="1"/>
              <a:t>liều</a:t>
            </a:r>
            <a:r>
              <a:rPr lang="en-US" sz="1200" dirty="0"/>
              <a:t> (</a:t>
            </a:r>
            <a:r>
              <a:rPr lang="en-US" sz="1200" dirty="0" err="1"/>
              <a:t>béo</a:t>
            </a:r>
            <a:r>
              <a:rPr lang="en-US" sz="1200" dirty="0"/>
              <a:t> </a:t>
            </a:r>
            <a:r>
              <a:rPr lang="en-US" sz="1200" dirty="0" err="1"/>
              <a:t>phì</a:t>
            </a:r>
            <a:r>
              <a:rPr lang="en-US" sz="1200" dirty="0"/>
              <a:t>, </a:t>
            </a:r>
            <a:r>
              <a:rPr lang="en-US" sz="1200" dirty="0" err="1"/>
              <a:t>suy</a:t>
            </a:r>
            <a:r>
              <a:rPr lang="en-US" sz="1200" dirty="0"/>
              <a:t> </a:t>
            </a:r>
            <a:r>
              <a:rPr lang="en-US" sz="1200" dirty="0" err="1"/>
              <a:t>thận</a:t>
            </a:r>
            <a:r>
              <a:rPr lang="en-US" sz="1200" dirty="0"/>
              <a:t>..) </a:t>
            </a:r>
            <a:r>
              <a:rPr lang="en-US" sz="1200" dirty="0" err="1"/>
              <a:t>đo</a:t>
            </a:r>
            <a:r>
              <a:rPr lang="en-US" sz="1200" dirty="0"/>
              <a:t> </a:t>
            </a:r>
            <a:r>
              <a:rPr lang="en-US" sz="1200" dirty="0" err="1"/>
              <a:t>hoạt</a:t>
            </a:r>
            <a:r>
              <a:rPr lang="en-US" sz="1200" dirty="0"/>
              <a:t> </a:t>
            </a:r>
            <a:r>
              <a:rPr lang="en-US" sz="1200" dirty="0" err="1"/>
              <a:t>tính</a:t>
            </a:r>
            <a:r>
              <a:rPr lang="en-US" sz="1200" dirty="0"/>
              <a:t> </a:t>
            </a:r>
            <a:r>
              <a:rPr lang="en-US" sz="1200" dirty="0" err="1"/>
              <a:t>chống</a:t>
            </a:r>
            <a:r>
              <a:rPr lang="en-US" sz="1200" dirty="0"/>
              <a:t> Xa </a:t>
            </a:r>
            <a:r>
              <a:rPr lang="en-US" sz="1200" dirty="0" err="1"/>
              <a:t>cần</a:t>
            </a:r>
            <a:r>
              <a:rPr lang="en-US" sz="1200" dirty="0"/>
              <a:t> </a:t>
            </a:r>
            <a:r>
              <a:rPr lang="en-US" sz="1200" dirty="0" err="1"/>
              <a:t>thiết</a:t>
            </a:r>
            <a:r>
              <a:rPr lang="en-US" sz="1200" dirty="0"/>
              <a:t> </a:t>
            </a:r>
            <a:r>
              <a:rPr lang="en-US" sz="1200" dirty="0" err="1"/>
              <a:t>phải</a:t>
            </a:r>
            <a:r>
              <a:rPr lang="en-US" sz="1200" dirty="0"/>
              <a:t> </a:t>
            </a:r>
            <a:r>
              <a:rPr lang="en-US" sz="1200" dirty="0" err="1"/>
              <a:t>sử</a:t>
            </a:r>
            <a:r>
              <a:rPr lang="en-US" sz="1200" dirty="0"/>
              <a:t> </a:t>
            </a:r>
            <a:r>
              <a:rPr lang="en-US" sz="1200" dirty="0" err="1"/>
              <a:t>dụng</a:t>
            </a:r>
            <a:r>
              <a:rPr lang="en-US" sz="1200" dirty="0"/>
              <a:t>. Fondaparinux </a:t>
            </a:r>
            <a:r>
              <a:rPr lang="en-US" sz="1200" dirty="0" err="1"/>
              <a:t>không</a:t>
            </a:r>
            <a:r>
              <a:rPr lang="en-US" sz="1200" dirty="0"/>
              <a:t> </a:t>
            </a:r>
            <a:r>
              <a:rPr lang="en-US" sz="1200" dirty="0" err="1"/>
              <a:t>được</a:t>
            </a:r>
            <a:r>
              <a:rPr lang="en-US" sz="1200" dirty="0"/>
              <a:t> </a:t>
            </a:r>
            <a:r>
              <a:rPr lang="en-US" sz="1200" dirty="0" err="1"/>
              <a:t>theo</a:t>
            </a:r>
            <a:r>
              <a:rPr lang="en-US" sz="1200" dirty="0"/>
              <a:t> </a:t>
            </a:r>
            <a:r>
              <a:rPr lang="en-US" sz="1200" dirty="0" err="1"/>
              <a:t>dõi</a:t>
            </a:r>
            <a:r>
              <a:rPr lang="en-US" sz="1200" dirty="0"/>
              <a:t> </a:t>
            </a:r>
            <a:r>
              <a:rPr lang="en-US" sz="1200" dirty="0" err="1"/>
              <a:t>trong</a:t>
            </a:r>
            <a:r>
              <a:rPr lang="en-US" sz="1200" dirty="0"/>
              <a:t> </a:t>
            </a:r>
            <a:r>
              <a:rPr lang="en-US" sz="1200" dirty="0" err="1"/>
              <a:t>các</a:t>
            </a:r>
            <a:r>
              <a:rPr lang="en-US" sz="1200" dirty="0"/>
              <a:t> </a:t>
            </a:r>
            <a:r>
              <a:rPr lang="en-US" sz="1200" dirty="0" err="1"/>
              <a:t>nghiên</a:t>
            </a:r>
            <a:r>
              <a:rPr lang="en-US" sz="1200" dirty="0"/>
              <a:t> </a:t>
            </a:r>
            <a:r>
              <a:rPr lang="en-US" sz="1200" dirty="0" err="1"/>
              <a:t>cứu</a:t>
            </a:r>
            <a:r>
              <a:rPr lang="en-US" sz="1200" dirty="0"/>
              <a:t> </a:t>
            </a:r>
            <a:r>
              <a:rPr lang="en-US" sz="1200" dirty="0" err="1"/>
              <a:t>lâm</a:t>
            </a:r>
            <a:r>
              <a:rPr lang="en-US" sz="1200" dirty="0"/>
              <a:t> </a:t>
            </a:r>
            <a:r>
              <a:rPr lang="en-US" sz="1200" dirty="0" err="1"/>
              <a:t>sàng</a:t>
            </a:r>
            <a:r>
              <a:rPr lang="en-US" sz="1200" dirty="0"/>
              <a:t> </a:t>
            </a:r>
            <a:r>
              <a:rPr lang="en-US" sz="1200" dirty="0" err="1"/>
              <a:t>nên</a:t>
            </a:r>
            <a:r>
              <a:rPr lang="en-US" sz="1200" dirty="0"/>
              <a:t> </a:t>
            </a:r>
            <a:r>
              <a:rPr lang="en-US" sz="1200" dirty="0" err="1"/>
              <a:t>không</a:t>
            </a:r>
            <a:r>
              <a:rPr lang="en-US" sz="1200" dirty="0"/>
              <a:t> </a:t>
            </a:r>
            <a:r>
              <a:rPr lang="en-US" sz="1200" dirty="0" err="1"/>
              <a:t>cần</a:t>
            </a:r>
            <a:r>
              <a:rPr lang="en-US" sz="1200" dirty="0"/>
              <a:t> </a:t>
            </a:r>
            <a:r>
              <a:rPr lang="en-US" sz="1200" dirty="0" err="1"/>
              <a:t>theo</a:t>
            </a:r>
            <a:r>
              <a:rPr lang="en-US" sz="1200" dirty="0"/>
              <a:t> </a:t>
            </a:r>
            <a:r>
              <a:rPr lang="en-US" sz="1200" dirty="0" err="1"/>
              <a:t>dõi</a:t>
            </a:r>
            <a:r>
              <a:rPr lang="en-US" sz="1200" dirty="0"/>
              <a:t> </a:t>
            </a:r>
            <a:r>
              <a:rPr lang="en-US" sz="1200" dirty="0" err="1"/>
              <a:t>thường</a:t>
            </a:r>
            <a:r>
              <a:rPr lang="en-US" sz="1200" dirty="0"/>
              <a:t> qui </a:t>
            </a:r>
            <a:r>
              <a:rPr lang="en-US" sz="1200" dirty="0" err="1"/>
              <a:t>trong</a:t>
            </a:r>
            <a:r>
              <a:rPr lang="en-US" sz="1200" dirty="0"/>
              <a:t> </a:t>
            </a:r>
            <a:r>
              <a:rPr lang="en-US" sz="1200" dirty="0" err="1"/>
              <a:t>thực</a:t>
            </a:r>
            <a:r>
              <a:rPr lang="en-US" sz="1200" dirty="0"/>
              <a:t> </a:t>
            </a:r>
            <a:r>
              <a:rPr lang="en-US" sz="1200" dirty="0" err="1"/>
              <a:t>hành</a:t>
            </a:r>
            <a:r>
              <a:rPr lang="en-US" sz="1200" dirty="0"/>
              <a:t> </a:t>
            </a:r>
            <a:r>
              <a:rPr lang="en-US" sz="1200" dirty="0" err="1"/>
              <a:t>lâm</a:t>
            </a:r>
            <a:r>
              <a:rPr lang="en-US" sz="1200" dirty="0"/>
              <a:t> </a:t>
            </a:r>
            <a:r>
              <a:rPr lang="en-US" sz="1200" dirty="0" err="1"/>
              <a:t>sàng</a:t>
            </a:r>
            <a:r>
              <a:rPr lang="en-US" sz="1200" dirty="0"/>
              <a:t>. </a:t>
            </a:r>
            <a:r>
              <a:rPr lang="en-US" sz="1200" dirty="0" err="1"/>
              <a:t>Đo</a:t>
            </a:r>
            <a:r>
              <a:rPr lang="en-US" sz="1200" dirty="0"/>
              <a:t> </a:t>
            </a:r>
            <a:r>
              <a:rPr lang="en-US" sz="1200" dirty="0" err="1"/>
              <a:t>nồng</a:t>
            </a:r>
            <a:r>
              <a:rPr lang="en-US" sz="1200" dirty="0"/>
              <a:t> </a:t>
            </a:r>
            <a:r>
              <a:rPr lang="en-US" sz="1200" dirty="0" err="1"/>
              <a:t>độ</a:t>
            </a:r>
            <a:r>
              <a:rPr lang="en-US" sz="1200" dirty="0"/>
              <a:t> </a:t>
            </a:r>
            <a:r>
              <a:rPr lang="en-US" sz="1200" dirty="0" err="1"/>
              <a:t>thuốc</a:t>
            </a:r>
            <a:r>
              <a:rPr lang="en-US" sz="1200" dirty="0"/>
              <a:t> </a:t>
            </a:r>
            <a:r>
              <a:rPr lang="en-US" sz="1200" dirty="0" err="1"/>
              <a:t>là</a:t>
            </a:r>
            <a:r>
              <a:rPr lang="en-US" sz="1200" dirty="0"/>
              <a:t> </a:t>
            </a:r>
            <a:r>
              <a:rPr lang="en-US" sz="1200" dirty="0" err="1"/>
              <a:t>thích</a:t>
            </a:r>
            <a:r>
              <a:rPr lang="en-US" sz="1200" dirty="0"/>
              <a:t> </a:t>
            </a:r>
            <a:r>
              <a:rPr lang="en-US" sz="1200" dirty="0" err="1"/>
              <a:t>hợp</a:t>
            </a:r>
            <a:r>
              <a:rPr lang="en-US" sz="1200" dirty="0"/>
              <a:t> </a:t>
            </a:r>
            <a:r>
              <a:rPr lang="en-US" sz="1200" dirty="0" err="1"/>
              <a:t>trong</a:t>
            </a:r>
            <a:r>
              <a:rPr lang="en-US" sz="1200" dirty="0"/>
              <a:t> </a:t>
            </a:r>
            <a:r>
              <a:rPr lang="en-US" sz="1200" dirty="0" err="1"/>
              <a:t>trường</a:t>
            </a:r>
            <a:r>
              <a:rPr lang="en-US" sz="1200" dirty="0"/>
              <a:t> </a:t>
            </a:r>
            <a:r>
              <a:rPr lang="en-US" sz="1200" dirty="0" err="1"/>
              <a:t>hợp</a:t>
            </a:r>
            <a:r>
              <a:rPr lang="en-US" sz="1200" dirty="0"/>
              <a:t> </a:t>
            </a:r>
            <a:r>
              <a:rPr lang="en-US" sz="1200" dirty="0" err="1"/>
              <a:t>có</a:t>
            </a:r>
            <a:r>
              <a:rPr lang="en-US" sz="1200" dirty="0"/>
              <a:t> </a:t>
            </a:r>
            <a:r>
              <a:rPr lang="en-US" sz="1200" dirty="0" err="1"/>
              <a:t>biến</a:t>
            </a:r>
            <a:r>
              <a:rPr lang="en-US" sz="1200" dirty="0"/>
              <a:t> </a:t>
            </a:r>
            <a:r>
              <a:rPr lang="en-US" sz="1200" dirty="0" err="1"/>
              <a:t>chứng</a:t>
            </a:r>
            <a:r>
              <a:rPr lang="en-US" sz="1200" dirty="0"/>
              <a:t> </a:t>
            </a:r>
            <a:r>
              <a:rPr lang="en-US" sz="1200" dirty="0" err="1"/>
              <a:t>chảy</a:t>
            </a:r>
            <a:r>
              <a:rPr lang="en-US" sz="1200" dirty="0"/>
              <a:t> </a:t>
            </a:r>
            <a:r>
              <a:rPr lang="en-US" sz="1200" dirty="0" err="1"/>
              <a:t>máu</a:t>
            </a:r>
            <a:r>
              <a:rPr lang="en-US" sz="1200" dirty="0"/>
              <a:t> </a:t>
            </a:r>
            <a:r>
              <a:rPr lang="en-US" sz="1200" dirty="0" err="1"/>
              <a:t>nặng</a:t>
            </a:r>
            <a:r>
              <a:rPr lang="en-US" sz="1200" dirty="0"/>
              <a:t>.</a:t>
            </a:r>
          </a:p>
          <a:p>
            <a:pPr lvl="0"/>
            <a:r>
              <a:rPr lang="en-US" sz="1200" dirty="0"/>
              <a:t>VKAs: </a:t>
            </a:r>
            <a:r>
              <a:rPr lang="en-US" sz="1200" dirty="0" err="1"/>
              <a:t>đo</a:t>
            </a:r>
            <a:r>
              <a:rPr lang="en-US" sz="1200" dirty="0"/>
              <a:t> </a:t>
            </a:r>
            <a:r>
              <a:rPr lang="en-US" sz="1200" dirty="0" err="1"/>
              <a:t>lường</a:t>
            </a:r>
            <a:r>
              <a:rPr lang="en-US" sz="1200" dirty="0"/>
              <a:t> INR </a:t>
            </a:r>
            <a:r>
              <a:rPr lang="en-US" sz="1200" dirty="0" err="1"/>
              <a:t>thường</a:t>
            </a:r>
            <a:r>
              <a:rPr lang="en-US" sz="1200" dirty="0"/>
              <a:t> </a:t>
            </a:r>
            <a:r>
              <a:rPr lang="en-US" sz="1200" dirty="0" err="1"/>
              <a:t>được</a:t>
            </a:r>
            <a:r>
              <a:rPr lang="en-US" sz="1200" dirty="0"/>
              <a:t> </a:t>
            </a:r>
            <a:r>
              <a:rPr lang="en-US" sz="1200" dirty="0" err="1"/>
              <a:t>theo</a:t>
            </a:r>
            <a:r>
              <a:rPr lang="en-US" sz="1200" dirty="0"/>
              <a:t> </a:t>
            </a:r>
            <a:r>
              <a:rPr lang="en-US" sz="1200" dirty="0" err="1"/>
              <a:t>dõi</a:t>
            </a:r>
            <a:r>
              <a:rPr lang="en-US" sz="1200" dirty="0"/>
              <a:t> </a:t>
            </a:r>
            <a:r>
              <a:rPr lang="en-US" sz="1200" dirty="0" err="1"/>
              <a:t>cho</a:t>
            </a:r>
            <a:r>
              <a:rPr lang="en-US" sz="1200" dirty="0"/>
              <a:t> </a:t>
            </a:r>
            <a:r>
              <a:rPr lang="en-US" sz="1200" dirty="0" err="1"/>
              <a:t>điều</a:t>
            </a:r>
            <a:r>
              <a:rPr lang="en-US" sz="1200" dirty="0"/>
              <a:t> </a:t>
            </a:r>
            <a:r>
              <a:rPr lang="en-US" sz="1200" dirty="0" err="1"/>
              <a:t>trị</a:t>
            </a:r>
            <a:r>
              <a:rPr lang="en-US" sz="1200" dirty="0"/>
              <a:t> VKAs </a:t>
            </a:r>
            <a:r>
              <a:rPr lang="en-US" sz="1200" dirty="0" err="1"/>
              <a:t>với</a:t>
            </a:r>
            <a:r>
              <a:rPr lang="en-US" sz="1200" dirty="0"/>
              <a:t> </a:t>
            </a:r>
            <a:r>
              <a:rPr lang="en-US" sz="1200" dirty="0" err="1"/>
              <a:t>mức</a:t>
            </a:r>
            <a:r>
              <a:rPr lang="en-US" sz="1200" dirty="0"/>
              <a:t> </a:t>
            </a:r>
            <a:r>
              <a:rPr lang="en-US" sz="1200" dirty="0" err="1"/>
              <a:t>đích</a:t>
            </a:r>
            <a:r>
              <a:rPr lang="en-US" sz="1200" dirty="0"/>
              <a:t> INR 2-3. </a:t>
            </a:r>
            <a:r>
              <a:rPr lang="en-US" sz="1200" dirty="0" err="1"/>
              <a:t>Một</a:t>
            </a:r>
            <a:r>
              <a:rPr lang="en-US" sz="1200" dirty="0"/>
              <a:t> </a:t>
            </a:r>
            <a:r>
              <a:rPr lang="en-US" sz="1200" dirty="0" err="1"/>
              <a:t>khi</a:t>
            </a:r>
            <a:r>
              <a:rPr lang="en-US" sz="1200" dirty="0"/>
              <a:t> </a:t>
            </a:r>
            <a:r>
              <a:rPr lang="en-US" sz="1200" dirty="0" err="1"/>
              <a:t>hiệu</a:t>
            </a:r>
            <a:r>
              <a:rPr lang="en-US" sz="1200" dirty="0"/>
              <a:t> </a:t>
            </a:r>
            <a:r>
              <a:rPr lang="en-US" sz="1200" dirty="0" err="1"/>
              <a:t>quả</a:t>
            </a:r>
            <a:r>
              <a:rPr lang="en-US" sz="1200" dirty="0"/>
              <a:t> </a:t>
            </a:r>
            <a:r>
              <a:rPr lang="en-US" sz="1200" dirty="0" err="1"/>
              <a:t>kháng</a:t>
            </a:r>
            <a:r>
              <a:rPr lang="en-US" sz="1200" dirty="0"/>
              <a:t> </a:t>
            </a:r>
            <a:r>
              <a:rPr lang="en-US" sz="1200" dirty="0" err="1"/>
              <a:t>đông</a:t>
            </a:r>
            <a:r>
              <a:rPr lang="en-US" sz="1200" dirty="0"/>
              <a:t> </a:t>
            </a:r>
            <a:r>
              <a:rPr lang="en-US" sz="1200" dirty="0" err="1"/>
              <a:t>và</a:t>
            </a:r>
            <a:r>
              <a:rPr lang="en-US" sz="1200" dirty="0"/>
              <a:t> </a:t>
            </a:r>
            <a:r>
              <a:rPr lang="en-US" sz="1200" dirty="0" err="1"/>
              <a:t>liều</a:t>
            </a:r>
            <a:r>
              <a:rPr lang="en-US" sz="1200" dirty="0"/>
              <a:t> VKAs </a:t>
            </a:r>
            <a:r>
              <a:rPr lang="en-US" sz="1200" dirty="0" err="1"/>
              <a:t>ổn</a:t>
            </a:r>
            <a:r>
              <a:rPr lang="en-US" sz="1200" dirty="0"/>
              <a:t> </a:t>
            </a:r>
            <a:r>
              <a:rPr lang="en-US" sz="1200" dirty="0" err="1"/>
              <a:t>định</a:t>
            </a:r>
            <a:r>
              <a:rPr lang="en-US" sz="1200" dirty="0"/>
              <a:t>, INR </a:t>
            </a:r>
            <a:r>
              <a:rPr lang="en-US" sz="1200" dirty="0" err="1"/>
              <a:t>thường</a:t>
            </a:r>
            <a:r>
              <a:rPr lang="en-US" sz="1200" dirty="0"/>
              <a:t> </a:t>
            </a:r>
            <a:r>
              <a:rPr lang="en-US" sz="1200" dirty="0" err="1"/>
              <a:t>được</a:t>
            </a:r>
            <a:r>
              <a:rPr lang="en-US" sz="1200" dirty="0"/>
              <a:t> </a:t>
            </a:r>
            <a:r>
              <a:rPr lang="en-US" sz="1200" dirty="0" err="1"/>
              <a:t>theo</a:t>
            </a:r>
            <a:r>
              <a:rPr lang="en-US" sz="1200" dirty="0"/>
              <a:t> </a:t>
            </a:r>
            <a:r>
              <a:rPr lang="en-US" sz="1200" dirty="0" err="1"/>
              <a:t>dõi</a:t>
            </a:r>
            <a:r>
              <a:rPr lang="en-US" sz="1200" dirty="0"/>
              <a:t> </a:t>
            </a:r>
            <a:r>
              <a:rPr lang="en-US" sz="1200" dirty="0" err="1"/>
              <a:t>mỗi</a:t>
            </a:r>
            <a:r>
              <a:rPr lang="en-US" sz="1200" dirty="0"/>
              <a:t> 3-4 </a:t>
            </a:r>
            <a:r>
              <a:rPr lang="en-US" sz="1200" dirty="0" err="1"/>
              <a:t>tuần</a:t>
            </a:r>
            <a:r>
              <a:rPr lang="en-US" sz="1200" dirty="0"/>
              <a:t>. Theo </a:t>
            </a:r>
            <a:r>
              <a:rPr lang="en-US" sz="1200" dirty="0" err="1"/>
              <a:t>dõi</a:t>
            </a:r>
            <a:r>
              <a:rPr lang="en-US" sz="1200" dirty="0"/>
              <a:t> </a:t>
            </a:r>
            <a:r>
              <a:rPr lang="en-US" sz="1200" dirty="0" err="1"/>
              <a:t>thường</a:t>
            </a:r>
            <a:r>
              <a:rPr lang="en-US" sz="1200" dirty="0"/>
              <a:t> </a:t>
            </a:r>
            <a:r>
              <a:rPr lang="en-US" sz="1200" dirty="0" err="1"/>
              <a:t>hơn</a:t>
            </a:r>
            <a:r>
              <a:rPr lang="en-US" sz="1200" dirty="0"/>
              <a:t> </a:t>
            </a:r>
            <a:r>
              <a:rPr lang="en-US" sz="1200" dirty="0" err="1"/>
              <a:t>khi</a:t>
            </a:r>
            <a:r>
              <a:rPr lang="en-US" sz="1200" dirty="0"/>
              <a:t> </a:t>
            </a:r>
            <a:r>
              <a:rPr lang="en-US" sz="1200" dirty="0" err="1"/>
              <a:t>có</a:t>
            </a:r>
            <a:r>
              <a:rPr lang="en-US" sz="1200" dirty="0"/>
              <a:t> </a:t>
            </a:r>
            <a:r>
              <a:rPr lang="en-US" sz="1200" dirty="0" err="1"/>
              <a:t>những</a:t>
            </a:r>
            <a:r>
              <a:rPr lang="en-US" sz="1200" dirty="0"/>
              <a:t> </a:t>
            </a:r>
            <a:r>
              <a:rPr lang="en-US" sz="1200" dirty="0" err="1"/>
              <a:t>yếu</a:t>
            </a:r>
            <a:r>
              <a:rPr lang="en-US" sz="1200" dirty="0"/>
              <a:t> </a:t>
            </a:r>
            <a:r>
              <a:rPr lang="en-US" sz="1200" dirty="0" err="1"/>
              <a:t>tố</a:t>
            </a:r>
            <a:r>
              <a:rPr lang="en-US" sz="1200" dirty="0"/>
              <a:t> </a:t>
            </a:r>
            <a:r>
              <a:rPr lang="en-US" sz="1200" dirty="0" err="1"/>
              <a:t>ảnh</a:t>
            </a:r>
            <a:r>
              <a:rPr lang="en-US" sz="1200" dirty="0"/>
              <a:t> </a:t>
            </a:r>
            <a:r>
              <a:rPr lang="en-US" sz="1200" dirty="0" err="1"/>
              <a:t>hưởng</a:t>
            </a:r>
            <a:r>
              <a:rPr lang="en-US" sz="1200" dirty="0"/>
              <a:t> </a:t>
            </a:r>
            <a:r>
              <a:rPr lang="en-US" sz="1200" dirty="0" err="1"/>
              <a:t>trên</a:t>
            </a:r>
            <a:r>
              <a:rPr lang="en-US" sz="1200" dirty="0"/>
              <a:t> </a:t>
            </a:r>
            <a:r>
              <a:rPr lang="en-US" sz="1200" dirty="0" err="1"/>
              <a:t>điều</a:t>
            </a:r>
            <a:r>
              <a:rPr lang="en-US" sz="1200" dirty="0"/>
              <a:t> </a:t>
            </a:r>
            <a:r>
              <a:rPr lang="en-US" sz="1200" dirty="0" err="1"/>
              <a:t>trị</a:t>
            </a:r>
            <a:r>
              <a:rPr lang="en-US" sz="1200" dirty="0"/>
              <a:t> VKAs (</a:t>
            </a:r>
            <a:r>
              <a:rPr lang="en-US" sz="1200" dirty="0" err="1"/>
              <a:t>thuốc</a:t>
            </a:r>
            <a:r>
              <a:rPr lang="en-US" sz="1200" dirty="0"/>
              <a:t> </a:t>
            </a:r>
            <a:r>
              <a:rPr lang="en-US" sz="1200" dirty="0" err="1"/>
              <a:t>điều</a:t>
            </a:r>
            <a:r>
              <a:rPr lang="en-US" sz="1200" dirty="0"/>
              <a:t> </a:t>
            </a:r>
            <a:r>
              <a:rPr lang="en-US" sz="1200" dirty="0" err="1"/>
              <a:t>trị</a:t>
            </a:r>
            <a:r>
              <a:rPr lang="en-US" sz="1200" dirty="0"/>
              <a:t> </a:t>
            </a:r>
            <a:r>
              <a:rPr lang="en-US" sz="1200" dirty="0" err="1"/>
              <a:t>bệnh</a:t>
            </a:r>
            <a:r>
              <a:rPr lang="en-US" sz="1200" dirty="0"/>
              <a:t> </a:t>
            </a:r>
            <a:r>
              <a:rPr lang="en-US" sz="1200" dirty="0" err="1"/>
              <a:t>kèm</a:t>
            </a:r>
            <a:r>
              <a:rPr lang="en-US" sz="1200" dirty="0"/>
              <a:t> </a:t>
            </a:r>
            <a:r>
              <a:rPr lang="en-US" sz="1200" dirty="0" err="1"/>
              <a:t>có</a:t>
            </a:r>
            <a:r>
              <a:rPr lang="en-US" sz="1200" dirty="0"/>
              <a:t> </a:t>
            </a:r>
            <a:r>
              <a:rPr lang="en-US" sz="1200" dirty="0" err="1"/>
              <a:t>tương</a:t>
            </a:r>
            <a:r>
              <a:rPr lang="en-US" sz="1200" dirty="0"/>
              <a:t> </a:t>
            </a:r>
            <a:r>
              <a:rPr lang="en-US" sz="1200" dirty="0" err="1"/>
              <a:t>tác</a:t>
            </a:r>
            <a:r>
              <a:rPr lang="en-US" sz="1200" dirty="0"/>
              <a:t> VKA..), </a:t>
            </a:r>
            <a:r>
              <a:rPr lang="en-US" sz="1200" dirty="0" err="1"/>
              <a:t>khoảng</a:t>
            </a:r>
            <a:r>
              <a:rPr lang="en-US" sz="1200" dirty="0"/>
              <a:t> </a:t>
            </a:r>
            <a:r>
              <a:rPr lang="en-US" sz="1200" dirty="0" err="1"/>
              <a:t>theo</a:t>
            </a:r>
            <a:r>
              <a:rPr lang="en-US" sz="1200" dirty="0"/>
              <a:t> </a:t>
            </a:r>
            <a:r>
              <a:rPr lang="en-US" sz="1200" dirty="0" err="1"/>
              <a:t>dõi</a:t>
            </a:r>
            <a:r>
              <a:rPr lang="en-US" sz="1200" dirty="0"/>
              <a:t> </a:t>
            </a:r>
            <a:r>
              <a:rPr lang="en-US" sz="1200" dirty="0" err="1"/>
              <a:t>dài</a:t>
            </a:r>
            <a:r>
              <a:rPr lang="en-US" sz="1200" dirty="0"/>
              <a:t> </a:t>
            </a:r>
            <a:r>
              <a:rPr lang="en-US" sz="1200" dirty="0" err="1"/>
              <a:t>hơn</a:t>
            </a:r>
            <a:r>
              <a:rPr lang="en-US" sz="1200" dirty="0"/>
              <a:t> </a:t>
            </a:r>
            <a:r>
              <a:rPr lang="en-US" sz="1200" dirty="0" err="1"/>
              <a:t>lên</a:t>
            </a:r>
            <a:r>
              <a:rPr lang="en-US" sz="1200" dirty="0"/>
              <a:t> </a:t>
            </a:r>
            <a:r>
              <a:rPr lang="en-US" sz="1200" dirty="0" err="1"/>
              <a:t>đến</a:t>
            </a:r>
            <a:r>
              <a:rPr lang="en-US" sz="1200" dirty="0"/>
              <a:t> 12 </a:t>
            </a:r>
            <a:r>
              <a:rPr lang="en-US" sz="1200" dirty="0" err="1"/>
              <a:t>tuần</a:t>
            </a:r>
            <a:r>
              <a:rPr lang="en-US" sz="1200" dirty="0"/>
              <a:t> </a:t>
            </a:r>
            <a:r>
              <a:rPr lang="en-US" sz="1200" dirty="0" err="1"/>
              <a:t>khi</a:t>
            </a:r>
            <a:r>
              <a:rPr lang="en-US" sz="1200" dirty="0"/>
              <a:t> </a:t>
            </a:r>
            <a:r>
              <a:rPr lang="en-US" sz="1200" dirty="0" err="1"/>
              <a:t>điều</a:t>
            </a:r>
            <a:r>
              <a:rPr lang="en-US" sz="1200" dirty="0"/>
              <a:t> </a:t>
            </a:r>
            <a:r>
              <a:rPr lang="en-US" sz="1200" dirty="0" err="1"/>
              <a:t>trị</a:t>
            </a:r>
            <a:r>
              <a:rPr lang="en-US" sz="1200" dirty="0"/>
              <a:t> </a:t>
            </a:r>
            <a:r>
              <a:rPr lang="en-US" sz="1200" dirty="0" err="1"/>
              <a:t>đang</a:t>
            </a:r>
            <a:r>
              <a:rPr lang="en-US" sz="1200" dirty="0"/>
              <a:t> </a:t>
            </a:r>
            <a:r>
              <a:rPr lang="en-US" sz="1200" dirty="0" err="1"/>
              <a:t>ổn</a:t>
            </a:r>
            <a:r>
              <a:rPr lang="en-US" sz="1200" dirty="0"/>
              <a:t> </a:t>
            </a:r>
            <a:r>
              <a:rPr lang="en-US" sz="1200" dirty="0" err="1"/>
              <a:t>định</a:t>
            </a:r>
            <a:r>
              <a:rPr lang="en-US" sz="1200" dirty="0"/>
              <a:t> </a:t>
            </a:r>
            <a:r>
              <a:rPr lang="en-US" sz="1200" dirty="0" err="1"/>
              <a:t>và</a:t>
            </a:r>
            <a:r>
              <a:rPr lang="en-US" sz="1200" dirty="0"/>
              <a:t> </a:t>
            </a:r>
            <a:r>
              <a:rPr lang="en-US" sz="1200" dirty="0" err="1"/>
              <a:t>đáp</a:t>
            </a:r>
            <a:r>
              <a:rPr lang="en-US" sz="1200" dirty="0"/>
              <a:t> </a:t>
            </a:r>
            <a:r>
              <a:rPr lang="en-US" sz="1200" dirty="0" err="1"/>
              <a:t>ứng</a:t>
            </a:r>
            <a:r>
              <a:rPr lang="en-US" sz="1200" dirty="0"/>
              <a:t> INR </a:t>
            </a:r>
            <a:r>
              <a:rPr lang="en-US" sz="1200" dirty="0" err="1"/>
              <a:t>có</a:t>
            </a:r>
            <a:r>
              <a:rPr lang="en-US" sz="1200" dirty="0"/>
              <a:t> </a:t>
            </a:r>
            <a:r>
              <a:rPr lang="en-US" sz="1200" dirty="0" err="1"/>
              <a:t>thể</a:t>
            </a:r>
            <a:r>
              <a:rPr lang="en-US" sz="1200" dirty="0"/>
              <a:t> </a:t>
            </a:r>
            <a:r>
              <a:rPr lang="en-US" sz="1200" dirty="0" err="1"/>
              <a:t>dự</a:t>
            </a:r>
            <a:r>
              <a:rPr lang="en-US" sz="1200" dirty="0"/>
              <a:t> </a:t>
            </a:r>
            <a:r>
              <a:rPr lang="en-US" sz="1200" dirty="0" err="1"/>
              <a:t>báo</a:t>
            </a:r>
            <a:r>
              <a:rPr lang="en-US" sz="1200" dirty="0"/>
              <a:t>.  </a:t>
            </a:r>
          </a:p>
          <a:p>
            <a:pPr lvl="0"/>
            <a:r>
              <a:rPr lang="en-US" sz="1200" dirty="0"/>
              <a:t>NOAC: </a:t>
            </a:r>
            <a:r>
              <a:rPr lang="en-US" sz="1200" dirty="0" err="1"/>
              <a:t>những</a:t>
            </a:r>
            <a:r>
              <a:rPr lang="en-US" sz="1200" dirty="0"/>
              <a:t> </a:t>
            </a:r>
            <a:r>
              <a:rPr lang="en-US" sz="1200" dirty="0" err="1"/>
              <a:t>thuốc</a:t>
            </a:r>
            <a:r>
              <a:rPr lang="en-US" sz="1200" dirty="0"/>
              <a:t> </a:t>
            </a:r>
            <a:r>
              <a:rPr lang="en-US" sz="1200" dirty="0" err="1"/>
              <a:t>này</a:t>
            </a:r>
            <a:r>
              <a:rPr lang="en-US" sz="1200" dirty="0"/>
              <a:t> </a:t>
            </a:r>
            <a:r>
              <a:rPr lang="en-US" sz="1200" dirty="0" err="1"/>
              <a:t>không</a:t>
            </a:r>
            <a:r>
              <a:rPr lang="en-US" sz="1200" dirty="0"/>
              <a:t> </a:t>
            </a:r>
            <a:r>
              <a:rPr lang="en-US" sz="1200" dirty="0" err="1"/>
              <a:t>cần</a:t>
            </a:r>
            <a:r>
              <a:rPr lang="en-US" sz="1200" dirty="0"/>
              <a:t> </a:t>
            </a:r>
            <a:r>
              <a:rPr lang="en-US" sz="1200" dirty="0" err="1"/>
              <a:t>theo</a:t>
            </a:r>
            <a:r>
              <a:rPr lang="en-US" sz="1200" dirty="0"/>
              <a:t> </a:t>
            </a:r>
            <a:r>
              <a:rPr lang="en-US" sz="1200" dirty="0" err="1"/>
              <a:t>dõi</a:t>
            </a:r>
            <a:r>
              <a:rPr lang="en-US" sz="1200" dirty="0"/>
              <a:t> </a:t>
            </a:r>
            <a:r>
              <a:rPr lang="en-US" sz="1200" dirty="0" err="1"/>
              <a:t>cận</a:t>
            </a:r>
            <a:r>
              <a:rPr lang="en-US" sz="1200" dirty="0"/>
              <a:t> </a:t>
            </a:r>
            <a:r>
              <a:rPr lang="en-US" sz="1200" dirty="0" err="1"/>
              <a:t>lâm</a:t>
            </a:r>
            <a:r>
              <a:rPr lang="en-US" sz="1200" dirty="0"/>
              <a:t> </a:t>
            </a:r>
            <a:r>
              <a:rPr lang="en-US" sz="1200" dirty="0" err="1"/>
              <a:t>sàng</a:t>
            </a:r>
            <a:r>
              <a:rPr lang="en-US" sz="1200" dirty="0"/>
              <a:t> </a:t>
            </a:r>
            <a:r>
              <a:rPr lang="en-US" sz="1200" dirty="0" err="1"/>
              <a:t>thường</a:t>
            </a:r>
            <a:r>
              <a:rPr lang="en-US" sz="1200" dirty="0"/>
              <a:t> qui </a:t>
            </a:r>
            <a:r>
              <a:rPr lang="en-US" sz="1200" dirty="0" err="1"/>
              <a:t>bởi</a:t>
            </a:r>
            <a:r>
              <a:rPr lang="en-US" sz="1200" dirty="0"/>
              <a:t> </a:t>
            </a:r>
            <a:r>
              <a:rPr lang="en-US" sz="1200" dirty="0" err="1"/>
              <a:t>vì</a:t>
            </a:r>
            <a:r>
              <a:rPr lang="en-US" sz="1200" dirty="0"/>
              <a:t> </a:t>
            </a:r>
            <a:r>
              <a:rPr lang="en-US" sz="1200" dirty="0" err="1"/>
              <a:t>những</a:t>
            </a:r>
            <a:r>
              <a:rPr lang="en-US" sz="1200" dirty="0"/>
              <a:t> </a:t>
            </a:r>
            <a:r>
              <a:rPr lang="en-US" sz="1200" dirty="0" err="1"/>
              <a:t>thông</a:t>
            </a:r>
            <a:r>
              <a:rPr lang="en-US" sz="1200" dirty="0"/>
              <a:t> </a:t>
            </a:r>
            <a:r>
              <a:rPr lang="en-US" sz="1200" dirty="0" err="1"/>
              <a:t>số</a:t>
            </a:r>
            <a:r>
              <a:rPr lang="en-US" sz="1200" dirty="0"/>
              <a:t> </a:t>
            </a:r>
            <a:r>
              <a:rPr lang="en-US" sz="1200" dirty="0" err="1"/>
              <a:t>này</a:t>
            </a:r>
            <a:r>
              <a:rPr lang="en-US" sz="1200" dirty="0"/>
              <a:t> </a:t>
            </a:r>
            <a:r>
              <a:rPr lang="en-US" sz="1200" dirty="0" err="1"/>
              <a:t>không</a:t>
            </a:r>
            <a:r>
              <a:rPr lang="en-US" sz="1200" dirty="0"/>
              <a:t> </a:t>
            </a:r>
            <a:r>
              <a:rPr lang="en-US" sz="1200" dirty="0" err="1"/>
              <a:t>tương</a:t>
            </a:r>
            <a:r>
              <a:rPr lang="en-US" sz="1200" dirty="0"/>
              <a:t> </a:t>
            </a:r>
            <a:r>
              <a:rPr lang="en-US" sz="1200" dirty="0" err="1"/>
              <a:t>quan</a:t>
            </a:r>
            <a:r>
              <a:rPr lang="en-US" sz="1200" dirty="0"/>
              <a:t> </a:t>
            </a:r>
            <a:r>
              <a:rPr lang="en-US" sz="1200" dirty="0" err="1"/>
              <a:t>kết</a:t>
            </a:r>
            <a:r>
              <a:rPr lang="en-US" sz="1200" dirty="0"/>
              <a:t> </a:t>
            </a:r>
            <a:r>
              <a:rPr lang="en-US" sz="1200" dirty="0" err="1"/>
              <a:t>cục</a:t>
            </a:r>
            <a:r>
              <a:rPr lang="en-US" sz="1200" dirty="0"/>
              <a:t> </a:t>
            </a:r>
            <a:r>
              <a:rPr lang="en-US" sz="1200" dirty="0" err="1"/>
              <a:t>lâm</a:t>
            </a:r>
            <a:r>
              <a:rPr lang="en-US" sz="1200" dirty="0"/>
              <a:t> </a:t>
            </a:r>
            <a:r>
              <a:rPr lang="en-US" sz="1200" dirty="0" err="1"/>
              <a:t>sàng</a:t>
            </a:r>
            <a:r>
              <a:rPr lang="en-US" sz="1200" dirty="0"/>
              <a:t>. BN </a:t>
            </a:r>
            <a:r>
              <a:rPr lang="en-US" sz="1200" dirty="0" err="1"/>
              <a:t>nên</a:t>
            </a:r>
            <a:r>
              <a:rPr lang="en-US" sz="1200" dirty="0"/>
              <a:t> </a:t>
            </a:r>
            <a:r>
              <a:rPr lang="en-US" sz="1200" dirty="0" err="1"/>
              <a:t>được</a:t>
            </a:r>
            <a:r>
              <a:rPr lang="en-US" sz="1200" dirty="0"/>
              <a:t> </a:t>
            </a:r>
            <a:r>
              <a:rPr lang="en-US" sz="1200" dirty="0" err="1"/>
              <a:t>theo</a:t>
            </a:r>
            <a:r>
              <a:rPr lang="en-US" sz="1200" dirty="0"/>
              <a:t> </a:t>
            </a:r>
            <a:r>
              <a:rPr lang="en-US" sz="1200" dirty="0" err="1"/>
              <a:t>dõi</a:t>
            </a:r>
            <a:r>
              <a:rPr lang="en-US" sz="1200" dirty="0"/>
              <a:t> </a:t>
            </a:r>
            <a:r>
              <a:rPr lang="en-US" sz="1200" dirty="0" err="1"/>
              <a:t>lâm</a:t>
            </a:r>
            <a:r>
              <a:rPr lang="en-US" sz="1200" dirty="0"/>
              <a:t> </a:t>
            </a:r>
            <a:r>
              <a:rPr lang="en-US" sz="1200" dirty="0" err="1"/>
              <a:t>sàng</a:t>
            </a:r>
            <a:r>
              <a:rPr lang="en-US" sz="1200" dirty="0"/>
              <a:t> </a:t>
            </a:r>
            <a:r>
              <a:rPr lang="en-US" sz="1200" dirty="0" err="1"/>
              <a:t>về</a:t>
            </a:r>
            <a:r>
              <a:rPr lang="en-US" sz="1200" dirty="0"/>
              <a:t> </a:t>
            </a:r>
            <a:r>
              <a:rPr lang="en-US" sz="1200" dirty="0" err="1"/>
              <a:t>vấn</a:t>
            </a:r>
            <a:r>
              <a:rPr lang="en-US" sz="1200" dirty="0"/>
              <a:t> </a:t>
            </a:r>
            <a:r>
              <a:rPr lang="en-US" sz="1200" dirty="0" err="1"/>
              <a:t>đề</a:t>
            </a:r>
            <a:r>
              <a:rPr lang="en-US" sz="1200" dirty="0"/>
              <a:t> </a:t>
            </a:r>
            <a:r>
              <a:rPr lang="en-US" sz="1200" dirty="0" err="1"/>
              <a:t>chảy</a:t>
            </a:r>
            <a:r>
              <a:rPr lang="en-US" sz="1200" dirty="0"/>
              <a:t> </a:t>
            </a:r>
            <a:r>
              <a:rPr lang="en-US" sz="1200" dirty="0" err="1"/>
              <a:t>máu</a:t>
            </a:r>
            <a:r>
              <a:rPr lang="en-US" sz="1200" dirty="0"/>
              <a:t> </a:t>
            </a:r>
            <a:r>
              <a:rPr lang="en-US" sz="1200" dirty="0" err="1"/>
              <a:t>và</a:t>
            </a:r>
            <a:r>
              <a:rPr lang="en-US" sz="1200" dirty="0"/>
              <a:t> </a:t>
            </a:r>
            <a:r>
              <a:rPr lang="en-US" sz="1200" dirty="0" err="1"/>
              <a:t>suy</a:t>
            </a:r>
            <a:r>
              <a:rPr lang="en-US" sz="1200" dirty="0"/>
              <a:t> </a:t>
            </a:r>
            <a:r>
              <a:rPr lang="en-US" sz="1200" dirty="0" err="1"/>
              <a:t>thận</a:t>
            </a:r>
            <a:r>
              <a:rPr lang="en-US" sz="1200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818601-E3A4-5783-7778-805027BA00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74120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C8FB4C-7586-3BA4-E42C-1CC7ED80A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B6CD1F-B999-44EF-0AA1-609CAE61AD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EC9BDA-3B11-C124-A007-F3F8A0BBAA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EBE2EF-55C2-851A-A143-7B1606A795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957062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FD833-EB10-0033-35EF-0BDE35F61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4A43C1-D0F0-09AC-D3BC-20040CE3D4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25D354-0A9A-AF13-9A11-CD6241C8FC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751F78-4F9C-464B-6A25-57B46871E5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47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577618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D3094-0577-3C62-0C3A-B200B7289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2E5724-4382-7654-5F18-A107ABBB11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C4479C-5CE7-9B06-F0E2-DD347CF3EA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21FFF1-CCA9-23C1-BC34-89DCEAE261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48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154546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49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BC35C-A7B7-DCEF-4175-9099E5A52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64255B-F44A-8489-C6C9-EECAABC3A9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073CC5-9D57-DAB3-F89B-8F619F445D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73CBCC-25AB-6ECA-9AEB-55ED324FA7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50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23151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685EC-77C0-93ED-A7D3-DF09C88F5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19422E-4C7E-A186-0C42-CB87AE3004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834D98-5AB3-C087-60E2-64AED005C5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BAB5A8-DAE0-A33A-5798-4D9D7AF353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6438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0564F-3C30-8191-E3BB-92BAB841D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7DD8C1-6C50-76BD-834E-0F7F69C7E5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3A397B-F55D-75F9-6468-75548895EA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D7E57B-B3FC-B0A3-1472-F91FD4CFA3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27577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E1902-BB69-CE31-29BD-1A2417525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98CD91-8A3D-726F-A891-83DC1A0301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2030DB-2BFF-5C7C-5E3B-A590163C43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9B27C0-4EA3-4919-D2F4-F8C0824014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96456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E8B73-12AB-64A1-14B8-E611A9951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BC0A09-A2CA-DD54-23CF-D2AE8D6066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D7BBB7-500F-262F-F64E-5384701A8D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169E83-11E7-1562-27AB-F9D5F268C4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16916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FEC4E-18D4-F7ED-BC6F-65780DF75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7B9435-932F-82AC-4B05-9367DFFF57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B05849-4077-A344-6E67-44C9053F16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C04922-39D5-4DB0-0B7C-4EB993B68E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419AF-EE76-4493-9C4D-94B7AFAB5CC7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7699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B82D49C-ED4D-49AA-899B-8D3C496BB4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3701" y="1499611"/>
            <a:ext cx="6858000" cy="71333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7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092413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87084-1F31-43C1-9DA4-3B1A800F3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309" y="1008231"/>
            <a:ext cx="78867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11AE0AE-1B2F-49DC-B0A1-712001457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8764" y="64527"/>
            <a:ext cx="6954590" cy="583406"/>
          </a:xfrm>
          <a:prstGeom prst="rect">
            <a:avLst/>
          </a:prstGeom>
        </p:spPr>
        <p:txBody>
          <a:bodyPr lIns="68580" tIns="34290" rIns="68580" bIns="34290">
            <a:normAutofit/>
          </a:bodyPr>
          <a:lstStyle>
            <a:lvl1pPr algn="ctr">
              <a:lnSpc>
                <a:spcPct val="100000"/>
              </a:lnSpc>
              <a:defRPr sz="2700" b="1"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234718" y="4718209"/>
            <a:ext cx="376707" cy="270456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100">
                <a:solidFill>
                  <a:srgbClr val="0070C0"/>
                </a:solidFill>
              </a:defRPr>
            </a:lvl1pPr>
          </a:lstStyle>
          <a:p>
            <a:fld id="{FF6A3ED7-D619-4152-80F2-00957373A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155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C3A546F-0A33-41C7-9A36-8712BEA4B5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4622" y="1144693"/>
            <a:ext cx="7805553" cy="2947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F87CEB5-2086-4D20-A19E-D7DA1F8AD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4218" y="64527"/>
            <a:ext cx="7279783" cy="583406"/>
          </a:xfrm>
          <a:prstGeom prst="rect">
            <a:avLst/>
          </a:prstGeom>
        </p:spPr>
        <p:txBody>
          <a:bodyPr lIns="68580" tIns="34290" rIns="68580" bIns="34290">
            <a:normAutofit/>
          </a:bodyPr>
          <a:lstStyle>
            <a:lvl1pPr algn="ctr">
              <a:lnSpc>
                <a:spcPct val="100000"/>
              </a:lnSpc>
              <a:defRPr sz="2700" b="1"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8233112" y="4713091"/>
            <a:ext cx="376707" cy="270456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200">
                <a:solidFill>
                  <a:srgbClr val="0070C0"/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EF1338-33B8-4F02-A6AD-5EC26488AF37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1852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07537E-7031-46E3-8BAF-DB170420A4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2398" y="1050463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8ED14E-8B1D-470A-9D58-F27D4F45C2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1654" y="1050463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19B0E43-95E5-4467-B6EA-F4854F523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5581" y="74186"/>
            <a:ext cx="7318419" cy="583406"/>
          </a:xfrm>
          <a:prstGeom prst="rect">
            <a:avLst/>
          </a:prstGeom>
        </p:spPr>
        <p:txBody>
          <a:bodyPr lIns="68580" tIns="34290" rIns="68580" bIns="34290">
            <a:normAutofit/>
          </a:bodyPr>
          <a:lstStyle>
            <a:lvl1pPr algn="ctr">
              <a:lnSpc>
                <a:spcPct val="100000"/>
              </a:lnSpc>
              <a:defRPr sz="2700" b="1"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8233112" y="4718209"/>
            <a:ext cx="376707" cy="270456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200">
                <a:solidFill>
                  <a:srgbClr val="0070C0"/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EF1338-33B8-4F02-A6AD-5EC26488AF37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9979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8B82D49C-ED4D-49AA-899B-8D3C496BB4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3701" y="1499611"/>
            <a:ext cx="6858000" cy="71333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7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76105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1738ACE-0213-4D48-80A0-A9747519D4AA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A3ED7-D619-4152-80F2-00957373AC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1738ACE-0213-4D48-80A0-A9747519D4AA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A3ED7-D619-4152-80F2-00957373AC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5EDF5D-0802-4857-BC6E-69469795FB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6606" y="992512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228171" y="4648321"/>
            <a:ext cx="396025" cy="40085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200">
                <a:solidFill>
                  <a:srgbClr val="0070C0"/>
                </a:solidFill>
              </a:defRPr>
            </a:lvl1pPr>
          </a:lstStyle>
          <a:p>
            <a:fld id="{FF6A3ED7-D619-4152-80F2-00957373A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348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timmachhoc.vn/dieu-tri-huyet-khoi-tinh-mach-sau/" TargetMode="Externa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bvdhydcantho.com/FileManager/phacdodieutri/khoatmct/Huy%E1%BA%BFt%20kh%E1%BB%91i%20t%C4%A9nh%20m%E1%BA%A1ch%20s%C3%A2u.pd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8">
            <a:extLst>
              <a:ext uri="{FF2B5EF4-FFF2-40B4-BE49-F238E27FC236}">
                <a16:creationId xmlns:a16="http://schemas.microsoft.com/office/drawing/2014/main" id="{980C5E9A-E887-48F7-8AB6-EFAC6D045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1364218"/>
            <a:ext cx="8839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sz="3200" b="1" dirty="0"/>
              <a:t>HUYẾT KHỐI TĨNH MẠCH SÂU CHI DƯỚI</a:t>
            </a:r>
            <a:endParaRPr lang="en-US" alt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17AEB1-4F3B-4448-9BB4-119126810ADB}"/>
              </a:ext>
            </a:extLst>
          </p:cNvPr>
          <p:cNvSpPr txBox="1"/>
          <p:nvPr/>
        </p:nvSpPr>
        <p:spPr>
          <a:xfrm>
            <a:off x="1066800" y="3409950"/>
            <a:ext cx="7467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sz="2000" b="1" dirty="0" err="1"/>
              <a:t>Ths.BSNT</a:t>
            </a:r>
            <a:r>
              <a:rPr lang="en-US" sz="2000" b="1" dirty="0"/>
              <a:t>. Phạm Thị Thùy Linh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AE23C-B3F4-9F13-AE68-4359E2FA0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0A55AE4-13BC-DC0F-2528-3B59D76E96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77478"/>
            <a:ext cx="8458200" cy="4080272"/>
          </a:xfrm>
        </p:spPr>
        <p:txBody>
          <a:bodyPr>
            <a:noAutofit/>
          </a:bodyPr>
          <a:lstStyle/>
          <a:p>
            <a:pPr marL="0" marR="2540" indent="0">
              <a:buNone/>
            </a:pP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 Tái </a:t>
            </a:r>
            <a:r>
              <a:rPr lang="en-US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khám</a:t>
            </a: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26/7: </a:t>
            </a:r>
          </a:p>
          <a:p>
            <a:pPr marL="0" marR="2540" indent="0">
              <a:buNone/>
            </a:pPr>
            <a:r>
              <a:rPr lang="en-US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- XQ </a:t>
            </a:r>
            <a:r>
              <a:rPr lang="en-US" sz="2000" b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xương</a:t>
            </a:r>
            <a:r>
              <a:rPr lang="en-US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đùi</a:t>
            </a:r>
            <a:r>
              <a:rPr lang="en-US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trái</a:t>
            </a:r>
            <a:endParaRPr lang="en-US" sz="20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2540" indent="0">
              <a:buNone/>
            </a:pPr>
            <a:endParaRPr lang="en-US" sz="20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E154A9C-23BE-11EC-629E-3C2D4BEFF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491728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CC0066"/>
                </a:solidFill>
              </a:rPr>
              <a:t>Case </a:t>
            </a:r>
            <a:r>
              <a:rPr lang="en-US" sz="4000" b="1" dirty="0" err="1">
                <a:solidFill>
                  <a:srgbClr val="CC0066"/>
                </a:solidFill>
              </a:rPr>
              <a:t>lâm</a:t>
            </a:r>
            <a:r>
              <a:rPr lang="en-US" sz="4000" b="1" dirty="0">
                <a:solidFill>
                  <a:srgbClr val="CC0066"/>
                </a:solidFill>
              </a:rPr>
              <a:t> </a:t>
            </a:r>
            <a:r>
              <a:rPr lang="en-US" sz="4000" b="1" dirty="0" err="1">
                <a:solidFill>
                  <a:srgbClr val="CC0066"/>
                </a:solidFill>
              </a:rPr>
              <a:t>sàng</a:t>
            </a:r>
            <a:endParaRPr lang="en-US" sz="4000" b="1" dirty="0">
              <a:solidFill>
                <a:srgbClr val="CC0066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692FE6-9596-001D-5F75-AC9693B6B8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666750"/>
            <a:ext cx="6324600" cy="3959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295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FB725-FAD1-69AB-3D9E-744A2832B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A703729-947F-95CA-9F1F-61DA72449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777478"/>
            <a:ext cx="8686800" cy="4080272"/>
          </a:xfrm>
        </p:spPr>
        <p:txBody>
          <a:bodyPr>
            <a:noAutofit/>
          </a:bodyPr>
          <a:lstStyle/>
          <a:p>
            <a:pPr marL="0" marR="2540" indent="0">
              <a:buNone/>
            </a:pP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 Tái </a:t>
            </a:r>
            <a:r>
              <a:rPr lang="en-US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khám</a:t>
            </a: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26/7: </a:t>
            </a:r>
          </a:p>
          <a:p>
            <a:pPr marL="0" indent="0">
              <a:buNone/>
            </a:pPr>
            <a:r>
              <a:rPr lang="en-US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- SÂ </a:t>
            </a:r>
            <a:r>
              <a:rPr lang="en-US" sz="2000" b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mạch</a:t>
            </a:r>
            <a:r>
              <a:rPr lang="en-US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 chi </a:t>
            </a:r>
            <a:r>
              <a:rPr lang="en-US" sz="2000" b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dưới</a:t>
            </a:r>
            <a:r>
              <a:rPr lang="en-US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: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</a:t>
            </a:r>
            <a:r>
              <a:rPr lang="en-US" dirty="0" err="1"/>
              <a:t>suy</a:t>
            </a:r>
            <a:r>
              <a:rPr lang="en-US" dirty="0"/>
              <a:t> </a:t>
            </a:r>
            <a:r>
              <a:rPr lang="en-US" dirty="0" err="1"/>
              <a:t>giãn</a:t>
            </a:r>
            <a:r>
              <a:rPr lang="en-US" dirty="0"/>
              <a:t> </a:t>
            </a:r>
            <a:r>
              <a:rPr lang="en-US" dirty="0" err="1"/>
              <a:t>tĩnh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 </a:t>
            </a:r>
            <a:r>
              <a:rPr lang="en-US" dirty="0" err="1"/>
              <a:t>hiển</a:t>
            </a:r>
            <a:r>
              <a:rPr lang="en-US" dirty="0"/>
              <a:t> </a:t>
            </a:r>
            <a:r>
              <a:rPr lang="en-US" dirty="0" err="1"/>
              <a:t>lớn</a:t>
            </a:r>
            <a:r>
              <a:rPr lang="en-US" dirty="0"/>
              <a:t> </a:t>
            </a:r>
            <a:r>
              <a:rPr lang="en-US" dirty="0" err="1"/>
              <a:t>hai</a:t>
            </a:r>
            <a:r>
              <a:rPr lang="en-US" dirty="0"/>
              <a:t> </a:t>
            </a:r>
            <a:r>
              <a:rPr lang="en-US" dirty="0" err="1"/>
              <a:t>bên</a:t>
            </a:r>
            <a:endParaRPr lang="en-US" dirty="0"/>
          </a:p>
          <a:p>
            <a:r>
              <a:rPr lang="en-US" dirty="0" err="1"/>
              <a:t>Nhiều</a:t>
            </a:r>
            <a:r>
              <a:rPr lang="en-US" dirty="0"/>
              <a:t> </a:t>
            </a:r>
            <a:r>
              <a:rPr lang="en-US" dirty="0" err="1"/>
              <a:t>búi</a:t>
            </a:r>
            <a:r>
              <a:rPr lang="en-US" dirty="0"/>
              <a:t> </a:t>
            </a:r>
            <a:r>
              <a:rPr lang="en-US" dirty="0" err="1"/>
              <a:t>giãn</a:t>
            </a:r>
            <a:r>
              <a:rPr lang="en-US" dirty="0"/>
              <a:t> </a:t>
            </a:r>
            <a:r>
              <a:rPr lang="en-US" dirty="0" err="1"/>
              <a:t>tĩnh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 </a:t>
            </a:r>
            <a:r>
              <a:rPr lang="en-US" dirty="0" err="1"/>
              <a:t>nông</a:t>
            </a:r>
            <a:r>
              <a:rPr lang="en-US" dirty="0"/>
              <a:t> </a:t>
            </a:r>
            <a:r>
              <a:rPr lang="en-US" dirty="0" err="1"/>
              <a:t>vùng</a:t>
            </a:r>
            <a:r>
              <a:rPr lang="en-US" dirty="0"/>
              <a:t> </a:t>
            </a:r>
            <a:r>
              <a:rPr lang="en-US" dirty="0" err="1"/>
              <a:t>đùi</a:t>
            </a:r>
            <a:r>
              <a:rPr lang="en-US" dirty="0"/>
              <a:t> - </a:t>
            </a:r>
            <a:r>
              <a:rPr lang="en-US" dirty="0" err="1"/>
              <a:t>cẳng</a:t>
            </a:r>
            <a:r>
              <a:rPr lang="en-US" dirty="0"/>
              <a:t> </a:t>
            </a:r>
            <a:r>
              <a:rPr lang="en-US" dirty="0" err="1"/>
              <a:t>chân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.</a:t>
            </a:r>
          </a:p>
          <a:p>
            <a:r>
              <a:rPr lang="en-US" dirty="0" err="1"/>
              <a:t>Huyết</a:t>
            </a:r>
            <a:r>
              <a:rPr lang="en-US" dirty="0"/>
              <a:t> </a:t>
            </a:r>
            <a:r>
              <a:rPr lang="en-US" dirty="0" err="1"/>
              <a:t>khối</a:t>
            </a:r>
            <a:r>
              <a:rPr lang="en-US" dirty="0"/>
              <a:t> </a:t>
            </a:r>
            <a:r>
              <a:rPr lang="en-US" dirty="0" err="1"/>
              <a:t>cũ</a:t>
            </a:r>
            <a:r>
              <a:rPr lang="en-US" dirty="0"/>
              <a:t> </a:t>
            </a:r>
            <a:r>
              <a:rPr lang="en-US" dirty="0" err="1"/>
              <a:t>bán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bụng</a:t>
            </a:r>
            <a:r>
              <a:rPr lang="en-US" dirty="0"/>
              <a:t> </a:t>
            </a:r>
            <a:r>
              <a:rPr lang="en-US" dirty="0" err="1"/>
              <a:t>chân</a:t>
            </a:r>
            <a:r>
              <a:rPr lang="en-US" dirty="0"/>
              <a:t> </a:t>
            </a:r>
            <a:r>
              <a:rPr lang="en-US" dirty="0" err="1"/>
              <a:t>hai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b="1" dirty="0" err="1"/>
              <a:t>Siêu</a:t>
            </a:r>
            <a:r>
              <a:rPr lang="en-US" b="1" dirty="0"/>
              <a:t> </a:t>
            </a:r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khớp</a:t>
            </a:r>
            <a:r>
              <a:rPr lang="en-US" b="1" dirty="0"/>
              <a:t> </a:t>
            </a:r>
            <a:r>
              <a:rPr lang="en-US" b="1" dirty="0" err="1"/>
              <a:t>gối</a:t>
            </a:r>
            <a:r>
              <a:rPr lang="en-US" b="1" dirty="0"/>
              <a:t> </a:t>
            </a:r>
            <a:r>
              <a:rPr lang="en-US" b="1" dirty="0" err="1"/>
              <a:t>trái</a:t>
            </a:r>
            <a:r>
              <a:rPr lang="en-US" dirty="0"/>
              <a:t>: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</a:t>
            </a:r>
            <a:r>
              <a:rPr lang="en-US" dirty="0" err="1"/>
              <a:t>dịch</a:t>
            </a:r>
            <a:r>
              <a:rPr lang="en-US" dirty="0"/>
              <a:t> </a:t>
            </a:r>
            <a:r>
              <a:rPr lang="en-US" dirty="0" err="1"/>
              <a:t>khớp</a:t>
            </a:r>
            <a:r>
              <a:rPr lang="en-US" dirty="0"/>
              <a:t> </a:t>
            </a:r>
            <a:r>
              <a:rPr lang="en-US" dirty="0" err="1"/>
              <a:t>gối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. </a:t>
            </a:r>
            <a:r>
              <a:rPr lang="en-US" dirty="0" err="1"/>
              <a:t>Viêm</a:t>
            </a:r>
            <a:r>
              <a:rPr lang="en-US" dirty="0"/>
              <a:t> </a:t>
            </a:r>
            <a:r>
              <a:rPr lang="en-US" dirty="0" err="1"/>
              <a:t>màng</a:t>
            </a:r>
            <a:r>
              <a:rPr lang="en-US" dirty="0"/>
              <a:t> </a:t>
            </a:r>
            <a:r>
              <a:rPr lang="en-US" dirty="0" err="1"/>
              <a:t>hoạt</a:t>
            </a:r>
            <a:r>
              <a:rPr lang="en-US" dirty="0"/>
              <a:t> </a:t>
            </a:r>
            <a:r>
              <a:rPr lang="en-US" dirty="0" err="1"/>
              <a:t>dịch</a:t>
            </a:r>
            <a:r>
              <a:rPr lang="en-US" dirty="0"/>
              <a:t> </a:t>
            </a:r>
            <a:r>
              <a:rPr lang="en-US" dirty="0" err="1"/>
              <a:t>khớp</a:t>
            </a:r>
            <a:r>
              <a:rPr lang="en-US" dirty="0"/>
              <a:t> </a:t>
            </a:r>
            <a:r>
              <a:rPr lang="en-US" dirty="0" err="1"/>
              <a:t>gối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. </a:t>
            </a:r>
            <a:r>
              <a:rPr lang="en-US" dirty="0" err="1"/>
              <a:t>Thoái</a:t>
            </a:r>
            <a:r>
              <a:rPr lang="en-US" dirty="0"/>
              <a:t> </a:t>
            </a:r>
            <a:r>
              <a:rPr lang="en-US" dirty="0" err="1"/>
              <a:t>hoá</a:t>
            </a:r>
            <a:r>
              <a:rPr lang="en-US" dirty="0"/>
              <a:t> </a:t>
            </a:r>
            <a:r>
              <a:rPr lang="en-US" dirty="0" err="1"/>
              <a:t>khớp</a:t>
            </a:r>
            <a:r>
              <a:rPr lang="en-US" dirty="0"/>
              <a:t> </a:t>
            </a:r>
            <a:r>
              <a:rPr lang="en-US" dirty="0" err="1"/>
              <a:t>gối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.</a:t>
            </a:r>
          </a:p>
          <a:p>
            <a:endParaRPr lang="en-US" dirty="0"/>
          </a:p>
          <a:p>
            <a:pPr marL="0" marR="2540" indent="0">
              <a:buNone/>
            </a:pPr>
            <a:endParaRPr lang="en-US" sz="20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2540" indent="0">
              <a:buNone/>
            </a:pPr>
            <a:endParaRPr lang="en-US" sz="20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481CDD3-8C43-45E6-9E90-07482CBED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491728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CC0066"/>
                </a:solidFill>
              </a:rPr>
              <a:t>Case </a:t>
            </a:r>
            <a:r>
              <a:rPr lang="en-US" sz="4000" b="1" dirty="0" err="1">
                <a:solidFill>
                  <a:srgbClr val="CC0066"/>
                </a:solidFill>
              </a:rPr>
              <a:t>lâm</a:t>
            </a:r>
            <a:r>
              <a:rPr lang="en-US" sz="4000" b="1" dirty="0">
                <a:solidFill>
                  <a:srgbClr val="CC0066"/>
                </a:solidFill>
              </a:rPr>
              <a:t> </a:t>
            </a:r>
            <a:r>
              <a:rPr lang="en-US" sz="4000" b="1" dirty="0" err="1">
                <a:solidFill>
                  <a:srgbClr val="CC0066"/>
                </a:solidFill>
              </a:rPr>
              <a:t>sàng</a:t>
            </a:r>
            <a:endParaRPr lang="en-US" sz="40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4495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vi-VN" dirty="0"/>
              <a:t>Tĩnh mạch sâu là các tĩnh mạch nằm trong và dưới lớp cơ (gần xương) và thường đi cùng với động mạch và thần kinh. Còn tĩnh mạch nông nằm ở ngoài cơ, gần da hơn.</a:t>
            </a:r>
            <a:endParaRPr lang="en-US" dirty="0"/>
          </a:p>
          <a:p>
            <a:r>
              <a:rPr lang="en-US" dirty="0"/>
              <a:t>Virchow’s </a:t>
            </a:r>
            <a:r>
              <a:rPr lang="en-US" dirty="0" err="1"/>
              <a:t>mô</a:t>
            </a:r>
            <a:r>
              <a:rPr lang="en-US" dirty="0"/>
              <a:t> </a:t>
            </a:r>
            <a:r>
              <a:rPr lang="en-US" dirty="0" err="1"/>
              <a:t>tả</a:t>
            </a:r>
            <a:r>
              <a:rPr lang="en-US" dirty="0"/>
              <a:t> 3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chế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huyết</a:t>
            </a:r>
            <a:r>
              <a:rPr lang="en-US" dirty="0"/>
              <a:t> </a:t>
            </a:r>
            <a:r>
              <a:rPr lang="en-US" dirty="0" err="1"/>
              <a:t>khối</a:t>
            </a:r>
            <a:r>
              <a:rPr lang="en-US" dirty="0"/>
              <a:t>: ứ </a:t>
            </a:r>
            <a:r>
              <a:rPr lang="en-US" dirty="0" err="1"/>
              <a:t>trệ</a:t>
            </a:r>
            <a:r>
              <a:rPr lang="en-US" dirty="0"/>
              <a:t> </a:t>
            </a:r>
            <a:r>
              <a:rPr lang="en-US" dirty="0" err="1"/>
              <a:t>tĩnh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, </a:t>
            </a:r>
            <a:r>
              <a:rPr lang="en-US" dirty="0" err="1"/>
              <a:t>tổn</a:t>
            </a:r>
            <a:r>
              <a:rPr lang="en-US" dirty="0"/>
              <a:t> </a:t>
            </a:r>
            <a:r>
              <a:rPr lang="en-US" dirty="0" err="1"/>
              <a:t>thương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tình</a:t>
            </a:r>
            <a:r>
              <a:rPr lang="en-US" dirty="0"/>
              <a:t> </a:t>
            </a:r>
            <a:r>
              <a:rPr lang="en-US" dirty="0" err="1"/>
              <a:t>trạng</a:t>
            </a:r>
            <a:r>
              <a:rPr lang="en-US" dirty="0"/>
              <a:t> </a:t>
            </a:r>
            <a:r>
              <a:rPr lang="en-US" dirty="0" err="1"/>
              <a:t>tăng</a:t>
            </a:r>
            <a:r>
              <a:rPr lang="en-US" dirty="0"/>
              <a:t> </a:t>
            </a:r>
            <a:r>
              <a:rPr lang="en-US" dirty="0" err="1"/>
              <a:t>đông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endParaRPr lang="en-US" dirty="0"/>
          </a:p>
          <a:p>
            <a:endParaRPr lang="en-US" sz="2800" dirty="0">
              <a:latin typeface="Calibri" pitchFamily="34" charset="0"/>
              <a:ea typeface="Amherst" panose="02020500000000000000" pitchFamily="18" charset="-93"/>
              <a:cs typeface="Calibri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64527"/>
            <a:ext cx="9144000" cy="583406"/>
          </a:xfrm>
        </p:spPr>
        <p:txBody>
          <a:bodyPr>
            <a:normAutofit fontScale="90000"/>
          </a:bodyPr>
          <a:lstStyle/>
          <a:p>
            <a:r>
              <a:rPr lang="en-US" sz="4000" b="1" dirty="0" err="1">
                <a:solidFill>
                  <a:srgbClr val="CC0066"/>
                </a:solidFill>
              </a:rPr>
              <a:t>ĐẠI</a:t>
            </a:r>
            <a:r>
              <a:rPr lang="en-US" sz="4000" b="1" dirty="0">
                <a:solidFill>
                  <a:srgbClr val="CC0066"/>
                </a:solidFill>
              </a:rPr>
              <a:t> </a:t>
            </a:r>
            <a:r>
              <a:rPr lang="en-US" sz="4000" b="1" dirty="0" err="1">
                <a:solidFill>
                  <a:srgbClr val="CC0066"/>
                </a:solidFill>
              </a:rPr>
              <a:t>CƯƠNG</a:t>
            </a:r>
            <a:endParaRPr lang="en-US" sz="4000" b="1" dirty="0">
              <a:solidFill>
                <a:srgbClr val="CC0066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C0AF10A-995A-ADBB-40F4-9E00AF3E6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64527"/>
            <a:ext cx="7982754" cy="583406"/>
          </a:xfrm>
        </p:spPr>
        <p:txBody>
          <a:bodyPr/>
          <a:lstStyle/>
          <a:p>
            <a:r>
              <a:rPr lang="en-US" sz="2800" dirty="0">
                <a:solidFill>
                  <a:srgbClr val="CC0066"/>
                </a:solidFill>
              </a:rPr>
              <a:t>ĐẠI CƯƠNG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FB16612-3FCD-D767-DD71-0D0E922B31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7" t="-1119" r="23368" b="15195"/>
          <a:stretch>
            <a:fillRect/>
          </a:stretch>
        </p:blipFill>
        <p:spPr>
          <a:xfrm>
            <a:off x="3185801" y="1276479"/>
            <a:ext cx="2640772" cy="1607426"/>
          </a:xfr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272FFC97-D3D9-9E9C-24C6-A150479A600E}"/>
              </a:ext>
            </a:extLst>
          </p:cNvPr>
          <p:cNvSpPr/>
          <p:nvPr/>
        </p:nvSpPr>
        <p:spPr>
          <a:xfrm>
            <a:off x="600477" y="349701"/>
            <a:ext cx="1905000" cy="1524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ứ </a:t>
            </a:r>
            <a:r>
              <a:rPr lang="en-US" sz="2000" dirty="0" err="1"/>
              <a:t>trệ</a:t>
            </a:r>
            <a:r>
              <a:rPr lang="en-US" sz="2000" dirty="0"/>
              <a:t> </a:t>
            </a:r>
            <a:r>
              <a:rPr lang="en-US" sz="2000" dirty="0" err="1"/>
              <a:t>tĩnh</a:t>
            </a:r>
            <a:r>
              <a:rPr lang="en-US" sz="2000" dirty="0"/>
              <a:t> </a:t>
            </a:r>
            <a:r>
              <a:rPr lang="en-US" sz="2000" dirty="0" err="1"/>
              <a:t>mạch</a:t>
            </a:r>
            <a:endParaRPr lang="en-US" sz="20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53036A-40F1-145F-475C-53AB41A75264}"/>
              </a:ext>
            </a:extLst>
          </p:cNvPr>
          <p:cNvSpPr/>
          <p:nvPr/>
        </p:nvSpPr>
        <p:spPr>
          <a:xfrm>
            <a:off x="6781800" y="647932"/>
            <a:ext cx="2191554" cy="169852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tổn</a:t>
            </a:r>
            <a:r>
              <a:rPr lang="en-US" sz="2000" dirty="0"/>
              <a:t> </a:t>
            </a:r>
            <a:r>
              <a:rPr lang="en-US" sz="2000" dirty="0" err="1"/>
              <a:t>thương</a:t>
            </a:r>
            <a:r>
              <a:rPr lang="en-US" sz="2000" dirty="0"/>
              <a:t> </a:t>
            </a:r>
            <a:r>
              <a:rPr lang="en-US" sz="2000" dirty="0" err="1"/>
              <a:t>thành</a:t>
            </a:r>
            <a:r>
              <a:rPr lang="en-US" sz="2000" dirty="0"/>
              <a:t> </a:t>
            </a:r>
            <a:r>
              <a:rPr lang="en-US" sz="2000" dirty="0" err="1"/>
              <a:t>mạch</a:t>
            </a:r>
            <a:endParaRPr lang="en-US" sz="20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887D769-A707-B59E-0472-50E33187E5F6}"/>
              </a:ext>
            </a:extLst>
          </p:cNvPr>
          <p:cNvSpPr/>
          <p:nvPr/>
        </p:nvSpPr>
        <p:spPr>
          <a:xfrm>
            <a:off x="3429000" y="3562744"/>
            <a:ext cx="2154375" cy="1607426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tình</a:t>
            </a:r>
            <a:r>
              <a:rPr lang="en-US" sz="2000" dirty="0"/>
              <a:t> </a:t>
            </a:r>
            <a:r>
              <a:rPr lang="en-US" sz="2000" dirty="0" err="1"/>
              <a:t>trạng</a:t>
            </a:r>
            <a:r>
              <a:rPr lang="en-US" sz="2000" dirty="0"/>
              <a:t> </a:t>
            </a:r>
            <a:r>
              <a:rPr lang="en-US" sz="2000" dirty="0" err="1"/>
              <a:t>tăng</a:t>
            </a:r>
            <a:r>
              <a:rPr lang="en-US" sz="2000" dirty="0"/>
              <a:t> </a:t>
            </a:r>
            <a:r>
              <a:rPr lang="en-US" sz="2000" dirty="0" err="1"/>
              <a:t>đông</a:t>
            </a:r>
            <a:endParaRPr lang="en-US" sz="2000" dirty="0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982352FD-C4F7-92B3-CB3E-9D2A6C6946F0}"/>
              </a:ext>
            </a:extLst>
          </p:cNvPr>
          <p:cNvSpPr/>
          <p:nvPr/>
        </p:nvSpPr>
        <p:spPr>
          <a:xfrm rot="1735347">
            <a:off x="2362201" y="1352550"/>
            <a:ext cx="914400" cy="521151"/>
          </a:xfrm>
          <a:prstGeom prst="rightArrow">
            <a:avLst>
              <a:gd name="adj1" fmla="val 39472"/>
              <a:gd name="adj2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5100CC36-822C-A0F8-B54A-60DE7027FB28}"/>
              </a:ext>
            </a:extLst>
          </p:cNvPr>
          <p:cNvSpPr/>
          <p:nvPr/>
        </p:nvSpPr>
        <p:spPr>
          <a:xfrm rot="16200000">
            <a:off x="4200605" y="2962748"/>
            <a:ext cx="678839" cy="521151"/>
          </a:xfrm>
          <a:prstGeom prst="rightArrow">
            <a:avLst>
              <a:gd name="adj1" fmla="val 39472"/>
              <a:gd name="adj2" fmla="val 50000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DD8AB78C-2EC1-F099-9EDE-4602EFC42A77}"/>
              </a:ext>
            </a:extLst>
          </p:cNvPr>
          <p:cNvSpPr/>
          <p:nvPr/>
        </p:nvSpPr>
        <p:spPr>
          <a:xfrm rot="9364209">
            <a:off x="5747036" y="1670741"/>
            <a:ext cx="1130862" cy="489836"/>
          </a:xfrm>
          <a:prstGeom prst="rightArrow">
            <a:avLst>
              <a:gd name="adj1" fmla="val 39472"/>
              <a:gd name="adj2" fmla="val 50000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8352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dirty="0" err="1"/>
              <a:t>Diễn</a:t>
            </a:r>
            <a:r>
              <a:rPr lang="en-US" dirty="0"/>
              <a:t> </a:t>
            </a:r>
            <a:r>
              <a:rPr lang="en-US" dirty="0" err="1"/>
              <a:t>tiến</a:t>
            </a:r>
            <a:r>
              <a:rPr lang="en-US" dirty="0"/>
              <a:t> </a:t>
            </a:r>
            <a:r>
              <a:rPr lang="en-US" dirty="0" err="1"/>
              <a:t>tự</a:t>
            </a:r>
            <a:r>
              <a:rPr lang="en-US" dirty="0"/>
              <a:t> </a:t>
            </a:r>
            <a:r>
              <a:rPr lang="en-US" dirty="0" err="1"/>
              <a:t>nhiên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bệnh</a:t>
            </a:r>
            <a:r>
              <a:rPr lang="en-US" dirty="0"/>
              <a:t> HKTMS bao </a:t>
            </a:r>
            <a:r>
              <a:rPr lang="en-US" dirty="0" err="1"/>
              <a:t>gồm</a:t>
            </a:r>
            <a:r>
              <a:rPr lang="en-US" dirty="0"/>
              <a:t> 3 </a:t>
            </a:r>
            <a:r>
              <a:rPr lang="en-US" dirty="0" err="1"/>
              <a:t>giai</a:t>
            </a:r>
            <a:r>
              <a:rPr lang="en-US" dirty="0"/>
              <a:t> </a:t>
            </a:r>
            <a:r>
              <a:rPr lang="en-US" dirty="0" err="1"/>
              <a:t>đoạn</a:t>
            </a:r>
            <a:r>
              <a:rPr lang="en-US" dirty="0"/>
              <a:t>: </a:t>
            </a:r>
          </a:p>
          <a:p>
            <a:pPr lvl="0"/>
            <a:r>
              <a:rPr lang="en-US" dirty="0" err="1"/>
              <a:t>Cấp</a:t>
            </a:r>
            <a:r>
              <a:rPr lang="en-US" dirty="0"/>
              <a:t> (</a:t>
            </a:r>
            <a:r>
              <a:rPr lang="en-US" dirty="0" err="1"/>
              <a:t>vài</a:t>
            </a:r>
            <a:r>
              <a:rPr lang="en-US" dirty="0"/>
              <a:t> </a:t>
            </a:r>
            <a:r>
              <a:rPr lang="en-US" dirty="0" err="1"/>
              <a:t>ngày</a:t>
            </a:r>
            <a:r>
              <a:rPr lang="en-US" dirty="0"/>
              <a:t>)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huyết</a:t>
            </a:r>
            <a:r>
              <a:rPr lang="en-US" dirty="0"/>
              <a:t> </a:t>
            </a:r>
            <a:r>
              <a:rPr lang="en-US" dirty="0" err="1"/>
              <a:t>khối</a:t>
            </a:r>
            <a:r>
              <a:rPr lang="en-US" dirty="0"/>
              <a:t> </a:t>
            </a:r>
            <a:r>
              <a:rPr lang="en-US" dirty="0" err="1"/>
              <a:t>mới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nguy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cao</a:t>
            </a:r>
            <a:r>
              <a:rPr lang="en-US" dirty="0"/>
              <a:t> </a:t>
            </a:r>
            <a:r>
              <a:rPr lang="en-US" dirty="0" err="1"/>
              <a:t>nhất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tiến</a:t>
            </a:r>
            <a:r>
              <a:rPr lang="en-US" dirty="0"/>
              <a:t> </a:t>
            </a:r>
            <a:r>
              <a:rPr lang="en-US" dirty="0" err="1"/>
              <a:t>triển</a:t>
            </a:r>
            <a:r>
              <a:rPr lang="en-US" dirty="0"/>
              <a:t> </a:t>
            </a:r>
            <a:r>
              <a:rPr lang="en-US" dirty="0" err="1"/>
              <a:t>lan</a:t>
            </a:r>
            <a:r>
              <a:rPr lang="en-US" dirty="0"/>
              <a:t> </a:t>
            </a:r>
            <a:r>
              <a:rPr lang="en-US" dirty="0" err="1"/>
              <a:t>rộng</a:t>
            </a:r>
            <a:r>
              <a:rPr lang="en-US" dirty="0"/>
              <a:t> </a:t>
            </a:r>
            <a:r>
              <a:rPr lang="en-US" dirty="0" err="1"/>
              <a:t>thuyên</a:t>
            </a:r>
            <a:r>
              <a:rPr lang="en-US" dirty="0"/>
              <a:t> </a:t>
            </a:r>
            <a:r>
              <a:rPr lang="en-US" dirty="0" err="1"/>
              <a:t>tắc</a:t>
            </a:r>
            <a:r>
              <a:rPr lang="en-US" dirty="0"/>
              <a:t> xa; </a:t>
            </a:r>
          </a:p>
          <a:p>
            <a:pPr lvl="0"/>
            <a:r>
              <a:rPr lang="en-US" dirty="0"/>
              <a:t>Trung </a:t>
            </a:r>
            <a:r>
              <a:rPr lang="en-US" dirty="0" err="1"/>
              <a:t>gian</a:t>
            </a:r>
            <a:r>
              <a:rPr lang="en-US" dirty="0"/>
              <a:t> (</a:t>
            </a:r>
            <a:r>
              <a:rPr lang="en-US" dirty="0" err="1"/>
              <a:t>vài</a:t>
            </a:r>
            <a:r>
              <a:rPr lang="en-US" dirty="0"/>
              <a:t> </a:t>
            </a:r>
            <a:r>
              <a:rPr lang="en-US" dirty="0" err="1"/>
              <a:t>tuần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</a:t>
            </a:r>
            <a:r>
              <a:rPr lang="en-US" dirty="0" err="1"/>
              <a:t>vài</a:t>
            </a:r>
            <a:r>
              <a:rPr lang="en-US" dirty="0"/>
              <a:t> </a:t>
            </a:r>
            <a:r>
              <a:rPr lang="en-US" dirty="0" err="1"/>
              <a:t>tháng</a:t>
            </a:r>
            <a:r>
              <a:rPr lang="en-US" dirty="0"/>
              <a:t>) </a:t>
            </a:r>
            <a:r>
              <a:rPr lang="en-US" dirty="0" err="1"/>
              <a:t>nguy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tái</a:t>
            </a:r>
            <a:r>
              <a:rPr lang="en-US" dirty="0"/>
              <a:t> </a:t>
            </a:r>
            <a:r>
              <a:rPr lang="en-US" dirty="0" err="1"/>
              <a:t>phát</a:t>
            </a:r>
            <a:r>
              <a:rPr lang="en-US" dirty="0"/>
              <a:t> </a:t>
            </a:r>
            <a:r>
              <a:rPr lang="en-US" dirty="0" err="1"/>
              <a:t>cao</a:t>
            </a:r>
            <a:r>
              <a:rPr lang="en-US" dirty="0"/>
              <a:t> (</a:t>
            </a:r>
            <a:r>
              <a:rPr lang="en-US" b="1" dirty="0" err="1"/>
              <a:t>kích</a:t>
            </a:r>
            <a:r>
              <a:rPr lang="en-US" b="1" dirty="0"/>
              <a:t> </a:t>
            </a:r>
            <a:r>
              <a:rPr lang="en-US" b="1" dirty="0" err="1"/>
              <a:t>thước</a:t>
            </a:r>
            <a:r>
              <a:rPr lang="en-US" b="1" dirty="0"/>
              <a:t> </a:t>
            </a:r>
            <a:r>
              <a:rPr lang="en-US" b="1" dirty="0" err="1"/>
              <a:t>huyết</a:t>
            </a:r>
            <a:r>
              <a:rPr lang="en-US" b="1" dirty="0"/>
              <a:t> </a:t>
            </a:r>
            <a:r>
              <a:rPr lang="en-US" b="1" dirty="0" err="1"/>
              <a:t>khối</a:t>
            </a:r>
            <a:r>
              <a:rPr lang="en-US" b="1" dirty="0"/>
              <a:t> </a:t>
            </a:r>
            <a:r>
              <a:rPr lang="en-US" b="1" dirty="0" err="1"/>
              <a:t>và</a:t>
            </a:r>
            <a:r>
              <a:rPr lang="en-US" b="1" dirty="0"/>
              <a:t> </a:t>
            </a:r>
            <a:r>
              <a:rPr lang="en-US" b="1" dirty="0" err="1"/>
              <a:t>tiến</a:t>
            </a:r>
            <a:r>
              <a:rPr lang="en-US" b="1" dirty="0"/>
              <a:t> </a:t>
            </a:r>
            <a:r>
              <a:rPr lang="en-US" b="1" dirty="0" err="1"/>
              <a:t>trình</a:t>
            </a:r>
            <a:r>
              <a:rPr lang="en-US" b="1" dirty="0"/>
              <a:t> </a:t>
            </a:r>
            <a:r>
              <a:rPr lang="en-US" b="1" dirty="0" err="1"/>
              <a:t>sửa</a:t>
            </a:r>
            <a:r>
              <a:rPr lang="en-US" b="1" dirty="0"/>
              <a:t> </a:t>
            </a:r>
            <a:r>
              <a:rPr lang="en-US" b="1" dirty="0" err="1"/>
              <a:t>chữa</a:t>
            </a:r>
            <a:r>
              <a:rPr lang="en-US" b="1" dirty="0"/>
              <a:t> </a:t>
            </a:r>
            <a:r>
              <a:rPr lang="en-US" b="1" dirty="0" err="1"/>
              <a:t>nội</a:t>
            </a:r>
            <a:r>
              <a:rPr lang="en-US" b="1" dirty="0"/>
              <a:t> </a:t>
            </a:r>
            <a:r>
              <a:rPr lang="en-US" b="1" dirty="0" err="1"/>
              <a:t>sinh</a:t>
            </a:r>
            <a:r>
              <a:rPr lang="en-US" b="1" dirty="0"/>
              <a:t>, </a:t>
            </a:r>
            <a:r>
              <a:rPr lang="en-US" dirty="0"/>
              <a:t>YTNC, </a:t>
            </a:r>
            <a:r>
              <a:rPr lang="en-US" dirty="0" err="1"/>
              <a:t>đặc</a:t>
            </a:r>
            <a:r>
              <a:rPr lang="en-US" dirty="0"/>
              <a:t> </a:t>
            </a:r>
            <a:r>
              <a:rPr lang="en-US" dirty="0" err="1"/>
              <a:t>điểm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)</a:t>
            </a:r>
          </a:p>
          <a:p>
            <a:pPr lvl="0"/>
            <a:r>
              <a:rPr lang="en-US" dirty="0" err="1"/>
              <a:t>Lâu</a:t>
            </a:r>
            <a:r>
              <a:rPr lang="en-US" dirty="0"/>
              <a:t> </a:t>
            </a:r>
            <a:r>
              <a:rPr lang="en-US" dirty="0" err="1"/>
              <a:t>dài</a:t>
            </a:r>
            <a:r>
              <a:rPr lang="en-US" dirty="0"/>
              <a:t> (</a:t>
            </a:r>
            <a:r>
              <a:rPr lang="en-US" dirty="0" err="1"/>
              <a:t>vài</a:t>
            </a:r>
            <a:r>
              <a:rPr lang="en-US" dirty="0"/>
              <a:t> </a:t>
            </a:r>
            <a:r>
              <a:rPr lang="en-US" dirty="0" err="1"/>
              <a:t>tháng</a:t>
            </a:r>
            <a:r>
              <a:rPr lang="en-US" dirty="0"/>
              <a:t> 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</a:t>
            </a:r>
            <a:r>
              <a:rPr lang="en-US" dirty="0" err="1"/>
              <a:t>vài</a:t>
            </a:r>
            <a:r>
              <a:rPr lang="en-US" dirty="0"/>
              <a:t> </a:t>
            </a:r>
            <a:r>
              <a:rPr lang="en-US" dirty="0" err="1"/>
              <a:t>năm</a:t>
            </a:r>
            <a:r>
              <a:rPr lang="en-US" dirty="0"/>
              <a:t>)  </a:t>
            </a:r>
            <a:r>
              <a:rPr lang="en-US" dirty="0" err="1"/>
              <a:t>nguy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tái</a:t>
            </a:r>
            <a:r>
              <a:rPr lang="en-US" dirty="0"/>
              <a:t> </a:t>
            </a:r>
            <a:r>
              <a:rPr lang="en-US" dirty="0" err="1"/>
              <a:t>phát</a:t>
            </a:r>
            <a:r>
              <a:rPr lang="en-US" dirty="0"/>
              <a:t> </a:t>
            </a:r>
            <a:r>
              <a:rPr lang="en-US" dirty="0" err="1"/>
              <a:t>thấp</a:t>
            </a:r>
            <a:r>
              <a:rPr lang="en-US" dirty="0"/>
              <a:t> </a:t>
            </a:r>
            <a:r>
              <a:rPr lang="en-US" dirty="0" err="1"/>
              <a:t>hơn</a:t>
            </a:r>
            <a:r>
              <a:rPr lang="en-US" dirty="0"/>
              <a:t> (YTNC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đặc</a:t>
            </a:r>
            <a:r>
              <a:rPr lang="en-US" dirty="0"/>
              <a:t> </a:t>
            </a:r>
            <a:r>
              <a:rPr lang="en-US" dirty="0" err="1"/>
              <a:t>điểm</a:t>
            </a:r>
            <a:r>
              <a:rPr lang="en-US" dirty="0"/>
              <a:t> 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).</a:t>
            </a:r>
          </a:p>
          <a:p>
            <a:pPr>
              <a:buNone/>
            </a:pPr>
            <a:endParaRPr lang="en-US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64527"/>
            <a:ext cx="9144000" cy="583406"/>
          </a:xfrm>
        </p:spPr>
        <p:txBody>
          <a:bodyPr>
            <a:normAutofit fontScale="90000"/>
          </a:bodyPr>
          <a:lstStyle/>
          <a:p>
            <a:r>
              <a:rPr lang="en-US" sz="4000" b="1" dirty="0" err="1">
                <a:solidFill>
                  <a:srgbClr val="CC0066"/>
                </a:solidFill>
              </a:rPr>
              <a:t>ĐẠI</a:t>
            </a:r>
            <a:r>
              <a:rPr lang="en-US" sz="4000" b="1" dirty="0">
                <a:solidFill>
                  <a:srgbClr val="CC0066"/>
                </a:solidFill>
              </a:rPr>
              <a:t> </a:t>
            </a:r>
            <a:r>
              <a:rPr lang="en-US" sz="4000" b="1" dirty="0" err="1">
                <a:solidFill>
                  <a:srgbClr val="CC0066"/>
                </a:solidFill>
              </a:rPr>
              <a:t>CƯƠNG</a:t>
            </a:r>
            <a:endParaRPr lang="en-US" sz="4000" b="1" dirty="0">
              <a:solidFill>
                <a:srgbClr val="CC0066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D9561A-5239-4D51-2204-0DFD4C9DB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2C67EED-A7B0-D29F-B51A-6F4C9CBE0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1"/>
            <a:ext cx="8712200" cy="33944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err="1"/>
              <a:t>Đau</a:t>
            </a:r>
            <a:r>
              <a:rPr lang="en-US" b="1" dirty="0"/>
              <a:t> </a:t>
            </a:r>
            <a:r>
              <a:rPr lang="en-US" b="1" dirty="0" err="1"/>
              <a:t>và</a:t>
            </a:r>
            <a:r>
              <a:rPr lang="en-US" b="1" dirty="0"/>
              <a:t> </a:t>
            </a:r>
            <a:r>
              <a:rPr lang="en-US" b="1" dirty="0" err="1"/>
              <a:t>sưng</a:t>
            </a:r>
            <a:r>
              <a:rPr lang="en-US" b="1" dirty="0"/>
              <a:t> </a:t>
            </a:r>
            <a:r>
              <a:rPr lang="en-US" b="1" dirty="0" err="1"/>
              <a:t>chân</a:t>
            </a:r>
            <a:r>
              <a:rPr lang="en-US" dirty="0"/>
              <a:t> </a:t>
            </a:r>
            <a:r>
              <a:rPr lang="en-US" dirty="0" err="1"/>
              <a:t>thường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, ở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dưới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cổ</a:t>
            </a:r>
            <a:r>
              <a:rPr lang="en-US" dirty="0"/>
              <a:t> </a:t>
            </a:r>
            <a:r>
              <a:rPr lang="en-US" dirty="0" err="1"/>
              <a:t>chân</a:t>
            </a:r>
            <a:r>
              <a:rPr lang="en-US" dirty="0"/>
              <a:t>,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en-US" dirty="0" err="1"/>
              <a:t>giác</a:t>
            </a:r>
            <a:r>
              <a:rPr lang="en-US" dirty="0"/>
              <a:t> </a:t>
            </a:r>
            <a:r>
              <a:rPr lang="en-US" dirty="0" err="1"/>
              <a:t>nặng</a:t>
            </a:r>
            <a:r>
              <a:rPr lang="en-US" dirty="0"/>
              <a:t> ở </a:t>
            </a:r>
            <a:r>
              <a:rPr lang="en-US" dirty="0" err="1"/>
              <a:t>vùng</a:t>
            </a:r>
            <a:r>
              <a:rPr lang="en-US" dirty="0"/>
              <a:t> </a:t>
            </a:r>
            <a:r>
              <a:rPr lang="en-US" dirty="0" err="1"/>
              <a:t>cẳng</a:t>
            </a:r>
            <a:r>
              <a:rPr lang="en-US" dirty="0"/>
              <a:t> </a:t>
            </a:r>
            <a:r>
              <a:rPr lang="en-US" dirty="0" err="1"/>
              <a:t>chân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Phù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tăng</a:t>
            </a:r>
            <a:r>
              <a:rPr lang="en-US" dirty="0"/>
              <a:t>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en-US" dirty="0" err="1"/>
              <a:t>giác</a:t>
            </a:r>
            <a:r>
              <a:rPr lang="en-US" dirty="0"/>
              <a:t> </a:t>
            </a:r>
            <a:r>
              <a:rPr lang="en-US" dirty="0" err="1"/>
              <a:t>đau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sờ</a:t>
            </a:r>
            <a:r>
              <a:rPr lang="en-US" dirty="0"/>
              <a:t> </a:t>
            </a:r>
            <a:r>
              <a:rPr lang="en-US" dirty="0" err="1"/>
              <a:t>dọc</a:t>
            </a:r>
            <a:r>
              <a:rPr lang="en-US" dirty="0"/>
              <a:t> </a:t>
            </a:r>
            <a:r>
              <a:rPr lang="en-US" dirty="0" err="1"/>
              <a:t>tĩnh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 </a:t>
            </a:r>
            <a:r>
              <a:rPr lang="en-US" dirty="0" err="1"/>
              <a:t>sâu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Chu vi </a:t>
            </a:r>
            <a:r>
              <a:rPr lang="en-US" dirty="0" err="1"/>
              <a:t>vùng</a:t>
            </a:r>
            <a:r>
              <a:rPr lang="en-US" dirty="0"/>
              <a:t> </a:t>
            </a:r>
            <a:r>
              <a:rPr lang="en-US" dirty="0" err="1"/>
              <a:t>cẳng</a:t>
            </a:r>
            <a:r>
              <a:rPr lang="en-US" dirty="0"/>
              <a:t> </a:t>
            </a:r>
            <a:r>
              <a:rPr lang="en-US" dirty="0" err="1"/>
              <a:t>chân</a:t>
            </a:r>
            <a:r>
              <a:rPr lang="en-US" dirty="0"/>
              <a:t> (</a:t>
            </a:r>
            <a:r>
              <a:rPr lang="en-US" dirty="0" err="1"/>
              <a:t>dưới</a:t>
            </a:r>
            <a:r>
              <a:rPr lang="en-US" dirty="0"/>
              <a:t> </a:t>
            </a:r>
            <a:r>
              <a:rPr lang="en-US" dirty="0" err="1"/>
              <a:t>củ</a:t>
            </a:r>
            <a:r>
              <a:rPr lang="en-US" dirty="0"/>
              <a:t> </a:t>
            </a:r>
            <a:r>
              <a:rPr lang="en-US" dirty="0" err="1"/>
              <a:t>lồi</a:t>
            </a:r>
            <a:r>
              <a:rPr lang="en-US" dirty="0"/>
              <a:t> </a:t>
            </a:r>
            <a:r>
              <a:rPr lang="en-US" dirty="0" err="1"/>
              <a:t>xương</a:t>
            </a:r>
            <a:r>
              <a:rPr lang="en-US" dirty="0"/>
              <a:t> </a:t>
            </a:r>
            <a:r>
              <a:rPr lang="en-US" dirty="0" err="1"/>
              <a:t>chày</a:t>
            </a:r>
            <a:r>
              <a:rPr lang="en-US" dirty="0"/>
              <a:t> 10cm) </a:t>
            </a:r>
            <a:r>
              <a:rPr lang="en-US" dirty="0" err="1"/>
              <a:t>lớn</a:t>
            </a:r>
            <a:r>
              <a:rPr lang="en-US" dirty="0"/>
              <a:t> </a:t>
            </a:r>
            <a:r>
              <a:rPr lang="en-US" dirty="0" err="1"/>
              <a:t>hơn</a:t>
            </a:r>
            <a:r>
              <a:rPr lang="en-US" dirty="0"/>
              <a:t> so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cẳng</a:t>
            </a:r>
            <a:r>
              <a:rPr lang="en-US" dirty="0"/>
              <a:t> </a:t>
            </a:r>
            <a:r>
              <a:rPr lang="en-US" dirty="0" err="1"/>
              <a:t>chân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bị</a:t>
            </a:r>
            <a:r>
              <a:rPr lang="en-US" dirty="0"/>
              <a:t> </a:t>
            </a:r>
            <a:r>
              <a:rPr lang="en-US" dirty="0" err="1"/>
              <a:t>huyết</a:t>
            </a:r>
            <a:r>
              <a:rPr lang="en-US" dirty="0"/>
              <a:t> </a:t>
            </a:r>
            <a:r>
              <a:rPr lang="en-US" dirty="0" err="1"/>
              <a:t>khối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Dấu</a:t>
            </a:r>
            <a:r>
              <a:rPr lang="en-US" dirty="0"/>
              <a:t> </a:t>
            </a:r>
            <a:r>
              <a:rPr lang="en-US" dirty="0" err="1"/>
              <a:t>hiệu</a:t>
            </a:r>
            <a:r>
              <a:rPr lang="en-US" dirty="0"/>
              <a:t> Homans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đau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gấp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mu </a:t>
            </a:r>
            <a:r>
              <a:rPr lang="en-US" dirty="0" err="1"/>
              <a:t>bàn</a:t>
            </a:r>
            <a:r>
              <a:rPr lang="en-US" dirty="0"/>
              <a:t> </a:t>
            </a:r>
            <a:r>
              <a:rPr lang="en-US" dirty="0" err="1"/>
              <a:t>chân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Đau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, </a:t>
            </a:r>
            <a:r>
              <a:rPr lang="en-US" dirty="0" err="1"/>
              <a:t>tím</a:t>
            </a:r>
            <a:r>
              <a:rPr lang="en-US" dirty="0"/>
              <a:t> </a:t>
            </a:r>
            <a:r>
              <a:rPr lang="en-US" dirty="0" err="1"/>
              <a:t>tái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sưng</a:t>
            </a:r>
            <a:r>
              <a:rPr lang="en-US" dirty="0"/>
              <a:t> (</a:t>
            </a:r>
            <a:r>
              <a:rPr lang="en-US" dirty="0" err="1"/>
              <a:t>biểu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thiếu</a:t>
            </a:r>
            <a:r>
              <a:rPr lang="en-US" dirty="0"/>
              <a:t> </a:t>
            </a:r>
            <a:r>
              <a:rPr lang="en-US" dirty="0" err="1"/>
              <a:t>máu</a:t>
            </a:r>
            <a:r>
              <a:rPr lang="en-US" dirty="0"/>
              <a:t> </a:t>
            </a:r>
            <a:r>
              <a:rPr lang="en-US" dirty="0" err="1"/>
              <a:t>mô</a:t>
            </a:r>
            <a:r>
              <a:rPr lang="en-US" dirty="0"/>
              <a:t>): </a:t>
            </a:r>
            <a:r>
              <a:rPr lang="en-US" dirty="0" err="1"/>
              <a:t>Huyết</a:t>
            </a:r>
            <a:r>
              <a:rPr lang="en-US" dirty="0"/>
              <a:t> </a:t>
            </a:r>
            <a:r>
              <a:rPr lang="en-US" dirty="0" err="1"/>
              <a:t>khối</a:t>
            </a:r>
            <a:r>
              <a:rPr lang="en-US" dirty="0"/>
              <a:t> </a:t>
            </a:r>
            <a:r>
              <a:rPr lang="en-US" dirty="0" err="1"/>
              <a:t>gây</a:t>
            </a:r>
            <a:r>
              <a:rPr lang="en-US" dirty="0"/>
              <a:t> </a:t>
            </a:r>
            <a:r>
              <a:rPr lang="en-US" dirty="0" err="1"/>
              <a:t>tắc</a:t>
            </a:r>
            <a:r>
              <a:rPr lang="en-US" dirty="0"/>
              <a:t> </a:t>
            </a:r>
            <a:r>
              <a:rPr lang="en-US" dirty="0" err="1"/>
              <a:t>rộng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toàn</a:t>
            </a:r>
            <a:r>
              <a:rPr lang="en-US" dirty="0"/>
              <a:t> </a:t>
            </a:r>
            <a:r>
              <a:rPr lang="en-US" dirty="0" err="1"/>
              <a:t>hệ</a:t>
            </a:r>
            <a:r>
              <a:rPr lang="en-US" dirty="0"/>
              <a:t> </a:t>
            </a:r>
            <a:r>
              <a:rPr lang="en-US" dirty="0" err="1"/>
              <a:t>thống</a:t>
            </a:r>
            <a:r>
              <a:rPr lang="en-US" dirty="0"/>
              <a:t> </a:t>
            </a:r>
            <a:r>
              <a:rPr lang="en-US" dirty="0" err="1"/>
              <a:t>tĩnh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 </a:t>
            </a:r>
            <a:r>
              <a:rPr lang="en-US" dirty="0" err="1"/>
              <a:t>sâu</a:t>
            </a:r>
            <a:r>
              <a:rPr lang="en-US" dirty="0"/>
              <a:t>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AF8DF44-475D-245F-D09D-0D7DFA600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4527"/>
            <a:ext cx="9144000" cy="583406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CC0066"/>
                </a:solidFill>
              </a:rPr>
              <a:t>LÂM SÀNG</a:t>
            </a:r>
          </a:p>
        </p:txBody>
      </p:sp>
    </p:spTree>
    <p:extLst>
      <p:ext uri="{BB962C8B-B14F-4D97-AF65-F5344CB8AC3E}">
        <p14:creationId xmlns:p14="http://schemas.microsoft.com/office/powerpoint/2010/main" val="17509678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8305B-291E-6925-4D9F-6A7050FAD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569A319-9683-1A0C-8293-5D58C804D4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6265364"/>
              </p:ext>
            </p:extLst>
          </p:nvPr>
        </p:nvGraphicFramePr>
        <p:xfrm>
          <a:off x="609600" y="742950"/>
          <a:ext cx="8077200" cy="40385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99407">
                  <a:extLst>
                    <a:ext uri="{9D8B030D-6E8A-4147-A177-3AD203B41FA5}">
                      <a16:colId xmlns:a16="http://schemas.microsoft.com/office/drawing/2014/main" val="914924623"/>
                    </a:ext>
                  </a:extLst>
                </a:gridCol>
                <a:gridCol w="739193">
                  <a:extLst>
                    <a:ext uri="{9D8B030D-6E8A-4147-A177-3AD203B41FA5}">
                      <a16:colId xmlns:a16="http://schemas.microsoft.com/office/drawing/2014/main" val="1049519856"/>
                    </a:ext>
                  </a:extLst>
                </a:gridCol>
                <a:gridCol w="3308973">
                  <a:extLst>
                    <a:ext uri="{9D8B030D-6E8A-4147-A177-3AD203B41FA5}">
                      <a16:colId xmlns:a16="http://schemas.microsoft.com/office/drawing/2014/main" val="695366083"/>
                    </a:ext>
                  </a:extLst>
                </a:gridCol>
                <a:gridCol w="729627">
                  <a:extLst>
                    <a:ext uri="{9D8B030D-6E8A-4147-A177-3AD203B41FA5}">
                      <a16:colId xmlns:a16="http://schemas.microsoft.com/office/drawing/2014/main" val="1689603731"/>
                    </a:ext>
                  </a:extLst>
                </a:gridCol>
              </a:tblGrid>
              <a:tr h="25316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300">
                          <a:effectLst/>
                        </a:rPr>
                        <a:t>Dấu hiệu lâm sàng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26" marR="63426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300">
                          <a:effectLst/>
                        </a:rPr>
                        <a:t>Điểm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26" marR="63426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300">
                          <a:effectLst/>
                        </a:rPr>
                        <a:t>Dấu hiệu lâm sàng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26" marR="63426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300">
                          <a:effectLst/>
                        </a:rPr>
                        <a:t>Điểm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26" marR="63426" marT="0" marB="0"/>
                </a:tc>
                <a:extLst>
                  <a:ext uri="{0D108BD9-81ED-4DB2-BD59-A6C34878D82A}">
                    <a16:rowId xmlns:a16="http://schemas.microsoft.com/office/drawing/2014/main" val="2783485995"/>
                  </a:ext>
                </a:extLst>
              </a:tr>
              <a:tr h="32567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300" dirty="0">
                          <a:effectLst/>
                        </a:rPr>
                        <a:t>Ung </a:t>
                      </a:r>
                      <a:r>
                        <a:rPr lang="en-US" sz="1300" dirty="0" err="1">
                          <a:effectLst/>
                        </a:rPr>
                        <a:t>thư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đang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hoạt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động</a:t>
                      </a:r>
                      <a:endParaRPr lang="en-US" sz="1300" dirty="0">
                        <a:effectLst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300" dirty="0" err="1">
                          <a:effectLst/>
                        </a:rPr>
                        <a:t>Yếu</a:t>
                      </a:r>
                      <a:r>
                        <a:rPr lang="en-US" sz="1300" dirty="0">
                          <a:effectLst/>
                        </a:rPr>
                        <a:t>, </a:t>
                      </a:r>
                      <a:r>
                        <a:rPr lang="en-US" sz="1300" dirty="0" err="1">
                          <a:effectLst/>
                        </a:rPr>
                        <a:t>liệt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hoặc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bất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động</a:t>
                      </a:r>
                      <a:r>
                        <a:rPr lang="en-US" sz="1300" dirty="0">
                          <a:effectLst/>
                        </a:rPr>
                        <a:t> chi </a:t>
                      </a:r>
                      <a:r>
                        <a:rPr lang="en-US" sz="1300" dirty="0" err="1">
                          <a:effectLst/>
                        </a:rPr>
                        <a:t>dưới</a:t>
                      </a:r>
                      <a:endParaRPr lang="en-US" sz="1300" dirty="0">
                        <a:effectLst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300" dirty="0" err="1">
                          <a:effectLst/>
                        </a:rPr>
                        <a:t>Nằm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liệt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giường</a:t>
                      </a:r>
                      <a:r>
                        <a:rPr lang="en-US" sz="1300" dirty="0">
                          <a:effectLst/>
                        </a:rPr>
                        <a:t> &gt;3 </a:t>
                      </a:r>
                      <a:r>
                        <a:rPr lang="en-US" sz="1300" dirty="0" err="1">
                          <a:effectLst/>
                        </a:rPr>
                        <a:t>ngày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hoặc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phẫu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thuật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lớn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trong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vòng</a:t>
                      </a:r>
                      <a:r>
                        <a:rPr lang="en-US" sz="1300" dirty="0">
                          <a:effectLst/>
                        </a:rPr>
                        <a:t> 4 </a:t>
                      </a:r>
                      <a:r>
                        <a:rPr lang="en-US" sz="1300" dirty="0" err="1">
                          <a:effectLst/>
                        </a:rPr>
                        <a:t>tuần</a:t>
                      </a:r>
                      <a:endParaRPr lang="en-US" sz="1300" dirty="0">
                        <a:effectLst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US" sz="1300" dirty="0">
                        <a:effectLst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300" dirty="0" err="1">
                          <a:effectLst/>
                        </a:rPr>
                        <a:t>Đau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khu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trú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dọc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theo</a:t>
                      </a:r>
                      <a:r>
                        <a:rPr lang="en-US" sz="1300" dirty="0">
                          <a:effectLst/>
                        </a:rPr>
                        <a:t> TM </a:t>
                      </a:r>
                      <a:r>
                        <a:rPr lang="en-US" sz="1300" dirty="0" err="1">
                          <a:effectLst/>
                        </a:rPr>
                        <a:t>sâu</a:t>
                      </a:r>
                      <a:r>
                        <a:rPr lang="en-US" sz="1300" dirty="0">
                          <a:effectLst/>
                        </a:rPr>
                        <a:t> 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300" dirty="0" err="1">
                          <a:effectLst/>
                        </a:rPr>
                        <a:t>Sưng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toàn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bộ</a:t>
                      </a:r>
                      <a:r>
                        <a:rPr lang="en-US" sz="1300" dirty="0">
                          <a:effectLst/>
                        </a:rPr>
                        <a:t> chi </a:t>
                      </a:r>
                      <a:r>
                        <a:rPr lang="en-US" sz="1300" dirty="0" err="1">
                          <a:effectLst/>
                        </a:rPr>
                        <a:t>dưới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26" marR="63426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300" dirty="0">
                          <a:effectLst/>
                        </a:rPr>
                        <a:t>+1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300" dirty="0">
                          <a:effectLst/>
                        </a:rPr>
                        <a:t>+1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300" dirty="0">
                          <a:effectLst/>
                        </a:rPr>
                        <a:t> +1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30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US" sz="1300" dirty="0">
                        <a:effectLst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300" dirty="0">
                          <a:effectLst/>
                        </a:rPr>
                        <a:t>+1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300" dirty="0">
                          <a:effectLst/>
                        </a:rPr>
                        <a:t>+1  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26" marR="63426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300" dirty="0" err="1">
                          <a:effectLst/>
                        </a:rPr>
                        <a:t>Bắp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chân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sưng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hơn</a:t>
                      </a:r>
                      <a:r>
                        <a:rPr lang="en-US" sz="1300" dirty="0">
                          <a:effectLst/>
                        </a:rPr>
                        <a:t> 3cm (</a:t>
                      </a:r>
                      <a:r>
                        <a:rPr lang="en-US" sz="1300" dirty="0" err="1">
                          <a:effectLst/>
                        </a:rPr>
                        <a:t>đo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dưới</a:t>
                      </a:r>
                      <a:r>
                        <a:rPr lang="en-US" sz="1300" dirty="0">
                          <a:effectLst/>
                        </a:rPr>
                        <a:t> 10cm </a:t>
                      </a:r>
                      <a:r>
                        <a:rPr lang="en-US" sz="1300" dirty="0" err="1">
                          <a:effectLst/>
                        </a:rPr>
                        <a:t>lồi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củ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xương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chày</a:t>
                      </a:r>
                      <a:r>
                        <a:rPr lang="en-US" sz="1300" dirty="0">
                          <a:effectLst/>
                        </a:rPr>
                        <a:t>) 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300" dirty="0" err="1">
                          <a:effectLst/>
                        </a:rPr>
                        <a:t>Phù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ấn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lõm</a:t>
                      </a:r>
                      <a:r>
                        <a:rPr lang="en-US" sz="1300" dirty="0">
                          <a:effectLst/>
                        </a:rPr>
                        <a:t> ở </a:t>
                      </a:r>
                      <a:r>
                        <a:rPr lang="en-US" sz="1300" dirty="0" err="1">
                          <a:effectLst/>
                        </a:rPr>
                        <a:t>chân</a:t>
                      </a:r>
                      <a:endParaRPr lang="en-US" sz="1300" dirty="0">
                        <a:effectLst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300" dirty="0" err="1">
                          <a:effectLst/>
                        </a:rPr>
                        <a:t>Nổi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tĩnh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mạch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nông</a:t>
                      </a:r>
                      <a:endParaRPr lang="en-US" sz="1300" dirty="0">
                        <a:effectLst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300" dirty="0" err="1">
                          <a:effectLst/>
                        </a:rPr>
                        <a:t>Tiền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sử</a:t>
                      </a:r>
                      <a:r>
                        <a:rPr lang="en-US" sz="1300" dirty="0">
                          <a:effectLst/>
                        </a:rPr>
                        <a:t> HKTMS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US" sz="1300" dirty="0">
                        <a:effectLst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300" dirty="0" err="1">
                          <a:effectLst/>
                        </a:rPr>
                        <a:t>Chẩn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đoán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khác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nhiều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khả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năng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hơn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chẩn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đoán</a:t>
                      </a:r>
                      <a:r>
                        <a:rPr lang="en-US" sz="1300" dirty="0">
                          <a:effectLst/>
                        </a:rPr>
                        <a:t> HKTMS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26" marR="63426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300" dirty="0">
                          <a:effectLst/>
                        </a:rPr>
                        <a:t>+1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30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300" dirty="0">
                          <a:effectLst/>
                        </a:rPr>
                        <a:t>+1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300" dirty="0">
                          <a:effectLst/>
                        </a:rPr>
                        <a:t>+1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300" dirty="0">
                          <a:effectLst/>
                        </a:rPr>
                        <a:t>+1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US" sz="1300" dirty="0">
                        <a:effectLst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300" dirty="0">
                          <a:effectLst/>
                        </a:rPr>
                        <a:t> -2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26" marR="63426" marT="0" marB="0"/>
                </a:tc>
                <a:extLst>
                  <a:ext uri="{0D108BD9-81ED-4DB2-BD59-A6C34878D82A}">
                    <a16:rowId xmlns:a16="http://schemas.microsoft.com/office/drawing/2014/main" val="3580023582"/>
                  </a:ext>
                </a:extLst>
              </a:tr>
              <a:tr h="528677">
                <a:tc gridSpan="4">
                  <a:txBody>
                    <a:bodyPr/>
                    <a:lstStyle/>
                    <a:p>
                      <a:pPr marL="0" marR="0" indent="22860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300" dirty="0">
                          <a:effectLst/>
                        </a:rPr>
                        <a:t>Nguy </a:t>
                      </a:r>
                      <a:r>
                        <a:rPr lang="en-US" sz="1300" dirty="0" err="1">
                          <a:effectLst/>
                        </a:rPr>
                        <a:t>cơ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cao</a:t>
                      </a:r>
                      <a:r>
                        <a:rPr lang="en-US" sz="1300" dirty="0">
                          <a:effectLst/>
                        </a:rPr>
                        <a:t> ≥ 3 </a:t>
                      </a:r>
                      <a:r>
                        <a:rPr lang="en-US" sz="1300" dirty="0" err="1">
                          <a:effectLst/>
                        </a:rPr>
                        <a:t>điểm</a:t>
                      </a:r>
                      <a:r>
                        <a:rPr lang="en-US" sz="1300" dirty="0">
                          <a:effectLst/>
                        </a:rPr>
                        <a:t>; Nguy </a:t>
                      </a:r>
                      <a:r>
                        <a:rPr lang="en-US" sz="1300" dirty="0" err="1">
                          <a:effectLst/>
                        </a:rPr>
                        <a:t>cơ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trung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bình</a:t>
                      </a:r>
                      <a:r>
                        <a:rPr lang="en-US" sz="1300" dirty="0">
                          <a:effectLst/>
                        </a:rPr>
                        <a:t>: 1-2 </a:t>
                      </a:r>
                      <a:r>
                        <a:rPr lang="en-US" sz="1300" dirty="0" err="1">
                          <a:effectLst/>
                        </a:rPr>
                        <a:t>điểm</a:t>
                      </a:r>
                      <a:r>
                        <a:rPr lang="en-US" sz="1300" dirty="0">
                          <a:effectLst/>
                        </a:rPr>
                        <a:t>; Nguy </a:t>
                      </a:r>
                      <a:r>
                        <a:rPr lang="en-US" sz="1300" dirty="0" err="1">
                          <a:effectLst/>
                        </a:rPr>
                        <a:t>cơ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thấp</a:t>
                      </a:r>
                      <a:r>
                        <a:rPr lang="en-US" sz="1300" dirty="0">
                          <a:effectLst/>
                        </a:rPr>
                        <a:t>: 0 </a:t>
                      </a:r>
                      <a:r>
                        <a:rPr lang="en-US" sz="1300" dirty="0" err="1">
                          <a:effectLst/>
                        </a:rPr>
                        <a:t>điểm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26" marR="6342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4670680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781AADD0-C153-AB8D-570A-2DC2F72394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33350"/>
            <a:ext cx="708660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Bảng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1.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Well’s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4502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F673B-367F-DAA9-A00E-8CD22B043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02FD40D-9B59-2826-4CA3-605061B99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742950"/>
            <a:ext cx="8458200" cy="3794522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en-US" b="1" dirty="0" err="1"/>
              <a:t>Xét</a:t>
            </a:r>
            <a:r>
              <a:rPr lang="en-US" b="1" dirty="0"/>
              <a:t> </a:t>
            </a:r>
            <a:r>
              <a:rPr lang="en-US" b="1" dirty="0" err="1"/>
              <a:t>nghiệm</a:t>
            </a:r>
            <a:r>
              <a:rPr lang="en-US" b="1" dirty="0"/>
              <a:t> D-Dimer: </a:t>
            </a:r>
          </a:p>
          <a:p>
            <a:pPr lvl="0"/>
            <a:r>
              <a:rPr lang="en-US" dirty="0"/>
              <a:t>D-dimer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xét</a:t>
            </a:r>
            <a:r>
              <a:rPr lang="en-US" dirty="0"/>
              <a:t> </a:t>
            </a:r>
            <a:r>
              <a:rPr lang="en-US" dirty="0" err="1"/>
              <a:t>nghiệm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loại</a:t>
            </a:r>
            <a:r>
              <a:rPr lang="en-US" dirty="0"/>
              <a:t> </a:t>
            </a:r>
            <a:r>
              <a:rPr lang="en-US" dirty="0" err="1"/>
              <a:t>trừ</a:t>
            </a:r>
            <a:r>
              <a:rPr lang="en-US" dirty="0"/>
              <a:t> </a:t>
            </a:r>
            <a:r>
              <a:rPr lang="en-US" dirty="0" err="1"/>
              <a:t>huyết</a:t>
            </a:r>
            <a:r>
              <a:rPr lang="en-US" dirty="0"/>
              <a:t> </a:t>
            </a:r>
            <a:r>
              <a:rPr lang="en-US" dirty="0" err="1"/>
              <a:t>khối</a:t>
            </a:r>
            <a:r>
              <a:rPr lang="en-US" dirty="0"/>
              <a:t> </a:t>
            </a:r>
            <a:r>
              <a:rPr lang="en-US" dirty="0" err="1"/>
              <a:t>tĩnh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 </a:t>
            </a:r>
            <a:r>
              <a:rPr lang="en-US" dirty="0" err="1"/>
              <a:t>sâu</a:t>
            </a:r>
            <a:r>
              <a:rPr lang="en-US" dirty="0"/>
              <a:t> </a:t>
            </a:r>
            <a:r>
              <a:rPr lang="en-US" dirty="0" err="1"/>
              <a:t>cấp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 (D-dimer </a:t>
            </a:r>
            <a:r>
              <a:rPr lang="en-US" dirty="0" err="1"/>
              <a:t>âm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giá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tiên</a:t>
            </a:r>
            <a:r>
              <a:rPr lang="en-US" dirty="0"/>
              <a:t> </a:t>
            </a:r>
            <a:r>
              <a:rPr lang="en-US" dirty="0" err="1"/>
              <a:t>đoán</a:t>
            </a:r>
            <a:r>
              <a:rPr lang="en-US" dirty="0"/>
              <a:t> </a:t>
            </a:r>
            <a:r>
              <a:rPr lang="en-US" dirty="0" err="1"/>
              <a:t>âm</a:t>
            </a:r>
            <a:r>
              <a:rPr lang="en-US" dirty="0"/>
              <a:t> HKTMS </a:t>
            </a:r>
            <a:r>
              <a:rPr lang="en-US" dirty="0" err="1"/>
              <a:t>khoảng</a:t>
            </a:r>
            <a:r>
              <a:rPr lang="en-US" dirty="0"/>
              <a:t> 99%). </a:t>
            </a:r>
            <a:r>
              <a:rPr lang="en-US" dirty="0" err="1"/>
              <a:t>Giá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bình</a:t>
            </a:r>
            <a:r>
              <a:rPr lang="en-US" dirty="0"/>
              <a:t> </a:t>
            </a:r>
            <a:r>
              <a:rPr lang="en-US" dirty="0" err="1"/>
              <a:t>thường</a:t>
            </a:r>
            <a:r>
              <a:rPr lang="en-US" dirty="0"/>
              <a:t> &lt; 500 ng/ml. </a:t>
            </a:r>
            <a:r>
              <a:rPr lang="en-US" dirty="0" err="1"/>
              <a:t>Xét</a:t>
            </a:r>
            <a:r>
              <a:rPr lang="en-US" dirty="0"/>
              <a:t> </a:t>
            </a:r>
            <a:r>
              <a:rPr lang="en-US" dirty="0" err="1"/>
              <a:t>nghiệm</a:t>
            </a:r>
            <a:r>
              <a:rPr lang="en-US" dirty="0"/>
              <a:t> D-dimer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đặc</a:t>
            </a:r>
            <a:r>
              <a:rPr lang="en-US" dirty="0"/>
              <a:t>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thấp</a:t>
            </a:r>
            <a:r>
              <a:rPr lang="en-US" dirty="0"/>
              <a:t> (30-60%).</a:t>
            </a:r>
          </a:p>
          <a:p>
            <a:pPr lvl="0"/>
            <a:r>
              <a:rPr lang="en-US" dirty="0"/>
              <a:t>D-dimer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tăng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trường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như</a:t>
            </a:r>
            <a:r>
              <a:rPr lang="en-US" dirty="0"/>
              <a:t> </a:t>
            </a:r>
            <a:r>
              <a:rPr lang="en-US" dirty="0" err="1"/>
              <a:t>nhiễm</a:t>
            </a:r>
            <a:r>
              <a:rPr lang="en-US" dirty="0"/>
              <a:t> </a:t>
            </a:r>
            <a:r>
              <a:rPr lang="en-US" dirty="0" err="1"/>
              <a:t>trùng</a:t>
            </a:r>
            <a:r>
              <a:rPr lang="en-US" dirty="0"/>
              <a:t>, </a:t>
            </a:r>
            <a:r>
              <a:rPr lang="en-US" dirty="0" err="1"/>
              <a:t>thai</a:t>
            </a:r>
            <a:r>
              <a:rPr lang="en-US" dirty="0"/>
              <a:t> </a:t>
            </a:r>
            <a:r>
              <a:rPr lang="en-US" dirty="0" err="1"/>
              <a:t>kỳ</a:t>
            </a:r>
            <a:r>
              <a:rPr lang="en-US" dirty="0"/>
              <a:t>, </a:t>
            </a:r>
            <a:r>
              <a:rPr lang="en-US" dirty="0" err="1"/>
              <a:t>chấn</a:t>
            </a:r>
            <a:r>
              <a:rPr lang="en-US" dirty="0"/>
              <a:t> </a:t>
            </a:r>
            <a:r>
              <a:rPr lang="en-US" dirty="0" err="1"/>
              <a:t>thương</a:t>
            </a:r>
            <a:r>
              <a:rPr lang="en-US" dirty="0"/>
              <a:t>, </a:t>
            </a:r>
            <a:r>
              <a:rPr lang="en-US" dirty="0" err="1"/>
              <a:t>phẫu</a:t>
            </a:r>
            <a:r>
              <a:rPr lang="en-US" dirty="0"/>
              <a:t> </a:t>
            </a:r>
            <a:r>
              <a:rPr lang="en-US" dirty="0" err="1"/>
              <a:t>thuật</a:t>
            </a:r>
            <a:r>
              <a:rPr lang="en-US" dirty="0"/>
              <a:t> </a:t>
            </a:r>
            <a:r>
              <a:rPr lang="en-US" dirty="0" err="1"/>
              <a:t>gần</a:t>
            </a:r>
            <a:r>
              <a:rPr lang="en-US" dirty="0"/>
              <a:t> </a:t>
            </a:r>
            <a:r>
              <a:rPr lang="en-US" dirty="0" err="1"/>
              <a:t>đây</a:t>
            </a:r>
            <a:r>
              <a:rPr lang="en-US" dirty="0"/>
              <a:t>,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huyết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ung</a:t>
            </a:r>
            <a:r>
              <a:rPr lang="en-US" dirty="0"/>
              <a:t> </a:t>
            </a:r>
            <a:r>
              <a:rPr lang="en-US" dirty="0" err="1"/>
              <a:t>thư</a:t>
            </a:r>
            <a:r>
              <a:rPr lang="en-US" dirty="0"/>
              <a:t>.</a:t>
            </a:r>
          </a:p>
          <a:p>
            <a:pPr marL="0" lvl="0" indent="0">
              <a:buNone/>
            </a:pPr>
            <a:r>
              <a:rPr lang="en-US" b="1" dirty="0" err="1"/>
              <a:t>Siêu</a:t>
            </a:r>
            <a:r>
              <a:rPr lang="en-US" b="1" dirty="0"/>
              <a:t> </a:t>
            </a:r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mạch</a:t>
            </a:r>
            <a:r>
              <a:rPr lang="en-US" b="1" dirty="0"/>
              <a:t> </a:t>
            </a:r>
            <a:r>
              <a:rPr lang="en-US" b="1" dirty="0" err="1"/>
              <a:t>máu</a:t>
            </a:r>
            <a:r>
              <a:rPr lang="en-US" b="1" dirty="0"/>
              <a:t>:</a:t>
            </a:r>
          </a:p>
          <a:p>
            <a:pPr lvl="0"/>
            <a:r>
              <a:rPr lang="en-US" dirty="0" err="1"/>
              <a:t>Đây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cụ</a:t>
            </a:r>
            <a:r>
              <a:rPr lang="en-US" dirty="0"/>
              <a:t> </a:t>
            </a:r>
            <a:r>
              <a:rPr lang="en-US" dirty="0" err="1"/>
              <a:t>giúp</a:t>
            </a:r>
            <a:r>
              <a:rPr lang="en-US" dirty="0"/>
              <a:t> </a:t>
            </a:r>
            <a:r>
              <a:rPr lang="en-US" dirty="0" err="1"/>
              <a:t>chẩn</a:t>
            </a:r>
            <a:r>
              <a:rPr lang="en-US" dirty="0"/>
              <a:t> </a:t>
            </a:r>
            <a:r>
              <a:rPr lang="en-US" dirty="0" err="1"/>
              <a:t>đoán</a:t>
            </a:r>
            <a:r>
              <a:rPr lang="en-US" dirty="0"/>
              <a:t> HKTMS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trên</a:t>
            </a:r>
            <a:r>
              <a:rPr lang="en-US" dirty="0"/>
              <a:t> </a:t>
            </a:r>
            <a:r>
              <a:rPr lang="en-US" dirty="0" err="1"/>
              <a:t>lâm</a:t>
            </a:r>
            <a:r>
              <a:rPr lang="en-US" dirty="0"/>
              <a:t> </a:t>
            </a:r>
            <a:r>
              <a:rPr lang="en-US" dirty="0" err="1"/>
              <a:t>sàng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nhạy</a:t>
            </a:r>
            <a:r>
              <a:rPr lang="en-US" dirty="0"/>
              <a:t> 95%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đặc</a:t>
            </a:r>
            <a:r>
              <a:rPr lang="en-US" dirty="0"/>
              <a:t> </a:t>
            </a:r>
            <a:r>
              <a:rPr lang="en-US" dirty="0" err="1"/>
              <a:t>hiệu</a:t>
            </a:r>
            <a:r>
              <a:rPr lang="en-US" dirty="0"/>
              <a:t> 96%. </a:t>
            </a:r>
          </a:p>
          <a:p>
            <a:pPr marL="0" lvl="0" indent="0">
              <a:buNone/>
            </a:pPr>
            <a:r>
              <a:rPr lang="en-US" b="1" dirty="0"/>
              <a:t>Các </a:t>
            </a:r>
            <a:r>
              <a:rPr lang="en-US" b="1" dirty="0" err="1"/>
              <a:t>xét</a:t>
            </a:r>
            <a:r>
              <a:rPr lang="en-US" b="1" dirty="0"/>
              <a:t> </a:t>
            </a:r>
            <a:r>
              <a:rPr lang="en-US" b="1" dirty="0" err="1"/>
              <a:t>nghiệm</a:t>
            </a:r>
            <a:r>
              <a:rPr lang="en-US" b="1" dirty="0"/>
              <a:t> </a:t>
            </a:r>
            <a:r>
              <a:rPr lang="en-US" b="1" dirty="0" err="1"/>
              <a:t>khác</a:t>
            </a:r>
            <a:r>
              <a:rPr lang="en-US" b="1" dirty="0"/>
              <a:t>: </a:t>
            </a:r>
          </a:p>
          <a:p>
            <a:pPr lvl="0"/>
            <a:r>
              <a:rPr lang="en-US" dirty="0" err="1"/>
              <a:t>Chụp</a:t>
            </a:r>
            <a:r>
              <a:rPr lang="en-US" dirty="0"/>
              <a:t> </a:t>
            </a:r>
            <a:r>
              <a:rPr lang="en-US" dirty="0" err="1"/>
              <a:t>cắt</a:t>
            </a:r>
            <a:r>
              <a:rPr lang="en-US" dirty="0"/>
              <a:t> </a:t>
            </a:r>
            <a:r>
              <a:rPr lang="en-US" dirty="0" err="1"/>
              <a:t>lớp</a:t>
            </a:r>
            <a:r>
              <a:rPr lang="en-US" dirty="0"/>
              <a:t> </a:t>
            </a:r>
            <a:r>
              <a:rPr lang="en-US" dirty="0" err="1"/>
              <a:t>tĩnh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chụp</a:t>
            </a:r>
            <a:r>
              <a:rPr lang="en-US" dirty="0"/>
              <a:t> </a:t>
            </a:r>
            <a:r>
              <a:rPr lang="en-US" dirty="0" err="1"/>
              <a:t>cộng</a:t>
            </a:r>
            <a:r>
              <a:rPr lang="en-US" dirty="0"/>
              <a:t> </a:t>
            </a:r>
            <a:r>
              <a:rPr lang="en-US" dirty="0" err="1"/>
              <a:t>hưởng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tĩnh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Chụp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 </a:t>
            </a:r>
            <a:r>
              <a:rPr lang="en-US" dirty="0" err="1"/>
              <a:t>máu</a:t>
            </a:r>
            <a:r>
              <a:rPr lang="en-US" dirty="0"/>
              <a:t> </a:t>
            </a:r>
            <a:r>
              <a:rPr lang="en-US" dirty="0" err="1"/>
              <a:t>cản</a:t>
            </a:r>
            <a:r>
              <a:rPr lang="en-US" dirty="0"/>
              <a:t> </a:t>
            </a:r>
            <a:r>
              <a:rPr lang="en-US" dirty="0" err="1"/>
              <a:t>quang</a:t>
            </a:r>
            <a:r>
              <a:rPr lang="en-US" dirty="0"/>
              <a:t>: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xét</a:t>
            </a:r>
            <a:r>
              <a:rPr lang="en-US" dirty="0"/>
              <a:t> </a:t>
            </a:r>
            <a:r>
              <a:rPr lang="en-US" dirty="0" err="1"/>
              <a:t>nghiệm</a:t>
            </a:r>
            <a:r>
              <a:rPr lang="en-US" dirty="0"/>
              <a:t> </a:t>
            </a:r>
            <a:r>
              <a:rPr lang="en-US" dirty="0" err="1"/>
              <a:t>xâm</a:t>
            </a:r>
            <a:r>
              <a:rPr lang="en-US" dirty="0"/>
              <a:t> </a:t>
            </a:r>
            <a:r>
              <a:rPr lang="en-US" dirty="0" err="1"/>
              <a:t>lấn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giá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tốt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chẩn</a:t>
            </a:r>
            <a:r>
              <a:rPr lang="en-US" dirty="0"/>
              <a:t> </a:t>
            </a:r>
            <a:r>
              <a:rPr lang="en-US" dirty="0" err="1"/>
              <a:t>đoán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loại</a:t>
            </a:r>
            <a:r>
              <a:rPr lang="en-US" dirty="0"/>
              <a:t> </a:t>
            </a:r>
            <a:r>
              <a:rPr lang="en-US" dirty="0" err="1"/>
              <a:t>trừ</a:t>
            </a:r>
            <a:r>
              <a:rPr lang="en-US" dirty="0"/>
              <a:t>.</a:t>
            </a:r>
          </a:p>
          <a:p>
            <a:pPr>
              <a:buNone/>
            </a:pPr>
            <a:endParaRPr lang="en-US" sz="2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C3B5A07-2447-826B-C0E1-935073264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7150"/>
            <a:ext cx="9144000" cy="342899"/>
          </a:xfrm>
        </p:spPr>
        <p:txBody>
          <a:bodyPr>
            <a:noAutofit/>
          </a:bodyPr>
          <a:lstStyle/>
          <a:p>
            <a:r>
              <a:rPr lang="en-US" sz="2800" dirty="0">
                <a:latin typeface="Arial" charset="0"/>
              </a:rPr>
              <a:t>CẬN </a:t>
            </a:r>
            <a:r>
              <a:rPr lang="en-US" sz="2800" b="1" dirty="0">
                <a:latin typeface="Arial" charset="0"/>
              </a:rPr>
              <a:t>LÂM SÀNG</a:t>
            </a:r>
            <a:endParaRPr lang="en-US" sz="32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8885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929487-C045-6D73-69BF-2DD3125A8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581DDCD-9A17-09FF-67DA-E1B731C02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891778"/>
            <a:ext cx="8686800" cy="3965972"/>
          </a:xfrm>
        </p:spPr>
        <p:txBody>
          <a:bodyPr>
            <a:normAutofit/>
          </a:bodyPr>
          <a:lstStyle/>
          <a:p>
            <a:r>
              <a:rPr lang="en-US" dirty="0" err="1"/>
              <a:t>Bất</a:t>
            </a:r>
            <a:r>
              <a:rPr lang="en-US" dirty="0"/>
              <a:t> </a:t>
            </a:r>
            <a:r>
              <a:rPr lang="en-US" dirty="0" err="1"/>
              <a:t>thường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b="1" dirty="0" err="1"/>
              <a:t>giải</a:t>
            </a:r>
            <a:r>
              <a:rPr lang="en-US" b="1" dirty="0"/>
              <a:t> </a:t>
            </a:r>
            <a:r>
              <a:rPr lang="en-US" b="1" dirty="0" err="1"/>
              <a:t>phẫu</a:t>
            </a:r>
            <a:r>
              <a:rPr lang="en-US" b="1" dirty="0"/>
              <a:t> </a:t>
            </a:r>
            <a:r>
              <a:rPr lang="en-US" dirty="0" err="1"/>
              <a:t>hệ</a:t>
            </a:r>
            <a:r>
              <a:rPr lang="en-US" dirty="0"/>
              <a:t> </a:t>
            </a:r>
            <a:r>
              <a:rPr lang="en-US" dirty="0" err="1"/>
              <a:t>tĩnh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, </a:t>
            </a:r>
            <a:r>
              <a:rPr lang="en-US" b="1" dirty="0" err="1"/>
              <a:t>chấn</a:t>
            </a:r>
            <a:r>
              <a:rPr lang="en-US" b="1" dirty="0"/>
              <a:t> </a:t>
            </a:r>
            <a:r>
              <a:rPr lang="en-US" b="1" dirty="0" err="1"/>
              <a:t>thương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,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yếu</a:t>
            </a:r>
            <a:r>
              <a:rPr lang="en-US" dirty="0"/>
              <a:t> </a:t>
            </a:r>
            <a:r>
              <a:rPr lang="en-US" dirty="0" err="1"/>
              <a:t>tố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tăng</a:t>
            </a:r>
            <a:r>
              <a:rPr lang="en-US" dirty="0"/>
              <a:t> </a:t>
            </a:r>
            <a:r>
              <a:rPr lang="en-US" dirty="0" err="1"/>
              <a:t>nguy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bị</a:t>
            </a:r>
            <a:r>
              <a:rPr lang="en-US" dirty="0"/>
              <a:t> </a:t>
            </a:r>
            <a:r>
              <a:rPr lang="en-US" dirty="0" err="1"/>
              <a:t>huyết</a:t>
            </a:r>
            <a:r>
              <a:rPr lang="en-US" dirty="0"/>
              <a:t> </a:t>
            </a:r>
            <a:r>
              <a:rPr lang="en-US" dirty="0" err="1"/>
              <a:t>khối</a:t>
            </a:r>
            <a:r>
              <a:rPr lang="en-US" dirty="0"/>
              <a:t> </a:t>
            </a:r>
            <a:r>
              <a:rPr lang="en-US" dirty="0" err="1"/>
              <a:t>tĩnh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 </a:t>
            </a:r>
            <a:r>
              <a:rPr lang="en-US" dirty="0" err="1"/>
              <a:t>sâu</a:t>
            </a:r>
            <a:r>
              <a:rPr lang="en-US" dirty="0"/>
              <a:t>: </a:t>
            </a:r>
            <a:r>
              <a:rPr lang="en-US" b="1" dirty="0" err="1"/>
              <a:t>nhiễm</a:t>
            </a:r>
            <a:r>
              <a:rPr lang="en-US" b="1" dirty="0"/>
              <a:t> </a:t>
            </a:r>
            <a:r>
              <a:rPr lang="en-US" b="1" dirty="0" err="1"/>
              <a:t>trùng</a:t>
            </a:r>
            <a:r>
              <a:rPr lang="en-US" b="1" dirty="0"/>
              <a:t> </a:t>
            </a:r>
            <a:r>
              <a:rPr lang="en-US" dirty="0" err="1"/>
              <a:t>cấp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b="1" dirty="0"/>
              <a:t>, &gt; 75 </a:t>
            </a:r>
            <a:r>
              <a:rPr lang="en-US" b="1" dirty="0" err="1"/>
              <a:t>tuổi</a:t>
            </a:r>
            <a:r>
              <a:rPr lang="en-US" dirty="0"/>
              <a:t>, </a:t>
            </a:r>
            <a:r>
              <a:rPr lang="en-US" b="1" dirty="0" err="1"/>
              <a:t>ung</a:t>
            </a:r>
            <a:r>
              <a:rPr lang="en-US" b="1" dirty="0"/>
              <a:t> </a:t>
            </a:r>
            <a:r>
              <a:rPr lang="en-US" b="1" dirty="0" err="1"/>
              <a:t>thư</a:t>
            </a:r>
            <a:r>
              <a:rPr lang="en-US" dirty="0"/>
              <a:t>, </a:t>
            </a:r>
            <a:r>
              <a:rPr lang="en-US" b="1" dirty="0" err="1"/>
              <a:t>tiền</a:t>
            </a:r>
            <a:r>
              <a:rPr lang="en-US" b="1" dirty="0"/>
              <a:t> </a:t>
            </a:r>
            <a:r>
              <a:rPr lang="en-US" b="1" dirty="0" err="1"/>
              <a:t>sử</a:t>
            </a:r>
            <a:r>
              <a:rPr lang="en-US" b="1" dirty="0"/>
              <a:t> </a:t>
            </a:r>
            <a:r>
              <a:rPr lang="en-US" dirty="0" err="1"/>
              <a:t>mắc</a:t>
            </a:r>
            <a:r>
              <a:rPr lang="en-US" dirty="0"/>
              <a:t> </a:t>
            </a:r>
            <a:r>
              <a:rPr lang="en-US" dirty="0" err="1"/>
              <a:t>bệnh</a:t>
            </a:r>
            <a:r>
              <a:rPr lang="en-US" dirty="0"/>
              <a:t> HKTM </a:t>
            </a:r>
            <a:r>
              <a:rPr lang="en-US" dirty="0" err="1"/>
              <a:t>trước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. </a:t>
            </a:r>
          </a:p>
          <a:p>
            <a:r>
              <a:rPr lang="en-US" b="1" dirty="0"/>
              <a:t>Các </a:t>
            </a:r>
            <a:r>
              <a:rPr lang="en-US" b="1" dirty="0" err="1"/>
              <a:t>yếu</a:t>
            </a:r>
            <a:r>
              <a:rPr lang="en-US" b="1" dirty="0"/>
              <a:t> </a:t>
            </a:r>
            <a:r>
              <a:rPr lang="en-US" b="1" dirty="0" err="1"/>
              <a:t>tố</a:t>
            </a:r>
            <a:r>
              <a:rPr lang="en-US" b="1" dirty="0"/>
              <a:t> </a:t>
            </a:r>
            <a:r>
              <a:rPr lang="en-US" b="1" dirty="0" err="1"/>
              <a:t>nguy</a:t>
            </a:r>
            <a:r>
              <a:rPr lang="en-US" b="1" dirty="0"/>
              <a:t> </a:t>
            </a:r>
            <a:r>
              <a:rPr lang="en-US" b="1" dirty="0" err="1"/>
              <a:t>cơ</a:t>
            </a:r>
            <a:r>
              <a:rPr lang="en-US" b="1" dirty="0"/>
              <a:t> </a:t>
            </a:r>
            <a:r>
              <a:rPr lang="en-US" dirty="0" err="1"/>
              <a:t>phổ</a:t>
            </a:r>
            <a:r>
              <a:rPr lang="en-US" dirty="0"/>
              <a:t> </a:t>
            </a:r>
            <a:r>
              <a:rPr lang="en-US" dirty="0" err="1"/>
              <a:t>biến</a:t>
            </a:r>
            <a:r>
              <a:rPr lang="en-US" dirty="0"/>
              <a:t> </a:t>
            </a:r>
            <a:r>
              <a:rPr lang="en-US" dirty="0" err="1"/>
              <a:t>nhất</a:t>
            </a:r>
            <a:r>
              <a:rPr lang="en-US" dirty="0"/>
              <a:t>: </a:t>
            </a:r>
            <a:r>
              <a:rPr lang="en-US" dirty="0" err="1"/>
              <a:t>béo</a:t>
            </a:r>
            <a:r>
              <a:rPr lang="en-US" dirty="0"/>
              <a:t> </a:t>
            </a:r>
            <a:r>
              <a:rPr lang="en-US" dirty="0" err="1"/>
              <a:t>phì</a:t>
            </a:r>
            <a:r>
              <a:rPr lang="en-US" dirty="0"/>
              <a:t>, </a:t>
            </a:r>
            <a:r>
              <a:rPr lang="en-US" dirty="0" err="1"/>
              <a:t>tiền</a:t>
            </a:r>
            <a:r>
              <a:rPr lang="en-US" dirty="0"/>
              <a:t> </a:t>
            </a:r>
            <a:r>
              <a:rPr lang="en-US" dirty="0" err="1"/>
              <a:t>sử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thuyên</a:t>
            </a:r>
            <a:r>
              <a:rPr lang="en-US" dirty="0"/>
              <a:t> </a:t>
            </a:r>
            <a:r>
              <a:rPr lang="en-US" dirty="0" err="1"/>
              <a:t>tắc</a:t>
            </a:r>
            <a:r>
              <a:rPr lang="en-US" dirty="0"/>
              <a:t> </a:t>
            </a:r>
            <a:r>
              <a:rPr lang="en-US" dirty="0" err="1"/>
              <a:t>phổi</a:t>
            </a:r>
            <a:r>
              <a:rPr lang="en-US" dirty="0"/>
              <a:t>, 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lý</a:t>
            </a:r>
            <a:r>
              <a:rPr lang="en-US" dirty="0"/>
              <a:t> </a:t>
            </a:r>
            <a:r>
              <a:rPr lang="en-US" dirty="0" err="1"/>
              <a:t>ác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, </a:t>
            </a:r>
            <a:r>
              <a:rPr lang="en-US" dirty="0" err="1"/>
              <a:t>phẫu</a:t>
            </a:r>
            <a:r>
              <a:rPr lang="en-US" dirty="0"/>
              <a:t> </a:t>
            </a:r>
            <a:r>
              <a:rPr lang="en-US" dirty="0" err="1"/>
              <a:t>thuật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nằm</a:t>
            </a:r>
            <a:r>
              <a:rPr lang="en-US" dirty="0"/>
              <a:t> </a:t>
            </a:r>
            <a:r>
              <a:rPr lang="en-US" dirty="0" err="1"/>
              <a:t>bất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. </a:t>
            </a:r>
            <a:r>
              <a:rPr lang="en-US" dirty="0" err="1"/>
              <a:t>Ngoài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còn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yếu</a:t>
            </a:r>
            <a:r>
              <a:rPr lang="en-US" dirty="0"/>
              <a:t> </a:t>
            </a:r>
            <a:r>
              <a:rPr lang="en-US" dirty="0" err="1"/>
              <a:t>tố</a:t>
            </a:r>
            <a:r>
              <a:rPr lang="en-US" dirty="0"/>
              <a:t>: </a:t>
            </a:r>
            <a:r>
              <a:rPr lang="en-US" dirty="0" err="1"/>
              <a:t>mang</a:t>
            </a:r>
            <a:r>
              <a:rPr lang="en-US" dirty="0"/>
              <a:t> </a:t>
            </a:r>
            <a:r>
              <a:rPr lang="en-US" dirty="0" err="1"/>
              <a:t>thai</a:t>
            </a:r>
            <a:r>
              <a:rPr lang="en-US" dirty="0"/>
              <a:t>, </a:t>
            </a:r>
            <a:r>
              <a:rPr lang="en-US" dirty="0" err="1"/>
              <a:t>hậu</a:t>
            </a:r>
            <a:r>
              <a:rPr lang="en-US" dirty="0"/>
              <a:t> </a:t>
            </a:r>
            <a:r>
              <a:rPr lang="en-US" dirty="0" err="1"/>
              <a:t>sản</a:t>
            </a:r>
            <a:r>
              <a:rPr lang="en-US" dirty="0"/>
              <a:t>, </a:t>
            </a:r>
            <a:r>
              <a:rPr lang="en-US" dirty="0" err="1"/>
              <a:t>ngồi</a:t>
            </a:r>
            <a:r>
              <a:rPr lang="en-US" dirty="0"/>
              <a:t> </a:t>
            </a:r>
            <a:r>
              <a:rPr lang="en-US" dirty="0" err="1"/>
              <a:t>máy</a:t>
            </a:r>
            <a:r>
              <a:rPr lang="en-US" dirty="0"/>
              <a:t> bay &gt; 4h, </a:t>
            </a:r>
            <a:r>
              <a:rPr lang="en-US" dirty="0" err="1"/>
              <a:t>suy</a:t>
            </a:r>
            <a:r>
              <a:rPr lang="en-US" dirty="0"/>
              <a:t> </a:t>
            </a:r>
            <a:r>
              <a:rPr lang="en-US" dirty="0" err="1"/>
              <a:t>tim</a:t>
            </a:r>
            <a:r>
              <a:rPr lang="en-US" dirty="0"/>
              <a:t>, </a:t>
            </a:r>
            <a:r>
              <a:rPr lang="en-US" dirty="0" err="1"/>
              <a:t>nhồi</a:t>
            </a:r>
            <a:r>
              <a:rPr lang="en-US" dirty="0"/>
              <a:t> </a:t>
            </a:r>
            <a:r>
              <a:rPr lang="en-US" dirty="0" err="1"/>
              <a:t>máu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tim</a:t>
            </a:r>
            <a:r>
              <a:rPr lang="en-US" dirty="0"/>
              <a:t>, </a:t>
            </a:r>
            <a:r>
              <a:rPr lang="en-US" dirty="0" err="1"/>
              <a:t>dùng</a:t>
            </a:r>
            <a:r>
              <a:rPr lang="en-US" dirty="0"/>
              <a:t> </a:t>
            </a:r>
            <a:r>
              <a:rPr lang="en-US" dirty="0" err="1"/>
              <a:t>thuốc</a:t>
            </a:r>
            <a:r>
              <a:rPr lang="en-US" dirty="0"/>
              <a:t> </a:t>
            </a:r>
            <a:r>
              <a:rPr lang="en-US" dirty="0" err="1"/>
              <a:t>tránh</a:t>
            </a:r>
            <a:r>
              <a:rPr lang="en-US" dirty="0"/>
              <a:t> </a:t>
            </a:r>
            <a:r>
              <a:rPr lang="en-US" dirty="0" err="1"/>
              <a:t>thai</a:t>
            </a:r>
            <a:r>
              <a:rPr lang="en-US" dirty="0"/>
              <a:t>, </a:t>
            </a:r>
            <a:r>
              <a:rPr lang="en-US" dirty="0" err="1"/>
              <a:t>tăng</a:t>
            </a:r>
            <a:r>
              <a:rPr lang="en-US" dirty="0"/>
              <a:t> </a:t>
            </a:r>
            <a:r>
              <a:rPr lang="en-US" dirty="0" err="1"/>
              <a:t>tiểu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, </a:t>
            </a:r>
            <a:r>
              <a:rPr lang="en-US" dirty="0" err="1"/>
              <a:t>tiêm</a:t>
            </a:r>
            <a:r>
              <a:rPr lang="en-US" dirty="0"/>
              <a:t> </a:t>
            </a:r>
            <a:r>
              <a:rPr lang="en-US" dirty="0" err="1"/>
              <a:t>chích</a:t>
            </a:r>
            <a:r>
              <a:rPr lang="en-US" dirty="0"/>
              <a:t> ma </a:t>
            </a:r>
            <a:r>
              <a:rPr lang="en-US" dirty="0" err="1"/>
              <a:t>túy</a:t>
            </a:r>
            <a:r>
              <a:rPr lang="en-US" dirty="0"/>
              <a:t>. </a:t>
            </a:r>
          </a:p>
          <a:p>
            <a:r>
              <a:rPr lang="en-US" b="1" dirty="0" err="1"/>
              <a:t>Cơ</a:t>
            </a:r>
            <a:r>
              <a:rPr lang="en-US" b="1" dirty="0"/>
              <a:t> </a:t>
            </a:r>
            <a:r>
              <a:rPr lang="en-US" b="1" dirty="0" err="1"/>
              <a:t>chế</a:t>
            </a:r>
            <a:r>
              <a:rPr lang="en-US" b="1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HKTM </a:t>
            </a:r>
            <a:r>
              <a:rPr lang="en-US" dirty="0" err="1"/>
              <a:t>là</a:t>
            </a:r>
            <a:r>
              <a:rPr lang="en-US" dirty="0"/>
              <a:t> do </a:t>
            </a:r>
            <a:r>
              <a:rPr lang="en-US" dirty="0" err="1"/>
              <a:t>sự</a:t>
            </a:r>
            <a:r>
              <a:rPr lang="en-US" dirty="0"/>
              <a:t> </a:t>
            </a:r>
            <a:r>
              <a:rPr lang="en-US" dirty="0" err="1"/>
              <a:t>phối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3 </a:t>
            </a:r>
            <a:r>
              <a:rPr lang="en-US" dirty="0" err="1"/>
              <a:t>yếu</a:t>
            </a:r>
            <a:r>
              <a:rPr lang="en-US" dirty="0"/>
              <a:t> </a:t>
            </a:r>
            <a:r>
              <a:rPr lang="en-US" dirty="0" err="1"/>
              <a:t>tố</a:t>
            </a:r>
            <a:r>
              <a:rPr lang="en-US" dirty="0"/>
              <a:t> (</a:t>
            </a:r>
            <a:r>
              <a:rPr lang="en-US" dirty="0" err="1"/>
              <a:t>gọi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tam </a:t>
            </a:r>
            <a:r>
              <a:rPr lang="en-US" dirty="0" err="1"/>
              <a:t>giác</a:t>
            </a:r>
            <a:r>
              <a:rPr lang="en-US" dirty="0"/>
              <a:t> Virchow): ứ </a:t>
            </a:r>
            <a:r>
              <a:rPr lang="en-US" dirty="0" err="1"/>
              <a:t>trệ</a:t>
            </a:r>
            <a:r>
              <a:rPr lang="en-US" dirty="0"/>
              <a:t> </a:t>
            </a:r>
            <a:r>
              <a:rPr lang="en-US" dirty="0" err="1"/>
              <a:t>tuần</a:t>
            </a:r>
            <a:r>
              <a:rPr lang="en-US" dirty="0"/>
              <a:t> </a:t>
            </a:r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tĩnh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, </a:t>
            </a:r>
            <a:r>
              <a:rPr lang="en-US" dirty="0" err="1"/>
              <a:t>rối</a:t>
            </a:r>
            <a:r>
              <a:rPr lang="en-US" dirty="0"/>
              <a:t> </a:t>
            </a:r>
            <a:r>
              <a:rPr lang="en-US" dirty="0" err="1"/>
              <a:t>loạn</a:t>
            </a:r>
            <a:r>
              <a:rPr lang="en-US" dirty="0"/>
              <a:t> </a:t>
            </a:r>
            <a:r>
              <a:rPr lang="en-US" dirty="0" err="1"/>
              <a:t>quá</a:t>
            </a:r>
            <a:r>
              <a:rPr lang="en-US" dirty="0"/>
              <a:t> </a:t>
            </a:r>
            <a:r>
              <a:rPr lang="en-US" dirty="0" err="1"/>
              <a:t>trình</a:t>
            </a:r>
            <a:r>
              <a:rPr lang="en-US" dirty="0"/>
              <a:t> </a:t>
            </a:r>
            <a:r>
              <a:rPr lang="en-US" dirty="0" err="1"/>
              <a:t>đông</a:t>
            </a:r>
            <a:r>
              <a:rPr lang="en-US" dirty="0"/>
              <a:t> </a:t>
            </a:r>
            <a:r>
              <a:rPr lang="en-US" dirty="0" err="1"/>
              <a:t>máu</a:t>
            </a:r>
            <a:r>
              <a:rPr lang="en-US" dirty="0"/>
              <a:t> </a:t>
            </a:r>
            <a:r>
              <a:rPr lang="en-US" dirty="0" err="1"/>
              <a:t>gây</a:t>
            </a:r>
            <a:r>
              <a:rPr lang="en-US" dirty="0"/>
              <a:t> </a:t>
            </a:r>
            <a:r>
              <a:rPr lang="en-US" dirty="0" err="1"/>
              <a:t>tăng</a:t>
            </a:r>
            <a:r>
              <a:rPr lang="en-US" dirty="0"/>
              <a:t> </a:t>
            </a:r>
            <a:r>
              <a:rPr lang="en-US" dirty="0" err="1"/>
              <a:t>đông</a:t>
            </a:r>
            <a:r>
              <a:rPr lang="en-US" dirty="0"/>
              <a:t>,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tổn</a:t>
            </a:r>
            <a:r>
              <a:rPr lang="en-US" dirty="0"/>
              <a:t> </a:t>
            </a:r>
            <a:r>
              <a:rPr lang="en-US" dirty="0" err="1"/>
              <a:t>thương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mạch</a:t>
            </a:r>
            <a:endParaRPr 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3C3B5A07-2447-826B-C0E1-935073264675}"/>
              </a:ext>
            </a:extLst>
          </p:cNvPr>
          <p:cNvSpPr txBox="1">
            <a:spLocks/>
          </p:cNvSpPr>
          <p:nvPr/>
        </p:nvSpPr>
        <p:spPr>
          <a:xfrm>
            <a:off x="0" y="57150"/>
            <a:ext cx="9144000" cy="342899"/>
          </a:xfrm>
          <a:prstGeom prst="rect">
            <a:avLst/>
          </a:prstGeom>
        </p:spPr>
        <p:txBody>
          <a:bodyPr lIns="68580" tIns="34290" rIns="68580" bIns="34290">
            <a:noAutofit/>
          </a:bodyPr>
          <a:lstStyle>
            <a:lvl1pPr algn="ctr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700" b="1" kern="1200">
                <a:solidFill>
                  <a:srgbClr val="0070C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Arial" charset="0"/>
              </a:rPr>
              <a:t>NGUYÊN NHÂN HKTM SÂU CHI DƯỚI</a:t>
            </a:r>
            <a:endParaRPr lang="en-US" sz="3200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722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C054B-F878-A6D6-FCBA-780788364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1C62E892-A410-D866-00A8-11D00492FE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7007046"/>
              </p:ext>
            </p:extLst>
          </p:nvPr>
        </p:nvGraphicFramePr>
        <p:xfrm>
          <a:off x="304800" y="742950"/>
          <a:ext cx="8534400" cy="38859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67200">
                  <a:extLst>
                    <a:ext uri="{9D8B030D-6E8A-4147-A177-3AD203B41FA5}">
                      <a16:colId xmlns:a16="http://schemas.microsoft.com/office/drawing/2014/main" val="1639952827"/>
                    </a:ext>
                  </a:extLst>
                </a:gridCol>
                <a:gridCol w="4267200">
                  <a:extLst>
                    <a:ext uri="{9D8B030D-6E8A-4147-A177-3AD203B41FA5}">
                      <a16:colId xmlns:a16="http://schemas.microsoft.com/office/drawing/2014/main" val="3186599360"/>
                    </a:ext>
                  </a:extLst>
                </a:gridCol>
              </a:tblGrid>
              <a:tr h="3885979"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</a:rPr>
                        <a:t>Chung:</a:t>
                      </a:r>
                    </a:p>
                    <a:p>
                      <a:pPr marL="45720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 err="1">
                          <a:effectLst/>
                        </a:rPr>
                        <a:t>Tuổi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lớn</a:t>
                      </a:r>
                      <a:r>
                        <a:rPr lang="en-US" sz="1400" dirty="0">
                          <a:effectLst/>
                        </a:rPr>
                        <a:t> </a:t>
                      </a:r>
                    </a:p>
                    <a:p>
                      <a:pPr marL="45720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 err="1">
                          <a:effectLst/>
                        </a:rPr>
                        <a:t>Bất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động</a:t>
                      </a:r>
                      <a:r>
                        <a:rPr lang="en-US" sz="1400" dirty="0">
                          <a:effectLst/>
                        </a:rPr>
                        <a:t> </a:t>
                      </a:r>
                    </a:p>
                    <a:p>
                      <a:pPr marL="45720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 err="1">
                          <a:effectLst/>
                        </a:rPr>
                        <a:t>Hút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thuốc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lá</a:t>
                      </a:r>
                      <a:r>
                        <a:rPr lang="en-US" sz="1400" dirty="0">
                          <a:effectLst/>
                        </a:rPr>
                        <a:t> </a:t>
                      </a:r>
                    </a:p>
                    <a:p>
                      <a:pPr marL="45720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 err="1">
                          <a:effectLst/>
                        </a:rPr>
                        <a:t>Đi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máy</a:t>
                      </a:r>
                      <a:r>
                        <a:rPr lang="en-US" sz="1400" dirty="0">
                          <a:effectLst/>
                        </a:rPr>
                        <a:t> bay </a:t>
                      </a:r>
                      <a:r>
                        <a:rPr lang="en-US" sz="1400" dirty="0" err="1">
                          <a:effectLst/>
                        </a:rPr>
                        <a:t>đường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dài</a:t>
                      </a:r>
                      <a:endParaRPr lang="en-US" sz="1400" dirty="0">
                        <a:effectLst/>
                      </a:endParaRP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 err="1">
                          <a:effectLst/>
                        </a:rPr>
                        <a:t>Nội</a:t>
                      </a:r>
                      <a:r>
                        <a:rPr lang="en-US" sz="1400" dirty="0">
                          <a:effectLst/>
                        </a:rPr>
                        <a:t> khoa:</a:t>
                      </a:r>
                    </a:p>
                    <a:p>
                      <a:pPr marL="45720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 err="1">
                          <a:effectLst/>
                        </a:rPr>
                        <a:t>Béo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phì</a:t>
                      </a:r>
                      <a:r>
                        <a:rPr lang="en-US" sz="1400" dirty="0">
                          <a:effectLst/>
                        </a:rPr>
                        <a:t>  </a:t>
                      </a:r>
                    </a:p>
                    <a:p>
                      <a:pPr marL="45720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 err="1">
                          <a:effectLst/>
                        </a:rPr>
                        <a:t>Tăng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huyết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áp</a:t>
                      </a:r>
                      <a:r>
                        <a:rPr lang="en-US" sz="1400" dirty="0">
                          <a:effectLst/>
                        </a:rPr>
                        <a:t>  </a:t>
                      </a:r>
                    </a:p>
                    <a:p>
                      <a:pPr marL="45720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 err="1">
                          <a:effectLst/>
                        </a:rPr>
                        <a:t>Tiền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sử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thuyên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tắc</a:t>
                      </a:r>
                      <a:r>
                        <a:rPr lang="en-US" sz="1400" dirty="0">
                          <a:effectLst/>
                        </a:rPr>
                        <a:t> TM  </a:t>
                      </a:r>
                    </a:p>
                    <a:p>
                      <a:pPr marL="45720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Ung </a:t>
                      </a:r>
                      <a:r>
                        <a:rPr lang="en-US" sz="1400" dirty="0" err="1">
                          <a:effectLst/>
                        </a:rPr>
                        <a:t>thư</a:t>
                      </a:r>
                      <a:r>
                        <a:rPr lang="en-US" sz="1400" dirty="0">
                          <a:effectLst/>
                        </a:rPr>
                        <a:t>  </a:t>
                      </a:r>
                    </a:p>
                    <a:p>
                      <a:pPr marL="45720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Suy </a:t>
                      </a:r>
                      <a:r>
                        <a:rPr lang="en-US" sz="1400" dirty="0" err="1">
                          <a:effectLst/>
                        </a:rPr>
                        <a:t>tim</a:t>
                      </a:r>
                      <a:r>
                        <a:rPr lang="en-US" sz="1400" dirty="0">
                          <a:effectLst/>
                        </a:rPr>
                        <a:t> sung </a:t>
                      </a:r>
                      <a:r>
                        <a:rPr lang="en-US" sz="1400" dirty="0" err="1">
                          <a:effectLst/>
                        </a:rPr>
                        <a:t>huyết</a:t>
                      </a:r>
                      <a:r>
                        <a:rPr lang="en-US" sz="1400" dirty="0">
                          <a:effectLst/>
                        </a:rPr>
                        <a:t>  </a:t>
                      </a:r>
                    </a:p>
                    <a:p>
                      <a:pPr marL="45720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COPD  </a:t>
                      </a:r>
                    </a:p>
                    <a:p>
                      <a:pPr marL="45720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 err="1">
                          <a:effectLst/>
                        </a:rPr>
                        <a:t>Máy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tạo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nhịp</a:t>
                      </a:r>
                      <a:r>
                        <a:rPr lang="en-US" sz="1400" dirty="0">
                          <a:effectLst/>
                        </a:rPr>
                        <a:t> </a:t>
                      </a:r>
                    </a:p>
                    <a:p>
                      <a:pPr marL="45720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Liệt</a:t>
                      </a:r>
                      <a:r>
                        <a:rPr lang="en-US" sz="1400" dirty="0">
                          <a:effectLst/>
                        </a:rPr>
                        <a:t> chi </a:t>
                      </a:r>
                      <a:r>
                        <a:rPr lang="en-US" sz="1400" dirty="0" err="1">
                          <a:effectLst/>
                        </a:rPr>
                        <a:t>dưới</a:t>
                      </a:r>
                      <a:r>
                        <a:rPr lang="en-US" sz="1400" dirty="0">
                          <a:effectLst/>
                        </a:rPr>
                        <a:t> do </a:t>
                      </a:r>
                      <a:r>
                        <a:rPr lang="en-US" sz="1400" dirty="0" err="1">
                          <a:effectLst/>
                        </a:rPr>
                        <a:t>đột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quỵ</a:t>
                      </a:r>
                      <a:r>
                        <a:rPr lang="en-US" sz="1400" dirty="0">
                          <a:effectLst/>
                        </a:rPr>
                        <a:t>  </a:t>
                      </a:r>
                    </a:p>
                    <a:p>
                      <a:pPr marL="45720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 err="1">
                          <a:effectLst/>
                        </a:rPr>
                        <a:t>Giãn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tĩnh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mạch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 err="1">
                          <a:effectLst/>
                        </a:rPr>
                        <a:t>Phụ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nữ</a:t>
                      </a:r>
                      <a:r>
                        <a:rPr lang="en-US" sz="1400" dirty="0">
                          <a:effectLst/>
                        </a:rPr>
                        <a:t> : </a:t>
                      </a:r>
                    </a:p>
                    <a:p>
                      <a:pPr marL="45720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 err="1">
                          <a:effectLst/>
                        </a:rPr>
                        <a:t>Thuốc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ngừa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thai</a:t>
                      </a:r>
                      <a:r>
                        <a:rPr lang="en-US" sz="1400" dirty="0">
                          <a:effectLst/>
                        </a:rPr>
                        <a:t>  </a:t>
                      </a:r>
                    </a:p>
                    <a:p>
                      <a:pPr marL="45720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Thai </a:t>
                      </a:r>
                      <a:r>
                        <a:rPr lang="en-US" sz="1400" dirty="0" err="1">
                          <a:effectLst/>
                        </a:rPr>
                        <a:t>kỳ</a:t>
                      </a:r>
                      <a:r>
                        <a:rPr lang="en-US" sz="1400" dirty="0">
                          <a:effectLst/>
                        </a:rPr>
                        <a:t>  </a:t>
                      </a:r>
                    </a:p>
                    <a:p>
                      <a:pPr marL="45720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 err="1">
                          <a:effectLst/>
                        </a:rPr>
                        <a:t>Hormon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thay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thế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 err="1">
                          <a:effectLst/>
                        </a:rPr>
                        <a:t>Ngoại</a:t>
                      </a:r>
                      <a:r>
                        <a:rPr lang="en-US" sz="1400" dirty="0">
                          <a:effectLst/>
                        </a:rPr>
                        <a:t> khoa:  </a:t>
                      </a:r>
                    </a:p>
                    <a:p>
                      <a:pPr marL="45720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 err="1">
                          <a:effectLst/>
                        </a:rPr>
                        <a:t>Chấn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thương</a:t>
                      </a:r>
                      <a:endParaRPr lang="en-US" sz="1400" dirty="0">
                        <a:effectLst/>
                      </a:endParaRPr>
                    </a:p>
                    <a:p>
                      <a:pPr marL="45720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 err="1">
                          <a:effectLst/>
                        </a:rPr>
                        <a:t>Phẫu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thuật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chỉnh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hình</a:t>
                      </a:r>
                      <a:r>
                        <a:rPr lang="en-US" sz="1400" dirty="0">
                          <a:effectLst/>
                        </a:rPr>
                        <a:t>  </a:t>
                      </a:r>
                    </a:p>
                    <a:p>
                      <a:pPr marL="45720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Thay </a:t>
                      </a:r>
                      <a:r>
                        <a:rPr lang="en-US" sz="1400" dirty="0" err="1">
                          <a:effectLst/>
                        </a:rPr>
                        <a:t>khớp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háng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hoặc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gối</a:t>
                      </a:r>
                      <a:r>
                        <a:rPr lang="en-US" sz="1400" dirty="0">
                          <a:effectLst/>
                        </a:rPr>
                        <a:t>  </a:t>
                      </a:r>
                    </a:p>
                    <a:p>
                      <a:pPr marL="45720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 err="1">
                          <a:effectLst/>
                        </a:rPr>
                        <a:t>Gẫy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khớp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háng</a:t>
                      </a:r>
                      <a:r>
                        <a:rPr lang="en-US" sz="1400" dirty="0">
                          <a:effectLst/>
                        </a:rPr>
                        <a:t>  </a:t>
                      </a:r>
                    </a:p>
                    <a:p>
                      <a:pPr marL="45720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 err="1">
                          <a:effectLst/>
                        </a:rPr>
                        <a:t>Nội</a:t>
                      </a:r>
                      <a:r>
                        <a:rPr lang="en-US" sz="1400" dirty="0">
                          <a:effectLst/>
                        </a:rPr>
                        <a:t> soi </a:t>
                      </a:r>
                      <a:r>
                        <a:rPr lang="en-US" sz="1400" dirty="0" err="1">
                          <a:effectLst/>
                        </a:rPr>
                        <a:t>khớp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gối</a:t>
                      </a:r>
                      <a:r>
                        <a:rPr lang="en-US" sz="1400" dirty="0">
                          <a:effectLst/>
                        </a:rPr>
                        <a:t>  </a:t>
                      </a:r>
                    </a:p>
                    <a:p>
                      <a:pPr marL="45720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effectLst/>
                        </a:rPr>
                        <a:t>Ung </a:t>
                      </a:r>
                      <a:r>
                        <a:rPr lang="en-US" sz="1400" dirty="0" err="1">
                          <a:effectLst/>
                        </a:rPr>
                        <a:t>thư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8617095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542BB106-3ECA-AFB0-7362-DE52A5107E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-2203"/>
            <a:ext cx="6858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Bảng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2.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Yếu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tố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nguy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huyết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tĩnh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mạch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sâu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540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584964927"/>
              </p:ext>
            </p:extLst>
          </p:nvPr>
        </p:nvGraphicFramePr>
        <p:xfrm>
          <a:off x="1143000" y="1028700"/>
          <a:ext cx="6781800" cy="3638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133350"/>
            <a:ext cx="8229600" cy="857250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NỘI</a:t>
            </a:r>
            <a:r>
              <a:rPr lang="en-US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DUNG CHÍNH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998AA-3E6E-9789-0901-160A0F9FA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6B7F296-7B2E-BF79-0F7D-618E9FD85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761290"/>
            <a:ext cx="7886700" cy="3620920"/>
          </a:xfrm>
        </p:spPr>
        <p:txBody>
          <a:bodyPr>
            <a:normAutofit/>
          </a:bodyPr>
          <a:lstStyle/>
          <a:p>
            <a:pPr lvl="0"/>
            <a:r>
              <a:rPr lang="en-US" dirty="0" err="1"/>
              <a:t>Viêm</a:t>
            </a:r>
            <a:r>
              <a:rPr lang="en-US" dirty="0"/>
              <a:t> </a:t>
            </a:r>
            <a:r>
              <a:rPr lang="en-US" dirty="0" err="1"/>
              <a:t>mô</a:t>
            </a:r>
            <a:r>
              <a:rPr lang="en-US" dirty="0"/>
              <a:t> </a:t>
            </a:r>
            <a:r>
              <a:rPr lang="en-US" dirty="0" err="1"/>
              <a:t>tế</a:t>
            </a:r>
            <a:r>
              <a:rPr lang="en-US" dirty="0"/>
              <a:t> </a:t>
            </a:r>
            <a:r>
              <a:rPr lang="en-US" dirty="0" err="1"/>
              <a:t>bào</a:t>
            </a:r>
            <a:r>
              <a:rPr lang="en-US" dirty="0"/>
              <a:t>: hay </a:t>
            </a:r>
            <a:r>
              <a:rPr lang="en-US" dirty="0" err="1"/>
              <a:t>gặp</a:t>
            </a:r>
            <a:r>
              <a:rPr lang="en-US" dirty="0"/>
              <a:t> ở BN </a:t>
            </a:r>
            <a:r>
              <a:rPr lang="en-US" dirty="0" err="1"/>
              <a:t>bị</a:t>
            </a:r>
            <a:r>
              <a:rPr lang="en-US" dirty="0"/>
              <a:t> </a:t>
            </a:r>
            <a:r>
              <a:rPr lang="en-US" dirty="0" err="1"/>
              <a:t>suy</a:t>
            </a:r>
            <a:r>
              <a:rPr lang="en-US" dirty="0"/>
              <a:t> </a:t>
            </a:r>
            <a:r>
              <a:rPr lang="en-US" dirty="0" err="1"/>
              <a:t>tĩnh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 chi </a:t>
            </a:r>
            <a:r>
              <a:rPr lang="en-US" dirty="0" err="1"/>
              <a:t>dưới</a:t>
            </a:r>
            <a:r>
              <a:rPr lang="en-US" dirty="0"/>
              <a:t>, </a:t>
            </a:r>
            <a:r>
              <a:rPr lang="en-US" dirty="0" err="1"/>
              <a:t>tắc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 </a:t>
            </a:r>
            <a:r>
              <a:rPr lang="en-US" dirty="0" err="1"/>
              <a:t>bạch</a:t>
            </a:r>
            <a:r>
              <a:rPr lang="en-US" dirty="0"/>
              <a:t> </a:t>
            </a:r>
            <a:r>
              <a:rPr lang="en-US" dirty="0" err="1"/>
              <a:t>huyết</a:t>
            </a:r>
            <a:r>
              <a:rPr lang="en-US" dirty="0"/>
              <a:t>, </a:t>
            </a:r>
            <a:r>
              <a:rPr lang="en-US" dirty="0" err="1"/>
              <a:t>đái</a:t>
            </a:r>
            <a:r>
              <a:rPr lang="en-US" dirty="0"/>
              <a:t> </a:t>
            </a:r>
            <a:r>
              <a:rPr lang="en-US" dirty="0" err="1"/>
              <a:t>tháo</a:t>
            </a:r>
            <a:r>
              <a:rPr lang="en-US" dirty="0"/>
              <a:t> </a:t>
            </a:r>
            <a:r>
              <a:rPr lang="en-US" dirty="0" err="1"/>
              <a:t>đường</a:t>
            </a:r>
            <a:endParaRPr lang="en-US" dirty="0"/>
          </a:p>
          <a:p>
            <a:pPr lvl="0"/>
            <a:r>
              <a:rPr lang="en-US" dirty="0"/>
              <a:t>HKTM </a:t>
            </a:r>
            <a:r>
              <a:rPr lang="en-US" dirty="0" err="1"/>
              <a:t>nông</a:t>
            </a:r>
            <a:r>
              <a:rPr lang="en-US" dirty="0"/>
              <a:t> chi </a:t>
            </a:r>
            <a:r>
              <a:rPr lang="en-US" dirty="0" err="1"/>
              <a:t>dưới</a:t>
            </a:r>
            <a:r>
              <a:rPr lang="en-US" dirty="0"/>
              <a:t>: </a:t>
            </a:r>
            <a:r>
              <a:rPr lang="en-US" dirty="0" err="1"/>
              <a:t>thường</a:t>
            </a:r>
            <a:r>
              <a:rPr lang="en-US" dirty="0"/>
              <a:t> </a:t>
            </a:r>
            <a:r>
              <a:rPr lang="en-US" dirty="0" err="1"/>
              <a:t>gặp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tiêm</a:t>
            </a:r>
            <a:r>
              <a:rPr lang="en-US" dirty="0"/>
              <a:t> </a:t>
            </a:r>
            <a:r>
              <a:rPr lang="en-US" dirty="0" err="1"/>
              <a:t>truyền</a:t>
            </a:r>
            <a:r>
              <a:rPr lang="en-US" dirty="0"/>
              <a:t>, </a:t>
            </a:r>
            <a:r>
              <a:rPr lang="en-US" dirty="0" err="1"/>
              <a:t>hoặc</a:t>
            </a:r>
            <a:r>
              <a:rPr lang="en-US" dirty="0"/>
              <a:t> ở </a:t>
            </a:r>
            <a:r>
              <a:rPr lang="en-US" dirty="0" err="1"/>
              <a:t>người</a:t>
            </a:r>
            <a:r>
              <a:rPr lang="en-US" dirty="0"/>
              <a:t> </a:t>
            </a:r>
            <a:r>
              <a:rPr lang="en-US" dirty="0" err="1"/>
              <a:t>bị</a:t>
            </a:r>
            <a:r>
              <a:rPr lang="en-US" dirty="0"/>
              <a:t> </a:t>
            </a:r>
            <a:r>
              <a:rPr lang="en-US" dirty="0" err="1"/>
              <a:t>suy</a:t>
            </a:r>
            <a:r>
              <a:rPr lang="en-US" dirty="0"/>
              <a:t> </a:t>
            </a:r>
            <a:r>
              <a:rPr lang="en-US" dirty="0" err="1"/>
              <a:t>tĩnh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 chi </a:t>
            </a:r>
            <a:r>
              <a:rPr lang="en-US" dirty="0" err="1"/>
              <a:t>dưới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Vỡ</a:t>
            </a:r>
            <a:r>
              <a:rPr lang="en-US" dirty="0"/>
              <a:t> </a:t>
            </a:r>
            <a:r>
              <a:rPr lang="en-US" dirty="0" err="1"/>
              <a:t>kén</a:t>
            </a:r>
            <a:r>
              <a:rPr lang="en-US" dirty="0"/>
              <a:t> Baker: </a:t>
            </a:r>
            <a:r>
              <a:rPr lang="en-US" dirty="0" err="1"/>
              <a:t>sưng</a:t>
            </a:r>
            <a:r>
              <a:rPr lang="en-US" dirty="0"/>
              <a:t>, </a:t>
            </a:r>
            <a:r>
              <a:rPr lang="en-US" dirty="0" err="1"/>
              <a:t>đau</a:t>
            </a:r>
            <a:r>
              <a:rPr lang="en-US" dirty="0"/>
              <a:t> </a:t>
            </a:r>
            <a:r>
              <a:rPr lang="en-US" dirty="0" err="1"/>
              <a:t>đột</a:t>
            </a:r>
            <a:r>
              <a:rPr lang="en-US" dirty="0"/>
              <a:t> </a:t>
            </a:r>
            <a:r>
              <a:rPr lang="en-US" dirty="0" err="1"/>
              <a:t>ngột</a:t>
            </a:r>
            <a:r>
              <a:rPr lang="en-US" dirty="0"/>
              <a:t> </a:t>
            </a:r>
            <a:r>
              <a:rPr lang="en-US" dirty="0" err="1"/>
              <a:t>bắp</a:t>
            </a:r>
            <a:r>
              <a:rPr lang="en-US" dirty="0"/>
              <a:t> </a:t>
            </a:r>
            <a:r>
              <a:rPr lang="en-US" dirty="0" err="1"/>
              <a:t>chân</a:t>
            </a:r>
            <a:endParaRPr lang="en-US" dirty="0"/>
          </a:p>
          <a:p>
            <a:pPr lvl="0"/>
            <a:r>
              <a:rPr lang="en-US" dirty="0" err="1"/>
              <a:t>Tụ</a:t>
            </a:r>
            <a:r>
              <a:rPr lang="en-US" dirty="0"/>
              <a:t> </a:t>
            </a:r>
            <a:r>
              <a:rPr lang="en-US" dirty="0" err="1"/>
              <a:t>máu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: </a:t>
            </a:r>
            <a:r>
              <a:rPr lang="en-US" dirty="0" err="1"/>
              <a:t>thường</a:t>
            </a:r>
            <a:r>
              <a:rPr lang="en-US" dirty="0"/>
              <a:t> </a:t>
            </a:r>
            <a:r>
              <a:rPr lang="en-US" dirty="0" err="1"/>
              <a:t>gặp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chấn</a:t>
            </a:r>
            <a:r>
              <a:rPr lang="en-US" dirty="0"/>
              <a:t> </a:t>
            </a:r>
            <a:r>
              <a:rPr lang="en-US" dirty="0" err="1"/>
              <a:t>thương</a:t>
            </a:r>
            <a:r>
              <a:rPr lang="en-US" dirty="0"/>
              <a:t>, </a:t>
            </a:r>
            <a:r>
              <a:rPr lang="en-US" dirty="0" err="1"/>
              <a:t>hoặc</a:t>
            </a:r>
            <a:r>
              <a:rPr lang="en-US" dirty="0"/>
              <a:t> ở </a:t>
            </a:r>
            <a:r>
              <a:rPr lang="en-US" dirty="0" err="1"/>
              <a:t>người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rối</a:t>
            </a:r>
            <a:r>
              <a:rPr lang="en-US" dirty="0"/>
              <a:t> </a:t>
            </a:r>
            <a:r>
              <a:rPr lang="en-US" dirty="0" err="1"/>
              <a:t>loạn</a:t>
            </a:r>
            <a:r>
              <a:rPr lang="en-US" dirty="0"/>
              <a:t> </a:t>
            </a:r>
            <a:r>
              <a:rPr lang="en-US" dirty="0" err="1"/>
              <a:t>đông</a:t>
            </a:r>
            <a:r>
              <a:rPr lang="en-US" dirty="0"/>
              <a:t> </a:t>
            </a:r>
            <a:r>
              <a:rPr lang="en-US" dirty="0" err="1"/>
              <a:t>máu</a:t>
            </a:r>
            <a:r>
              <a:rPr lang="en-US" dirty="0"/>
              <a:t> (</a:t>
            </a:r>
            <a:r>
              <a:rPr lang="en-US" dirty="0" err="1"/>
              <a:t>xơ</a:t>
            </a:r>
            <a:r>
              <a:rPr lang="en-US" dirty="0"/>
              <a:t> </a:t>
            </a:r>
            <a:r>
              <a:rPr lang="en-US" dirty="0" err="1"/>
              <a:t>gan</a:t>
            </a:r>
            <a:r>
              <a:rPr lang="en-US" dirty="0"/>
              <a:t>, </a:t>
            </a:r>
            <a:r>
              <a:rPr lang="en-US" dirty="0" err="1"/>
              <a:t>quá</a:t>
            </a:r>
            <a:r>
              <a:rPr lang="en-US" dirty="0"/>
              <a:t> </a:t>
            </a:r>
            <a:r>
              <a:rPr lang="en-US" dirty="0" err="1"/>
              <a:t>liều</a:t>
            </a:r>
            <a:r>
              <a:rPr lang="en-US" dirty="0"/>
              <a:t> </a:t>
            </a:r>
            <a:r>
              <a:rPr lang="en-US" dirty="0" err="1"/>
              <a:t>thuốc</a:t>
            </a:r>
            <a:r>
              <a:rPr lang="en-US" dirty="0"/>
              <a:t> </a:t>
            </a:r>
            <a:r>
              <a:rPr lang="en-US" dirty="0" err="1"/>
              <a:t>chống</a:t>
            </a:r>
            <a:r>
              <a:rPr lang="en-US" dirty="0"/>
              <a:t> </a:t>
            </a:r>
            <a:r>
              <a:rPr lang="en-US" dirty="0" err="1"/>
              <a:t>đông</a:t>
            </a:r>
            <a:r>
              <a:rPr lang="en-US" dirty="0"/>
              <a:t>…) </a:t>
            </a:r>
          </a:p>
          <a:p>
            <a:pPr lvl="0"/>
            <a:r>
              <a:rPr lang="en-US" dirty="0" err="1"/>
              <a:t>Tắc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 </a:t>
            </a:r>
            <a:r>
              <a:rPr lang="en-US" dirty="0" err="1"/>
              <a:t>bạch</a:t>
            </a:r>
            <a:r>
              <a:rPr lang="en-US" dirty="0"/>
              <a:t> </a:t>
            </a:r>
            <a:r>
              <a:rPr lang="en-US" dirty="0" err="1"/>
              <a:t>huyết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Phù</a:t>
            </a:r>
            <a:r>
              <a:rPr lang="en-US" dirty="0"/>
              <a:t> do </a:t>
            </a:r>
            <a:r>
              <a:rPr lang="en-US" dirty="0" err="1"/>
              <a:t>thuốc</a:t>
            </a:r>
            <a:r>
              <a:rPr lang="en-US" dirty="0"/>
              <a:t> </a:t>
            </a: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93F04C-36E9-EBA2-BCC9-B8092C1FA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9050"/>
            <a:ext cx="9144000" cy="583406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CC0066"/>
                </a:solidFill>
              </a:rPr>
              <a:t>CHẨN ĐOÁN LOẠI TRỪ</a:t>
            </a:r>
          </a:p>
        </p:txBody>
      </p:sp>
    </p:spTree>
    <p:extLst>
      <p:ext uri="{BB962C8B-B14F-4D97-AF65-F5344CB8AC3E}">
        <p14:creationId xmlns:p14="http://schemas.microsoft.com/office/powerpoint/2010/main" val="3146762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-19050"/>
            <a:ext cx="9144000" cy="583406"/>
          </a:xfrm>
        </p:spPr>
        <p:txBody>
          <a:bodyPr>
            <a:normAutofit fontScale="90000"/>
          </a:bodyPr>
          <a:lstStyle/>
          <a:p>
            <a:r>
              <a:rPr lang="en-US" sz="4000" b="1" dirty="0" err="1">
                <a:solidFill>
                  <a:srgbClr val="B10F54"/>
                </a:solidFill>
              </a:rPr>
              <a:t>Điều</a:t>
            </a:r>
            <a:r>
              <a:rPr lang="en-US" sz="4000" b="1" dirty="0">
                <a:solidFill>
                  <a:srgbClr val="B10F54"/>
                </a:solidFill>
              </a:rPr>
              <a:t> </a:t>
            </a:r>
            <a:r>
              <a:rPr lang="en-US" sz="4000" b="1" dirty="0" err="1">
                <a:solidFill>
                  <a:srgbClr val="B10F54"/>
                </a:solidFill>
              </a:rPr>
              <a:t>trị</a:t>
            </a:r>
            <a:r>
              <a:rPr lang="en-US" sz="4000" b="1" dirty="0">
                <a:solidFill>
                  <a:srgbClr val="B10F54"/>
                </a:solidFill>
              </a:rPr>
              <a:t> </a:t>
            </a:r>
            <a:r>
              <a:rPr lang="en-US" sz="4000" b="1" dirty="0" err="1">
                <a:solidFill>
                  <a:srgbClr val="B10F54"/>
                </a:solidFill>
              </a:rPr>
              <a:t>giai</a:t>
            </a:r>
            <a:r>
              <a:rPr lang="en-US" sz="4000" b="1" dirty="0">
                <a:solidFill>
                  <a:srgbClr val="B10F54"/>
                </a:solidFill>
              </a:rPr>
              <a:t> </a:t>
            </a:r>
            <a:r>
              <a:rPr lang="en-US" sz="4000" b="1" dirty="0" err="1">
                <a:solidFill>
                  <a:srgbClr val="B10F54"/>
                </a:solidFill>
              </a:rPr>
              <a:t>đoạn</a:t>
            </a:r>
            <a:r>
              <a:rPr lang="en-US" sz="4000" b="1" dirty="0">
                <a:solidFill>
                  <a:srgbClr val="B10F54"/>
                </a:solidFill>
              </a:rPr>
              <a:t> </a:t>
            </a:r>
            <a:r>
              <a:rPr lang="en-US" sz="4000" b="1" dirty="0" err="1">
                <a:solidFill>
                  <a:srgbClr val="B10F54"/>
                </a:solidFill>
              </a:rPr>
              <a:t>cấp</a:t>
            </a:r>
            <a:endParaRPr lang="en-US" sz="4000" b="1" dirty="0">
              <a:solidFill>
                <a:srgbClr val="CC0066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1200152"/>
            <a:ext cx="838200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>
                <a:latin typeface="Calibri" pitchFamily="34" charset="0"/>
                <a:cs typeface="Calibri" pitchFamily="34" charset="0"/>
              </a:rPr>
              <a:t>Giai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đoạn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  <a:cs typeface="Calibri" pitchFamily="34" charset="0"/>
              </a:rPr>
              <a:t>cấp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:</a:t>
            </a:r>
          </a:p>
          <a:p>
            <a:pPr lvl="0"/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giai</a:t>
            </a:r>
            <a:r>
              <a:rPr lang="en-US" dirty="0"/>
              <a:t> </a:t>
            </a:r>
            <a:r>
              <a:rPr lang="en-US" dirty="0" err="1"/>
              <a:t>đoạn</a:t>
            </a:r>
            <a:r>
              <a:rPr lang="en-US" dirty="0"/>
              <a:t> </a:t>
            </a:r>
            <a:r>
              <a:rPr lang="en-US" dirty="0" err="1"/>
              <a:t>cấp</a:t>
            </a:r>
            <a:r>
              <a:rPr lang="en-US" dirty="0"/>
              <a:t> bao </a:t>
            </a:r>
            <a:r>
              <a:rPr lang="en-US" dirty="0" err="1"/>
              <a:t>gồm</a:t>
            </a:r>
            <a:r>
              <a:rPr lang="en-US" dirty="0"/>
              <a:t>:  </a:t>
            </a:r>
            <a:r>
              <a:rPr lang="en-US" dirty="0" err="1"/>
              <a:t>Kháng</a:t>
            </a:r>
            <a:r>
              <a:rPr lang="en-US" dirty="0"/>
              <a:t> </a:t>
            </a:r>
            <a:r>
              <a:rPr lang="en-US" dirty="0" err="1"/>
              <a:t>đông</a:t>
            </a:r>
            <a:r>
              <a:rPr lang="en-US" dirty="0"/>
              <a:t> ban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tiêu</a:t>
            </a:r>
            <a:r>
              <a:rPr lang="en-US" dirty="0"/>
              <a:t> </a:t>
            </a:r>
            <a:r>
              <a:rPr lang="en-US" dirty="0" err="1"/>
              <a:t>sợi</a:t>
            </a:r>
            <a:r>
              <a:rPr lang="en-US" dirty="0"/>
              <a:t> </a:t>
            </a:r>
            <a:r>
              <a:rPr lang="en-US" dirty="0" err="1"/>
              <a:t>huyết</a:t>
            </a:r>
            <a:r>
              <a:rPr lang="en-US" dirty="0"/>
              <a:t> </a:t>
            </a:r>
            <a:r>
              <a:rPr lang="en-US" dirty="0" err="1"/>
              <a:t>hệ</a:t>
            </a:r>
            <a:r>
              <a:rPr lang="en-US" dirty="0"/>
              <a:t> </a:t>
            </a:r>
            <a:r>
              <a:rPr lang="en-US" dirty="0" err="1"/>
              <a:t>thống</a:t>
            </a:r>
            <a:r>
              <a:rPr lang="en-US" dirty="0"/>
              <a:t>, </a:t>
            </a:r>
            <a:r>
              <a:rPr lang="en-US" dirty="0" err="1"/>
              <a:t>lấy</a:t>
            </a:r>
            <a:r>
              <a:rPr lang="en-US" dirty="0"/>
              <a:t> </a:t>
            </a:r>
            <a:r>
              <a:rPr lang="en-US" dirty="0" err="1"/>
              <a:t>huyết</a:t>
            </a:r>
            <a:r>
              <a:rPr lang="en-US" dirty="0"/>
              <a:t> </a:t>
            </a:r>
            <a:r>
              <a:rPr lang="en-US" dirty="0" err="1"/>
              <a:t>khối</a:t>
            </a:r>
            <a:r>
              <a:rPr lang="en-US" dirty="0"/>
              <a:t> qua catheter, </a:t>
            </a:r>
            <a:r>
              <a:rPr lang="en-US" dirty="0" err="1"/>
              <a:t>phẫu</a:t>
            </a:r>
            <a:r>
              <a:rPr lang="en-US" dirty="0"/>
              <a:t> </a:t>
            </a:r>
            <a:r>
              <a:rPr lang="en-US" dirty="0" err="1"/>
              <a:t>thuật</a:t>
            </a:r>
            <a:r>
              <a:rPr lang="en-US" dirty="0"/>
              <a:t> </a:t>
            </a:r>
            <a:r>
              <a:rPr lang="en-US" dirty="0" err="1"/>
              <a:t>lấy</a:t>
            </a:r>
            <a:r>
              <a:rPr lang="en-US" dirty="0"/>
              <a:t> </a:t>
            </a:r>
            <a:r>
              <a:rPr lang="en-US" dirty="0" err="1"/>
              <a:t>huyết</a:t>
            </a:r>
            <a:r>
              <a:rPr lang="en-US" dirty="0"/>
              <a:t> </a:t>
            </a:r>
            <a:r>
              <a:rPr lang="en-US" dirty="0" err="1"/>
              <a:t>khối</a:t>
            </a:r>
            <a:r>
              <a:rPr lang="en-US" dirty="0"/>
              <a:t>, </a:t>
            </a:r>
            <a:r>
              <a:rPr lang="en-US" dirty="0" err="1"/>
              <a:t>lưới</a:t>
            </a:r>
            <a:r>
              <a:rPr lang="en-US" dirty="0"/>
              <a:t> </a:t>
            </a:r>
            <a:r>
              <a:rPr lang="en-US" dirty="0" err="1"/>
              <a:t>lọc</a:t>
            </a:r>
            <a:r>
              <a:rPr lang="en-US" dirty="0"/>
              <a:t> </a:t>
            </a:r>
            <a:r>
              <a:rPr lang="en-US" dirty="0" err="1"/>
              <a:t>tĩnh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 </a:t>
            </a:r>
            <a:r>
              <a:rPr lang="en-US" dirty="0" err="1"/>
              <a:t>chủ</a:t>
            </a:r>
            <a:r>
              <a:rPr lang="en-US" dirty="0"/>
              <a:t> </a:t>
            </a:r>
            <a:r>
              <a:rPr lang="en-US" dirty="0" err="1"/>
              <a:t>dưới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biện</a:t>
            </a:r>
            <a:r>
              <a:rPr lang="en-US" dirty="0"/>
              <a:t> </a:t>
            </a:r>
            <a:r>
              <a:rPr lang="en-US" dirty="0" err="1"/>
              <a:t>pháp</a:t>
            </a:r>
            <a:r>
              <a:rPr lang="en-US" dirty="0"/>
              <a:t> </a:t>
            </a:r>
            <a:r>
              <a:rPr lang="en-US" dirty="0" err="1"/>
              <a:t>hỗ</a:t>
            </a:r>
            <a:r>
              <a:rPr lang="en-US" dirty="0"/>
              <a:t> </a:t>
            </a:r>
            <a:r>
              <a:rPr lang="en-US" dirty="0" err="1"/>
              <a:t>trợ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 (</a:t>
            </a:r>
            <a:r>
              <a:rPr lang="en-US" dirty="0" err="1"/>
              <a:t>vận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sớm</a:t>
            </a:r>
            <a:r>
              <a:rPr lang="en-US" dirty="0"/>
              <a:t>, </a:t>
            </a:r>
            <a:r>
              <a:rPr lang="en-US" dirty="0" err="1"/>
              <a:t>vớ</a:t>
            </a:r>
            <a:r>
              <a:rPr lang="en-US" dirty="0"/>
              <a:t> </a:t>
            </a:r>
            <a:r>
              <a:rPr lang="en-US" dirty="0" err="1"/>
              <a:t>áp</a:t>
            </a:r>
            <a:r>
              <a:rPr lang="en-US" dirty="0"/>
              <a:t> </a:t>
            </a:r>
            <a:r>
              <a:rPr lang="en-US" dirty="0" err="1"/>
              <a:t>lực</a:t>
            </a:r>
            <a:r>
              <a:rPr lang="en-US" dirty="0"/>
              <a:t>). </a:t>
            </a:r>
          </a:p>
          <a:p>
            <a:endParaRPr lang="vi-VN" sz="3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758428"/>
            <a:ext cx="8229600" cy="4023122"/>
          </a:xfrm>
        </p:spPr>
        <p:txBody>
          <a:bodyPr>
            <a:normAutofit/>
          </a:bodyPr>
          <a:lstStyle/>
          <a:p>
            <a:r>
              <a:rPr lang="en-US" sz="2800" b="1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Kháng</a:t>
            </a:r>
            <a:r>
              <a:rPr lang="en-US" sz="28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đông</a:t>
            </a:r>
            <a:endParaRPr lang="en-US" sz="2800" b="1" dirty="0">
              <a:latin typeface="Calibri" pitchFamily="34" charset="0"/>
              <a:cs typeface="Calibri" pitchFamily="34" charset="0"/>
            </a:endParaRPr>
          </a:p>
          <a:p>
            <a:pPr>
              <a:buFontTx/>
              <a:buChar char="-"/>
            </a:pPr>
            <a:r>
              <a:rPr lang="en-US" dirty="0" err="1"/>
              <a:t>Căn</a:t>
            </a:r>
            <a:r>
              <a:rPr lang="en-US" dirty="0"/>
              <a:t> </a:t>
            </a:r>
            <a:r>
              <a:rPr lang="en-US" dirty="0" err="1"/>
              <a:t>cứ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: </a:t>
            </a:r>
          </a:p>
          <a:p>
            <a:pPr marL="0" lvl="0" indent="0">
              <a:buNone/>
            </a:pPr>
            <a:r>
              <a:rPr lang="en-US" sz="2400" dirty="0"/>
              <a:t>+ </a:t>
            </a:r>
            <a:r>
              <a:rPr lang="en-US" sz="2400" dirty="0" err="1"/>
              <a:t>Vị</a:t>
            </a:r>
            <a:r>
              <a:rPr lang="en-US" sz="2400" dirty="0"/>
              <a:t> </a:t>
            </a:r>
            <a:r>
              <a:rPr lang="en-US" sz="2400" dirty="0" err="1"/>
              <a:t>trí</a:t>
            </a:r>
            <a:r>
              <a:rPr lang="en-US" sz="2400" dirty="0"/>
              <a:t> </a:t>
            </a:r>
            <a:r>
              <a:rPr lang="en-US" sz="2400" dirty="0" err="1"/>
              <a:t>huyết</a:t>
            </a:r>
            <a:r>
              <a:rPr lang="en-US" sz="2400" dirty="0"/>
              <a:t> </a:t>
            </a:r>
            <a:r>
              <a:rPr lang="en-US" sz="2400" dirty="0" err="1"/>
              <a:t>khối</a:t>
            </a:r>
            <a:r>
              <a:rPr lang="en-US" sz="2400" dirty="0"/>
              <a:t> ở </a:t>
            </a:r>
            <a:r>
              <a:rPr lang="en-US" sz="2400" dirty="0" err="1"/>
              <a:t>đâu</a:t>
            </a:r>
            <a:r>
              <a:rPr lang="en-US" sz="2400" dirty="0"/>
              <a:t> (</a:t>
            </a:r>
            <a:r>
              <a:rPr lang="en-US" sz="2400" dirty="0" err="1"/>
              <a:t>thuộc</a:t>
            </a:r>
            <a:r>
              <a:rPr lang="en-US" sz="2400" dirty="0"/>
              <a:t> </a:t>
            </a:r>
            <a:r>
              <a:rPr lang="en-US" sz="2400" dirty="0" err="1"/>
              <a:t>hệ</a:t>
            </a:r>
            <a:r>
              <a:rPr lang="en-US" sz="2400" dirty="0"/>
              <a:t> TM </a:t>
            </a:r>
            <a:r>
              <a:rPr lang="en-US" sz="2400" dirty="0" err="1"/>
              <a:t>sâu</a:t>
            </a:r>
            <a:r>
              <a:rPr lang="en-US" sz="2400" dirty="0"/>
              <a:t> hay </a:t>
            </a:r>
            <a:r>
              <a:rPr lang="en-US" sz="2400" dirty="0" err="1"/>
              <a:t>nông</a:t>
            </a:r>
            <a:r>
              <a:rPr lang="en-US" sz="2400" dirty="0"/>
              <a:t>, </a:t>
            </a:r>
            <a:r>
              <a:rPr lang="en-US" sz="2400" dirty="0" err="1"/>
              <a:t>đoạn</a:t>
            </a:r>
            <a:r>
              <a:rPr lang="en-US" sz="2400" dirty="0"/>
              <a:t> </a:t>
            </a:r>
            <a:r>
              <a:rPr lang="en-US" sz="2400" dirty="0" err="1"/>
              <a:t>gần</a:t>
            </a:r>
            <a:r>
              <a:rPr lang="en-US" sz="2400" dirty="0"/>
              <a:t> hay xa)?</a:t>
            </a:r>
          </a:p>
          <a:p>
            <a:pPr marL="0" lvl="0" indent="0">
              <a:buNone/>
            </a:pPr>
            <a:r>
              <a:rPr lang="en-US" sz="2400" dirty="0"/>
              <a:t>+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triệu</a:t>
            </a:r>
            <a:r>
              <a:rPr lang="en-US" sz="2400" dirty="0"/>
              <a:t> </a:t>
            </a:r>
            <a:r>
              <a:rPr lang="en-US" sz="2400" dirty="0" err="1"/>
              <a:t>chứng</a:t>
            </a:r>
            <a:r>
              <a:rPr lang="en-US" sz="2400" dirty="0"/>
              <a:t> hay </a:t>
            </a:r>
            <a:r>
              <a:rPr lang="en-US" sz="2400" dirty="0" err="1"/>
              <a:t>không</a:t>
            </a:r>
            <a:r>
              <a:rPr lang="en-US" sz="2400" dirty="0"/>
              <a:t>?</a:t>
            </a:r>
          </a:p>
          <a:p>
            <a:pPr marL="0" lvl="0" indent="0">
              <a:buNone/>
            </a:pPr>
            <a:r>
              <a:rPr lang="en-US" sz="2400" dirty="0"/>
              <a:t>+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nguy</a:t>
            </a:r>
            <a:r>
              <a:rPr lang="en-US" sz="2400" dirty="0"/>
              <a:t> </a:t>
            </a:r>
            <a:r>
              <a:rPr lang="en-US" sz="2400" dirty="0" err="1"/>
              <a:t>cơ</a:t>
            </a:r>
            <a:r>
              <a:rPr lang="en-US" sz="2400" dirty="0"/>
              <a:t> </a:t>
            </a:r>
            <a:r>
              <a:rPr lang="en-US" sz="2400" dirty="0" err="1"/>
              <a:t>chảy</a:t>
            </a:r>
            <a:r>
              <a:rPr lang="en-US" sz="2400" dirty="0"/>
              <a:t> </a:t>
            </a:r>
            <a:r>
              <a:rPr lang="en-US" sz="2400" dirty="0" err="1"/>
              <a:t>máu</a:t>
            </a:r>
            <a:r>
              <a:rPr lang="en-US" sz="2400" dirty="0"/>
              <a:t> </a:t>
            </a:r>
            <a:r>
              <a:rPr lang="en-US" sz="2400" dirty="0" err="1"/>
              <a:t>cao</a:t>
            </a:r>
            <a:r>
              <a:rPr lang="en-US" sz="2400" dirty="0"/>
              <a:t> hay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chống</a:t>
            </a:r>
            <a:r>
              <a:rPr lang="en-US" sz="2400" dirty="0"/>
              <a:t> </a:t>
            </a:r>
            <a:r>
              <a:rPr lang="en-US" sz="2400" dirty="0" err="1"/>
              <a:t>chỉ</a:t>
            </a:r>
            <a:r>
              <a:rPr lang="en-US" sz="2400" dirty="0"/>
              <a:t> </a:t>
            </a:r>
            <a:r>
              <a:rPr lang="en-US" sz="2400" dirty="0" err="1"/>
              <a:t>định</a:t>
            </a:r>
            <a:r>
              <a:rPr lang="en-US" sz="2400" dirty="0"/>
              <a:t> </a:t>
            </a:r>
            <a:r>
              <a:rPr lang="en-US" sz="2400" dirty="0" err="1"/>
              <a:t>kháng</a:t>
            </a:r>
            <a:r>
              <a:rPr lang="en-US" sz="2400" dirty="0"/>
              <a:t> </a:t>
            </a:r>
            <a:r>
              <a:rPr lang="en-US" sz="2400" dirty="0" err="1"/>
              <a:t>đông</a:t>
            </a:r>
            <a:r>
              <a:rPr lang="en-US" sz="2400" dirty="0"/>
              <a:t> </a:t>
            </a:r>
            <a:r>
              <a:rPr lang="en-US" sz="2400" dirty="0" err="1"/>
              <a:t>không</a:t>
            </a:r>
            <a:r>
              <a:rPr lang="en-US" sz="2400" dirty="0"/>
              <a:t>?</a:t>
            </a:r>
          </a:p>
          <a:p>
            <a:pPr>
              <a:buFontTx/>
              <a:buChar char="-"/>
            </a:pPr>
            <a:endParaRPr lang="vi-VN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71500"/>
          </a:xfrm>
        </p:spPr>
        <p:txBody>
          <a:bodyPr>
            <a:normAutofit fontScale="90000"/>
          </a:bodyPr>
          <a:lstStyle/>
          <a:p>
            <a:r>
              <a:rPr lang="en-US" sz="4000" dirty="0" err="1">
                <a:solidFill>
                  <a:srgbClr val="B10F54"/>
                </a:solidFill>
              </a:rPr>
              <a:t>Điều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trị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giai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đoạn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cấp</a:t>
            </a:r>
            <a:endParaRPr lang="en-US" sz="4000" b="1" dirty="0">
              <a:solidFill>
                <a:srgbClr val="CC0066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" y="685800"/>
            <a:ext cx="8915400" cy="4400550"/>
          </a:xfrm>
        </p:spPr>
        <p:txBody>
          <a:bodyPr>
            <a:noAutofit/>
          </a:bodyPr>
          <a:lstStyle/>
          <a:p>
            <a:r>
              <a:rPr lang="en-US" dirty="0" err="1"/>
              <a:t>Chống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dùng</a:t>
            </a:r>
            <a:r>
              <a:rPr lang="en-US" dirty="0"/>
              <a:t> </a:t>
            </a:r>
            <a:r>
              <a:rPr lang="en-US" dirty="0" err="1"/>
              <a:t>kháng</a:t>
            </a:r>
            <a:r>
              <a:rPr lang="en-US" dirty="0"/>
              <a:t> </a:t>
            </a:r>
            <a:r>
              <a:rPr lang="en-US" dirty="0" err="1"/>
              <a:t>đông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 err="1"/>
              <a:t>Đang</a:t>
            </a:r>
            <a:r>
              <a:rPr lang="en-US" dirty="0"/>
              <a:t> </a:t>
            </a:r>
            <a:r>
              <a:rPr lang="en-US" dirty="0" err="1"/>
              <a:t>chảy</a:t>
            </a:r>
            <a:r>
              <a:rPr lang="en-US" dirty="0"/>
              <a:t> </a:t>
            </a:r>
            <a:r>
              <a:rPr lang="en-US" dirty="0" err="1"/>
              <a:t>máu</a:t>
            </a:r>
            <a:r>
              <a:rPr lang="en-US" dirty="0"/>
              <a:t>, </a:t>
            </a:r>
          </a:p>
          <a:p>
            <a:pPr marL="0" indent="0">
              <a:buNone/>
            </a:pPr>
            <a:r>
              <a:rPr lang="en-US" dirty="0" err="1"/>
              <a:t>Chảy</a:t>
            </a:r>
            <a:r>
              <a:rPr lang="en-US" dirty="0"/>
              <a:t> </a:t>
            </a:r>
            <a:r>
              <a:rPr lang="en-US" dirty="0" err="1"/>
              <a:t>máu</a:t>
            </a:r>
            <a:r>
              <a:rPr lang="en-US" dirty="0"/>
              <a:t> </a:t>
            </a:r>
            <a:r>
              <a:rPr lang="en-US" dirty="0" err="1"/>
              <a:t>tạng</a:t>
            </a:r>
            <a:r>
              <a:rPr lang="en-US" dirty="0"/>
              <a:t> </a:t>
            </a:r>
            <a:r>
              <a:rPr lang="en-US" dirty="0" err="1"/>
              <a:t>nặng</a:t>
            </a:r>
            <a:r>
              <a:rPr lang="en-US" dirty="0"/>
              <a:t>, </a:t>
            </a:r>
          </a:p>
          <a:p>
            <a:pPr marL="0" indent="0">
              <a:buNone/>
            </a:pPr>
            <a:r>
              <a:rPr lang="en-US" dirty="0" err="1"/>
              <a:t>tiểu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&lt; 50.000/</a:t>
            </a:r>
            <a:r>
              <a:rPr lang="en-US" dirty="0" err="1"/>
              <a:t>microL</a:t>
            </a:r>
            <a:r>
              <a:rPr lang="en-US" dirty="0"/>
              <a:t>, </a:t>
            </a:r>
          </a:p>
          <a:p>
            <a:pPr marL="0" indent="0">
              <a:buNone/>
            </a:pPr>
            <a:r>
              <a:rPr lang="en-US" dirty="0" err="1"/>
              <a:t>phẫu</a:t>
            </a:r>
            <a:r>
              <a:rPr lang="en-US" dirty="0"/>
              <a:t> </a:t>
            </a:r>
            <a:r>
              <a:rPr lang="en-US" dirty="0" err="1"/>
              <a:t>thuật</a:t>
            </a:r>
            <a:r>
              <a:rPr lang="en-US" dirty="0"/>
              <a:t>/ </a:t>
            </a:r>
            <a:r>
              <a:rPr lang="en-US" dirty="0" err="1"/>
              <a:t>thủ</a:t>
            </a:r>
            <a:r>
              <a:rPr lang="en-US" dirty="0"/>
              <a:t> </a:t>
            </a:r>
            <a:r>
              <a:rPr lang="en-US" dirty="0" err="1"/>
              <a:t>thuật</a:t>
            </a:r>
            <a:r>
              <a:rPr lang="en-US" dirty="0"/>
              <a:t> </a:t>
            </a:r>
            <a:r>
              <a:rPr lang="en-US" dirty="0" err="1"/>
              <a:t>cấp</a:t>
            </a:r>
            <a:r>
              <a:rPr lang="en-US" dirty="0"/>
              <a:t> </a:t>
            </a:r>
            <a:r>
              <a:rPr lang="en-US" dirty="0" err="1"/>
              <a:t>cứu</a:t>
            </a:r>
            <a:r>
              <a:rPr lang="en-US" dirty="0"/>
              <a:t> hay </a:t>
            </a:r>
            <a:r>
              <a:rPr lang="en-US" dirty="0" err="1"/>
              <a:t>phẫu</a:t>
            </a:r>
            <a:r>
              <a:rPr lang="en-US" dirty="0"/>
              <a:t> </a:t>
            </a:r>
            <a:r>
              <a:rPr lang="en-US" dirty="0" err="1"/>
              <a:t>thuật</a:t>
            </a:r>
            <a:r>
              <a:rPr lang="en-US" dirty="0"/>
              <a:t> </a:t>
            </a:r>
            <a:r>
              <a:rPr lang="en-US" dirty="0" err="1"/>
              <a:t>gần</a:t>
            </a:r>
            <a:r>
              <a:rPr lang="en-US" dirty="0"/>
              <a:t> </a:t>
            </a:r>
            <a:r>
              <a:rPr lang="en-US" dirty="0" err="1"/>
              <a:t>đây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 err="1"/>
              <a:t>chấn</a:t>
            </a:r>
            <a:r>
              <a:rPr lang="en-US" dirty="0"/>
              <a:t> </a:t>
            </a:r>
            <a:r>
              <a:rPr lang="en-US" dirty="0" err="1"/>
              <a:t>thương</a:t>
            </a:r>
            <a:r>
              <a:rPr lang="en-US" dirty="0"/>
              <a:t> </a:t>
            </a:r>
            <a:r>
              <a:rPr lang="en-US" dirty="0" err="1"/>
              <a:t>nặng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tiền</a:t>
            </a:r>
            <a:r>
              <a:rPr lang="en-US" dirty="0"/>
              <a:t> </a:t>
            </a:r>
            <a:r>
              <a:rPr lang="en-US" dirty="0" err="1"/>
              <a:t>sử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huyết</a:t>
            </a:r>
            <a:r>
              <a:rPr lang="en-US" dirty="0"/>
              <a:t> </a:t>
            </a:r>
            <a:r>
              <a:rPr lang="en-US" dirty="0" err="1"/>
              <a:t>nội</a:t>
            </a:r>
            <a:r>
              <a:rPr lang="en-US" dirty="0"/>
              <a:t> </a:t>
            </a:r>
            <a:r>
              <a:rPr lang="en-US" dirty="0" err="1"/>
              <a:t>sọ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en-US" sz="4000" dirty="0" err="1">
                <a:solidFill>
                  <a:srgbClr val="B10F54"/>
                </a:solidFill>
              </a:rPr>
              <a:t>Điều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trị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giai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đoạn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cấp</a:t>
            </a:r>
            <a:endParaRPr lang="en-US" sz="4000" b="1" dirty="0">
              <a:solidFill>
                <a:srgbClr val="CC0066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600" y="666750"/>
            <a:ext cx="8763000" cy="3965972"/>
          </a:xfrm>
        </p:spPr>
        <p:txBody>
          <a:bodyPr>
            <a:noAutofit/>
          </a:bodyPr>
          <a:lstStyle/>
          <a:p>
            <a:pPr lvl="0"/>
            <a:r>
              <a:rPr lang="en-US" sz="1800" dirty="0" err="1"/>
              <a:t>Thời</a:t>
            </a:r>
            <a:r>
              <a:rPr lang="en-US" sz="1800" dirty="0"/>
              <a:t> </a:t>
            </a:r>
            <a:r>
              <a:rPr lang="en-US" sz="1800" dirty="0" err="1"/>
              <a:t>điểm</a:t>
            </a:r>
            <a:r>
              <a:rPr lang="en-US" sz="1800" dirty="0"/>
              <a:t> </a:t>
            </a:r>
            <a:r>
              <a:rPr lang="en-US" sz="1800" dirty="0" err="1"/>
              <a:t>dùng</a:t>
            </a:r>
            <a:r>
              <a:rPr lang="en-US" sz="1800" dirty="0"/>
              <a:t> </a:t>
            </a:r>
            <a:r>
              <a:rPr lang="en-US" sz="1800" dirty="0" err="1"/>
              <a:t>kháng</a:t>
            </a:r>
            <a:r>
              <a:rPr lang="en-US" sz="1800" dirty="0"/>
              <a:t> </a:t>
            </a:r>
            <a:r>
              <a:rPr lang="en-US" sz="1800" dirty="0" err="1"/>
              <a:t>đông</a:t>
            </a:r>
            <a:r>
              <a:rPr lang="en-US" sz="1800" dirty="0"/>
              <a:t>:</a:t>
            </a:r>
          </a:p>
          <a:p>
            <a:pPr lvl="0"/>
            <a:r>
              <a:rPr lang="en-US" sz="1800" dirty="0"/>
              <a:t>HKTMS  </a:t>
            </a:r>
            <a:r>
              <a:rPr lang="en-US" sz="1800" dirty="0" err="1"/>
              <a:t>đoạn</a:t>
            </a:r>
            <a:r>
              <a:rPr lang="en-US" sz="1800" dirty="0"/>
              <a:t> </a:t>
            </a:r>
            <a:r>
              <a:rPr lang="en-US" sz="1800" dirty="0" err="1"/>
              <a:t>gần</a:t>
            </a:r>
            <a:r>
              <a:rPr lang="en-US" sz="1800" dirty="0"/>
              <a:t> (</a:t>
            </a:r>
            <a:r>
              <a:rPr lang="en-US" sz="1800" dirty="0" err="1"/>
              <a:t>dù</a:t>
            </a:r>
            <a:r>
              <a:rPr lang="en-US" sz="1800" dirty="0"/>
              <a:t> </a:t>
            </a:r>
            <a:r>
              <a:rPr lang="en-US" sz="1800" dirty="0" err="1"/>
              <a:t>có</a:t>
            </a:r>
            <a:r>
              <a:rPr lang="en-US" sz="1800" dirty="0"/>
              <a:t> </a:t>
            </a:r>
            <a:r>
              <a:rPr lang="en-US" sz="1800" dirty="0" err="1"/>
              <a:t>triệu</a:t>
            </a:r>
            <a:r>
              <a:rPr lang="en-US" sz="1800" dirty="0"/>
              <a:t> </a:t>
            </a:r>
            <a:r>
              <a:rPr lang="en-US" sz="1800" dirty="0" err="1"/>
              <a:t>chứng</a:t>
            </a:r>
            <a:r>
              <a:rPr lang="en-US" sz="1800" dirty="0"/>
              <a:t> hay </a:t>
            </a:r>
            <a:r>
              <a:rPr lang="en-US" sz="1800" dirty="0" err="1"/>
              <a:t>không</a:t>
            </a:r>
            <a:r>
              <a:rPr lang="en-US" sz="1800" dirty="0"/>
              <a:t>): </a:t>
            </a:r>
            <a:r>
              <a:rPr lang="en-US" sz="1800" dirty="0" err="1"/>
              <a:t>điều</a:t>
            </a:r>
            <a:r>
              <a:rPr lang="en-US" sz="1800" dirty="0"/>
              <a:t> </a:t>
            </a:r>
            <a:r>
              <a:rPr lang="en-US" sz="1800" dirty="0" err="1"/>
              <a:t>trị</a:t>
            </a:r>
            <a:r>
              <a:rPr lang="en-US" sz="1800" dirty="0"/>
              <a:t> </a:t>
            </a:r>
            <a:r>
              <a:rPr lang="en-US" sz="1800" dirty="0" err="1"/>
              <a:t>kháng</a:t>
            </a:r>
            <a:r>
              <a:rPr lang="en-US" sz="1800" dirty="0"/>
              <a:t> </a:t>
            </a:r>
            <a:r>
              <a:rPr lang="en-US" sz="1800" dirty="0" err="1"/>
              <a:t>đông</a:t>
            </a:r>
            <a:r>
              <a:rPr lang="en-US" sz="1800" dirty="0"/>
              <a:t>.</a:t>
            </a:r>
          </a:p>
          <a:p>
            <a:pPr lvl="0"/>
            <a:r>
              <a:rPr lang="en-US" sz="1800" dirty="0"/>
              <a:t>HKTMS  </a:t>
            </a:r>
            <a:r>
              <a:rPr lang="en-US" sz="1800" dirty="0" err="1"/>
              <a:t>đoạn</a:t>
            </a:r>
            <a:r>
              <a:rPr lang="en-US" sz="1800" dirty="0"/>
              <a:t> xa </a:t>
            </a:r>
            <a:r>
              <a:rPr lang="en-US" sz="1800" dirty="0" err="1"/>
              <a:t>có</a:t>
            </a:r>
            <a:r>
              <a:rPr lang="en-US" sz="1800" dirty="0"/>
              <a:t> </a:t>
            </a:r>
            <a:r>
              <a:rPr lang="en-US" sz="1800" dirty="0" err="1"/>
              <a:t>triệu</a:t>
            </a:r>
            <a:r>
              <a:rPr lang="en-US" sz="1800" dirty="0"/>
              <a:t> </a:t>
            </a:r>
            <a:r>
              <a:rPr lang="en-US" sz="1800" dirty="0" err="1"/>
              <a:t>chứng</a:t>
            </a:r>
            <a:r>
              <a:rPr lang="en-US" sz="1800" dirty="0"/>
              <a:t>: </a:t>
            </a:r>
            <a:r>
              <a:rPr lang="en-US" sz="1800" dirty="0" err="1"/>
              <a:t>điều</a:t>
            </a:r>
            <a:r>
              <a:rPr lang="en-US" sz="1800" dirty="0"/>
              <a:t> </a:t>
            </a:r>
            <a:r>
              <a:rPr lang="en-US" sz="1800" dirty="0" err="1"/>
              <a:t>trị</a:t>
            </a:r>
            <a:r>
              <a:rPr lang="en-US" sz="1800" dirty="0"/>
              <a:t> </a:t>
            </a:r>
            <a:r>
              <a:rPr lang="en-US" sz="1800" dirty="0" err="1"/>
              <a:t>kháng</a:t>
            </a:r>
            <a:r>
              <a:rPr lang="en-US" sz="1800" dirty="0"/>
              <a:t> </a:t>
            </a:r>
            <a:r>
              <a:rPr lang="en-US" sz="1800" dirty="0" err="1"/>
              <a:t>đông</a:t>
            </a:r>
            <a:r>
              <a:rPr lang="en-US" sz="1800" dirty="0"/>
              <a:t>. </a:t>
            </a:r>
            <a:r>
              <a:rPr lang="en-US" sz="1800" dirty="0" err="1"/>
              <a:t>Nếu</a:t>
            </a:r>
            <a:r>
              <a:rPr lang="en-US" sz="1800" dirty="0"/>
              <a:t> BN </a:t>
            </a:r>
            <a:r>
              <a:rPr lang="en-US" sz="1800" dirty="0" err="1"/>
              <a:t>có</a:t>
            </a:r>
            <a:r>
              <a:rPr lang="en-US" sz="1800" dirty="0"/>
              <a:t> </a:t>
            </a:r>
            <a:r>
              <a:rPr lang="en-US" sz="1800" dirty="0" err="1"/>
              <a:t>nguy</a:t>
            </a:r>
            <a:r>
              <a:rPr lang="en-US" sz="1800" dirty="0"/>
              <a:t> </a:t>
            </a:r>
            <a:r>
              <a:rPr lang="en-US" sz="1800" dirty="0" err="1"/>
              <a:t>cơ</a:t>
            </a:r>
            <a:r>
              <a:rPr lang="en-US" sz="1800" dirty="0"/>
              <a:t> </a:t>
            </a:r>
            <a:r>
              <a:rPr lang="en-US" sz="1800" dirty="0" err="1"/>
              <a:t>chảy</a:t>
            </a:r>
            <a:r>
              <a:rPr lang="en-US" sz="1800" dirty="0"/>
              <a:t> </a:t>
            </a:r>
            <a:r>
              <a:rPr lang="en-US" sz="1800" dirty="0" err="1"/>
              <a:t>máu</a:t>
            </a:r>
            <a:r>
              <a:rPr lang="en-US" sz="1800" dirty="0"/>
              <a:t> </a:t>
            </a:r>
            <a:r>
              <a:rPr lang="en-US" sz="1800" dirty="0" err="1"/>
              <a:t>cao</a:t>
            </a:r>
            <a:r>
              <a:rPr lang="en-US" sz="1800" dirty="0"/>
              <a:t> </a:t>
            </a:r>
            <a:r>
              <a:rPr lang="en-US" sz="1800" dirty="0" err="1"/>
              <a:t>hoặc</a:t>
            </a:r>
            <a:r>
              <a:rPr lang="en-US" sz="1800" dirty="0"/>
              <a:t> </a:t>
            </a:r>
            <a:r>
              <a:rPr lang="en-US" sz="1800" dirty="0" err="1"/>
              <a:t>từ</a:t>
            </a:r>
            <a:r>
              <a:rPr lang="en-US" sz="1800" dirty="0"/>
              <a:t> </a:t>
            </a:r>
            <a:r>
              <a:rPr lang="en-US" sz="1800" dirty="0" err="1"/>
              <a:t>chối</a:t>
            </a:r>
            <a:r>
              <a:rPr lang="en-US" sz="1800" dirty="0"/>
              <a:t> </a:t>
            </a:r>
            <a:r>
              <a:rPr lang="en-US" sz="1800" dirty="0" err="1"/>
              <a:t>dùng</a:t>
            </a:r>
            <a:r>
              <a:rPr lang="en-US" sz="1800" dirty="0"/>
              <a:t> </a:t>
            </a:r>
            <a:r>
              <a:rPr lang="en-US" sz="1800" dirty="0" err="1"/>
              <a:t>kháng</a:t>
            </a:r>
            <a:r>
              <a:rPr lang="en-US" sz="1800" dirty="0"/>
              <a:t> </a:t>
            </a:r>
            <a:r>
              <a:rPr lang="en-US" sz="1800" dirty="0" err="1"/>
              <a:t>đông</a:t>
            </a:r>
            <a:r>
              <a:rPr lang="en-US" sz="1800" dirty="0"/>
              <a:t>, </a:t>
            </a:r>
            <a:r>
              <a:rPr lang="en-US" sz="1800" dirty="0" err="1"/>
              <a:t>quan</a:t>
            </a:r>
            <a:r>
              <a:rPr lang="en-US" sz="1800" dirty="0"/>
              <a:t> </a:t>
            </a:r>
            <a:r>
              <a:rPr lang="en-US" sz="1800" dirty="0" err="1"/>
              <a:t>sát</a:t>
            </a:r>
            <a:r>
              <a:rPr lang="en-US" sz="1800" dirty="0"/>
              <a:t> </a:t>
            </a:r>
            <a:r>
              <a:rPr lang="en-US" sz="1800" dirty="0" err="1"/>
              <a:t>theo</a:t>
            </a:r>
            <a:r>
              <a:rPr lang="en-US" sz="1800" dirty="0"/>
              <a:t> </a:t>
            </a:r>
            <a:r>
              <a:rPr lang="en-US" sz="1800" dirty="0" err="1"/>
              <a:t>dõi</a:t>
            </a:r>
            <a:r>
              <a:rPr lang="en-US" sz="1800" dirty="0"/>
              <a:t> </a:t>
            </a:r>
            <a:r>
              <a:rPr lang="en-US" sz="1800" dirty="0" err="1"/>
              <a:t>bằng</a:t>
            </a:r>
            <a:r>
              <a:rPr lang="en-US" sz="1800" dirty="0"/>
              <a:t> SÂ </a:t>
            </a:r>
            <a:r>
              <a:rPr lang="en-US" sz="1800" dirty="0" err="1"/>
              <a:t>mạch</a:t>
            </a:r>
            <a:r>
              <a:rPr lang="en-US" sz="1800" dirty="0"/>
              <a:t> </a:t>
            </a:r>
            <a:r>
              <a:rPr lang="en-US" sz="1800" dirty="0" err="1"/>
              <a:t>máu</a:t>
            </a:r>
            <a:r>
              <a:rPr lang="en-US" sz="1800" dirty="0"/>
              <a:t>, </a:t>
            </a:r>
            <a:r>
              <a:rPr lang="en-US" sz="1800" dirty="0" err="1"/>
              <a:t>đè</a:t>
            </a:r>
            <a:r>
              <a:rPr lang="en-US" sz="1800" dirty="0"/>
              <a:t> </a:t>
            </a:r>
            <a:r>
              <a:rPr lang="en-US" sz="1800" dirty="0" err="1"/>
              <a:t>ép</a:t>
            </a:r>
            <a:r>
              <a:rPr lang="en-US" sz="1800" dirty="0"/>
              <a:t> </a:t>
            </a:r>
            <a:r>
              <a:rPr lang="en-US" sz="1800" dirty="0" err="1"/>
              <a:t>lặp</a:t>
            </a:r>
            <a:r>
              <a:rPr lang="en-US" sz="1800" dirty="0"/>
              <a:t> </a:t>
            </a:r>
            <a:r>
              <a:rPr lang="en-US" sz="1800" dirty="0" err="1"/>
              <a:t>lại</a:t>
            </a:r>
            <a:r>
              <a:rPr lang="en-US" sz="1800" dirty="0"/>
              <a:t> </a:t>
            </a:r>
            <a:r>
              <a:rPr lang="en-US" sz="1800" dirty="0" err="1"/>
              <a:t>trong</a:t>
            </a:r>
            <a:r>
              <a:rPr lang="en-US" sz="1800" dirty="0"/>
              <a:t> 2 </a:t>
            </a:r>
            <a:r>
              <a:rPr lang="en-US" sz="1800" dirty="0" err="1"/>
              <a:t>tuần</a:t>
            </a:r>
            <a:r>
              <a:rPr lang="en-US" sz="1800" dirty="0"/>
              <a:t>.</a:t>
            </a:r>
          </a:p>
          <a:p>
            <a:pPr lvl="0"/>
            <a:r>
              <a:rPr lang="en-US" sz="1800" dirty="0"/>
              <a:t>HKTMS  </a:t>
            </a:r>
            <a:r>
              <a:rPr lang="en-US" sz="1800" dirty="0" err="1"/>
              <a:t>đoạn</a:t>
            </a:r>
            <a:r>
              <a:rPr lang="en-US" sz="1800" dirty="0"/>
              <a:t> xa </a:t>
            </a:r>
            <a:r>
              <a:rPr lang="en-US" sz="1800" dirty="0" err="1"/>
              <a:t>không</a:t>
            </a:r>
            <a:r>
              <a:rPr lang="en-US" sz="1800" dirty="0"/>
              <a:t> </a:t>
            </a:r>
            <a:r>
              <a:rPr lang="en-US" sz="1800" dirty="0" err="1"/>
              <a:t>triệu</a:t>
            </a:r>
            <a:r>
              <a:rPr lang="en-US" sz="1800" dirty="0"/>
              <a:t> </a:t>
            </a:r>
            <a:r>
              <a:rPr lang="en-US" sz="1800" dirty="0" err="1"/>
              <a:t>chứng</a:t>
            </a:r>
            <a:r>
              <a:rPr lang="en-US" sz="1800" dirty="0"/>
              <a:t> </a:t>
            </a:r>
            <a:r>
              <a:rPr lang="en-US" sz="1800" dirty="0" err="1"/>
              <a:t>hoặc</a:t>
            </a:r>
            <a:r>
              <a:rPr lang="en-US" sz="1800" dirty="0"/>
              <a:t> </a:t>
            </a:r>
            <a:r>
              <a:rPr lang="en-US" sz="1800" dirty="0" err="1"/>
              <a:t>có</a:t>
            </a:r>
            <a:r>
              <a:rPr lang="en-US" sz="1800" dirty="0"/>
              <a:t> </a:t>
            </a:r>
            <a:r>
              <a:rPr lang="en-US" sz="1800" dirty="0" err="1"/>
              <a:t>triệu</a:t>
            </a:r>
            <a:r>
              <a:rPr lang="en-US" sz="1800" dirty="0"/>
              <a:t> </a:t>
            </a:r>
            <a:r>
              <a:rPr lang="en-US" sz="1800" dirty="0" err="1"/>
              <a:t>chứng</a:t>
            </a:r>
            <a:r>
              <a:rPr lang="en-US" sz="1800" dirty="0"/>
              <a:t> </a:t>
            </a:r>
            <a:r>
              <a:rPr lang="en-US" sz="1800" dirty="0" err="1"/>
              <a:t>chưa</a:t>
            </a:r>
            <a:r>
              <a:rPr lang="en-US" sz="1800" dirty="0"/>
              <a:t> </a:t>
            </a:r>
            <a:r>
              <a:rPr lang="en-US" sz="1800" dirty="0" err="1"/>
              <a:t>điều</a:t>
            </a:r>
            <a:r>
              <a:rPr lang="en-US" sz="1800" dirty="0"/>
              <a:t> </a:t>
            </a:r>
            <a:r>
              <a:rPr lang="en-US" sz="1800" dirty="0" err="1"/>
              <a:t>trị</a:t>
            </a:r>
            <a:r>
              <a:rPr lang="en-US" sz="1800" dirty="0"/>
              <a:t> </a:t>
            </a:r>
            <a:r>
              <a:rPr lang="en-US" sz="1800" dirty="0" err="1"/>
              <a:t>kháng</a:t>
            </a:r>
            <a:r>
              <a:rPr lang="en-US" sz="1800" dirty="0"/>
              <a:t> </a:t>
            </a:r>
            <a:r>
              <a:rPr lang="en-US" sz="1800" dirty="0" err="1"/>
              <a:t>đông</a:t>
            </a:r>
            <a:r>
              <a:rPr lang="en-US" sz="1800" dirty="0"/>
              <a:t>: SD </a:t>
            </a:r>
            <a:r>
              <a:rPr lang="en-US" sz="1800" dirty="0" err="1"/>
              <a:t>kháng</a:t>
            </a:r>
            <a:r>
              <a:rPr lang="en-US" sz="1800" dirty="0"/>
              <a:t> </a:t>
            </a:r>
            <a:r>
              <a:rPr lang="en-US" sz="1800" dirty="0" err="1"/>
              <a:t>đông</a:t>
            </a:r>
            <a:r>
              <a:rPr lang="en-US" sz="1800" dirty="0"/>
              <a:t> </a:t>
            </a:r>
            <a:r>
              <a:rPr lang="en-US" sz="1800" dirty="0" err="1"/>
              <a:t>khi</a:t>
            </a:r>
            <a:r>
              <a:rPr lang="en-US" sz="1800" dirty="0"/>
              <a:t>:</a:t>
            </a:r>
          </a:p>
          <a:p>
            <a:pPr lvl="1"/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chứng</a:t>
            </a:r>
            <a:r>
              <a:rPr lang="en-US" dirty="0"/>
              <a:t> HKTMS </a:t>
            </a:r>
            <a:r>
              <a:rPr lang="en-US" dirty="0" err="1"/>
              <a:t>lan</a:t>
            </a:r>
            <a:r>
              <a:rPr lang="en-US" dirty="0"/>
              <a:t> </a:t>
            </a:r>
            <a:r>
              <a:rPr lang="en-US" dirty="0" err="1"/>
              <a:t>rộng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HKTMS  </a:t>
            </a:r>
            <a:r>
              <a:rPr lang="en-US" dirty="0" err="1"/>
              <a:t>đoạn</a:t>
            </a:r>
            <a:r>
              <a:rPr lang="en-US" dirty="0"/>
              <a:t> </a:t>
            </a:r>
            <a:r>
              <a:rPr lang="en-US" dirty="0" err="1"/>
              <a:t>gần</a:t>
            </a:r>
            <a:r>
              <a:rPr lang="en-US" dirty="0"/>
              <a:t> qua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dõi</a:t>
            </a:r>
            <a:r>
              <a:rPr lang="en-US" dirty="0"/>
              <a:t> </a:t>
            </a:r>
            <a:r>
              <a:rPr lang="en-US" dirty="0" err="1"/>
              <a:t>hoặc</a:t>
            </a:r>
            <a:endParaRPr lang="en-US" dirty="0"/>
          </a:p>
          <a:p>
            <a:pPr lvl="1"/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đặc</a:t>
            </a:r>
            <a:r>
              <a:rPr lang="en-US" dirty="0"/>
              <a:t> </a:t>
            </a:r>
            <a:r>
              <a:rPr lang="en-US" dirty="0" err="1"/>
              <a:t>điểm</a:t>
            </a:r>
            <a:r>
              <a:rPr lang="en-US" dirty="0"/>
              <a:t>: HKTMS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rõ</a:t>
            </a:r>
            <a:r>
              <a:rPr lang="en-US" dirty="0"/>
              <a:t> </a:t>
            </a:r>
            <a:r>
              <a:rPr lang="en-US" dirty="0" err="1"/>
              <a:t>yếu</a:t>
            </a:r>
            <a:r>
              <a:rPr lang="en-US" dirty="0"/>
              <a:t> </a:t>
            </a:r>
            <a:r>
              <a:rPr lang="en-US" dirty="0" err="1"/>
              <a:t>tố</a:t>
            </a:r>
            <a:r>
              <a:rPr lang="en-US" dirty="0"/>
              <a:t> </a:t>
            </a:r>
            <a:r>
              <a:rPr lang="en-US" dirty="0" err="1"/>
              <a:t>kích</a:t>
            </a:r>
            <a:r>
              <a:rPr lang="en-US" dirty="0"/>
              <a:t> </a:t>
            </a:r>
            <a:r>
              <a:rPr lang="en-US" dirty="0" err="1"/>
              <a:t>phát</a:t>
            </a:r>
            <a:r>
              <a:rPr lang="en-US" dirty="0"/>
              <a:t>, D-dimer &gt; 500 ng/ml, </a:t>
            </a:r>
            <a:r>
              <a:rPr lang="en-US" dirty="0" err="1"/>
              <a:t>huyết</a:t>
            </a:r>
            <a:r>
              <a:rPr lang="en-US" dirty="0"/>
              <a:t> </a:t>
            </a:r>
            <a:r>
              <a:rPr lang="en-US" dirty="0" err="1"/>
              <a:t>khối</a:t>
            </a:r>
            <a:r>
              <a:rPr lang="en-US" dirty="0"/>
              <a:t> </a:t>
            </a:r>
            <a:r>
              <a:rPr lang="en-US" dirty="0" err="1"/>
              <a:t>lan</a:t>
            </a:r>
            <a:r>
              <a:rPr lang="en-US" dirty="0"/>
              <a:t> </a:t>
            </a:r>
            <a:r>
              <a:rPr lang="en-US" dirty="0" err="1"/>
              <a:t>rộng</a:t>
            </a:r>
            <a:r>
              <a:rPr lang="en-US" dirty="0"/>
              <a:t> </a:t>
            </a:r>
            <a:r>
              <a:rPr lang="en-US" dirty="0" err="1"/>
              <a:t>liên</a:t>
            </a:r>
            <a:r>
              <a:rPr lang="en-US" dirty="0"/>
              <a:t> </a:t>
            </a:r>
            <a:r>
              <a:rPr lang="en-US" dirty="0" err="1"/>
              <a:t>quan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 TM (&gt; 5cm </a:t>
            </a:r>
            <a:r>
              <a:rPr lang="en-US" dirty="0" err="1"/>
              <a:t>chiều</a:t>
            </a:r>
            <a:r>
              <a:rPr lang="en-US" dirty="0"/>
              <a:t> </a:t>
            </a:r>
            <a:r>
              <a:rPr lang="en-US" dirty="0" err="1"/>
              <a:t>dài</a:t>
            </a:r>
            <a:r>
              <a:rPr lang="en-US" dirty="0"/>
              <a:t>, &gt; 7mm </a:t>
            </a:r>
            <a:r>
              <a:rPr lang="en-US" dirty="0" err="1"/>
              <a:t>đường</a:t>
            </a:r>
            <a:r>
              <a:rPr lang="en-US" dirty="0"/>
              <a:t> </a:t>
            </a:r>
            <a:r>
              <a:rPr lang="en-US" dirty="0" err="1"/>
              <a:t>kính</a:t>
            </a:r>
            <a:r>
              <a:rPr lang="en-US" dirty="0"/>
              <a:t>), </a:t>
            </a:r>
            <a:r>
              <a:rPr lang="en-US" dirty="0" err="1"/>
              <a:t>ung</a:t>
            </a:r>
            <a:r>
              <a:rPr lang="en-US" dirty="0"/>
              <a:t> </a:t>
            </a:r>
            <a:r>
              <a:rPr lang="en-US" dirty="0" err="1"/>
              <a:t>thư</a:t>
            </a:r>
            <a:r>
              <a:rPr lang="en-US" dirty="0"/>
              <a:t> </a:t>
            </a:r>
            <a:r>
              <a:rPr lang="en-US" dirty="0" err="1"/>
              <a:t>hoạt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tồn</a:t>
            </a:r>
            <a:r>
              <a:rPr lang="en-US" dirty="0"/>
              <a:t> </a:t>
            </a:r>
            <a:r>
              <a:rPr lang="en-US" dirty="0" err="1"/>
              <a:t>tại</a:t>
            </a:r>
            <a:r>
              <a:rPr lang="en-US" dirty="0"/>
              <a:t> </a:t>
            </a:r>
            <a:r>
              <a:rPr lang="en-US" dirty="0" err="1"/>
              <a:t>dai</a:t>
            </a:r>
            <a:r>
              <a:rPr lang="en-US" dirty="0"/>
              <a:t> </a:t>
            </a:r>
            <a:r>
              <a:rPr lang="en-US" dirty="0" err="1"/>
              <a:t>dẳng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đảo</a:t>
            </a:r>
            <a:r>
              <a:rPr lang="en-US" dirty="0"/>
              <a:t> </a:t>
            </a:r>
            <a:r>
              <a:rPr lang="en-US" dirty="0" err="1"/>
              <a:t>ngược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, </a:t>
            </a:r>
            <a:r>
              <a:rPr lang="en-US" dirty="0" err="1"/>
              <a:t>tiền</a:t>
            </a:r>
            <a:r>
              <a:rPr lang="en-US" dirty="0"/>
              <a:t> </a:t>
            </a:r>
            <a:r>
              <a:rPr lang="en-US" dirty="0" err="1"/>
              <a:t>căn</a:t>
            </a:r>
            <a:r>
              <a:rPr lang="en-US" dirty="0"/>
              <a:t> </a:t>
            </a:r>
            <a:r>
              <a:rPr lang="en-US" dirty="0" err="1"/>
              <a:t>bị</a:t>
            </a:r>
            <a:r>
              <a:rPr lang="en-US" dirty="0"/>
              <a:t> HKTMS  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thuyên</a:t>
            </a:r>
            <a:r>
              <a:rPr lang="en-US" dirty="0"/>
              <a:t> </a:t>
            </a:r>
            <a:r>
              <a:rPr lang="en-US" dirty="0" err="1"/>
              <a:t>tắc</a:t>
            </a:r>
            <a:r>
              <a:rPr lang="en-US" dirty="0"/>
              <a:t> </a:t>
            </a:r>
            <a:r>
              <a:rPr lang="en-US" dirty="0" err="1"/>
              <a:t>phổi</a:t>
            </a:r>
            <a:r>
              <a:rPr lang="en-US" dirty="0"/>
              <a:t> (PE), </a:t>
            </a:r>
            <a:r>
              <a:rPr lang="en-US" dirty="0" err="1"/>
              <a:t>bất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kéo</a:t>
            </a:r>
            <a:r>
              <a:rPr lang="en-US" dirty="0"/>
              <a:t> </a:t>
            </a:r>
            <a:r>
              <a:rPr lang="en-US" dirty="0" err="1"/>
              <a:t>dài</a:t>
            </a:r>
            <a:r>
              <a:rPr lang="en-US" dirty="0"/>
              <a:t>.</a:t>
            </a:r>
          </a:p>
          <a:p>
            <a:endParaRPr lang="en-US" sz="1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365522"/>
          </a:xfrm>
        </p:spPr>
        <p:txBody>
          <a:bodyPr>
            <a:normAutofit fontScale="90000"/>
          </a:bodyPr>
          <a:lstStyle/>
          <a:p>
            <a:r>
              <a:rPr lang="en-US" sz="4000" dirty="0" err="1">
                <a:solidFill>
                  <a:srgbClr val="B10F54"/>
                </a:solidFill>
              </a:rPr>
              <a:t>Điều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trị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giai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đoạn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cấp</a:t>
            </a:r>
            <a:endParaRPr lang="en-US" sz="4000" b="1" dirty="0">
              <a:solidFill>
                <a:srgbClr val="CC0066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" y="731234"/>
            <a:ext cx="8763000" cy="4202716"/>
          </a:xfrm>
        </p:spPr>
        <p:txBody>
          <a:bodyPr>
            <a:noAutofit/>
          </a:bodyPr>
          <a:lstStyle/>
          <a:p>
            <a:pPr lvl="0"/>
            <a:r>
              <a:rPr lang="en-US" sz="1800" dirty="0"/>
              <a:t>Heparin TLPT </a:t>
            </a:r>
            <a:r>
              <a:rPr lang="en-US" sz="1800" dirty="0" err="1"/>
              <a:t>thấp</a:t>
            </a:r>
            <a:r>
              <a:rPr lang="en-US" sz="1800" dirty="0"/>
              <a:t> (LMWH): </a:t>
            </a:r>
            <a:r>
              <a:rPr lang="en-US" sz="1800" dirty="0" err="1"/>
              <a:t>thường</a:t>
            </a:r>
            <a:r>
              <a:rPr lang="en-US" sz="1800" dirty="0"/>
              <a:t> </a:t>
            </a:r>
            <a:r>
              <a:rPr lang="en-US" sz="1800" dirty="0" err="1"/>
              <a:t>được</a:t>
            </a:r>
            <a:r>
              <a:rPr lang="en-US" sz="1800" dirty="0"/>
              <a:t> </a:t>
            </a:r>
            <a:r>
              <a:rPr lang="en-US" sz="1800" dirty="0" err="1"/>
              <a:t>dùng</a:t>
            </a:r>
            <a:r>
              <a:rPr lang="en-US" sz="1800" dirty="0"/>
              <a:t> </a:t>
            </a:r>
            <a:r>
              <a:rPr lang="en-US" sz="1800" dirty="0" err="1"/>
              <a:t>hơn</a:t>
            </a:r>
            <a:r>
              <a:rPr lang="en-US" sz="1800" dirty="0"/>
              <a:t>, </a:t>
            </a:r>
            <a:r>
              <a:rPr lang="en-US" sz="1800" dirty="0" err="1"/>
              <a:t>đặc</a:t>
            </a:r>
            <a:r>
              <a:rPr lang="en-US" sz="1800" dirty="0"/>
              <a:t> </a:t>
            </a:r>
            <a:r>
              <a:rPr lang="en-US" sz="1800" dirty="0" err="1"/>
              <a:t>biệt</a:t>
            </a:r>
            <a:r>
              <a:rPr lang="en-US" sz="1800" dirty="0"/>
              <a:t> </a:t>
            </a:r>
            <a:r>
              <a:rPr lang="en-US" sz="1800" dirty="0" err="1"/>
              <a:t>khi</a:t>
            </a:r>
            <a:r>
              <a:rPr lang="en-US" sz="1800" dirty="0"/>
              <a:t> HKTMS  </a:t>
            </a:r>
            <a:r>
              <a:rPr lang="en-US" sz="1800" dirty="0" err="1"/>
              <a:t>kèm</a:t>
            </a:r>
            <a:r>
              <a:rPr lang="en-US" sz="1800" dirty="0"/>
              <a:t> </a:t>
            </a:r>
            <a:r>
              <a:rPr lang="en-US" sz="1800" dirty="0" err="1"/>
              <a:t>bệnh</a:t>
            </a:r>
            <a:r>
              <a:rPr lang="en-US" sz="1800" dirty="0"/>
              <a:t> </a:t>
            </a:r>
            <a:r>
              <a:rPr lang="en-US" sz="1800" dirty="0" err="1"/>
              <a:t>lý</a:t>
            </a:r>
            <a:r>
              <a:rPr lang="en-US" sz="1800" dirty="0"/>
              <a:t> </a:t>
            </a:r>
            <a:r>
              <a:rPr lang="en-US" sz="1800" dirty="0" err="1"/>
              <a:t>ác</a:t>
            </a:r>
            <a:r>
              <a:rPr lang="en-US" sz="1800" dirty="0"/>
              <a:t> </a:t>
            </a:r>
            <a:r>
              <a:rPr lang="en-US" sz="1800" dirty="0" err="1"/>
              <a:t>tính</a:t>
            </a:r>
            <a:r>
              <a:rPr lang="en-US" sz="1800" dirty="0"/>
              <a:t> </a:t>
            </a:r>
            <a:r>
              <a:rPr lang="en-US" sz="1800" dirty="0" err="1"/>
              <a:t>hoặc</a:t>
            </a:r>
            <a:r>
              <a:rPr lang="en-US" sz="1800" dirty="0"/>
              <a:t> </a:t>
            </a:r>
            <a:r>
              <a:rPr lang="en-US" sz="1800" dirty="0" err="1"/>
              <a:t>thai</a:t>
            </a:r>
            <a:r>
              <a:rPr lang="en-US" sz="1800" dirty="0"/>
              <a:t> </a:t>
            </a:r>
            <a:r>
              <a:rPr lang="en-US" sz="1800" dirty="0" err="1"/>
              <a:t>kỳ</a:t>
            </a:r>
            <a:r>
              <a:rPr lang="en-US" sz="1800" dirty="0"/>
              <a:t>.</a:t>
            </a:r>
          </a:p>
          <a:p>
            <a:pPr lvl="0"/>
            <a:r>
              <a:rPr lang="en-US" sz="1800" dirty="0"/>
              <a:t>Fondaparinux: </a:t>
            </a:r>
            <a:r>
              <a:rPr lang="en-US" sz="1800" dirty="0" err="1"/>
              <a:t>là</a:t>
            </a:r>
            <a:r>
              <a:rPr lang="en-US" sz="1800" dirty="0"/>
              <a:t> 1 </a:t>
            </a:r>
            <a:r>
              <a:rPr lang="en-US" sz="1800" dirty="0" err="1"/>
              <a:t>thay</a:t>
            </a:r>
            <a:r>
              <a:rPr lang="en-US" sz="1800" dirty="0"/>
              <a:t> </a:t>
            </a:r>
            <a:r>
              <a:rPr lang="en-US" sz="1800" dirty="0" err="1"/>
              <a:t>thế</a:t>
            </a:r>
            <a:r>
              <a:rPr lang="en-US" sz="1800" dirty="0"/>
              <a:t> </a:t>
            </a:r>
            <a:r>
              <a:rPr lang="en-US" sz="1800" dirty="0" err="1"/>
              <a:t>chấp</a:t>
            </a:r>
            <a:r>
              <a:rPr lang="en-US" sz="1800" dirty="0"/>
              <a:t> </a:t>
            </a:r>
            <a:r>
              <a:rPr lang="en-US" sz="1800" dirty="0" err="1"/>
              <a:t>nhận</a:t>
            </a:r>
            <a:r>
              <a:rPr lang="en-US" sz="1800" dirty="0"/>
              <a:t> </a:t>
            </a:r>
            <a:r>
              <a:rPr lang="en-US" sz="1800" dirty="0" err="1"/>
              <a:t>được</a:t>
            </a:r>
            <a:r>
              <a:rPr lang="en-US" sz="1800" dirty="0"/>
              <a:t> </a:t>
            </a:r>
            <a:r>
              <a:rPr lang="en-US" sz="1800" dirty="0" err="1"/>
              <a:t>cho</a:t>
            </a:r>
            <a:r>
              <a:rPr lang="en-US" sz="1800" dirty="0"/>
              <a:t> </a:t>
            </a:r>
            <a:r>
              <a:rPr lang="en-US" sz="1800" dirty="0" err="1"/>
              <a:t>những</a:t>
            </a:r>
            <a:r>
              <a:rPr lang="en-US" sz="1800" dirty="0"/>
              <a:t> BN </a:t>
            </a:r>
            <a:r>
              <a:rPr lang="en-US" sz="1800" dirty="0" err="1"/>
              <a:t>không</a:t>
            </a:r>
            <a:r>
              <a:rPr lang="en-US" sz="1800" dirty="0"/>
              <a:t> </a:t>
            </a:r>
            <a:r>
              <a:rPr lang="en-US" sz="1800" dirty="0" err="1"/>
              <a:t>mang</a:t>
            </a:r>
            <a:r>
              <a:rPr lang="en-US" sz="1800" dirty="0"/>
              <a:t> </a:t>
            </a:r>
            <a:r>
              <a:rPr lang="en-US" sz="1800" dirty="0" err="1"/>
              <a:t>thai.</a:t>
            </a:r>
            <a:r>
              <a:rPr lang="en-US" sz="1800" dirty="0"/>
              <a:t> </a:t>
            </a:r>
          </a:p>
          <a:p>
            <a:pPr lvl="0"/>
            <a:r>
              <a:rPr lang="en-US" sz="1800" dirty="0"/>
              <a:t>Heparin </a:t>
            </a:r>
            <a:r>
              <a:rPr lang="en-US" sz="1800" dirty="0" err="1"/>
              <a:t>không</a:t>
            </a:r>
            <a:r>
              <a:rPr lang="en-US" sz="1800" dirty="0"/>
              <a:t> </a:t>
            </a:r>
            <a:r>
              <a:rPr lang="en-US" sz="1800" dirty="0" err="1"/>
              <a:t>phân</a:t>
            </a:r>
            <a:r>
              <a:rPr lang="en-US" sz="1800" dirty="0"/>
              <a:t> </a:t>
            </a:r>
            <a:r>
              <a:rPr lang="en-US" sz="1800" dirty="0" err="1"/>
              <a:t>đoạn</a:t>
            </a:r>
            <a:r>
              <a:rPr lang="en-US" sz="1800" dirty="0"/>
              <a:t> (UFH): </a:t>
            </a:r>
            <a:r>
              <a:rPr lang="en-US" sz="1800" dirty="0" err="1"/>
              <a:t>ưu</a:t>
            </a:r>
            <a:r>
              <a:rPr lang="en-US" sz="1800" dirty="0"/>
              <a:t> </a:t>
            </a:r>
            <a:r>
              <a:rPr lang="en-US" sz="1800" dirty="0" err="1"/>
              <a:t>tiên</a:t>
            </a:r>
            <a:r>
              <a:rPr lang="en-US" sz="1800" dirty="0"/>
              <a:t> </a:t>
            </a:r>
            <a:r>
              <a:rPr lang="en-US" sz="1800" dirty="0" err="1"/>
              <a:t>trong</a:t>
            </a:r>
            <a:r>
              <a:rPr lang="en-US" sz="1800" dirty="0"/>
              <a:t> </a:t>
            </a:r>
            <a:r>
              <a:rPr lang="en-US" sz="1800" dirty="0" err="1"/>
              <a:t>suy</a:t>
            </a:r>
            <a:r>
              <a:rPr lang="en-US" sz="1800" dirty="0"/>
              <a:t> </a:t>
            </a:r>
            <a:r>
              <a:rPr lang="en-US" sz="1800" dirty="0" err="1"/>
              <a:t>thận</a:t>
            </a:r>
            <a:r>
              <a:rPr lang="en-US" sz="1800" dirty="0"/>
              <a:t> </a:t>
            </a:r>
            <a:r>
              <a:rPr lang="en-US" sz="1800" dirty="0" err="1"/>
              <a:t>nặng</a:t>
            </a:r>
            <a:r>
              <a:rPr lang="en-US" sz="1800" dirty="0"/>
              <a:t> (</a:t>
            </a:r>
            <a:r>
              <a:rPr lang="en-US" sz="1800" dirty="0" err="1"/>
              <a:t>Clcr</a:t>
            </a:r>
            <a:r>
              <a:rPr lang="en-US" sz="1800" dirty="0"/>
              <a:t> &lt; 30 ml/p) </a:t>
            </a:r>
            <a:r>
              <a:rPr lang="en-US" sz="1800" dirty="0" err="1"/>
              <a:t>hoặc</a:t>
            </a:r>
            <a:r>
              <a:rPr lang="en-US" sz="1800" dirty="0"/>
              <a:t> </a:t>
            </a:r>
            <a:r>
              <a:rPr lang="en-US" sz="1800" dirty="0" err="1"/>
              <a:t>trong</a:t>
            </a:r>
            <a:r>
              <a:rPr lang="en-US" sz="1800" dirty="0"/>
              <a:t> </a:t>
            </a:r>
            <a:r>
              <a:rPr lang="en-US" sz="1800" dirty="0" err="1"/>
              <a:t>những</a:t>
            </a:r>
            <a:r>
              <a:rPr lang="en-US" sz="1800" dirty="0"/>
              <a:t> </a:t>
            </a:r>
            <a:r>
              <a:rPr lang="en-US" sz="1800" dirty="0" err="1"/>
              <a:t>điều</a:t>
            </a:r>
            <a:r>
              <a:rPr lang="en-US" sz="1800" dirty="0"/>
              <a:t> </a:t>
            </a:r>
            <a:r>
              <a:rPr lang="en-US" sz="1800" dirty="0" err="1"/>
              <a:t>kiện</a:t>
            </a:r>
            <a:r>
              <a:rPr lang="en-US" sz="1800" dirty="0"/>
              <a:t> </a:t>
            </a:r>
            <a:r>
              <a:rPr lang="en-US" sz="1800" dirty="0" err="1"/>
              <a:t>cần</a:t>
            </a:r>
            <a:r>
              <a:rPr lang="en-US" sz="1800" dirty="0"/>
              <a:t> </a:t>
            </a:r>
            <a:r>
              <a:rPr lang="en-US" sz="1800" dirty="0" err="1"/>
              <a:t>đảo</a:t>
            </a:r>
            <a:r>
              <a:rPr lang="en-US" sz="1800" dirty="0"/>
              <a:t> </a:t>
            </a:r>
            <a:r>
              <a:rPr lang="en-US" sz="1800" dirty="0" err="1"/>
              <a:t>ngược</a:t>
            </a:r>
            <a:r>
              <a:rPr lang="en-US" sz="1800" dirty="0"/>
              <a:t> </a:t>
            </a:r>
            <a:r>
              <a:rPr lang="en-US" sz="1800" dirty="0" err="1"/>
              <a:t>nhanh</a:t>
            </a:r>
            <a:r>
              <a:rPr lang="en-US" sz="1800" dirty="0"/>
              <a:t> </a:t>
            </a:r>
            <a:r>
              <a:rPr lang="en-US" sz="1800" dirty="0" err="1"/>
              <a:t>tình</a:t>
            </a:r>
            <a:r>
              <a:rPr lang="en-US" sz="1800" dirty="0"/>
              <a:t> </a:t>
            </a:r>
            <a:r>
              <a:rPr lang="en-US" sz="1800" dirty="0" err="1"/>
              <a:t>trạng</a:t>
            </a:r>
            <a:r>
              <a:rPr lang="en-US" sz="1800" dirty="0"/>
              <a:t> </a:t>
            </a:r>
            <a:r>
              <a:rPr lang="en-US" sz="1800" dirty="0" err="1"/>
              <a:t>kháng</a:t>
            </a:r>
            <a:r>
              <a:rPr lang="en-US" sz="1800" dirty="0"/>
              <a:t> </a:t>
            </a:r>
            <a:r>
              <a:rPr lang="en-US" sz="1800" dirty="0" err="1"/>
              <a:t>đông</a:t>
            </a:r>
            <a:r>
              <a:rPr lang="en-US" sz="1800" dirty="0"/>
              <a:t>.</a:t>
            </a:r>
          </a:p>
          <a:p>
            <a:pPr lvl="0"/>
            <a:r>
              <a:rPr lang="en-US" sz="1800" dirty="0"/>
              <a:t>VKA: </a:t>
            </a:r>
            <a:r>
              <a:rPr lang="en-US" sz="1800" dirty="0" err="1"/>
              <a:t>tác</a:t>
            </a:r>
            <a:r>
              <a:rPr lang="en-US" sz="1800" dirty="0"/>
              <a:t> </a:t>
            </a:r>
            <a:r>
              <a:rPr lang="en-US" sz="1800" dirty="0" err="1"/>
              <a:t>dụng</a:t>
            </a:r>
            <a:r>
              <a:rPr lang="en-US" sz="1800" dirty="0"/>
              <a:t> </a:t>
            </a:r>
            <a:r>
              <a:rPr lang="en-US" sz="1800" dirty="0" err="1"/>
              <a:t>chậm</a:t>
            </a:r>
            <a:r>
              <a:rPr lang="en-US" sz="1800" dirty="0"/>
              <a:t> </a:t>
            </a:r>
            <a:r>
              <a:rPr lang="en-US" sz="1800" dirty="0" err="1"/>
              <a:t>nên</a:t>
            </a:r>
            <a:r>
              <a:rPr lang="en-US" sz="1800" dirty="0"/>
              <a:t> </a:t>
            </a:r>
            <a:r>
              <a:rPr lang="en-US" sz="1800" dirty="0" err="1"/>
              <a:t>cần</a:t>
            </a:r>
            <a:r>
              <a:rPr lang="en-US" sz="1800" dirty="0"/>
              <a:t> </a:t>
            </a:r>
            <a:r>
              <a:rPr lang="en-US" sz="1800" dirty="0" err="1"/>
              <a:t>dùng</a:t>
            </a:r>
            <a:r>
              <a:rPr lang="en-US" sz="1800" dirty="0"/>
              <a:t> </a:t>
            </a:r>
            <a:r>
              <a:rPr lang="en-US" sz="1800" dirty="0" err="1"/>
              <a:t>kết</a:t>
            </a:r>
            <a:r>
              <a:rPr lang="en-US" sz="1800" dirty="0"/>
              <a:t> </a:t>
            </a:r>
            <a:r>
              <a:rPr lang="en-US" sz="1800" dirty="0" err="1"/>
              <a:t>hợp</a:t>
            </a:r>
            <a:r>
              <a:rPr lang="en-US" sz="1800" dirty="0"/>
              <a:t> </a:t>
            </a:r>
            <a:r>
              <a:rPr lang="en-US" sz="1800" dirty="0" err="1"/>
              <a:t>gối</a:t>
            </a:r>
            <a:r>
              <a:rPr lang="en-US" sz="1800" dirty="0"/>
              <a:t> </a:t>
            </a:r>
            <a:r>
              <a:rPr lang="en-US" sz="1800" dirty="0" err="1"/>
              <a:t>đầu</a:t>
            </a:r>
            <a:r>
              <a:rPr lang="en-US" sz="1800" dirty="0"/>
              <a:t> </a:t>
            </a:r>
            <a:r>
              <a:rPr lang="en-US" sz="1800" dirty="0" err="1"/>
              <a:t>cùng</a:t>
            </a:r>
            <a:r>
              <a:rPr lang="en-US" sz="1800" dirty="0"/>
              <a:t> heparin </a:t>
            </a:r>
            <a:r>
              <a:rPr lang="en-US" sz="1800" dirty="0" err="1"/>
              <a:t>hệ</a:t>
            </a:r>
            <a:r>
              <a:rPr lang="en-US" sz="1800" dirty="0"/>
              <a:t> </a:t>
            </a:r>
            <a:r>
              <a:rPr lang="en-US" sz="1800" dirty="0" err="1"/>
              <a:t>thống</a:t>
            </a:r>
            <a:r>
              <a:rPr lang="en-US" sz="1800" dirty="0"/>
              <a:t> </a:t>
            </a:r>
            <a:r>
              <a:rPr lang="en-US" sz="1800" dirty="0" err="1"/>
              <a:t>ít</a:t>
            </a:r>
            <a:r>
              <a:rPr lang="en-US" sz="1800" dirty="0"/>
              <a:t> </a:t>
            </a:r>
            <a:r>
              <a:rPr lang="en-US" sz="1800" dirty="0" err="1"/>
              <a:t>nhất</a:t>
            </a:r>
            <a:r>
              <a:rPr lang="en-US" sz="1800" dirty="0"/>
              <a:t> 5 </a:t>
            </a:r>
            <a:r>
              <a:rPr lang="en-US" sz="1800" dirty="0" err="1"/>
              <a:t>ngày</a:t>
            </a:r>
            <a:r>
              <a:rPr lang="en-US" sz="1800" dirty="0"/>
              <a:t> </a:t>
            </a:r>
            <a:r>
              <a:rPr lang="en-US" sz="1800" dirty="0" err="1"/>
              <a:t>trước</a:t>
            </a:r>
            <a:r>
              <a:rPr lang="en-US" sz="1800" dirty="0"/>
              <a:t> </a:t>
            </a:r>
            <a:r>
              <a:rPr lang="en-US" sz="1800" dirty="0" err="1"/>
              <a:t>khi</a:t>
            </a:r>
            <a:r>
              <a:rPr lang="en-US" sz="1800" dirty="0"/>
              <a:t> </a:t>
            </a:r>
            <a:r>
              <a:rPr lang="en-US" sz="1800" dirty="0" err="1"/>
              <a:t>đạt</a:t>
            </a:r>
            <a:r>
              <a:rPr lang="en-US" sz="1800" dirty="0"/>
              <a:t> </a:t>
            </a:r>
            <a:r>
              <a:rPr lang="en-US" sz="1800" dirty="0" err="1"/>
              <a:t>ngưỡng</a:t>
            </a:r>
            <a:r>
              <a:rPr lang="en-US" sz="1800" dirty="0"/>
              <a:t> </a:t>
            </a:r>
            <a:r>
              <a:rPr lang="en-US" sz="1800" dirty="0" err="1"/>
              <a:t>điều</a:t>
            </a:r>
            <a:r>
              <a:rPr lang="en-US" sz="1800" dirty="0"/>
              <a:t> </a:t>
            </a:r>
            <a:r>
              <a:rPr lang="en-US" sz="1800" dirty="0" err="1"/>
              <a:t>trị</a:t>
            </a:r>
            <a:r>
              <a:rPr lang="en-US" sz="1800" dirty="0"/>
              <a:t>.</a:t>
            </a:r>
          </a:p>
          <a:p>
            <a:pPr lvl="0"/>
            <a:r>
              <a:rPr lang="en-US" sz="1800" dirty="0" err="1"/>
              <a:t>Kháng</a:t>
            </a:r>
            <a:r>
              <a:rPr lang="en-US" sz="1800" dirty="0"/>
              <a:t> </a:t>
            </a:r>
            <a:r>
              <a:rPr lang="en-US" sz="1800" dirty="0" err="1"/>
              <a:t>đông</a:t>
            </a:r>
            <a:r>
              <a:rPr lang="en-US" sz="1800" dirty="0"/>
              <a:t> </a:t>
            </a:r>
            <a:r>
              <a:rPr lang="en-US" sz="1800" dirty="0" err="1"/>
              <a:t>mới</a:t>
            </a:r>
            <a:r>
              <a:rPr lang="en-US" sz="1800" dirty="0"/>
              <a:t> </a:t>
            </a:r>
            <a:r>
              <a:rPr lang="en-US" sz="1800" dirty="0" err="1"/>
              <a:t>đường</a:t>
            </a:r>
            <a:r>
              <a:rPr lang="en-US" sz="1800" dirty="0"/>
              <a:t> </a:t>
            </a:r>
            <a:r>
              <a:rPr lang="en-US" sz="1800" dirty="0" err="1"/>
              <a:t>uống</a:t>
            </a:r>
            <a:r>
              <a:rPr lang="en-US" sz="1800" dirty="0"/>
              <a:t> (NOAC): NOAC </a:t>
            </a:r>
            <a:r>
              <a:rPr lang="en-US" sz="1800" dirty="0" err="1"/>
              <a:t>với</a:t>
            </a:r>
            <a:r>
              <a:rPr lang="en-US" sz="1800" dirty="0"/>
              <a:t> </a:t>
            </a:r>
            <a:r>
              <a:rPr lang="en-US" sz="1800" dirty="0" err="1"/>
              <a:t>ức</a:t>
            </a:r>
            <a:r>
              <a:rPr lang="en-US" sz="1800" dirty="0"/>
              <a:t> </a:t>
            </a:r>
            <a:r>
              <a:rPr lang="en-US" sz="1800" dirty="0" err="1"/>
              <a:t>chế</a:t>
            </a:r>
            <a:r>
              <a:rPr lang="en-US" sz="1800" dirty="0"/>
              <a:t> Xa (Rivaroxaban, Apixaban, </a:t>
            </a:r>
            <a:r>
              <a:rPr lang="en-US" sz="1800" dirty="0" err="1"/>
              <a:t>Edoxaban</a:t>
            </a:r>
            <a:r>
              <a:rPr lang="en-US" sz="1800" dirty="0"/>
              <a:t>) </a:t>
            </a:r>
            <a:r>
              <a:rPr lang="en-US" sz="1800" dirty="0" err="1"/>
              <a:t>hoặc</a:t>
            </a:r>
            <a:r>
              <a:rPr lang="en-US" sz="1800" dirty="0"/>
              <a:t> </a:t>
            </a:r>
            <a:r>
              <a:rPr lang="en-US" sz="1800" dirty="0" err="1"/>
              <a:t>ức</a:t>
            </a:r>
            <a:r>
              <a:rPr lang="en-US" sz="1800" dirty="0"/>
              <a:t> </a:t>
            </a:r>
            <a:r>
              <a:rPr lang="en-US" sz="1800" dirty="0" err="1"/>
              <a:t>chế</a:t>
            </a:r>
            <a:r>
              <a:rPr lang="en-US" sz="1800" dirty="0"/>
              <a:t> thrombin </a:t>
            </a:r>
            <a:r>
              <a:rPr lang="en-US" sz="1800" dirty="0" err="1"/>
              <a:t>trực</a:t>
            </a:r>
            <a:r>
              <a:rPr lang="en-US" sz="1800" dirty="0"/>
              <a:t> </a:t>
            </a:r>
            <a:r>
              <a:rPr lang="en-US" sz="1800" dirty="0" err="1"/>
              <a:t>tiếp</a:t>
            </a:r>
            <a:r>
              <a:rPr lang="en-US" sz="1800" dirty="0"/>
              <a:t> (Dabigatran): </a:t>
            </a:r>
            <a:r>
              <a:rPr lang="en-US" sz="1800" dirty="0" err="1"/>
              <a:t>giai</a:t>
            </a:r>
            <a:r>
              <a:rPr lang="en-US" sz="1800" dirty="0"/>
              <a:t> </a:t>
            </a:r>
            <a:r>
              <a:rPr lang="en-US" sz="1800" dirty="0" err="1"/>
              <a:t>đoạn</a:t>
            </a:r>
            <a:r>
              <a:rPr lang="en-US" sz="1800" dirty="0"/>
              <a:t> </a:t>
            </a:r>
            <a:r>
              <a:rPr lang="en-US" sz="1800" dirty="0" err="1"/>
              <a:t>cấp</a:t>
            </a:r>
            <a:r>
              <a:rPr lang="en-US" sz="1800" dirty="0"/>
              <a:t>, </a:t>
            </a:r>
            <a:r>
              <a:rPr lang="en-US" sz="1800" dirty="0" err="1"/>
              <a:t>đặc</a:t>
            </a:r>
            <a:r>
              <a:rPr lang="en-US" sz="1800" dirty="0"/>
              <a:t> </a:t>
            </a:r>
            <a:r>
              <a:rPr lang="en-US" sz="1800" dirty="0" err="1"/>
              <a:t>biệt</a:t>
            </a:r>
            <a:r>
              <a:rPr lang="en-US" sz="1800" dirty="0"/>
              <a:t> </a:t>
            </a:r>
            <a:r>
              <a:rPr lang="en-US" sz="1800" dirty="0" err="1"/>
              <a:t>trên</a:t>
            </a:r>
            <a:r>
              <a:rPr lang="en-US" sz="1800" dirty="0"/>
              <a:t> </a:t>
            </a:r>
            <a:r>
              <a:rPr lang="en-US" sz="1800" dirty="0" err="1"/>
              <a:t>những</a:t>
            </a:r>
            <a:r>
              <a:rPr lang="en-US" sz="1800" dirty="0"/>
              <a:t> BN </a:t>
            </a:r>
            <a:r>
              <a:rPr lang="en-US" sz="1800" dirty="0" err="1"/>
              <a:t>có</a:t>
            </a:r>
            <a:r>
              <a:rPr lang="en-US" sz="1800" dirty="0"/>
              <a:t> </a:t>
            </a:r>
            <a:r>
              <a:rPr lang="en-US" sz="1800" dirty="0" err="1"/>
              <a:t>chức</a:t>
            </a:r>
            <a:r>
              <a:rPr lang="en-US" sz="1800" dirty="0"/>
              <a:t> </a:t>
            </a:r>
            <a:r>
              <a:rPr lang="en-US" sz="1800" dirty="0" err="1"/>
              <a:t>năng</a:t>
            </a:r>
            <a:r>
              <a:rPr lang="en-US" sz="1800" dirty="0"/>
              <a:t> </a:t>
            </a:r>
            <a:r>
              <a:rPr lang="en-US" sz="1800" dirty="0" err="1"/>
              <a:t>thận</a:t>
            </a:r>
            <a:r>
              <a:rPr lang="en-US" sz="1800" dirty="0"/>
              <a:t> </a:t>
            </a:r>
            <a:r>
              <a:rPr lang="en-US" sz="1800" dirty="0" err="1"/>
              <a:t>bình</a:t>
            </a:r>
            <a:r>
              <a:rPr lang="en-US" sz="1800" dirty="0"/>
              <a:t> </a:t>
            </a:r>
            <a:r>
              <a:rPr lang="en-US" sz="1800" dirty="0" err="1"/>
              <a:t>thường</a:t>
            </a:r>
            <a:r>
              <a:rPr lang="en-US" sz="1800" dirty="0"/>
              <a:t>, </a:t>
            </a:r>
            <a:r>
              <a:rPr lang="en-US" sz="1800" dirty="0" err="1"/>
              <a:t>không</a:t>
            </a:r>
            <a:r>
              <a:rPr lang="en-US" sz="1800" dirty="0"/>
              <a:t> </a:t>
            </a:r>
            <a:r>
              <a:rPr lang="en-US" sz="1800" dirty="0" err="1"/>
              <a:t>muốn</a:t>
            </a:r>
            <a:r>
              <a:rPr lang="en-US" sz="1800" dirty="0"/>
              <a:t> </a:t>
            </a:r>
            <a:r>
              <a:rPr lang="en-US" sz="1800" dirty="0" err="1"/>
              <a:t>tiêm</a:t>
            </a:r>
            <a:r>
              <a:rPr lang="en-US" sz="1800" dirty="0"/>
              <a:t> </a:t>
            </a:r>
            <a:r>
              <a:rPr lang="en-US" sz="1800" dirty="0" err="1"/>
              <a:t>và</a:t>
            </a:r>
            <a:r>
              <a:rPr lang="en-US" sz="1800" dirty="0"/>
              <a:t> </a:t>
            </a:r>
            <a:r>
              <a:rPr lang="en-US" sz="1800" dirty="0" err="1"/>
              <a:t>chấp</a:t>
            </a:r>
            <a:r>
              <a:rPr lang="en-US" sz="1800" dirty="0"/>
              <a:t> </a:t>
            </a:r>
            <a:r>
              <a:rPr lang="en-US" sz="1800" dirty="0" err="1"/>
              <a:t>nhận</a:t>
            </a:r>
            <a:r>
              <a:rPr lang="en-US" sz="1800" dirty="0"/>
              <a:t> </a:t>
            </a:r>
            <a:r>
              <a:rPr lang="en-US" sz="1800" dirty="0" err="1"/>
              <a:t>nguy</a:t>
            </a:r>
            <a:r>
              <a:rPr lang="en-US" sz="1800" dirty="0"/>
              <a:t> </a:t>
            </a:r>
            <a:r>
              <a:rPr lang="en-US" sz="1800" dirty="0" err="1"/>
              <a:t>cơ</a:t>
            </a:r>
            <a:r>
              <a:rPr lang="en-US" sz="1800" dirty="0"/>
              <a:t> </a:t>
            </a:r>
            <a:r>
              <a:rPr lang="en-US" sz="1800" dirty="0" err="1"/>
              <a:t>chảy</a:t>
            </a:r>
            <a:r>
              <a:rPr lang="en-US" sz="1800" dirty="0"/>
              <a:t> </a:t>
            </a:r>
            <a:r>
              <a:rPr lang="en-US" sz="1800" dirty="0" err="1"/>
              <a:t>máu</a:t>
            </a:r>
            <a:r>
              <a:rPr lang="en-US" sz="1800" dirty="0"/>
              <a:t> </a:t>
            </a:r>
            <a:r>
              <a:rPr lang="en-US" sz="1800" dirty="0" err="1"/>
              <a:t>có</a:t>
            </a:r>
            <a:r>
              <a:rPr lang="en-US" sz="1800" dirty="0"/>
              <a:t> </a:t>
            </a:r>
            <a:r>
              <a:rPr lang="en-US" sz="1800" dirty="0" err="1"/>
              <a:t>thể</a:t>
            </a:r>
            <a:r>
              <a:rPr lang="en-US" sz="1800" dirty="0"/>
              <a:t> </a:t>
            </a:r>
            <a:r>
              <a:rPr lang="en-US" sz="1800" dirty="0" err="1"/>
              <a:t>xảy</a:t>
            </a:r>
            <a:r>
              <a:rPr lang="en-US" sz="1800" dirty="0"/>
              <a:t> </a:t>
            </a:r>
            <a:r>
              <a:rPr lang="en-US" sz="1800" dirty="0" err="1"/>
              <a:t>ra</a:t>
            </a:r>
            <a:r>
              <a:rPr lang="en-US" sz="1800" dirty="0"/>
              <a:t> </a:t>
            </a:r>
            <a:r>
              <a:rPr lang="en-US" sz="1800" dirty="0" err="1"/>
              <a:t>trên</a:t>
            </a:r>
            <a:r>
              <a:rPr lang="en-US" sz="1800" dirty="0"/>
              <a:t> 1 </a:t>
            </a:r>
            <a:r>
              <a:rPr lang="en-US" sz="1800" dirty="0" err="1"/>
              <a:t>tác</a:t>
            </a:r>
            <a:r>
              <a:rPr lang="en-US" sz="1800" dirty="0"/>
              <a:t> </a:t>
            </a:r>
            <a:r>
              <a:rPr lang="en-US" sz="1800" dirty="0" err="1"/>
              <a:t>nhân</a:t>
            </a:r>
            <a:r>
              <a:rPr lang="en-US" sz="1800" dirty="0"/>
              <a:t> </a:t>
            </a:r>
            <a:r>
              <a:rPr lang="en-US" sz="1800" dirty="0" err="1"/>
              <a:t>mà</a:t>
            </a:r>
            <a:r>
              <a:rPr lang="en-US" sz="1800" dirty="0"/>
              <a:t> </a:t>
            </a:r>
            <a:r>
              <a:rPr lang="en-US" sz="1800" dirty="0" err="1"/>
              <a:t>đảo</a:t>
            </a:r>
            <a:r>
              <a:rPr lang="en-US" sz="1800" dirty="0"/>
              <a:t> </a:t>
            </a:r>
            <a:r>
              <a:rPr lang="en-US" sz="1800" dirty="0" err="1"/>
              <a:t>ngược</a:t>
            </a:r>
            <a:r>
              <a:rPr lang="en-US" sz="1800" dirty="0"/>
              <a:t> </a:t>
            </a:r>
            <a:r>
              <a:rPr lang="en-US" sz="1800" dirty="0" err="1"/>
              <a:t>tình</a:t>
            </a:r>
            <a:r>
              <a:rPr lang="en-US" sz="1800" dirty="0"/>
              <a:t> </a:t>
            </a:r>
            <a:r>
              <a:rPr lang="en-US" sz="1800" dirty="0" err="1"/>
              <a:t>trạng</a:t>
            </a:r>
            <a:r>
              <a:rPr lang="en-US" sz="1800" dirty="0"/>
              <a:t> </a:t>
            </a:r>
            <a:r>
              <a:rPr lang="en-US" sz="1800" dirty="0" err="1"/>
              <a:t>chống</a:t>
            </a:r>
            <a:r>
              <a:rPr lang="en-US" sz="1800" dirty="0"/>
              <a:t> </a:t>
            </a:r>
            <a:r>
              <a:rPr lang="en-US" sz="1800" dirty="0" err="1"/>
              <a:t>đông</a:t>
            </a:r>
            <a:r>
              <a:rPr lang="en-US" sz="1800" dirty="0"/>
              <a:t> </a:t>
            </a:r>
            <a:r>
              <a:rPr lang="en-US" sz="1800" dirty="0" err="1"/>
              <a:t>không</a:t>
            </a:r>
            <a:r>
              <a:rPr lang="en-US" sz="1800" dirty="0"/>
              <a:t> </a:t>
            </a:r>
            <a:r>
              <a:rPr lang="en-US" sz="1800" dirty="0" err="1"/>
              <a:t>hoàn</a:t>
            </a:r>
            <a:r>
              <a:rPr lang="en-US" sz="1800" dirty="0"/>
              <a:t> </a:t>
            </a:r>
            <a:r>
              <a:rPr lang="en-US" sz="1800" dirty="0" err="1"/>
              <a:t>toàn</a:t>
            </a:r>
            <a:r>
              <a:rPr lang="en-US" sz="1800" dirty="0"/>
              <a:t>. </a:t>
            </a:r>
          </a:p>
          <a:p>
            <a:pPr lvl="0"/>
            <a:r>
              <a:rPr lang="en-US" sz="1800" dirty="0" err="1"/>
              <a:t>Ức</a:t>
            </a:r>
            <a:r>
              <a:rPr lang="en-US" sz="1800" dirty="0"/>
              <a:t> </a:t>
            </a:r>
            <a:r>
              <a:rPr lang="en-US" sz="1800" dirty="0" err="1"/>
              <a:t>chế</a:t>
            </a:r>
            <a:r>
              <a:rPr lang="en-US" sz="1800" dirty="0"/>
              <a:t> thrombin </a:t>
            </a:r>
            <a:r>
              <a:rPr lang="en-US" sz="1800" dirty="0" err="1"/>
              <a:t>trực</a:t>
            </a:r>
            <a:r>
              <a:rPr lang="en-US" sz="1800" dirty="0"/>
              <a:t> </a:t>
            </a:r>
            <a:r>
              <a:rPr lang="en-US" sz="1800" dirty="0" err="1"/>
              <a:t>tiếp</a:t>
            </a:r>
            <a:r>
              <a:rPr lang="en-US" sz="1800" dirty="0"/>
              <a:t> (</a:t>
            </a:r>
            <a:r>
              <a:rPr lang="en-US" sz="1800" dirty="0" err="1"/>
              <a:t>argatroban</a:t>
            </a:r>
            <a:r>
              <a:rPr lang="en-US" sz="1800" dirty="0"/>
              <a:t>, </a:t>
            </a:r>
            <a:r>
              <a:rPr lang="en-US" sz="1800" dirty="0" err="1"/>
              <a:t>lepirudin</a:t>
            </a:r>
            <a:r>
              <a:rPr lang="en-US" sz="1800" dirty="0"/>
              <a:t>): ở BN </a:t>
            </a:r>
            <a:r>
              <a:rPr lang="en-US" sz="1800" dirty="0" err="1"/>
              <a:t>bị</a:t>
            </a:r>
            <a:r>
              <a:rPr lang="en-US" sz="1800" dirty="0"/>
              <a:t> HKTMS  </a:t>
            </a:r>
            <a:r>
              <a:rPr lang="en-US" sz="1800" dirty="0" err="1"/>
              <a:t>có</a:t>
            </a:r>
            <a:r>
              <a:rPr lang="en-US" sz="1800" dirty="0"/>
              <a:t> </a:t>
            </a:r>
            <a:r>
              <a:rPr lang="en-US" sz="1800" dirty="0" err="1"/>
              <a:t>tiền</a:t>
            </a:r>
            <a:r>
              <a:rPr lang="en-US" sz="1800" dirty="0"/>
              <a:t> </a:t>
            </a:r>
            <a:r>
              <a:rPr lang="en-US" sz="1800" dirty="0" err="1"/>
              <a:t>sử</a:t>
            </a:r>
            <a:r>
              <a:rPr lang="en-US" sz="1800" dirty="0"/>
              <a:t> </a:t>
            </a:r>
            <a:r>
              <a:rPr lang="en-US" sz="1800" dirty="0" err="1"/>
              <a:t>giảm</a:t>
            </a:r>
            <a:r>
              <a:rPr lang="en-US" sz="1800" dirty="0"/>
              <a:t> </a:t>
            </a:r>
            <a:r>
              <a:rPr lang="en-US" sz="1800" dirty="0" err="1"/>
              <a:t>tiểu</a:t>
            </a:r>
            <a:r>
              <a:rPr lang="en-US" sz="1800" dirty="0"/>
              <a:t> </a:t>
            </a:r>
            <a:r>
              <a:rPr lang="en-US" sz="1800" dirty="0" err="1"/>
              <a:t>cầu</a:t>
            </a:r>
            <a:r>
              <a:rPr lang="en-US" sz="1800" dirty="0"/>
              <a:t> </a:t>
            </a:r>
            <a:r>
              <a:rPr lang="en-US" sz="1800" dirty="0" err="1"/>
              <a:t>liên</a:t>
            </a:r>
            <a:r>
              <a:rPr lang="en-US" sz="1800" dirty="0"/>
              <a:t> </a:t>
            </a:r>
            <a:r>
              <a:rPr lang="en-US" sz="1800" dirty="0" err="1"/>
              <a:t>quan</a:t>
            </a:r>
            <a:r>
              <a:rPr lang="en-US" sz="1800" dirty="0"/>
              <a:t> heparin (HIT) </a:t>
            </a:r>
            <a:r>
              <a:rPr lang="en-US" sz="1800" dirty="0" err="1"/>
              <a:t>trước</a:t>
            </a:r>
            <a:r>
              <a:rPr lang="en-US" sz="1800" dirty="0"/>
              <a:t> </a:t>
            </a:r>
            <a:r>
              <a:rPr lang="en-US" sz="1800" dirty="0" err="1"/>
              <a:t>đây</a:t>
            </a:r>
            <a:r>
              <a:rPr lang="en-US" sz="1800" dirty="0"/>
              <a:t>.</a:t>
            </a:r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0" y="133350"/>
            <a:ext cx="9144000" cy="583406"/>
          </a:xfrm>
        </p:spPr>
        <p:txBody>
          <a:bodyPr>
            <a:normAutofit/>
          </a:bodyPr>
          <a:lstStyle/>
          <a:p>
            <a:r>
              <a:rPr lang="en-US" sz="2800" dirty="0" err="1"/>
              <a:t>Lựa</a:t>
            </a:r>
            <a:r>
              <a:rPr lang="en-US" sz="2800" dirty="0"/>
              <a:t> </a:t>
            </a:r>
            <a:r>
              <a:rPr lang="en-US" sz="2800" dirty="0" err="1"/>
              <a:t>chọn</a:t>
            </a:r>
            <a:r>
              <a:rPr lang="en-US" sz="2800" dirty="0"/>
              <a:t> </a:t>
            </a:r>
            <a:r>
              <a:rPr lang="en-US" sz="2800" dirty="0" err="1"/>
              <a:t>kháng</a:t>
            </a:r>
            <a:r>
              <a:rPr lang="en-US" sz="2800" dirty="0"/>
              <a:t> </a:t>
            </a:r>
            <a:r>
              <a:rPr lang="en-US" sz="2800" dirty="0" err="1"/>
              <a:t>đông</a:t>
            </a:r>
            <a:endParaRPr lang="en-US" sz="2800" b="1" dirty="0">
              <a:solidFill>
                <a:srgbClr val="CC0066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66700" y="728186"/>
            <a:ext cx="8610600" cy="3824764"/>
          </a:xfrm>
        </p:spPr>
        <p:txBody>
          <a:bodyPr>
            <a:noAutofit/>
          </a:bodyPr>
          <a:lstStyle/>
          <a:p>
            <a:pPr lvl="0"/>
            <a:r>
              <a:rPr lang="en-US" sz="1800" dirty="0"/>
              <a:t>Heparin </a:t>
            </a:r>
            <a:r>
              <a:rPr lang="en-US" sz="1800" dirty="0" err="1"/>
              <a:t>không</a:t>
            </a:r>
            <a:r>
              <a:rPr lang="en-US" sz="1800" dirty="0"/>
              <a:t> </a:t>
            </a:r>
            <a:r>
              <a:rPr lang="en-US" sz="1800" dirty="0" err="1"/>
              <a:t>phân</a:t>
            </a:r>
            <a:r>
              <a:rPr lang="en-US" sz="1800" dirty="0"/>
              <a:t> </a:t>
            </a:r>
            <a:r>
              <a:rPr lang="en-US" sz="1800" dirty="0" err="1"/>
              <a:t>đoạn</a:t>
            </a:r>
            <a:r>
              <a:rPr lang="en-US" sz="1800" dirty="0"/>
              <a:t> (UFH): </a:t>
            </a:r>
            <a:r>
              <a:rPr lang="en-US" sz="1800" dirty="0" err="1"/>
              <a:t>có</a:t>
            </a:r>
            <a:r>
              <a:rPr lang="en-US" sz="1800" dirty="0"/>
              <a:t> </a:t>
            </a:r>
            <a:r>
              <a:rPr lang="en-US" sz="1800" dirty="0" err="1"/>
              <a:t>thể</a:t>
            </a:r>
            <a:r>
              <a:rPr lang="en-US" sz="1800" dirty="0"/>
              <a:t> </a:t>
            </a:r>
            <a:r>
              <a:rPr lang="en-US" sz="1800" dirty="0" err="1"/>
              <a:t>dùng</a:t>
            </a:r>
            <a:r>
              <a:rPr lang="en-US" sz="1800" dirty="0"/>
              <a:t> 1 </a:t>
            </a:r>
            <a:r>
              <a:rPr lang="en-US" sz="1800" dirty="0" err="1"/>
              <a:t>trong</a:t>
            </a:r>
            <a:r>
              <a:rPr lang="en-US" sz="1800" dirty="0"/>
              <a:t> 3 </a:t>
            </a:r>
            <a:r>
              <a:rPr lang="en-US" sz="1800" dirty="0" err="1"/>
              <a:t>phương</a:t>
            </a:r>
            <a:r>
              <a:rPr lang="en-US" sz="1800" dirty="0"/>
              <a:t> </a:t>
            </a:r>
            <a:r>
              <a:rPr lang="en-US" sz="1800" dirty="0" err="1"/>
              <a:t>pháp</a:t>
            </a:r>
            <a:endParaRPr lang="en-US" sz="1800" dirty="0"/>
          </a:p>
          <a:p>
            <a:pPr lvl="1"/>
            <a:r>
              <a:rPr lang="en-US" dirty="0"/>
              <a:t>80 U/Kg bolus </a:t>
            </a:r>
            <a:r>
              <a:rPr lang="en-US" dirty="0" err="1"/>
              <a:t>tĩnh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 </a:t>
            </a:r>
            <a:r>
              <a:rPr lang="en-US" dirty="0" err="1"/>
              <a:t>truyền</a:t>
            </a:r>
            <a:r>
              <a:rPr lang="en-US" dirty="0"/>
              <a:t> TM </a:t>
            </a:r>
            <a:r>
              <a:rPr lang="en-US" dirty="0" err="1"/>
              <a:t>liên</a:t>
            </a:r>
            <a:r>
              <a:rPr lang="en-US" dirty="0"/>
              <a:t> </a:t>
            </a:r>
            <a:r>
              <a:rPr lang="en-US" dirty="0" err="1"/>
              <a:t>tục</a:t>
            </a:r>
            <a:r>
              <a:rPr lang="en-US" dirty="0"/>
              <a:t>,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liều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aPTT</a:t>
            </a:r>
            <a:r>
              <a:rPr lang="en-US" dirty="0"/>
              <a:t> </a:t>
            </a:r>
            <a:r>
              <a:rPr lang="en-US" dirty="0" err="1"/>
              <a:t>đạt</a:t>
            </a:r>
            <a:r>
              <a:rPr lang="en-US" dirty="0"/>
              <a:t> 1.5-2.5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aPTT</a:t>
            </a:r>
            <a:r>
              <a:rPr lang="en-US" dirty="0"/>
              <a:t> </a:t>
            </a:r>
            <a:r>
              <a:rPr lang="en-US" dirty="0" err="1"/>
              <a:t>chứng</a:t>
            </a:r>
            <a:r>
              <a:rPr lang="en-US" dirty="0"/>
              <a:t> (</a:t>
            </a:r>
            <a:r>
              <a:rPr lang="en-US" dirty="0" err="1"/>
              <a:t>aPTT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nên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dõi</a:t>
            </a:r>
            <a:r>
              <a:rPr lang="en-US" dirty="0"/>
              <a:t> ở </a:t>
            </a:r>
            <a:r>
              <a:rPr lang="en-US" dirty="0" err="1"/>
              <a:t>những</a:t>
            </a:r>
            <a:r>
              <a:rPr lang="en-US" dirty="0"/>
              <a:t> 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ngay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đã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aPTT</a:t>
            </a:r>
            <a:r>
              <a:rPr lang="en-US" dirty="0"/>
              <a:t> </a:t>
            </a:r>
            <a:r>
              <a:rPr lang="en-US" dirty="0" err="1"/>
              <a:t>nền</a:t>
            </a:r>
            <a:r>
              <a:rPr lang="en-US" dirty="0"/>
              <a:t> </a:t>
            </a:r>
            <a:r>
              <a:rPr lang="en-US" dirty="0" err="1"/>
              <a:t>bất</a:t>
            </a:r>
            <a:r>
              <a:rPr lang="en-US" dirty="0"/>
              <a:t> </a:t>
            </a:r>
            <a:r>
              <a:rPr lang="en-US" dirty="0" err="1"/>
              <a:t>thường</a:t>
            </a:r>
            <a:r>
              <a:rPr lang="en-US" dirty="0"/>
              <a:t> (</a:t>
            </a:r>
            <a:r>
              <a:rPr lang="en-US" dirty="0" err="1"/>
              <a:t>như</a:t>
            </a:r>
            <a:r>
              <a:rPr lang="en-US" dirty="0"/>
              <a:t> ở 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kháng</a:t>
            </a:r>
            <a:r>
              <a:rPr lang="en-US" dirty="0"/>
              <a:t> </a:t>
            </a:r>
            <a:r>
              <a:rPr lang="en-US" dirty="0" err="1"/>
              <a:t>đông</a:t>
            </a:r>
            <a:r>
              <a:rPr lang="en-US" dirty="0"/>
              <a:t> lupus),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liều</a:t>
            </a:r>
            <a:r>
              <a:rPr lang="en-US" dirty="0"/>
              <a:t> </a:t>
            </a:r>
            <a:r>
              <a:rPr lang="en-US" dirty="0" err="1"/>
              <a:t>cao</a:t>
            </a:r>
            <a:r>
              <a:rPr lang="en-US" dirty="0"/>
              <a:t> heparin </a:t>
            </a:r>
            <a:r>
              <a:rPr lang="en-US" dirty="0" err="1"/>
              <a:t>như</a:t>
            </a:r>
            <a:r>
              <a:rPr lang="en-US" dirty="0"/>
              <a:t> </a:t>
            </a:r>
            <a:r>
              <a:rPr lang="en-US" dirty="0" err="1"/>
              <a:t>thiếu</a:t>
            </a:r>
            <a:r>
              <a:rPr lang="en-US" dirty="0"/>
              <a:t> </a:t>
            </a:r>
            <a:r>
              <a:rPr lang="en-US" dirty="0" err="1"/>
              <a:t>hụt</a:t>
            </a:r>
            <a:r>
              <a:rPr lang="en-US" dirty="0"/>
              <a:t> antithrombin, 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lý</a:t>
            </a:r>
            <a:r>
              <a:rPr lang="en-US" dirty="0"/>
              <a:t> </a:t>
            </a:r>
            <a:r>
              <a:rPr lang="en-US" dirty="0" err="1"/>
              <a:t>ác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thai.</a:t>
            </a:r>
            <a:r>
              <a:rPr lang="en-US" dirty="0"/>
              <a:t> Trong </a:t>
            </a:r>
            <a:r>
              <a:rPr lang="en-US" dirty="0" err="1"/>
              <a:t>những</a:t>
            </a:r>
            <a:r>
              <a:rPr lang="en-US" dirty="0"/>
              <a:t> </a:t>
            </a:r>
            <a:r>
              <a:rPr lang="en-US" dirty="0" err="1"/>
              <a:t>trường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đề</a:t>
            </a:r>
            <a:r>
              <a:rPr lang="en-US" dirty="0"/>
              <a:t> </a:t>
            </a:r>
            <a:r>
              <a:rPr lang="en-US" dirty="0" err="1"/>
              <a:t>kháng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heparin </a:t>
            </a:r>
            <a:r>
              <a:rPr lang="en-US" dirty="0" err="1"/>
              <a:t>này</a:t>
            </a:r>
            <a:r>
              <a:rPr lang="en-US" dirty="0"/>
              <a:t>,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lượng</a:t>
            </a:r>
            <a:r>
              <a:rPr lang="en-US" dirty="0"/>
              <a:t> </a:t>
            </a:r>
            <a:r>
              <a:rPr lang="en-US" dirty="0" err="1"/>
              <a:t>hoạt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chống</a:t>
            </a:r>
            <a:r>
              <a:rPr lang="en-US" dirty="0"/>
              <a:t> </a:t>
            </a:r>
            <a:r>
              <a:rPr lang="en-US" dirty="0" err="1"/>
              <a:t>yếu</a:t>
            </a:r>
            <a:r>
              <a:rPr lang="en-US" dirty="0"/>
              <a:t> </a:t>
            </a:r>
            <a:r>
              <a:rPr lang="en-US" dirty="0" err="1"/>
              <a:t>tố</a:t>
            </a:r>
            <a:r>
              <a:rPr lang="en-US" dirty="0"/>
              <a:t> Xa </a:t>
            </a:r>
            <a:r>
              <a:rPr lang="en-US" dirty="0" err="1"/>
              <a:t>nên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sử</a:t>
            </a:r>
            <a:r>
              <a:rPr lang="en-US" dirty="0"/>
              <a:t> </a:t>
            </a:r>
            <a:r>
              <a:rPr lang="en-US" dirty="0" err="1"/>
              <a:t>dụng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ngưỡng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phép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0.3-0.7 UI/ml </a:t>
            </a:r>
            <a:r>
              <a:rPr lang="en-US" dirty="0" err="1"/>
              <a:t>tương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khoảng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heparin.</a:t>
            </a:r>
          </a:p>
          <a:p>
            <a:pPr lvl="1"/>
            <a:r>
              <a:rPr lang="en-US" dirty="0"/>
              <a:t>5000 UI bolus TM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17.500 UI X 2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tiêm</a:t>
            </a:r>
            <a:r>
              <a:rPr lang="en-US" dirty="0"/>
              <a:t> </a:t>
            </a:r>
            <a:r>
              <a:rPr lang="en-US" dirty="0" err="1"/>
              <a:t>dưới</a:t>
            </a:r>
            <a:r>
              <a:rPr lang="en-US" dirty="0"/>
              <a:t> da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ngày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tiên</a:t>
            </a:r>
            <a:r>
              <a:rPr lang="en-US" dirty="0"/>
              <a:t>, </a:t>
            </a:r>
            <a:r>
              <a:rPr lang="en-US" dirty="0" err="1"/>
              <a:t>liều</a:t>
            </a:r>
            <a:r>
              <a:rPr lang="en-US" dirty="0"/>
              <a:t> </a:t>
            </a:r>
            <a:r>
              <a:rPr lang="en-US" dirty="0" err="1"/>
              <a:t>tiêm</a:t>
            </a:r>
            <a:r>
              <a:rPr lang="en-US" dirty="0"/>
              <a:t> </a:t>
            </a:r>
            <a:r>
              <a:rPr lang="en-US" dirty="0" err="1"/>
              <a:t>dưới</a:t>
            </a:r>
            <a:r>
              <a:rPr lang="en-US" dirty="0"/>
              <a:t> da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aPTT</a:t>
            </a:r>
            <a:r>
              <a:rPr lang="en-US" dirty="0"/>
              <a:t> </a:t>
            </a:r>
            <a:r>
              <a:rPr lang="en-US" dirty="0" err="1"/>
              <a:t>đạt</a:t>
            </a:r>
            <a:r>
              <a:rPr lang="en-US" dirty="0"/>
              <a:t> 1.5-2.5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chứng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Liều</a:t>
            </a:r>
            <a:r>
              <a:rPr lang="en-US" dirty="0"/>
              <a:t> </a:t>
            </a:r>
            <a:r>
              <a:rPr lang="en-US" dirty="0" err="1"/>
              <a:t>tải</a:t>
            </a:r>
            <a:r>
              <a:rPr lang="en-US" dirty="0"/>
              <a:t> 333 UI/Kg </a:t>
            </a:r>
            <a:r>
              <a:rPr lang="en-US" dirty="0" err="1"/>
              <a:t>tiêm</a:t>
            </a:r>
            <a:r>
              <a:rPr lang="en-US" dirty="0"/>
              <a:t> </a:t>
            </a:r>
            <a:r>
              <a:rPr lang="en-US" dirty="0" err="1"/>
              <a:t>dưới</a:t>
            </a:r>
            <a:r>
              <a:rPr lang="en-US" dirty="0"/>
              <a:t> da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tục</a:t>
            </a:r>
            <a:r>
              <a:rPr lang="en-US" dirty="0"/>
              <a:t> </a:t>
            </a:r>
            <a:r>
              <a:rPr lang="en-US" dirty="0" err="1"/>
              <a:t>tiêm</a:t>
            </a:r>
            <a:r>
              <a:rPr lang="en-US" dirty="0"/>
              <a:t> </a:t>
            </a:r>
            <a:r>
              <a:rPr lang="en-US" dirty="0" err="1"/>
              <a:t>dưới</a:t>
            </a:r>
            <a:r>
              <a:rPr lang="en-US" dirty="0"/>
              <a:t> da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liều</a:t>
            </a:r>
            <a:r>
              <a:rPr lang="en-US" dirty="0"/>
              <a:t> </a:t>
            </a:r>
            <a:r>
              <a:rPr lang="en-US" dirty="0" err="1"/>
              <a:t>cố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250 UI/Kg </a:t>
            </a:r>
            <a:r>
              <a:rPr lang="en-US" dirty="0" err="1"/>
              <a:t>mỗi</a:t>
            </a:r>
            <a:r>
              <a:rPr lang="en-US" dirty="0"/>
              <a:t> 12 </a:t>
            </a:r>
            <a:r>
              <a:rPr lang="en-US" dirty="0" err="1"/>
              <a:t>giờ</a:t>
            </a:r>
            <a:r>
              <a:rPr lang="en-US" dirty="0"/>
              <a:t> </a:t>
            </a:r>
            <a:r>
              <a:rPr lang="en-US" dirty="0" err="1"/>
              <a:t>mà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dõi</a:t>
            </a:r>
            <a:r>
              <a:rPr lang="en-US" dirty="0"/>
              <a:t> </a:t>
            </a:r>
            <a:r>
              <a:rPr lang="en-US" dirty="0" err="1"/>
              <a:t>aPTT</a:t>
            </a:r>
            <a:r>
              <a:rPr lang="en-US" dirty="0"/>
              <a:t> (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những</a:t>
            </a:r>
            <a:r>
              <a:rPr lang="en-US" dirty="0"/>
              <a:t> </a:t>
            </a:r>
            <a:r>
              <a:rPr lang="en-US" dirty="0" err="1"/>
              <a:t>toán</a:t>
            </a:r>
            <a:r>
              <a:rPr lang="en-US" dirty="0"/>
              <a:t> </a:t>
            </a:r>
            <a:r>
              <a:rPr lang="en-US" dirty="0" err="1"/>
              <a:t>đồ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gần</a:t>
            </a:r>
            <a:r>
              <a:rPr lang="en-US" dirty="0"/>
              <a:t> </a:t>
            </a:r>
            <a:r>
              <a:rPr lang="en-US" dirty="0" err="1"/>
              <a:t>đây</a:t>
            </a:r>
            <a:r>
              <a:rPr lang="en-US" dirty="0"/>
              <a:t> </a:t>
            </a:r>
            <a:r>
              <a:rPr lang="en-US" dirty="0" err="1"/>
              <a:t>khuyến</a:t>
            </a:r>
            <a:r>
              <a:rPr lang="en-US" dirty="0"/>
              <a:t> </a:t>
            </a:r>
            <a:r>
              <a:rPr lang="en-US" dirty="0" err="1"/>
              <a:t>cáo</a:t>
            </a:r>
            <a:r>
              <a:rPr lang="en-US" dirty="0"/>
              <a:t>).</a:t>
            </a:r>
          </a:p>
          <a:p>
            <a:endParaRPr lang="en-US" sz="1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33350"/>
            <a:ext cx="9144000" cy="583406"/>
          </a:xfrm>
        </p:spPr>
        <p:txBody>
          <a:bodyPr>
            <a:normAutofit/>
          </a:bodyPr>
          <a:lstStyle/>
          <a:p>
            <a:pPr lvl="0"/>
            <a:r>
              <a:rPr lang="en-US" sz="2800" dirty="0" err="1"/>
              <a:t>Cách</a:t>
            </a:r>
            <a:r>
              <a:rPr lang="en-US" sz="2800" dirty="0"/>
              <a:t> </a:t>
            </a:r>
            <a:r>
              <a:rPr lang="en-US" sz="2800" dirty="0" err="1"/>
              <a:t>dùng</a:t>
            </a:r>
            <a:r>
              <a:rPr lang="en-US" sz="2800" dirty="0"/>
              <a:t> </a:t>
            </a:r>
            <a:r>
              <a:rPr lang="en-US" sz="2800" dirty="0" err="1"/>
              <a:t>kháng</a:t>
            </a:r>
            <a:r>
              <a:rPr lang="en-US" sz="2800" dirty="0"/>
              <a:t> </a:t>
            </a:r>
            <a:r>
              <a:rPr lang="en-US" sz="2800" dirty="0" err="1"/>
              <a:t>đông</a:t>
            </a:r>
            <a:r>
              <a:rPr lang="en-US" sz="2800" dirty="0"/>
              <a:t> (1)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792956"/>
            <a:ext cx="8229600" cy="3657599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dirty="0"/>
              <a:t>Heparin </a:t>
            </a:r>
            <a:r>
              <a:rPr lang="en-US" dirty="0" err="1"/>
              <a:t>trọng</a:t>
            </a:r>
            <a:r>
              <a:rPr lang="en-US" dirty="0"/>
              <a:t> </a:t>
            </a:r>
            <a:r>
              <a:rPr lang="en-US" dirty="0" err="1"/>
              <a:t>lượng</a:t>
            </a:r>
            <a:r>
              <a:rPr lang="en-US" dirty="0"/>
              <a:t> </a:t>
            </a:r>
            <a:r>
              <a:rPr lang="en-US" dirty="0" err="1"/>
              <a:t>phân</a:t>
            </a:r>
            <a:r>
              <a:rPr lang="en-US" dirty="0"/>
              <a:t> </a:t>
            </a:r>
            <a:r>
              <a:rPr lang="en-US" dirty="0" err="1"/>
              <a:t>tử</a:t>
            </a:r>
            <a:r>
              <a:rPr lang="en-US" dirty="0"/>
              <a:t> </a:t>
            </a:r>
            <a:r>
              <a:rPr lang="en-US" dirty="0" err="1"/>
              <a:t>thấp</a:t>
            </a:r>
            <a:r>
              <a:rPr lang="en-US" dirty="0"/>
              <a:t> (LMWH): </a:t>
            </a:r>
          </a:p>
          <a:p>
            <a:pPr lvl="0"/>
            <a:r>
              <a:rPr lang="en-US" dirty="0"/>
              <a:t>Enoxaparin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dùng</a:t>
            </a:r>
            <a:r>
              <a:rPr lang="en-US" dirty="0"/>
              <a:t> 1 </a:t>
            </a:r>
            <a:r>
              <a:rPr lang="en-US" dirty="0" err="1"/>
              <a:t>trong</a:t>
            </a:r>
            <a:r>
              <a:rPr lang="en-US" dirty="0"/>
              <a:t> 2 </a:t>
            </a:r>
            <a:r>
              <a:rPr lang="en-US" dirty="0" err="1"/>
              <a:t>cách</a:t>
            </a:r>
            <a:r>
              <a:rPr lang="en-US" dirty="0"/>
              <a:t>: </a:t>
            </a:r>
            <a:r>
              <a:rPr lang="en-US" dirty="0" err="1"/>
              <a:t>tiêm</a:t>
            </a:r>
            <a:r>
              <a:rPr lang="en-US" dirty="0"/>
              <a:t> </a:t>
            </a:r>
            <a:r>
              <a:rPr lang="en-US" dirty="0" err="1"/>
              <a:t>dưới</a:t>
            </a:r>
            <a:r>
              <a:rPr lang="en-US" dirty="0"/>
              <a:t> da 1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mỗi</a:t>
            </a:r>
            <a:r>
              <a:rPr lang="en-US" dirty="0"/>
              <a:t> </a:t>
            </a:r>
            <a:r>
              <a:rPr lang="en-US" dirty="0" err="1"/>
              <a:t>ngày</a:t>
            </a:r>
            <a:r>
              <a:rPr lang="en-US" dirty="0"/>
              <a:t> (1.5 mg/kg/</a:t>
            </a:r>
            <a:r>
              <a:rPr lang="en-US" dirty="0" err="1"/>
              <a:t>ngày</a:t>
            </a:r>
            <a:r>
              <a:rPr lang="en-US" dirty="0"/>
              <a:t>) </a:t>
            </a:r>
            <a:r>
              <a:rPr lang="en-US" dirty="0" err="1"/>
              <a:t>hoặc</a:t>
            </a:r>
            <a:r>
              <a:rPr lang="en-US" dirty="0"/>
              <a:t> 2 </a:t>
            </a:r>
            <a:r>
              <a:rPr lang="en-US" dirty="0" err="1"/>
              <a:t>lần</a:t>
            </a:r>
            <a:r>
              <a:rPr lang="en-US" dirty="0"/>
              <a:t>/</a:t>
            </a:r>
            <a:r>
              <a:rPr lang="en-US" dirty="0" err="1"/>
              <a:t>ngày</a:t>
            </a:r>
            <a:r>
              <a:rPr lang="en-US" dirty="0"/>
              <a:t> (1 mg/kg </a:t>
            </a:r>
            <a:r>
              <a:rPr lang="en-US" dirty="0" err="1"/>
              <a:t>mỗi</a:t>
            </a:r>
            <a:r>
              <a:rPr lang="en-US" dirty="0"/>
              <a:t> 12 </a:t>
            </a:r>
            <a:r>
              <a:rPr lang="en-US" dirty="0" err="1"/>
              <a:t>giờ</a:t>
            </a:r>
            <a:r>
              <a:rPr lang="en-US" dirty="0"/>
              <a:t>). </a:t>
            </a:r>
          </a:p>
          <a:p>
            <a:pPr lvl="0"/>
            <a:r>
              <a:rPr lang="en-US" dirty="0"/>
              <a:t>Bình </a:t>
            </a:r>
            <a:r>
              <a:rPr lang="en-US" dirty="0" err="1"/>
              <a:t>thường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dõi</a:t>
            </a:r>
            <a:r>
              <a:rPr lang="en-US" dirty="0"/>
              <a:t> </a:t>
            </a:r>
            <a:r>
              <a:rPr lang="en-US" dirty="0" err="1"/>
              <a:t>hoạt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chống</a:t>
            </a:r>
            <a:r>
              <a:rPr lang="en-US" dirty="0"/>
              <a:t> Xa </a:t>
            </a:r>
            <a:r>
              <a:rPr lang="en-US" dirty="0" err="1"/>
              <a:t>trừ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trường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như</a:t>
            </a:r>
            <a:r>
              <a:rPr lang="en-US" dirty="0"/>
              <a:t>: </a:t>
            </a:r>
            <a:r>
              <a:rPr lang="en-US" dirty="0" err="1"/>
              <a:t>béo</a:t>
            </a:r>
            <a:r>
              <a:rPr lang="en-US" dirty="0"/>
              <a:t> </a:t>
            </a:r>
            <a:r>
              <a:rPr lang="en-US" dirty="0" err="1"/>
              <a:t>phì</a:t>
            </a:r>
            <a:r>
              <a:rPr lang="en-US" dirty="0"/>
              <a:t>, </a:t>
            </a:r>
            <a:r>
              <a:rPr lang="en-US" dirty="0" err="1"/>
              <a:t>suy</a:t>
            </a:r>
            <a:r>
              <a:rPr lang="en-US" dirty="0"/>
              <a:t> </a:t>
            </a:r>
            <a:r>
              <a:rPr lang="en-US" dirty="0" err="1"/>
              <a:t>thận</a:t>
            </a:r>
            <a:r>
              <a:rPr lang="en-US" dirty="0"/>
              <a:t>,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thai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ở </a:t>
            </a:r>
            <a:r>
              <a:rPr lang="en-US" dirty="0" err="1"/>
              <a:t>trẻ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. Khi </a:t>
            </a:r>
            <a:r>
              <a:rPr lang="en-US" dirty="0" err="1"/>
              <a:t>đó</a:t>
            </a:r>
            <a:r>
              <a:rPr lang="en-US" dirty="0"/>
              <a:t>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đo</a:t>
            </a:r>
            <a:r>
              <a:rPr lang="en-US" dirty="0"/>
              <a:t> </a:t>
            </a:r>
            <a:r>
              <a:rPr lang="en-US" dirty="0" err="1"/>
              <a:t>hoạt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chống</a:t>
            </a:r>
            <a:r>
              <a:rPr lang="en-US" dirty="0"/>
              <a:t> Xa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điểm</a:t>
            </a:r>
            <a:r>
              <a:rPr lang="en-US" dirty="0"/>
              <a:t> 4 </a:t>
            </a:r>
            <a:r>
              <a:rPr lang="en-US" dirty="0" err="1"/>
              <a:t>giờ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tiêm</a:t>
            </a:r>
            <a:r>
              <a:rPr lang="en-US" dirty="0"/>
              <a:t> </a:t>
            </a:r>
            <a:r>
              <a:rPr lang="en-US" dirty="0" err="1"/>
              <a:t>dưới</a:t>
            </a:r>
            <a:r>
              <a:rPr lang="en-US" dirty="0"/>
              <a:t> da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khoảng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liệu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phép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0.5-1 UI/ml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chế</a:t>
            </a:r>
            <a:r>
              <a:rPr lang="en-US" dirty="0"/>
              <a:t>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tiêm</a:t>
            </a:r>
            <a:r>
              <a:rPr lang="en-US" dirty="0"/>
              <a:t> </a:t>
            </a:r>
            <a:r>
              <a:rPr lang="en-US" dirty="0" err="1"/>
              <a:t>mỗi</a:t>
            </a:r>
            <a:r>
              <a:rPr lang="en-US" dirty="0"/>
              <a:t> 12 </a:t>
            </a:r>
            <a:r>
              <a:rPr lang="en-US" dirty="0" err="1"/>
              <a:t>giờ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≥ 1 UI/ml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chế</a:t>
            </a:r>
            <a:r>
              <a:rPr lang="en-US" dirty="0"/>
              <a:t>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tiêm</a:t>
            </a:r>
            <a:r>
              <a:rPr lang="en-US" dirty="0"/>
              <a:t> 1 </a:t>
            </a:r>
            <a:r>
              <a:rPr lang="en-US" dirty="0" err="1"/>
              <a:t>lần</a:t>
            </a:r>
            <a:r>
              <a:rPr lang="en-US" dirty="0"/>
              <a:t>/</a:t>
            </a:r>
            <a:r>
              <a:rPr lang="en-US" dirty="0" err="1"/>
              <a:t>ngày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Fondaparinux (</a:t>
            </a:r>
            <a:r>
              <a:rPr lang="en-US" dirty="0" err="1"/>
              <a:t>ức</a:t>
            </a:r>
            <a:r>
              <a:rPr lang="en-US" dirty="0"/>
              <a:t> </a:t>
            </a:r>
            <a:r>
              <a:rPr lang="en-US" dirty="0" err="1"/>
              <a:t>chế</a:t>
            </a:r>
            <a:r>
              <a:rPr lang="en-US" dirty="0"/>
              <a:t> </a:t>
            </a:r>
            <a:r>
              <a:rPr lang="en-US" dirty="0" err="1"/>
              <a:t>gián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yếu</a:t>
            </a:r>
            <a:r>
              <a:rPr lang="en-US" dirty="0"/>
              <a:t> </a:t>
            </a:r>
            <a:r>
              <a:rPr lang="en-US" dirty="0" err="1"/>
              <a:t>tố</a:t>
            </a:r>
            <a:r>
              <a:rPr lang="en-US" dirty="0"/>
              <a:t> Xa):</a:t>
            </a:r>
          </a:p>
          <a:p>
            <a:pPr lvl="0"/>
            <a:r>
              <a:rPr lang="en-US" dirty="0" err="1"/>
              <a:t>Tiêm</a:t>
            </a:r>
            <a:r>
              <a:rPr lang="en-US" dirty="0"/>
              <a:t> </a:t>
            </a:r>
            <a:r>
              <a:rPr lang="en-US" dirty="0" err="1"/>
              <a:t>dưới</a:t>
            </a:r>
            <a:r>
              <a:rPr lang="en-US" dirty="0"/>
              <a:t> da 1 </a:t>
            </a:r>
            <a:r>
              <a:rPr lang="en-US" dirty="0" err="1"/>
              <a:t>lần</a:t>
            </a:r>
            <a:r>
              <a:rPr lang="en-US" dirty="0"/>
              <a:t>/</a:t>
            </a:r>
            <a:r>
              <a:rPr lang="en-US" dirty="0" err="1"/>
              <a:t>ngày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liều</a:t>
            </a:r>
            <a:r>
              <a:rPr lang="en-US" dirty="0"/>
              <a:t> 5 mg </a:t>
            </a:r>
            <a:r>
              <a:rPr lang="en-US" dirty="0" err="1"/>
              <a:t>cho</a:t>
            </a:r>
            <a:r>
              <a:rPr lang="en-US" dirty="0"/>
              <a:t> BN &lt; 50 Kg, </a:t>
            </a:r>
            <a:r>
              <a:rPr lang="en-US" dirty="0" err="1"/>
              <a:t>liều</a:t>
            </a:r>
            <a:r>
              <a:rPr lang="en-US" dirty="0"/>
              <a:t> 7.5 mg </a:t>
            </a:r>
            <a:r>
              <a:rPr lang="en-US" dirty="0" err="1"/>
              <a:t>cho</a:t>
            </a:r>
            <a:r>
              <a:rPr lang="en-US" dirty="0"/>
              <a:t> BN 50-100 Kg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liều</a:t>
            </a:r>
            <a:r>
              <a:rPr lang="en-US" dirty="0"/>
              <a:t> 10 mg </a:t>
            </a:r>
            <a:r>
              <a:rPr lang="en-US" dirty="0" err="1"/>
              <a:t>cho</a:t>
            </a:r>
            <a:r>
              <a:rPr lang="en-US" dirty="0"/>
              <a:t> BN &gt; 100 Kg.</a:t>
            </a:r>
          </a:p>
          <a:p>
            <a:pPr lvl="0"/>
            <a:r>
              <a:rPr lang="en-US" dirty="0" err="1"/>
              <a:t>Thuốc</a:t>
            </a:r>
            <a:r>
              <a:rPr lang="en-US" dirty="0"/>
              <a:t> </a:t>
            </a:r>
            <a:r>
              <a:rPr lang="en-US" dirty="0" err="1"/>
              <a:t>này</a:t>
            </a:r>
            <a:r>
              <a:rPr lang="en-US" dirty="0"/>
              <a:t> </a:t>
            </a:r>
            <a:r>
              <a:rPr lang="en-US" dirty="0" err="1"/>
              <a:t>bị</a:t>
            </a:r>
            <a:r>
              <a:rPr lang="en-US" dirty="0"/>
              <a:t> </a:t>
            </a:r>
            <a:r>
              <a:rPr lang="en-US" dirty="0" err="1"/>
              <a:t>chống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BN </a:t>
            </a:r>
            <a:r>
              <a:rPr lang="en-US" dirty="0" err="1"/>
              <a:t>suy</a:t>
            </a:r>
            <a:r>
              <a:rPr lang="en-US" dirty="0"/>
              <a:t> </a:t>
            </a:r>
            <a:r>
              <a:rPr lang="en-US" dirty="0" err="1"/>
              <a:t>thận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Clcre</a:t>
            </a:r>
            <a:r>
              <a:rPr lang="en-US" dirty="0"/>
              <a:t> &lt; 30 ml/p </a:t>
            </a:r>
            <a:r>
              <a:rPr lang="en-US" dirty="0" err="1"/>
              <a:t>và</a:t>
            </a:r>
            <a:r>
              <a:rPr lang="en-US" dirty="0"/>
              <a:t> ở BN </a:t>
            </a:r>
            <a:r>
              <a:rPr lang="en-US" dirty="0" err="1"/>
              <a:t>bị</a:t>
            </a:r>
            <a:r>
              <a:rPr lang="en-US" dirty="0"/>
              <a:t> </a:t>
            </a:r>
            <a:r>
              <a:rPr lang="en-US" dirty="0" err="1"/>
              <a:t>viêm</a:t>
            </a:r>
            <a:r>
              <a:rPr lang="en-US" dirty="0"/>
              <a:t> </a:t>
            </a:r>
            <a:r>
              <a:rPr lang="en-US" dirty="0" err="1"/>
              <a:t>nội</a:t>
            </a:r>
            <a:r>
              <a:rPr lang="en-US" dirty="0"/>
              <a:t> </a:t>
            </a:r>
            <a:r>
              <a:rPr lang="en-US" dirty="0" err="1"/>
              <a:t>tâm</a:t>
            </a:r>
            <a:r>
              <a:rPr lang="en-US" dirty="0"/>
              <a:t> </a:t>
            </a:r>
            <a:r>
              <a:rPr lang="en-US" dirty="0" err="1"/>
              <a:t>mạc</a:t>
            </a:r>
            <a:r>
              <a:rPr lang="en-US" dirty="0"/>
              <a:t> </a:t>
            </a:r>
            <a:r>
              <a:rPr lang="en-US" dirty="0" err="1"/>
              <a:t>nhiễm</a:t>
            </a:r>
            <a:r>
              <a:rPr lang="en-US" dirty="0"/>
              <a:t> </a:t>
            </a:r>
            <a:r>
              <a:rPr lang="en-US" dirty="0" err="1"/>
              <a:t>trùng</a:t>
            </a:r>
            <a:r>
              <a:rPr lang="en-US" dirty="0"/>
              <a:t>.</a:t>
            </a: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9550"/>
            <a:ext cx="9144000" cy="583406"/>
          </a:xfrm>
        </p:spPr>
        <p:txBody>
          <a:bodyPr>
            <a:normAutofit/>
          </a:bodyPr>
          <a:lstStyle/>
          <a:p>
            <a:r>
              <a:rPr lang="en-US" sz="2000" dirty="0" err="1"/>
              <a:t>Cách</a:t>
            </a:r>
            <a:r>
              <a:rPr lang="en-US" sz="2000" dirty="0"/>
              <a:t> </a:t>
            </a:r>
            <a:r>
              <a:rPr lang="en-US" sz="2000" dirty="0" err="1"/>
              <a:t>dùng</a:t>
            </a:r>
            <a:r>
              <a:rPr lang="en-US" sz="2000" dirty="0"/>
              <a:t> </a:t>
            </a:r>
            <a:r>
              <a:rPr lang="en-US" sz="2000" dirty="0" err="1"/>
              <a:t>kháng</a:t>
            </a:r>
            <a:r>
              <a:rPr lang="en-US" sz="2000" dirty="0"/>
              <a:t> </a:t>
            </a:r>
            <a:r>
              <a:rPr lang="en-US" sz="2000" dirty="0" err="1"/>
              <a:t>đông</a:t>
            </a:r>
            <a:r>
              <a:rPr lang="en-US" sz="2000" dirty="0"/>
              <a:t> (2)</a:t>
            </a:r>
            <a:endParaRPr lang="en-US" sz="2000" b="1" dirty="0">
              <a:solidFill>
                <a:srgbClr val="CC0066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742950"/>
            <a:ext cx="8229600" cy="4000500"/>
          </a:xfrm>
        </p:spPr>
        <p:txBody>
          <a:bodyPr>
            <a:noAutofit/>
          </a:bodyPr>
          <a:lstStyle/>
          <a:p>
            <a:pPr lvl="0"/>
            <a:r>
              <a:rPr lang="en-US" dirty="0" err="1"/>
              <a:t>Kháng</a:t>
            </a:r>
            <a:r>
              <a:rPr lang="en-US" dirty="0"/>
              <a:t> vitamin K (VKA):</a:t>
            </a:r>
          </a:p>
          <a:p>
            <a:pPr lvl="0"/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UFH </a:t>
            </a:r>
            <a:r>
              <a:rPr lang="en-US" dirty="0" err="1"/>
              <a:t>hoặc</a:t>
            </a:r>
            <a:r>
              <a:rPr lang="en-US" dirty="0"/>
              <a:t> LMWH </a:t>
            </a:r>
            <a:r>
              <a:rPr lang="en-US" dirty="0" err="1"/>
              <a:t>bắt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sử</a:t>
            </a:r>
            <a:r>
              <a:rPr lang="en-US" dirty="0"/>
              <a:t> </a:t>
            </a:r>
            <a:r>
              <a:rPr lang="en-US" dirty="0" err="1"/>
              <a:t>dụng</a:t>
            </a:r>
            <a:r>
              <a:rPr lang="en-US" dirty="0"/>
              <a:t>,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khởi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ngay</a:t>
            </a:r>
            <a:r>
              <a:rPr lang="en-US" dirty="0"/>
              <a:t> VKA. </a:t>
            </a:r>
            <a:r>
              <a:rPr lang="en-US" dirty="0" err="1"/>
              <a:t>Gối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heparin </a:t>
            </a:r>
            <a:r>
              <a:rPr lang="en-US" dirty="0" err="1"/>
              <a:t>và</a:t>
            </a:r>
            <a:r>
              <a:rPr lang="en-US" dirty="0"/>
              <a:t> VKA </a:t>
            </a:r>
            <a:r>
              <a:rPr lang="en-US" dirty="0" err="1"/>
              <a:t>nên</a:t>
            </a:r>
            <a:r>
              <a:rPr lang="en-US" dirty="0"/>
              <a:t> </a:t>
            </a:r>
            <a:r>
              <a:rPr lang="en-US" dirty="0" err="1"/>
              <a:t>tối</a:t>
            </a:r>
            <a:r>
              <a:rPr lang="en-US" dirty="0"/>
              <a:t> </a:t>
            </a:r>
            <a:r>
              <a:rPr lang="en-US" dirty="0" err="1"/>
              <a:t>thiểu</a:t>
            </a:r>
            <a:r>
              <a:rPr lang="en-US" dirty="0"/>
              <a:t> 4-5 </a:t>
            </a:r>
            <a:r>
              <a:rPr lang="en-US" dirty="0" err="1"/>
              <a:t>ngày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tới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INR </a:t>
            </a:r>
            <a:r>
              <a:rPr lang="en-US" dirty="0" err="1"/>
              <a:t>đạt</a:t>
            </a:r>
            <a:r>
              <a:rPr lang="en-US" dirty="0"/>
              <a:t> </a:t>
            </a:r>
            <a:r>
              <a:rPr lang="en-US" dirty="0" err="1"/>
              <a:t>ngưỡng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INR = 2-3, </a:t>
            </a:r>
            <a:r>
              <a:rPr lang="en-US" dirty="0" err="1"/>
              <a:t>thử</a:t>
            </a:r>
            <a:r>
              <a:rPr lang="en-US" dirty="0"/>
              <a:t> </a:t>
            </a:r>
            <a:r>
              <a:rPr lang="en-US" dirty="0" err="1"/>
              <a:t>lặp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2 </a:t>
            </a:r>
            <a:r>
              <a:rPr lang="en-US" dirty="0" err="1"/>
              <a:t>ngày</a:t>
            </a:r>
            <a:r>
              <a:rPr lang="en-US" dirty="0"/>
              <a:t> </a:t>
            </a:r>
            <a:r>
              <a:rPr lang="en-US" dirty="0" err="1"/>
              <a:t>liên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chứng</a:t>
            </a:r>
            <a:r>
              <a:rPr lang="en-US" dirty="0"/>
              <a:t> </a:t>
            </a:r>
            <a:r>
              <a:rPr lang="en-US" dirty="0" err="1"/>
              <a:t>tỏ</a:t>
            </a:r>
            <a:r>
              <a:rPr lang="en-US" dirty="0"/>
              <a:t> </a:t>
            </a:r>
            <a:r>
              <a:rPr lang="en-US" dirty="0" err="1"/>
              <a:t>đã</a:t>
            </a:r>
            <a:r>
              <a:rPr lang="en-US" dirty="0"/>
              <a:t> </a:t>
            </a:r>
            <a:r>
              <a:rPr lang="en-US" dirty="0" err="1"/>
              <a:t>giảm</a:t>
            </a:r>
            <a:r>
              <a:rPr lang="en-US" dirty="0"/>
              <a:t> </a:t>
            </a:r>
            <a:r>
              <a:rPr lang="en-US" dirty="0" err="1"/>
              <a:t>thích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yếu</a:t>
            </a:r>
            <a:r>
              <a:rPr lang="en-US" dirty="0"/>
              <a:t> </a:t>
            </a:r>
            <a:r>
              <a:rPr lang="en-US" dirty="0" err="1"/>
              <a:t>tố</a:t>
            </a:r>
            <a:r>
              <a:rPr lang="en-US" dirty="0"/>
              <a:t> </a:t>
            </a:r>
            <a:r>
              <a:rPr lang="en-US" dirty="0" err="1"/>
              <a:t>đông</a:t>
            </a:r>
            <a:r>
              <a:rPr lang="en-US" dirty="0"/>
              <a:t> </a:t>
            </a:r>
            <a:r>
              <a:rPr lang="en-US" dirty="0" err="1"/>
              <a:t>máu</a:t>
            </a:r>
            <a:r>
              <a:rPr lang="en-US" dirty="0"/>
              <a:t> </a:t>
            </a:r>
            <a:r>
              <a:rPr lang="en-US" dirty="0" err="1"/>
              <a:t>phụ</a:t>
            </a:r>
            <a:r>
              <a:rPr lang="en-US" dirty="0"/>
              <a:t> </a:t>
            </a:r>
            <a:r>
              <a:rPr lang="en-US" dirty="0" err="1"/>
              <a:t>thuộc</a:t>
            </a:r>
            <a:r>
              <a:rPr lang="en-US" dirty="0"/>
              <a:t> vitamin K.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-19050"/>
            <a:ext cx="9144000" cy="583406"/>
          </a:xfrm>
        </p:spPr>
        <p:txBody>
          <a:bodyPr>
            <a:normAutofit fontScale="90000"/>
          </a:bodyPr>
          <a:lstStyle/>
          <a:p>
            <a:r>
              <a:rPr lang="en-US" sz="4000" dirty="0" err="1"/>
              <a:t>Cách</a:t>
            </a:r>
            <a:r>
              <a:rPr lang="en-US" sz="4000" dirty="0"/>
              <a:t> </a:t>
            </a:r>
            <a:r>
              <a:rPr lang="en-US" sz="4000" dirty="0" err="1"/>
              <a:t>dùng</a:t>
            </a:r>
            <a:r>
              <a:rPr lang="en-US" sz="4000" dirty="0"/>
              <a:t> </a:t>
            </a:r>
            <a:r>
              <a:rPr lang="en-US" sz="4000" dirty="0" err="1"/>
              <a:t>kháng</a:t>
            </a:r>
            <a:r>
              <a:rPr lang="en-US" sz="4000" dirty="0"/>
              <a:t> </a:t>
            </a:r>
            <a:r>
              <a:rPr lang="en-US" sz="4000" dirty="0" err="1"/>
              <a:t>đông</a:t>
            </a:r>
            <a:r>
              <a:rPr lang="en-US" sz="4000" dirty="0"/>
              <a:t> (3)</a:t>
            </a:r>
            <a:endParaRPr lang="en-US" sz="4000" b="1" dirty="0">
              <a:solidFill>
                <a:srgbClr val="CC0066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8DBD82-A5C0-81CE-F8B6-D4CCD12F7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06C61C1-327C-4DC9-F601-1C059D99C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42950"/>
            <a:ext cx="8229600" cy="4000500"/>
          </a:xfrm>
        </p:spPr>
        <p:txBody>
          <a:bodyPr>
            <a:noAutofit/>
          </a:bodyPr>
          <a:lstStyle/>
          <a:p>
            <a:pPr lvl="0"/>
            <a:r>
              <a:rPr lang="en-US" dirty="0" err="1"/>
              <a:t>Kháng</a:t>
            </a:r>
            <a:r>
              <a:rPr lang="en-US" dirty="0"/>
              <a:t> </a:t>
            </a:r>
            <a:r>
              <a:rPr lang="en-US" dirty="0" err="1"/>
              <a:t>đông</a:t>
            </a:r>
            <a:r>
              <a:rPr lang="en-US" dirty="0"/>
              <a:t> </a:t>
            </a:r>
            <a:r>
              <a:rPr lang="en-US" dirty="0" err="1"/>
              <a:t>mới</a:t>
            </a:r>
            <a:r>
              <a:rPr lang="en-US" dirty="0"/>
              <a:t> </a:t>
            </a:r>
            <a:r>
              <a:rPr lang="en-US" dirty="0" err="1"/>
              <a:t>đường</a:t>
            </a:r>
            <a:r>
              <a:rPr lang="en-US" dirty="0"/>
              <a:t> </a:t>
            </a:r>
            <a:r>
              <a:rPr lang="en-US" dirty="0" err="1"/>
              <a:t>uống</a:t>
            </a:r>
            <a:r>
              <a:rPr lang="en-US" dirty="0"/>
              <a:t> (NOAC):</a:t>
            </a:r>
          </a:p>
          <a:p>
            <a:pPr lvl="0"/>
            <a:r>
              <a:rPr lang="en-US" dirty="0"/>
              <a:t>Rivaroxaban (15mg X 2 </a:t>
            </a:r>
            <a:r>
              <a:rPr lang="en-US" dirty="0" err="1"/>
              <a:t>lần</a:t>
            </a:r>
            <a:r>
              <a:rPr lang="en-US" dirty="0"/>
              <a:t>/</a:t>
            </a:r>
            <a:r>
              <a:rPr lang="en-US" dirty="0" err="1"/>
              <a:t>ngày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3 </a:t>
            </a:r>
            <a:r>
              <a:rPr lang="en-US" dirty="0" err="1"/>
              <a:t>tuần</a:t>
            </a:r>
            <a:r>
              <a:rPr lang="en-US" dirty="0"/>
              <a:t>,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20mg X 1 </a:t>
            </a:r>
            <a:r>
              <a:rPr lang="en-US" dirty="0" err="1"/>
              <a:t>lần</a:t>
            </a:r>
            <a:r>
              <a:rPr lang="en-US" dirty="0"/>
              <a:t>/</a:t>
            </a:r>
            <a:r>
              <a:rPr lang="en-US" dirty="0" err="1"/>
              <a:t>ngày</a:t>
            </a:r>
            <a:r>
              <a:rPr lang="en-US" dirty="0"/>
              <a:t>)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khuyến</a:t>
            </a:r>
            <a:r>
              <a:rPr lang="en-US" dirty="0"/>
              <a:t> </a:t>
            </a:r>
            <a:r>
              <a:rPr lang="en-US" dirty="0" err="1"/>
              <a:t>cáo</a:t>
            </a:r>
            <a:r>
              <a:rPr lang="en-US" dirty="0"/>
              <a:t> </a:t>
            </a:r>
            <a:r>
              <a:rPr lang="en-US" dirty="0" err="1"/>
              <a:t>như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thay</a:t>
            </a:r>
            <a:r>
              <a:rPr lang="en-US" dirty="0"/>
              <a:t> </a:t>
            </a:r>
            <a:r>
              <a:rPr lang="en-US" dirty="0" err="1"/>
              <a:t>thế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kháng</a:t>
            </a:r>
            <a:r>
              <a:rPr lang="en-US" dirty="0"/>
              <a:t> </a:t>
            </a:r>
            <a:r>
              <a:rPr lang="en-US" dirty="0" err="1"/>
              <a:t>đông</a:t>
            </a:r>
            <a:r>
              <a:rPr lang="en-US" dirty="0"/>
              <a:t> </a:t>
            </a:r>
            <a:r>
              <a:rPr lang="en-US" dirty="0" err="1"/>
              <a:t>đường</a:t>
            </a:r>
            <a:r>
              <a:rPr lang="en-US" dirty="0"/>
              <a:t> </a:t>
            </a:r>
            <a:r>
              <a:rPr lang="en-US" dirty="0" err="1"/>
              <a:t>tiêm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VKA (I-B).</a:t>
            </a:r>
          </a:p>
          <a:p>
            <a:pPr lvl="0"/>
            <a:r>
              <a:rPr lang="en-US" dirty="0"/>
              <a:t>Apixaban (10mg X 2 </a:t>
            </a:r>
            <a:r>
              <a:rPr lang="en-US" dirty="0" err="1"/>
              <a:t>lần</a:t>
            </a:r>
            <a:r>
              <a:rPr lang="en-US" dirty="0"/>
              <a:t>/</a:t>
            </a:r>
            <a:r>
              <a:rPr lang="en-US" dirty="0" err="1"/>
              <a:t>ngày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7 </a:t>
            </a:r>
            <a:r>
              <a:rPr lang="en-US" dirty="0" err="1"/>
              <a:t>ngày</a:t>
            </a:r>
            <a:r>
              <a:rPr lang="en-US" dirty="0"/>
              <a:t>,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5mg X 2 </a:t>
            </a:r>
            <a:r>
              <a:rPr lang="en-US" dirty="0" err="1"/>
              <a:t>lần</a:t>
            </a:r>
            <a:r>
              <a:rPr lang="en-US" dirty="0"/>
              <a:t>/</a:t>
            </a:r>
            <a:r>
              <a:rPr lang="en-US" dirty="0" err="1"/>
              <a:t>ngày</a:t>
            </a:r>
            <a:r>
              <a:rPr lang="en-US" dirty="0"/>
              <a:t>)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khuyến</a:t>
            </a:r>
            <a:r>
              <a:rPr lang="en-US" dirty="0"/>
              <a:t> </a:t>
            </a:r>
            <a:r>
              <a:rPr lang="en-US" dirty="0" err="1"/>
              <a:t>cáo</a:t>
            </a:r>
            <a:r>
              <a:rPr lang="en-US" dirty="0"/>
              <a:t> </a:t>
            </a:r>
            <a:r>
              <a:rPr lang="en-US" dirty="0" err="1"/>
              <a:t>như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thay</a:t>
            </a:r>
            <a:r>
              <a:rPr lang="en-US" dirty="0"/>
              <a:t> </a:t>
            </a:r>
            <a:r>
              <a:rPr lang="en-US" dirty="0" err="1"/>
              <a:t>thế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kháng</a:t>
            </a:r>
            <a:r>
              <a:rPr lang="en-US" dirty="0"/>
              <a:t> </a:t>
            </a:r>
            <a:r>
              <a:rPr lang="en-US" dirty="0" err="1"/>
              <a:t>đông</a:t>
            </a:r>
            <a:r>
              <a:rPr lang="en-US" dirty="0"/>
              <a:t> </a:t>
            </a:r>
            <a:r>
              <a:rPr lang="en-US" dirty="0" err="1"/>
              <a:t>đường</a:t>
            </a:r>
            <a:r>
              <a:rPr lang="en-US" dirty="0"/>
              <a:t> </a:t>
            </a:r>
            <a:r>
              <a:rPr lang="en-US" dirty="0" err="1"/>
              <a:t>tiêm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VKA (I-B).</a:t>
            </a:r>
          </a:p>
          <a:p>
            <a:pPr lvl="0"/>
            <a:r>
              <a:rPr lang="en-US" dirty="0"/>
              <a:t>Dabigatran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Edoxaban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kháng</a:t>
            </a:r>
            <a:r>
              <a:rPr lang="en-US" dirty="0"/>
              <a:t> </a:t>
            </a:r>
            <a:r>
              <a:rPr lang="en-US" dirty="0" err="1"/>
              <a:t>đông</a:t>
            </a:r>
            <a:r>
              <a:rPr lang="en-US" dirty="0"/>
              <a:t> </a:t>
            </a:r>
            <a:r>
              <a:rPr lang="en-US" dirty="0" err="1"/>
              <a:t>đường</a:t>
            </a:r>
            <a:r>
              <a:rPr lang="en-US" dirty="0"/>
              <a:t> </a:t>
            </a:r>
            <a:r>
              <a:rPr lang="en-US" dirty="0" err="1"/>
              <a:t>tiêm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giai</a:t>
            </a:r>
            <a:r>
              <a:rPr lang="en-US" dirty="0"/>
              <a:t> </a:t>
            </a:r>
            <a:r>
              <a:rPr lang="en-US" dirty="0" err="1"/>
              <a:t>đoạn</a:t>
            </a:r>
            <a:r>
              <a:rPr lang="en-US" dirty="0"/>
              <a:t> </a:t>
            </a:r>
            <a:r>
              <a:rPr lang="en-US" dirty="0" err="1"/>
              <a:t>cấp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928DC07-ECBD-3E3E-36EF-C097A5117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9050"/>
            <a:ext cx="9144000" cy="583406"/>
          </a:xfrm>
        </p:spPr>
        <p:txBody>
          <a:bodyPr>
            <a:normAutofit fontScale="90000"/>
          </a:bodyPr>
          <a:lstStyle/>
          <a:p>
            <a:r>
              <a:rPr lang="en-US" sz="4000" dirty="0" err="1"/>
              <a:t>Cách</a:t>
            </a:r>
            <a:r>
              <a:rPr lang="en-US" sz="4000" dirty="0"/>
              <a:t> </a:t>
            </a:r>
            <a:r>
              <a:rPr lang="en-US" sz="4000" dirty="0" err="1"/>
              <a:t>dùng</a:t>
            </a:r>
            <a:r>
              <a:rPr lang="en-US" sz="4000" dirty="0"/>
              <a:t> </a:t>
            </a:r>
            <a:r>
              <a:rPr lang="en-US" sz="4000" dirty="0" err="1"/>
              <a:t>kháng</a:t>
            </a:r>
            <a:r>
              <a:rPr lang="en-US" sz="4000" dirty="0"/>
              <a:t> </a:t>
            </a:r>
            <a:r>
              <a:rPr lang="en-US" sz="4000" dirty="0" err="1"/>
              <a:t>đông</a:t>
            </a:r>
            <a:r>
              <a:rPr lang="en-US" sz="4000" dirty="0"/>
              <a:t> (4)</a:t>
            </a:r>
            <a:endParaRPr lang="en-US" sz="40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61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777478"/>
            <a:ext cx="8229600" cy="4080272"/>
          </a:xfrm>
        </p:spPr>
        <p:txBody>
          <a:bodyPr>
            <a:noAutofit/>
          </a:bodyPr>
          <a:lstStyle/>
          <a:p>
            <a:pPr marL="57150" marR="2540" indent="-400050">
              <a:buAutoNum type="romanUcPeriod"/>
            </a:pPr>
            <a:r>
              <a:rPr lang="en-US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Hành</a:t>
            </a: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chính</a:t>
            </a: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</a:t>
            </a:r>
          </a:p>
          <a:p>
            <a:pPr marR="2540">
              <a:buAutoNum type="arabicPeriod"/>
            </a:pPr>
            <a:r>
              <a:rPr lang="en-US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Họ</a:t>
            </a:r>
            <a:r>
              <a:rPr lang="en-US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và</a:t>
            </a:r>
            <a:r>
              <a:rPr lang="en-US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tên</a:t>
            </a:r>
            <a:r>
              <a:rPr lang="en-US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: </a:t>
            </a: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Vi Thị Th                   </a:t>
            </a:r>
            <a:r>
              <a:rPr lang="en-US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Giới</a:t>
            </a: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: </a:t>
            </a:r>
            <a:r>
              <a:rPr lang="en-US" sz="20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nữ</a:t>
            </a: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		</a:t>
            </a:r>
            <a:r>
              <a:rPr lang="en-US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Tuổi</a:t>
            </a: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75</a:t>
            </a:r>
          </a:p>
          <a:p>
            <a:pPr marL="0" indent="0">
              <a:buNone/>
            </a:pP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2. </a:t>
            </a:r>
            <a:r>
              <a:rPr lang="en-US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Địa</a:t>
            </a: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chỉ</a:t>
            </a: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</a:t>
            </a:r>
            <a:r>
              <a:rPr lang="en-US" dirty="0" err="1"/>
              <a:t>Xã</a:t>
            </a:r>
            <a:r>
              <a:rPr lang="en-US" dirty="0"/>
              <a:t> </a:t>
            </a:r>
            <a:r>
              <a:rPr lang="en-US" dirty="0" err="1"/>
              <a:t>Trưng</a:t>
            </a:r>
            <a:r>
              <a:rPr lang="en-US" dirty="0"/>
              <a:t> Vương, Thành </a:t>
            </a:r>
            <a:r>
              <a:rPr lang="en-US" dirty="0" err="1"/>
              <a:t>phố</a:t>
            </a:r>
            <a:r>
              <a:rPr lang="en-US" dirty="0"/>
              <a:t> Việt </a:t>
            </a:r>
            <a:r>
              <a:rPr lang="en-US" dirty="0" err="1"/>
              <a:t>Trì</a:t>
            </a:r>
            <a:r>
              <a:rPr lang="en-US" dirty="0"/>
              <a:t>, </a:t>
            </a:r>
            <a:r>
              <a:rPr lang="en-US" dirty="0" err="1"/>
              <a:t>Tỉnh</a:t>
            </a:r>
            <a:r>
              <a:rPr lang="en-US" dirty="0"/>
              <a:t> </a:t>
            </a:r>
            <a:r>
              <a:rPr lang="en-US" dirty="0" err="1"/>
              <a:t>Phú</a:t>
            </a:r>
            <a:r>
              <a:rPr lang="en-US" dirty="0"/>
              <a:t> </a:t>
            </a:r>
            <a:r>
              <a:rPr lang="en-US" dirty="0" err="1"/>
              <a:t>Thọ</a:t>
            </a:r>
            <a:endParaRPr lang="en-US" dirty="0"/>
          </a:p>
          <a:p>
            <a:pPr marL="0" indent="0">
              <a:buNone/>
            </a:pPr>
            <a:r>
              <a:rPr lang="en-US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3. </a:t>
            </a:r>
            <a:r>
              <a:rPr lang="en-US" sz="2000" b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Ngày</a:t>
            </a:r>
            <a:r>
              <a:rPr lang="en-US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vào</a:t>
            </a:r>
            <a:r>
              <a:rPr lang="en-US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viện</a:t>
            </a:r>
            <a:r>
              <a:rPr lang="en-US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: </a:t>
            </a:r>
            <a:r>
              <a:rPr lang="en-US" dirty="0"/>
              <a:t>22/05/2025 </a:t>
            </a:r>
          </a:p>
          <a:p>
            <a:pPr marL="0" indent="0">
              <a:buNone/>
            </a:pP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4. </a:t>
            </a:r>
            <a:r>
              <a:rPr lang="en-US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Ngày</a:t>
            </a: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ra</a:t>
            </a: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viện</a:t>
            </a: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</a:t>
            </a:r>
            <a:r>
              <a:rPr lang="en-US" dirty="0"/>
              <a:t>29/05/2025 </a:t>
            </a:r>
            <a:endParaRPr lang="en-US" sz="20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2540" indent="0">
              <a:buNone/>
            </a:pP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II.	Chuy</a:t>
            </a:r>
            <a:r>
              <a:rPr lang="en-US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ên </a:t>
            </a:r>
            <a:r>
              <a:rPr lang="en-US" sz="2000" b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môn</a:t>
            </a:r>
            <a:r>
              <a:rPr lang="en-US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:</a:t>
            </a:r>
          </a:p>
          <a:p>
            <a:pPr marR="2540">
              <a:buAutoNum type="arabicPeriod"/>
            </a:pPr>
            <a:r>
              <a:rPr lang="en-US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Lí</a:t>
            </a: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do </a:t>
            </a:r>
            <a:r>
              <a:rPr lang="en-US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vào</a:t>
            </a: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viện</a:t>
            </a: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</a:t>
            </a:r>
            <a:r>
              <a:rPr lang="en-US" dirty="0" err="1"/>
              <a:t>sưng</a:t>
            </a:r>
            <a:r>
              <a:rPr lang="en-US" dirty="0"/>
              <a:t> </a:t>
            </a:r>
            <a:r>
              <a:rPr lang="en-US" dirty="0" err="1"/>
              <a:t>nề</a:t>
            </a:r>
            <a:r>
              <a:rPr lang="en-US" dirty="0"/>
              <a:t> </a:t>
            </a:r>
            <a:r>
              <a:rPr lang="en-US" dirty="0" err="1"/>
              <a:t>chân</a:t>
            </a:r>
            <a:r>
              <a:rPr lang="en-US" dirty="0"/>
              <a:t> </a:t>
            </a:r>
            <a:r>
              <a:rPr lang="en-US" dirty="0" err="1"/>
              <a:t>trái</a:t>
            </a:r>
            <a:endParaRPr lang="en-US" sz="2000" dirty="0">
              <a:latin typeface="Calibri" panose="020F0502020204030204" pitchFamily="34" charset="0"/>
            </a:endParaRPr>
          </a:p>
          <a:p>
            <a:pPr marR="2540">
              <a:buAutoNum type="arabicPeriod"/>
            </a:pPr>
            <a:r>
              <a:rPr lang="en-US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Tiền</a:t>
            </a: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sử</a:t>
            </a: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</a:t>
            </a:r>
            <a:r>
              <a:rPr lang="en-US" dirty="0" err="1"/>
              <a:t>Tăng</a:t>
            </a:r>
            <a:r>
              <a:rPr lang="en-US" dirty="0"/>
              <a:t> </a:t>
            </a:r>
            <a:r>
              <a:rPr lang="en-US" dirty="0" err="1"/>
              <a:t>huyết</a:t>
            </a:r>
            <a:r>
              <a:rPr lang="en-US" dirty="0"/>
              <a:t> </a:t>
            </a:r>
            <a:r>
              <a:rPr lang="en-US" dirty="0" err="1"/>
              <a:t>áp</a:t>
            </a:r>
            <a:r>
              <a:rPr lang="en-US" dirty="0"/>
              <a:t> </a:t>
            </a:r>
            <a:r>
              <a:rPr lang="en-US" dirty="0" err="1"/>
              <a:t>đang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amlodipin</a:t>
            </a:r>
            <a:r>
              <a:rPr lang="en-US" dirty="0"/>
              <a:t> 5 mg/</a:t>
            </a:r>
            <a:r>
              <a:rPr lang="en-US" dirty="0" err="1"/>
              <a:t>ngày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491728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CC0066"/>
                </a:solidFill>
              </a:rPr>
              <a:t>Case </a:t>
            </a:r>
            <a:r>
              <a:rPr lang="en-US" sz="4000" b="1" dirty="0" err="1">
                <a:solidFill>
                  <a:srgbClr val="CC0066"/>
                </a:solidFill>
              </a:rPr>
              <a:t>lâm</a:t>
            </a:r>
            <a:r>
              <a:rPr lang="en-US" sz="4000" b="1" dirty="0">
                <a:solidFill>
                  <a:srgbClr val="CC0066"/>
                </a:solidFill>
              </a:rPr>
              <a:t> </a:t>
            </a:r>
            <a:r>
              <a:rPr lang="en-US" sz="4000" b="1" dirty="0" err="1">
                <a:solidFill>
                  <a:srgbClr val="CC0066"/>
                </a:solidFill>
              </a:rPr>
              <a:t>sàng</a:t>
            </a:r>
            <a:endParaRPr lang="en-US" sz="4000" b="1" dirty="0">
              <a:solidFill>
                <a:srgbClr val="CC0066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" y="714375"/>
            <a:ext cx="8686800" cy="3714750"/>
          </a:xfrm>
        </p:spPr>
        <p:txBody>
          <a:bodyPr>
            <a:noAutofit/>
          </a:bodyPr>
          <a:lstStyle/>
          <a:p>
            <a:pPr lvl="0"/>
            <a:r>
              <a:rPr lang="en-US" sz="2000" b="1" dirty="0" err="1">
                <a:solidFill>
                  <a:srgbClr val="B10F54"/>
                </a:solidFill>
              </a:rPr>
              <a:t>Tiêu</a:t>
            </a:r>
            <a:r>
              <a:rPr lang="en-US" sz="2000" b="1" dirty="0">
                <a:solidFill>
                  <a:srgbClr val="B10F54"/>
                </a:solidFill>
              </a:rPr>
              <a:t> </a:t>
            </a:r>
            <a:r>
              <a:rPr lang="en-US" sz="2000" b="1" dirty="0" err="1">
                <a:solidFill>
                  <a:srgbClr val="B10F54"/>
                </a:solidFill>
              </a:rPr>
              <a:t>sợi</a:t>
            </a:r>
            <a:r>
              <a:rPr lang="en-US" sz="2000" b="1" dirty="0">
                <a:solidFill>
                  <a:srgbClr val="B10F54"/>
                </a:solidFill>
              </a:rPr>
              <a:t> </a:t>
            </a:r>
            <a:r>
              <a:rPr lang="en-US" sz="2000" b="1" dirty="0" err="1">
                <a:solidFill>
                  <a:srgbClr val="B10F54"/>
                </a:solidFill>
              </a:rPr>
              <a:t>huyết</a:t>
            </a:r>
            <a:endParaRPr lang="en-US" sz="2000" dirty="0"/>
          </a:p>
          <a:p>
            <a:pPr marL="0" lvl="0" indent="0">
              <a:buNone/>
            </a:pPr>
            <a:r>
              <a:rPr lang="en-US" sz="2000" dirty="0"/>
              <a:t>- </a:t>
            </a:r>
            <a:r>
              <a:rPr lang="en-US" sz="2000" dirty="0" err="1"/>
              <a:t>Chỉ</a:t>
            </a:r>
            <a:r>
              <a:rPr lang="en-US" sz="2000" dirty="0"/>
              <a:t> </a:t>
            </a:r>
            <a:r>
              <a:rPr lang="en-US" sz="2000" dirty="0" err="1"/>
              <a:t>định</a:t>
            </a:r>
            <a:r>
              <a:rPr lang="en-US" sz="2000" dirty="0"/>
              <a:t>:</a:t>
            </a:r>
          </a:p>
          <a:p>
            <a:pPr marL="342900" lvl="1" indent="0">
              <a:buNone/>
            </a:pPr>
            <a:r>
              <a:rPr lang="en-US" sz="2000" dirty="0"/>
              <a:t>+ </a:t>
            </a:r>
            <a:r>
              <a:rPr lang="en-US" sz="2000" dirty="0" err="1"/>
              <a:t>Tuyệt</a:t>
            </a:r>
            <a:r>
              <a:rPr lang="en-US" sz="2000" dirty="0"/>
              <a:t> </a:t>
            </a:r>
            <a:r>
              <a:rPr lang="en-US" sz="2000" dirty="0" err="1"/>
              <a:t>đối</a:t>
            </a:r>
            <a:r>
              <a:rPr lang="en-US" sz="2000" dirty="0"/>
              <a:t>: </a:t>
            </a:r>
            <a:r>
              <a:rPr lang="en-US" sz="2000" dirty="0" err="1"/>
              <a:t>Huyết</a:t>
            </a:r>
            <a:r>
              <a:rPr lang="en-US" sz="2000" dirty="0"/>
              <a:t> </a:t>
            </a:r>
            <a:r>
              <a:rPr lang="en-US" sz="2000" dirty="0" err="1"/>
              <a:t>khối</a:t>
            </a:r>
            <a:r>
              <a:rPr lang="en-US" sz="2000" dirty="0"/>
              <a:t> </a:t>
            </a:r>
            <a:r>
              <a:rPr lang="en-US" sz="2000" dirty="0" err="1"/>
              <a:t>lớn</a:t>
            </a:r>
            <a:r>
              <a:rPr lang="en-US" sz="2000" dirty="0"/>
              <a:t> </a:t>
            </a:r>
            <a:r>
              <a:rPr lang="en-US" sz="2000" dirty="0" err="1"/>
              <a:t>cấp</a:t>
            </a:r>
            <a:r>
              <a:rPr lang="en-US" sz="2000" dirty="0"/>
              <a:t> </a:t>
            </a:r>
            <a:r>
              <a:rPr lang="en-US" sz="2000" dirty="0" err="1"/>
              <a:t>tính</a:t>
            </a:r>
            <a:r>
              <a:rPr lang="en-US" sz="2000" dirty="0"/>
              <a:t> (&lt; 14 </a:t>
            </a:r>
            <a:r>
              <a:rPr lang="en-US" sz="2000" dirty="0" err="1"/>
              <a:t>ngày</a:t>
            </a:r>
            <a:r>
              <a:rPr lang="en-US" sz="2000" dirty="0"/>
              <a:t>) </a:t>
            </a:r>
            <a:r>
              <a:rPr lang="en-US" sz="2000" dirty="0" err="1"/>
              <a:t>động</a:t>
            </a:r>
            <a:r>
              <a:rPr lang="en-US" sz="2000" dirty="0"/>
              <a:t> </a:t>
            </a:r>
            <a:r>
              <a:rPr lang="en-US" sz="2000" dirty="0" err="1"/>
              <a:t>mạch</a:t>
            </a:r>
            <a:r>
              <a:rPr lang="en-US" sz="2000" dirty="0"/>
              <a:t> </a:t>
            </a:r>
            <a:r>
              <a:rPr lang="en-US" sz="2000" dirty="0" err="1"/>
              <a:t>chậu</a:t>
            </a:r>
            <a:r>
              <a:rPr lang="en-US" sz="2000" dirty="0"/>
              <a:t> </a:t>
            </a:r>
            <a:r>
              <a:rPr lang="en-US" sz="2000" dirty="0" err="1"/>
              <a:t>đùi</a:t>
            </a:r>
            <a:r>
              <a:rPr lang="en-US" sz="2000" dirty="0"/>
              <a:t>- </a:t>
            </a:r>
            <a:r>
              <a:rPr lang="en-US" sz="2000" dirty="0" err="1"/>
              <a:t>viêm</a:t>
            </a:r>
            <a:r>
              <a:rPr lang="en-US" sz="2000" dirty="0"/>
              <a:t> </a:t>
            </a:r>
            <a:r>
              <a:rPr lang="en-US" sz="2000" dirty="0" err="1"/>
              <a:t>tĩnh</a:t>
            </a:r>
            <a:r>
              <a:rPr lang="en-US" sz="2000" dirty="0"/>
              <a:t> </a:t>
            </a:r>
            <a:r>
              <a:rPr lang="en-US" sz="2000" dirty="0" err="1"/>
              <a:t>mạch</a:t>
            </a:r>
            <a:r>
              <a:rPr lang="en-US" sz="2000" dirty="0"/>
              <a:t> </a:t>
            </a:r>
            <a:r>
              <a:rPr lang="en-US" sz="2000" dirty="0" err="1"/>
              <a:t>xanh</a:t>
            </a:r>
            <a:r>
              <a:rPr lang="en-US" sz="2000" dirty="0"/>
              <a:t> </a:t>
            </a:r>
            <a:r>
              <a:rPr lang="en-US" sz="2000" dirty="0" err="1"/>
              <a:t>đau</a:t>
            </a:r>
            <a:r>
              <a:rPr lang="en-US" sz="2000" dirty="0"/>
              <a:t> (phlegmasia cerulea </a:t>
            </a:r>
            <a:r>
              <a:rPr lang="en-US" sz="2000" dirty="0" err="1"/>
              <a:t>dolens</a:t>
            </a:r>
            <a:r>
              <a:rPr lang="en-US" sz="2000" dirty="0"/>
              <a:t>):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huyết</a:t>
            </a:r>
            <a:r>
              <a:rPr lang="en-US" sz="2000" dirty="0"/>
              <a:t> </a:t>
            </a:r>
            <a:r>
              <a:rPr lang="en-US" sz="2000" dirty="0" err="1"/>
              <a:t>khối</a:t>
            </a:r>
            <a:r>
              <a:rPr lang="en-US" sz="2000" dirty="0"/>
              <a:t> </a:t>
            </a:r>
            <a:r>
              <a:rPr lang="en-US" sz="2000" dirty="0" err="1"/>
              <a:t>này</a:t>
            </a:r>
            <a:r>
              <a:rPr lang="en-US" sz="2000" dirty="0"/>
              <a:t> </a:t>
            </a:r>
            <a:r>
              <a:rPr lang="en-US" sz="2000" dirty="0" err="1"/>
              <a:t>liên</a:t>
            </a:r>
            <a:r>
              <a:rPr lang="en-US" sz="2000" dirty="0"/>
              <a:t> </a:t>
            </a:r>
            <a:r>
              <a:rPr lang="en-US" sz="2000" dirty="0" err="1"/>
              <a:t>quan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phù</a:t>
            </a:r>
            <a:r>
              <a:rPr lang="en-US" sz="2000" dirty="0"/>
              <a:t> </a:t>
            </a:r>
            <a:r>
              <a:rPr lang="en-US" sz="2000" dirty="0" err="1"/>
              <a:t>nhiều</a:t>
            </a:r>
            <a:r>
              <a:rPr lang="en-US" sz="2000" dirty="0"/>
              <a:t>, </a:t>
            </a:r>
            <a:r>
              <a:rPr lang="en-US" sz="2000" dirty="0" err="1"/>
              <a:t>đau</a:t>
            </a:r>
            <a:r>
              <a:rPr lang="en-US" sz="2000" dirty="0"/>
              <a:t> chi </a:t>
            </a:r>
            <a:r>
              <a:rPr lang="en-US" sz="2000" dirty="0" err="1"/>
              <a:t>dưới</a:t>
            </a:r>
            <a:r>
              <a:rPr lang="en-US" sz="2000" dirty="0"/>
              <a:t>, </a:t>
            </a:r>
            <a:r>
              <a:rPr lang="en-US" sz="2000" dirty="0" err="1"/>
              <a:t>nặng</a:t>
            </a:r>
            <a:r>
              <a:rPr lang="en-US" sz="2000" dirty="0"/>
              <a:t> </a:t>
            </a:r>
            <a:r>
              <a:rPr lang="en-US" sz="2000" dirty="0" err="1"/>
              <a:t>hơn</a:t>
            </a:r>
            <a:r>
              <a:rPr lang="en-US" sz="2000" dirty="0"/>
              <a:t> </a:t>
            </a:r>
            <a:r>
              <a:rPr lang="en-US" sz="2000" dirty="0" err="1"/>
              <a:t>gây</a:t>
            </a:r>
            <a:r>
              <a:rPr lang="en-US" sz="2000" dirty="0"/>
              <a:t> </a:t>
            </a:r>
            <a:r>
              <a:rPr lang="en-US" sz="2000" dirty="0" err="1"/>
              <a:t>tím</a:t>
            </a:r>
            <a:r>
              <a:rPr lang="en-US" sz="2000" dirty="0"/>
              <a:t>, </a:t>
            </a:r>
            <a:r>
              <a:rPr lang="en-US" sz="2000" dirty="0" err="1"/>
              <a:t>hoại</a:t>
            </a:r>
            <a:r>
              <a:rPr lang="en-US" sz="2000" dirty="0"/>
              <a:t> </a:t>
            </a:r>
            <a:r>
              <a:rPr lang="en-US" sz="2000" dirty="0" err="1"/>
              <a:t>tử</a:t>
            </a:r>
            <a:r>
              <a:rPr lang="en-US" sz="2000" dirty="0"/>
              <a:t> </a:t>
            </a:r>
            <a:r>
              <a:rPr lang="en-US" sz="2000" dirty="0" err="1"/>
              <a:t>tĩnh</a:t>
            </a:r>
            <a:r>
              <a:rPr lang="en-US" sz="2000" dirty="0"/>
              <a:t> </a:t>
            </a:r>
            <a:r>
              <a:rPr lang="en-US" sz="2000" dirty="0" err="1"/>
              <a:t>mạch</a:t>
            </a:r>
            <a:r>
              <a:rPr lang="en-US" sz="2000" dirty="0"/>
              <a:t>, </a:t>
            </a:r>
            <a:r>
              <a:rPr lang="en-US" sz="2000" dirty="0" err="1"/>
              <a:t>hội</a:t>
            </a:r>
            <a:r>
              <a:rPr lang="en-US" sz="2000" dirty="0"/>
              <a:t> </a:t>
            </a:r>
            <a:r>
              <a:rPr lang="en-US" sz="2000" dirty="0" err="1"/>
              <a:t>chứng</a:t>
            </a:r>
            <a:r>
              <a:rPr lang="en-US" sz="2000" dirty="0"/>
              <a:t> </a:t>
            </a:r>
            <a:r>
              <a:rPr lang="en-US" sz="2000" dirty="0" err="1"/>
              <a:t>chèn</a:t>
            </a:r>
            <a:r>
              <a:rPr lang="en-US" sz="2000" dirty="0"/>
              <a:t> </a:t>
            </a:r>
            <a:r>
              <a:rPr lang="en-US" sz="2000" dirty="0" err="1"/>
              <a:t>ép</a:t>
            </a:r>
            <a:r>
              <a:rPr lang="en-US" sz="2000" dirty="0"/>
              <a:t> </a:t>
            </a:r>
            <a:r>
              <a:rPr lang="en-US" sz="2000" dirty="0" err="1"/>
              <a:t>khoang</a:t>
            </a:r>
            <a:r>
              <a:rPr lang="en-US" sz="2000" dirty="0"/>
              <a:t>, </a:t>
            </a:r>
            <a:r>
              <a:rPr lang="en-US" sz="2000" dirty="0" err="1"/>
              <a:t>thiếu</a:t>
            </a:r>
            <a:r>
              <a:rPr lang="en-US" sz="2000" dirty="0"/>
              <a:t> </a:t>
            </a:r>
            <a:r>
              <a:rPr lang="en-US" sz="2000" dirty="0" err="1"/>
              <a:t>máu</a:t>
            </a:r>
            <a:r>
              <a:rPr lang="en-US" sz="2000" dirty="0"/>
              <a:t> chi </a:t>
            </a:r>
            <a:r>
              <a:rPr lang="en-US" sz="2000" dirty="0" err="1"/>
              <a:t>dưới</a:t>
            </a:r>
            <a:r>
              <a:rPr lang="en-US" sz="2000" dirty="0"/>
              <a:t> </a:t>
            </a:r>
            <a:r>
              <a:rPr lang="en-US" sz="2000" dirty="0" err="1"/>
              <a:t>nặng</a:t>
            </a:r>
            <a:r>
              <a:rPr lang="en-US" sz="2000" dirty="0"/>
              <a:t> </a:t>
            </a:r>
            <a:r>
              <a:rPr lang="en-US" sz="2000" dirty="0" err="1"/>
              <a:t>đe</a:t>
            </a:r>
            <a:r>
              <a:rPr lang="en-US" sz="2000" dirty="0"/>
              <a:t> </a:t>
            </a:r>
            <a:r>
              <a:rPr lang="en-US" sz="2000" dirty="0" err="1"/>
              <a:t>dọa</a:t>
            </a:r>
            <a:r>
              <a:rPr lang="en-US" sz="2000" dirty="0"/>
              <a:t> </a:t>
            </a:r>
            <a:r>
              <a:rPr lang="en-US" sz="2000" dirty="0" err="1"/>
              <a:t>đoạn</a:t>
            </a:r>
            <a:r>
              <a:rPr lang="en-US" sz="2000" dirty="0"/>
              <a:t> chi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thể</a:t>
            </a:r>
            <a:r>
              <a:rPr lang="en-US" sz="2000" dirty="0"/>
              <a:t> </a:t>
            </a:r>
            <a:r>
              <a:rPr lang="en-US" sz="2000" dirty="0" err="1"/>
              <a:t>trụy</a:t>
            </a:r>
            <a:r>
              <a:rPr lang="en-US" sz="2000" dirty="0"/>
              <a:t> </a:t>
            </a:r>
            <a:r>
              <a:rPr lang="en-US" sz="2000" dirty="0" err="1"/>
              <a:t>tim</a:t>
            </a:r>
            <a:r>
              <a:rPr lang="en-US" sz="2000" dirty="0"/>
              <a:t> </a:t>
            </a:r>
            <a:r>
              <a:rPr lang="en-US" sz="2000" dirty="0" err="1"/>
              <a:t>mạch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shock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tử</a:t>
            </a:r>
            <a:r>
              <a:rPr lang="en-US" sz="2000" dirty="0"/>
              <a:t> </a:t>
            </a:r>
            <a:r>
              <a:rPr lang="en-US" sz="2000" dirty="0" err="1"/>
              <a:t>vong</a:t>
            </a:r>
            <a:r>
              <a:rPr lang="en-US" sz="2000" dirty="0"/>
              <a:t>. </a:t>
            </a:r>
            <a:r>
              <a:rPr lang="en-US" sz="2000" dirty="0" err="1"/>
              <a:t>Đây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b="1" dirty="0" err="1"/>
              <a:t>chỉ</a:t>
            </a:r>
            <a:r>
              <a:rPr lang="en-US" sz="2000" b="1" dirty="0"/>
              <a:t> </a:t>
            </a:r>
            <a:r>
              <a:rPr lang="en-US" sz="2000" b="1" dirty="0" err="1"/>
              <a:t>định</a:t>
            </a:r>
            <a:r>
              <a:rPr lang="en-US" sz="2000" b="1" dirty="0"/>
              <a:t> </a:t>
            </a:r>
            <a:r>
              <a:rPr lang="en-US" sz="2000" b="1" dirty="0" err="1"/>
              <a:t>duy</a:t>
            </a:r>
            <a:r>
              <a:rPr lang="en-US" sz="2000" b="1" dirty="0"/>
              <a:t> </a:t>
            </a:r>
            <a:r>
              <a:rPr lang="en-US" sz="2000" b="1" dirty="0" err="1"/>
              <a:t>nhất</a:t>
            </a:r>
            <a:r>
              <a:rPr lang="en-US" sz="2000" b="1" dirty="0"/>
              <a:t> </a:t>
            </a:r>
            <a:r>
              <a:rPr lang="en-US" sz="2000" dirty="0" err="1"/>
              <a:t>cần</a:t>
            </a:r>
            <a:r>
              <a:rPr lang="en-US" sz="2000" dirty="0"/>
              <a:t> </a:t>
            </a:r>
            <a:r>
              <a:rPr lang="en-US" sz="2000" dirty="0" err="1"/>
              <a:t>tiêu</a:t>
            </a:r>
            <a:r>
              <a:rPr lang="en-US" sz="2000" dirty="0"/>
              <a:t> </a:t>
            </a:r>
            <a:r>
              <a:rPr lang="en-US" sz="2000" dirty="0" err="1"/>
              <a:t>sợi</a:t>
            </a:r>
            <a:r>
              <a:rPr lang="en-US" sz="2000" dirty="0"/>
              <a:t> </a:t>
            </a:r>
            <a:r>
              <a:rPr lang="en-US" sz="2000" dirty="0" err="1"/>
              <a:t>huyết</a:t>
            </a:r>
            <a:r>
              <a:rPr lang="en-US" sz="2000" dirty="0"/>
              <a:t>  </a:t>
            </a:r>
            <a:r>
              <a:rPr lang="en-US" sz="2000" dirty="0" err="1"/>
              <a:t>lập</a:t>
            </a:r>
            <a:r>
              <a:rPr lang="en-US" sz="2000" dirty="0"/>
              <a:t> </a:t>
            </a:r>
            <a:r>
              <a:rPr lang="en-US" sz="2000" dirty="0" err="1"/>
              <a:t>tức</a:t>
            </a:r>
            <a:r>
              <a:rPr lang="en-US" sz="2000" dirty="0"/>
              <a:t> </a:t>
            </a:r>
            <a:r>
              <a:rPr lang="en-US" sz="2000" dirty="0" err="1"/>
              <a:t>vì</a:t>
            </a:r>
            <a:r>
              <a:rPr lang="en-US" sz="2000" dirty="0"/>
              <a:t> </a:t>
            </a:r>
            <a:r>
              <a:rPr lang="en-US" sz="2000" dirty="0" err="1"/>
              <a:t>giúp</a:t>
            </a:r>
            <a:r>
              <a:rPr lang="en-US" sz="2000" dirty="0"/>
              <a:t> </a:t>
            </a:r>
            <a:r>
              <a:rPr lang="en-US" sz="2000" dirty="0" err="1"/>
              <a:t>giảm</a:t>
            </a:r>
            <a:r>
              <a:rPr lang="en-US" sz="2000" dirty="0"/>
              <a:t> </a:t>
            </a:r>
            <a:r>
              <a:rPr lang="en-US" sz="2000" dirty="0" err="1"/>
              <a:t>đau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bảo</a:t>
            </a:r>
            <a:r>
              <a:rPr lang="en-US" sz="2000" dirty="0"/>
              <a:t> </a:t>
            </a:r>
            <a:r>
              <a:rPr lang="en-US" sz="2000" dirty="0" err="1"/>
              <a:t>tồn</a:t>
            </a:r>
            <a:r>
              <a:rPr lang="en-US" sz="2000" dirty="0"/>
              <a:t> chi</a:t>
            </a:r>
          </a:p>
          <a:p>
            <a:pPr marL="0" lvl="0" indent="0">
              <a:buNone/>
            </a:pPr>
            <a:r>
              <a:rPr lang="en-US" sz="2000" dirty="0"/>
              <a:t>  + </a:t>
            </a:r>
            <a:r>
              <a:rPr lang="en-US" sz="2000" dirty="0" err="1"/>
              <a:t>Không</a:t>
            </a:r>
            <a:r>
              <a:rPr lang="en-US" sz="2000" dirty="0"/>
              <a:t> </a:t>
            </a:r>
            <a:r>
              <a:rPr lang="en-US" sz="2000" dirty="0" err="1"/>
              <a:t>khuyến</a:t>
            </a:r>
            <a:r>
              <a:rPr lang="en-US" sz="2000" dirty="0"/>
              <a:t> </a:t>
            </a:r>
            <a:r>
              <a:rPr lang="en-US" sz="2000" dirty="0" err="1"/>
              <a:t>cáo</a:t>
            </a:r>
            <a:r>
              <a:rPr lang="en-US" sz="2000" dirty="0"/>
              <a:t>: HKTMS  </a:t>
            </a:r>
            <a:r>
              <a:rPr lang="en-US" sz="2000" dirty="0" err="1"/>
              <a:t>không</a:t>
            </a:r>
            <a:r>
              <a:rPr lang="en-US" sz="2000" dirty="0"/>
              <a:t> </a:t>
            </a:r>
            <a:r>
              <a:rPr lang="en-US" sz="2000" dirty="0" err="1"/>
              <a:t>triệu</a:t>
            </a:r>
            <a:r>
              <a:rPr lang="en-US" sz="2000" dirty="0"/>
              <a:t> </a:t>
            </a:r>
            <a:r>
              <a:rPr lang="en-US" sz="2000" dirty="0" err="1"/>
              <a:t>chứng</a:t>
            </a:r>
            <a:endParaRPr lang="en-US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>
            <a:normAutofit/>
          </a:bodyPr>
          <a:lstStyle/>
          <a:p>
            <a:r>
              <a:rPr lang="en-US" sz="4000" dirty="0" err="1">
                <a:solidFill>
                  <a:srgbClr val="B10F54"/>
                </a:solidFill>
              </a:rPr>
              <a:t>Điều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trị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giai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đoạn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cấp</a:t>
            </a:r>
            <a:endParaRPr lang="en-US" sz="4000" b="1" dirty="0">
              <a:solidFill>
                <a:srgbClr val="CC0066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B95D3-1401-5F81-F43B-549DC6535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6233C67-C442-4F8F-AD39-10D6B8781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714375"/>
            <a:ext cx="8382000" cy="37147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- </a:t>
            </a:r>
            <a:r>
              <a:rPr lang="en-US" sz="2000" dirty="0" err="1"/>
              <a:t>Chống</a:t>
            </a:r>
            <a:r>
              <a:rPr lang="en-US" sz="2000" dirty="0"/>
              <a:t> </a:t>
            </a:r>
            <a:r>
              <a:rPr lang="en-US" sz="2000" dirty="0" err="1"/>
              <a:t>chỉ</a:t>
            </a:r>
            <a:r>
              <a:rPr lang="en-US" sz="2000" dirty="0"/>
              <a:t> </a:t>
            </a:r>
            <a:r>
              <a:rPr lang="en-US" sz="2000" dirty="0" err="1"/>
              <a:t>định</a:t>
            </a:r>
            <a:r>
              <a:rPr lang="en-US" sz="2000" dirty="0"/>
              <a:t> </a:t>
            </a:r>
            <a:r>
              <a:rPr lang="en-US" sz="2000" dirty="0" err="1"/>
              <a:t>tuyệt</a:t>
            </a:r>
            <a:r>
              <a:rPr lang="en-US" sz="2000" dirty="0"/>
              <a:t> </a:t>
            </a:r>
            <a:r>
              <a:rPr lang="en-US" sz="2000" dirty="0" err="1"/>
              <a:t>đối</a:t>
            </a:r>
            <a:r>
              <a:rPr lang="en-US" sz="2000" dirty="0"/>
              <a:t>:</a:t>
            </a:r>
          </a:p>
          <a:p>
            <a:pPr lvl="0"/>
            <a:r>
              <a:rPr lang="en-US" sz="2000" dirty="0" err="1"/>
              <a:t>Xuất</a:t>
            </a:r>
            <a:r>
              <a:rPr lang="en-US" sz="2000" dirty="0"/>
              <a:t> </a:t>
            </a:r>
            <a:r>
              <a:rPr lang="en-US" sz="2000" dirty="0" err="1"/>
              <a:t>huyết</a:t>
            </a:r>
            <a:r>
              <a:rPr lang="en-US" sz="2000" dirty="0"/>
              <a:t> </a:t>
            </a:r>
            <a:r>
              <a:rPr lang="en-US" sz="2000" dirty="0" err="1"/>
              <a:t>não</a:t>
            </a:r>
            <a:r>
              <a:rPr lang="en-US" sz="2000" dirty="0"/>
              <a:t> hay </a:t>
            </a:r>
            <a:r>
              <a:rPr lang="en-US" sz="2000" dirty="0" err="1"/>
              <a:t>đột</a:t>
            </a:r>
            <a:r>
              <a:rPr lang="en-US" sz="2000" dirty="0"/>
              <a:t> </a:t>
            </a:r>
            <a:r>
              <a:rPr lang="en-US" sz="2000" dirty="0" err="1"/>
              <a:t>quỵ</a:t>
            </a:r>
            <a:r>
              <a:rPr lang="en-US" sz="2000" dirty="0"/>
              <a:t> </a:t>
            </a:r>
            <a:r>
              <a:rPr lang="en-US" sz="2000" dirty="0" err="1"/>
              <a:t>không</a:t>
            </a:r>
            <a:r>
              <a:rPr lang="en-US" sz="2000" dirty="0"/>
              <a:t> </a:t>
            </a:r>
            <a:r>
              <a:rPr lang="en-US" sz="2000" dirty="0" err="1"/>
              <a:t>rõ</a:t>
            </a:r>
            <a:r>
              <a:rPr lang="en-US" sz="2000" dirty="0"/>
              <a:t> </a:t>
            </a:r>
            <a:r>
              <a:rPr lang="en-US" sz="2000" dirty="0" err="1"/>
              <a:t>xuất</a:t>
            </a:r>
            <a:r>
              <a:rPr lang="en-US" sz="2000" dirty="0"/>
              <a:t> </a:t>
            </a:r>
            <a:r>
              <a:rPr lang="en-US" sz="2000" dirty="0" err="1"/>
              <a:t>huyết</a:t>
            </a:r>
            <a:r>
              <a:rPr lang="en-US" sz="2000" dirty="0"/>
              <a:t> hay </a:t>
            </a:r>
            <a:r>
              <a:rPr lang="en-US" sz="2000" dirty="0" err="1"/>
              <a:t>nhồi</a:t>
            </a:r>
            <a:r>
              <a:rPr lang="en-US" sz="2000" dirty="0"/>
              <a:t> </a:t>
            </a:r>
            <a:r>
              <a:rPr lang="en-US" sz="2000" dirty="0" err="1"/>
              <a:t>máu</a:t>
            </a:r>
            <a:endParaRPr lang="en-US" sz="2000" dirty="0"/>
          </a:p>
          <a:p>
            <a:pPr lvl="0"/>
            <a:r>
              <a:rPr lang="en-US" sz="2000" dirty="0" err="1"/>
              <a:t>Nhồi</a:t>
            </a:r>
            <a:r>
              <a:rPr lang="en-US" sz="2000" dirty="0"/>
              <a:t> </a:t>
            </a:r>
            <a:r>
              <a:rPr lang="en-US" sz="2000" dirty="0" err="1"/>
              <a:t>máu</a:t>
            </a:r>
            <a:r>
              <a:rPr lang="en-US" sz="2000" dirty="0"/>
              <a:t> </a:t>
            </a:r>
            <a:r>
              <a:rPr lang="en-US" sz="2000" dirty="0" err="1"/>
              <a:t>não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3 </a:t>
            </a:r>
            <a:r>
              <a:rPr lang="en-US" sz="2000" dirty="0" err="1"/>
              <a:t>tháng</a:t>
            </a:r>
            <a:endParaRPr lang="en-US" sz="2000" dirty="0"/>
          </a:p>
          <a:p>
            <a:pPr lvl="0"/>
            <a:r>
              <a:rPr lang="en-US" sz="2000" dirty="0" err="1"/>
              <a:t>Tổn</a:t>
            </a:r>
            <a:r>
              <a:rPr lang="en-US" sz="2000" dirty="0"/>
              <a:t> </a:t>
            </a:r>
            <a:r>
              <a:rPr lang="en-US" sz="2000" dirty="0" err="1"/>
              <a:t>thương</a:t>
            </a:r>
            <a:r>
              <a:rPr lang="en-US" sz="2000" dirty="0"/>
              <a:t> hay u </a:t>
            </a:r>
            <a:r>
              <a:rPr lang="en-US" sz="2000" dirty="0" err="1"/>
              <a:t>hệ</a:t>
            </a:r>
            <a:r>
              <a:rPr lang="en-US" sz="2000" dirty="0"/>
              <a:t> </a:t>
            </a:r>
            <a:r>
              <a:rPr lang="en-US" sz="2000" dirty="0" err="1"/>
              <a:t>thần</a:t>
            </a:r>
            <a:r>
              <a:rPr lang="en-US" sz="2000" dirty="0"/>
              <a:t> </a:t>
            </a:r>
            <a:r>
              <a:rPr lang="en-US" sz="2000" dirty="0" err="1"/>
              <a:t>kinh</a:t>
            </a:r>
            <a:r>
              <a:rPr lang="en-US" sz="2000" dirty="0"/>
              <a:t> </a:t>
            </a:r>
            <a:r>
              <a:rPr lang="en-US" sz="2000" dirty="0" err="1"/>
              <a:t>trung</a:t>
            </a:r>
            <a:r>
              <a:rPr lang="en-US" sz="2000" dirty="0"/>
              <a:t> </a:t>
            </a:r>
            <a:r>
              <a:rPr lang="en-US" sz="2000" dirty="0" err="1"/>
              <a:t>ương</a:t>
            </a:r>
            <a:endParaRPr lang="en-US" sz="2000" dirty="0"/>
          </a:p>
          <a:p>
            <a:pPr lvl="0"/>
            <a:r>
              <a:rPr lang="en-US" sz="2000" dirty="0" err="1"/>
              <a:t>Chấn</a:t>
            </a:r>
            <a:r>
              <a:rPr lang="en-US" sz="2000" dirty="0"/>
              <a:t> </a:t>
            </a:r>
            <a:r>
              <a:rPr lang="en-US" sz="2000" dirty="0" err="1"/>
              <a:t>thương</a:t>
            </a:r>
            <a:r>
              <a:rPr lang="en-US" sz="2000" dirty="0"/>
              <a:t> </a:t>
            </a:r>
            <a:r>
              <a:rPr lang="en-US" sz="2000" dirty="0" err="1"/>
              <a:t>đầu</a:t>
            </a:r>
            <a:r>
              <a:rPr lang="en-US" sz="2000" dirty="0"/>
              <a:t> hay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phẫu</a:t>
            </a:r>
            <a:r>
              <a:rPr lang="en-US" sz="2000" dirty="0"/>
              <a:t> </a:t>
            </a:r>
            <a:r>
              <a:rPr lang="en-US" sz="2000" dirty="0" err="1"/>
              <a:t>thuật</a:t>
            </a:r>
            <a:r>
              <a:rPr lang="en-US" sz="2000" dirty="0"/>
              <a:t>, </a:t>
            </a:r>
            <a:r>
              <a:rPr lang="en-US" sz="2000" dirty="0" err="1"/>
              <a:t>chấn</a:t>
            </a:r>
            <a:r>
              <a:rPr lang="en-US" sz="2000" dirty="0"/>
              <a:t> </a:t>
            </a:r>
            <a:r>
              <a:rPr lang="en-US" sz="2000" dirty="0" err="1"/>
              <a:t>thương</a:t>
            </a:r>
            <a:r>
              <a:rPr lang="en-US" sz="2000" dirty="0"/>
              <a:t> </a:t>
            </a:r>
            <a:r>
              <a:rPr lang="en-US" sz="2000" dirty="0" err="1"/>
              <a:t>nặng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3 </a:t>
            </a:r>
            <a:r>
              <a:rPr lang="en-US" sz="2000" dirty="0" err="1"/>
              <a:t>tuần</a:t>
            </a:r>
            <a:endParaRPr lang="en-US" sz="2000" dirty="0"/>
          </a:p>
          <a:p>
            <a:pPr lvl="0"/>
            <a:r>
              <a:rPr lang="en-US" sz="2000" dirty="0" err="1"/>
              <a:t>Xuất</a:t>
            </a:r>
            <a:r>
              <a:rPr lang="en-US" sz="2000" dirty="0"/>
              <a:t> </a:t>
            </a:r>
            <a:r>
              <a:rPr lang="en-US" sz="2000" dirty="0" err="1"/>
              <a:t>huyết</a:t>
            </a:r>
            <a:r>
              <a:rPr lang="en-US" sz="2000" dirty="0"/>
              <a:t> </a:t>
            </a:r>
            <a:r>
              <a:rPr lang="en-US" sz="2000" dirty="0" err="1"/>
              <a:t>tiêu</a:t>
            </a:r>
            <a:r>
              <a:rPr lang="en-US" sz="2000" dirty="0"/>
              <a:t> </a:t>
            </a:r>
            <a:r>
              <a:rPr lang="en-US" sz="2000" dirty="0" err="1"/>
              <a:t>hoá</a:t>
            </a:r>
            <a:r>
              <a:rPr lang="en-US" sz="2000" dirty="0"/>
              <a:t> </a:t>
            </a:r>
            <a:r>
              <a:rPr lang="en-US" sz="2000" dirty="0" err="1"/>
              <a:t>nặng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1 </a:t>
            </a:r>
            <a:r>
              <a:rPr lang="en-US" sz="2000" dirty="0" err="1"/>
              <a:t>tháng</a:t>
            </a:r>
            <a:endParaRPr lang="en-US" sz="2000" dirty="0"/>
          </a:p>
          <a:p>
            <a:pPr lvl="0"/>
            <a:r>
              <a:rPr lang="en-US" sz="2000" dirty="0" err="1"/>
              <a:t>Đang</a:t>
            </a:r>
            <a:r>
              <a:rPr lang="en-US" sz="2000" dirty="0"/>
              <a:t> </a:t>
            </a:r>
            <a:r>
              <a:rPr lang="en-US" sz="2000" dirty="0" err="1"/>
              <a:t>chảy</a:t>
            </a:r>
            <a:r>
              <a:rPr lang="en-US" sz="2000" dirty="0"/>
              <a:t> </a:t>
            </a:r>
            <a:r>
              <a:rPr lang="en-US" sz="2000" dirty="0" err="1"/>
              <a:t>máu</a:t>
            </a:r>
            <a:endParaRPr lang="en-US" sz="2000" dirty="0"/>
          </a:p>
          <a:p>
            <a:pPr lvl="0"/>
            <a:r>
              <a:rPr lang="en-US" sz="2000" dirty="0"/>
              <a:t>Nghi </a:t>
            </a:r>
            <a:r>
              <a:rPr lang="en-US" sz="2000" dirty="0" err="1"/>
              <a:t>ngờ</a:t>
            </a:r>
            <a:r>
              <a:rPr lang="en-US" sz="2000" dirty="0"/>
              <a:t> </a:t>
            </a:r>
            <a:r>
              <a:rPr lang="en-US" sz="2000" dirty="0" err="1"/>
              <a:t>bóc</a:t>
            </a:r>
            <a:r>
              <a:rPr lang="en-US" sz="2000" dirty="0"/>
              <a:t> </a:t>
            </a:r>
            <a:r>
              <a:rPr lang="en-US" sz="2000" dirty="0" err="1"/>
              <a:t>tách</a:t>
            </a:r>
            <a:r>
              <a:rPr lang="en-US" sz="2000" dirty="0"/>
              <a:t> </a:t>
            </a:r>
            <a:r>
              <a:rPr lang="en-US" sz="2000" dirty="0" err="1"/>
              <a:t>động</a:t>
            </a:r>
            <a:r>
              <a:rPr lang="en-US" sz="2000" dirty="0"/>
              <a:t> </a:t>
            </a:r>
            <a:r>
              <a:rPr lang="en-US" sz="2000" dirty="0" err="1"/>
              <a:t>mạch</a:t>
            </a:r>
            <a:r>
              <a:rPr lang="en-US" sz="2000" dirty="0"/>
              <a:t> </a:t>
            </a:r>
            <a:r>
              <a:rPr lang="en-US" sz="2000" dirty="0" err="1"/>
              <a:t>chủ</a:t>
            </a:r>
            <a:r>
              <a:rPr lang="en-US" sz="2000" dirty="0"/>
              <a:t> </a:t>
            </a:r>
            <a:r>
              <a:rPr lang="en-US" sz="2000" dirty="0" err="1"/>
              <a:t>ngực</a:t>
            </a:r>
            <a:endParaRPr lang="en-US" sz="2000" dirty="0"/>
          </a:p>
          <a:p>
            <a:pPr lvl="0"/>
            <a:r>
              <a:rPr lang="en-US" sz="2000" dirty="0" err="1"/>
              <a:t>Chấn</a:t>
            </a:r>
            <a:r>
              <a:rPr lang="en-US" sz="2000" dirty="0"/>
              <a:t> </a:t>
            </a:r>
            <a:r>
              <a:rPr lang="en-US" sz="2000" dirty="0" err="1"/>
              <a:t>thương</a:t>
            </a:r>
            <a:r>
              <a:rPr lang="en-US" sz="2000" dirty="0"/>
              <a:t> </a:t>
            </a:r>
            <a:r>
              <a:rPr lang="en-US" sz="2000" dirty="0" err="1"/>
              <a:t>đầu</a:t>
            </a:r>
            <a:r>
              <a:rPr lang="en-US" sz="2000" dirty="0"/>
              <a:t> </a:t>
            </a:r>
            <a:r>
              <a:rPr lang="en-US" sz="2000" dirty="0" err="1"/>
              <a:t>mặt</a:t>
            </a:r>
            <a:r>
              <a:rPr lang="en-US" sz="2000" dirty="0"/>
              <a:t> </a:t>
            </a:r>
            <a:r>
              <a:rPr lang="en-US" sz="2000" dirty="0" err="1"/>
              <a:t>nghiêm</a:t>
            </a:r>
            <a:r>
              <a:rPr lang="en-US" sz="2000" dirty="0"/>
              <a:t> </a:t>
            </a:r>
            <a:r>
              <a:rPr lang="en-US" sz="2000" dirty="0" err="1"/>
              <a:t>trọng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3 </a:t>
            </a:r>
            <a:r>
              <a:rPr lang="en-US" sz="2000" dirty="0" err="1"/>
              <a:t>tháng</a:t>
            </a:r>
            <a:endParaRPr lang="en-US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FF19DCB-4582-B0F1-086D-8E553EE4E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>
            <a:normAutofit/>
          </a:bodyPr>
          <a:lstStyle/>
          <a:p>
            <a:r>
              <a:rPr lang="en-US" sz="3200" dirty="0" err="1">
                <a:solidFill>
                  <a:srgbClr val="B10F54"/>
                </a:solidFill>
              </a:rPr>
              <a:t>Điều</a:t>
            </a:r>
            <a:r>
              <a:rPr lang="en-US" sz="3200" dirty="0">
                <a:solidFill>
                  <a:srgbClr val="B10F54"/>
                </a:solidFill>
              </a:rPr>
              <a:t> </a:t>
            </a:r>
            <a:r>
              <a:rPr lang="en-US" sz="3200" dirty="0" err="1">
                <a:solidFill>
                  <a:srgbClr val="B10F54"/>
                </a:solidFill>
              </a:rPr>
              <a:t>trị</a:t>
            </a:r>
            <a:r>
              <a:rPr lang="en-US" sz="3200" dirty="0">
                <a:solidFill>
                  <a:srgbClr val="B10F54"/>
                </a:solidFill>
              </a:rPr>
              <a:t> </a:t>
            </a:r>
            <a:r>
              <a:rPr lang="en-US" sz="3200" dirty="0" err="1">
                <a:solidFill>
                  <a:srgbClr val="B10F54"/>
                </a:solidFill>
              </a:rPr>
              <a:t>giai</a:t>
            </a:r>
            <a:r>
              <a:rPr lang="en-US" sz="3200" dirty="0">
                <a:solidFill>
                  <a:srgbClr val="B10F54"/>
                </a:solidFill>
              </a:rPr>
              <a:t> </a:t>
            </a:r>
            <a:r>
              <a:rPr lang="en-US" sz="3200" dirty="0" err="1">
                <a:solidFill>
                  <a:srgbClr val="B10F54"/>
                </a:solidFill>
              </a:rPr>
              <a:t>đoạn</a:t>
            </a:r>
            <a:r>
              <a:rPr lang="en-US" sz="3200" dirty="0">
                <a:solidFill>
                  <a:srgbClr val="B10F54"/>
                </a:solidFill>
              </a:rPr>
              <a:t> </a:t>
            </a:r>
            <a:r>
              <a:rPr lang="en-US" sz="3200" dirty="0" err="1">
                <a:solidFill>
                  <a:srgbClr val="B10F54"/>
                </a:solidFill>
              </a:rPr>
              <a:t>cấp</a:t>
            </a:r>
            <a:r>
              <a:rPr lang="en-US" sz="3200" dirty="0">
                <a:solidFill>
                  <a:srgbClr val="B10F54"/>
                </a:solidFill>
              </a:rPr>
              <a:t> (</a:t>
            </a:r>
            <a:r>
              <a:rPr lang="en-US" sz="3200" b="1" dirty="0" err="1">
                <a:solidFill>
                  <a:srgbClr val="B10F54"/>
                </a:solidFill>
              </a:rPr>
              <a:t>Tiêu</a:t>
            </a:r>
            <a:r>
              <a:rPr lang="en-US" sz="3200" b="1" dirty="0">
                <a:solidFill>
                  <a:srgbClr val="B10F54"/>
                </a:solidFill>
              </a:rPr>
              <a:t> </a:t>
            </a:r>
            <a:r>
              <a:rPr lang="en-US" sz="3200" b="1" dirty="0" err="1">
                <a:solidFill>
                  <a:srgbClr val="B10F54"/>
                </a:solidFill>
              </a:rPr>
              <a:t>sợi</a:t>
            </a:r>
            <a:r>
              <a:rPr lang="en-US" sz="3200" b="1" dirty="0">
                <a:solidFill>
                  <a:srgbClr val="B10F54"/>
                </a:solidFill>
              </a:rPr>
              <a:t> </a:t>
            </a:r>
            <a:r>
              <a:rPr lang="en-US" sz="3200" b="1" dirty="0" err="1">
                <a:solidFill>
                  <a:srgbClr val="B10F54"/>
                </a:solidFill>
              </a:rPr>
              <a:t>huyết</a:t>
            </a:r>
            <a:r>
              <a:rPr lang="en-US" sz="3200" dirty="0">
                <a:solidFill>
                  <a:srgbClr val="B10F54"/>
                </a:solidFill>
              </a:rPr>
              <a:t>)</a:t>
            </a:r>
            <a:endParaRPr lang="en-US" sz="32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3119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E9E37-8CE6-A932-3145-6F7AC4F80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5D9034A-6A5A-0192-EAE1-598E4AB548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14374"/>
            <a:ext cx="8305800" cy="4752975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2000" dirty="0"/>
              <a:t>- </a:t>
            </a:r>
            <a:r>
              <a:rPr lang="en-US" sz="2000" dirty="0" err="1"/>
              <a:t>Chống</a:t>
            </a:r>
            <a:r>
              <a:rPr lang="en-US" sz="2000" dirty="0"/>
              <a:t> </a:t>
            </a:r>
            <a:r>
              <a:rPr lang="en-US" sz="2000" dirty="0" err="1"/>
              <a:t>chỉ</a:t>
            </a:r>
            <a:r>
              <a:rPr lang="en-US" sz="2000" dirty="0"/>
              <a:t> </a:t>
            </a:r>
            <a:r>
              <a:rPr lang="en-US" sz="2000" dirty="0" err="1"/>
              <a:t>định</a:t>
            </a:r>
            <a:r>
              <a:rPr lang="en-US" sz="2000" dirty="0"/>
              <a:t> </a:t>
            </a:r>
            <a:r>
              <a:rPr lang="en-US" sz="2000" dirty="0" err="1"/>
              <a:t>tương</a:t>
            </a:r>
            <a:r>
              <a:rPr lang="en-US" sz="2000" dirty="0"/>
              <a:t>  </a:t>
            </a:r>
            <a:r>
              <a:rPr lang="en-US" sz="2000" dirty="0" err="1"/>
              <a:t>đối</a:t>
            </a:r>
            <a:r>
              <a:rPr lang="en-US" sz="2000" dirty="0"/>
              <a:t> (1):</a:t>
            </a:r>
          </a:p>
          <a:p>
            <a:pPr lvl="0"/>
            <a:r>
              <a:rPr lang="en-US" sz="2000" dirty="0" err="1"/>
              <a:t>Vị</a:t>
            </a:r>
            <a:r>
              <a:rPr lang="en-US" sz="2000" dirty="0"/>
              <a:t> </a:t>
            </a:r>
            <a:r>
              <a:rPr lang="en-US" sz="2000" dirty="0" err="1"/>
              <a:t>trí</a:t>
            </a:r>
            <a:r>
              <a:rPr lang="en-US" sz="2000" dirty="0"/>
              <a:t> </a:t>
            </a:r>
            <a:r>
              <a:rPr lang="en-US" sz="2000" dirty="0" err="1"/>
              <a:t>chọc</a:t>
            </a:r>
            <a:r>
              <a:rPr lang="en-US" sz="2000" dirty="0"/>
              <a:t> </a:t>
            </a:r>
            <a:r>
              <a:rPr lang="en-US" sz="2000" dirty="0" err="1"/>
              <a:t>dò</a:t>
            </a:r>
            <a:r>
              <a:rPr lang="en-US" sz="2000" dirty="0"/>
              <a:t> </a:t>
            </a:r>
            <a:r>
              <a:rPr lang="en-US" sz="2000" dirty="0" err="1"/>
              <a:t>không</a:t>
            </a:r>
            <a:r>
              <a:rPr lang="en-US" sz="2000" dirty="0"/>
              <a:t> </a:t>
            </a:r>
            <a:r>
              <a:rPr lang="en-US" sz="2000" dirty="0" err="1"/>
              <a:t>thể</a:t>
            </a:r>
            <a:r>
              <a:rPr lang="en-US" sz="2000" dirty="0"/>
              <a:t> </a:t>
            </a:r>
            <a:r>
              <a:rPr lang="en-US" sz="2000" dirty="0" err="1"/>
              <a:t>đè</a:t>
            </a:r>
            <a:r>
              <a:rPr lang="en-US" sz="2000" dirty="0"/>
              <a:t> </a:t>
            </a:r>
            <a:r>
              <a:rPr lang="en-US" sz="2000" dirty="0" err="1"/>
              <a:t>ép</a:t>
            </a:r>
            <a:endParaRPr lang="en-US" sz="2000" dirty="0"/>
          </a:p>
          <a:p>
            <a:pPr lvl="0"/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thai</a:t>
            </a:r>
            <a:r>
              <a:rPr lang="en-US" sz="2000" dirty="0"/>
              <a:t> hay </a:t>
            </a:r>
            <a:r>
              <a:rPr lang="en-US" sz="2000" dirty="0" err="1"/>
              <a:t>hậu</a:t>
            </a:r>
            <a:r>
              <a:rPr lang="en-US" sz="2000" dirty="0"/>
              <a:t> </a:t>
            </a:r>
            <a:r>
              <a:rPr lang="en-US" sz="2000" dirty="0" err="1"/>
              <a:t>sản</a:t>
            </a:r>
            <a:r>
              <a:rPr lang="en-US" sz="2000" dirty="0"/>
              <a:t> 1 </a:t>
            </a:r>
            <a:r>
              <a:rPr lang="en-US" sz="2000" dirty="0" err="1"/>
              <a:t>tuần</a:t>
            </a:r>
            <a:endParaRPr lang="en-US" sz="2000" dirty="0"/>
          </a:p>
          <a:p>
            <a:pPr lvl="0"/>
            <a:r>
              <a:rPr lang="en-US" sz="2000" dirty="0" err="1"/>
              <a:t>Loét</a:t>
            </a:r>
            <a:r>
              <a:rPr lang="en-US" sz="2000" dirty="0"/>
              <a:t> </a:t>
            </a:r>
            <a:r>
              <a:rPr lang="en-US" sz="2000" dirty="0" err="1"/>
              <a:t>dạ</a:t>
            </a:r>
            <a:r>
              <a:rPr lang="en-US" sz="2000" dirty="0"/>
              <a:t> </a:t>
            </a:r>
            <a:r>
              <a:rPr lang="en-US" sz="2000" dirty="0" err="1"/>
              <a:t>dày</a:t>
            </a:r>
            <a:r>
              <a:rPr lang="en-US" sz="2000" dirty="0"/>
              <a:t> </a:t>
            </a:r>
            <a:r>
              <a:rPr lang="en-US" sz="2000" dirty="0" err="1"/>
              <a:t>tiến</a:t>
            </a:r>
            <a:r>
              <a:rPr lang="en-US" sz="2000" dirty="0"/>
              <a:t> </a:t>
            </a:r>
            <a:r>
              <a:rPr lang="en-US" sz="2000" dirty="0" err="1"/>
              <a:t>triển</a:t>
            </a:r>
            <a:endParaRPr lang="en-US" sz="2000" dirty="0"/>
          </a:p>
          <a:p>
            <a:r>
              <a:rPr lang="en-US" sz="2000" dirty="0" err="1"/>
              <a:t>Viêm</a:t>
            </a:r>
            <a:r>
              <a:rPr lang="en-US" sz="2000" dirty="0"/>
              <a:t> </a:t>
            </a:r>
            <a:r>
              <a:rPr lang="en-US" sz="2000" dirty="0" err="1"/>
              <a:t>màng</a:t>
            </a:r>
            <a:r>
              <a:rPr lang="en-US" sz="2000" dirty="0"/>
              <a:t> </a:t>
            </a:r>
            <a:r>
              <a:rPr lang="en-US" sz="2000" dirty="0" err="1"/>
              <a:t>ngoài</a:t>
            </a:r>
            <a:r>
              <a:rPr lang="en-US" sz="2000" dirty="0"/>
              <a:t> </a:t>
            </a:r>
            <a:r>
              <a:rPr lang="en-US" sz="2000" dirty="0" err="1"/>
              <a:t>tim</a:t>
            </a:r>
            <a:r>
              <a:rPr lang="en-US" sz="2000" dirty="0"/>
              <a:t> hay </a:t>
            </a:r>
            <a:r>
              <a:rPr lang="en-US" sz="2000" dirty="0" err="1"/>
              <a:t>tràn</a:t>
            </a:r>
            <a:r>
              <a:rPr lang="en-US" sz="2000" dirty="0"/>
              <a:t> </a:t>
            </a:r>
            <a:r>
              <a:rPr lang="en-US" sz="2000" dirty="0" err="1"/>
              <a:t>dịch</a:t>
            </a:r>
            <a:r>
              <a:rPr lang="en-US" sz="2000" dirty="0"/>
              <a:t> </a:t>
            </a:r>
            <a:r>
              <a:rPr lang="en-US" sz="2000" dirty="0" err="1"/>
              <a:t>màng</a:t>
            </a:r>
            <a:r>
              <a:rPr lang="en-US" sz="2000" dirty="0"/>
              <a:t> </a:t>
            </a:r>
            <a:r>
              <a:rPr lang="en-US" sz="2000" dirty="0" err="1"/>
              <a:t>ngoài</a:t>
            </a:r>
            <a:r>
              <a:rPr lang="en-US" sz="2000" dirty="0"/>
              <a:t> </a:t>
            </a:r>
            <a:r>
              <a:rPr lang="en-US" sz="2000" dirty="0" err="1"/>
              <a:t>tim</a:t>
            </a:r>
            <a:r>
              <a:rPr lang="en-US" sz="2000" dirty="0"/>
              <a:t>, </a:t>
            </a:r>
            <a:r>
              <a:rPr lang="en-US" sz="2000" dirty="0" err="1"/>
              <a:t>viêm</a:t>
            </a:r>
            <a:r>
              <a:rPr lang="en-US" sz="2000" dirty="0"/>
              <a:t> </a:t>
            </a:r>
            <a:r>
              <a:rPr lang="en-US" sz="2000" dirty="0" err="1"/>
              <a:t>nội</a:t>
            </a:r>
            <a:r>
              <a:rPr lang="en-US" sz="2000" dirty="0"/>
              <a:t> </a:t>
            </a:r>
            <a:r>
              <a:rPr lang="en-US" sz="2000" dirty="0" err="1"/>
              <a:t>tâm</a:t>
            </a:r>
            <a:r>
              <a:rPr lang="en-US" sz="2000" dirty="0"/>
              <a:t> </a:t>
            </a:r>
            <a:r>
              <a:rPr lang="en-US" sz="2000" dirty="0" err="1"/>
              <a:t>mạc</a:t>
            </a:r>
            <a:r>
              <a:rPr lang="en-US" sz="2000" dirty="0"/>
              <a:t> </a:t>
            </a:r>
            <a:r>
              <a:rPr lang="en-US" sz="2000" dirty="0" err="1"/>
              <a:t>nhiễm</a:t>
            </a:r>
            <a:r>
              <a:rPr lang="en-US" sz="2000" dirty="0"/>
              <a:t> </a:t>
            </a:r>
            <a:r>
              <a:rPr lang="en-US" sz="2000" dirty="0" err="1"/>
              <a:t>trùng</a:t>
            </a:r>
            <a:endParaRPr lang="en-US" sz="2000" dirty="0"/>
          </a:p>
          <a:p>
            <a:pPr lvl="0"/>
            <a:r>
              <a:rPr lang="en-US" sz="2000" dirty="0" err="1"/>
              <a:t>Đang</a:t>
            </a:r>
            <a:r>
              <a:rPr lang="en-US" sz="2000" dirty="0"/>
              <a:t> </a:t>
            </a:r>
            <a:r>
              <a:rPr lang="en-US" sz="2000" dirty="0" err="1"/>
              <a:t>dùng</a:t>
            </a:r>
            <a:r>
              <a:rPr lang="en-US" sz="2000" dirty="0"/>
              <a:t> </a:t>
            </a:r>
            <a:r>
              <a:rPr lang="en-US" sz="2000" dirty="0" err="1"/>
              <a:t>thuốc</a:t>
            </a:r>
            <a:r>
              <a:rPr lang="en-US" sz="2000" dirty="0"/>
              <a:t> </a:t>
            </a:r>
            <a:r>
              <a:rPr lang="en-US" sz="2000" dirty="0" err="1"/>
              <a:t>chống</a:t>
            </a:r>
            <a:r>
              <a:rPr lang="en-US" sz="2000" dirty="0"/>
              <a:t> </a:t>
            </a:r>
            <a:r>
              <a:rPr lang="en-US" sz="2000" dirty="0" err="1"/>
              <a:t>đông</a:t>
            </a:r>
            <a:r>
              <a:rPr lang="en-US" sz="2000" dirty="0"/>
              <a:t> </a:t>
            </a:r>
            <a:r>
              <a:rPr lang="en-US" sz="2000" dirty="0" err="1"/>
              <a:t>uống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INR &gt;1,7 hay </a:t>
            </a:r>
            <a:r>
              <a:rPr lang="en-US" sz="2000" dirty="0" err="1"/>
              <a:t>thời</a:t>
            </a:r>
            <a:r>
              <a:rPr lang="en-US" sz="2000" dirty="0"/>
              <a:t> </a:t>
            </a:r>
            <a:r>
              <a:rPr lang="en-US" sz="2000" dirty="0" err="1"/>
              <a:t>gian</a:t>
            </a:r>
            <a:r>
              <a:rPr lang="en-US" sz="2000" dirty="0"/>
              <a:t> prothrombin &gt; 15 </a:t>
            </a:r>
            <a:r>
              <a:rPr lang="en-US" sz="2000" dirty="0" err="1"/>
              <a:t>giây</a:t>
            </a:r>
            <a:endParaRPr lang="en-US" sz="2000" dirty="0"/>
          </a:p>
          <a:p>
            <a:pPr lvl="0"/>
            <a:r>
              <a:rPr lang="en-US" sz="2000" dirty="0" err="1"/>
              <a:t>Tuổi</a:t>
            </a:r>
            <a:r>
              <a:rPr lang="en-US" sz="2000" dirty="0"/>
              <a:t> &gt; 75</a:t>
            </a:r>
          </a:p>
          <a:p>
            <a:pPr lvl="0"/>
            <a:r>
              <a:rPr lang="en-US" sz="2000" dirty="0" err="1"/>
              <a:t>Bệnh</a:t>
            </a:r>
            <a:r>
              <a:rPr lang="en-US" sz="2000" dirty="0"/>
              <a:t> </a:t>
            </a:r>
            <a:r>
              <a:rPr lang="en-US" sz="2000" dirty="0" err="1"/>
              <a:t>võng</a:t>
            </a:r>
            <a:r>
              <a:rPr lang="en-US" sz="2000" dirty="0"/>
              <a:t> </a:t>
            </a:r>
            <a:r>
              <a:rPr lang="en-US" sz="2000" dirty="0" err="1"/>
              <a:t>mạc</a:t>
            </a:r>
            <a:r>
              <a:rPr lang="en-US" sz="2000" dirty="0"/>
              <a:t> </a:t>
            </a:r>
            <a:r>
              <a:rPr lang="en-US" sz="2000" dirty="0" err="1"/>
              <a:t>đái</a:t>
            </a:r>
            <a:r>
              <a:rPr lang="en-US" sz="2000" dirty="0"/>
              <a:t> </a:t>
            </a:r>
            <a:r>
              <a:rPr lang="en-US" sz="2000" dirty="0" err="1"/>
              <a:t>tháo</a:t>
            </a:r>
            <a:r>
              <a:rPr lang="en-US" sz="2000" dirty="0"/>
              <a:t> </a:t>
            </a:r>
            <a:r>
              <a:rPr lang="en-US" sz="2000" dirty="0" err="1"/>
              <a:t>đường</a:t>
            </a:r>
            <a:endParaRPr lang="en-US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58A4309-392A-6059-27D9-0CE57A6EE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>
            <a:normAutofit/>
          </a:bodyPr>
          <a:lstStyle/>
          <a:p>
            <a:r>
              <a:rPr lang="en-US" sz="3200" dirty="0" err="1">
                <a:solidFill>
                  <a:srgbClr val="B10F54"/>
                </a:solidFill>
              </a:rPr>
              <a:t>Điều</a:t>
            </a:r>
            <a:r>
              <a:rPr lang="en-US" sz="3200" dirty="0">
                <a:solidFill>
                  <a:srgbClr val="B10F54"/>
                </a:solidFill>
              </a:rPr>
              <a:t> </a:t>
            </a:r>
            <a:r>
              <a:rPr lang="en-US" sz="3200" dirty="0" err="1">
                <a:solidFill>
                  <a:srgbClr val="B10F54"/>
                </a:solidFill>
              </a:rPr>
              <a:t>trị</a:t>
            </a:r>
            <a:r>
              <a:rPr lang="en-US" sz="3200" dirty="0">
                <a:solidFill>
                  <a:srgbClr val="B10F54"/>
                </a:solidFill>
              </a:rPr>
              <a:t> </a:t>
            </a:r>
            <a:r>
              <a:rPr lang="en-US" sz="3200" dirty="0" err="1">
                <a:solidFill>
                  <a:srgbClr val="B10F54"/>
                </a:solidFill>
              </a:rPr>
              <a:t>giai</a:t>
            </a:r>
            <a:r>
              <a:rPr lang="en-US" sz="3200" dirty="0">
                <a:solidFill>
                  <a:srgbClr val="B10F54"/>
                </a:solidFill>
              </a:rPr>
              <a:t> </a:t>
            </a:r>
            <a:r>
              <a:rPr lang="en-US" sz="3200" dirty="0" err="1">
                <a:solidFill>
                  <a:srgbClr val="B10F54"/>
                </a:solidFill>
              </a:rPr>
              <a:t>đoạn</a:t>
            </a:r>
            <a:r>
              <a:rPr lang="en-US" sz="3200" dirty="0">
                <a:solidFill>
                  <a:srgbClr val="B10F54"/>
                </a:solidFill>
              </a:rPr>
              <a:t> </a:t>
            </a:r>
            <a:r>
              <a:rPr lang="en-US" sz="3200" dirty="0" err="1">
                <a:solidFill>
                  <a:srgbClr val="B10F54"/>
                </a:solidFill>
              </a:rPr>
              <a:t>cấp</a:t>
            </a:r>
            <a:r>
              <a:rPr lang="en-US" sz="3200" dirty="0">
                <a:solidFill>
                  <a:srgbClr val="B10F54"/>
                </a:solidFill>
              </a:rPr>
              <a:t> (</a:t>
            </a:r>
            <a:r>
              <a:rPr lang="en-US" sz="3200" dirty="0" err="1">
                <a:solidFill>
                  <a:srgbClr val="B10F54"/>
                </a:solidFill>
              </a:rPr>
              <a:t>Tiêu</a:t>
            </a:r>
            <a:r>
              <a:rPr lang="en-US" sz="3200" dirty="0">
                <a:solidFill>
                  <a:srgbClr val="B10F54"/>
                </a:solidFill>
              </a:rPr>
              <a:t> </a:t>
            </a:r>
            <a:r>
              <a:rPr lang="en-US" sz="3200" dirty="0" err="1">
                <a:solidFill>
                  <a:srgbClr val="B10F54"/>
                </a:solidFill>
              </a:rPr>
              <a:t>sợi</a:t>
            </a:r>
            <a:r>
              <a:rPr lang="en-US" sz="3200" dirty="0">
                <a:solidFill>
                  <a:srgbClr val="B10F54"/>
                </a:solidFill>
              </a:rPr>
              <a:t> </a:t>
            </a:r>
            <a:r>
              <a:rPr lang="en-US" sz="3200" dirty="0" err="1">
                <a:solidFill>
                  <a:srgbClr val="B10F54"/>
                </a:solidFill>
              </a:rPr>
              <a:t>huyết</a:t>
            </a:r>
            <a:r>
              <a:rPr lang="en-US" sz="3200" dirty="0">
                <a:solidFill>
                  <a:srgbClr val="B10F54"/>
                </a:solidFill>
              </a:rPr>
              <a:t>)</a:t>
            </a:r>
            <a:endParaRPr lang="en-US" sz="32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290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DFE49-5C62-2E17-1480-6DD873C72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0BE2D11-D984-05B0-7401-17AB45F036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714374"/>
            <a:ext cx="8763000" cy="4429125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2000" dirty="0"/>
              <a:t>- </a:t>
            </a:r>
            <a:r>
              <a:rPr lang="en-US" sz="2000" dirty="0" err="1"/>
              <a:t>Chống</a:t>
            </a:r>
            <a:r>
              <a:rPr lang="en-US" sz="2000" dirty="0"/>
              <a:t> </a:t>
            </a:r>
            <a:r>
              <a:rPr lang="en-US" sz="2000" dirty="0" err="1"/>
              <a:t>chỉ</a:t>
            </a:r>
            <a:r>
              <a:rPr lang="en-US" sz="2000" dirty="0"/>
              <a:t> </a:t>
            </a:r>
            <a:r>
              <a:rPr lang="en-US" sz="2000" dirty="0" err="1"/>
              <a:t>định</a:t>
            </a:r>
            <a:r>
              <a:rPr lang="en-US" sz="2000" dirty="0"/>
              <a:t> </a:t>
            </a:r>
            <a:r>
              <a:rPr lang="en-US" sz="2000" dirty="0" err="1"/>
              <a:t>tương</a:t>
            </a:r>
            <a:r>
              <a:rPr lang="en-US" sz="2000" dirty="0"/>
              <a:t>  </a:t>
            </a:r>
            <a:r>
              <a:rPr lang="en-US" sz="2000" dirty="0" err="1"/>
              <a:t>đối</a:t>
            </a:r>
            <a:r>
              <a:rPr lang="en-US" sz="2000" dirty="0"/>
              <a:t> (2): </a:t>
            </a:r>
          </a:p>
          <a:p>
            <a:pPr lvl="0"/>
            <a:r>
              <a:rPr lang="en-US" sz="2000" dirty="0" err="1"/>
              <a:t>Bệnh</a:t>
            </a:r>
            <a:r>
              <a:rPr lang="en-US" sz="2000" dirty="0"/>
              <a:t> </a:t>
            </a:r>
            <a:r>
              <a:rPr lang="en-US" sz="2000" dirty="0" err="1"/>
              <a:t>sử</a:t>
            </a:r>
            <a:r>
              <a:rPr lang="en-US" sz="2000" dirty="0"/>
              <a:t> </a:t>
            </a:r>
            <a:r>
              <a:rPr lang="en-US" sz="2000" dirty="0" err="1"/>
              <a:t>tăng</a:t>
            </a:r>
            <a:r>
              <a:rPr lang="en-US" sz="2000" dirty="0"/>
              <a:t> </a:t>
            </a:r>
            <a:r>
              <a:rPr lang="en-US" sz="2000" dirty="0" err="1"/>
              <a:t>huyết</a:t>
            </a:r>
            <a:r>
              <a:rPr lang="en-US" sz="2000" dirty="0"/>
              <a:t> </a:t>
            </a:r>
            <a:r>
              <a:rPr lang="en-US" sz="2000" dirty="0" err="1"/>
              <a:t>áp</a:t>
            </a:r>
            <a:r>
              <a:rPr lang="en-US" sz="2000" dirty="0"/>
              <a:t> </a:t>
            </a:r>
            <a:r>
              <a:rPr lang="en-US" sz="2000" dirty="0" err="1"/>
              <a:t>mãn</a:t>
            </a:r>
            <a:r>
              <a:rPr lang="en-US" sz="2000" dirty="0"/>
              <a:t>, </a:t>
            </a:r>
            <a:r>
              <a:rPr lang="en-US" sz="2000" dirty="0" err="1"/>
              <a:t>nặng</a:t>
            </a:r>
            <a:r>
              <a:rPr lang="en-US" sz="2000" dirty="0"/>
              <a:t>, </a:t>
            </a:r>
            <a:r>
              <a:rPr lang="en-US" sz="2000" dirty="0" err="1"/>
              <a:t>kiểm</a:t>
            </a:r>
            <a:r>
              <a:rPr lang="en-US" sz="2000" dirty="0"/>
              <a:t> </a:t>
            </a:r>
            <a:r>
              <a:rPr lang="en-US" sz="2000" dirty="0" err="1"/>
              <a:t>soát</a:t>
            </a:r>
            <a:r>
              <a:rPr lang="en-US" sz="2000" dirty="0"/>
              <a:t> </a:t>
            </a:r>
            <a:r>
              <a:rPr lang="en-US" sz="2000" dirty="0" err="1"/>
              <a:t>kém</a:t>
            </a:r>
            <a:endParaRPr lang="en-US" sz="2000" dirty="0"/>
          </a:p>
          <a:p>
            <a:pPr lvl="0"/>
            <a:r>
              <a:rPr lang="en-US" sz="2000" dirty="0" err="1"/>
              <a:t>Tăng</a:t>
            </a:r>
            <a:r>
              <a:rPr lang="en-US" sz="2000" dirty="0"/>
              <a:t> </a:t>
            </a:r>
            <a:r>
              <a:rPr lang="en-US" sz="2000" dirty="0" err="1"/>
              <a:t>huyết</a:t>
            </a:r>
            <a:r>
              <a:rPr lang="en-US" sz="2000" dirty="0"/>
              <a:t> </a:t>
            </a:r>
            <a:r>
              <a:rPr lang="en-US" sz="2000" dirty="0" err="1"/>
              <a:t>áp</a:t>
            </a:r>
            <a:r>
              <a:rPr lang="en-US" sz="2000" dirty="0"/>
              <a:t> </a:t>
            </a:r>
            <a:r>
              <a:rPr lang="en-US" sz="2000" dirty="0" err="1"/>
              <a:t>kháng</a:t>
            </a:r>
            <a:r>
              <a:rPr lang="en-US" sz="2000" dirty="0"/>
              <a:t> </a:t>
            </a:r>
            <a:r>
              <a:rPr lang="en-US" sz="2000" dirty="0" err="1"/>
              <a:t>trị</a:t>
            </a:r>
            <a:r>
              <a:rPr lang="en-US" sz="2000" dirty="0"/>
              <a:t> (</a:t>
            </a:r>
            <a:r>
              <a:rPr lang="en-US" sz="2000" dirty="0" err="1"/>
              <a:t>huyết</a:t>
            </a:r>
            <a:r>
              <a:rPr lang="en-US" sz="2000" dirty="0"/>
              <a:t> </a:t>
            </a:r>
            <a:r>
              <a:rPr lang="en-US" sz="2000" dirty="0" err="1"/>
              <a:t>áp</a:t>
            </a:r>
            <a:r>
              <a:rPr lang="en-US" sz="2000" dirty="0"/>
              <a:t> </a:t>
            </a:r>
            <a:r>
              <a:rPr lang="en-US" sz="2000" dirty="0" err="1"/>
              <a:t>tâm</a:t>
            </a:r>
            <a:r>
              <a:rPr lang="en-US" sz="2000" dirty="0"/>
              <a:t> </a:t>
            </a:r>
            <a:r>
              <a:rPr lang="en-US" sz="2000" dirty="0" err="1"/>
              <a:t>thu</a:t>
            </a:r>
            <a:r>
              <a:rPr lang="en-US" sz="2000" dirty="0"/>
              <a:t> </a:t>
            </a:r>
            <a:r>
              <a:rPr lang="en-US" sz="2000" dirty="0" err="1"/>
              <a:t>trên</a:t>
            </a:r>
            <a:r>
              <a:rPr lang="en-US" sz="2000" dirty="0"/>
              <a:t> 180 mmHg hay </a:t>
            </a:r>
            <a:r>
              <a:rPr lang="en-US" sz="2000" dirty="0" err="1"/>
              <a:t>huyết</a:t>
            </a:r>
            <a:r>
              <a:rPr lang="en-US" sz="2000" dirty="0"/>
              <a:t> </a:t>
            </a:r>
            <a:r>
              <a:rPr lang="en-US" sz="2000" dirty="0" err="1"/>
              <a:t>áp</a:t>
            </a:r>
            <a:r>
              <a:rPr lang="en-US" sz="2000" dirty="0"/>
              <a:t> </a:t>
            </a:r>
            <a:r>
              <a:rPr lang="en-US" sz="2000" dirty="0" err="1"/>
              <a:t>tâm</a:t>
            </a:r>
            <a:r>
              <a:rPr lang="en-US" sz="2000" dirty="0"/>
              <a:t> </a:t>
            </a:r>
            <a:r>
              <a:rPr lang="en-US" sz="2000" dirty="0" err="1"/>
              <a:t>trương</a:t>
            </a:r>
            <a:r>
              <a:rPr lang="en-US" sz="2000" dirty="0"/>
              <a:t> &gt; 110 mmHg)</a:t>
            </a:r>
          </a:p>
          <a:p>
            <a:pPr lvl="0"/>
            <a:r>
              <a:rPr lang="en-US" sz="2000" dirty="0" err="1"/>
              <a:t>Cơn</a:t>
            </a:r>
            <a:r>
              <a:rPr lang="en-US" sz="2000" dirty="0"/>
              <a:t> </a:t>
            </a:r>
            <a:r>
              <a:rPr lang="en-US" sz="2000" dirty="0" err="1"/>
              <a:t>thiếu</a:t>
            </a:r>
            <a:r>
              <a:rPr lang="en-US" sz="2000" dirty="0"/>
              <a:t> </a:t>
            </a:r>
            <a:r>
              <a:rPr lang="en-US" sz="2000" dirty="0" err="1"/>
              <a:t>máu</a:t>
            </a:r>
            <a:r>
              <a:rPr lang="en-US" sz="2000" dirty="0"/>
              <a:t> </a:t>
            </a:r>
            <a:r>
              <a:rPr lang="en-US" sz="2000" dirty="0" err="1"/>
              <a:t>não</a:t>
            </a:r>
            <a:r>
              <a:rPr lang="en-US" sz="2000" dirty="0"/>
              <a:t> </a:t>
            </a:r>
            <a:r>
              <a:rPr lang="en-US" sz="2000" dirty="0" err="1"/>
              <a:t>thoáng</a:t>
            </a:r>
            <a:r>
              <a:rPr lang="en-US" sz="2000" dirty="0"/>
              <a:t> qua </a:t>
            </a:r>
            <a:r>
              <a:rPr lang="en-US" sz="2000" dirty="0" err="1"/>
              <a:t>trong</a:t>
            </a:r>
            <a:r>
              <a:rPr lang="en-US" sz="2000" dirty="0"/>
              <a:t> 6 </a:t>
            </a:r>
            <a:r>
              <a:rPr lang="en-US" sz="2000" dirty="0" err="1"/>
              <a:t>tháng</a:t>
            </a:r>
            <a:endParaRPr lang="en-US" sz="2000" dirty="0"/>
          </a:p>
          <a:p>
            <a:pPr lvl="0"/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hồi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tim</a:t>
            </a:r>
            <a:r>
              <a:rPr lang="en-US" sz="2000" dirty="0"/>
              <a:t> </a:t>
            </a:r>
            <a:r>
              <a:rPr lang="en-US" sz="2000" dirty="0" err="1"/>
              <a:t>phổi</a:t>
            </a:r>
            <a:r>
              <a:rPr lang="en-US" sz="2000" dirty="0"/>
              <a:t> </a:t>
            </a:r>
            <a:r>
              <a:rPr lang="en-US" sz="2000" dirty="0" err="1"/>
              <a:t>kéo</a:t>
            </a:r>
            <a:r>
              <a:rPr lang="en-US" sz="2000" dirty="0"/>
              <a:t> </a:t>
            </a:r>
            <a:r>
              <a:rPr lang="en-US" sz="2000" dirty="0" err="1"/>
              <a:t>dài</a:t>
            </a:r>
            <a:r>
              <a:rPr lang="en-US" sz="2000" dirty="0"/>
              <a:t> (&gt;10 </a:t>
            </a:r>
            <a:r>
              <a:rPr lang="en-US" sz="2000" dirty="0" err="1"/>
              <a:t>phút</a:t>
            </a:r>
            <a:r>
              <a:rPr lang="en-US" sz="2000" dirty="0"/>
              <a:t>) hay </a:t>
            </a:r>
            <a:r>
              <a:rPr lang="en-US" sz="2000" dirty="0" err="1"/>
              <a:t>chấn</a:t>
            </a:r>
            <a:r>
              <a:rPr lang="en-US" sz="2000" dirty="0"/>
              <a:t> </a:t>
            </a:r>
            <a:r>
              <a:rPr lang="en-US" sz="2000" dirty="0" err="1"/>
              <a:t>thương</a:t>
            </a:r>
            <a:r>
              <a:rPr lang="en-US" sz="2000" dirty="0"/>
              <a:t> </a:t>
            </a:r>
            <a:r>
              <a:rPr lang="en-US" sz="2000" dirty="0" err="1"/>
              <a:t>sau</a:t>
            </a:r>
            <a:r>
              <a:rPr lang="en-US" sz="2000" dirty="0"/>
              <a:t> </a:t>
            </a:r>
            <a:r>
              <a:rPr lang="en-US" sz="2000" dirty="0" err="1"/>
              <a:t>thủ</a:t>
            </a:r>
            <a:r>
              <a:rPr lang="en-US" sz="2000" dirty="0"/>
              <a:t> </a:t>
            </a:r>
            <a:r>
              <a:rPr lang="en-US" sz="2000" dirty="0" err="1"/>
              <a:t>thuật</a:t>
            </a:r>
            <a:r>
              <a:rPr lang="en-US" sz="2000" dirty="0"/>
              <a:t> </a:t>
            </a:r>
            <a:r>
              <a:rPr lang="en-US" sz="2000" dirty="0" err="1"/>
              <a:t>hồi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tim</a:t>
            </a:r>
            <a:r>
              <a:rPr lang="en-US" sz="2000" dirty="0"/>
              <a:t> </a:t>
            </a:r>
            <a:r>
              <a:rPr lang="en-US" sz="2000" dirty="0" err="1"/>
              <a:t>phổi</a:t>
            </a:r>
            <a:r>
              <a:rPr lang="en-US" sz="2000" dirty="0"/>
              <a:t> hay </a:t>
            </a:r>
            <a:r>
              <a:rPr lang="en-US" sz="2000" dirty="0" err="1"/>
              <a:t>phẫu</a:t>
            </a:r>
            <a:r>
              <a:rPr lang="en-US" sz="2000" dirty="0"/>
              <a:t> </a:t>
            </a:r>
            <a:r>
              <a:rPr lang="en-US" sz="2000" dirty="0" err="1"/>
              <a:t>thuật</a:t>
            </a:r>
            <a:r>
              <a:rPr lang="en-US" sz="2000" dirty="0"/>
              <a:t> </a:t>
            </a:r>
            <a:r>
              <a:rPr lang="en-US" sz="2000" dirty="0" err="1"/>
              <a:t>lớn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3 </a:t>
            </a:r>
            <a:r>
              <a:rPr lang="en-US" sz="2000" dirty="0" err="1"/>
              <a:t>tuần</a:t>
            </a:r>
            <a:endParaRPr lang="en-US" sz="2000" dirty="0"/>
          </a:p>
          <a:p>
            <a:pPr lvl="0"/>
            <a:r>
              <a:rPr lang="en-US" sz="2000" dirty="0" err="1"/>
              <a:t>Xuất</a:t>
            </a:r>
            <a:r>
              <a:rPr lang="en-US" sz="2000" dirty="0"/>
              <a:t> </a:t>
            </a:r>
            <a:r>
              <a:rPr lang="en-US" sz="2000" dirty="0" err="1"/>
              <a:t>huyết</a:t>
            </a:r>
            <a:r>
              <a:rPr lang="en-US" sz="2000" dirty="0"/>
              <a:t> </a:t>
            </a:r>
            <a:r>
              <a:rPr lang="en-US" sz="2000" dirty="0" err="1"/>
              <a:t>nội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2-4 </a:t>
            </a:r>
            <a:r>
              <a:rPr lang="en-US" sz="2000" dirty="0" err="1"/>
              <a:t>tuần</a:t>
            </a:r>
            <a:endParaRPr lang="en-US" sz="2000" dirty="0"/>
          </a:p>
          <a:p>
            <a:pPr lvl="0"/>
            <a:r>
              <a:rPr lang="en-US" sz="2000" dirty="0" err="1"/>
              <a:t>Thủ</a:t>
            </a:r>
            <a:r>
              <a:rPr lang="en-US" sz="2000" dirty="0"/>
              <a:t> </a:t>
            </a:r>
            <a:r>
              <a:rPr lang="en-US" sz="2000" dirty="0" err="1"/>
              <a:t>thuật</a:t>
            </a:r>
            <a:r>
              <a:rPr lang="en-US" sz="2000" dirty="0"/>
              <a:t> </a:t>
            </a:r>
            <a:r>
              <a:rPr lang="en-US" sz="2000" dirty="0" err="1"/>
              <a:t>xâm</a:t>
            </a:r>
            <a:r>
              <a:rPr lang="en-US" sz="2000" dirty="0"/>
              <a:t> </a:t>
            </a:r>
            <a:r>
              <a:rPr lang="en-US" sz="2000" dirty="0" err="1"/>
              <a:t>lấn</a:t>
            </a:r>
            <a:r>
              <a:rPr lang="en-US" sz="2000" dirty="0"/>
              <a:t> </a:t>
            </a:r>
            <a:r>
              <a:rPr lang="en-US" sz="2000" dirty="0" err="1"/>
              <a:t>gần</a:t>
            </a:r>
            <a:r>
              <a:rPr lang="en-US" sz="2000" dirty="0"/>
              <a:t> </a:t>
            </a:r>
            <a:r>
              <a:rPr lang="en-US" sz="2000" dirty="0" err="1"/>
              <a:t>đây</a:t>
            </a:r>
            <a:endParaRPr lang="en-US" sz="2000" dirty="0"/>
          </a:p>
          <a:p>
            <a:r>
              <a:rPr lang="en-US" sz="2000" dirty="0" err="1"/>
              <a:t>Bệnh</a:t>
            </a:r>
            <a:r>
              <a:rPr lang="en-US" sz="2000" dirty="0"/>
              <a:t> </a:t>
            </a:r>
            <a:r>
              <a:rPr lang="en-US" sz="2000" dirty="0" err="1"/>
              <a:t>gan</a:t>
            </a:r>
            <a:r>
              <a:rPr lang="en-US" sz="2000" dirty="0"/>
              <a:t> </a:t>
            </a:r>
            <a:r>
              <a:rPr lang="en-US" sz="2000" dirty="0" err="1"/>
              <a:t>nặng</a:t>
            </a:r>
            <a:endParaRPr lang="en-US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720A6A1-B247-BB92-516D-F7A928BA8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>
            <a:normAutofit/>
          </a:bodyPr>
          <a:lstStyle/>
          <a:p>
            <a:r>
              <a:rPr lang="en-US" sz="3200" dirty="0" err="1">
                <a:solidFill>
                  <a:srgbClr val="B10F54"/>
                </a:solidFill>
              </a:rPr>
              <a:t>Điều</a:t>
            </a:r>
            <a:r>
              <a:rPr lang="en-US" sz="3200" dirty="0">
                <a:solidFill>
                  <a:srgbClr val="B10F54"/>
                </a:solidFill>
              </a:rPr>
              <a:t> </a:t>
            </a:r>
            <a:r>
              <a:rPr lang="en-US" sz="3200" dirty="0" err="1">
                <a:solidFill>
                  <a:srgbClr val="B10F54"/>
                </a:solidFill>
              </a:rPr>
              <a:t>trị</a:t>
            </a:r>
            <a:r>
              <a:rPr lang="en-US" sz="3200" dirty="0">
                <a:solidFill>
                  <a:srgbClr val="B10F54"/>
                </a:solidFill>
              </a:rPr>
              <a:t> </a:t>
            </a:r>
            <a:r>
              <a:rPr lang="en-US" sz="3200" dirty="0" err="1">
                <a:solidFill>
                  <a:srgbClr val="B10F54"/>
                </a:solidFill>
              </a:rPr>
              <a:t>giai</a:t>
            </a:r>
            <a:r>
              <a:rPr lang="en-US" sz="3200" dirty="0">
                <a:solidFill>
                  <a:srgbClr val="B10F54"/>
                </a:solidFill>
              </a:rPr>
              <a:t> </a:t>
            </a:r>
            <a:r>
              <a:rPr lang="en-US" sz="3200" dirty="0" err="1">
                <a:solidFill>
                  <a:srgbClr val="B10F54"/>
                </a:solidFill>
              </a:rPr>
              <a:t>đoạn</a:t>
            </a:r>
            <a:r>
              <a:rPr lang="en-US" sz="3200" dirty="0">
                <a:solidFill>
                  <a:srgbClr val="B10F54"/>
                </a:solidFill>
              </a:rPr>
              <a:t> </a:t>
            </a:r>
            <a:r>
              <a:rPr lang="en-US" sz="3200" dirty="0" err="1">
                <a:solidFill>
                  <a:srgbClr val="B10F54"/>
                </a:solidFill>
              </a:rPr>
              <a:t>cấp</a:t>
            </a:r>
            <a:r>
              <a:rPr lang="en-US" sz="3200" dirty="0">
                <a:solidFill>
                  <a:srgbClr val="B10F54"/>
                </a:solidFill>
              </a:rPr>
              <a:t> (</a:t>
            </a:r>
            <a:r>
              <a:rPr lang="en-US" sz="3200" dirty="0" err="1">
                <a:solidFill>
                  <a:srgbClr val="B10F54"/>
                </a:solidFill>
              </a:rPr>
              <a:t>Tiêu</a:t>
            </a:r>
            <a:r>
              <a:rPr lang="en-US" sz="3200" dirty="0">
                <a:solidFill>
                  <a:srgbClr val="B10F54"/>
                </a:solidFill>
              </a:rPr>
              <a:t> </a:t>
            </a:r>
            <a:r>
              <a:rPr lang="en-US" sz="3200" dirty="0" err="1">
                <a:solidFill>
                  <a:srgbClr val="B10F54"/>
                </a:solidFill>
              </a:rPr>
              <a:t>sợi</a:t>
            </a:r>
            <a:r>
              <a:rPr lang="en-US" sz="3200" dirty="0">
                <a:solidFill>
                  <a:srgbClr val="B10F54"/>
                </a:solidFill>
              </a:rPr>
              <a:t> </a:t>
            </a:r>
            <a:r>
              <a:rPr lang="en-US" sz="3200" dirty="0" err="1">
                <a:solidFill>
                  <a:srgbClr val="B10F54"/>
                </a:solidFill>
              </a:rPr>
              <a:t>huyết</a:t>
            </a:r>
            <a:r>
              <a:rPr lang="en-US" sz="3200" dirty="0">
                <a:solidFill>
                  <a:srgbClr val="B10F54"/>
                </a:solidFill>
              </a:rPr>
              <a:t>)</a:t>
            </a:r>
            <a:endParaRPr lang="en-US" sz="32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3952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FA9D8-1C3D-089E-672C-55D18A5B8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7667B52-5EB5-21FA-2FAC-0FDD6684C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71501"/>
            <a:ext cx="8229600" cy="4023122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2000" dirty="0"/>
              <a:t>- </a:t>
            </a:r>
            <a:r>
              <a:rPr lang="en-US" sz="2000" dirty="0" err="1"/>
              <a:t>Liều</a:t>
            </a:r>
            <a:r>
              <a:rPr lang="en-US" sz="2000" dirty="0"/>
              <a:t> </a:t>
            </a:r>
            <a:r>
              <a:rPr lang="en-US" sz="2000" dirty="0" err="1"/>
              <a:t>lượng-cách</a:t>
            </a:r>
            <a:r>
              <a:rPr lang="en-US" sz="2000" dirty="0"/>
              <a:t> </a:t>
            </a:r>
            <a:r>
              <a:rPr lang="en-US" sz="2000" dirty="0" err="1"/>
              <a:t>dùng</a:t>
            </a:r>
            <a:endParaRPr lang="en-US" sz="2000" dirty="0"/>
          </a:p>
          <a:p>
            <a:pPr marL="342900" lvl="1" indent="0">
              <a:buNone/>
            </a:pPr>
            <a:r>
              <a:rPr lang="en-US" sz="2000" dirty="0"/>
              <a:t>+</a:t>
            </a:r>
            <a:r>
              <a:rPr lang="en-US" sz="2000" dirty="0" err="1"/>
              <a:t>Thuốc</a:t>
            </a:r>
            <a:r>
              <a:rPr lang="en-US" sz="2000" dirty="0"/>
              <a:t> </a:t>
            </a:r>
            <a:r>
              <a:rPr lang="en-US" sz="2000" dirty="0" err="1"/>
              <a:t>tiêu</a:t>
            </a:r>
            <a:r>
              <a:rPr lang="en-US" sz="2000" dirty="0"/>
              <a:t> </a:t>
            </a:r>
            <a:r>
              <a:rPr lang="en-US" sz="2000" dirty="0" err="1"/>
              <a:t>sợi</a:t>
            </a:r>
            <a:r>
              <a:rPr lang="en-US" sz="2000" dirty="0"/>
              <a:t> </a:t>
            </a:r>
            <a:r>
              <a:rPr lang="en-US" sz="2000" dirty="0" err="1"/>
              <a:t>huyết</a:t>
            </a:r>
            <a:r>
              <a:rPr lang="en-US" sz="2000" dirty="0"/>
              <a:t> </a:t>
            </a:r>
            <a:r>
              <a:rPr lang="en-US" sz="2000" dirty="0" err="1"/>
              <a:t>toàn</a:t>
            </a:r>
            <a:r>
              <a:rPr lang="en-US" sz="2000" dirty="0"/>
              <a:t> </a:t>
            </a:r>
            <a:r>
              <a:rPr lang="en-US" sz="2000" dirty="0" err="1"/>
              <a:t>thân</a:t>
            </a:r>
            <a:endParaRPr lang="en-US" sz="2000" dirty="0"/>
          </a:p>
          <a:p>
            <a:pPr lvl="2"/>
            <a:r>
              <a:rPr lang="en-US" sz="2000" dirty="0" err="1"/>
              <a:t>StreptoKinase</a:t>
            </a:r>
            <a:r>
              <a:rPr lang="en-US" sz="2000" dirty="0"/>
              <a:t> 250,000 U bolus </a:t>
            </a:r>
            <a:r>
              <a:rPr lang="en-US" sz="2000" dirty="0" err="1"/>
              <a:t>trong</a:t>
            </a:r>
            <a:r>
              <a:rPr lang="en-US" sz="2000" dirty="0"/>
              <a:t> 30 </a:t>
            </a:r>
            <a:r>
              <a:rPr lang="en-US" sz="2000" dirty="0" err="1"/>
              <a:t>phút</a:t>
            </a:r>
            <a:r>
              <a:rPr lang="en-US" sz="2000" dirty="0"/>
              <a:t> </a:t>
            </a:r>
            <a:r>
              <a:rPr lang="en-US" sz="2000" dirty="0" err="1"/>
              <a:t>theo</a:t>
            </a:r>
            <a:r>
              <a:rPr lang="en-US" sz="2000" dirty="0"/>
              <a:t> </a:t>
            </a:r>
            <a:r>
              <a:rPr lang="en-US" sz="2000" dirty="0" err="1"/>
              <a:t>sau</a:t>
            </a:r>
            <a:r>
              <a:rPr lang="en-US" sz="2000" dirty="0"/>
              <a:t> </a:t>
            </a:r>
            <a:r>
              <a:rPr lang="en-US" sz="2000" dirty="0" err="1"/>
              <a:t>bởi</a:t>
            </a:r>
            <a:r>
              <a:rPr lang="en-US" sz="2000" dirty="0"/>
              <a:t> 100,000 U/</a:t>
            </a:r>
            <a:r>
              <a:rPr lang="en-US" sz="2000" dirty="0" err="1"/>
              <a:t>giờ</a:t>
            </a:r>
            <a:r>
              <a:rPr lang="en-US" sz="2000" dirty="0"/>
              <a:t> qua </a:t>
            </a:r>
            <a:r>
              <a:rPr lang="en-US" sz="2000" dirty="0" err="1"/>
              <a:t>bơm</a:t>
            </a:r>
            <a:r>
              <a:rPr lang="en-US" sz="2000" dirty="0"/>
              <a:t> </a:t>
            </a:r>
            <a:r>
              <a:rPr lang="en-US" sz="2000" dirty="0" err="1"/>
              <a:t>tiêm</a:t>
            </a:r>
            <a:r>
              <a:rPr lang="en-US" sz="2000" dirty="0"/>
              <a:t> </a:t>
            </a:r>
            <a:r>
              <a:rPr lang="en-US" sz="2000" dirty="0" err="1"/>
              <a:t>tự</a:t>
            </a:r>
            <a:r>
              <a:rPr lang="en-US" sz="2000" dirty="0"/>
              <a:t> </a:t>
            </a:r>
            <a:r>
              <a:rPr lang="en-US" sz="2000" dirty="0" err="1"/>
              <a:t>động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24giờ.</a:t>
            </a:r>
          </a:p>
          <a:p>
            <a:pPr lvl="2"/>
            <a:r>
              <a:rPr lang="en-US" sz="2000" dirty="0"/>
              <a:t>Urokinase loading 4400 UI/kg </a:t>
            </a:r>
            <a:r>
              <a:rPr lang="en-US" sz="2000" dirty="0" err="1"/>
              <a:t>trong</a:t>
            </a:r>
            <a:r>
              <a:rPr lang="en-US" sz="2000" dirty="0"/>
              <a:t> 10 </a:t>
            </a:r>
            <a:r>
              <a:rPr lang="en-US" sz="2000" dirty="0" err="1"/>
              <a:t>phút</a:t>
            </a:r>
            <a:r>
              <a:rPr lang="en-US" sz="2000" dirty="0"/>
              <a:t>, </a:t>
            </a:r>
            <a:r>
              <a:rPr lang="en-US" sz="2000" dirty="0" err="1"/>
              <a:t>sau</a:t>
            </a:r>
            <a:r>
              <a:rPr lang="en-US" sz="2000" dirty="0"/>
              <a:t> </a:t>
            </a:r>
            <a:r>
              <a:rPr lang="en-US" sz="2000" dirty="0" err="1"/>
              <a:t>đó</a:t>
            </a:r>
            <a:r>
              <a:rPr lang="en-US" sz="2000" dirty="0"/>
              <a:t> 4400 UI/kg </a:t>
            </a:r>
            <a:r>
              <a:rPr lang="en-US" sz="2000" dirty="0" err="1"/>
              <a:t>trong</a:t>
            </a:r>
            <a:r>
              <a:rPr lang="en-US" sz="2000" dirty="0"/>
              <a:t> 12-24 </a:t>
            </a:r>
            <a:r>
              <a:rPr lang="en-US" sz="2000" dirty="0" err="1"/>
              <a:t>giờ</a:t>
            </a:r>
            <a:endParaRPr lang="en-US" sz="2000" dirty="0"/>
          </a:p>
          <a:p>
            <a:pPr lvl="2"/>
            <a:r>
              <a:rPr lang="en-US" sz="2000" dirty="0" err="1"/>
              <a:t>rtPA</a:t>
            </a:r>
            <a:r>
              <a:rPr lang="en-US" sz="2000" dirty="0"/>
              <a:t> 100 mg </a:t>
            </a:r>
            <a:r>
              <a:rPr lang="en-US" sz="2000" dirty="0" err="1"/>
              <a:t>trong</a:t>
            </a:r>
            <a:r>
              <a:rPr lang="en-US" sz="2000" dirty="0"/>
              <a:t> 2 </a:t>
            </a:r>
            <a:r>
              <a:rPr lang="en-US" sz="2000" dirty="0" err="1"/>
              <a:t>giờ</a:t>
            </a:r>
            <a:r>
              <a:rPr lang="en-US" sz="2000" dirty="0"/>
              <a:t> hay 0,6 mg/kg </a:t>
            </a:r>
            <a:r>
              <a:rPr lang="en-US" sz="2000" dirty="0" err="1"/>
              <a:t>trong</a:t>
            </a:r>
            <a:r>
              <a:rPr lang="en-US" sz="2000" dirty="0"/>
              <a:t> 15 </a:t>
            </a:r>
            <a:r>
              <a:rPr lang="en-US" sz="2000" dirty="0" err="1"/>
              <a:t>phút</a:t>
            </a:r>
            <a:r>
              <a:rPr lang="en-US" sz="2000" dirty="0"/>
              <a:t> (</a:t>
            </a:r>
            <a:r>
              <a:rPr lang="en-US" sz="2000" dirty="0" err="1"/>
              <a:t>tối</a:t>
            </a:r>
            <a:r>
              <a:rPr lang="en-US" sz="2000" dirty="0"/>
              <a:t> </a:t>
            </a:r>
            <a:r>
              <a:rPr lang="en-US" sz="2000" dirty="0" err="1"/>
              <a:t>đa</a:t>
            </a:r>
            <a:r>
              <a:rPr lang="en-US" sz="2000" dirty="0"/>
              <a:t> 50 mg)</a:t>
            </a:r>
          </a:p>
          <a:p>
            <a:pPr lvl="2"/>
            <a:r>
              <a:rPr lang="en-US" sz="2000" dirty="0"/>
              <a:t>Alteplase 100 mg </a:t>
            </a:r>
            <a:r>
              <a:rPr lang="en-US" sz="2000" dirty="0" err="1"/>
              <a:t>truyền</a:t>
            </a:r>
            <a:r>
              <a:rPr lang="en-US" sz="2000" dirty="0"/>
              <a:t> </a:t>
            </a:r>
            <a:r>
              <a:rPr lang="en-US" sz="2000" dirty="0" err="1"/>
              <a:t>liên</a:t>
            </a:r>
            <a:r>
              <a:rPr lang="en-US" sz="2000" dirty="0"/>
              <a:t> </a:t>
            </a:r>
            <a:r>
              <a:rPr lang="en-US" sz="2000" dirty="0" err="1"/>
              <a:t>tục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2 </a:t>
            </a:r>
            <a:r>
              <a:rPr lang="en-US" sz="2000" dirty="0" err="1"/>
              <a:t>giờ</a:t>
            </a:r>
            <a:endParaRPr lang="en-US" sz="2000" dirty="0"/>
          </a:p>
          <a:p>
            <a:pPr lvl="2"/>
            <a:r>
              <a:rPr lang="en-US" sz="2000" dirty="0" err="1"/>
              <a:t>Thuốc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hiệu</a:t>
            </a:r>
            <a:r>
              <a:rPr lang="en-US" sz="2000" dirty="0"/>
              <a:t> </a:t>
            </a:r>
            <a:r>
              <a:rPr lang="en-US" sz="2000" dirty="0" err="1"/>
              <a:t>quả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14 </a:t>
            </a:r>
            <a:r>
              <a:rPr lang="en-US" sz="2000" dirty="0" err="1"/>
              <a:t>ngày</a:t>
            </a:r>
            <a:r>
              <a:rPr lang="en-US" sz="2000" dirty="0"/>
              <a:t> </a:t>
            </a:r>
            <a:r>
              <a:rPr lang="en-US" sz="2000" dirty="0" err="1"/>
              <a:t>đầu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HKTMS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29F81E3-499E-A2FE-2310-E3AF24919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308372"/>
          </a:xfrm>
        </p:spPr>
        <p:txBody>
          <a:bodyPr>
            <a:noAutofit/>
          </a:bodyPr>
          <a:lstStyle/>
          <a:p>
            <a:r>
              <a:rPr lang="en-US" sz="3200" dirty="0" err="1">
                <a:solidFill>
                  <a:srgbClr val="B10F54"/>
                </a:solidFill>
              </a:rPr>
              <a:t>Điều</a:t>
            </a:r>
            <a:r>
              <a:rPr lang="en-US" sz="3200" dirty="0">
                <a:solidFill>
                  <a:srgbClr val="B10F54"/>
                </a:solidFill>
              </a:rPr>
              <a:t> </a:t>
            </a:r>
            <a:r>
              <a:rPr lang="en-US" sz="3200" dirty="0" err="1">
                <a:solidFill>
                  <a:srgbClr val="B10F54"/>
                </a:solidFill>
              </a:rPr>
              <a:t>trị</a:t>
            </a:r>
            <a:r>
              <a:rPr lang="en-US" sz="3200" dirty="0">
                <a:solidFill>
                  <a:srgbClr val="B10F54"/>
                </a:solidFill>
              </a:rPr>
              <a:t> </a:t>
            </a:r>
            <a:r>
              <a:rPr lang="en-US" sz="3200" dirty="0" err="1">
                <a:solidFill>
                  <a:srgbClr val="B10F54"/>
                </a:solidFill>
              </a:rPr>
              <a:t>giai</a:t>
            </a:r>
            <a:r>
              <a:rPr lang="en-US" sz="3200" dirty="0">
                <a:solidFill>
                  <a:srgbClr val="B10F54"/>
                </a:solidFill>
              </a:rPr>
              <a:t> </a:t>
            </a:r>
            <a:r>
              <a:rPr lang="en-US" sz="3200" dirty="0" err="1">
                <a:solidFill>
                  <a:srgbClr val="B10F54"/>
                </a:solidFill>
              </a:rPr>
              <a:t>đoạn</a:t>
            </a:r>
            <a:r>
              <a:rPr lang="en-US" sz="3200" dirty="0">
                <a:solidFill>
                  <a:srgbClr val="B10F54"/>
                </a:solidFill>
              </a:rPr>
              <a:t> </a:t>
            </a:r>
            <a:r>
              <a:rPr lang="en-US" sz="3200" dirty="0" err="1">
                <a:solidFill>
                  <a:srgbClr val="B10F54"/>
                </a:solidFill>
              </a:rPr>
              <a:t>cấp</a:t>
            </a:r>
            <a:r>
              <a:rPr lang="en-US" sz="3200" dirty="0">
                <a:solidFill>
                  <a:srgbClr val="B10F54"/>
                </a:solidFill>
              </a:rPr>
              <a:t> (</a:t>
            </a:r>
            <a:r>
              <a:rPr lang="en-US" sz="3200" dirty="0" err="1">
                <a:solidFill>
                  <a:srgbClr val="B10F54"/>
                </a:solidFill>
              </a:rPr>
              <a:t>Tiêu</a:t>
            </a:r>
            <a:r>
              <a:rPr lang="en-US" sz="3200" dirty="0">
                <a:solidFill>
                  <a:srgbClr val="B10F54"/>
                </a:solidFill>
              </a:rPr>
              <a:t> </a:t>
            </a:r>
            <a:r>
              <a:rPr lang="en-US" sz="3200" dirty="0" err="1">
                <a:solidFill>
                  <a:srgbClr val="B10F54"/>
                </a:solidFill>
              </a:rPr>
              <a:t>sợi</a:t>
            </a:r>
            <a:r>
              <a:rPr lang="en-US" sz="3200" dirty="0">
                <a:solidFill>
                  <a:srgbClr val="B10F54"/>
                </a:solidFill>
              </a:rPr>
              <a:t> </a:t>
            </a:r>
            <a:r>
              <a:rPr lang="en-US" sz="3200" dirty="0" err="1">
                <a:solidFill>
                  <a:srgbClr val="B10F54"/>
                </a:solidFill>
              </a:rPr>
              <a:t>huyết</a:t>
            </a:r>
            <a:r>
              <a:rPr lang="en-US" sz="3200" dirty="0">
                <a:solidFill>
                  <a:srgbClr val="B10F54"/>
                </a:solidFill>
              </a:rPr>
              <a:t>)</a:t>
            </a:r>
            <a:endParaRPr lang="en-US" sz="32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5911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895350"/>
            <a:ext cx="8229600" cy="4023122"/>
          </a:xfrm>
        </p:spPr>
        <p:txBody>
          <a:bodyPr>
            <a:noAutofit/>
          </a:bodyPr>
          <a:lstStyle/>
          <a:p>
            <a:pPr marL="685800" lvl="2" indent="0">
              <a:buNone/>
            </a:pPr>
            <a:r>
              <a:rPr lang="en-US" sz="2000" dirty="0"/>
              <a:t>- </a:t>
            </a:r>
            <a:r>
              <a:rPr lang="en-US" sz="2000" dirty="0" err="1"/>
              <a:t>Cách</a:t>
            </a:r>
            <a:r>
              <a:rPr lang="en-US" sz="2000" dirty="0"/>
              <a:t> </a:t>
            </a:r>
            <a:r>
              <a:rPr lang="en-US" sz="2000" dirty="0" err="1"/>
              <a:t>dùng</a:t>
            </a:r>
            <a:r>
              <a:rPr lang="en-US" sz="2000" dirty="0"/>
              <a:t> heparin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sau</a:t>
            </a:r>
            <a:r>
              <a:rPr lang="en-US" sz="2000" dirty="0"/>
              <a:t> </a:t>
            </a:r>
            <a:r>
              <a:rPr lang="en-US" sz="2000" dirty="0" err="1"/>
              <a:t>tiêu</a:t>
            </a:r>
            <a:r>
              <a:rPr lang="en-US" sz="2000" dirty="0"/>
              <a:t> </a:t>
            </a:r>
            <a:r>
              <a:rPr lang="en-US" sz="2000" dirty="0" err="1"/>
              <a:t>sợi</a:t>
            </a:r>
            <a:r>
              <a:rPr lang="en-US" sz="2000" dirty="0"/>
              <a:t> </a:t>
            </a:r>
            <a:r>
              <a:rPr lang="en-US" sz="2000" dirty="0" err="1"/>
              <a:t>huyết</a:t>
            </a:r>
            <a:endParaRPr lang="en-US" sz="2000" dirty="0"/>
          </a:p>
          <a:p>
            <a:pPr lvl="2"/>
            <a:r>
              <a:rPr lang="en-US" sz="2000" dirty="0" err="1"/>
              <a:t>Ngừng</a:t>
            </a:r>
            <a:r>
              <a:rPr lang="en-US" sz="2000" dirty="0"/>
              <a:t> heparin </a:t>
            </a:r>
            <a:r>
              <a:rPr lang="en-US" sz="2000" dirty="0" err="1"/>
              <a:t>không</a:t>
            </a:r>
            <a:r>
              <a:rPr lang="en-US" sz="2000" dirty="0"/>
              <a:t> </a:t>
            </a:r>
            <a:r>
              <a:rPr lang="en-US" sz="2000" dirty="0" err="1"/>
              <a:t>phân</a:t>
            </a:r>
            <a:r>
              <a:rPr lang="en-US" sz="2000" dirty="0"/>
              <a:t> </a:t>
            </a:r>
            <a:r>
              <a:rPr lang="en-US" sz="2000" dirty="0" err="1"/>
              <a:t>đoạn</a:t>
            </a:r>
            <a:r>
              <a:rPr lang="en-US" sz="2000" dirty="0"/>
              <a:t> </a:t>
            </a:r>
            <a:r>
              <a:rPr lang="en-US" sz="2000" dirty="0" err="1"/>
              <a:t>ngay</a:t>
            </a:r>
            <a:r>
              <a:rPr lang="en-US" sz="2000" dirty="0"/>
              <a:t> </a:t>
            </a:r>
            <a:r>
              <a:rPr lang="en-US" sz="2000" dirty="0" err="1"/>
              <a:t>khi</a:t>
            </a:r>
            <a:r>
              <a:rPr lang="en-US" sz="2000" dirty="0"/>
              <a:t> </a:t>
            </a:r>
            <a:r>
              <a:rPr lang="en-US" sz="2000" dirty="0" err="1"/>
              <a:t>cho</a:t>
            </a:r>
            <a:r>
              <a:rPr lang="en-US" sz="2000" dirty="0"/>
              <a:t> </a:t>
            </a:r>
            <a:r>
              <a:rPr lang="en-US" sz="2000" dirty="0" err="1"/>
              <a:t>tiêu</a:t>
            </a:r>
            <a:r>
              <a:rPr lang="en-US" sz="2000" dirty="0"/>
              <a:t> </a:t>
            </a:r>
            <a:r>
              <a:rPr lang="en-US" sz="2000" dirty="0" err="1"/>
              <a:t>sợi</a:t>
            </a:r>
            <a:r>
              <a:rPr lang="en-US" sz="2000" dirty="0"/>
              <a:t> </a:t>
            </a:r>
            <a:r>
              <a:rPr lang="en-US" sz="2000" dirty="0" err="1"/>
              <a:t>huyết</a:t>
            </a:r>
            <a:endParaRPr lang="en-US" sz="2000" dirty="0"/>
          </a:p>
          <a:p>
            <a:pPr lvl="2"/>
            <a:r>
              <a:rPr lang="en-US" sz="2000" dirty="0" err="1"/>
              <a:t>Truyền</a:t>
            </a:r>
            <a:r>
              <a:rPr lang="en-US" sz="2000" dirty="0"/>
              <a:t> </a:t>
            </a:r>
            <a:r>
              <a:rPr lang="en-US" sz="2000" dirty="0" err="1"/>
              <a:t>tiêu</a:t>
            </a:r>
            <a:r>
              <a:rPr lang="en-US" sz="2000" dirty="0"/>
              <a:t> </a:t>
            </a:r>
            <a:r>
              <a:rPr lang="en-US" sz="2000" dirty="0" err="1"/>
              <a:t>sợi</a:t>
            </a:r>
            <a:r>
              <a:rPr lang="en-US" sz="2000" dirty="0"/>
              <a:t> </a:t>
            </a:r>
            <a:r>
              <a:rPr lang="en-US" sz="2000" dirty="0" err="1"/>
              <a:t>huyết</a:t>
            </a:r>
            <a:endParaRPr lang="en-US" sz="2000" dirty="0"/>
          </a:p>
          <a:p>
            <a:pPr lvl="2"/>
            <a:r>
              <a:rPr lang="en-US" sz="2000" dirty="0"/>
              <a:t>Ngay </a:t>
            </a:r>
            <a:r>
              <a:rPr lang="en-US" sz="2000" dirty="0" err="1"/>
              <a:t>sau</a:t>
            </a:r>
            <a:r>
              <a:rPr lang="en-US" sz="2000" dirty="0"/>
              <a:t> </a:t>
            </a:r>
            <a:r>
              <a:rPr lang="en-US" sz="2000" dirty="0" err="1"/>
              <a:t>truyền</a:t>
            </a:r>
            <a:r>
              <a:rPr lang="en-US" sz="2000" dirty="0"/>
              <a:t>, </a:t>
            </a:r>
            <a:r>
              <a:rPr lang="en-US" sz="2000" dirty="0" err="1"/>
              <a:t>thử</a:t>
            </a:r>
            <a:r>
              <a:rPr lang="en-US" sz="2000" dirty="0"/>
              <a:t> </a:t>
            </a:r>
            <a:r>
              <a:rPr lang="en-US" sz="2000" dirty="0" err="1"/>
              <a:t>Aptt</a:t>
            </a:r>
            <a:endParaRPr lang="en-US" sz="2000" dirty="0"/>
          </a:p>
          <a:p>
            <a:pPr lvl="2"/>
            <a:r>
              <a:rPr lang="en-US" sz="2000" dirty="0" err="1"/>
              <a:t>Nếu</a:t>
            </a:r>
            <a:r>
              <a:rPr lang="en-US" sz="2000" dirty="0"/>
              <a:t> </a:t>
            </a:r>
            <a:r>
              <a:rPr lang="en-US" sz="2000" dirty="0" err="1"/>
              <a:t>aPTT</a:t>
            </a:r>
            <a:r>
              <a:rPr lang="en-US" sz="2000" dirty="0"/>
              <a:t> ≤ 80s, </a:t>
            </a:r>
            <a:r>
              <a:rPr lang="en-US" sz="2000" dirty="0" err="1"/>
              <a:t>cho</a:t>
            </a:r>
            <a:r>
              <a:rPr lang="en-US" sz="2000" dirty="0"/>
              <a:t> </a:t>
            </a:r>
            <a:r>
              <a:rPr lang="en-US" sz="2000" dirty="0" err="1"/>
              <a:t>lại</a:t>
            </a:r>
            <a:r>
              <a:rPr lang="en-US" sz="2000" dirty="0"/>
              <a:t> heparin </a:t>
            </a:r>
            <a:r>
              <a:rPr lang="en-US" sz="2000" dirty="0" err="1"/>
              <a:t>truyền</a:t>
            </a:r>
            <a:r>
              <a:rPr lang="en-US" sz="2000" dirty="0"/>
              <a:t> </a:t>
            </a:r>
            <a:r>
              <a:rPr lang="en-US" sz="2000" dirty="0" err="1"/>
              <a:t>liên</a:t>
            </a:r>
            <a:r>
              <a:rPr lang="en-US" sz="2000" dirty="0"/>
              <a:t> </a:t>
            </a:r>
            <a:r>
              <a:rPr lang="en-US" sz="2000" dirty="0" err="1"/>
              <a:t>tục</a:t>
            </a:r>
            <a:r>
              <a:rPr lang="en-US" sz="2000" dirty="0"/>
              <a:t>, </a:t>
            </a:r>
            <a:r>
              <a:rPr lang="en-US" sz="2000" dirty="0" err="1"/>
              <a:t>không</a:t>
            </a:r>
            <a:r>
              <a:rPr lang="en-US" sz="2000" dirty="0"/>
              <a:t> bolus</a:t>
            </a:r>
          </a:p>
          <a:p>
            <a:pPr lvl="2"/>
            <a:r>
              <a:rPr lang="en-US" sz="2000" dirty="0" err="1"/>
              <a:t>Nếu</a:t>
            </a:r>
            <a:r>
              <a:rPr lang="en-US" sz="2000" dirty="0"/>
              <a:t> </a:t>
            </a:r>
            <a:r>
              <a:rPr lang="en-US" sz="2000" dirty="0" err="1"/>
              <a:t>aPTT</a:t>
            </a:r>
            <a:r>
              <a:rPr lang="en-US" sz="2000" dirty="0"/>
              <a:t> &gt; 80s, </a:t>
            </a:r>
            <a:r>
              <a:rPr lang="en-US" sz="2000" dirty="0" err="1"/>
              <a:t>chờ</a:t>
            </a:r>
            <a:r>
              <a:rPr lang="en-US" sz="2000" dirty="0"/>
              <a:t> 4 </a:t>
            </a:r>
            <a:r>
              <a:rPr lang="en-US" sz="2000" dirty="0" err="1"/>
              <a:t>giờ</a:t>
            </a:r>
            <a:r>
              <a:rPr lang="en-US" sz="2000" dirty="0"/>
              <a:t> </a:t>
            </a:r>
            <a:r>
              <a:rPr lang="en-US" sz="2000" dirty="0" err="1"/>
              <a:t>sau</a:t>
            </a:r>
            <a:r>
              <a:rPr lang="en-US" sz="2000" dirty="0"/>
              <a:t> </a:t>
            </a:r>
            <a:r>
              <a:rPr lang="en-US" sz="2000" dirty="0" err="1"/>
              <a:t>thử</a:t>
            </a:r>
            <a:r>
              <a:rPr lang="en-US" sz="2000" dirty="0"/>
              <a:t> </a:t>
            </a:r>
            <a:r>
              <a:rPr lang="en-US" sz="2000" dirty="0" err="1"/>
              <a:t>lại</a:t>
            </a:r>
            <a:r>
              <a:rPr lang="en-US" sz="2000" dirty="0"/>
              <a:t> </a:t>
            </a:r>
            <a:r>
              <a:rPr lang="en-US" sz="2000" dirty="0" err="1"/>
              <a:t>aPTT</a:t>
            </a:r>
            <a:endParaRPr lang="en-US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308372"/>
          </a:xfrm>
        </p:spPr>
        <p:txBody>
          <a:bodyPr>
            <a:noAutofit/>
          </a:bodyPr>
          <a:lstStyle/>
          <a:p>
            <a:r>
              <a:rPr lang="en-US" sz="3200" dirty="0" err="1">
                <a:solidFill>
                  <a:srgbClr val="B10F54"/>
                </a:solidFill>
              </a:rPr>
              <a:t>Điều</a:t>
            </a:r>
            <a:r>
              <a:rPr lang="en-US" sz="3200" dirty="0">
                <a:solidFill>
                  <a:srgbClr val="B10F54"/>
                </a:solidFill>
              </a:rPr>
              <a:t> </a:t>
            </a:r>
            <a:r>
              <a:rPr lang="en-US" sz="3200" dirty="0" err="1">
                <a:solidFill>
                  <a:srgbClr val="B10F54"/>
                </a:solidFill>
              </a:rPr>
              <a:t>trị</a:t>
            </a:r>
            <a:r>
              <a:rPr lang="en-US" sz="3200" dirty="0">
                <a:solidFill>
                  <a:srgbClr val="B10F54"/>
                </a:solidFill>
              </a:rPr>
              <a:t> </a:t>
            </a:r>
            <a:r>
              <a:rPr lang="en-US" sz="3200" dirty="0" err="1">
                <a:solidFill>
                  <a:srgbClr val="B10F54"/>
                </a:solidFill>
              </a:rPr>
              <a:t>giai</a:t>
            </a:r>
            <a:r>
              <a:rPr lang="en-US" sz="3200" dirty="0">
                <a:solidFill>
                  <a:srgbClr val="B10F54"/>
                </a:solidFill>
              </a:rPr>
              <a:t> </a:t>
            </a:r>
            <a:r>
              <a:rPr lang="en-US" sz="3200" dirty="0" err="1">
                <a:solidFill>
                  <a:srgbClr val="B10F54"/>
                </a:solidFill>
              </a:rPr>
              <a:t>đoạn</a:t>
            </a:r>
            <a:r>
              <a:rPr lang="en-US" sz="3200" dirty="0">
                <a:solidFill>
                  <a:srgbClr val="B10F54"/>
                </a:solidFill>
              </a:rPr>
              <a:t> </a:t>
            </a:r>
            <a:r>
              <a:rPr lang="en-US" sz="3200" dirty="0" err="1">
                <a:solidFill>
                  <a:srgbClr val="B10F54"/>
                </a:solidFill>
              </a:rPr>
              <a:t>cấp</a:t>
            </a:r>
            <a:r>
              <a:rPr lang="en-US" sz="3200" dirty="0">
                <a:solidFill>
                  <a:srgbClr val="B10F54"/>
                </a:solidFill>
              </a:rPr>
              <a:t> (</a:t>
            </a:r>
            <a:r>
              <a:rPr lang="en-US" sz="3200" dirty="0" err="1">
                <a:solidFill>
                  <a:srgbClr val="B10F54"/>
                </a:solidFill>
              </a:rPr>
              <a:t>Tiêu</a:t>
            </a:r>
            <a:r>
              <a:rPr lang="en-US" sz="3200" dirty="0">
                <a:solidFill>
                  <a:srgbClr val="B10F54"/>
                </a:solidFill>
              </a:rPr>
              <a:t> </a:t>
            </a:r>
            <a:r>
              <a:rPr lang="en-US" sz="3200" dirty="0" err="1">
                <a:solidFill>
                  <a:srgbClr val="B10F54"/>
                </a:solidFill>
              </a:rPr>
              <a:t>sợi</a:t>
            </a:r>
            <a:r>
              <a:rPr lang="en-US" sz="3200" dirty="0">
                <a:solidFill>
                  <a:srgbClr val="B10F54"/>
                </a:solidFill>
              </a:rPr>
              <a:t> </a:t>
            </a:r>
            <a:r>
              <a:rPr lang="en-US" sz="3200" dirty="0" err="1">
                <a:solidFill>
                  <a:srgbClr val="B10F54"/>
                </a:solidFill>
              </a:rPr>
              <a:t>huyết</a:t>
            </a:r>
            <a:r>
              <a:rPr lang="en-US" sz="3200" dirty="0">
                <a:solidFill>
                  <a:srgbClr val="B10F54"/>
                </a:solidFill>
              </a:rPr>
              <a:t>)</a:t>
            </a:r>
            <a:endParaRPr lang="en-US" sz="3200" b="1" dirty="0">
              <a:solidFill>
                <a:srgbClr val="CC0066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C79412-D6F6-FA5C-8653-3593388FD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3636120-5B4C-AD46-0DAC-F1D8D923A9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 err="1"/>
              <a:t>Kháng</a:t>
            </a:r>
            <a:r>
              <a:rPr lang="en-US" sz="2000" b="1" dirty="0"/>
              <a:t> vitamin K: </a:t>
            </a:r>
            <a:r>
              <a:rPr lang="en-US" sz="2000" dirty="0" err="1"/>
              <a:t>Tiếp</a:t>
            </a:r>
            <a:r>
              <a:rPr lang="en-US" sz="2000" dirty="0"/>
              <a:t> </a:t>
            </a:r>
            <a:r>
              <a:rPr lang="en-US" sz="2000" dirty="0" err="1"/>
              <a:t>nối</a:t>
            </a:r>
            <a:r>
              <a:rPr lang="en-US" sz="2000" dirty="0"/>
              <a:t> </a:t>
            </a:r>
            <a:r>
              <a:rPr lang="en-US" sz="2000" dirty="0" err="1"/>
              <a:t>ngay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ngày</a:t>
            </a:r>
            <a:r>
              <a:rPr lang="en-US" sz="2000" dirty="0"/>
              <a:t> </a:t>
            </a:r>
            <a:r>
              <a:rPr lang="en-US" sz="2000" dirty="0" err="1"/>
              <a:t>đầu</a:t>
            </a:r>
            <a:r>
              <a:rPr lang="en-US" sz="2000" dirty="0"/>
              <a:t>, </a:t>
            </a:r>
            <a:r>
              <a:rPr lang="en-US" sz="2000" dirty="0" err="1"/>
              <a:t>dùng</a:t>
            </a:r>
            <a:r>
              <a:rPr lang="en-US" sz="2000" dirty="0"/>
              <a:t> </a:t>
            </a:r>
            <a:r>
              <a:rPr lang="en-US" sz="2000" dirty="0" err="1"/>
              <a:t>chung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heparin </a:t>
            </a:r>
            <a:r>
              <a:rPr lang="en-US" sz="2000" dirty="0" err="1"/>
              <a:t>ít</a:t>
            </a:r>
            <a:r>
              <a:rPr lang="en-US" sz="2000" dirty="0"/>
              <a:t> </a:t>
            </a:r>
            <a:r>
              <a:rPr lang="en-US" sz="2000" dirty="0" err="1"/>
              <a:t>nhất</a:t>
            </a:r>
            <a:r>
              <a:rPr lang="en-US" sz="2000" dirty="0"/>
              <a:t> 5 </a:t>
            </a:r>
            <a:r>
              <a:rPr lang="en-US" sz="2000" dirty="0" err="1"/>
              <a:t>ngày</a:t>
            </a:r>
            <a:r>
              <a:rPr lang="en-US" sz="2000" dirty="0"/>
              <a:t>. </a:t>
            </a:r>
            <a:r>
              <a:rPr lang="en-US" sz="2000" dirty="0" err="1"/>
              <a:t>Giữ</a:t>
            </a:r>
            <a:r>
              <a:rPr lang="en-US" sz="2000" dirty="0"/>
              <a:t> INR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khoảng</a:t>
            </a:r>
            <a:r>
              <a:rPr lang="en-US" sz="2000" dirty="0"/>
              <a:t> 2-3.</a:t>
            </a:r>
            <a:endParaRPr lang="en-US" sz="2000" b="1" dirty="0"/>
          </a:p>
          <a:p>
            <a:r>
              <a:rPr lang="en-US" sz="2000" b="1" dirty="0" err="1"/>
              <a:t>Lưới</a:t>
            </a:r>
            <a:r>
              <a:rPr lang="en-US" sz="2000" b="1" dirty="0"/>
              <a:t> </a:t>
            </a:r>
            <a:r>
              <a:rPr lang="en-US" sz="2000" b="1" dirty="0" err="1"/>
              <a:t>lọc</a:t>
            </a:r>
            <a:r>
              <a:rPr lang="en-US" sz="2000" b="1" dirty="0"/>
              <a:t> </a:t>
            </a:r>
            <a:r>
              <a:rPr lang="en-US" sz="2000" b="1" dirty="0" err="1"/>
              <a:t>tĩnh</a:t>
            </a:r>
            <a:r>
              <a:rPr lang="en-US" sz="2000" b="1" dirty="0"/>
              <a:t> </a:t>
            </a:r>
            <a:r>
              <a:rPr lang="en-US" sz="2000" b="1" dirty="0" err="1"/>
              <a:t>mạch</a:t>
            </a:r>
            <a:r>
              <a:rPr lang="en-US" sz="2000" b="1" dirty="0"/>
              <a:t> </a:t>
            </a:r>
            <a:r>
              <a:rPr lang="en-US" sz="2000" b="1" dirty="0" err="1"/>
              <a:t>chủ</a:t>
            </a:r>
            <a:r>
              <a:rPr lang="en-US" sz="2000" b="1" dirty="0"/>
              <a:t> </a:t>
            </a:r>
            <a:r>
              <a:rPr lang="en-US" sz="2000" b="1" dirty="0" err="1"/>
              <a:t>dưới</a:t>
            </a:r>
            <a:r>
              <a:rPr lang="en-US" sz="2000" b="1" dirty="0"/>
              <a:t> </a:t>
            </a:r>
          </a:p>
          <a:p>
            <a:pPr marL="0" indent="0">
              <a:buNone/>
            </a:pPr>
            <a:r>
              <a:rPr lang="en-US" sz="2000" dirty="0"/>
              <a:t>- </a:t>
            </a:r>
            <a:r>
              <a:rPr lang="en-US" sz="2000" dirty="0" err="1"/>
              <a:t>lọc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ngăn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huyết</a:t>
            </a:r>
            <a:r>
              <a:rPr lang="en-US" sz="2000" dirty="0"/>
              <a:t> </a:t>
            </a:r>
            <a:r>
              <a:rPr lang="en-US" sz="2000" dirty="0" err="1"/>
              <a:t>khối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vùng</a:t>
            </a:r>
            <a:r>
              <a:rPr lang="en-US" sz="2000" dirty="0"/>
              <a:t> </a:t>
            </a:r>
            <a:r>
              <a:rPr lang="en-US" sz="2000" dirty="0" err="1"/>
              <a:t>chậu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hệ</a:t>
            </a:r>
            <a:r>
              <a:rPr lang="en-US" sz="2000" dirty="0"/>
              <a:t> </a:t>
            </a:r>
            <a:r>
              <a:rPr lang="en-US" sz="2000" dirty="0" err="1"/>
              <a:t>tĩnh</a:t>
            </a:r>
            <a:r>
              <a:rPr lang="en-US" sz="2000" dirty="0"/>
              <a:t> </a:t>
            </a:r>
            <a:r>
              <a:rPr lang="en-US" sz="2000" dirty="0" err="1"/>
              <a:t>mạch</a:t>
            </a:r>
            <a:r>
              <a:rPr lang="en-US" sz="2000" dirty="0"/>
              <a:t> chi </a:t>
            </a:r>
            <a:r>
              <a:rPr lang="en-US" sz="2000" dirty="0" err="1"/>
              <a:t>dưới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phổi</a:t>
            </a:r>
            <a:r>
              <a:rPr lang="en-US" sz="2000" dirty="0"/>
              <a:t>.</a:t>
            </a:r>
          </a:p>
          <a:p>
            <a:pPr marL="0" lvl="0" indent="0">
              <a:buNone/>
            </a:pPr>
            <a:r>
              <a:rPr lang="en-US" sz="2000" dirty="0"/>
              <a:t>-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hai</a:t>
            </a:r>
            <a:r>
              <a:rPr lang="en-US" sz="2000" dirty="0"/>
              <a:t> </a:t>
            </a:r>
            <a:r>
              <a:rPr lang="en-US" sz="2000" dirty="0" err="1"/>
              <a:t>loại</a:t>
            </a:r>
            <a:r>
              <a:rPr lang="en-US" sz="2000" dirty="0"/>
              <a:t> </a:t>
            </a:r>
            <a:r>
              <a:rPr lang="en-US" sz="2000" dirty="0" err="1"/>
              <a:t>lưới</a:t>
            </a:r>
            <a:r>
              <a:rPr lang="en-US" sz="2000" dirty="0"/>
              <a:t> </a:t>
            </a:r>
            <a:r>
              <a:rPr lang="en-US" sz="2000" dirty="0" err="1"/>
              <a:t>lọc</a:t>
            </a:r>
            <a:r>
              <a:rPr lang="en-US" sz="2000" dirty="0"/>
              <a:t>:</a:t>
            </a:r>
          </a:p>
          <a:p>
            <a:pPr marL="342900" lvl="1" indent="0">
              <a:buNone/>
            </a:pPr>
            <a:r>
              <a:rPr lang="en-US" sz="2000" dirty="0"/>
              <a:t>+ </a:t>
            </a:r>
            <a:r>
              <a:rPr lang="en-US" sz="2000" dirty="0" err="1"/>
              <a:t>Lưới</a:t>
            </a:r>
            <a:r>
              <a:rPr lang="en-US" sz="2000" dirty="0"/>
              <a:t> </a:t>
            </a:r>
            <a:r>
              <a:rPr lang="en-US" sz="2000" dirty="0" err="1"/>
              <a:t>lọc</a:t>
            </a:r>
            <a:r>
              <a:rPr lang="en-US" sz="2000" dirty="0"/>
              <a:t> </a:t>
            </a:r>
            <a:r>
              <a:rPr lang="en-US" sz="2000" dirty="0" err="1"/>
              <a:t>tạm</a:t>
            </a:r>
            <a:r>
              <a:rPr lang="en-US" sz="2000" dirty="0"/>
              <a:t> </a:t>
            </a:r>
            <a:r>
              <a:rPr lang="en-US" sz="2000" dirty="0" err="1"/>
              <a:t>thời</a:t>
            </a:r>
            <a:r>
              <a:rPr lang="en-US" sz="2000" dirty="0"/>
              <a:t> (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thể</a:t>
            </a:r>
            <a:r>
              <a:rPr lang="en-US" sz="2000" dirty="0"/>
              <a:t> </a:t>
            </a:r>
            <a:r>
              <a:rPr lang="en-US" sz="2000" dirty="0" err="1"/>
              <a:t>lấy</a:t>
            </a:r>
            <a:r>
              <a:rPr lang="en-US" sz="2000" dirty="0"/>
              <a:t> </a:t>
            </a:r>
            <a:r>
              <a:rPr lang="en-US" sz="2000" dirty="0" err="1"/>
              <a:t>ra</a:t>
            </a:r>
            <a:r>
              <a:rPr lang="en-US" sz="2000" dirty="0"/>
              <a:t>), </a:t>
            </a:r>
            <a:r>
              <a:rPr lang="en-US" sz="2000" dirty="0" err="1"/>
              <a:t>cần</a:t>
            </a:r>
            <a:r>
              <a:rPr lang="en-US" sz="2000" dirty="0"/>
              <a:t> </a:t>
            </a:r>
            <a:r>
              <a:rPr lang="en-US" sz="2000" dirty="0" err="1"/>
              <a:t>lấy</a:t>
            </a:r>
            <a:r>
              <a:rPr lang="en-US" sz="2000" dirty="0"/>
              <a:t> </a:t>
            </a:r>
            <a:r>
              <a:rPr lang="en-US" sz="2000" dirty="0" err="1"/>
              <a:t>ra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vòng</a:t>
            </a:r>
            <a:r>
              <a:rPr lang="en-US" sz="2000" dirty="0"/>
              <a:t> 2 </a:t>
            </a:r>
            <a:r>
              <a:rPr lang="en-US" sz="2000" dirty="0" err="1"/>
              <a:t>đến</a:t>
            </a:r>
            <a:r>
              <a:rPr lang="en-US" sz="2000" dirty="0"/>
              <a:t> 4 </a:t>
            </a:r>
            <a:r>
              <a:rPr lang="en-US" sz="2000" dirty="0" err="1"/>
              <a:t>tuần</a:t>
            </a:r>
            <a:r>
              <a:rPr lang="en-US" sz="2000" dirty="0"/>
              <a:t>, </a:t>
            </a:r>
            <a:r>
              <a:rPr lang="en-US" sz="2000" dirty="0" err="1"/>
              <a:t>nên</a:t>
            </a:r>
            <a:r>
              <a:rPr lang="en-US" sz="2000" dirty="0"/>
              <a:t> </a:t>
            </a:r>
            <a:r>
              <a:rPr lang="en-US" sz="2000" dirty="0" err="1"/>
              <a:t>lấy</a:t>
            </a:r>
            <a:r>
              <a:rPr lang="en-US" sz="2000" dirty="0"/>
              <a:t> </a:t>
            </a:r>
            <a:r>
              <a:rPr lang="en-US" sz="2000" dirty="0" err="1"/>
              <a:t>lưới</a:t>
            </a:r>
            <a:r>
              <a:rPr lang="en-US" sz="2000" dirty="0"/>
              <a:t> </a:t>
            </a:r>
            <a:r>
              <a:rPr lang="en-US" sz="2000" dirty="0" err="1"/>
              <a:t>lọc</a:t>
            </a:r>
            <a:r>
              <a:rPr lang="en-US" sz="2000" dirty="0"/>
              <a:t> </a:t>
            </a:r>
            <a:r>
              <a:rPr lang="en-US" sz="2000" dirty="0" err="1"/>
              <a:t>ngay</a:t>
            </a:r>
            <a:r>
              <a:rPr lang="en-US" sz="2000" dirty="0"/>
              <a:t> </a:t>
            </a:r>
            <a:r>
              <a:rPr lang="en-US" sz="2000" dirty="0" err="1"/>
              <a:t>khi</a:t>
            </a:r>
            <a:r>
              <a:rPr lang="en-US" sz="2000" dirty="0"/>
              <a:t> </a:t>
            </a:r>
            <a:r>
              <a:rPr lang="en-US" sz="2000" dirty="0" err="1"/>
              <a:t>điều</a:t>
            </a:r>
            <a:r>
              <a:rPr lang="en-US" sz="2000" dirty="0"/>
              <a:t> </a:t>
            </a:r>
            <a:r>
              <a:rPr lang="en-US" sz="2000" dirty="0" err="1"/>
              <a:t>trị</a:t>
            </a:r>
            <a:r>
              <a:rPr lang="en-US" sz="2000" dirty="0"/>
              <a:t> </a:t>
            </a:r>
            <a:r>
              <a:rPr lang="en-US" sz="2000" dirty="0" err="1"/>
              <a:t>chống</a:t>
            </a:r>
            <a:r>
              <a:rPr lang="en-US" sz="2000" dirty="0"/>
              <a:t> </a:t>
            </a:r>
            <a:r>
              <a:rPr lang="en-US" sz="2000" dirty="0" err="1"/>
              <a:t>đông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hiệu</a:t>
            </a:r>
            <a:r>
              <a:rPr lang="en-US" sz="2000" dirty="0"/>
              <a:t> </a:t>
            </a:r>
            <a:r>
              <a:rPr lang="en-US" sz="2000" dirty="0" err="1"/>
              <a:t>quả</a:t>
            </a:r>
            <a:endParaRPr lang="en-US" sz="2000" dirty="0"/>
          </a:p>
          <a:p>
            <a:pPr marL="342900" lvl="1" indent="0">
              <a:buNone/>
            </a:pPr>
            <a:r>
              <a:rPr lang="en-US" sz="2000" dirty="0"/>
              <a:t>+ </a:t>
            </a:r>
            <a:r>
              <a:rPr lang="en-US" sz="2000" dirty="0" err="1"/>
              <a:t>Lưới</a:t>
            </a:r>
            <a:r>
              <a:rPr lang="en-US" sz="2000" dirty="0"/>
              <a:t> </a:t>
            </a:r>
            <a:r>
              <a:rPr lang="en-US" sz="2000" dirty="0" err="1"/>
              <a:t>lọc</a:t>
            </a:r>
            <a:r>
              <a:rPr lang="en-US" sz="2000" dirty="0"/>
              <a:t> </a:t>
            </a:r>
            <a:r>
              <a:rPr lang="en-US" sz="2000" dirty="0" err="1"/>
              <a:t>vĩnh</a:t>
            </a:r>
            <a:r>
              <a:rPr lang="en-US" sz="2000" dirty="0"/>
              <a:t> </a:t>
            </a:r>
            <a:r>
              <a:rPr lang="en-US" sz="2000" dirty="0" err="1"/>
              <a:t>viễn</a:t>
            </a:r>
            <a:r>
              <a:rPr lang="en-US" sz="2000" dirty="0"/>
              <a:t>: </a:t>
            </a:r>
            <a:r>
              <a:rPr lang="en-US" sz="2000" dirty="0" err="1"/>
              <a:t>khi</a:t>
            </a:r>
            <a:r>
              <a:rPr lang="en-US" sz="2000" dirty="0"/>
              <a:t> </a:t>
            </a:r>
            <a:r>
              <a:rPr lang="en-US" sz="2000" dirty="0" err="1"/>
              <a:t>không</a:t>
            </a:r>
            <a:r>
              <a:rPr lang="en-US" sz="2000" dirty="0"/>
              <a:t> </a:t>
            </a:r>
            <a:r>
              <a:rPr lang="en-US" sz="2000" dirty="0" err="1"/>
              <a:t>còn</a:t>
            </a:r>
            <a:r>
              <a:rPr lang="en-US" sz="2000" dirty="0"/>
              <a:t> </a:t>
            </a:r>
            <a:r>
              <a:rPr lang="en-US" sz="2000" dirty="0" err="1"/>
              <a:t>chống</a:t>
            </a:r>
            <a:r>
              <a:rPr lang="en-US" sz="2000" dirty="0"/>
              <a:t> </a:t>
            </a:r>
            <a:r>
              <a:rPr lang="en-US" sz="2000" dirty="0" err="1"/>
              <a:t>chỉ</a:t>
            </a:r>
            <a:r>
              <a:rPr lang="en-US" sz="2000" dirty="0"/>
              <a:t> </a:t>
            </a:r>
            <a:r>
              <a:rPr lang="en-US" sz="2000" dirty="0" err="1"/>
              <a:t>định</a:t>
            </a:r>
            <a:r>
              <a:rPr lang="en-US" sz="2000" dirty="0"/>
              <a:t> </a:t>
            </a:r>
            <a:r>
              <a:rPr lang="en-US" sz="2000" dirty="0" err="1"/>
              <a:t>chống</a:t>
            </a:r>
            <a:r>
              <a:rPr lang="en-US" sz="2000" dirty="0"/>
              <a:t> </a:t>
            </a:r>
            <a:r>
              <a:rPr lang="en-US" sz="2000" dirty="0" err="1"/>
              <a:t>đông</a:t>
            </a:r>
            <a:r>
              <a:rPr lang="en-US" sz="2000" dirty="0"/>
              <a:t> </a:t>
            </a:r>
            <a:r>
              <a:rPr lang="en-US" sz="2000" dirty="0" err="1"/>
              <a:t>nên</a:t>
            </a:r>
            <a:r>
              <a:rPr lang="en-US" sz="2000" dirty="0"/>
              <a:t> </a:t>
            </a:r>
            <a:r>
              <a:rPr lang="en-US" sz="2000" dirty="0" err="1"/>
              <a:t>chống</a:t>
            </a:r>
            <a:r>
              <a:rPr lang="en-US" sz="2000" dirty="0"/>
              <a:t> </a:t>
            </a:r>
            <a:r>
              <a:rPr lang="en-US" sz="2000" dirty="0" err="1"/>
              <a:t>đông</a:t>
            </a:r>
            <a:r>
              <a:rPr lang="en-US" sz="2000" dirty="0"/>
              <a:t> </a:t>
            </a:r>
            <a:r>
              <a:rPr lang="en-US" sz="2000" dirty="0" err="1"/>
              <a:t>lâu</a:t>
            </a:r>
            <a:r>
              <a:rPr lang="en-US" sz="2000" dirty="0"/>
              <a:t> </a:t>
            </a:r>
            <a:r>
              <a:rPr lang="en-US" sz="2000" dirty="0" err="1"/>
              <a:t>dài</a:t>
            </a:r>
            <a:r>
              <a:rPr lang="en-US" sz="2000" dirty="0"/>
              <a:t> </a:t>
            </a:r>
            <a:r>
              <a:rPr lang="en-US" sz="2000" dirty="0" err="1"/>
              <a:t>để</a:t>
            </a:r>
            <a:r>
              <a:rPr lang="en-US" sz="2000" dirty="0"/>
              <a:t> </a:t>
            </a:r>
            <a:r>
              <a:rPr lang="en-US" sz="2000" dirty="0" err="1"/>
              <a:t>ngừa</a:t>
            </a:r>
            <a:r>
              <a:rPr lang="en-US" sz="2000" dirty="0"/>
              <a:t> </a:t>
            </a:r>
            <a:r>
              <a:rPr lang="en-US" sz="2000" dirty="0" err="1"/>
              <a:t>huyết</a:t>
            </a:r>
            <a:r>
              <a:rPr lang="en-US" sz="2000" dirty="0"/>
              <a:t> </a:t>
            </a:r>
            <a:r>
              <a:rPr lang="en-US" sz="2000" dirty="0" err="1"/>
              <a:t>khối</a:t>
            </a:r>
            <a:r>
              <a:rPr lang="en-US" sz="2000" dirty="0"/>
              <a:t> </a:t>
            </a:r>
            <a:r>
              <a:rPr lang="en-US" sz="2000" dirty="0" err="1"/>
              <a:t>tắc</a:t>
            </a:r>
            <a:r>
              <a:rPr lang="en-US" sz="2000" dirty="0"/>
              <a:t> </a:t>
            </a:r>
            <a:r>
              <a:rPr lang="en-US" sz="2000" dirty="0" err="1"/>
              <a:t>lưới</a:t>
            </a:r>
            <a:r>
              <a:rPr lang="en-US" sz="2000" dirty="0"/>
              <a:t> </a:t>
            </a:r>
            <a:r>
              <a:rPr lang="en-US" sz="2000" dirty="0" err="1"/>
              <a:t>lọc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91D2B7D-5092-D885-8951-A92742E87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79822"/>
          </a:xfrm>
        </p:spPr>
        <p:txBody>
          <a:bodyPr>
            <a:normAutofit fontScale="90000"/>
          </a:bodyPr>
          <a:lstStyle/>
          <a:p>
            <a:r>
              <a:rPr lang="en-US" sz="4000" dirty="0" err="1">
                <a:solidFill>
                  <a:srgbClr val="B10F54"/>
                </a:solidFill>
              </a:rPr>
              <a:t>Điều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trị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giai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đoạn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cấp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endParaRPr lang="en-US" sz="40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4251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7786A-2CC5-8D07-4D30-C6A1F5137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BC2205E-3CD9-63B9-43A1-A1BA99AF9C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400" dirty="0" err="1"/>
              <a:t>Chỉ</a:t>
            </a:r>
            <a:r>
              <a:rPr lang="en-US" sz="2400" dirty="0"/>
              <a:t> </a:t>
            </a:r>
            <a:r>
              <a:rPr lang="en-US" sz="2400" dirty="0" err="1"/>
              <a:t>định</a:t>
            </a:r>
            <a:r>
              <a:rPr lang="en-US" sz="2400" dirty="0"/>
              <a:t> </a:t>
            </a:r>
          </a:p>
          <a:p>
            <a:pPr lvl="1"/>
            <a:r>
              <a:rPr lang="en-US" dirty="0"/>
              <a:t>HKTMS </a:t>
            </a:r>
            <a:r>
              <a:rPr lang="en-US" dirty="0" err="1"/>
              <a:t>nhưng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chống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chống</a:t>
            </a:r>
            <a:r>
              <a:rPr lang="en-US" dirty="0"/>
              <a:t> </a:t>
            </a:r>
            <a:r>
              <a:rPr lang="en-US" dirty="0" err="1"/>
              <a:t>đông</a:t>
            </a:r>
            <a:endParaRPr lang="en-US" dirty="0"/>
          </a:p>
          <a:p>
            <a:pPr lvl="1"/>
            <a:r>
              <a:rPr lang="en-US" dirty="0"/>
              <a:t>Thất </a:t>
            </a:r>
            <a:r>
              <a:rPr lang="en-US" dirty="0" err="1"/>
              <a:t>bại</a:t>
            </a:r>
            <a:r>
              <a:rPr lang="en-US" dirty="0"/>
              <a:t> </a:t>
            </a:r>
            <a:r>
              <a:rPr lang="en-US" dirty="0" err="1"/>
              <a:t>chống</a:t>
            </a:r>
            <a:r>
              <a:rPr lang="en-US" dirty="0"/>
              <a:t> </a:t>
            </a:r>
            <a:r>
              <a:rPr lang="en-US" dirty="0" err="1"/>
              <a:t>đông</a:t>
            </a:r>
            <a:endParaRPr lang="en-US" dirty="0"/>
          </a:p>
          <a:p>
            <a:pPr lvl="1"/>
            <a:r>
              <a:rPr lang="en-US" dirty="0"/>
              <a:t>Nguy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cao</a:t>
            </a:r>
            <a:r>
              <a:rPr lang="en-US" dirty="0"/>
              <a:t> </a:t>
            </a:r>
            <a:r>
              <a:rPr lang="en-US" dirty="0" err="1"/>
              <a:t>tái</a:t>
            </a:r>
            <a:r>
              <a:rPr lang="en-US" dirty="0"/>
              <a:t> </a:t>
            </a:r>
            <a:r>
              <a:rPr lang="en-US" dirty="0" err="1"/>
              <a:t>phát</a:t>
            </a:r>
            <a:r>
              <a:rPr lang="en-US" dirty="0"/>
              <a:t> </a:t>
            </a:r>
            <a:r>
              <a:rPr lang="en-US" dirty="0" err="1"/>
              <a:t>thuyên</a:t>
            </a:r>
            <a:r>
              <a:rPr lang="en-US" dirty="0"/>
              <a:t> </a:t>
            </a:r>
            <a:r>
              <a:rPr lang="en-US" dirty="0" err="1"/>
              <a:t>tắc</a:t>
            </a:r>
            <a:r>
              <a:rPr lang="en-US" dirty="0"/>
              <a:t> </a:t>
            </a:r>
            <a:r>
              <a:rPr lang="en-US" dirty="0" err="1"/>
              <a:t>phổi</a:t>
            </a:r>
            <a:endParaRPr lang="en-US" dirty="0"/>
          </a:p>
          <a:p>
            <a:pPr lvl="1"/>
            <a:r>
              <a:rPr lang="en-US" dirty="0" err="1"/>
              <a:t>Thuyên</a:t>
            </a:r>
            <a:r>
              <a:rPr lang="en-US" dirty="0"/>
              <a:t> </a:t>
            </a:r>
            <a:r>
              <a:rPr lang="en-US" dirty="0" err="1"/>
              <a:t>tắc</a:t>
            </a:r>
            <a:r>
              <a:rPr lang="en-US" dirty="0"/>
              <a:t> </a:t>
            </a:r>
            <a:r>
              <a:rPr lang="en-US" dirty="0" err="1"/>
              <a:t>phổi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tình</a:t>
            </a:r>
            <a:r>
              <a:rPr lang="en-US" dirty="0"/>
              <a:t> </a:t>
            </a:r>
            <a:r>
              <a:rPr lang="en-US" dirty="0" err="1"/>
              <a:t>trạng</a:t>
            </a:r>
            <a:r>
              <a:rPr lang="en-US" dirty="0"/>
              <a:t> </a:t>
            </a:r>
            <a:r>
              <a:rPr lang="en-US" dirty="0" err="1"/>
              <a:t>suy</a:t>
            </a:r>
            <a:r>
              <a:rPr lang="en-US" dirty="0"/>
              <a:t> </a:t>
            </a:r>
            <a:r>
              <a:rPr lang="en-US" dirty="0" err="1"/>
              <a:t>tuần</a:t>
            </a:r>
            <a:r>
              <a:rPr lang="en-US" dirty="0"/>
              <a:t> </a:t>
            </a:r>
            <a:r>
              <a:rPr lang="en-US" dirty="0" err="1"/>
              <a:t>hoàn</a:t>
            </a:r>
            <a:r>
              <a:rPr lang="en-US" dirty="0"/>
              <a:t> hay </a:t>
            </a:r>
            <a:r>
              <a:rPr lang="en-US" dirty="0" err="1"/>
              <a:t>suy</a:t>
            </a:r>
            <a:r>
              <a:rPr lang="en-US" dirty="0"/>
              <a:t> </a:t>
            </a:r>
            <a:r>
              <a:rPr lang="en-US" dirty="0" err="1"/>
              <a:t>hô</a:t>
            </a:r>
            <a:r>
              <a:rPr lang="en-US" dirty="0"/>
              <a:t> </a:t>
            </a:r>
            <a:r>
              <a:rPr lang="en-US" dirty="0" err="1"/>
              <a:t>hấp</a:t>
            </a:r>
            <a:r>
              <a:rPr lang="en-US" dirty="0"/>
              <a:t> </a:t>
            </a:r>
            <a:r>
              <a:rPr lang="en-US" dirty="0" err="1"/>
              <a:t>nặng</a:t>
            </a:r>
            <a:r>
              <a:rPr lang="en-US" dirty="0"/>
              <a:t> 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mức</a:t>
            </a:r>
            <a:r>
              <a:rPr lang="en-US" dirty="0"/>
              <a:t> </a:t>
            </a:r>
            <a:r>
              <a:rPr lang="en-US" dirty="0" err="1"/>
              <a:t>nếu</a:t>
            </a:r>
            <a:r>
              <a:rPr lang="en-US" dirty="0"/>
              <a:t> </a:t>
            </a:r>
            <a:r>
              <a:rPr lang="en-US" dirty="0" err="1"/>
              <a:t>thêm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huyết</a:t>
            </a:r>
            <a:r>
              <a:rPr lang="en-US" dirty="0"/>
              <a:t> </a:t>
            </a:r>
            <a:r>
              <a:rPr lang="en-US" dirty="0" err="1"/>
              <a:t>khối</a:t>
            </a:r>
            <a:r>
              <a:rPr lang="en-US" dirty="0"/>
              <a:t> </a:t>
            </a:r>
            <a:r>
              <a:rPr lang="en-US" dirty="0" err="1"/>
              <a:t>thuyên</a:t>
            </a:r>
            <a:r>
              <a:rPr lang="en-US" dirty="0"/>
              <a:t> </a:t>
            </a:r>
            <a:r>
              <a:rPr lang="en-US" dirty="0" err="1"/>
              <a:t>tắc</a:t>
            </a:r>
            <a:r>
              <a:rPr lang="en-US" dirty="0"/>
              <a:t> </a:t>
            </a:r>
            <a:r>
              <a:rPr lang="en-US" dirty="0" err="1"/>
              <a:t>phổi</a:t>
            </a:r>
            <a:r>
              <a:rPr lang="en-US" dirty="0"/>
              <a:t> </a:t>
            </a:r>
            <a:r>
              <a:rPr lang="en-US" dirty="0" err="1"/>
              <a:t>nữa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gây</a:t>
            </a:r>
            <a:r>
              <a:rPr lang="en-US" dirty="0"/>
              <a:t> </a:t>
            </a:r>
            <a:r>
              <a:rPr lang="en-US" dirty="0" err="1"/>
              <a:t>tử</a:t>
            </a:r>
            <a:r>
              <a:rPr lang="en-US" dirty="0"/>
              <a:t> </a:t>
            </a:r>
            <a:r>
              <a:rPr lang="en-US" dirty="0" err="1"/>
              <a:t>vong</a:t>
            </a:r>
            <a:endParaRPr lang="en-US" dirty="0"/>
          </a:p>
          <a:p>
            <a:pPr lvl="0"/>
            <a:r>
              <a:rPr lang="en-US" sz="2400" dirty="0" err="1"/>
              <a:t>Biến</a:t>
            </a:r>
            <a:r>
              <a:rPr lang="en-US" sz="2400" dirty="0"/>
              <a:t> </a:t>
            </a:r>
            <a:r>
              <a:rPr lang="en-US" sz="2400" dirty="0" err="1"/>
              <a:t>chứng</a:t>
            </a:r>
            <a:r>
              <a:rPr lang="en-US" sz="2400" dirty="0"/>
              <a:t> </a:t>
            </a:r>
            <a:r>
              <a:rPr lang="en-US" sz="2400" dirty="0" err="1"/>
              <a:t>lưới</a:t>
            </a:r>
            <a:r>
              <a:rPr lang="en-US" sz="2400" dirty="0"/>
              <a:t> </a:t>
            </a:r>
            <a:r>
              <a:rPr lang="en-US" sz="2400" dirty="0" err="1"/>
              <a:t>lọc</a:t>
            </a:r>
            <a:endParaRPr lang="en-US" sz="2400" dirty="0"/>
          </a:p>
          <a:p>
            <a:pPr lvl="1"/>
            <a:r>
              <a:rPr lang="en-US" dirty="0" err="1"/>
              <a:t>Lưới</a:t>
            </a:r>
            <a:r>
              <a:rPr lang="en-US" dirty="0"/>
              <a:t> </a:t>
            </a:r>
            <a:r>
              <a:rPr lang="en-US" dirty="0" err="1"/>
              <a:t>lọc</a:t>
            </a:r>
            <a:r>
              <a:rPr lang="en-US" dirty="0"/>
              <a:t> </a:t>
            </a:r>
            <a:r>
              <a:rPr lang="en-US" dirty="0" err="1"/>
              <a:t>vĩnh</a:t>
            </a:r>
            <a:r>
              <a:rPr lang="en-US" dirty="0"/>
              <a:t> </a:t>
            </a:r>
            <a:r>
              <a:rPr lang="en-US" dirty="0" err="1"/>
              <a:t>viễn</a:t>
            </a:r>
            <a:r>
              <a:rPr lang="en-US" dirty="0"/>
              <a:t> : </a:t>
            </a:r>
            <a:r>
              <a:rPr lang="en-US" dirty="0" err="1"/>
              <a:t>tắc</a:t>
            </a:r>
            <a:r>
              <a:rPr lang="en-US" dirty="0"/>
              <a:t> </a:t>
            </a:r>
            <a:r>
              <a:rPr lang="en-US" dirty="0" err="1"/>
              <a:t>tĩnh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 </a:t>
            </a:r>
            <a:r>
              <a:rPr lang="en-US" dirty="0" err="1"/>
              <a:t>chủ</a:t>
            </a:r>
            <a:r>
              <a:rPr lang="en-US" dirty="0"/>
              <a:t> do </a:t>
            </a:r>
            <a:r>
              <a:rPr lang="en-US" dirty="0" err="1"/>
              <a:t>huyết</a:t>
            </a:r>
            <a:r>
              <a:rPr lang="en-US" dirty="0"/>
              <a:t> </a:t>
            </a:r>
            <a:r>
              <a:rPr lang="en-US" dirty="0" err="1"/>
              <a:t>khối</a:t>
            </a:r>
            <a:r>
              <a:rPr lang="en-US" dirty="0"/>
              <a:t>, HKTMS  </a:t>
            </a:r>
            <a:r>
              <a:rPr lang="en-US" dirty="0" err="1"/>
              <a:t>tái</a:t>
            </a:r>
            <a:r>
              <a:rPr lang="en-US" dirty="0"/>
              <a:t> </a:t>
            </a:r>
            <a:r>
              <a:rPr lang="en-US" dirty="0" err="1"/>
              <a:t>phát</a:t>
            </a:r>
            <a:r>
              <a:rPr lang="en-US" dirty="0"/>
              <a:t>,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hội</a:t>
            </a:r>
            <a:r>
              <a:rPr lang="en-US" dirty="0"/>
              <a:t> </a:t>
            </a:r>
            <a:r>
              <a:rPr lang="en-US" dirty="0" err="1"/>
              <a:t>chứng</a:t>
            </a:r>
            <a:r>
              <a:rPr lang="en-US" dirty="0"/>
              <a:t> </a:t>
            </a:r>
            <a:r>
              <a:rPr lang="en-US" dirty="0" err="1"/>
              <a:t>hậu</a:t>
            </a:r>
            <a:r>
              <a:rPr lang="en-US" dirty="0"/>
              <a:t> </a:t>
            </a:r>
            <a:r>
              <a:rPr lang="en-US" dirty="0" err="1"/>
              <a:t>huyết</a:t>
            </a:r>
            <a:r>
              <a:rPr lang="en-US" dirty="0"/>
              <a:t> </a:t>
            </a:r>
            <a:r>
              <a:rPr lang="en-US" dirty="0" err="1"/>
              <a:t>khối</a:t>
            </a:r>
            <a:endParaRPr lang="en-US" dirty="0"/>
          </a:p>
          <a:p>
            <a:pPr lvl="1"/>
            <a:r>
              <a:rPr lang="en-US" dirty="0" err="1"/>
              <a:t>Lưới</a:t>
            </a:r>
            <a:r>
              <a:rPr lang="en-US" dirty="0"/>
              <a:t> </a:t>
            </a:r>
            <a:r>
              <a:rPr lang="en-US" dirty="0" err="1"/>
              <a:t>lọc</a:t>
            </a:r>
            <a:r>
              <a:rPr lang="en-US" dirty="0"/>
              <a:t> </a:t>
            </a:r>
            <a:r>
              <a:rPr lang="en-US" dirty="0" err="1"/>
              <a:t>tạm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: </a:t>
            </a:r>
            <a:r>
              <a:rPr lang="en-US" dirty="0" err="1"/>
              <a:t>huyết</a:t>
            </a:r>
            <a:r>
              <a:rPr lang="en-US" dirty="0"/>
              <a:t> </a:t>
            </a:r>
            <a:r>
              <a:rPr lang="en-US" dirty="0" err="1"/>
              <a:t>khối</a:t>
            </a:r>
            <a:r>
              <a:rPr lang="en-US" dirty="0"/>
              <a:t>, </a:t>
            </a:r>
            <a:r>
              <a:rPr lang="en-US" dirty="0" err="1"/>
              <a:t>dịch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</a:t>
            </a:r>
            <a:r>
              <a:rPr lang="en-US" dirty="0" err="1"/>
              <a:t>lưới</a:t>
            </a:r>
            <a:r>
              <a:rPr lang="en-US" dirty="0"/>
              <a:t> </a:t>
            </a:r>
            <a:r>
              <a:rPr lang="en-US" dirty="0" err="1"/>
              <a:t>lọc</a:t>
            </a:r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61D58ED-2374-B899-D18C-F14FE029A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479822"/>
          </a:xfrm>
        </p:spPr>
        <p:txBody>
          <a:bodyPr>
            <a:normAutofit fontScale="90000"/>
          </a:bodyPr>
          <a:lstStyle/>
          <a:p>
            <a:r>
              <a:rPr lang="en-US" sz="2800" dirty="0" err="1">
                <a:solidFill>
                  <a:srgbClr val="B10F54"/>
                </a:solidFill>
              </a:rPr>
              <a:t>Điều</a:t>
            </a:r>
            <a:r>
              <a:rPr lang="en-US" sz="2800" dirty="0">
                <a:solidFill>
                  <a:srgbClr val="B10F54"/>
                </a:solidFill>
              </a:rPr>
              <a:t> </a:t>
            </a:r>
            <a:r>
              <a:rPr lang="en-US" sz="2800" dirty="0" err="1">
                <a:solidFill>
                  <a:srgbClr val="B10F54"/>
                </a:solidFill>
              </a:rPr>
              <a:t>trị</a:t>
            </a:r>
            <a:r>
              <a:rPr lang="en-US" sz="2800" dirty="0">
                <a:solidFill>
                  <a:srgbClr val="B10F54"/>
                </a:solidFill>
              </a:rPr>
              <a:t> </a:t>
            </a:r>
            <a:r>
              <a:rPr lang="en-US" sz="2800" dirty="0" err="1">
                <a:solidFill>
                  <a:srgbClr val="B10F54"/>
                </a:solidFill>
              </a:rPr>
              <a:t>giai</a:t>
            </a:r>
            <a:r>
              <a:rPr lang="en-US" sz="2800" dirty="0">
                <a:solidFill>
                  <a:srgbClr val="B10F54"/>
                </a:solidFill>
              </a:rPr>
              <a:t> </a:t>
            </a:r>
            <a:r>
              <a:rPr lang="en-US" sz="2800" dirty="0" err="1">
                <a:solidFill>
                  <a:srgbClr val="B10F54"/>
                </a:solidFill>
              </a:rPr>
              <a:t>đoạn</a:t>
            </a:r>
            <a:r>
              <a:rPr lang="en-US" sz="2800" dirty="0">
                <a:solidFill>
                  <a:srgbClr val="B10F54"/>
                </a:solidFill>
              </a:rPr>
              <a:t> </a:t>
            </a:r>
            <a:r>
              <a:rPr lang="en-US" sz="2800" dirty="0" err="1">
                <a:solidFill>
                  <a:srgbClr val="B10F54"/>
                </a:solidFill>
              </a:rPr>
              <a:t>cấp</a:t>
            </a:r>
            <a:r>
              <a:rPr lang="en-US" sz="2800" dirty="0">
                <a:solidFill>
                  <a:srgbClr val="B10F54"/>
                </a:solidFill>
              </a:rPr>
              <a:t> (</a:t>
            </a:r>
            <a:r>
              <a:rPr lang="en-US" sz="2800" dirty="0" err="1">
                <a:solidFill>
                  <a:srgbClr val="B10F54"/>
                </a:solidFill>
              </a:rPr>
              <a:t>lưới</a:t>
            </a:r>
            <a:r>
              <a:rPr lang="en-US" sz="2800" dirty="0">
                <a:solidFill>
                  <a:srgbClr val="B10F54"/>
                </a:solidFill>
              </a:rPr>
              <a:t> </a:t>
            </a:r>
            <a:r>
              <a:rPr lang="en-US" sz="2800" dirty="0" err="1">
                <a:solidFill>
                  <a:srgbClr val="B10F54"/>
                </a:solidFill>
              </a:rPr>
              <a:t>lọc</a:t>
            </a:r>
            <a:r>
              <a:rPr lang="en-US" sz="2800" dirty="0">
                <a:solidFill>
                  <a:srgbClr val="B10F54"/>
                </a:solidFill>
              </a:rPr>
              <a:t> </a:t>
            </a:r>
            <a:r>
              <a:rPr lang="en-US" sz="2800" dirty="0" err="1">
                <a:solidFill>
                  <a:srgbClr val="B10F54"/>
                </a:solidFill>
              </a:rPr>
              <a:t>tĩnh</a:t>
            </a:r>
            <a:r>
              <a:rPr lang="en-US" sz="2800" dirty="0">
                <a:solidFill>
                  <a:srgbClr val="B10F54"/>
                </a:solidFill>
              </a:rPr>
              <a:t> </a:t>
            </a:r>
            <a:r>
              <a:rPr lang="en-US" sz="2800" dirty="0" err="1">
                <a:solidFill>
                  <a:srgbClr val="B10F54"/>
                </a:solidFill>
              </a:rPr>
              <a:t>mạch</a:t>
            </a:r>
            <a:r>
              <a:rPr lang="en-US" sz="2800" dirty="0">
                <a:solidFill>
                  <a:srgbClr val="B10F54"/>
                </a:solidFill>
              </a:rPr>
              <a:t> </a:t>
            </a:r>
            <a:r>
              <a:rPr lang="en-US" sz="2800" dirty="0" err="1">
                <a:solidFill>
                  <a:srgbClr val="B10F54"/>
                </a:solidFill>
              </a:rPr>
              <a:t>chủ</a:t>
            </a:r>
            <a:r>
              <a:rPr lang="en-US" sz="2800" dirty="0">
                <a:solidFill>
                  <a:srgbClr val="B10F54"/>
                </a:solidFill>
              </a:rPr>
              <a:t> </a:t>
            </a:r>
            <a:r>
              <a:rPr lang="en-US" sz="2800" dirty="0" err="1">
                <a:solidFill>
                  <a:srgbClr val="B10F54"/>
                </a:solidFill>
              </a:rPr>
              <a:t>dưới</a:t>
            </a:r>
            <a:r>
              <a:rPr lang="en-US" sz="2800" dirty="0">
                <a:solidFill>
                  <a:srgbClr val="B10F54"/>
                </a:solidFill>
              </a:rPr>
              <a:t>)</a:t>
            </a:r>
            <a:endParaRPr lang="en-US" sz="40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1782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7B2DAB-6F37-EE72-9F43-DCFC9491F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E7C9D9D-6481-3F79-239B-0D9C0BC95C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666750"/>
            <a:ext cx="7886700" cy="3263504"/>
          </a:xfrm>
        </p:spPr>
        <p:txBody>
          <a:bodyPr>
            <a:noAutofit/>
          </a:bodyPr>
          <a:lstStyle/>
          <a:p>
            <a:pPr lvl="0"/>
            <a:r>
              <a:rPr lang="en-US" sz="1800" b="1" dirty="0" err="1"/>
              <a:t>Phẫu</a:t>
            </a:r>
            <a:r>
              <a:rPr lang="en-US" sz="1800" b="1" dirty="0"/>
              <a:t> </a:t>
            </a:r>
            <a:r>
              <a:rPr lang="en-US" sz="1800" b="1" dirty="0" err="1"/>
              <a:t>thuật</a:t>
            </a:r>
            <a:r>
              <a:rPr lang="en-US" sz="1800" b="1" dirty="0"/>
              <a:t> </a:t>
            </a:r>
            <a:r>
              <a:rPr lang="en-US" sz="1800" b="1" dirty="0" err="1"/>
              <a:t>lấy</a:t>
            </a:r>
            <a:r>
              <a:rPr lang="en-US" sz="1800" b="1" dirty="0"/>
              <a:t> </a:t>
            </a:r>
            <a:r>
              <a:rPr lang="en-US" sz="1800" b="1" dirty="0" err="1"/>
              <a:t>huyết</a:t>
            </a:r>
            <a:r>
              <a:rPr lang="en-US" sz="1800" b="1" dirty="0"/>
              <a:t> </a:t>
            </a:r>
            <a:r>
              <a:rPr lang="en-US" sz="1800" b="1" dirty="0" err="1"/>
              <a:t>khối</a:t>
            </a:r>
            <a:endParaRPr lang="en-US" sz="1800" b="1" dirty="0"/>
          </a:p>
          <a:p>
            <a:pPr marL="0" lvl="0" indent="0">
              <a:buNone/>
            </a:pPr>
            <a:r>
              <a:rPr lang="en-US" sz="1800" dirty="0"/>
              <a:t>- </a:t>
            </a:r>
            <a:r>
              <a:rPr lang="en-US" sz="1800" dirty="0" err="1"/>
              <a:t>Chỉ</a:t>
            </a:r>
            <a:r>
              <a:rPr lang="en-US" sz="1800" dirty="0"/>
              <a:t> </a:t>
            </a:r>
            <a:r>
              <a:rPr lang="en-US" sz="1800" dirty="0" err="1"/>
              <a:t>định</a:t>
            </a:r>
            <a:r>
              <a:rPr lang="en-US" sz="1800" dirty="0"/>
              <a:t>:</a:t>
            </a:r>
          </a:p>
          <a:p>
            <a:pPr lvl="1"/>
            <a:r>
              <a:rPr lang="en-US" dirty="0" err="1"/>
              <a:t>Viêm</a:t>
            </a:r>
            <a:r>
              <a:rPr lang="en-US" dirty="0"/>
              <a:t> </a:t>
            </a:r>
            <a:r>
              <a:rPr lang="en-US" dirty="0" err="1"/>
              <a:t>tĩnh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 </a:t>
            </a:r>
            <a:r>
              <a:rPr lang="en-US" dirty="0" err="1"/>
              <a:t>xanh</a:t>
            </a:r>
            <a:r>
              <a:rPr lang="en-US" dirty="0"/>
              <a:t> </a:t>
            </a:r>
            <a:r>
              <a:rPr lang="en-US" dirty="0" err="1"/>
              <a:t>đau</a:t>
            </a:r>
            <a:r>
              <a:rPr lang="en-US" dirty="0"/>
              <a:t>- phlegmasia cerulea </a:t>
            </a:r>
            <a:r>
              <a:rPr lang="en-US" dirty="0" err="1"/>
              <a:t>dolens</a:t>
            </a:r>
            <a:endParaRPr lang="en-US" dirty="0"/>
          </a:p>
          <a:p>
            <a:pPr lvl="1"/>
            <a:r>
              <a:rPr lang="en-US" dirty="0" err="1"/>
              <a:t>Vị</a:t>
            </a:r>
            <a:r>
              <a:rPr lang="en-US" dirty="0"/>
              <a:t> </a:t>
            </a:r>
            <a:r>
              <a:rPr lang="en-US" dirty="0" err="1"/>
              <a:t>trí</a:t>
            </a:r>
            <a:r>
              <a:rPr lang="en-US" dirty="0"/>
              <a:t> </a:t>
            </a:r>
            <a:r>
              <a:rPr lang="en-US" dirty="0" err="1"/>
              <a:t>tổn</a:t>
            </a:r>
            <a:r>
              <a:rPr lang="en-US" dirty="0"/>
              <a:t> </a:t>
            </a:r>
            <a:r>
              <a:rPr lang="en-US" dirty="0" err="1"/>
              <a:t>thương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cận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catheter</a:t>
            </a:r>
          </a:p>
          <a:p>
            <a:pPr lvl="1"/>
            <a:r>
              <a:rPr lang="en-US" dirty="0" err="1"/>
              <a:t>Huyết</a:t>
            </a:r>
            <a:r>
              <a:rPr lang="en-US" dirty="0"/>
              <a:t> </a:t>
            </a:r>
            <a:r>
              <a:rPr lang="en-US" dirty="0" err="1"/>
              <a:t>khối</a:t>
            </a:r>
            <a:r>
              <a:rPr lang="en-US" dirty="0"/>
              <a:t> </a:t>
            </a:r>
            <a:r>
              <a:rPr lang="en-US" dirty="0" err="1"/>
              <a:t>tồn</a:t>
            </a:r>
            <a:r>
              <a:rPr lang="en-US" dirty="0"/>
              <a:t> </a:t>
            </a:r>
            <a:r>
              <a:rPr lang="en-US" dirty="0" err="1"/>
              <a:t>lưu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phương</a:t>
            </a:r>
            <a:r>
              <a:rPr lang="en-US" dirty="0"/>
              <a:t> </a:t>
            </a:r>
            <a:r>
              <a:rPr lang="en-US" dirty="0" err="1"/>
              <a:t>pháp</a:t>
            </a:r>
            <a:r>
              <a:rPr lang="en-US" dirty="0"/>
              <a:t> </a:t>
            </a:r>
            <a:r>
              <a:rPr lang="en-US" dirty="0" err="1"/>
              <a:t>khác</a:t>
            </a:r>
            <a:endParaRPr lang="en-US" dirty="0"/>
          </a:p>
          <a:p>
            <a:pPr lvl="1"/>
            <a:r>
              <a:rPr lang="en-US" dirty="0" err="1"/>
              <a:t>Chống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chống</a:t>
            </a:r>
            <a:r>
              <a:rPr lang="en-US" dirty="0"/>
              <a:t> </a:t>
            </a:r>
            <a:r>
              <a:rPr lang="en-US" dirty="0" err="1"/>
              <a:t>đông</a:t>
            </a:r>
            <a:endParaRPr lang="en-US" dirty="0"/>
          </a:p>
          <a:p>
            <a:pPr lvl="1"/>
            <a:r>
              <a:rPr lang="en-US" dirty="0" err="1"/>
              <a:t>Huyết</a:t>
            </a:r>
            <a:r>
              <a:rPr lang="en-US" dirty="0"/>
              <a:t> </a:t>
            </a:r>
            <a:r>
              <a:rPr lang="en-US" dirty="0" err="1"/>
              <a:t>khối</a:t>
            </a:r>
            <a:r>
              <a:rPr lang="en-US" dirty="0"/>
              <a:t> </a:t>
            </a:r>
            <a:r>
              <a:rPr lang="en-US" dirty="0" err="1"/>
              <a:t>mới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lập</a:t>
            </a:r>
            <a:r>
              <a:rPr lang="en-US" dirty="0"/>
              <a:t> (</a:t>
            </a:r>
            <a:r>
              <a:rPr lang="en-US" dirty="0" err="1"/>
              <a:t>dưới</a:t>
            </a:r>
            <a:r>
              <a:rPr lang="en-US" dirty="0"/>
              <a:t> 7 </a:t>
            </a:r>
            <a:r>
              <a:rPr lang="en-US" dirty="0" err="1"/>
              <a:t>ngày</a:t>
            </a:r>
            <a:r>
              <a:rPr lang="en-US" dirty="0"/>
              <a:t>)</a:t>
            </a:r>
          </a:p>
          <a:p>
            <a:pPr marL="0" lvl="0" indent="0">
              <a:buNone/>
            </a:pPr>
            <a:r>
              <a:rPr lang="en-US" sz="1800" dirty="0"/>
              <a:t>- </a:t>
            </a:r>
            <a:r>
              <a:rPr lang="en-US" sz="1800" dirty="0" err="1"/>
              <a:t>Phẫu</a:t>
            </a:r>
            <a:r>
              <a:rPr lang="en-US" sz="1800" dirty="0"/>
              <a:t> </a:t>
            </a:r>
            <a:r>
              <a:rPr lang="en-US" sz="1800" dirty="0" err="1"/>
              <a:t>thuật</a:t>
            </a:r>
            <a:r>
              <a:rPr lang="en-US" sz="1800" dirty="0"/>
              <a:t> </a:t>
            </a:r>
            <a:r>
              <a:rPr lang="en-US" sz="1800" dirty="0" err="1"/>
              <a:t>lấy</a:t>
            </a:r>
            <a:r>
              <a:rPr lang="en-US" sz="1800" dirty="0"/>
              <a:t> </a:t>
            </a:r>
            <a:r>
              <a:rPr lang="en-US" sz="1800" dirty="0" err="1"/>
              <a:t>huyết</a:t>
            </a:r>
            <a:r>
              <a:rPr lang="en-US" sz="1800" dirty="0"/>
              <a:t> </a:t>
            </a:r>
            <a:r>
              <a:rPr lang="en-US" sz="1800" dirty="0" err="1"/>
              <a:t>khối</a:t>
            </a:r>
            <a:r>
              <a:rPr lang="en-US" sz="1800" dirty="0"/>
              <a:t> </a:t>
            </a:r>
            <a:r>
              <a:rPr lang="en-US" sz="1800" dirty="0" err="1"/>
              <a:t>chậu-đùi</a:t>
            </a:r>
            <a:r>
              <a:rPr lang="en-US" sz="1800" dirty="0"/>
              <a:t> </a:t>
            </a:r>
            <a:r>
              <a:rPr lang="en-US" sz="1800" dirty="0" err="1"/>
              <a:t>nên</a:t>
            </a:r>
            <a:r>
              <a:rPr lang="en-US" sz="1800" dirty="0"/>
              <a:t> </a:t>
            </a:r>
            <a:r>
              <a:rPr lang="en-US" sz="1800" dirty="0" err="1"/>
              <a:t>kết</a:t>
            </a:r>
            <a:r>
              <a:rPr lang="en-US" sz="1800" dirty="0"/>
              <a:t> </a:t>
            </a:r>
            <a:r>
              <a:rPr lang="en-US" sz="1800" dirty="0" err="1"/>
              <a:t>hợp</a:t>
            </a:r>
            <a:r>
              <a:rPr lang="en-US" sz="1800" dirty="0"/>
              <a:t> </a:t>
            </a:r>
            <a:r>
              <a:rPr lang="en-US" sz="1800" dirty="0" err="1"/>
              <a:t>với</a:t>
            </a:r>
            <a:r>
              <a:rPr lang="en-US" sz="1800" dirty="0"/>
              <a:t> </a:t>
            </a:r>
            <a:r>
              <a:rPr lang="en-US" sz="1800" dirty="0" err="1"/>
              <a:t>tạo</a:t>
            </a:r>
            <a:r>
              <a:rPr lang="en-US" sz="1800" dirty="0"/>
              <a:t> </a:t>
            </a:r>
            <a:r>
              <a:rPr lang="en-US" sz="1800" dirty="0" err="1"/>
              <a:t>dò</a:t>
            </a:r>
            <a:r>
              <a:rPr lang="en-US" sz="1800" dirty="0"/>
              <a:t> </a:t>
            </a:r>
            <a:r>
              <a:rPr lang="en-US" sz="1800" dirty="0" err="1"/>
              <a:t>động-tĩnh</a:t>
            </a:r>
            <a:r>
              <a:rPr lang="en-US" sz="1800" dirty="0"/>
              <a:t> </a:t>
            </a:r>
            <a:r>
              <a:rPr lang="en-US" sz="1800" dirty="0" err="1"/>
              <a:t>mạch</a:t>
            </a:r>
            <a:r>
              <a:rPr lang="en-US" sz="1800" dirty="0"/>
              <a:t> (</a:t>
            </a:r>
            <a:r>
              <a:rPr lang="en-US" sz="1800" dirty="0" err="1"/>
              <a:t>tĩnh</a:t>
            </a:r>
            <a:r>
              <a:rPr lang="en-US" sz="1800" dirty="0"/>
              <a:t> </a:t>
            </a:r>
            <a:r>
              <a:rPr lang="en-US" sz="1800" dirty="0" err="1"/>
              <a:t>mạch</a:t>
            </a:r>
            <a:r>
              <a:rPr lang="en-US" sz="1800" dirty="0"/>
              <a:t> </a:t>
            </a:r>
            <a:r>
              <a:rPr lang="en-US" sz="1800" dirty="0" err="1"/>
              <a:t>hiển</a:t>
            </a:r>
            <a:r>
              <a:rPr lang="en-US" sz="1800" dirty="0"/>
              <a:t> </a:t>
            </a:r>
            <a:r>
              <a:rPr lang="en-US" sz="1800" dirty="0" err="1"/>
              <a:t>và</a:t>
            </a:r>
            <a:r>
              <a:rPr lang="en-US" sz="1800" dirty="0"/>
              <a:t> </a:t>
            </a:r>
            <a:r>
              <a:rPr lang="en-US" sz="1800" dirty="0" err="1"/>
              <a:t>động</a:t>
            </a:r>
            <a:r>
              <a:rPr lang="en-US" sz="1800" dirty="0"/>
              <a:t> </a:t>
            </a:r>
            <a:r>
              <a:rPr lang="en-US" sz="1800" dirty="0" err="1"/>
              <a:t>mạch</a:t>
            </a:r>
            <a:r>
              <a:rPr lang="en-US" sz="1800" dirty="0"/>
              <a:t> </a:t>
            </a:r>
            <a:r>
              <a:rPr lang="en-US" sz="1800" dirty="0" err="1"/>
              <a:t>đùi</a:t>
            </a:r>
            <a:r>
              <a:rPr lang="en-US" sz="1800" dirty="0"/>
              <a:t>) </a:t>
            </a:r>
            <a:r>
              <a:rPr lang="en-US" sz="1800" dirty="0" err="1"/>
              <a:t>nhằm</a:t>
            </a:r>
            <a:r>
              <a:rPr lang="en-US" sz="1800" dirty="0"/>
              <a:t> </a:t>
            </a:r>
            <a:r>
              <a:rPr lang="en-US" sz="1800" dirty="0" err="1"/>
              <a:t>làm</a:t>
            </a:r>
            <a:r>
              <a:rPr lang="en-US" sz="1800" dirty="0"/>
              <a:t> </a:t>
            </a:r>
            <a:r>
              <a:rPr lang="en-US" sz="1800" dirty="0" err="1"/>
              <a:t>tăng</a:t>
            </a:r>
            <a:r>
              <a:rPr lang="en-US" sz="1800" dirty="0"/>
              <a:t> </a:t>
            </a:r>
            <a:r>
              <a:rPr lang="en-US" sz="1800" dirty="0" err="1"/>
              <a:t>cung</a:t>
            </a:r>
            <a:r>
              <a:rPr lang="en-US" sz="1800" dirty="0"/>
              <a:t> </a:t>
            </a:r>
            <a:r>
              <a:rPr lang="en-US" sz="1800" dirty="0" err="1"/>
              <a:t>lượng</a:t>
            </a:r>
            <a:r>
              <a:rPr lang="en-US" sz="1800" dirty="0"/>
              <a:t> </a:t>
            </a:r>
            <a:r>
              <a:rPr lang="en-US" sz="1800" dirty="0" err="1"/>
              <a:t>tĩnh</a:t>
            </a:r>
            <a:r>
              <a:rPr lang="en-US" sz="1800" dirty="0"/>
              <a:t> </a:t>
            </a:r>
            <a:r>
              <a:rPr lang="en-US" sz="1800" dirty="0" err="1"/>
              <a:t>mạch</a:t>
            </a:r>
            <a:r>
              <a:rPr lang="en-US" sz="1800" dirty="0"/>
              <a:t>, </a:t>
            </a:r>
            <a:r>
              <a:rPr lang="en-US" sz="1800" dirty="0" err="1"/>
              <a:t>nhanh</a:t>
            </a:r>
            <a:r>
              <a:rPr lang="en-US" sz="1800" dirty="0"/>
              <a:t> </a:t>
            </a:r>
            <a:r>
              <a:rPr lang="en-US" sz="1800" dirty="0" err="1"/>
              <a:t>chóng</a:t>
            </a:r>
            <a:r>
              <a:rPr lang="en-US" sz="1800" dirty="0"/>
              <a:t> </a:t>
            </a:r>
            <a:r>
              <a:rPr lang="en-US" sz="1800" dirty="0" err="1"/>
              <a:t>làm</a:t>
            </a:r>
            <a:r>
              <a:rPr lang="en-US" sz="1800" dirty="0"/>
              <a:t> </a:t>
            </a:r>
            <a:r>
              <a:rPr lang="en-US" sz="1800" dirty="0" err="1"/>
              <a:t>thông</a:t>
            </a:r>
            <a:r>
              <a:rPr lang="en-US" sz="1800" dirty="0"/>
              <a:t> </a:t>
            </a:r>
            <a:r>
              <a:rPr lang="en-US" sz="1800" dirty="0" err="1"/>
              <a:t>suốt</a:t>
            </a:r>
            <a:r>
              <a:rPr lang="en-US" sz="1800" dirty="0"/>
              <a:t> </a:t>
            </a:r>
            <a:r>
              <a:rPr lang="en-US" sz="1800" dirty="0" err="1"/>
              <a:t>lòng</a:t>
            </a:r>
            <a:r>
              <a:rPr lang="en-US" sz="1800" dirty="0"/>
              <a:t> </a:t>
            </a:r>
            <a:r>
              <a:rPr lang="en-US" sz="1800" dirty="0" err="1"/>
              <a:t>tĩnh</a:t>
            </a:r>
            <a:r>
              <a:rPr lang="en-US" sz="1800" dirty="0"/>
              <a:t> </a:t>
            </a:r>
            <a:r>
              <a:rPr lang="en-US" sz="1800" dirty="0" err="1"/>
              <a:t>mạch</a:t>
            </a:r>
            <a:r>
              <a:rPr lang="en-US" sz="1800" dirty="0"/>
              <a:t>. </a:t>
            </a:r>
            <a:r>
              <a:rPr lang="en-US" sz="1800" dirty="0" err="1"/>
              <a:t>Đường</a:t>
            </a:r>
            <a:r>
              <a:rPr lang="en-US" sz="1800" dirty="0"/>
              <a:t> </a:t>
            </a:r>
            <a:r>
              <a:rPr lang="en-US" sz="1800" dirty="0" err="1"/>
              <a:t>dò</a:t>
            </a:r>
            <a:r>
              <a:rPr lang="en-US" sz="1800" dirty="0"/>
              <a:t> </a:t>
            </a:r>
            <a:r>
              <a:rPr lang="en-US" sz="1800" dirty="0" err="1"/>
              <a:t>được</a:t>
            </a:r>
            <a:r>
              <a:rPr lang="en-US" sz="1800" dirty="0"/>
              <a:t> </a:t>
            </a:r>
            <a:r>
              <a:rPr lang="en-US" sz="1800" dirty="0" err="1"/>
              <a:t>đóng</a:t>
            </a:r>
            <a:r>
              <a:rPr lang="en-US" sz="1800" dirty="0"/>
              <a:t> </a:t>
            </a:r>
            <a:r>
              <a:rPr lang="en-US" sz="1800" dirty="0" err="1"/>
              <a:t>lại</a:t>
            </a:r>
            <a:r>
              <a:rPr lang="en-US" sz="1800" dirty="0"/>
              <a:t> 6 </a:t>
            </a:r>
            <a:r>
              <a:rPr lang="en-US" sz="1800" dirty="0" err="1"/>
              <a:t>tuần</a:t>
            </a:r>
            <a:r>
              <a:rPr lang="en-US" sz="1800" dirty="0"/>
              <a:t> </a:t>
            </a:r>
            <a:r>
              <a:rPr lang="en-US" sz="1800" dirty="0" err="1"/>
              <a:t>sau</a:t>
            </a:r>
            <a:r>
              <a:rPr lang="en-US" sz="1800" dirty="0"/>
              <a:t> </a:t>
            </a:r>
            <a:r>
              <a:rPr lang="en-US" sz="1800" dirty="0" err="1"/>
              <a:t>phẫu</a:t>
            </a:r>
            <a:r>
              <a:rPr lang="en-US" sz="1800" dirty="0"/>
              <a:t> </a:t>
            </a:r>
            <a:r>
              <a:rPr lang="en-US" sz="1800" dirty="0" err="1"/>
              <a:t>thuật</a:t>
            </a:r>
            <a:r>
              <a:rPr lang="en-US" sz="1800" dirty="0"/>
              <a:t>.</a:t>
            </a:r>
          </a:p>
          <a:p>
            <a:pPr lvl="0"/>
            <a:r>
              <a:rPr lang="en-US" sz="1800" dirty="0"/>
              <a:t>Sau </a:t>
            </a:r>
            <a:r>
              <a:rPr lang="en-US" sz="1800" dirty="0" err="1"/>
              <a:t>phẫu</a:t>
            </a:r>
            <a:r>
              <a:rPr lang="en-US" sz="1800" dirty="0"/>
              <a:t> </a:t>
            </a:r>
            <a:r>
              <a:rPr lang="en-US" sz="1800" dirty="0" err="1"/>
              <a:t>thuật</a:t>
            </a:r>
            <a:r>
              <a:rPr lang="en-US" sz="1800" dirty="0"/>
              <a:t>, heparin </a:t>
            </a:r>
            <a:r>
              <a:rPr lang="en-US" sz="1800" dirty="0" err="1"/>
              <a:t>nên</a:t>
            </a:r>
            <a:r>
              <a:rPr lang="en-US" sz="1800" dirty="0"/>
              <a:t> </a:t>
            </a:r>
            <a:r>
              <a:rPr lang="en-US" sz="1800" dirty="0" err="1"/>
              <a:t>cho</a:t>
            </a:r>
            <a:r>
              <a:rPr lang="en-US" sz="1800" dirty="0"/>
              <a:t> 5 </a:t>
            </a:r>
            <a:r>
              <a:rPr lang="en-US" sz="1800" dirty="0" err="1"/>
              <a:t>ngày</a:t>
            </a:r>
            <a:r>
              <a:rPr lang="en-US" sz="1800" dirty="0"/>
              <a:t>, warfarin </a:t>
            </a:r>
            <a:r>
              <a:rPr lang="en-US" sz="1800" dirty="0" err="1"/>
              <a:t>nên</a:t>
            </a:r>
            <a:r>
              <a:rPr lang="en-US" sz="1800" dirty="0"/>
              <a:t> </a:t>
            </a:r>
            <a:r>
              <a:rPr lang="en-US" sz="1800" dirty="0" err="1"/>
              <a:t>khởi</a:t>
            </a:r>
            <a:r>
              <a:rPr lang="en-US" sz="1800" dirty="0"/>
              <a:t> </a:t>
            </a:r>
            <a:r>
              <a:rPr lang="en-US" sz="1800" dirty="0" err="1"/>
              <a:t>đầu</a:t>
            </a:r>
            <a:r>
              <a:rPr lang="en-US" sz="1800" dirty="0"/>
              <a:t> 1 </a:t>
            </a:r>
            <a:r>
              <a:rPr lang="en-US" sz="1800" dirty="0" err="1"/>
              <a:t>ngày</a:t>
            </a:r>
            <a:r>
              <a:rPr lang="en-US" sz="1800" dirty="0"/>
              <a:t> </a:t>
            </a:r>
            <a:r>
              <a:rPr lang="en-US" sz="1800" dirty="0" err="1"/>
              <a:t>sau</a:t>
            </a:r>
            <a:r>
              <a:rPr lang="en-US" sz="1800" dirty="0"/>
              <a:t> </a:t>
            </a:r>
            <a:r>
              <a:rPr lang="en-US" sz="1800" dirty="0" err="1"/>
              <a:t>phẫu</a:t>
            </a:r>
            <a:r>
              <a:rPr lang="en-US" sz="1800" dirty="0"/>
              <a:t> </a:t>
            </a:r>
            <a:r>
              <a:rPr lang="en-US" sz="1800" dirty="0" err="1"/>
              <a:t>thuật</a:t>
            </a:r>
            <a:r>
              <a:rPr lang="en-US" sz="1800" dirty="0"/>
              <a:t> </a:t>
            </a:r>
            <a:r>
              <a:rPr lang="en-US" sz="1800" dirty="0" err="1"/>
              <a:t>và</a:t>
            </a:r>
            <a:r>
              <a:rPr lang="en-US" sz="1800" dirty="0"/>
              <a:t> </a:t>
            </a:r>
            <a:r>
              <a:rPr lang="en-US" sz="1800" dirty="0" err="1"/>
              <a:t>tiếp</a:t>
            </a:r>
            <a:r>
              <a:rPr lang="en-US" sz="1800" dirty="0"/>
              <a:t> </a:t>
            </a:r>
            <a:r>
              <a:rPr lang="en-US" sz="1800" dirty="0" err="1"/>
              <a:t>tục</a:t>
            </a:r>
            <a:r>
              <a:rPr lang="en-US" sz="1800" dirty="0"/>
              <a:t> </a:t>
            </a:r>
            <a:r>
              <a:rPr lang="en-US" sz="1800" dirty="0" err="1"/>
              <a:t>trong</a:t>
            </a:r>
            <a:r>
              <a:rPr lang="en-US" sz="1800" dirty="0"/>
              <a:t> 6 </a:t>
            </a:r>
            <a:r>
              <a:rPr lang="en-US" sz="1800" dirty="0" err="1"/>
              <a:t>tháng</a:t>
            </a:r>
            <a:r>
              <a:rPr lang="en-US" sz="1800" dirty="0"/>
              <a:t>. </a:t>
            </a:r>
            <a:r>
              <a:rPr lang="en-US" sz="1800" dirty="0" err="1"/>
              <a:t>Một</a:t>
            </a:r>
            <a:r>
              <a:rPr lang="en-US" sz="1800" dirty="0"/>
              <a:t> </a:t>
            </a:r>
            <a:r>
              <a:rPr lang="en-US" sz="1800" dirty="0" err="1"/>
              <a:t>ngày</a:t>
            </a:r>
            <a:r>
              <a:rPr lang="en-US" sz="1800" dirty="0"/>
              <a:t> </a:t>
            </a:r>
            <a:r>
              <a:rPr lang="en-US" sz="1800" dirty="0" err="1"/>
              <a:t>sau</a:t>
            </a:r>
            <a:r>
              <a:rPr lang="en-US" sz="1800" dirty="0"/>
              <a:t> </a:t>
            </a:r>
            <a:r>
              <a:rPr lang="en-US" sz="1800" dirty="0" err="1"/>
              <a:t>phẫu</a:t>
            </a:r>
            <a:r>
              <a:rPr lang="en-US" sz="1800" dirty="0"/>
              <a:t> </a:t>
            </a:r>
            <a:r>
              <a:rPr lang="en-US" sz="1800" dirty="0" err="1"/>
              <a:t>thuật</a:t>
            </a:r>
            <a:r>
              <a:rPr lang="en-US" sz="1800" dirty="0"/>
              <a:t>, </a:t>
            </a:r>
            <a:r>
              <a:rPr lang="en-US" sz="1800" dirty="0" err="1"/>
              <a:t>bệnh</a:t>
            </a:r>
            <a:r>
              <a:rPr lang="en-US" sz="1800" dirty="0"/>
              <a:t> </a:t>
            </a:r>
            <a:r>
              <a:rPr lang="en-US" sz="1800" dirty="0" err="1"/>
              <a:t>nhân</a:t>
            </a:r>
            <a:r>
              <a:rPr lang="en-US" sz="1800" dirty="0"/>
              <a:t> </a:t>
            </a:r>
            <a:r>
              <a:rPr lang="en-US" sz="1800" dirty="0" err="1"/>
              <a:t>nên</a:t>
            </a:r>
            <a:r>
              <a:rPr lang="en-US" sz="1800" dirty="0"/>
              <a:t> </a:t>
            </a:r>
            <a:r>
              <a:rPr lang="en-US" sz="1800" dirty="0" err="1"/>
              <a:t>mang</a:t>
            </a:r>
            <a:r>
              <a:rPr lang="en-US" sz="1800" dirty="0"/>
              <a:t> </a:t>
            </a:r>
            <a:r>
              <a:rPr lang="en-US" sz="1800" dirty="0" err="1"/>
              <a:t>tất</a:t>
            </a:r>
            <a:r>
              <a:rPr lang="en-US" sz="1800" dirty="0"/>
              <a:t> </a:t>
            </a:r>
            <a:r>
              <a:rPr lang="en-US" sz="1800" dirty="0" err="1"/>
              <a:t>áp</a:t>
            </a:r>
            <a:r>
              <a:rPr lang="en-US" sz="1800" dirty="0"/>
              <a:t> </a:t>
            </a:r>
            <a:r>
              <a:rPr lang="en-US" sz="1800" dirty="0" err="1"/>
              <a:t>lực</a:t>
            </a:r>
            <a:r>
              <a:rPr lang="en-US" sz="1800" dirty="0"/>
              <a:t> </a:t>
            </a:r>
            <a:r>
              <a:rPr lang="en-US" sz="1800" dirty="0" err="1"/>
              <a:t>và</a:t>
            </a:r>
            <a:r>
              <a:rPr lang="en-US" sz="1800" dirty="0"/>
              <a:t> </a:t>
            </a:r>
            <a:r>
              <a:rPr lang="en-US" sz="1800" dirty="0" err="1"/>
              <a:t>đi</a:t>
            </a:r>
            <a:r>
              <a:rPr lang="en-US" sz="1800" dirty="0"/>
              <a:t> </a:t>
            </a:r>
            <a:r>
              <a:rPr lang="en-US" sz="1800" dirty="0" err="1"/>
              <a:t>lại</a:t>
            </a:r>
            <a:endParaRPr lang="en-US" sz="1800" dirty="0"/>
          </a:p>
          <a:p>
            <a:r>
              <a:rPr lang="en-US" sz="1800" dirty="0" err="1"/>
              <a:t>Bệnh</a:t>
            </a:r>
            <a:r>
              <a:rPr lang="en-US" sz="1800" dirty="0"/>
              <a:t> </a:t>
            </a:r>
            <a:r>
              <a:rPr lang="en-US" sz="1800" dirty="0" err="1"/>
              <a:t>nhân</a:t>
            </a:r>
            <a:r>
              <a:rPr lang="en-US" sz="1800" dirty="0"/>
              <a:t> </a:t>
            </a:r>
            <a:r>
              <a:rPr lang="en-US" sz="1800" dirty="0" err="1"/>
              <a:t>có</a:t>
            </a:r>
            <a:r>
              <a:rPr lang="en-US" sz="1800" dirty="0"/>
              <a:t> </a:t>
            </a:r>
            <a:r>
              <a:rPr lang="en-US" sz="1800" dirty="0" err="1"/>
              <a:t>viêm</a:t>
            </a:r>
            <a:r>
              <a:rPr lang="en-US" sz="1800" dirty="0"/>
              <a:t> </a:t>
            </a:r>
            <a:r>
              <a:rPr lang="en-US" sz="1800" dirty="0" err="1"/>
              <a:t>tĩnh</a:t>
            </a:r>
            <a:r>
              <a:rPr lang="en-US" sz="1800" dirty="0"/>
              <a:t> </a:t>
            </a:r>
            <a:r>
              <a:rPr lang="en-US" sz="1800" dirty="0" err="1"/>
              <a:t>mạch</a:t>
            </a:r>
            <a:r>
              <a:rPr lang="en-US" sz="1800" dirty="0"/>
              <a:t> </a:t>
            </a:r>
            <a:r>
              <a:rPr lang="en-US" sz="1800" dirty="0" err="1"/>
              <a:t>xanh</a:t>
            </a:r>
            <a:r>
              <a:rPr lang="en-US" sz="1800" dirty="0"/>
              <a:t> </a:t>
            </a:r>
            <a:r>
              <a:rPr lang="en-US" sz="1800" dirty="0" err="1"/>
              <a:t>đau</a:t>
            </a:r>
            <a:r>
              <a:rPr lang="en-US" sz="1800" dirty="0"/>
              <a:t> </a:t>
            </a:r>
            <a:r>
              <a:rPr lang="en-US" sz="1800" dirty="0" err="1"/>
              <a:t>nên</a:t>
            </a:r>
            <a:r>
              <a:rPr lang="en-US" sz="1800" dirty="0"/>
              <a:t> </a:t>
            </a:r>
            <a:r>
              <a:rPr lang="en-US" sz="1800" dirty="0" err="1"/>
              <a:t>cắt</a:t>
            </a:r>
            <a:r>
              <a:rPr lang="en-US" sz="1800" dirty="0"/>
              <a:t> </a:t>
            </a:r>
            <a:r>
              <a:rPr lang="en-US" sz="1800" dirty="0" err="1"/>
              <a:t>mạc</a:t>
            </a:r>
            <a:r>
              <a:rPr lang="en-US" sz="1800" dirty="0"/>
              <a:t> </a:t>
            </a:r>
            <a:r>
              <a:rPr lang="en-US" sz="1800" dirty="0" err="1"/>
              <a:t>gân</a:t>
            </a:r>
            <a:r>
              <a:rPr lang="en-US" sz="1800" dirty="0"/>
              <a:t> (fasciotomy) </a:t>
            </a:r>
            <a:r>
              <a:rPr lang="en-US" sz="1800" dirty="0" err="1"/>
              <a:t>để</a:t>
            </a:r>
            <a:r>
              <a:rPr lang="en-US" sz="1800" dirty="0"/>
              <a:t> </a:t>
            </a:r>
            <a:r>
              <a:rPr lang="en-US" sz="1800" dirty="0" err="1"/>
              <a:t>làm</a:t>
            </a:r>
            <a:r>
              <a:rPr lang="en-US" sz="1800" dirty="0"/>
              <a:t> </a:t>
            </a:r>
            <a:r>
              <a:rPr lang="en-US" sz="1800" dirty="0" err="1"/>
              <a:t>giảm</a:t>
            </a:r>
            <a:r>
              <a:rPr lang="en-US" sz="1800" dirty="0"/>
              <a:t> </a:t>
            </a:r>
            <a:r>
              <a:rPr lang="en-US" sz="1800" dirty="0" err="1"/>
              <a:t>áp</a:t>
            </a:r>
            <a:r>
              <a:rPr lang="en-US" sz="1800" dirty="0"/>
              <a:t> </a:t>
            </a:r>
            <a:r>
              <a:rPr lang="en-US" sz="1800" dirty="0" err="1"/>
              <a:t>lực</a:t>
            </a:r>
            <a:r>
              <a:rPr lang="en-US" sz="1800" dirty="0"/>
              <a:t> </a:t>
            </a:r>
            <a:r>
              <a:rPr lang="en-US" sz="1800" dirty="0" err="1"/>
              <a:t>khoang</a:t>
            </a:r>
            <a:r>
              <a:rPr lang="en-US" sz="1800" dirty="0"/>
              <a:t> </a:t>
            </a:r>
            <a:r>
              <a:rPr lang="en-US" sz="1800" dirty="0" err="1"/>
              <a:t>và</a:t>
            </a:r>
            <a:r>
              <a:rPr lang="en-US" sz="1800" dirty="0"/>
              <a:t> </a:t>
            </a:r>
            <a:r>
              <a:rPr lang="en-US" sz="1800" dirty="0" err="1"/>
              <a:t>cải</a:t>
            </a:r>
            <a:r>
              <a:rPr lang="en-US" sz="1800" dirty="0"/>
              <a:t> </a:t>
            </a:r>
            <a:r>
              <a:rPr lang="en-US" sz="1800" dirty="0" err="1"/>
              <a:t>thiện</a:t>
            </a:r>
            <a:r>
              <a:rPr lang="en-US" sz="1800" dirty="0"/>
              <a:t> </a:t>
            </a:r>
            <a:r>
              <a:rPr lang="en-US" sz="1800" dirty="0" err="1"/>
              <a:t>tuần</a:t>
            </a:r>
            <a:r>
              <a:rPr lang="en-US" sz="1800" dirty="0"/>
              <a:t> </a:t>
            </a:r>
            <a:r>
              <a:rPr lang="en-US" sz="1800" dirty="0" err="1"/>
              <a:t>hoàn</a:t>
            </a:r>
            <a:endParaRPr lang="en-US" sz="1800" dirty="0"/>
          </a:p>
          <a:p>
            <a:pPr lvl="0"/>
            <a:endParaRPr lang="en-US" sz="1800" dirty="0"/>
          </a:p>
          <a:p>
            <a:endParaRPr lang="en-US" sz="1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298B5FD-DD2B-C6B6-1869-041879A8A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479822"/>
          </a:xfrm>
        </p:spPr>
        <p:txBody>
          <a:bodyPr>
            <a:normAutofit fontScale="90000"/>
          </a:bodyPr>
          <a:lstStyle/>
          <a:p>
            <a:r>
              <a:rPr lang="en-US" sz="4000" dirty="0" err="1">
                <a:solidFill>
                  <a:srgbClr val="B10F54"/>
                </a:solidFill>
              </a:rPr>
              <a:t>Điều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trị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giai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đoạn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cấp</a:t>
            </a:r>
            <a:endParaRPr lang="en-US" sz="40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4381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BCDB9-7582-FB28-D063-2ED6366DB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29B8437-974A-B39B-CC87-395B98A59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666750"/>
            <a:ext cx="7886700" cy="3263504"/>
          </a:xfrm>
        </p:spPr>
        <p:txBody>
          <a:bodyPr>
            <a:noAutofit/>
          </a:bodyPr>
          <a:lstStyle/>
          <a:p>
            <a:pPr lvl="0"/>
            <a:r>
              <a:rPr lang="en-US" sz="1800" dirty="0"/>
              <a:t>Sau </a:t>
            </a:r>
            <a:r>
              <a:rPr lang="en-US" sz="1800" dirty="0" err="1"/>
              <a:t>phẫu</a:t>
            </a:r>
            <a:r>
              <a:rPr lang="en-US" sz="1800" dirty="0"/>
              <a:t> </a:t>
            </a:r>
            <a:r>
              <a:rPr lang="en-US" sz="1800" dirty="0" err="1"/>
              <a:t>thuật</a:t>
            </a:r>
            <a:r>
              <a:rPr lang="en-US" sz="1800" dirty="0"/>
              <a:t>, heparin </a:t>
            </a:r>
            <a:r>
              <a:rPr lang="en-US" sz="1800" dirty="0" err="1"/>
              <a:t>nên</a:t>
            </a:r>
            <a:r>
              <a:rPr lang="en-US" sz="1800" dirty="0"/>
              <a:t> </a:t>
            </a:r>
            <a:r>
              <a:rPr lang="en-US" sz="1800" dirty="0" err="1"/>
              <a:t>cho</a:t>
            </a:r>
            <a:r>
              <a:rPr lang="en-US" sz="1800" dirty="0"/>
              <a:t> 5 </a:t>
            </a:r>
            <a:r>
              <a:rPr lang="en-US" sz="1800" dirty="0" err="1"/>
              <a:t>ngày</a:t>
            </a:r>
            <a:r>
              <a:rPr lang="en-US" sz="1800" dirty="0"/>
              <a:t>, warfarin </a:t>
            </a:r>
            <a:r>
              <a:rPr lang="en-US" sz="1800" dirty="0" err="1"/>
              <a:t>nên</a:t>
            </a:r>
            <a:r>
              <a:rPr lang="en-US" sz="1800" dirty="0"/>
              <a:t> </a:t>
            </a:r>
            <a:r>
              <a:rPr lang="en-US" sz="1800" dirty="0" err="1"/>
              <a:t>khởi</a:t>
            </a:r>
            <a:r>
              <a:rPr lang="en-US" sz="1800" dirty="0"/>
              <a:t> </a:t>
            </a:r>
            <a:r>
              <a:rPr lang="en-US" sz="1800" dirty="0" err="1"/>
              <a:t>đầu</a:t>
            </a:r>
            <a:r>
              <a:rPr lang="en-US" sz="1800" dirty="0"/>
              <a:t> 1 </a:t>
            </a:r>
            <a:r>
              <a:rPr lang="en-US" sz="1800" dirty="0" err="1"/>
              <a:t>ngày</a:t>
            </a:r>
            <a:r>
              <a:rPr lang="en-US" sz="1800" dirty="0"/>
              <a:t> </a:t>
            </a:r>
            <a:r>
              <a:rPr lang="en-US" sz="1800" dirty="0" err="1"/>
              <a:t>sau</a:t>
            </a:r>
            <a:r>
              <a:rPr lang="en-US" sz="1800" dirty="0"/>
              <a:t> </a:t>
            </a:r>
            <a:r>
              <a:rPr lang="en-US" sz="1800" dirty="0" err="1"/>
              <a:t>phẫu</a:t>
            </a:r>
            <a:r>
              <a:rPr lang="en-US" sz="1800" dirty="0"/>
              <a:t> </a:t>
            </a:r>
            <a:r>
              <a:rPr lang="en-US" sz="1800" dirty="0" err="1"/>
              <a:t>thuật</a:t>
            </a:r>
            <a:r>
              <a:rPr lang="en-US" sz="1800" dirty="0"/>
              <a:t> </a:t>
            </a:r>
            <a:r>
              <a:rPr lang="en-US" sz="1800" dirty="0" err="1"/>
              <a:t>và</a:t>
            </a:r>
            <a:r>
              <a:rPr lang="en-US" sz="1800" dirty="0"/>
              <a:t> </a:t>
            </a:r>
            <a:r>
              <a:rPr lang="en-US" sz="1800" dirty="0" err="1"/>
              <a:t>tiếp</a:t>
            </a:r>
            <a:r>
              <a:rPr lang="en-US" sz="1800" dirty="0"/>
              <a:t> </a:t>
            </a:r>
            <a:r>
              <a:rPr lang="en-US" sz="1800" dirty="0" err="1"/>
              <a:t>tục</a:t>
            </a:r>
            <a:r>
              <a:rPr lang="en-US" sz="1800" dirty="0"/>
              <a:t> </a:t>
            </a:r>
            <a:r>
              <a:rPr lang="en-US" sz="1800" dirty="0" err="1"/>
              <a:t>trong</a:t>
            </a:r>
            <a:r>
              <a:rPr lang="en-US" sz="1800" dirty="0"/>
              <a:t> 6 </a:t>
            </a:r>
            <a:r>
              <a:rPr lang="en-US" sz="1800" dirty="0" err="1"/>
              <a:t>tháng</a:t>
            </a:r>
            <a:r>
              <a:rPr lang="en-US" sz="1800" dirty="0"/>
              <a:t>. </a:t>
            </a:r>
            <a:r>
              <a:rPr lang="en-US" sz="1800" dirty="0" err="1"/>
              <a:t>Một</a:t>
            </a:r>
            <a:r>
              <a:rPr lang="en-US" sz="1800" dirty="0"/>
              <a:t> </a:t>
            </a:r>
            <a:r>
              <a:rPr lang="en-US" sz="1800" dirty="0" err="1"/>
              <a:t>ngày</a:t>
            </a:r>
            <a:r>
              <a:rPr lang="en-US" sz="1800" dirty="0"/>
              <a:t> </a:t>
            </a:r>
            <a:r>
              <a:rPr lang="en-US" sz="1800" dirty="0" err="1"/>
              <a:t>sau</a:t>
            </a:r>
            <a:r>
              <a:rPr lang="en-US" sz="1800" dirty="0"/>
              <a:t> </a:t>
            </a:r>
            <a:r>
              <a:rPr lang="en-US" sz="1800" dirty="0" err="1"/>
              <a:t>phẫu</a:t>
            </a:r>
            <a:r>
              <a:rPr lang="en-US" sz="1800" dirty="0"/>
              <a:t> </a:t>
            </a:r>
            <a:r>
              <a:rPr lang="en-US" sz="1800" dirty="0" err="1"/>
              <a:t>thuật</a:t>
            </a:r>
            <a:r>
              <a:rPr lang="en-US" sz="1800" dirty="0"/>
              <a:t>, </a:t>
            </a:r>
            <a:r>
              <a:rPr lang="en-US" sz="1800" dirty="0" err="1"/>
              <a:t>bệnh</a:t>
            </a:r>
            <a:r>
              <a:rPr lang="en-US" sz="1800" dirty="0"/>
              <a:t> </a:t>
            </a:r>
            <a:r>
              <a:rPr lang="en-US" sz="1800" dirty="0" err="1"/>
              <a:t>nhân</a:t>
            </a:r>
            <a:r>
              <a:rPr lang="en-US" sz="1800" dirty="0"/>
              <a:t> </a:t>
            </a:r>
            <a:r>
              <a:rPr lang="en-US" sz="1800" dirty="0" err="1"/>
              <a:t>nên</a:t>
            </a:r>
            <a:r>
              <a:rPr lang="en-US" sz="1800" dirty="0"/>
              <a:t> </a:t>
            </a:r>
            <a:r>
              <a:rPr lang="en-US" sz="1800" dirty="0" err="1"/>
              <a:t>mang</a:t>
            </a:r>
            <a:r>
              <a:rPr lang="en-US" sz="1800" dirty="0"/>
              <a:t> </a:t>
            </a:r>
            <a:r>
              <a:rPr lang="en-US" sz="1800" dirty="0" err="1"/>
              <a:t>tất</a:t>
            </a:r>
            <a:r>
              <a:rPr lang="en-US" sz="1800" dirty="0"/>
              <a:t> </a:t>
            </a:r>
            <a:r>
              <a:rPr lang="en-US" sz="1800" dirty="0" err="1"/>
              <a:t>áp</a:t>
            </a:r>
            <a:r>
              <a:rPr lang="en-US" sz="1800" dirty="0"/>
              <a:t> </a:t>
            </a:r>
            <a:r>
              <a:rPr lang="en-US" sz="1800" dirty="0" err="1"/>
              <a:t>lực</a:t>
            </a:r>
            <a:r>
              <a:rPr lang="en-US" sz="1800" dirty="0"/>
              <a:t> </a:t>
            </a:r>
            <a:r>
              <a:rPr lang="en-US" sz="1800" dirty="0" err="1"/>
              <a:t>và</a:t>
            </a:r>
            <a:r>
              <a:rPr lang="en-US" sz="1800" dirty="0"/>
              <a:t> </a:t>
            </a:r>
            <a:r>
              <a:rPr lang="en-US" sz="1800" dirty="0" err="1"/>
              <a:t>đi</a:t>
            </a:r>
            <a:r>
              <a:rPr lang="en-US" sz="1800" dirty="0"/>
              <a:t> </a:t>
            </a:r>
            <a:r>
              <a:rPr lang="en-US" sz="1800" dirty="0" err="1"/>
              <a:t>lại</a:t>
            </a:r>
            <a:endParaRPr lang="en-US" sz="1800" dirty="0"/>
          </a:p>
          <a:p>
            <a:r>
              <a:rPr lang="en-US" sz="1800" dirty="0" err="1"/>
              <a:t>Bệnh</a:t>
            </a:r>
            <a:r>
              <a:rPr lang="en-US" sz="1800" dirty="0"/>
              <a:t> </a:t>
            </a:r>
            <a:r>
              <a:rPr lang="en-US" sz="1800" dirty="0" err="1"/>
              <a:t>nhân</a:t>
            </a:r>
            <a:r>
              <a:rPr lang="en-US" sz="1800" dirty="0"/>
              <a:t> </a:t>
            </a:r>
            <a:r>
              <a:rPr lang="en-US" sz="1800" dirty="0" err="1"/>
              <a:t>có</a:t>
            </a:r>
            <a:r>
              <a:rPr lang="en-US" sz="1800" dirty="0"/>
              <a:t> </a:t>
            </a:r>
            <a:r>
              <a:rPr lang="en-US" sz="1800" dirty="0" err="1"/>
              <a:t>viêm</a:t>
            </a:r>
            <a:r>
              <a:rPr lang="en-US" sz="1800" dirty="0"/>
              <a:t> </a:t>
            </a:r>
            <a:r>
              <a:rPr lang="en-US" sz="1800" dirty="0" err="1"/>
              <a:t>tĩnh</a:t>
            </a:r>
            <a:r>
              <a:rPr lang="en-US" sz="1800" dirty="0"/>
              <a:t> </a:t>
            </a:r>
            <a:r>
              <a:rPr lang="en-US" sz="1800" dirty="0" err="1"/>
              <a:t>mạch</a:t>
            </a:r>
            <a:r>
              <a:rPr lang="en-US" sz="1800" dirty="0"/>
              <a:t> </a:t>
            </a:r>
            <a:r>
              <a:rPr lang="en-US" sz="1800" dirty="0" err="1"/>
              <a:t>xanh</a:t>
            </a:r>
            <a:r>
              <a:rPr lang="en-US" sz="1800" dirty="0"/>
              <a:t> </a:t>
            </a:r>
            <a:r>
              <a:rPr lang="en-US" sz="1800" dirty="0" err="1"/>
              <a:t>đau</a:t>
            </a:r>
            <a:r>
              <a:rPr lang="en-US" sz="1800" dirty="0"/>
              <a:t> </a:t>
            </a:r>
            <a:r>
              <a:rPr lang="en-US" sz="1800" dirty="0" err="1"/>
              <a:t>nên</a:t>
            </a:r>
            <a:r>
              <a:rPr lang="en-US" sz="1800" dirty="0"/>
              <a:t> </a:t>
            </a:r>
            <a:r>
              <a:rPr lang="en-US" sz="1800" dirty="0" err="1"/>
              <a:t>cắt</a:t>
            </a:r>
            <a:r>
              <a:rPr lang="en-US" sz="1800" dirty="0"/>
              <a:t> </a:t>
            </a:r>
            <a:r>
              <a:rPr lang="en-US" sz="1800" dirty="0" err="1"/>
              <a:t>mạc</a:t>
            </a:r>
            <a:r>
              <a:rPr lang="en-US" sz="1800" dirty="0"/>
              <a:t> </a:t>
            </a:r>
            <a:r>
              <a:rPr lang="en-US" sz="1800" dirty="0" err="1"/>
              <a:t>gân</a:t>
            </a:r>
            <a:r>
              <a:rPr lang="en-US" sz="1800" dirty="0"/>
              <a:t> (fasciotomy) </a:t>
            </a:r>
            <a:r>
              <a:rPr lang="en-US" sz="1800" dirty="0" err="1"/>
              <a:t>để</a:t>
            </a:r>
            <a:r>
              <a:rPr lang="en-US" sz="1800" dirty="0"/>
              <a:t> </a:t>
            </a:r>
            <a:r>
              <a:rPr lang="en-US" sz="1800" dirty="0" err="1"/>
              <a:t>làm</a:t>
            </a:r>
            <a:r>
              <a:rPr lang="en-US" sz="1800" dirty="0"/>
              <a:t> </a:t>
            </a:r>
            <a:r>
              <a:rPr lang="en-US" sz="1800" dirty="0" err="1"/>
              <a:t>giảm</a:t>
            </a:r>
            <a:r>
              <a:rPr lang="en-US" sz="1800" dirty="0"/>
              <a:t> </a:t>
            </a:r>
            <a:r>
              <a:rPr lang="en-US" sz="1800" dirty="0" err="1"/>
              <a:t>áp</a:t>
            </a:r>
            <a:r>
              <a:rPr lang="en-US" sz="1800" dirty="0"/>
              <a:t> </a:t>
            </a:r>
            <a:r>
              <a:rPr lang="en-US" sz="1800" dirty="0" err="1"/>
              <a:t>lực</a:t>
            </a:r>
            <a:r>
              <a:rPr lang="en-US" sz="1800" dirty="0"/>
              <a:t> </a:t>
            </a:r>
            <a:r>
              <a:rPr lang="en-US" sz="1800" dirty="0" err="1"/>
              <a:t>khoang</a:t>
            </a:r>
            <a:r>
              <a:rPr lang="en-US" sz="1800" dirty="0"/>
              <a:t> </a:t>
            </a:r>
            <a:r>
              <a:rPr lang="en-US" sz="1800" dirty="0" err="1"/>
              <a:t>và</a:t>
            </a:r>
            <a:r>
              <a:rPr lang="en-US" sz="1800" dirty="0"/>
              <a:t> </a:t>
            </a:r>
            <a:r>
              <a:rPr lang="en-US" sz="1800" dirty="0" err="1"/>
              <a:t>cải</a:t>
            </a:r>
            <a:r>
              <a:rPr lang="en-US" sz="1800" dirty="0"/>
              <a:t> </a:t>
            </a:r>
            <a:r>
              <a:rPr lang="en-US" sz="1800" dirty="0" err="1"/>
              <a:t>thiện</a:t>
            </a:r>
            <a:r>
              <a:rPr lang="en-US" sz="1800" dirty="0"/>
              <a:t> </a:t>
            </a:r>
            <a:r>
              <a:rPr lang="en-US" sz="1800" dirty="0" err="1"/>
              <a:t>tuần</a:t>
            </a:r>
            <a:r>
              <a:rPr lang="en-US" sz="1800" dirty="0"/>
              <a:t> </a:t>
            </a:r>
            <a:r>
              <a:rPr lang="en-US" sz="1800" dirty="0" err="1"/>
              <a:t>hoàn</a:t>
            </a:r>
            <a:endParaRPr lang="en-US" sz="1800" dirty="0"/>
          </a:p>
          <a:p>
            <a:pPr lvl="0"/>
            <a:endParaRPr lang="en-US" sz="1800" dirty="0"/>
          </a:p>
          <a:p>
            <a:endParaRPr lang="en-US" sz="1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F69387F-6C90-F709-0633-6EC85D7FD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479822"/>
          </a:xfrm>
        </p:spPr>
        <p:txBody>
          <a:bodyPr>
            <a:normAutofit fontScale="90000"/>
          </a:bodyPr>
          <a:lstStyle/>
          <a:p>
            <a:r>
              <a:rPr lang="en-US" sz="4000" dirty="0" err="1">
                <a:solidFill>
                  <a:srgbClr val="B10F54"/>
                </a:solidFill>
              </a:rPr>
              <a:t>Điều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trị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giai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đoạn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cấp</a:t>
            </a:r>
            <a:endParaRPr lang="en-US" sz="40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209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781F1-AB58-F649-901C-AABA922C5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E3F71F4-FA06-A9D3-FE90-1749BBCD8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77478"/>
            <a:ext cx="8229600" cy="4080272"/>
          </a:xfrm>
        </p:spPr>
        <p:txBody>
          <a:bodyPr>
            <a:noAutofit/>
          </a:bodyPr>
          <a:lstStyle/>
          <a:p>
            <a:pPr marL="0" marR="2540" indent="0">
              <a:buNone/>
            </a:pP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3. </a:t>
            </a:r>
            <a:r>
              <a:rPr lang="en-US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Bệnh</a:t>
            </a: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sử</a:t>
            </a: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viện</a:t>
            </a:r>
            <a:r>
              <a:rPr lang="en-US" dirty="0"/>
              <a:t> 2 </a:t>
            </a:r>
            <a:r>
              <a:rPr lang="en-US" dirty="0" err="1"/>
              <a:t>tuần</a:t>
            </a:r>
            <a:r>
              <a:rPr lang="en-US" dirty="0"/>
              <a:t> </a:t>
            </a:r>
            <a:r>
              <a:rPr lang="en-US" dirty="0" err="1"/>
              <a:t>người</a:t>
            </a:r>
            <a:r>
              <a:rPr lang="en-US" dirty="0"/>
              <a:t> 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bị</a:t>
            </a:r>
            <a:r>
              <a:rPr lang="en-US" dirty="0"/>
              <a:t> </a:t>
            </a:r>
            <a:r>
              <a:rPr lang="en-US" dirty="0" err="1"/>
              <a:t>cánh</a:t>
            </a:r>
            <a:r>
              <a:rPr lang="en-US" dirty="0"/>
              <a:t> </a:t>
            </a:r>
            <a:r>
              <a:rPr lang="en-US" dirty="0" err="1"/>
              <a:t>cửa</a:t>
            </a:r>
            <a:r>
              <a:rPr lang="en-US" dirty="0"/>
              <a:t> </a:t>
            </a:r>
            <a:r>
              <a:rPr lang="en-US" dirty="0" err="1"/>
              <a:t>đập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chân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. Sau </a:t>
            </a:r>
            <a:r>
              <a:rPr lang="en-US" dirty="0" err="1"/>
              <a:t>ngã</a:t>
            </a:r>
            <a:r>
              <a:rPr lang="en-US" dirty="0"/>
              <a:t> </a:t>
            </a:r>
            <a:r>
              <a:rPr lang="en-US" dirty="0" err="1"/>
              <a:t>người</a:t>
            </a:r>
            <a:r>
              <a:rPr lang="en-US" dirty="0"/>
              <a:t> 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đi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khó</a:t>
            </a:r>
            <a:r>
              <a:rPr lang="en-US" dirty="0"/>
              <a:t> </a:t>
            </a:r>
            <a:r>
              <a:rPr lang="en-US" dirty="0" err="1"/>
              <a:t>khăn</a:t>
            </a:r>
            <a:r>
              <a:rPr lang="en-US" dirty="0"/>
              <a:t>, </a:t>
            </a:r>
            <a:r>
              <a:rPr lang="en-US" dirty="0" err="1"/>
              <a:t>đau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 </a:t>
            </a:r>
            <a:r>
              <a:rPr lang="en-US" dirty="0" err="1"/>
              <a:t>vùng</a:t>
            </a:r>
            <a:r>
              <a:rPr lang="en-US" dirty="0"/>
              <a:t> </a:t>
            </a:r>
            <a:r>
              <a:rPr lang="en-US" dirty="0" err="1"/>
              <a:t>khớp</a:t>
            </a:r>
            <a:r>
              <a:rPr lang="en-US" dirty="0"/>
              <a:t> </a:t>
            </a:r>
            <a:r>
              <a:rPr lang="en-US" dirty="0" err="1"/>
              <a:t>gối</a:t>
            </a:r>
            <a:r>
              <a:rPr lang="en-US" dirty="0"/>
              <a:t> </a:t>
            </a:r>
            <a:r>
              <a:rPr lang="en-US" dirty="0" err="1"/>
              <a:t>đùi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 </a:t>
            </a:r>
            <a:r>
              <a:rPr lang="en-US" dirty="0" err="1"/>
              <a:t>khám</a:t>
            </a:r>
            <a:r>
              <a:rPr lang="en-US" dirty="0"/>
              <a:t> PK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chẩn</a:t>
            </a:r>
            <a:r>
              <a:rPr lang="en-US" dirty="0"/>
              <a:t> </a:t>
            </a:r>
            <a:r>
              <a:rPr lang="en-US" dirty="0" err="1"/>
              <a:t>đoán</a:t>
            </a:r>
            <a:r>
              <a:rPr lang="en-US" dirty="0"/>
              <a:t>:  </a:t>
            </a:r>
            <a:r>
              <a:rPr lang="en-US" dirty="0" err="1"/>
              <a:t>gãy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dưới</a:t>
            </a:r>
            <a:r>
              <a:rPr lang="en-US" dirty="0"/>
              <a:t> </a:t>
            </a:r>
            <a:r>
              <a:rPr lang="en-US" dirty="0" err="1"/>
              <a:t>xương</a:t>
            </a:r>
            <a:r>
              <a:rPr lang="en-US" dirty="0"/>
              <a:t> </a:t>
            </a:r>
            <a:r>
              <a:rPr lang="en-US" dirty="0" err="1"/>
              <a:t>đùi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bó</a:t>
            </a:r>
            <a:r>
              <a:rPr lang="en-US" dirty="0"/>
              <a:t> </a:t>
            </a:r>
            <a:r>
              <a:rPr lang="en-US" dirty="0" err="1"/>
              <a:t>bột</a:t>
            </a:r>
            <a:r>
              <a:rPr lang="en-US" dirty="0"/>
              <a:t> </a:t>
            </a:r>
            <a:r>
              <a:rPr lang="en-US" dirty="0" err="1"/>
              <a:t>cố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nhưng</a:t>
            </a:r>
            <a:r>
              <a:rPr lang="en-US" dirty="0"/>
              <a:t> </a:t>
            </a:r>
            <a:r>
              <a:rPr lang="en-US" dirty="0" err="1"/>
              <a:t>tự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bó</a:t>
            </a:r>
            <a:r>
              <a:rPr lang="en-US" dirty="0"/>
              <a:t> </a:t>
            </a:r>
            <a:r>
              <a:rPr lang="en-US" dirty="0" err="1"/>
              <a:t>thuốc</a:t>
            </a:r>
            <a:r>
              <a:rPr lang="en-US" dirty="0"/>
              <a:t> </a:t>
            </a:r>
            <a:r>
              <a:rPr lang="en-US" dirty="0" err="1"/>
              <a:t>nam</a:t>
            </a:r>
            <a:r>
              <a:rPr lang="en-US" dirty="0"/>
              <a:t>. </a:t>
            </a:r>
            <a:r>
              <a:rPr lang="en-US" dirty="0" err="1"/>
              <a:t>Khoảng</a:t>
            </a:r>
            <a:r>
              <a:rPr lang="en-US" dirty="0"/>
              <a:t> 1 </a:t>
            </a:r>
            <a:r>
              <a:rPr lang="en-US" dirty="0" err="1"/>
              <a:t>tuần</a:t>
            </a:r>
            <a:r>
              <a:rPr lang="en-US" dirty="0"/>
              <a:t> nay, </a:t>
            </a:r>
            <a:r>
              <a:rPr lang="en-US" dirty="0" err="1"/>
              <a:t>sưng</a:t>
            </a:r>
            <a:r>
              <a:rPr lang="en-US" dirty="0"/>
              <a:t> </a:t>
            </a:r>
            <a:r>
              <a:rPr lang="en-US" dirty="0" err="1"/>
              <a:t>nề</a:t>
            </a:r>
            <a:r>
              <a:rPr lang="en-US" dirty="0"/>
              <a:t> </a:t>
            </a:r>
            <a:r>
              <a:rPr lang="en-US" dirty="0" err="1"/>
              <a:t>chân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, </a:t>
            </a:r>
            <a:r>
              <a:rPr lang="en-US" dirty="0" err="1"/>
              <a:t>tăng</a:t>
            </a:r>
            <a:r>
              <a:rPr lang="en-US" dirty="0"/>
              <a:t> </a:t>
            </a:r>
            <a:r>
              <a:rPr lang="en-US" dirty="0" err="1"/>
              <a:t>dần</a:t>
            </a:r>
            <a:r>
              <a:rPr lang="en-US" dirty="0"/>
              <a:t>,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đi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vận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,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sốt</a:t>
            </a:r>
            <a:r>
              <a:rPr lang="en-US" dirty="0"/>
              <a:t>,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đau</a:t>
            </a:r>
            <a:r>
              <a:rPr lang="en-US" dirty="0"/>
              <a:t> </a:t>
            </a:r>
            <a:r>
              <a:rPr lang="en-US" dirty="0" err="1"/>
              <a:t>ngực</a:t>
            </a:r>
            <a:r>
              <a:rPr lang="en-US" dirty="0"/>
              <a:t>,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khó</a:t>
            </a:r>
            <a:r>
              <a:rPr lang="en-US" dirty="0"/>
              <a:t> </a:t>
            </a:r>
            <a:r>
              <a:rPr lang="en-US" dirty="0" err="1"/>
              <a:t>thở</a:t>
            </a:r>
            <a:r>
              <a:rPr lang="en-US" dirty="0"/>
              <a:t>, </a:t>
            </a:r>
            <a:r>
              <a:rPr lang="en-US" dirty="0" err="1"/>
              <a:t>đại</a:t>
            </a:r>
            <a:r>
              <a:rPr lang="en-US" dirty="0"/>
              <a:t> </a:t>
            </a:r>
            <a:r>
              <a:rPr lang="en-US" dirty="0" err="1"/>
              <a:t>tiểu</a:t>
            </a:r>
            <a:r>
              <a:rPr lang="en-US" dirty="0"/>
              <a:t> </a:t>
            </a:r>
            <a:r>
              <a:rPr lang="en-US" dirty="0" err="1"/>
              <a:t>tiện</a:t>
            </a:r>
            <a:r>
              <a:rPr lang="en-US" dirty="0"/>
              <a:t> </a:t>
            </a:r>
            <a:r>
              <a:rPr lang="en-US" dirty="0" err="1"/>
              <a:t>bình</a:t>
            </a:r>
            <a:r>
              <a:rPr lang="en-US" dirty="0"/>
              <a:t> </a:t>
            </a:r>
            <a:r>
              <a:rPr lang="en-US" dirty="0" err="1"/>
              <a:t>thường</a:t>
            </a:r>
            <a:r>
              <a:rPr lang="en-US" dirty="0"/>
              <a:t>--&gt;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viện</a:t>
            </a:r>
            <a:r>
              <a:rPr lang="en-US" dirty="0"/>
              <a:t> </a:t>
            </a:r>
            <a:endParaRPr lang="en-US" sz="20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71C1B75-5077-3347-A7BA-BFEB6D01D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491728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CC0066"/>
                </a:solidFill>
              </a:rPr>
              <a:t>Case </a:t>
            </a:r>
            <a:r>
              <a:rPr lang="en-US" sz="4000" b="1" dirty="0" err="1">
                <a:solidFill>
                  <a:srgbClr val="CC0066"/>
                </a:solidFill>
              </a:rPr>
              <a:t>lâm</a:t>
            </a:r>
            <a:r>
              <a:rPr lang="en-US" sz="4000" b="1" dirty="0">
                <a:solidFill>
                  <a:srgbClr val="CC0066"/>
                </a:solidFill>
              </a:rPr>
              <a:t> </a:t>
            </a:r>
            <a:r>
              <a:rPr lang="en-US" sz="4000" b="1" dirty="0" err="1">
                <a:solidFill>
                  <a:srgbClr val="CC0066"/>
                </a:solidFill>
              </a:rPr>
              <a:t>sàng</a:t>
            </a:r>
            <a:endParaRPr lang="en-US" sz="40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7875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9E025-E972-CB30-579F-D2714F2BE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49C78B9-223B-9DFC-8971-0C6723DC3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666750"/>
            <a:ext cx="7886700" cy="4114800"/>
          </a:xfrm>
        </p:spPr>
        <p:txBody>
          <a:bodyPr>
            <a:noAutofit/>
          </a:bodyPr>
          <a:lstStyle/>
          <a:p>
            <a:pPr lvl="0"/>
            <a:r>
              <a:rPr lang="en-US" sz="1800" b="1" dirty="0" err="1">
                <a:solidFill>
                  <a:srgbClr val="CC0066"/>
                </a:solidFill>
              </a:rPr>
              <a:t>Điều</a:t>
            </a:r>
            <a:r>
              <a:rPr lang="en-US" sz="1800" b="1" dirty="0">
                <a:solidFill>
                  <a:srgbClr val="CC0066"/>
                </a:solidFill>
              </a:rPr>
              <a:t> </a:t>
            </a:r>
            <a:r>
              <a:rPr lang="en-US" sz="1800" b="1" dirty="0" err="1">
                <a:solidFill>
                  <a:srgbClr val="CC0066"/>
                </a:solidFill>
              </a:rPr>
              <a:t>tr</a:t>
            </a:r>
            <a:r>
              <a:rPr lang="en-US" sz="1800" dirty="0" err="1">
                <a:solidFill>
                  <a:srgbClr val="CC0066"/>
                </a:solidFill>
              </a:rPr>
              <a:t>ị</a:t>
            </a:r>
            <a:r>
              <a:rPr lang="en-US" sz="1800" dirty="0">
                <a:solidFill>
                  <a:srgbClr val="CC0066"/>
                </a:solidFill>
              </a:rPr>
              <a:t> </a:t>
            </a:r>
            <a:r>
              <a:rPr lang="en-US" sz="1800" dirty="0" err="1">
                <a:solidFill>
                  <a:srgbClr val="CC0066"/>
                </a:solidFill>
              </a:rPr>
              <a:t>hỗ</a:t>
            </a:r>
            <a:r>
              <a:rPr lang="en-US" sz="1800" dirty="0">
                <a:solidFill>
                  <a:srgbClr val="CC0066"/>
                </a:solidFill>
              </a:rPr>
              <a:t> </a:t>
            </a:r>
            <a:r>
              <a:rPr lang="en-US" sz="1800" dirty="0" err="1">
                <a:solidFill>
                  <a:srgbClr val="CC0066"/>
                </a:solidFill>
              </a:rPr>
              <a:t>trợ</a:t>
            </a:r>
            <a:endParaRPr lang="en-US" sz="1800" dirty="0"/>
          </a:p>
          <a:p>
            <a:pPr marL="0" lvl="0" indent="0">
              <a:buNone/>
            </a:pPr>
            <a:r>
              <a:rPr lang="en-US" sz="1800" dirty="0"/>
              <a:t>- </a:t>
            </a:r>
            <a:r>
              <a:rPr lang="en-US" sz="1800" dirty="0" err="1"/>
              <a:t>Vận</a:t>
            </a:r>
            <a:r>
              <a:rPr lang="en-US" sz="1800" dirty="0"/>
              <a:t> </a:t>
            </a:r>
            <a:r>
              <a:rPr lang="en-US" sz="1800" dirty="0" err="1"/>
              <a:t>động</a:t>
            </a:r>
            <a:r>
              <a:rPr lang="en-US" sz="1800" dirty="0"/>
              <a:t> </a:t>
            </a:r>
            <a:r>
              <a:rPr lang="en-US" sz="1800" dirty="0" err="1"/>
              <a:t>sớm</a:t>
            </a:r>
            <a:r>
              <a:rPr lang="en-US" sz="1800" dirty="0"/>
              <a:t>:</a:t>
            </a:r>
          </a:p>
          <a:p>
            <a:pPr marL="0" lvl="0" indent="0">
              <a:buNone/>
            </a:pPr>
            <a:r>
              <a:rPr lang="en-US" sz="1800" dirty="0"/>
              <a:t>+ </a:t>
            </a:r>
            <a:r>
              <a:rPr lang="en-US" sz="1800" dirty="0" err="1"/>
              <a:t>Vận</a:t>
            </a:r>
            <a:r>
              <a:rPr lang="en-US" sz="1800" dirty="0"/>
              <a:t> </a:t>
            </a:r>
            <a:r>
              <a:rPr lang="en-US" sz="1800" dirty="0" err="1"/>
              <a:t>động</a:t>
            </a:r>
            <a:r>
              <a:rPr lang="en-US" sz="1800" dirty="0"/>
              <a:t> </a:t>
            </a:r>
            <a:r>
              <a:rPr lang="en-US" sz="1800" dirty="0" err="1"/>
              <a:t>sớm</a:t>
            </a:r>
            <a:r>
              <a:rPr lang="en-US" sz="1800" dirty="0"/>
              <a:t> </a:t>
            </a:r>
            <a:r>
              <a:rPr lang="en-US" sz="1800" dirty="0" err="1"/>
              <a:t>tại</a:t>
            </a:r>
            <a:r>
              <a:rPr lang="en-US" sz="1800" dirty="0"/>
              <a:t> </a:t>
            </a:r>
            <a:r>
              <a:rPr lang="en-US" sz="1800" dirty="0" err="1"/>
              <a:t>mức</a:t>
            </a:r>
            <a:r>
              <a:rPr lang="en-US" sz="1800" dirty="0"/>
              <a:t> BN dung </a:t>
            </a:r>
            <a:r>
              <a:rPr lang="en-US" sz="1800" dirty="0" err="1"/>
              <a:t>nạp</a:t>
            </a:r>
            <a:r>
              <a:rPr lang="en-US" sz="1800" dirty="0"/>
              <a:t> </a:t>
            </a:r>
            <a:r>
              <a:rPr lang="en-US" sz="1800" dirty="0" err="1"/>
              <a:t>được</a:t>
            </a:r>
            <a:r>
              <a:rPr lang="en-US" sz="1800" dirty="0"/>
              <a:t> </a:t>
            </a:r>
            <a:r>
              <a:rPr lang="en-US" sz="1800" dirty="0" err="1"/>
              <a:t>khuyến</a:t>
            </a:r>
            <a:r>
              <a:rPr lang="en-US" sz="1800" dirty="0"/>
              <a:t> </a:t>
            </a:r>
            <a:r>
              <a:rPr lang="en-US" sz="1800" dirty="0" err="1"/>
              <a:t>cáo</a:t>
            </a:r>
            <a:r>
              <a:rPr lang="en-US" sz="1800" dirty="0"/>
              <a:t> </a:t>
            </a:r>
            <a:r>
              <a:rPr lang="en-US" sz="1800" dirty="0" err="1"/>
              <a:t>sau</a:t>
            </a:r>
            <a:r>
              <a:rPr lang="en-US" sz="1800" dirty="0"/>
              <a:t> </a:t>
            </a:r>
            <a:r>
              <a:rPr lang="en-US" sz="1800" dirty="0" err="1"/>
              <a:t>chẩn</a:t>
            </a:r>
            <a:r>
              <a:rPr lang="en-US" sz="1800" dirty="0"/>
              <a:t> </a:t>
            </a:r>
            <a:r>
              <a:rPr lang="en-US" sz="1800" dirty="0" err="1"/>
              <a:t>đoán</a:t>
            </a:r>
            <a:r>
              <a:rPr lang="en-US" sz="1800" dirty="0"/>
              <a:t> HKTMS. Những BN </a:t>
            </a:r>
            <a:r>
              <a:rPr lang="en-US" sz="1800" dirty="0" err="1"/>
              <a:t>vẫn</a:t>
            </a:r>
            <a:r>
              <a:rPr lang="en-US" sz="1800" dirty="0"/>
              <a:t> </a:t>
            </a:r>
            <a:r>
              <a:rPr lang="en-US" sz="1800" dirty="0" err="1"/>
              <a:t>đi</a:t>
            </a:r>
            <a:r>
              <a:rPr lang="en-US" sz="1800" dirty="0"/>
              <a:t> </a:t>
            </a:r>
            <a:r>
              <a:rPr lang="en-US" sz="1800" dirty="0" err="1"/>
              <a:t>lại</a:t>
            </a:r>
            <a:r>
              <a:rPr lang="en-US" sz="1800" dirty="0"/>
              <a:t> </a:t>
            </a:r>
            <a:r>
              <a:rPr lang="en-US" sz="1800" dirty="0" err="1"/>
              <a:t>được</a:t>
            </a:r>
            <a:r>
              <a:rPr lang="en-US" sz="1800" dirty="0"/>
              <a:t> </a:t>
            </a:r>
            <a:r>
              <a:rPr lang="en-US" sz="1800" dirty="0" err="1"/>
              <a:t>không</a:t>
            </a:r>
            <a:r>
              <a:rPr lang="en-US" sz="1800" dirty="0"/>
              <a:t> </a:t>
            </a:r>
            <a:r>
              <a:rPr lang="en-US" sz="1800" dirty="0" err="1"/>
              <a:t>đòi</a:t>
            </a:r>
            <a:r>
              <a:rPr lang="en-US" sz="1800" dirty="0"/>
              <a:t> </a:t>
            </a:r>
            <a:r>
              <a:rPr lang="en-US" sz="1800" dirty="0" err="1"/>
              <a:t>hỏi</a:t>
            </a:r>
            <a:r>
              <a:rPr lang="en-US" sz="1800" dirty="0"/>
              <a:t> </a:t>
            </a:r>
            <a:r>
              <a:rPr lang="en-US" sz="1800" dirty="0" err="1"/>
              <a:t>phải</a:t>
            </a:r>
            <a:r>
              <a:rPr lang="en-US" sz="1800" dirty="0"/>
              <a:t> </a:t>
            </a:r>
            <a:r>
              <a:rPr lang="en-US" sz="1800" dirty="0" err="1"/>
              <a:t>nghỉ</a:t>
            </a:r>
            <a:r>
              <a:rPr lang="en-US" sz="1800" dirty="0"/>
              <a:t> </a:t>
            </a:r>
            <a:r>
              <a:rPr lang="en-US" sz="1800" dirty="0" err="1"/>
              <a:t>ngơi</a:t>
            </a:r>
            <a:r>
              <a:rPr lang="en-US" sz="1800" dirty="0"/>
              <a:t> </a:t>
            </a:r>
            <a:r>
              <a:rPr lang="en-US" sz="1800" dirty="0" err="1"/>
              <a:t>tại</a:t>
            </a:r>
            <a:r>
              <a:rPr lang="en-US" sz="1800" dirty="0"/>
              <a:t> </a:t>
            </a:r>
            <a:r>
              <a:rPr lang="en-US" sz="1800" dirty="0" err="1"/>
              <a:t>giường</a:t>
            </a:r>
            <a:r>
              <a:rPr lang="en-US" sz="1800" dirty="0"/>
              <a:t>.</a:t>
            </a:r>
          </a:p>
          <a:p>
            <a:pPr marL="0" lvl="0" indent="0">
              <a:buNone/>
            </a:pPr>
            <a:r>
              <a:rPr lang="en-US" sz="1800" dirty="0"/>
              <a:t>+ </a:t>
            </a:r>
            <a:r>
              <a:rPr lang="en-US" sz="1800" dirty="0" err="1"/>
              <a:t>Chương</a:t>
            </a:r>
            <a:r>
              <a:rPr lang="en-US" sz="1800" dirty="0"/>
              <a:t> </a:t>
            </a:r>
            <a:r>
              <a:rPr lang="en-US" sz="1800" dirty="0" err="1"/>
              <a:t>trình</a:t>
            </a:r>
            <a:r>
              <a:rPr lang="en-US" sz="1800" dirty="0"/>
              <a:t> </a:t>
            </a:r>
            <a:r>
              <a:rPr lang="en-US" sz="1800" dirty="0" err="1"/>
              <a:t>tập</a:t>
            </a:r>
            <a:r>
              <a:rPr lang="en-US" sz="1800" dirty="0"/>
              <a:t> </a:t>
            </a:r>
            <a:r>
              <a:rPr lang="en-US" sz="1800" dirty="0" err="1"/>
              <a:t>luyện</a:t>
            </a:r>
            <a:r>
              <a:rPr lang="en-US" sz="1800" dirty="0"/>
              <a:t> </a:t>
            </a:r>
            <a:r>
              <a:rPr lang="en-US" sz="1800" dirty="0" err="1"/>
              <a:t>điển</a:t>
            </a:r>
            <a:r>
              <a:rPr lang="en-US" sz="1800" dirty="0"/>
              <a:t> </a:t>
            </a:r>
            <a:r>
              <a:rPr lang="en-US" sz="1800" dirty="0" err="1"/>
              <a:t>hình</a:t>
            </a:r>
            <a:r>
              <a:rPr lang="en-US" sz="1800" dirty="0"/>
              <a:t> </a:t>
            </a:r>
            <a:r>
              <a:rPr lang="en-US" sz="1800" dirty="0" err="1"/>
              <a:t>tăng</a:t>
            </a:r>
            <a:r>
              <a:rPr lang="en-US" sz="1800" dirty="0"/>
              <a:t> </a:t>
            </a:r>
            <a:r>
              <a:rPr lang="en-US" sz="1800" dirty="0" err="1"/>
              <a:t>dần</a:t>
            </a:r>
            <a:r>
              <a:rPr lang="en-US" sz="1800" dirty="0"/>
              <a:t> BN </a:t>
            </a:r>
            <a:r>
              <a:rPr lang="en-US" sz="1800" dirty="0" err="1"/>
              <a:t>dễ</a:t>
            </a:r>
            <a:r>
              <a:rPr lang="en-US" sz="1800" dirty="0"/>
              <a:t> dung </a:t>
            </a:r>
            <a:r>
              <a:rPr lang="en-US" sz="1800" dirty="0" err="1"/>
              <a:t>nạp</a:t>
            </a:r>
            <a:r>
              <a:rPr lang="en-US" sz="1800" dirty="0"/>
              <a:t> </a:t>
            </a:r>
            <a:r>
              <a:rPr lang="en-US" sz="1800" dirty="0" err="1"/>
              <a:t>hơn</a:t>
            </a:r>
            <a:r>
              <a:rPr lang="en-US" sz="1800" dirty="0"/>
              <a:t>. Triệu </a:t>
            </a:r>
            <a:r>
              <a:rPr lang="en-US" sz="1800" dirty="0" err="1"/>
              <a:t>chứng</a:t>
            </a:r>
            <a:r>
              <a:rPr lang="en-US" sz="1800" dirty="0"/>
              <a:t> </a:t>
            </a:r>
            <a:r>
              <a:rPr lang="en-US" sz="1800" dirty="0" err="1"/>
              <a:t>như</a:t>
            </a:r>
            <a:r>
              <a:rPr lang="en-US" sz="1800" dirty="0"/>
              <a:t> </a:t>
            </a:r>
            <a:r>
              <a:rPr lang="en-US" sz="1800" dirty="0" err="1"/>
              <a:t>đau</a:t>
            </a:r>
            <a:r>
              <a:rPr lang="en-US" sz="1800" dirty="0"/>
              <a:t> </a:t>
            </a:r>
            <a:r>
              <a:rPr lang="en-US" sz="1800" dirty="0" err="1"/>
              <a:t>và</a:t>
            </a:r>
            <a:r>
              <a:rPr lang="en-US" sz="1800" dirty="0"/>
              <a:t> </a:t>
            </a:r>
            <a:r>
              <a:rPr lang="en-US" sz="1800" dirty="0" err="1"/>
              <a:t>phù</a:t>
            </a:r>
            <a:r>
              <a:rPr lang="en-US" sz="1800" dirty="0"/>
              <a:t> </a:t>
            </a:r>
            <a:r>
              <a:rPr lang="en-US" sz="1800" dirty="0" err="1"/>
              <a:t>chân</a:t>
            </a:r>
            <a:r>
              <a:rPr lang="en-US" sz="1800" dirty="0"/>
              <a:t> </a:t>
            </a:r>
            <a:r>
              <a:rPr lang="en-US" sz="1800" dirty="0" err="1"/>
              <a:t>có</a:t>
            </a:r>
            <a:r>
              <a:rPr lang="en-US" sz="1800" dirty="0"/>
              <a:t> </a:t>
            </a:r>
            <a:r>
              <a:rPr lang="en-US" sz="1800" dirty="0" err="1"/>
              <a:t>thể</a:t>
            </a:r>
            <a:r>
              <a:rPr lang="en-US" sz="1800" dirty="0"/>
              <a:t> </a:t>
            </a:r>
            <a:r>
              <a:rPr lang="en-US" sz="1800" dirty="0" err="1"/>
              <a:t>sẽ</a:t>
            </a:r>
            <a:r>
              <a:rPr lang="en-US" sz="1800" dirty="0"/>
              <a:t> </a:t>
            </a:r>
            <a:r>
              <a:rPr lang="en-US" sz="1800" dirty="0" err="1"/>
              <a:t>làm</a:t>
            </a:r>
            <a:r>
              <a:rPr lang="en-US" sz="1800" dirty="0"/>
              <a:t> </a:t>
            </a:r>
            <a:r>
              <a:rPr lang="en-US" sz="1800" dirty="0" err="1"/>
              <a:t>hạn</a:t>
            </a:r>
            <a:r>
              <a:rPr lang="en-US" sz="1800" dirty="0"/>
              <a:t> </a:t>
            </a:r>
            <a:r>
              <a:rPr lang="en-US" sz="1800" dirty="0" err="1"/>
              <a:t>chế</a:t>
            </a:r>
            <a:r>
              <a:rPr lang="en-US" sz="1800" dirty="0"/>
              <a:t> </a:t>
            </a:r>
            <a:r>
              <a:rPr lang="en-US" sz="1800" dirty="0" err="1"/>
              <a:t>vận</a:t>
            </a:r>
            <a:r>
              <a:rPr lang="en-US" sz="1800" dirty="0"/>
              <a:t> </a:t>
            </a:r>
            <a:r>
              <a:rPr lang="en-US" sz="1800" dirty="0" err="1"/>
              <a:t>động</a:t>
            </a:r>
            <a:r>
              <a:rPr lang="en-US" sz="1800" dirty="0"/>
              <a:t>.</a:t>
            </a:r>
          </a:p>
          <a:p>
            <a:pPr marL="0" lvl="0" indent="0">
              <a:buNone/>
            </a:pPr>
            <a:r>
              <a:rPr lang="en-US" sz="1800" dirty="0"/>
              <a:t>+ </a:t>
            </a:r>
            <a:r>
              <a:rPr lang="en-US" sz="1800" dirty="0" err="1"/>
              <a:t>Tất</a:t>
            </a:r>
            <a:r>
              <a:rPr lang="en-US" sz="1800" dirty="0"/>
              <a:t> </a:t>
            </a:r>
            <a:r>
              <a:rPr lang="en-US" sz="1800" dirty="0" err="1"/>
              <a:t>áp</a:t>
            </a:r>
            <a:r>
              <a:rPr lang="en-US" sz="1800" dirty="0"/>
              <a:t> </a:t>
            </a:r>
            <a:r>
              <a:rPr lang="en-US" sz="1800" dirty="0" err="1"/>
              <a:t>lực</a:t>
            </a:r>
            <a:r>
              <a:rPr lang="en-US" sz="1800" dirty="0"/>
              <a:t> </a:t>
            </a:r>
            <a:r>
              <a:rPr lang="en-US" sz="1800" dirty="0" err="1"/>
              <a:t>kết</a:t>
            </a:r>
            <a:r>
              <a:rPr lang="en-US" sz="1800" dirty="0"/>
              <a:t> </a:t>
            </a:r>
            <a:r>
              <a:rPr lang="en-US" sz="1800" dirty="0" err="1"/>
              <a:t>hợp</a:t>
            </a:r>
            <a:r>
              <a:rPr lang="en-US" sz="1800" dirty="0"/>
              <a:t> </a:t>
            </a:r>
            <a:r>
              <a:rPr lang="en-US" sz="1800" dirty="0" err="1"/>
              <a:t>giúp</a:t>
            </a:r>
            <a:r>
              <a:rPr lang="en-US" sz="1800" dirty="0"/>
              <a:t> </a:t>
            </a:r>
            <a:r>
              <a:rPr lang="en-US" sz="1800" dirty="0" err="1"/>
              <a:t>làm</a:t>
            </a:r>
            <a:r>
              <a:rPr lang="en-US" sz="1800" dirty="0"/>
              <a:t> </a:t>
            </a:r>
            <a:r>
              <a:rPr lang="en-US" sz="1800" dirty="0" err="1"/>
              <a:t>giảm</a:t>
            </a:r>
            <a:r>
              <a:rPr lang="en-US" sz="1800" dirty="0"/>
              <a:t> </a:t>
            </a:r>
            <a:r>
              <a:rPr lang="en-US" sz="1800" dirty="0" err="1"/>
              <a:t>triệu</a:t>
            </a:r>
            <a:r>
              <a:rPr lang="en-US" sz="1800" dirty="0"/>
              <a:t> </a:t>
            </a:r>
            <a:r>
              <a:rPr lang="en-US" sz="1800" dirty="0" err="1"/>
              <a:t>chứng</a:t>
            </a:r>
            <a:r>
              <a:rPr lang="en-US" sz="1800" dirty="0"/>
              <a:t> </a:t>
            </a:r>
            <a:r>
              <a:rPr lang="en-US" sz="1800" dirty="0" err="1"/>
              <a:t>và</a:t>
            </a:r>
            <a:r>
              <a:rPr lang="en-US" sz="1800" dirty="0"/>
              <a:t> </a:t>
            </a:r>
            <a:r>
              <a:rPr lang="en-US" sz="1800" dirty="0" err="1"/>
              <a:t>thúc</a:t>
            </a:r>
            <a:r>
              <a:rPr lang="en-US" sz="1800" dirty="0"/>
              <a:t> </a:t>
            </a:r>
            <a:r>
              <a:rPr lang="en-US" sz="1800" dirty="0" err="1"/>
              <a:t>đẩy</a:t>
            </a:r>
            <a:r>
              <a:rPr lang="en-US" sz="1800" dirty="0"/>
              <a:t> </a:t>
            </a:r>
            <a:r>
              <a:rPr lang="en-US" sz="1800" dirty="0" err="1"/>
              <a:t>vận</a:t>
            </a:r>
            <a:r>
              <a:rPr lang="en-US" sz="1800" dirty="0"/>
              <a:t> </a:t>
            </a:r>
            <a:r>
              <a:rPr lang="en-US" sz="1800" dirty="0" err="1"/>
              <a:t>động</a:t>
            </a:r>
            <a:r>
              <a:rPr lang="en-US" sz="1800" dirty="0"/>
              <a:t>.</a:t>
            </a:r>
          </a:p>
          <a:p>
            <a:pPr marL="0" lvl="0" indent="0">
              <a:buNone/>
            </a:pPr>
            <a:r>
              <a:rPr lang="en-US" sz="1800" dirty="0"/>
              <a:t>- </a:t>
            </a:r>
            <a:r>
              <a:rPr lang="en-US" sz="1800" dirty="0" err="1"/>
              <a:t>Tất</a:t>
            </a:r>
            <a:r>
              <a:rPr lang="en-US" sz="1800" dirty="0"/>
              <a:t> </a:t>
            </a:r>
            <a:r>
              <a:rPr lang="en-US" sz="1800" dirty="0" err="1"/>
              <a:t>áp</a:t>
            </a:r>
            <a:r>
              <a:rPr lang="en-US" sz="1800" dirty="0"/>
              <a:t> </a:t>
            </a:r>
            <a:r>
              <a:rPr lang="en-US" sz="1800" dirty="0" err="1"/>
              <a:t>lực</a:t>
            </a:r>
            <a:r>
              <a:rPr lang="en-US" sz="1800" dirty="0"/>
              <a:t>: </a:t>
            </a:r>
          </a:p>
          <a:p>
            <a:pPr marL="0" lvl="0" indent="0">
              <a:buNone/>
            </a:pPr>
            <a:r>
              <a:rPr lang="en-US" sz="1800" dirty="0"/>
              <a:t>+ </a:t>
            </a:r>
            <a:r>
              <a:rPr lang="en-US" sz="1800" dirty="0" err="1"/>
              <a:t>Tất</a:t>
            </a:r>
            <a:r>
              <a:rPr lang="en-US" sz="1800" dirty="0"/>
              <a:t> </a:t>
            </a:r>
            <a:r>
              <a:rPr lang="en-US" sz="1800" dirty="0" err="1"/>
              <a:t>áp</a:t>
            </a:r>
            <a:r>
              <a:rPr lang="en-US" sz="1800" dirty="0"/>
              <a:t> </a:t>
            </a:r>
            <a:r>
              <a:rPr lang="en-US" sz="1800" dirty="0" err="1"/>
              <a:t>lực</a:t>
            </a:r>
            <a:r>
              <a:rPr lang="en-US" sz="1800" dirty="0"/>
              <a:t> </a:t>
            </a:r>
            <a:r>
              <a:rPr lang="en-US" sz="1800" dirty="0" err="1"/>
              <a:t>với</a:t>
            </a:r>
            <a:r>
              <a:rPr lang="en-US" sz="1800" dirty="0"/>
              <a:t> </a:t>
            </a:r>
            <a:r>
              <a:rPr lang="en-US" sz="1800" dirty="0" err="1"/>
              <a:t>áp</a:t>
            </a:r>
            <a:r>
              <a:rPr lang="en-US" sz="1800" dirty="0"/>
              <a:t> </a:t>
            </a:r>
            <a:r>
              <a:rPr lang="en-US" sz="1800" dirty="0" err="1"/>
              <a:t>lực</a:t>
            </a:r>
            <a:r>
              <a:rPr lang="en-US" sz="1800" dirty="0"/>
              <a:t> 30-40 mmHg </a:t>
            </a:r>
            <a:r>
              <a:rPr lang="en-US" sz="1800" dirty="0" err="1"/>
              <a:t>tại</a:t>
            </a:r>
            <a:r>
              <a:rPr lang="en-US" sz="1800" dirty="0"/>
              <a:t> </a:t>
            </a:r>
            <a:r>
              <a:rPr lang="en-US" sz="1800" dirty="0" err="1"/>
              <a:t>mắt</a:t>
            </a:r>
            <a:r>
              <a:rPr lang="en-US" sz="1800" dirty="0"/>
              <a:t> </a:t>
            </a:r>
            <a:r>
              <a:rPr lang="en-US" sz="1800" dirty="0" err="1"/>
              <a:t>cá</a:t>
            </a:r>
            <a:r>
              <a:rPr lang="en-US" sz="1800" dirty="0"/>
              <a:t>: 2 </a:t>
            </a:r>
            <a:r>
              <a:rPr lang="en-US" sz="1800" dirty="0" err="1"/>
              <a:t>năm</a:t>
            </a:r>
            <a:r>
              <a:rPr lang="en-US" sz="1800" dirty="0"/>
              <a:t> </a:t>
            </a:r>
            <a:r>
              <a:rPr lang="en-US" sz="1800" dirty="0" err="1"/>
              <a:t>sau</a:t>
            </a:r>
            <a:r>
              <a:rPr lang="en-US" sz="1800" dirty="0"/>
              <a:t> HKTMS </a:t>
            </a:r>
          </a:p>
          <a:p>
            <a:pPr marL="0" lvl="0" indent="0">
              <a:buNone/>
            </a:pPr>
            <a:r>
              <a:rPr lang="en-US" sz="1800" dirty="0"/>
              <a:t>+ </a:t>
            </a:r>
            <a:r>
              <a:rPr lang="en-US" sz="1800" dirty="0" err="1"/>
              <a:t>Tất</a:t>
            </a:r>
            <a:r>
              <a:rPr lang="en-US" sz="1800" dirty="0"/>
              <a:t> </a:t>
            </a:r>
            <a:r>
              <a:rPr lang="en-US" sz="1800" dirty="0" err="1"/>
              <a:t>nên</a:t>
            </a:r>
            <a:r>
              <a:rPr lang="en-US" sz="1800" dirty="0"/>
              <a:t> </a:t>
            </a:r>
            <a:r>
              <a:rPr lang="en-US" sz="1800" dirty="0" err="1"/>
              <a:t>được</a:t>
            </a:r>
            <a:r>
              <a:rPr lang="en-US" sz="1800" dirty="0"/>
              <a:t> </a:t>
            </a:r>
            <a:r>
              <a:rPr lang="en-US" sz="1800" dirty="0" err="1"/>
              <a:t>mang</a:t>
            </a:r>
            <a:r>
              <a:rPr lang="en-US" sz="1800" dirty="0"/>
              <a:t> </a:t>
            </a:r>
            <a:r>
              <a:rPr lang="en-US" sz="1800" dirty="0" err="1"/>
              <a:t>sau</a:t>
            </a:r>
            <a:r>
              <a:rPr lang="en-US" sz="1800" dirty="0"/>
              <a:t> </a:t>
            </a:r>
            <a:r>
              <a:rPr lang="en-US" sz="1800" dirty="0" err="1"/>
              <a:t>khi</a:t>
            </a:r>
            <a:r>
              <a:rPr lang="en-US" sz="1800" dirty="0"/>
              <a:t> </a:t>
            </a:r>
            <a:r>
              <a:rPr lang="en-US" sz="1800" dirty="0" err="1"/>
              <a:t>đã</a:t>
            </a:r>
            <a:r>
              <a:rPr lang="en-US" sz="1800" dirty="0"/>
              <a:t> </a:t>
            </a:r>
            <a:r>
              <a:rPr lang="en-US" sz="1800" dirty="0" err="1"/>
              <a:t>dùng</a:t>
            </a:r>
            <a:r>
              <a:rPr lang="en-US" sz="1800" dirty="0"/>
              <a:t> </a:t>
            </a:r>
            <a:r>
              <a:rPr lang="en-US" sz="1800" dirty="0" err="1"/>
              <a:t>kháng</a:t>
            </a:r>
            <a:r>
              <a:rPr lang="en-US" sz="1800" dirty="0"/>
              <a:t> </a:t>
            </a:r>
            <a:r>
              <a:rPr lang="en-US" sz="1800" dirty="0" err="1"/>
              <a:t>đông</a:t>
            </a:r>
            <a:r>
              <a:rPr lang="en-US" sz="1800" dirty="0"/>
              <a:t> </a:t>
            </a:r>
            <a:r>
              <a:rPr lang="en-US" sz="1800" dirty="0" err="1"/>
              <a:t>để</a:t>
            </a:r>
            <a:r>
              <a:rPr lang="en-US" sz="1800" dirty="0"/>
              <a:t> </a:t>
            </a:r>
            <a:r>
              <a:rPr lang="en-US" sz="1800" dirty="0" err="1"/>
              <a:t>hạn</a:t>
            </a:r>
            <a:r>
              <a:rPr lang="en-US" sz="1800" dirty="0"/>
              <a:t> </a:t>
            </a:r>
            <a:r>
              <a:rPr lang="en-US" sz="1800" dirty="0" err="1"/>
              <a:t>chế</a:t>
            </a:r>
            <a:r>
              <a:rPr lang="en-US" sz="1800" dirty="0"/>
              <a:t> </a:t>
            </a:r>
            <a:r>
              <a:rPr lang="en-US" sz="1800" dirty="0" err="1"/>
              <a:t>nguy</a:t>
            </a:r>
            <a:r>
              <a:rPr lang="en-US" sz="1800" dirty="0"/>
              <a:t> </a:t>
            </a:r>
            <a:r>
              <a:rPr lang="en-US" sz="1800" dirty="0" err="1"/>
              <a:t>cơ</a:t>
            </a:r>
            <a:r>
              <a:rPr lang="en-US" sz="1800" dirty="0"/>
              <a:t> PE. </a:t>
            </a:r>
          </a:p>
          <a:p>
            <a:pPr marL="0" lvl="0" indent="0">
              <a:buNone/>
            </a:pPr>
            <a:r>
              <a:rPr lang="en-US" sz="1800" dirty="0"/>
              <a:t>+ </a:t>
            </a:r>
            <a:r>
              <a:rPr lang="en-US" sz="1800" dirty="0" err="1"/>
              <a:t>Chống</a:t>
            </a:r>
            <a:r>
              <a:rPr lang="en-US" sz="1800" dirty="0"/>
              <a:t> </a:t>
            </a:r>
            <a:r>
              <a:rPr lang="en-US" sz="1800" dirty="0" err="1"/>
              <a:t>chỉ</a:t>
            </a:r>
            <a:r>
              <a:rPr lang="en-US" sz="1800" dirty="0"/>
              <a:t> </a:t>
            </a:r>
            <a:r>
              <a:rPr lang="en-US" sz="1800" dirty="0" err="1"/>
              <a:t>định</a:t>
            </a:r>
            <a:r>
              <a:rPr lang="en-US" sz="1800" dirty="0"/>
              <a:t> </a:t>
            </a:r>
            <a:r>
              <a:rPr lang="en-US" sz="1800" dirty="0" err="1"/>
              <a:t>tất</a:t>
            </a:r>
            <a:r>
              <a:rPr lang="en-US" sz="1800" dirty="0"/>
              <a:t> </a:t>
            </a:r>
            <a:r>
              <a:rPr lang="en-US" sz="1800" dirty="0" err="1"/>
              <a:t>áp</a:t>
            </a:r>
            <a:r>
              <a:rPr lang="en-US" sz="1800" dirty="0"/>
              <a:t> </a:t>
            </a:r>
            <a:r>
              <a:rPr lang="en-US" sz="1800" dirty="0" err="1"/>
              <a:t>lực:loét</a:t>
            </a:r>
            <a:r>
              <a:rPr lang="en-US" sz="1800" dirty="0"/>
              <a:t> da, </a:t>
            </a:r>
            <a:r>
              <a:rPr lang="en-US" sz="1800" dirty="0" err="1"/>
              <a:t>suy</a:t>
            </a:r>
            <a:r>
              <a:rPr lang="en-US" sz="1800" dirty="0"/>
              <a:t> </a:t>
            </a:r>
            <a:r>
              <a:rPr lang="en-US" sz="1800" dirty="0" err="1"/>
              <a:t>động</a:t>
            </a:r>
            <a:r>
              <a:rPr lang="en-US" sz="1800" dirty="0"/>
              <a:t> </a:t>
            </a:r>
            <a:r>
              <a:rPr lang="en-US" sz="1800" dirty="0" err="1"/>
              <a:t>mạch</a:t>
            </a:r>
            <a:r>
              <a:rPr lang="en-US" sz="1800" dirty="0"/>
              <a:t> </a:t>
            </a:r>
            <a:r>
              <a:rPr lang="en-US" sz="1800" dirty="0" err="1"/>
              <a:t>nặng</a:t>
            </a:r>
            <a:r>
              <a:rPr lang="en-US" sz="1800" dirty="0"/>
              <a:t>, </a:t>
            </a:r>
            <a:r>
              <a:rPr lang="en-US" sz="1800" dirty="0" err="1"/>
              <a:t>dị</a:t>
            </a:r>
            <a:r>
              <a:rPr lang="en-US" sz="1800" dirty="0"/>
              <a:t> </a:t>
            </a:r>
            <a:r>
              <a:rPr lang="en-US" sz="1800" dirty="0" err="1"/>
              <a:t>ứng</a:t>
            </a:r>
            <a:r>
              <a:rPr lang="en-US" sz="1800" dirty="0"/>
              <a:t> </a:t>
            </a:r>
            <a:r>
              <a:rPr lang="en-US" sz="1800" dirty="0" err="1"/>
              <a:t>với</a:t>
            </a:r>
            <a:r>
              <a:rPr lang="en-US" sz="1800" dirty="0"/>
              <a:t> </a:t>
            </a:r>
            <a:r>
              <a:rPr lang="en-US" sz="1800" dirty="0" err="1"/>
              <a:t>chất</a:t>
            </a:r>
            <a:r>
              <a:rPr lang="en-US" sz="1800" dirty="0"/>
              <a:t> </a:t>
            </a:r>
            <a:r>
              <a:rPr lang="en-US" sz="1800" dirty="0" err="1"/>
              <a:t>liệu</a:t>
            </a:r>
            <a:r>
              <a:rPr lang="en-US" sz="1800" dirty="0"/>
              <a:t> </a:t>
            </a:r>
            <a:r>
              <a:rPr lang="en-US" sz="1800" dirty="0" err="1"/>
              <a:t>của</a:t>
            </a:r>
            <a:r>
              <a:rPr lang="en-US" sz="1800" dirty="0"/>
              <a:t> </a:t>
            </a:r>
            <a:r>
              <a:rPr lang="en-US" sz="1800" dirty="0" err="1"/>
              <a:t>tất</a:t>
            </a:r>
            <a:r>
              <a:rPr lang="en-US" sz="1800" dirty="0"/>
              <a:t>.</a:t>
            </a:r>
          </a:p>
          <a:p>
            <a:pPr lvl="0"/>
            <a:endParaRPr lang="en-US" sz="1800" dirty="0"/>
          </a:p>
          <a:p>
            <a:endParaRPr lang="en-US" sz="1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EC0F8B-B1BA-C760-0B55-312880D3E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479822"/>
          </a:xfrm>
        </p:spPr>
        <p:txBody>
          <a:bodyPr>
            <a:normAutofit fontScale="90000"/>
          </a:bodyPr>
          <a:lstStyle/>
          <a:p>
            <a:r>
              <a:rPr lang="en-US" sz="4000" dirty="0" err="1">
                <a:solidFill>
                  <a:srgbClr val="B10F54"/>
                </a:solidFill>
              </a:rPr>
              <a:t>Điều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trị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giai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đoạn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cấp</a:t>
            </a:r>
            <a:endParaRPr lang="en-US" sz="40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9497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10158-B6E9-2733-CB44-0296F8568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360D01B-1DA6-E359-1006-35F4D7FBE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dirty="0"/>
              <a:t>Sau </a:t>
            </a:r>
            <a:r>
              <a:rPr lang="en-US" dirty="0" err="1"/>
              <a:t>giai</a:t>
            </a:r>
            <a:r>
              <a:rPr lang="en-US" dirty="0"/>
              <a:t> </a:t>
            </a:r>
            <a:r>
              <a:rPr lang="en-US" dirty="0" err="1"/>
              <a:t>đoạn</a:t>
            </a:r>
            <a:r>
              <a:rPr lang="en-US" dirty="0"/>
              <a:t> </a:t>
            </a:r>
            <a:r>
              <a:rPr lang="en-US" dirty="0" err="1"/>
              <a:t>cấp</a:t>
            </a:r>
            <a:r>
              <a:rPr lang="en-US" dirty="0"/>
              <a:t> 5 – 10 </a:t>
            </a:r>
            <a:r>
              <a:rPr lang="en-US" dirty="0" err="1"/>
              <a:t>ngày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kéo</a:t>
            </a:r>
            <a:r>
              <a:rPr lang="en-US" dirty="0"/>
              <a:t> </a:t>
            </a:r>
            <a:r>
              <a:rPr lang="en-US" dirty="0" err="1"/>
              <a:t>dài</a:t>
            </a:r>
            <a:r>
              <a:rPr lang="en-US" dirty="0"/>
              <a:t> 3 – 6 </a:t>
            </a:r>
            <a:r>
              <a:rPr lang="en-US" dirty="0" err="1"/>
              <a:t>tháng</a:t>
            </a:r>
            <a:r>
              <a:rPr lang="en-US" dirty="0"/>
              <a:t> </a:t>
            </a:r>
          </a:p>
          <a:p>
            <a:pPr marL="0" lvl="0" indent="0">
              <a:buNone/>
            </a:pP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tùy</a:t>
            </a:r>
            <a:r>
              <a:rPr lang="en-US" dirty="0"/>
              <a:t> </a:t>
            </a:r>
            <a:r>
              <a:rPr lang="en-US" dirty="0" err="1"/>
              <a:t>thuộc</a:t>
            </a:r>
            <a:r>
              <a:rPr lang="en-US" dirty="0"/>
              <a:t>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lan</a:t>
            </a:r>
            <a:r>
              <a:rPr lang="en-US" dirty="0"/>
              <a:t> </a:t>
            </a:r>
            <a:r>
              <a:rPr lang="en-US" dirty="0" err="1"/>
              <a:t>rộng</a:t>
            </a:r>
            <a:r>
              <a:rPr lang="en-US" dirty="0"/>
              <a:t>, </a:t>
            </a:r>
            <a:r>
              <a:rPr lang="en-US" dirty="0" err="1"/>
              <a:t>kích</a:t>
            </a:r>
            <a:r>
              <a:rPr lang="en-US" dirty="0"/>
              <a:t> </a:t>
            </a:r>
            <a:r>
              <a:rPr lang="en-US" dirty="0" err="1"/>
              <a:t>thước</a:t>
            </a:r>
            <a:r>
              <a:rPr lang="en-US" dirty="0"/>
              <a:t> </a:t>
            </a:r>
            <a:r>
              <a:rPr lang="en-US" dirty="0" err="1"/>
              <a:t>huyết</a:t>
            </a:r>
            <a:r>
              <a:rPr lang="en-US" dirty="0"/>
              <a:t> </a:t>
            </a:r>
            <a:r>
              <a:rPr lang="en-US" dirty="0" err="1"/>
              <a:t>khối</a:t>
            </a:r>
            <a:r>
              <a:rPr lang="en-US" dirty="0"/>
              <a:t>,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nặng</a:t>
            </a:r>
            <a:r>
              <a:rPr lang="en-US" dirty="0"/>
              <a:t> – </a:t>
            </a:r>
            <a:r>
              <a:rPr lang="en-US" dirty="0" err="1"/>
              <a:t>biến</a:t>
            </a:r>
            <a:r>
              <a:rPr lang="en-US" dirty="0"/>
              <a:t> </a:t>
            </a:r>
            <a:r>
              <a:rPr lang="en-US" dirty="0" err="1"/>
              <a:t>chứng</a:t>
            </a:r>
            <a:r>
              <a:rPr lang="en-US" dirty="0"/>
              <a:t> </a:t>
            </a:r>
            <a:r>
              <a:rPr lang="en-US" dirty="0" err="1"/>
              <a:t>đi</a:t>
            </a:r>
            <a:r>
              <a:rPr lang="en-US" dirty="0"/>
              <a:t> </a:t>
            </a:r>
            <a:r>
              <a:rPr lang="en-US" dirty="0" err="1"/>
              <a:t>kèm</a:t>
            </a:r>
            <a:endParaRPr lang="en-US" dirty="0"/>
          </a:p>
          <a:p>
            <a:pPr lvl="0"/>
            <a:endParaRPr lang="en-US" sz="2400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C0CBB1E-41E2-A3C5-26F1-24EA6D2DC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479822"/>
          </a:xfrm>
        </p:spPr>
        <p:txBody>
          <a:bodyPr>
            <a:normAutofit fontScale="90000"/>
          </a:bodyPr>
          <a:lstStyle/>
          <a:p>
            <a:r>
              <a:rPr lang="en-US" sz="4000" dirty="0" err="1">
                <a:solidFill>
                  <a:srgbClr val="B10F54"/>
                </a:solidFill>
              </a:rPr>
              <a:t>Điều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trị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duy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trì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sớm</a:t>
            </a:r>
            <a:endParaRPr lang="en-US" sz="40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760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6FC150-E2C2-F018-003B-6BB67CCA9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97604D3-5387-F26B-802A-EBCC48365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666750"/>
            <a:ext cx="7886700" cy="3263504"/>
          </a:xfrm>
        </p:spPr>
        <p:txBody>
          <a:bodyPr>
            <a:noAutofit/>
          </a:bodyPr>
          <a:lstStyle/>
          <a:p>
            <a:pPr lvl="0">
              <a:buFontTx/>
              <a:buChar char="-"/>
            </a:pPr>
            <a:r>
              <a:rPr lang="en-US" sz="2000" dirty="0" err="1"/>
              <a:t>Lựa</a:t>
            </a:r>
            <a:r>
              <a:rPr lang="en-US" sz="2000" dirty="0"/>
              <a:t> </a:t>
            </a:r>
            <a:r>
              <a:rPr lang="en-US" sz="2000" dirty="0" err="1"/>
              <a:t>chọn</a:t>
            </a:r>
            <a:r>
              <a:rPr lang="en-US" sz="2000" dirty="0"/>
              <a:t> </a:t>
            </a:r>
            <a:r>
              <a:rPr lang="en-US" sz="2000" dirty="0" err="1"/>
              <a:t>kháng</a:t>
            </a:r>
            <a:r>
              <a:rPr lang="en-US" sz="2000" dirty="0"/>
              <a:t> </a:t>
            </a:r>
            <a:r>
              <a:rPr lang="en-US" sz="2000" dirty="0" err="1"/>
              <a:t>đông</a:t>
            </a:r>
            <a:r>
              <a:rPr lang="en-US" sz="2000" dirty="0"/>
              <a:t>:</a:t>
            </a:r>
          </a:p>
          <a:p>
            <a:pPr lvl="1"/>
            <a:r>
              <a:rPr lang="en-US" sz="2000" dirty="0"/>
              <a:t>VKAs: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điều</a:t>
            </a:r>
            <a:r>
              <a:rPr lang="en-US" sz="2000" dirty="0"/>
              <a:t> </a:t>
            </a:r>
            <a:r>
              <a:rPr lang="en-US" sz="2000" dirty="0" err="1"/>
              <a:t>trị</a:t>
            </a:r>
            <a:r>
              <a:rPr lang="en-US" sz="2000" dirty="0"/>
              <a:t> </a:t>
            </a:r>
            <a:r>
              <a:rPr lang="en-US" sz="2000" dirty="0" err="1"/>
              <a:t>được</a:t>
            </a:r>
            <a:r>
              <a:rPr lang="en-US" sz="2000" dirty="0"/>
              <a:t> </a:t>
            </a:r>
            <a:r>
              <a:rPr lang="en-US" sz="2000" dirty="0" err="1"/>
              <a:t>ưa</a:t>
            </a:r>
            <a:r>
              <a:rPr lang="en-US" sz="2000" dirty="0"/>
              <a:t> </a:t>
            </a:r>
            <a:r>
              <a:rPr lang="en-US" sz="2000" dirty="0" err="1"/>
              <a:t>chuộng</a:t>
            </a:r>
            <a:r>
              <a:rPr lang="en-US" sz="2000" dirty="0"/>
              <a:t>, </a:t>
            </a:r>
            <a:r>
              <a:rPr lang="en-US" sz="2000" dirty="0" err="1"/>
              <a:t>tuy</a:t>
            </a:r>
            <a:r>
              <a:rPr lang="en-US" sz="2000" dirty="0"/>
              <a:t> </a:t>
            </a:r>
            <a:r>
              <a:rPr lang="en-US" sz="2000" dirty="0" err="1"/>
              <a:t>nhiên</a:t>
            </a:r>
            <a:r>
              <a:rPr lang="en-US" sz="2000" dirty="0"/>
              <a:t> </a:t>
            </a:r>
            <a:r>
              <a:rPr lang="en-US" sz="2000" dirty="0" err="1"/>
              <a:t>cần</a:t>
            </a:r>
            <a:r>
              <a:rPr lang="en-US" sz="2000" dirty="0"/>
              <a:t> </a:t>
            </a:r>
            <a:r>
              <a:rPr lang="en-US" sz="2000" dirty="0" err="1"/>
              <a:t>phải</a:t>
            </a:r>
            <a:r>
              <a:rPr lang="en-US" sz="2000" dirty="0"/>
              <a:t> </a:t>
            </a:r>
            <a:r>
              <a:rPr lang="en-US" sz="2000" dirty="0" err="1"/>
              <a:t>theo</a:t>
            </a:r>
            <a:r>
              <a:rPr lang="en-US" sz="2000" dirty="0"/>
              <a:t> </a:t>
            </a:r>
            <a:r>
              <a:rPr lang="en-US" sz="2000" dirty="0" err="1"/>
              <a:t>dõi</a:t>
            </a:r>
            <a:r>
              <a:rPr lang="en-US" sz="2000" dirty="0"/>
              <a:t> INR </a:t>
            </a:r>
            <a:r>
              <a:rPr lang="en-US" sz="2000" dirty="0" err="1"/>
              <a:t>định</a:t>
            </a:r>
            <a:r>
              <a:rPr lang="en-US" sz="2000" dirty="0"/>
              <a:t> </a:t>
            </a:r>
            <a:r>
              <a:rPr lang="en-US" sz="2000" dirty="0" err="1"/>
              <a:t>kỳ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tương</a:t>
            </a:r>
            <a:r>
              <a:rPr lang="en-US" sz="2000" dirty="0"/>
              <a:t> </a:t>
            </a:r>
            <a:r>
              <a:rPr lang="en-US" sz="2000" dirty="0" err="1"/>
              <a:t>tác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nhiều</a:t>
            </a:r>
            <a:r>
              <a:rPr lang="en-US" sz="2000" dirty="0"/>
              <a:t> </a:t>
            </a:r>
            <a:r>
              <a:rPr lang="en-US" sz="2000" dirty="0" err="1"/>
              <a:t>thuốc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thức</a:t>
            </a:r>
            <a:r>
              <a:rPr lang="en-US" sz="2000" dirty="0"/>
              <a:t> </a:t>
            </a:r>
            <a:r>
              <a:rPr lang="en-US" sz="2000" dirty="0" err="1"/>
              <a:t>ăn</a:t>
            </a:r>
            <a:r>
              <a:rPr lang="en-US" sz="2000" dirty="0"/>
              <a:t>. </a:t>
            </a:r>
          </a:p>
          <a:p>
            <a:pPr lvl="1"/>
            <a:r>
              <a:rPr lang="en-US" sz="2000" dirty="0"/>
              <a:t>LMWH (VD: </a:t>
            </a:r>
            <a:r>
              <a:rPr lang="en-US" sz="2000" dirty="0" err="1"/>
              <a:t>lovenox</a:t>
            </a:r>
            <a:r>
              <a:rPr lang="en-US" sz="2000" dirty="0"/>
              <a:t>): </a:t>
            </a:r>
            <a:r>
              <a:rPr lang="en-US" sz="2000" dirty="0" err="1"/>
              <a:t>bệnh</a:t>
            </a:r>
            <a:r>
              <a:rPr lang="en-US" sz="2000" dirty="0"/>
              <a:t> </a:t>
            </a:r>
            <a:r>
              <a:rPr lang="en-US" sz="2000" dirty="0" err="1"/>
              <a:t>lý</a:t>
            </a:r>
            <a:r>
              <a:rPr lang="en-US" sz="2000" dirty="0"/>
              <a:t> </a:t>
            </a:r>
            <a:r>
              <a:rPr lang="en-US" sz="2000" dirty="0" err="1"/>
              <a:t>ác</a:t>
            </a:r>
            <a:r>
              <a:rPr lang="en-US" sz="2000" dirty="0"/>
              <a:t> </a:t>
            </a:r>
            <a:r>
              <a:rPr lang="en-US" sz="2000" dirty="0" err="1"/>
              <a:t>tính</a:t>
            </a:r>
            <a:r>
              <a:rPr lang="en-US" sz="2000" dirty="0"/>
              <a:t> </a:t>
            </a:r>
            <a:r>
              <a:rPr lang="en-US" sz="2000" dirty="0" err="1"/>
              <a:t>hoạt</a:t>
            </a:r>
            <a:r>
              <a:rPr lang="en-US" sz="2000" dirty="0"/>
              <a:t> </a:t>
            </a:r>
            <a:r>
              <a:rPr lang="en-US" sz="2000" dirty="0" err="1"/>
              <a:t>động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thai</a:t>
            </a:r>
            <a:r>
              <a:rPr lang="en-US" sz="2000" dirty="0"/>
              <a:t> </a:t>
            </a:r>
            <a:r>
              <a:rPr lang="en-US" sz="2000" dirty="0" err="1"/>
              <a:t>kỳ</a:t>
            </a:r>
            <a:r>
              <a:rPr lang="en-US" sz="2000" dirty="0"/>
              <a:t>. BN </a:t>
            </a:r>
            <a:r>
              <a:rPr lang="en-US" sz="2000" dirty="0" err="1"/>
              <a:t>không</a:t>
            </a:r>
            <a:r>
              <a:rPr lang="en-US" sz="2000" dirty="0"/>
              <a:t> </a:t>
            </a:r>
            <a:r>
              <a:rPr lang="en-US" sz="2000" dirty="0" err="1"/>
              <a:t>phải</a:t>
            </a:r>
            <a:r>
              <a:rPr lang="en-US" sz="2000" dirty="0"/>
              <a:t> </a:t>
            </a:r>
            <a:r>
              <a:rPr lang="en-US" sz="2000" dirty="0" err="1"/>
              <a:t>theo</a:t>
            </a:r>
            <a:r>
              <a:rPr lang="en-US" sz="2000" dirty="0"/>
              <a:t> </a:t>
            </a:r>
            <a:r>
              <a:rPr lang="en-US" sz="2000" dirty="0" err="1"/>
              <a:t>dõi</a:t>
            </a:r>
            <a:r>
              <a:rPr lang="en-US" sz="2000" dirty="0"/>
              <a:t> INR </a:t>
            </a:r>
            <a:r>
              <a:rPr lang="en-US" sz="2000" dirty="0" err="1"/>
              <a:t>nhưng</a:t>
            </a:r>
            <a:r>
              <a:rPr lang="en-US" sz="2000" dirty="0"/>
              <a:t> </a:t>
            </a:r>
            <a:r>
              <a:rPr lang="en-US" sz="2000" dirty="0" err="1"/>
              <a:t>cần</a:t>
            </a:r>
            <a:r>
              <a:rPr lang="en-US" sz="2000" dirty="0"/>
              <a:t> </a:t>
            </a:r>
            <a:r>
              <a:rPr lang="en-US" sz="2000" dirty="0" err="1"/>
              <a:t>phải</a:t>
            </a:r>
            <a:r>
              <a:rPr lang="en-US" sz="2000" dirty="0"/>
              <a:t> </a:t>
            </a:r>
            <a:r>
              <a:rPr lang="en-US" sz="2000" dirty="0" err="1"/>
              <a:t>chấp</a:t>
            </a:r>
            <a:r>
              <a:rPr lang="en-US" sz="2000" dirty="0"/>
              <a:t> </a:t>
            </a:r>
            <a:r>
              <a:rPr lang="en-US" sz="2000" dirty="0" err="1"/>
              <a:t>nhận</a:t>
            </a:r>
            <a:r>
              <a:rPr lang="en-US" sz="2000" dirty="0"/>
              <a:t> </a:t>
            </a:r>
            <a:r>
              <a:rPr lang="en-US" sz="2000" dirty="0" err="1"/>
              <a:t>đau</a:t>
            </a:r>
            <a:r>
              <a:rPr lang="en-US" sz="2000" dirty="0"/>
              <a:t> </a:t>
            </a:r>
            <a:r>
              <a:rPr lang="en-US" sz="2000" dirty="0" err="1"/>
              <a:t>vì</a:t>
            </a:r>
            <a:r>
              <a:rPr lang="en-US" sz="2000" dirty="0"/>
              <a:t> </a:t>
            </a:r>
            <a:r>
              <a:rPr lang="en-US" sz="2000" dirty="0" err="1"/>
              <a:t>tiêm</a:t>
            </a:r>
            <a:r>
              <a:rPr lang="en-US" sz="2000" dirty="0"/>
              <a:t> DD </a:t>
            </a:r>
            <a:r>
              <a:rPr lang="en-US" sz="2000" dirty="0" err="1"/>
              <a:t>mỗi</a:t>
            </a:r>
            <a:r>
              <a:rPr lang="en-US" sz="2000" dirty="0"/>
              <a:t> </a:t>
            </a:r>
            <a:r>
              <a:rPr lang="en-US" sz="2000" dirty="0" err="1"/>
              <a:t>ngày</a:t>
            </a:r>
            <a:r>
              <a:rPr lang="en-US" sz="2000" dirty="0"/>
              <a:t>.</a:t>
            </a:r>
          </a:p>
          <a:p>
            <a:pPr lvl="1"/>
            <a:r>
              <a:rPr lang="en-US" sz="2000" dirty="0"/>
              <a:t>Fondaparinux (</a:t>
            </a:r>
            <a:r>
              <a:rPr lang="en-US" sz="2000" dirty="0" err="1"/>
              <a:t>ức</a:t>
            </a:r>
            <a:r>
              <a:rPr lang="en-US" sz="2000" dirty="0"/>
              <a:t> </a:t>
            </a:r>
            <a:r>
              <a:rPr lang="en-US" sz="2000" dirty="0" err="1"/>
              <a:t>chế</a:t>
            </a:r>
            <a:r>
              <a:rPr lang="en-US" sz="2000" dirty="0"/>
              <a:t> Xa </a:t>
            </a:r>
            <a:r>
              <a:rPr lang="en-US" sz="2000" dirty="0" err="1"/>
              <a:t>đường</a:t>
            </a:r>
            <a:r>
              <a:rPr lang="en-US" sz="2000" dirty="0"/>
              <a:t> </a:t>
            </a:r>
            <a:r>
              <a:rPr lang="en-US" sz="2000" dirty="0" err="1"/>
              <a:t>tiêm</a:t>
            </a:r>
            <a:r>
              <a:rPr lang="en-US" sz="2000" dirty="0"/>
              <a:t> ): </a:t>
            </a:r>
            <a:r>
              <a:rPr lang="en-US" sz="2000" dirty="0" err="1"/>
              <a:t>nó</a:t>
            </a:r>
            <a:r>
              <a:rPr lang="en-US" sz="2000" dirty="0"/>
              <a:t> </a:t>
            </a:r>
            <a:r>
              <a:rPr lang="en-US" sz="2000" dirty="0" err="1"/>
              <a:t>không</a:t>
            </a:r>
            <a:r>
              <a:rPr lang="en-US" sz="2000" dirty="0"/>
              <a:t> </a:t>
            </a:r>
            <a:r>
              <a:rPr lang="en-US" sz="2000" dirty="0" err="1"/>
              <a:t>cần</a:t>
            </a:r>
            <a:r>
              <a:rPr lang="en-US" sz="2000" dirty="0"/>
              <a:t> </a:t>
            </a:r>
            <a:r>
              <a:rPr lang="en-US" sz="2000" dirty="0" err="1"/>
              <a:t>theo</a:t>
            </a:r>
            <a:r>
              <a:rPr lang="en-US" sz="2000" dirty="0"/>
              <a:t> </a:t>
            </a:r>
            <a:r>
              <a:rPr lang="en-US" sz="2000" dirty="0" err="1"/>
              <a:t>dõi</a:t>
            </a:r>
            <a:r>
              <a:rPr lang="en-US" sz="2000" dirty="0"/>
              <a:t> INR, </a:t>
            </a:r>
            <a:r>
              <a:rPr lang="en-US" sz="2000" dirty="0" err="1"/>
              <a:t>ưu</a:t>
            </a:r>
            <a:r>
              <a:rPr lang="en-US" sz="2000" dirty="0"/>
              <a:t> </a:t>
            </a:r>
            <a:r>
              <a:rPr lang="en-US" sz="2000" dirty="0" err="1"/>
              <a:t>tiên</a:t>
            </a:r>
            <a:r>
              <a:rPr lang="en-US" sz="2000" dirty="0"/>
              <a:t> ở BN </a:t>
            </a:r>
            <a:r>
              <a:rPr lang="en-US" sz="2000" dirty="0" err="1"/>
              <a:t>ung</a:t>
            </a:r>
            <a:r>
              <a:rPr lang="en-US" sz="2000" dirty="0"/>
              <a:t> </a:t>
            </a:r>
            <a:r>
              <a:rPr lang="en-US" sz="2000" dirty="0" err="1"/>
              <a:t>thư</a:t>
            </a:r>
            <a:r>
              <a:rPr lang="en-US" sz="2000" dirty="0"/>
              <a:t> </a:t>
            </a:r>
            <a:r>
              <a:rPr lang="en-US" sz="2000" dirty="0" err="1"/>
              <a:t>hoạt</a:t>
            </a:r>
            <a:r>
              <a:rPr lang="en-US" sz="2000" dirty="0"/>
              <a:t> </a:t>
            </a:r>
            <a:r>
              <a:rPr lang="en-US" sz="2000" dirty="0" err="1"/>
              <a:t>động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điều</a:t>
            </a:r>
            <a:r>
              <a:rPr lang="en-US" sz="2000" dirty="0"/>
              <a:t> </a:t>
            </a:r>
            <a:r>
              <a:rPr lang="en-US" sz="2000" dirty="0" err="1"/>
              <a:t>trị</a:t>
            </a:r>
            <a:r>
              <a:rPr lang="en-US" sz="2000" dirty="0"/>
              <a:t> </a:t>
            </a:r>
            <a:r>
              <a:rPr lang="en-US" sz="2000" dirty="0" err="1"/>
              <a:t>được</a:t>
            </a:r>
            <a:r>
              <a:rPr lang="en-US" sz="2000" dirty="0"/>
              <a:t> </a:t>
            </a:r>
            <a:r>
              <a:rPr lang="en-US" sz="2000" dirty="0" err="1"/>
              <a:t>chọn</a:t>
            </a:r>
            <a:r>
              <a:rPr lang="en-US" sz="2000" dirty="0"/>
              <a:t> </a:t>
            </a:r>
            <a:r>
              <a:rPr lang="en-US" sz="2000" dirty="0" err="1"/>
              <a:t>lựa</a:t>
            </a:r>
            <a:r>
              <a:rPr lang="en-US" sz="2000" dirty="0"/>
              <a:t> </a:t>
            </a:r>
            <a:r>
              <a:rPr lang="en-US" sz="2000" dirty="0" err="1"/>
              <a:t>cho</a:t>
            </a:r>
            <a:r>
              <a:rPr lang="en-US" sz="2000" dirty="0"/>
              <a:t> BN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giảm</a:t>
            </a:r>
            <a:r>
              <a:rPr lang="en-US" sz="2000" dirty="0"/>
              <a:t> </a:t>
            </a:r>
            <a:r>
              <a:rPr lang="en-US" sz="2000" dirty="0" err="1"/>
              <a:t>tiểu</a:t>
            </a:r>
            <a:r>
              <a:rPr lang="en-US" sz="2000" dirty="0"/>
              <a:t> </a:t>
            </a:r>
            <a:r>
              <a:rPr lang="en-US" sz="2000" dirty="0" err="1"/>
              <a:t>cầu</a:t>
            </a:r>
            <a:r>
              <a:rPr lang="en-US" sz="2000" dirty="0"/>
              <a:t> </a:t>
            </a:r>
            <a:r>
              <a:rPr lang="en-US" sz="2000" dirty="0" err="1"/>
              <a:t>liên</a:t>
            </a:r>
            <a:r>
              <a:rPr lang="en-US" sz="2000" dirty="0"/>
              <a:t> </a:t>
            </a:r>
            <a:r>
              <a:rPr lang="en-US" sz="2000" dirty="0" err="1"/>
              <a:t>quan</a:t>
            </a:r>
            <a:r>
              <a:rPr lang="en-US" sz="2000" dirty="0"/>
              <a:t> heparin (HIT).</a:t>
            </a:r>
          </a:p>
          <a:p>
            <a:pPr lvl="1"/>
            <a:r>
              <a:rPr lang="en-US" sz="2000" dirty="0" err="1"/>
              <a:t>Thuốc</a:t>
            </a:r>
            <a:r>
              <a:rPr lang="en-US" sz="2000" dirty="0"/>
              <a:t> </a:t>
            </a:r>
            <a:r>
              <a:rPr lang="en-US" sz="2000" dirty="0" err="1"/>
              <a:t>kháng</a:t>
            </a:r>
            <a:r>
              <a:rPr lang="en-US" sz="2000" dirty="0"/>
              <a:t> </a:t>
            </a:r>
            <a:r>
              <a:rPr lang="en-US" sz="2000" dirty="0" err="1"/>
              <a:t>đông</a:t>
            </a:r>
            <a:r>
              <a:rPr lang="en-US" sz="2000" dirty="0"/>
              <a:t> </a:t>
            </a:r>
            <a:r>
              <a:rPr lang="en-US" sz="2000" dirty="0" err="1"/>
              <a:t>đường</a:t>
            </a:r>
            <a:r>
              <a:rPr lang="en-US" sz="2000" dirty="0"/>
              <a:t> </a:t>
            </a:r>
            <a:r>
              <a:rPr lang="en-US" sz="2000" dirty="0" err="1"/>
              <a:t>uống</a:t>
            </a:r>
            <a:r>
              <a:rPr lang="en-US" sz="2000" dirty="0"/>
              <a:t> </a:t>
            </a:r>
            <a:r>
              <a:rPr lang="en-US" sz="2000" dirty="0" err="1"/>
              <a:t>mới</a:t>
            </a:r>
            <a:r>
              <a:rPr lang="en-US" sz="2000" dirty="0"/>
              <a:t> (NOAC): </a:t>
            </a:r>
            <a:r>
              <a:rPr lang="en-US" sz="2000" dirty="0" err="1"/>
              <a:t>liều</a:t>
            </a:r>
            <a:r>
              <a:rPr lang="en-US" sz="2000" dirty="0"/>
              <a:t> </a:t>
            </a:r>
            <a:r>
              <a:rPr lang="en-US" sz="2000" dirty="0" err="1"/>
              <a:t>uống</a:t>
            </a:r>
            <a:r>
              <a:rPr lang="en-US" sz="2000" dirty="0"/>
              <a:t> </a:t>
            </a:r>
            <a:r>
              <a:rPr lang="en-US" sz="2000" dirty="0" err="1"/>
              <a:t>cố</a:t>
            </a:r>
            <a:r>
              <a:rPr lang="en-US" sz="2000" dirty="0"/>
              <a:t> </a:t>
            </a:r>
            <a:r>
              <a:rPr lang="en-US" sz="2000" dirty="0" err="1"/>
              <a:t>định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không</a:t>
            </a:r>
            <a:r>
              <a:rPr lang="en-US" sz="2000" dirty="0"/>
              <a:t> </a:t>
            </a:r>
            <a:r>
              <a:rPr lang="en-US" sz="2000" dirty="0" err="1"/>
              <a:t>cần</a:t>
            </a:r>
            <a:r>
              <a:rPr lang="en-US" sz="2000" dirty="0"/>
              <a:t> </a:t>
            </a:r>
            <a:r>
              <a:rPr lang="en-US" sz="2000" dirty="0" err="1"/>
              <a:t>theo</a:t>
            </a:r>
            <a:r>
              <a:rPr lang="en-US" sz="2000" dirty="0"/>
              <a:t> </a:t>
            </a:r>
            <a:r>
              <a:rPr lang="en-US" sz="2000" dirty="0" err="1"/>
              <a:t>dõi</a:t>
            </a:r>
            <a:r>
              <a:rPr lang="en-US" sz="2000" dirty="0"/>
              <a:t> </a:t>
            </a:r>
            <a:r>
              <a:rPr lang="en-US" sz="2000" dirty="0" err="1"/>
              <a:t>cận</a:t>
            </a:r>
            <a:r>
              <a:rPr lang="en-US" sz="2000" dirty="0"/>
              <a:t> </a:t>
            </a:r>
            <a:r>
              <a:rPr lang="en-US" sz="2000" dirty="0" err="1"/>
              <a:t>lâm</a:t>
            </a:r>
            <a:r>
              <a:rPr lang="en-US" sz="2000" dirty="0"/>
              <a:t> </a:t>
            </a:r>
            <a:r>
              <a:rPr lang="en-US" sz="2000" dirty="0" err="1"/>
              <a:t>sàng</a:t>
            </a:r>
            <a:r>
              <a:rPr lang="en-US" sz="2000" dirty="0"/>
              <a:t>. </a:t>
            </a:r>
            <a:r>
              <a:rPr lang="en-US" sz="2000" dirty="0" err="1"/>
              <a:t>Cần</a:t>
            </a:r>
            <a:r>
              <a:rPr lang="en-US" sz="2000" dirty="0"/>
              <a:t> </a:t>
            </a:r>
            <a:r>
              <a:rPr lang="en-US" sz="2000" dirty="0" err="1"/>
              <a:t>giảm</a:t>
            </a:r>
            <a:r>
              <a:rPr lang="en-US" sz="2000" dirty="0"/>
              <a:t> </a:t>
            </a:r>
            <a:r>
              <a:rPr lang="en-US" sz="2000" dirty="0" err="1"/>
              <a:t>liều</a:t>
            </a:r>
            <a:r>
              <a:rPr lang="en-US" sz="2000" dirty="0"/>
              <a:t> ở BN </a:t>
            </a:r>
            <a:r>
              <a:rPr lang="en-US" sz="2000" dirty="0" err="1"/>
              <a:t>lớn</a:t>
            </a:r>
            <a:r>
              <a:rPr lang="en-US" sz="2000" dirty="0"/>
              <a:t> </a:t>
            </a:r>
            <a:r>
              <a:rPr lang="en-US" sz="2000" dirty="0" err="1"/>
              <a:t>tuổi</a:t>
            </a:r>
            <a:r>
              <a:rPr lang="en-US" sz="2000" dirty="0"/>
              <a:t>,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suy</a:t>
            </a:r>
            <a:r>
              <a:rPr lang="en-US" sz="2000" dirty="0"/>
              <a:t> </a:t>
            </a:r>
            <a:r>
              <a:rPr lang="en-US" sz="2000" dirty="0" err="1"/>
              <a:t>thận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hiện</a:t>
            </a:r>
            <a:r>
              <a:rPr lang="en-US" sz="2000" dirty="0"/>
              <a:t> </a:t>
            </a:r>
            <a:r>
              <a:rPr lang="en-US" sz="2000" dirty="0" err="1"/>
              <a:t>tại</a:t>
            </a:r>
            <a:r>
              <a:rPr lang="en-US" sz="2000" dirty="0"/>
              <a:t> </a:t>
            </a:r>
            <a:r>
              <a:rPr lang="en-US" sz="2000" dirty="0" err="1"/>
              <a:t>vẫn</a:t>
            </a:r>
            <a:r>
              <a:rPr lang="en-US" sz="2000" dirty="0"/>
              <a:t> </a:t>
            </a:r>
            <a:r>
              <a:rPr lang="en-US" sz="2000" dirty="0" err="1"/>
              <a:t>chưa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chất</a:t>
            </a:r>
            <a:r>
              <a:rPr lang="en-US" sz="2000" dirty="0"/>
              <a:t> </a:t>
            </a:r>
            <a:r>
              <a:rPr lang="en-US" sz="2000" dirty="0" err="1"/>
              <a:t>đối</a:t>
            </a:r>
            <a:r>
              <a:rPr lang="en-US" sz="2000" dirty="0"/>
              <a:t> </a:t>
            </a:r>
            <a:r>
              <a:rPr lang="en-US" sz="2000" dirty="0" err="1"/>
              <a:t>kháng</a:t>
            </a:r>
            <a:r>
              <a:rPr lang="en-US" sz="2000" dirty="0"/>
              <a:t>.  </a:t>
            </a:r>
          </a:p>
          <a:p>
            <a:pPr lvl="0">
              <a:buFontTx/>
              <a:buChar char="-"/>
            </a:pPr>
            <a:endParaRPr lang="en-US" sz="2000" dirty="0"/>
          </a:p>
          <a:p>
            <a:pPr lvl="0"/>
            <a:endParaRPr lang="en-US" sz="2000" dirty="0"/>
          </a:p>
          <a:p>
            <a:endParaRPr lang="en-US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7307790-0E27-0FD1-1F6F-0D5DD60AF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479822"/>
          </a:xfrm>
        </p:spPr>
        <p:txBody>
          <a:bodyPr>
            <a:normAutofit fontScale="90000"/>
          </a:bodyPr>
          <a:lstStyle/>
          <a:p>
            <a:r>
              <a:rPr lang="en-US" sz="4000" dirty="0" err="1">
                <a:solidFill>
                  <a:srgbClr val="B10F54"/>
                </a:solidFill>
              </a:rPr>
              <a:t>Điều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trị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duy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trì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sớm</a:t>
            </a:r>
            <a:endParaRPr lang="en-US" sz="40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3687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2C7BC-8ED7-DC39-B940-8B94E62B5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D952EB8-E996-C926-1D9B-77D4F36F9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42950"/>
            <a:ext cx="7886700" cy="4724400"/>
          </a:xfrm>
        </p:spPr>
        <p:txBody>
          <a:bodyPr>
            <a:noAutofit/>
          </a:bodyPr>
          <a:lstStyle/>
          <a:p>
            <a:pPr lvl="0"/>
            <a:r>
              <a:rPr lang="en-US" sz="1600" dirty="0" err="1"/>
              <a:t>Cách</a:t>
            </a:r>
            <a:r>
              <a:rPr lang="en-US" sz="1600" dirty="0"/>
              <a:t> </a:t>
            </a:r>
            <a:r>
              <a:rPr lang="en-US" sz="1600" dirty="0" err="1"/>
              <a:t>dùng</a:t>
            </a:r>
            <a:r>
              <a:rPr lang="en-US" sz="1600" dirty="0"/>
              <a:t> </a:t>
            </a:r>
            <a:r>
              <a:rPr lang="en-US" sz="1600" dirty="0" err="1"/>
              <a:t>kháng</a:t>
            </a:r>
            <a:r>
              <a:rPr lang="en-US" sz="1600" dirty="0"/>
              <a:t> </a:t>
            </a:r>
            <a:r>
              <a:rPr lang="en-US" sz="1600" dirty="0" err="1"/>
              <a:t>đông</a:t>
            </a:r>
            <a:r>
              <a:rPr lang="en-US" sz="1600" dirty="0"/>
              <a:t>:</a:t>
            </a:r>
          </a:p>
          <a:p>
            <a:pPr marL="0" lvl="0" indent="0">
              <a:buNone/>
            </a:pPr>
            <a:r>
              <a:rPr lang="en-US" sz="1600" dirty="0"/>
              <a:t>- Heparin </a:t>
            </a:r>
            <a:r>
              <a:rPr lang="en-US" sz="1600" dirty="0" err="1"/>
              <a:t>trọng</a:t>
            </a:r>
            <a:r>
              <a:rPr lang="en-US" sz="1600" dirty="0"/>
              <a:t> </a:t>
            </a:r>
            <a:r>
              <a:rPr lang="en-US" sz="1600" dirty="0" err="1"/>
              <a:t>lượng</a:t>
            </a:r>
            <a:r>
              <a:rPr lang="en-US" sz="1600" dirty="0"/>
              <a:t> </a:t>
            </a:r>
            <a:r>
              <a:rPr lang="en-US" sz="1600" dirty="0" err="1"/>
              <a:t>phân</a:t>
            </a:r>
            <a:r>
              <a:rPr lang="en-US" sz="1600" dirty="0"/>
              <a:t> </a:t>
            </a:r>
            <a:r>
              <a:rPr lang="en-US" sz="1600" dirty="0" err="1"/>
              <a:t>tử</a:t>
            </a:r>
            <a:r>
              <a:rPr lang="en-US" sz="1600" dirty="0"/>
              <a:t> </a:t>
            </a:r>
            <a:r>
              <a:rPr lang="en-US" sz="1600" dirty="0" err="1"/>
              <a:t>thấp</a:t>
            </a:r>
            <a:r>
              <a:rPr lang="en-US" sz="1600" dirty="0"/>
              <a:t> (LMWH):</a:t>
            </a:r>
          </a:p>
          <a:p>
            <a:pPr marL="0" lvl="0" indent="0">
              <a:buNone/>
            </a:pPr>
            <a:r>
              <a:rPr lang="en-US" sz="1600" dirty="0"/>
              <a:t>+ Enoxaparin </a:t>
            </a:r>
            <a:r>
              <a:rPr lang="en-US" sz="1600" dirty="0" err="1"/>
              <a:t>có</a:t>
            </a:r>
            <a:r>
              <a:rPr lang="en-US" sz="1600" dirty="0"/>
              <a:t> </a:t>
            </a:r>
            <a:r>
              <a:rPr lang="en-US" sz="1600" dirty="0" err="1"/>
              <a:t>thể</a:t>
            </a:r>
            <a:r>
              <a:rPr lang="en-US" sz="1600" dirty="0"/>
              <a:t> </a:t>
            </a:r>
            <a:r>
              <a:rPr lang="en-US" sz="1600" dirty="0" err="1"/>
              <a:t>dùng</a:t>
            </a:r>
            <a:r>
              <a:rPr lang="en-US" sz="1600" dirty="0"/>
              <a:t> 1 </a:t>
            </a:r>
            <a:r>
              <a:rPr lang="en-US" sz="1600" dirty="0" err="1"/>
              <a:t>trong</a:t>
            </a:r>
            <a:r>
              <a:rPr lang="en-US" sz="1600" dirty="0"/>
              <a:t> 2 </a:t>
            </a:r>
            <a:r>
              <a:rPr lang="en-US" sz="1600" dirty="0" err="1"/>
              <a:t>cách</a:t>
            </a:r>
            <a:r>
              <a:rPr lang="en-US" sz="1600" dirty="0"/>
              <a:t>: </a:t>
            </a:r>
            <a:r>
              <a:rPr lang="en-US" sz="1600" dirty="0" err="1"/>
              <a:t>tiêm</a:t>
            </a:r>
            <a:r>
              <a:rPr lang="en-US" sz="1600" dirty="0"/>
              <a:t> </a:t>
            </a:r>
            <a:r>
              <a:rPr lang="en-US" sz="1600" dirty="0" err="1"/>
              <a:t>dưới</a:t>
            </a:r>
            <a:r>
              <a:rPr lang="en-US" sz="1600" dirty="0"/>
              <a:t> da 1 </a:t>
            </a:r>
            <a:r>
              <a:rPr lang="en-US" sz="1600" dirty="0" err="1"/>
              <a:t>lần</a:t>
            </a:r>
            <a:r>
              <a:rPr lang="en-US" sz="1600" dirty="0"/>
              <a:t> </a:t>
            </a:r>
            <a:r>
              <a:rPr lang="en-US" sz="1600" dirty="0" err="1"/>
              <a:t>mỗi</a:t>
            </a:r>
            <a:r>
              <a:rPr lang="en-US" sz="1600" dirty="0"/>
              <a:t> </a:t>
            </a:r>
            <a:r>
              <a:rPr lang="en-US" sz="1600" dirty="0" err="1"/>
              <a:t>ngày</a:t>
            </a:r>
            <a:r>
              <a:rPr lang="en-US" sz="1600" dirty="0"/>
              <a:t> (1.5 mg/kg/</a:t>
            </a:r>
            <a:r>
              <a:rPr lang="en-US" sz="1600" dirty="0" err="1"/>
              <a:t>ngày</a:t>
            </a:r>
            <a:r>
              <a:rPr lang="en-US" sz="1600" dirty="0"/>
              <a:t>) </a:t>
            </a:r>
            <a:r>
              <a:rPr lang="en-US" sz="1600" dirty="0" err="1"/>
              <a:t>hoặc</a:t>
            </a:r>
            <a:r>
              <a:rPr lang="en-US" sz="1600" dirty="0"/>
              <a:t> 2 </a:t>
            </a:r>
            <a:r>
              <a:rPr lang="en-US" sz="1600" dirty="0" err="1"/>
              <a:t>lần</a:t>
            </a:r>
            <a:r>
              <a:rPr lang="en-US" sz="1600" dirty="0"/>
              <a:t>/</a:t>
            </a:r>
            <a:r>
              <a:rPr lang="en-US" sz="1600" dirty="0" err="1"/>
              <a:t>ngày</a:t>
            </a:r>
            <a:r>
              <a:rPr lang="en-US" sz="1600" dirty="0"/>
              <a:t> (1 mg/kg </a:t>
            </a:r>
            <a:r>
              <a:rPr lang="en-US" sz="1600" dirty="0" err="1"/>
              <a:t>mỗi</a:t>
            </a:r>
            <a:r>
              <a:rPr lang="en-US" sz="1600" dirty="0"/>
              <a:t> 12 </a:t>
            </a:r>
            <a:r>
              <a:rPr lang="en-US" sz="1600" dirty="0" err="1"/>
              <a:t>giờ</a:t>
            </a:r>
            <a:r>
              <a:rPr lang="en-US" sz="1600" dirty="0"/>
              <a:t>).</a:t>
            </a:r>
          </a:p>
          <a:p>
            <a:pPr lvl="0">
              <a:buFontTx/>
              <a:buChar char="-"/>
            </a:pPr>
            <a:r>
              <a:rPr lang="en-US" sz="1600" dirty="0"/>
              <a:t>Fondaparinux (</a:t>
            </a:r>
            <a:r>
              <a:rPr lang="en-US" sz="1600" dirty="0" err="1"/>
              <a:t>ức</a:t>
            </a:r>
            <a:r>
              <a:rPr lang="en-US" sz="1600" dirty="0"/>
              <a:t> </a:t>
            </a:r>
            <a:r>
              <a:rPr lang="en-US" sz="1600" dirty="0" err="1"/>
              <a:t>chế</a:t>
            </a:r>
            <a:r>
              <a:rPr lang="en-US" sz="1600" dirty="0"/>
              <a:t> </a:t>
            </a:r>
            <a:r>
              <a:rPr lang="en-US" sz="1600" dirty="0" err="1"/>
              <a:t>gián</a:t>
            </a:r>
            <a:r>
              <a:rPr lang="en-US" sz="1600" dirty="0"/>
              <a:t> </a:t>
            </a:r>
            <a:r>
              <a:rPr lang="en-US" sz="1600" dirty="0" err="1"/>
              <a:t>tiếp</a:t>
            </a:r>
            <a:r>
              <a:rPr lang="en-US" sz="1600" dirty="0"/>
              <a:t> </a:t>
            </a:r>
            <a:r>
              <a:rPr lang="en-US" sz="1600" dirty="0" err="1"/>
              <a:t>yếu</a:t>
            </a:r>
            <a:r>
              <a:rPr lang="en-US" sz="1600" dirty="0"/>
              <a:t> </a:t>
            </a:r>
            <a:r>
              <a:rPr lang="en-US" sz="1600" dirty="0" err="1"/>
              <a:t>tố</a:t>
            </a:r>
            <a:r>
              <a:rPr lang="en-US" sz="1600" dirty="0"/>
              <a:t> Xa):</a:t>
            </a:r>
          </a:p>
          <a:p>
            <a:pPr marL="0" lvl="0" indent="0">
              <a:buNone/>
            </a:pPr>
            <a:r>
              <a:rPr lang="en-US" sz="1600" dirty="0"/>
              <a:t>+ </a:t>
            </a:r>
            <a:r>
              <a:rPr lang="en-US" sz="1600" dirty="0" err="1"/>
              <a:t>Tiêm</a:t>
            </a:r>
            <a:r>
              <a:rPr lang="en-US" sz="1600" dirty="0"/>
              <a:t> </a:t>
            </a:r>
            <a:r>
              <a:rPr lang="en-US" sz="1600" dirty="0" err="1"/>
              <a:t>dưới</a:t>
            </a:r>
            <a:r>
              <a:rPr lang="en-US" sz="1600" dirty="0"/>
              <a:t> da 1 </a:t>
            </a:r>
            <a:r>
              <a:rPr lang="en-US" sz="1600" dirty="0" err="1"/>
              <a:t>lần</a:t>
            </a:r>
            <a:r>
              <a:rPr lang="en-US" sz="1600" dirty="0"/>
              <a:t>/</a:t>
            </a:r>
            <a:r>
              <a:rPr lang="en-US" sz="1600" dirty="0" err="1"/>
              <a:t>ngày</a:t>
            </a:r>
            <a:r>
              <a:rPr lang="en-US" sz="1600" dirty="0"/>
              <a:t> </a:t>
            </a:r>
            <a:r>
              <a:rPr lang="en-US" sz="1600" dirty="0" err="1"/>
              <a:t>với</a:t>
            </a:r>
            <a:r>
              <a:rPr lang="en-US" sz="1600" dirty="0"/>
              <a:t> </a:t>
            </a:r>
            <a:r>
              <a:rPr lang="en-US" sz="1600" dirty="0" err="1"/>
              <a:t>liều</a:t>
            </a:r>
            <a:r>
              <a:rPr lang="en-US" sz="1600" dirty="0"/>
              <a:t> 5 mg </a:t>
            </a:r>
            <a:r>
              <a:rPr lang="en-US" sz="1600" dirty="0" err="1"/>
              <a:t>cho</a:t>
            </a:r>
            <a:r>
              <a:rPr lang="en-US" sz="1600" dirty="0"/>
              <a:t> BN &lt; 50 Kg, </a:t>
            </a:r>
            <a:r>
              <a:rPr lang="en-US" sz="1600" dirty="0" err="1"/>
              <a:t>liều</a:t>
            </a:r>
            <a:r>
              <a:rPr lang="en-US" sz="1600" dirty="0"/>
              <a:t> 7.5 mg </a:t>
            </a:r>
            <a:r>
              <a:rPr lang="en-US" sz="1600" dirty="0" err="1"/>
              <a:t>cho</a:t>
            </a:r>
            <a:r>
              <a:rPr lang="en-US" sz="1600" dirty="0"/>
              <a:t> BN 50-100 Kg </a:t>
            </a:r>
            <a:r>
              <a:rPr lang="en-US" sz="1600" dirty="0" err="1"/>
              <a:t>và</a:t>
            </a:r>
            <a:r>
              <a:rPr lang="en-US" sz="1600" dirty="0"/>
              <a:t> </a:t>
            </a:r>
            <a:r>
              <a:rPr lang="en-US" sz="1600" dirty="0" err="1"/>
              <a:t>liều</a:t>
            </a:r>
            <a:r>
              <a:rPr lang="en-US" sz="1600" dirty="0"/>
              <a:t> 10 mg </a:t>
            </a:r>
            <a:r>
              <a:rPr lang="en-US" sz="1600" dirty="0" err="1"/>
              <a:t>cho</a:t>
            </a:r>
            <a:r>
              <a:rPr lang="en-US" sz="1600" dirty="0"/>
              <a:t> BN &gt; 100 Kg.</a:t>
            </a:r>
          </a:p>
          <a:p>
            <a:pPr marL="0" lvl="0" indent="0">
              <a:buNone/>
            </a:pPr>
            <a:r>
              <a:rPr lang="en-US" sz="1600" dirty="0"/>
              <a:t>- </a:t>
            </a:r>
            <a:r>
              <a:rPr lang="en-US" sz="1600" dirty="0" err="1"/>
              <a:t>Kháng</a:t>
            </a:r>
            <a:r>
              <a:rPr lang="en-US" sz="1600" dirty="0"/>
              <a:t> vitamin K (VKA):</a:t>
            </a:r>
          </a:p>
          <a:p>
            <a:pPr marL="0" lvl="0" indent="0">
              <a:buNone/>
            </a:pPr>
            <a:r>
              <a:rPr lang="en-US" sz="1600" dirty="0"/>
              <a:t>+ </a:t>
            </a:r>
            <a:r>
              <a:rPr lang="en-US" sz="1600" dirty="0" err="1"/>
              <a:t>Một</a:t>
            </a:r>
            <a:r>
              <a:rPr lang="en-US" sz="1600" dirty="0"/>
              <a:t> </a:t>
            </a:r>
            <a:r>
              <a:rPr lang="en-US" sz="1600" dirty="0" err="1"/>
              <a:t>khi</a:t>
            </a:r>
            <a:r>
              <a:rPr lang="en-US" sz="1600" dirty="0"/>
              <a:t> UFH </a:t>
            </a:r>
            <a:r>
              <a:rPr lang="en-US" sz="1600" dirty="0" err="1"/>
              <a:t>hoặc</a:t>
            </a:r>
            <a:r>
              <a:rPr lang="en-US" sz="1600" dirty="0"/>
              <a:t> LMWH </a:t>
            </a:r>
            <a:r>
              <a:rPr lang="en-US" sz="1600" dirty="0" err="1"/>
              <a:t>bắt</a:t>
            </a:r>
            <a:r>
              <a:rPr lang="en-US" sz="1600" dirty="0"/>
              <a:t> </a:t>
            </a:r>
            <a:r>
              <a:rPr lang="en-US" sz="1600" dirty="0" err="1"/>
              <a:t>đầu</a:t>
            </a:r>
            <a:r>
              <a:rPr lang="en-US" sz="1600" dirty="0"/>
              <a:t> </a:t>
            </a:r>
            <a:r>
              <a:rPr lang="en-US" sz="1600" dirty="0" err="1"/>
              <a:t>sử</a:t>
            </a:r>
            <a:r>
              <a:rPr lang="en-US" sz="1600" dirty="0"/>
              <a:t> </a:t>
            </a:r>
            <a:r>
              <a:rPr lang="en-US" sz="1600" dirty="0" err="1"/>
              <a:t>dụng</a:t>
            </a:r>
            <a:r>
              <a:rPr lang="en-US" sz="1600" dirty="0"/>
              <a:t>, </a:t>
            </a:r>
            <a:r>
              <a:rPr lang="en-US" sz="1600" dirty="0" err="1"/>
              <a:t>cần</a:t>
            </a:r>
            <a:r>
              <a:rPr lang="en-US" sz="1600" dirty="0"/>
              <a:t> </a:t>
            </a:r>
            <a:r>
              <a:rPr lang="en-US" sz="1600" dirty="0" err="1"/>
              <a:t>khởi</a:t>
            </a:r>
            <a:r>
              <a:rPr lang="en-US" sz="1600" dirty="0"/>
              <a:t> </a:t>
            </a:r>
            <a:r>
              <a:rPr lang="en-US" sz="1600" dirty="0" err="1"/>
              <a:t>trị</a:t>
            </a:r>
            <a:r>
              <a:rPr lang="en-US" sz="1600" dirty="0"/>
              <a:t> </a:t>
            </a:r>
            <a:r>
              <a:rPr lang="en-US" sz="1600" dirty="0" err="1"/>
              <a:t>ngay</a:t>
            </a:r>
            <a:r>
              <a:rPr lang="en-US" sz="1600" dirty="0"/>
              <a:t> VKA. </a:t>
            </a:r>
            <a:r>
              <a:rPr lang="en-US" sz="1600" dirty="0" err="1"/>
              <a:t>Gối</a:t>
            </a:r>
            <a:r>
              <a:rPr lang="en-US" sz="1600" dirty="0"/>
              <a:t> </a:t>
            </a:r>
            <a:r>
              <a:rPr lang="en-US" sz="1600" dirty="0" err="1"/>
              <a:t>đầu</a:t>
            </a:r>
            <a:r>
              <a:rPr lang="en-US" sz="1600" dirty="0"/>
              <a:t> </a:t>
            </a:r>
            <a:r>
              <a:rPr lang="en-US" sz="1600" dirty="0" err="1"/>
              <a:t>điều</a:t>
            </a:r>
            <a:r>
              <a:rPr lang="en-US" sz="1600" dirty="0"/>
              <a:t> </a:t>
            </a:r>
            <a:r>
              <a:rPr lang="en-US" sz="1600" dirty="0" err="1"/>
              <a:t>trị</a:t>
            </a:r>
            <a:r>
              <a:rPr lang="en-US" sz="1600" dirty="0"/>
              <a:t> heparin </a:t>
            </a:r>
            <a:r>
              <a:rPr lang="en-US" sz="1600" dirty="0" err="1"/>
              <a:t>và</a:t>
            </a:r>
            <a:r>
              <a:rPr lang="en-US" sz="1600" dirty="0"/>
              <a:t> VKA </a:t>
            </a:r>
            <a:r>
              <a:rPr lang="en-US" sz="1600" dirty="0" err="1"/>
              <a:t>nên</a:t>
            </a:r>
            <a:r>
              <a:rPr lang="en-US" sz="1600" dirty="0"/>
              <a:t> </a:t>
            </a:r>
            <a:r>
              <a:rPr lang="en-US" sz="1600" dirty="0" err="1"/>
              <a:t>tối</a:t>
            </a:r>
            <a:r>
              <a:rPr lang="en-US" sz="1600" dirty="0"/>
              <a:t> </a:t>
            </a:r>
            <a:r>
              <a:rPr lang="en-US" sz="1600" dirty="0" err="1"/>
              <a:t>thiểu</a:t>
            </a:r>
            <a:r>
              <a:rPr lang="en-US" sz="1600" dirty="0"/>
              <a:t> 4-5 </a:t>
            </a:r>
            <a:r>
              <a:rPr lang="en-US" sz="1600" dirty="0" err="1"/>
              <a:t>ngày</a:t>
            </a:r>
            <a:r>
              <a:rPr lang="en-US" sz="1600" dirty="0"/>
              <a:t> </a:t>
            </a:r>
            <a:r>
              <a:rPr lang="en-US" sz="1600" dirty="0" err="1"/>
              <a:t>cho</a:t>
            </a:r>
            <a:r>
              <a:rPr lang="en-US" sz="1600" dirty="0"/>
              <a:t> </a:t>
            </a:r>
            <a:r>
              <a:rPr lang="en-US" sz="1600" dirty="0" err="1"/>
              <a:t>tới</a:t>
            </a:r>
            <a:r>
              <a:rPr lang="en-US" sz="1600" dirty="0"/>
              <a:t> </a:t>
            </a:r>
            <a:r>
              <a:rPr lang="en-US" sz="1600" dirty="0" err="1"/>
              <a:t>khi</a:t>
            </a:r>
            <a:r>
              <a:rPr lang="en-US" sz="1600" dirty="0"/>
              <a:t> INR </a:t>
            </a:r>
            <a:r>
              <a:rPr lang="en-US" sz="1600" dirty="0" err="1"/>
              <a:t>đạt</a:t>
            </a:r>
            <a:r>
              <a:rPr lang="en-US" sz="1600" dirty="0"/>
              <a:t> </a:t>
            </a:r>
            <a:r>
              <a:rPr lang="en-US" sz="1600" dirty="0" err="1"/>
              <a:t>ngưỡng</a:t>
            </a:r>
            <a:r>
              <a:rPr lang="en-US" sz="1600" dirty="0"/>
              <a:t> </a:t>
            </a:r>
            <a:r>
              <a:rPr lang="en-US" sz="1600" dirty="0" err="1"/>
              <a:t>điều</a:t>
            </a:r>
            <a:r>
              <a:rPr lang="en-US" sz="1600" dirty="0"/>
              <a:t> </a:t>
            </a:r>
            <a:r>
              <a:rPr lang="en-US" sz="1600" dirty="0" err="1"/>
              <a:t>trị</a:t>
            </a:r>
            <a:r>
              <a:rPr lang="en-US" sz="1600" dirty="0"/>
              <a:t> INR = 2-3 </a:t>
            </a:r>
            <a:r>
              <a:rPr lang="en-US" sz="1600" dirty="0" err="1"/>
              <a:t>trong</a:t>
            </a:r>
            <a:r>
              <a:rPr lang="en-US" sz="1600" dirty="0"/>
              <a:t> 2 </a:t>
            </a:r>
            <a:r>
              <a:rPr lang="en-US" sz="1600" dirty="0" err="1"/>
              <a:t>ngày</a:t>
            </a:r>
            <a:r>
              <a:rPr lang="en-US" sz="1600" dirty="0"/>
              <a:t> </a:t>
            </a:r>
            <a:r>
              <a:rPr lang="en-US" sz="1600" dirty="0" err="1"/>
              <a:t>liên</a:t>
            </a:r>
            <a:r>
              <a:rPr lang="en-US" sz="1600" dirty="0"/>
              <a:t> </a:t>
            </a:r>
            <a:r>
              <a:rPr lang="en-US" sz="1600" dirty="0" err="1"/>
              <a:t>tiếp</a:t>
            </a:r>
            <a:r>
              <a:rPr lang="en-US" sz="1600" dirty="0"/>
              <a:t> </a:t>
            </a:r>
            <a:r>
              <a:rPr lang="en-US" sz="1600" dirty="0" err="1"/>
              <a:t>thì</a:t>
            </a:r>
            <a:r>
              <a:rPr lang="en-US" sz="1600" dirty="0"/>
              <a:t> </a:t>
            </a:r>
            <a:r>
              <a:rPr lang="en-US" sz="1600" dirty="0" err="1"/>
              <a:t>ngưng</a:t>
            </a:r>
            <a:r>
              <a:rPr lang="en-US" sz="1600" dirty="0"/>
              <a:t> heparin.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AC3663A-7FEA-CC5A-4A91-C30E1F9C8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479822"/>
          </a:xfrm>
        </p:spPr>
        <p:txBody>
          <a:bodyPr>
            <a:normAutofit fontScale="90000"/>
          </a:bodyPr>
          <a:lstStyle/>
          <a:p>
            <a:r>
              <a:rPr lang="en-US" sz="4000" dirty="0" err="1">
                <a:solidFill>
                  <a:srgbClr val="B10F54"/>
                </a:solidFill>
              </a:rPr>
              <a:t>Điều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trị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duy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trì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sớm</a:t>
            </a:r>
            <a:endParaRPr lang="en-US" sz="40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1384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BA2180-05A3-C28A-F63F-EDE0C8A88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A1B47C5-A55F-A216-C094-D76EF0CFA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42950"/>
            <a:ext cx="7886700" cy="472440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1600" dirty="0"/>
              <a:t>- </a:t>
            </a:r>
            <a:r>
              <a:rPr lang="en-US" sz="1600" dirty="0" err="1"/>
              <a:t>Kháng</a:t>
            </a:r>
            <a:r>
              <a:rPr lang="en-US" sz="1600" dirty="0"/>
              <a:t> </a:t>
            </a:r>
            <a:r>
              <a:rPr lang="en-US" sz="1600" dirty="0" err="1"/>
              <a:t>đông</a:t>
            </a:r>
            <a:r>
              <a:rPr lang="en-US" sz="1600" dirty="0"/>
              <a:t> </a:t>
            </a:r>
            <a:r>
              <a:rPr lang="en-US" sz="1600" dirty="0" err="1"/>
              <a:t>mới</a:t>
            </a:r>
            <a:r>
              <a:rPr lang="en-US" sz="1600" dirty="0"/>
              <a:t> </a:t>
            </a:r>
            <a:r>
              <a:rPr lang="en-US" sz="1600" dirty="0" err="1"/>
              <a:t>đường</a:t>
            </a:r>
            <a:r>
              <a:rPr lang="en-US" sz="1600" dirty="0"/>
              <a:t> </a:t>
            </a:r>
            <a:r>
              <a:rPr lang="en-US" sz="1600" dirty="0" err="1"/>
              <a:t>uống</a:t>
            </a:r>
            <a:r>
              <a:rPr lang="en-US" sz="1600" dirty="0"/>
              <a:t> (NOAC):</a:t>
            </a:r>
          </a:p>
          <a:p>
            <a:pPr lvl="0"/>
            <a:r>
              <a:rPr lang="en-US" sz="1600" dirty="0"/>
              <a:t>Rivaroxaban: 15mg x 2 </a:t>
            </a:r>
            <a:r>
              <a:rPr lang="en-US" sz="1600" dirty="0" err="1"/>
              <a:t>lần</a:t>
            </a:r>
            <a:r>
              <a:rPr lang="en-US" sz="1600" dirty="0"/>
              <a:t>/</a:t>
            </a:r>
            <a:r>
              <a:rPr lang="en-US" sz="1600" dirty="0" err="1"/>
              <a:t>ngày</a:t>
            </a:r>
            <a:r>
              <a:rPr lang="en-US" sz="1600" dirty="0"/>
              <a:t> </a:t>
            </a:r>
            <a:r>
              <a:rPr lang="en-US" sz="1600" dirty="0" err="1"/>
              <a:t>trong</a:t>
            </a:r>
            <a:r>
              <a:rPr lang="en-US" sz="1600" dirty="0"/>
              <a:t> 3 </a:t>
            </a:r>
            <a:r>
              <a:rPr lang="en-US" sz="1600" dirty="0" err="1"/>
              <a:t>tuần</a:t>
            </a:r>
            <a:r>
              <a:rPr lang="en-US" sz="1600" dirty="0"/>
              <a:t>, </a:t>
            </a:r>
            <a:r>
              <a:rPr lang="en-US" sz="1600" dirty="0" err="1"/>
              <a:t>sau</a:t>
            </a:r>
            <a:r>
              <a:rPr lang="en-US" sz="1600" dirty="0"/>
              <a:t> </a:t>
            </a:r>
            <a:r>
              <a:rPr lang="en-US" sz="1600" dirty="0" err="1"/>
              <a:t>đó</a:t>
            </a:r>
            <a:r>
              <a:rPr lang="en-US" sz="1600" dirty="0"/>
              <a:t> </a:t>
            </a:r>
            <a:r>
              <a:rPr lang="en-US" sz="1600" dirty="0" err="1"/>
              <a:t>là</a:t>
            </a:r>
            <a:r>
              <a:rPr lang="en-US" sz="1600" dirty="0"/>
              <a:t> 20mg x 1 </a:t>
            </a:r>
            <a:r>
              <a:rPr lang="en-US" sz="1600" dirty="0" err="1"/>
              <a:t>lần</a:t>
            </a:r>
            <a:r>
              <a:rPr lang="en-US" sz="1600" dirty="0"/>
              <a:t>/</a:t>
            </a:r>
            <a:r>
              <a:rPr lang="en-US" sz="1600" dirty="0" err="1"/>
              <a:t>ngày</a:t>
            </a:r>
            <a:r>
              <a:rPr lang="en-US" sz="1600" dirty="0"/>
              <a:t> (I-B).</a:t>
            </a:r>
          </a:p>
          <a:p>
            <a:pPr lvl="0"/>
            <a:r>
              <a:rPr lang="en-US" sz="1600" dirty="0"/>
              <a:t>Apixaban: 10mg x 2 </a:t>
            </a:r>
            <a:r>
              <a:rPr lang="en-US" sz="1600" dirty="0" err="1"/>
              <a:t>lần</a:t>
            </a:r>
            <a:r>
              <a:rPr lang="en-US" sz="1600" dirty="0"/>
              <a:t>/</a:t>
            </a:r>
            <a:r>
              <a:rPr lang="en-US" sz="1600" dirty="0" err="1"/>
              <a:t>ngày</a:t>
            </a:r>
            <a:r>
              <a:rPr lang="en-US" sz="1600" dirty="0"/>
              <a:t> </a:t>
            </a:r>
            <a:r>
              <a:rPr lang="en-US" sz="1600" dirty="0" err="1"/>
              <a:t>trong</a:t>
            </a:r>
            <a:r>
              <a:rPr lang="en-US" sz="1600" dirty="0"/>
              <a:t> 7 </a:t>
            </a:r>
            <a:r>
              <a:rPr lang="en-US" sz="1600" dirty="0" err="1"/>
              <a:t>ngày</a:t>
            </a:r>
            <a:r>
              <a:rPr lang="en-US" sz="1600" dirty="0"/>
              <a:t>, </a:t>
            </a:r>
            <a:r>
              <a:rPr lang="en-US" sz="1600" dirty="0" err="1"/>
              <a:t>sau</a:t>
            </a:r>
            <a:r>
              <a:rPr lang="en-US" sz="1600" dirty="0"/>
              <a:t> </a:t>
            </a:r>
            <a:r>
              <a:rPr lang="en-US" sz="1600" dirty="0" err="1"/>
              <a:t>đó</a:t>
            </a:r>
            <a:r>
              <a:rPr lang="en-US" sz="1600" dirty="0"/>
              <a:t> </a:t>
            </a:r>
            <a:r>
              <a:rPr lang="en-US" sz="1600" dirty="0" err="1"/>
              <a:t>là</a:t>
            </a:r>
            <a:r>
              <a:rPr lang="en-US" sz="1600" dirty="0"/>
              <a:t> 5mg x 2 </a:t>
            </a:r>
            <a:r>
              <a:rPr lang="en-US" sz="1600" dirty="0" err="1"/>
              <a:t>lần</a:t>
            </a:r>
            <a:r>
              <a:rPr lang="en-US" sz="1600" dirty="0"/>
              <a:t>/</a:t>
            </a:r>
            <a:r>
              <a:rPr lang="en-US" sz="1600" dirty="0" err="1"/>
              <a:t>ngày</a:t>
            </a:r>
            <a:r>
              <a:rPr lang="en-US" sz="1600" dirty="0"/>
              <a:t> (I-B).</a:t>
            </a:r>
          </a:p>
          <a:p>
            <a:pPr lvl="0"/>
            <a:r>
              <a:rPr lang="en-US" sz="1600" dirty="0"/>
              <a:t>Dabigatran: </a:t>
            </a:r>
            <a:r>
              <a:rPr lang="en-US" sz="1600" dirty="0" err="1"/>
              <a:t>sau</a:t>
            </a:r>
            <a:r>
              <a:rPr lang="en-US" sz="1600" dirty="0"/>
              <a:t> </a:t>
            </a:r>
            <a:r>
              <a:rPr lang="en-US" sz="1600" dirty="0" err="1"/>
              <a:t>khi</a:t>
            </a:r>
            <a:r>
              <a:rPr lang="en-US" sz="1600" dirty="0"/>
              <a:t> </a:t>
            </a:r>
            <a:r>
              <a:rPr lang="en-US" sz="1600" dirty="0" err="1"/>
              <a:t>điều</a:t>
            </a:r>
            <a:r>
              <a:rPr lang="en-US" sz="1600" dirty="0"/>
              <a:t> </a:t>
            </a:r>
            <a:r>
              <a:rPr lang="en-US" sz="1600" dirty="0" err="1"/>
              <a:t>trị</a:t>
            </a:r>
            <a:r>
              <a:rPr lang="en-US" sz="1600" dirty="0"/>
              <a:t> </a:t>
            </a:r>
            <a:r>
              <a:rPr lang="en-US" sz="1600" dirty="0" err="1"/>
              <a:t>kháng</a:t>
            </a:r>
            <a:r>
              <a:rPr lang="en-US" sz="1600" dirty="0"/>
              <a:t> </a:t>
            </a:r>
            <a:r>
              <a:rPr lang="en-US" sz="1600" dirty="0" err="1"/>
              <a:t>đông</a:t>
            </a:r>
            <a:r>
              <a:rPr lang="en-US" sz="1600" dirty="0"/>
              <a:t> </a:t>
            </a:r>
            <a:r>
              <a:rPr lang="en-US" sz="1600" dirty="0" err="1"/>
              <a:t>đường</a:t>
            </a:r>
            <a:r>
              <a:rPr lang="en-US" sz="1600" dirty="0"/>
              <a:t> </a:t>
            </a:r>
            <a:r>
              <a:rPr lang="en-US" sz="1600" dirty="0" err="1"/>
              <a:t>tiêm</a:t>
            </a:r>
            <a:r>
              <a:rPr lang="en-US" sz="1600" dirty="0"/>
              <a:t> </a:t>
            </a:r>
            <a:r>
              <a:rPr lang="en-US" sz="1600" dirty="0" err="1"/>
              <a:t>giai</a:t>
            </a:r>
            <a:r>
              <a:rPr lang="en-US" sz="1600" dirty="0"/>
              <a:t> </a:t>
            </a:r>
            <a:r>
              <a:rPr lang="en-US" sz="1600" dirty="0" err="1"/>
              <a:t>đoạn</a:t>
            </a:r>
            <a:r>
              <a:rPr lang="en-US" sz="1600" dirty="0"/>
              <a:t> </a:t>
            </a:r>
            <a:r>
              <a:rPr lang="en-US" sz="1600" dirty="0" err="1"/>
              <a:t>cấp</a:t>
            </a:r>
            <a:r>
              <a:rPr lang="en-US" sz="1600" dirty="0"/>
              <a:t>, dabigatran </a:t>
            </a:r>
            <a:r>
              <a:rPr lang="en-US" sz="1600" dirty="0" err="1"/>
              <a:t>được</a:t>
            </a:r>
            <a:r>
              <a:rPr lang="en-US" sz="1600" dirty="0"/>
              <a:t> </a:t>
            </a:r>
            <a:r>
              <a:rPr lang="en-US" sz="1600" dirty="0" err="1"/>
              <a:t>cho</a:t>
            </a:r>
            <a:r>
              <a:rPr lang="en-US" sz="1600" dirty="0"/>
              <a:t> </a:t>
            </a:r>
            <a:r>
              <a:rPr lang="en-US" sz="1600" dirty="0" err="1"/>
              <a:t>trong</a:t>
            </a:r>
            <a:r>
              <a:rPr lang="en-US" sz="1600" dirty="0"/>
              <a:t> </a:t>
            </a:r>
            <a:r>
              <a:rPr lang="en-US" sz="1600" dirty="0" err="1"/>
              <a:t>vòng</a:t>
            </a:r>
            <a:r>
              <a:rPr lang="en-US" sz="1600" dirty="0"/>
              <a:t> 6-12 </a:t>
            </a:r>
            <a:r>
              <a:rPr lang="en-US" sz="1600" dirty="0" err="1"/>
              <a:t>giờ</a:t>
            </a:r>
            <a:r>
              <a:rPr lang="en-US" sz="1600" dirty="0"/>
              <a:t> </a:t>
            </a:r>
            <a:r>
              <a:rPr lang="en-US" sz="1600" dirty="0" err="1"/>
              <a:t>sau</a:t>
            </a:r>
            <a:r>
              <a:rPr lang="en-US" sz="1600" dirty="0"/>
              <a:t> </a:t>
            </a:r>
            <a:r>
              <a:rPr lang="en-US" sz="1600" dirty="0" err="1"/>
              <a:t>liều</a:t>
            </a:r>
            <a:r>
              <a:rPr lang="en-US" sz="1600" dirty="0"/>
              <a:t> </a:t>
            </a:r>
            <a:r>
              <a:rPr lang="en-US" sz="1600" dirty="0" err="1"/>
              <a:t>cuối</a:t>
            </a:r>
            <a:r>
              <a:rPr lang="en-US" sz="1600" dirty="0"/>
              <a:t> LMWH </a:t>
            </a:r>
            <a:r>
              <a:rPr lang="en-US" sz="1600" dirty="0" err="1"/>
              <a:t>với</a:t>
            </a:r>
            <a:r>
              <a:rPr lang="en-US" sz="1600" dirty="0"/>
              <a:t> </a:t>
            </a:r>
            <a:r>
              <a:rPr lang="en-US" sz="1600" dirty="0" err="1"/>
              <a:t>chế</a:t>
            </a:r>
            <a:r>
              <a:rPr lang="en-US" sz="1600" dirty="0"/>
              <a:t> </a:t>
            </a:r>
            <a:r>
              <a:rPr lang="en-US" sz="1600" dirty="0" err="1"/>
              <a:t>độ</a:t>
            </a:r>
            <a:r>
              <a:rPr lang="en-US" sz="1600" dirty="0"/>
              <a:t> 2 </a:t>
            </a:r>
            <a:r>
              <a:rPr lang="en-US" sz="1600" dirty="0" err="1"/>
              <a:t>lần</a:t>
            </a:r>
            <a:r>
              <a:rPr lang="en-US" sz="1600" dirty="0"/>
              <a:t>/</a:t>
            </a:r>
            <a:r>
              <a:rPr lang="en-US" sz="1600" dirty="0" err="1"/>
              <a:t>ngày</a:t>
            </a:r>
            <a:r>
              <a:rPr lang="en-US" sz="1600" dirty="0"/>
              <a:t> </a:t>
            </a:r>
            <a:r>
              <a:rPr lang="en-US" sz="1600" dirty="0" err="1"/>
              <a:t>và</a:t>
            </a:r>
            <a:r>
              <a:rPr lang="en-US" sz="1600" dirty="0"/>
              <a:t> </a:t>
            </a:r>
            <a:r>
              <a:rPr lang="en-US" sz="1600" dirty="0" err="1"/>
              <a:t>trong</a:t>
            </a:r>
            <a:r>
              <a:rPr lang="en-US" sz="1600" dirty="0"/>
              <a:t> </a:t>
            </a:r>
            <a:r>
              <a:rPr lang="en-US" sz="1600" dirty="0" err="1"/>
              <a:t>vòng</a:t>
            </a:r>
            <a:r>
              <a:rPr lang="en-US" sz="1600" dirty="0"/>
              <a:t> 12-24 </a:t>
            </a:r>
            <a:r>
              <a:rPr lang="en-US" sz="1600" dirty="0" err="1"/>
              <a:t>giờ</a:t>
            </a:r>
            <a:r>
              <a:rPr lang="en-US" sz="1600" dirty="0"/>
              <a:t> </a:t>
            </a:r>
            <a:r>
              <a:rPr lang="en-US" sz="1600" dirty="0" err="1"/>
              <a:t>cho</a:t>
            </a:r>
            <a:r>
              <a:rPr lang="en-US" sz="1600" dirty="0"/>
              <a:t> </a:t>
            </a:r>
            <a:r>
              <a:rPr lang="en-US" sz="1600" dirty="0" err="1"/>
              <a:t>chế</a:t>
            </a:r>
            <a:r>
              <a:rPr lang="en-US" sz="1600" dirty="0"/>
              <a:t> </a:t>
            </a:r>
            <a:r>
              <a:rPr lang="en-US" sz="1600" dirty="0" err="1"/>
              <a:t>độ</a:t>
            </a:r>
            <a:r>
              <a:rPr lang="en-US" sz="1600" dirty="0"/>
              <a:t> 1lần/</a:t>
            </a:r>
            <a:r>
              <a:rPr lang="en-US" sz="1600" dirty="0" err="1"/>
              <a:t>ngày</a:t>
            </a:r>
            <a:r>
              <a:rPr lang="en-US" sz="1600" dirty="0"/>
              <a:t>. </a:t>
            </a:r>
            <a:r>
              <a:rPr lang="en-US" sz="1600" dirty="0" err="1"/>
              <a:t>Liều</a:t>
            </a:r>
            <a:r>
              <a:rPr lang="en-US" sz="1600" dirty="0"/>
              <a:t> dabigatran 150mg x 2 </a:t>
            </a:r>
            <a:r>
              <a:rPr lang="en-US" sz="1600" dirty="0" err="1"/>
              <a:t>lần</a:t>
            </a:r>
            <a:r>
              <a:rPr lang="en-US" sz="1600" dirty="0"/>
              <a:t>/</a:t>
            </a:r>
            <a:r>
              <a:rPr lang="en-US" sz="1600" dirty="0" err="1"/>
              <a:t>ngày</a:t>
            </a:r>
            <a:r>
              <a:rPr lang="en-US" sz="1600" dirty="0"/>
              <a:t> </a:t>
            </a:r>
            <a:r>
              <a:rPr lang="en-US" sz="1600" dirty="0" err="1"/>
              <a:t>hoặc</a:t>
            </a:r>
            <a:r>
              <a:rPr lang="en-US" sz="1600" dirty="0"/>
              <a:t> 110 mg x 2 </a:t>
            </a:r>
            <a:r>
              <a:rPr lang="en-US" sz="1600" dirty="0" err="1"/>
              <a:t>lần</a:t>
            </a:r>
            <a:r>
              <a:rPr lang="en-US" sz="1600" dirty="0"/>
              <a:t>/</a:t>
            </a:r>
            <a:r>
              <a:rPr lang="en-US" sz="1600" dirty="0" err="1"/>
              <a:t>ngày</a:t>
            </a:r>
            <a:r>
              <a:rPr lang="en-US" sz="1600" dirty="0"/>
              <a:t> </a:t>
            </a:r>
            <a:r>
              <a:rPr lang="en-US" sz="1600" dirty="0" err="1"/>
              <a:t>cho</a:t>
            </a:r>
            <a:r>
              <a:rPr lang="en-US" sz="1600" dirty="0"/>
              <a:t> </a:t>
            </a:r>
            <a:r>
              <a:rPr lang="en-US" sz="1600" dirty="0" err="1"/>
              <a:t>bệnh</a:t>
            </a:r>
            <a:r>
              <a:rPr lang="en-US" sz="1600" dirty="0"/>
              <a:t> </a:t>
            </a:r>
            <a:r>
              <a:rPr lang="en-US" sz="1600" dirty="0" err="1"/>
              <a:t>nhân</a:t>
            </a:r>
            <a:r>
              <a:rPr lang="en-US" sz="1600" dirty="0"/>
              <a:t> ≥ 80 </a:t>
            </a:r>
            <a:r>
              <a:rPr lang="en-US" sz="1600" dirty="0" err="1"/>
              <a:t>tuổi</a:t>
            </a:r>
            <a:r>
              <a:rPr lang="en-US" sz="1600" dirty="0"/>
              <a:t> </a:t>
            </a:r>
            <a:r>
              <a:rPr lang="en-US" sz="1600" dirty="0" err="1"/>
              <a:t>hoặc</a:t>
            </a:r>
            <a:r>
              <a:rPr lang="en-US" sz="1600" dirty="0"/>
              <a:t> </a:t>
            </a:r>
            <a:r>
              <a:rPr lang="en-US" sz="1600" dirty="0" err="1"/>
              <a:t>có</a:t>
            </a:r>
            <a:r>
              <a:rPr lang="en-US" sz="1600" dirty="0"/>
              <a:t> </a:t>
            </a:r>
            <a:r>
              <a:rPr lang="en-US" sz="1600" dirty="0" err="1"/>
              <a:t>điều</a:t>
            </a:r>
            <a:r>
              <a:rPr lang="en-US" sz="1600" dirty="0"/>
              <a:t> </a:t>
            </a:r>
            <a:r>
              <a:rPr lang="en-US" sz="1600" dirty="0" err="1"/>
              <a:t>trị</a:t>
            </a:r>
            <a:r>
              <a:rPr lang="en-US" sz="1600" dirty="0"/>
              <a:t> verapamil </a:t>
            </a:r>
            <a:r>
              <a:rPr lang="en-US" sz="1600" dirty="0" err="1"/>
              <a:t>đồng</a:t>
            </a:r>
            <a:r>
              <a:rPr lang="en-US" sz="1600" dirty="0"/>
              <a:t> </a:t>
            </a:r>
            <a:r>
              <a:rPr lang="en-US" sz="1600" dirty="0" err="1"/>
              <a:t>thời</a:t>
            </a:r>
            <a:r>
              <a:rPr lang="en-US" sz="1600" dirty="0"/>
              <a:t> (I-B).</a:t>
            </a:r>
          </a:p>
          <a:p>
            <a:pPr lvl="0"/>
            <a:r>
              <a:rPr lang="en-US" sz="1600" dirty="0" err="1"/>
              <a:t>Edoxaban</a:t>
            </a:r>
            <a:r>
              <a:rPr lang="en-US" sz="1600" dirty="0"/>
              <a:t>: </a:t>
            </a:r>
            <a:r>
              <a:rPr lang="en-US" sz="1600" dirty="0" err="1"/>
              <a:t>chuyển</a:t>
            </a:r>
            <a:r>
              <a:rPr lang="en-US" sz="1600" dirty="0"/>
              <a:t> </a:t>
            </a:r>
            <a:r>
              <a:rPr lang="en-US" sz="1600" dirty="0" err="1"/>
              <a:t>từ</a:t>
            </a:r>
            <a:r>
              <a:rPr lang="en-US" sz="1600" dirty="0"/>
              <a:t> </a:t>
            </a:r>
            <a:r>
              <a:rPr lang="en-US" sz="1600" dirty="0" err="1"/>
              <a:t>chế</a:t>
            </a:r>
            <a:r>
              <a:rPr lang="en-US" sz="1600" dirty="0"/>
              <a:t> </a:t>
            </a:r>
            <a:r>
              <a:rPr lang="en-US" sz="1600" dirty="0" err="1"/>
              <a:t>độ</a:t>
            </a:r>
            <a:r>
              <a:rPr lang="en-US" sz="1600" dirty="0"/>
              <a:t> </a:t>
            </a:r>
            <a:r>
              <a:rPr lang="en-US" sz="1600" dirty="0" err="1"/>
              <a:t>kháng</a:t>
            </a:r>
            <a:r>
              <a:rPr lang="en-US" sz="1600" dirty="0"/>
              <a:t> </a:t>
            </a:r>
            <a:r>
              <a:rPr lang="en-US" sz="1600" dirty="0" err="1"/>
              <a:t>đông</a:t>
            </a:r>
            <a:r>
              <a:rPr lang="en-US" sz="1600" dirty="0"/>
              <a:t> </a:t>
            </a:r>
            <a:r>
              <a:rPr lang="en-US" sz="1600" dirty="0" err="1"/>
              <a:t>đường</a:t>
            </a:r>
            <a:r>
              <a:rPr lang="en-US" sz="1600" dirty="0"/>
              <a:t> </a:t>
            </a:r>
            <a:r>
              <a:rPr lang="en-US" sz="1600" dirty="0" err="1"/>
              <a:t>tiêm</a:t>
            </a:r>
            <a:r>
              <a:rPr lang="en-US" sz="1600" dirty="0"/>
              <a:t> </a:t>
            </a:r>
            <a:r>
              <a:rPr lang="en-US" sz="1600" dirty="0" err="1"/>
              <a:t>tương</a:t>
            </a:r>
            <a:r>
              <a:rPr lang="en-US" sz="1600" dirty="0"/>
              <a:t> </a:t>
            </a:r>
            <a:r>
              <a:rPr lang="en-US" sz="1600" dirty="0" err="1"/>
              <a:t>tự</a:t>
            </a:r>
            <a:r>
              <a:rPr lang="en-US" sz="1600" dirty="0"/>
              <a:t> </a:t>
            </a:r>
            <a:r>
              <a:rPr lang="en-US" sz="1600" dirty="0" err="1"/>
              <a:t>như</a:t>
            </a:r>
            <a:r>
              <a:rPr lang="en-US" sz="1600" dirty="0"/>
              <a:t> </a:t>
            </a:r>
            <a:r>
              <a:rPr lang="en-US" sz="1600" dirty="0" err="1"/>
              <a:t>trên</a:t>
            </a:r>
            <a:r>
              <a:rPr lang="en-US" sz="1600" dirty="0"/>
              <a:t> </a:t>
            </a:r>
            <a:r>
              <a:rPr lang="en-US" sz="1600" dirty="0" err="1"/>
              <a:t>và</a:t>
            </a:r>
            <a:r>
              <a:rPr lang="en-US" sz="1600" dirty="0"/>
              <a:t> </a:t>
            </a:r>
            <a:r>
              <a:rPr lang="en-US" sz="1600" dirty="0" err="1"/>
              <a:t>liều</a:t>
            </a:r>
            <a:r>
              <a:rPr lang="en-US" sz="1600" dirty="0"/>
              <a:t> </a:t>
            </a:r>
            <a:r>
              <a:rPr lang="en-US" sz="1600" dirty="0" err="1"/>
              <a:t>edoxaban</a:t>
            </a:r>
            <a:r>
              <a:rPr lang="en-US" sz="1600" dirty="0"/>
              <a:t> 60mg x 1 </a:t>
            </a:r>
            <a:r>
              <a:rPr lang="en-US" sz="1600" dirty="0" err="1"/>
              <a:t>lần</a:t>
            </a:r>
            <a:r>
              <a:rPr lang="en-US" sz="1600" dirty="0"/>
              <a:t>/</a:t>
            </a:r>
            <a:r>
              <a:rPr lang="en-US" sz="1600" dirty="0" err="1"/>
              <a:t>ngày</a:t>
            </a:r>
            <a:r>
              <a:rPr lang="en-US" sz="1600" dirty="0"/>
              <a:t> </a:t>
            </a:r>
            <a:r>
              <a:rPr lang="en-US" sz="1600" dirty="0" err="1"/>
              <a:t>hoặc</a:t>
            </a:r>
            <a:r>
              <a:rPr lang="en-US" sz="1600" dirty="0"/>
              <a:t> 30mg x 1 </a:t>
            </a:r>
            <a:r>
              <a:rPr lang="en-US" sz="1600" dirty="0" err="1"/>
              <a:t>lần</a:t>
            </a:r>
            <a:r>
              <a:rPr lang="en-US" sz="1600" dirty="0"/>
              <a:t>/</a:t>
            </a:r>
            <a:r>
              <a:rPr lang="en-US" sz="1600" dirty="0" err="1"/>
              <a:t>ngày</a:t>
            </a:r>
            <a:r>
              <a:rPr lang="en-US" sz="1600" dirty="0"/>
              <a:t> ở BN </a:t>
            </a:r>
            <a:r>
              <a:rPr lang="en-US" sz="1600" dirty="0" err="1"/>
              <a:t>có</a:t>
            </a:r>
            <a:r>
              <a:rPr lang="en-US" sz="1600" dirty="0"/>
              <a:t> </a:t>
            </a:r>
            <a:r>
              <a:rPr lang="en-US" sz="1600" dirty="0" err="1"/>
              <a:t>CLcre</a:t>
            </a:r>
            <a:r>
              <a:rPr lang="en-US" sz="1600" dirty="0"/>
              <a:t> 30-50 ml/p </a:t>
            </a:r>
            <a:r>
              <a:rPr lang="en-US" sz="1600" dirty="0" err="1"/>
              <a:t>hoặc</a:t>
            </a:r>
            <a:r>
              <a:rPr lang="en-US" sz="1600" dirty="0"/>
              <a:t> </a:t>
            </a:r>
            <a:r>
              <a:rPr lang="en-US" sz="1600" dirty="0" err="1"/>
              <a:t>có</a:t>
            </a:r>
            <a:r>
              <a:rPr lang="en-US" sz="1600" dirty="0"/>
              <a:t> </a:t>
            </a:r>
            <a:r>
              <a:rPr lang="en-US" sz="1600" dirty="0" err="1"/>
              <a:t>cân</a:t>
            </a:r>
            <a:r>
              <a:rPr lang="en-US" sz="1600" dirty="0"/>
              <a:t> </a:t>
            </a:r>
            <a:r>
              <a:rPr lang="en-US" sz="1600" dirty="0" err="1"/>
              <a:t>nặng</a:t>
            </a:r>
            <a:r>
              <a:rPr lang="en-US" sz="1600" dirty="0"/>
              <a:t> ≤ 60 kg (I-B).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DC75D52-859F-E015-BCCD-077A7073A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479822"/>
          </a:xfrm>
        </p:spPr>
        <p:txBody>
          <a:bodyPr>
            <a:normAutofit fontScale="90000"/>
          </a:bodyPr>
          <a:lstStyle/>
          <a:p>
            <a:r>
              <a:rPr lang="en-US" sz="4000" dirty="0" err="1">
                <a:solidFill>
                  <a:srgbClr val="B10F54"/>
                </a:solidFill>
              </a:rPr>
              <a:t>Điều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trị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duy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trì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sớm</a:t>
            </a:r>
            <a:endParaRPr lang="en-US" sz="40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365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BAB8D-88A6-1320-63DB-2B95A0E96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35A35E-7F11-2FD1-627C-ACF4BEA9D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816" y="536972"/>
            <a:ext cx="7886700" cy="3263504"/>
          </a:xfrm>
        </p:spPr>
        <p:txBody>
          <a:bodyPr>
            <a:noAutofit/>
          </a:bodyPr>
          <a:lstStyle/>
          <a:p>
            <a:pPr lvl="0">
              <a:buFontTx/>
              <a:buChar char="-"/>
            </a:pPr>
            <a:r>
              <a:rPr lang="en-US" sz="1800" dirty="0"/>
              <a:t>Theo </a:t>
            </a:r>
            <a:r>
              <a:rPr lang="en-US" sz="1800" dirty="0" err="1"/>
              <a:t>dõi</a:t>
            </a:r>
            <a:r>
              <a:rPr lang="en-US" sz="1800" dirty="0"/>
              <a:t>:</a:t>
            </a:r>
          </a:p>
          <a:p>
            <a:pPr lvl="0"/>
            <a:r>
              <a:rPr lang="en-US" sz="1800" dirty="0"/>
              <a:t>LMWH </a:t>
            </a:r>
            <a:r>
              <a:rPr lang="en-US" sz="1800" dirty="0" err="1"/>
              <a:t>và</a:t>
            </a:r>
            <a:r>
              <a:rPr lang="en-US" sz="1800" dirty="0"/>
              <a:t> Fondaparinux: </a:t>
            </a:r>
            <a:r>
              <a:rPr lang="en-US" sz="1800" dirty="0" err="1"/>
              <a:t>không</a:t>
            </a:r>
            <a:r>
              <a:rPr lang="en-US" sz="1800" dirty="0"/>
              <a:t> </a:t>
            </a:r>
            <a:r>
              <a:rPr lang="en-US" sz="1800" dirty="0" err="1"/>
              <a:t>đòi</a:t>
            </a:r>
            <a:r>
              <a:rPr lang="en-US" sz="1800" dirty="0"/>
              <a:t> </a:t>
            </a:r>
            <a:r>
              <a:rPr lang="en-US" sz="1800" dirty="0" err="1"/>
              <a:t>hỏi</a:t>
            </a:r>
            <a:r>
              <a:rPr lang="en-US" sz="1800" dirty="0"/>
              <a:t> </a:t>
            </a:r>
            <a:r>
              <a:rPr lang="en-US" sz="1800" dirty="0" err="1"/>
              <a:t>theo</a:t>
            </a:r>
            <a:r>
              <a:rPr lang="en-US" sz="1800" dirty="0"/>
              <a:t> </a:t>
            </a:r>
            <a:r>
              <a:rPr lang="en-US" sz="1800" dirty="0" err="1"/>
              <a:t>dõi</a:t>
            </a:r>
            <a:r>
              <a:rPr lang="en-US" sz="1800" dirty="0"/>
              <a:t> </a:t>
            </a:r>
            <a:r>
              <a:rPr lang="en-US" sz="1800" dirty="0" err="1"/>
              <a:t>cận</a:t>
            </a:r>
            <a:r>
              <a:rPr lang="en-US" sz="1800" dirty="0"/>
              <a:t> </a:t>
            </a:r>
            <a:r>
              <a:rPr lang="en-US" sz="1800" dirty="0" err="1"/>
              <a:t>lâm</a:t>
            </a:r>
            <a:r>
              <a:rPr lang="en-US" sz="1800" dirty="0"/>
              <a:t> </a:t>
            </a:r>
            <a:r>
              <a:rPr lang="en-US" sz="1800" dirty="0" err="1"/>
              <a:t>sàng</a:t>
            </a:r>
            <a:r>
              <a:rPr lang="en-US" sz="1800" dirty="0"/>
              <a:t>. </a:t>
            </a:r>
            <a:r>
              <a:rPr lang="en-US" sz="1800" dirty="0" err="1"/>
              <a:t>Chỉ</a:t>
            </a:r>
            <a:r>
              <a:rPr lang="en-US" sz="1800" dirty="0"/>
              <a:t> </a:t>
            </a:r>
            <a:r>
              <a:rPr lang="en-US" sz="1800" dirty="0" err="1"/>
              <a:t>những</a:t>
            </a:r>
            <a:r>
              <a:rPr lang="en-US" sz="1800" dirty="0"/>
              <a:t> </a:t>
            </a:r>
            <a:r>
              <a:rPr lang="en-US" sz="1800" dirty="0" err="1"/>
              <a:t>trường</a:t>
            </a:r>
            <a:r>
              <a:rPr lang="en-US" sz="1800" dirty="0"/>
              <a:t> </a:t>
            </a:r>
            <a:r>
              <a:rPr lang="en-US" sz="1800" dirty="0" err="1"/>
              <a:t>hợp</a:t>
            </a:r>
            <a:r>
              <a:rPr lang="en-US" sz="1800" dirty="0"/>
              <a:t> </a:t>
            </a:r>
            <a:r>
              <a:rPr lang="en-US" sz="1800" dirty="0" err="1"/>
              <a:t>cần</a:t>
            </a:r>
            <a:r>
              <a:rPr lang="en-US" sz="1800" dirty="0"/>
              <a:t> </a:t>
            </a:r>
            <a:r>
              <a:rPr lang="en-US" sz="1800" dirty="0" err="1"/>
              <a:t>hiệu</a:t>
            </a:r>
            <a:r>
              <a:rPr lang="en-US" sz="1800" dirty="0"/>
              <a:t> </a:t>
            </a:r>
            <a:r>
              <a:rPr lang="en-US" sz="1800" dirty="0" err="1"/>
              <a:t>chỉnh</a:t>
            </a:r>
            <a:r>
              <a:rPr lang="en-US" sz="1800" dirty="0"/>
              <a:t> </a:t>
            </a:r>
            <a:r>
              <a:rPr lang="en-US" sz="1800" dirty="0" err="1"/>
              <a:t>liều</a:t>
            </a:r>
            <a:r>
              <a:rPr lang="en-US" sz="1800" dirty="0"/>
              <a:t> (</a:t>
            </a:r>
            <a:r>
              <a:rPr lang="en-US" sz="1800" dirty="0" err="1"/>
              <a:t>béo</a:t>
            </a:r>
            <a:r>
              <a:rPr lang="en-US" sz="1800" dirty="0"/>
              <a:t> </a:t>
            </a:r>
            <a:r>
              <a:rPr lang="en-US" sz="1800" dirty="0" err="1"/>
              <a:t>phì</a:t>
            </a:r>
            <a:r>
              <a:rPr lang="en-US" sz="1800" dirty="0"/>
              <a:t>, </a:t>
            </a:r>
            <a:r>
              <a:rPr lang="en-US" sz="1800" dirty="0" err="1"/>
              <a:t>suy</a:t>
            </a:r>
            <a:r>
              <a:rPr lang="en-US" sz="1800" dirty="0"/>
              <a:t> </a:t>
            </a:r>
            <a:r>
              <a:rPr lang="en-US" sz="1800" dirty="0" err="1"/>
              <a:t>thận</a:t>
            </a:r>
            <a:r>
              <a:rPr lang="en-US" sz="1800" dirty="0"/>
              <a:t>..) </a:t>
            </a:r>
            <a:r>
              <a:rPr lang="en-US" sz="1800" dirty="0" err="1"/>
              <a:t>đo</a:t>
            </a:r>
            <a:r>
              <a:rPr lang="en-US" sz="1800" dirty="0"/>
              <a:t> </a:t>
            </a:r>
            <a:r>
              <a:rPr lang="en-US" sz="1800" dirty="0" err="1"/>
              <a:t>hoạt</a:t>
            </a:r>
            <a:r>
              <a:rPr lang="en-US" sz="1800" dirty="0"/>
              <a:t> </a:t>
            </a:r>
            <a:r>
              <a:rPr lang="en-US" sz="1800" dirty="0" err="1"/>
              <a:t>tính</a:t>
            </a:r>
            <a:r>
              <a:rPr lang="en-US" sz="1800" dirty="0"/>
              <a:t> </a:t>
            </a:r>
            <a:r>
              <a:rPr lang="en-US" sz="1800" dirty="0" err="1"/>
              <a:t>chống</a:t>
            </a:r>
            <a:r>
              <a:rPr lang="en-US" sz="1800" dirty="0"/>
              <a:t> Xa </a:t>
            </a:r>
            <a:r>
              <a:rPr lang="en-US" sz="1800" dirty="0" err="1"/>
              <a:t>cần</a:t>
            </a:r>
            <a:r>
              <a:rPr lang="en-US" sz="1800" dirty="0"/>
              <a:t> </a:t>
            </a:r>
            <a:r>
              <a:rPr lang="en-US" sz="1800" dirty="0" err="1"/>
              <a:t>thiết</a:t>
            </a:r>
            <a:r>
              <a:rPr lang="en-US" sz="1800" dirty="0"/>
              <a:t> </a:t>
            </a:r>
            <a:r>
              <a:rPr lang="en-US" sz="1800" dirty="0" err="1"/>
              <a:t>phải</a:t>
            </a:r>
            <a:r>
              <a:rPr lang="en-US" sz="1800" dirty="0"/>
              <a:t> </a:t>
            </a:r>
            <a:r>
              <a:rPr lang="en-US" sz="1800" dirty="0" err="1"/>
              <a:t>sử</a:t>
            </a:r>
            <a:r>
              <a:rPr lang="en-US" sz="1800" dirty="0"/>
              <a:t> </a:t>
            </a:r>
            <a:r>
              <a:rPr lang="en-US" sz="1800" dirty="0" err="1"/>
              <a:t>dụng</a:t>
            </a:r>
            <a:r>
              <a:rPr lang="en-US" sz="1800" dirty="0"/>
              <a:t>. Fondaparinux: </a:t>
            </a:r>
            <a:r>
              <a:rPr lang="en-US" sz="1800" dirty="0" err="1"/>
              <a:t>đo</a:t>
            </a:r>
            <a:r>
              <a:rPr lang="en-US" sz="1800" dirty="0"/>
              <a:t> </a:t>
            </a:r>
            <a:r>
              <a:rPr lang="en-US" sz="1800" dirty="0" err="1"/>
              <a:t>nồng</a:t>
            </a:r>
            <a:r>
              <a:rPr lang="en-US" sz="1800" dirty="0"/>
              <a:t> </a:t>
            </a:r>
            <a:r>
              <a:rPr lang="en-US" sz="1800" dirty="0" err="1"/>
              <a:t>độ</a:t>
            </a:r>
            <a:r>
              <a:rPr lang="en-US" sz="1800" dirty="0"/>
              <a:t> </a:t>
            </a:r>
            <a:r>
              <a:rPr lang="en-US" sz="1800" dirty="0" err="1"/>
              <a:t>thuốc</a:t>
            </a:r>
            <a:r>
              <a:rPr lang="en-US" sz="1800" dirty="0"/>
              <a:t> </a:t>
            </a:r>
            <a:r>
              <a:rPr lang="en-US" sz="1800" dirty="0" err="1"/>
              <a:t>là</a:t>
            </a:r>
            <a:r>
              <a:rPr lang="en-US" sz="1800" dirty="0"/>
              <a:t> </a:t>
            </a:r>
            <a:r>
              <a:rPr lang="en-US" sz="1800" dirty="0" err="1"/>
              <a:t>thích</a:t>
            </a:r>
            <a:r>
              <a:rPr lang="en-US" sz="1800" dirty="0"/>
              <a:t> </a:t>
            </a:r>
            <a:r>
              <a:rPr lang="en-US" sz="1800" dirty="0" err="1"/>
              <a:t>hợp</a:t>
            </a:r>
            <a:r>
              <a:rPr lang="en-US" sz="1800" dirty="0"/>
              <a:t> </a:t>
            </a:r>
            <a:r>
              <a:rPr lang="en-US" sz="1800" dirty="0" err="1"/>
              <a:t>trong</a:t>
            </a:r>
            <a:r>
              <a:rPr lang="en-US" sz="1800" dirty="0"/>
              <a:t> </a:t>
            </a:r>
            <a:r>
              <a:rPr lang="en-US" sz="1800" dirty="0" err="1"/>
              <a:t>trường</a:t>
            </a:r>
            <a:r>
              <a:rPr lang="en-US" sz="1800" dirty="0"/>
              <a:t> </a:t>
            </a:r>
            <a:r>
              <a:rPr lang="en-US" sz="1800" dirty="0" err="1"/>
              <a:t>hợp</a:t>
            </a:r>
            <a:r>
              <a:rPr lang="en-US" sz="1800" dirty="0"/>
              <a:t> </a:t>
            </a:r>
            <a:r>
              <a:rPr lang="en-US" sz="1800" dirty="0" err="1"/>
              <a:t>có</a:t>
            </a:r>
            <a:r>
              <a:rPr lang="en-US" sz="1800" dirty="0"/>
              <a:t> </a:t>
            </a:r>
            <a:r>
              <a:rPr lang="en-US" sz="1800" dirty="0" err="1"/>
              <a:t>biến</a:t>
            </a:r>
            <a:r>
              <a:rPr lang="en-US" sz="1800" dirty="0"/>
              <a:t> </a:t>
            </a:r>
            <a:r>
              <a:rPr lang="en-US" sz="1800" dirty="0" err="1"/>
              <a:t>chứng</a:t>
            </a:r>
            <a:r>
              <a:rPr lang="en-US" sz="1800" dirty="0"/>
              <a:t> </a:t>
            </a:r>
            <a:r>
              <a:rPr lang="en-US" sz="1800" dirty="0" err="1"/>
              <a:t>chảy</a:t>
            </a:r>
            <a:r>
              <a:rPr lang="en-US" sz="1800" dirty="0"/>
              <a:t> </a:t>
            </a:r>
            <a:r>
              <a:rPr lang="en-US" sz="1800" dirty="0" err="1"/>
              <a:t>máu</a:t>
            </a:r>
            <a:r>
              <a:rPr lang="en-US" sz="1800" dirty="0"/>
              <a:t> </a:t>
            </a:r>
            <a:r>
              <a:rPr lang="en-US" sz="1800" dirty="0" err="1"/>
              <a:t>nặng</a:t>
            </a:r>
            <a:r>
              <a:rPr lang="en-US" sz="1800" dirty="0"/>
              <a:t>.</a:t>
            </a:r>
          </a:p>
          <a:p>
            <a:pPr lvl="0"/>
            <a:r>
              <a:rPr lang="en-US" sz="1800" dirty="0"/>
              <a:t>VKAs: </a:t>
            </a:r>
            <a:r>
              <a:rPr lang="en-US" sz="1800" dirty="0" err="1"/>
              <a:t>đo</a:t>
            </a:r>
            <a:r>
              <a:rPr lang="en-US" sz="1800" dirty="0"/>
              <a:t> INR </a:t>
            </a:r>
            <a:r>
              <a:rPr lang="en-US" sz="1800" dirty="0" err="1"/>
              <a:t>đích</a:t>
            </a:r>
            <a:r>
              <a:rPr lang="en-US" sz="1800" dirty="0"/>
              <a:t> 2-3. </a:t>
            </a:r>
            <a:r>
              <a:rPr lang="en-US" sz="1800" dirty="0" err="1"/>
              <a:t>khi</a:t>
            </a:r>
            <a:r>
              <a:rPr lang="en-US" sz="1800" dirty="0"/>
              <a:t> </a:t>
            </a:r>
            <a:r>
              <a:rPr lang="en-US" sz="1800" dirty="0" err="1"/>
              <a:t>hiệu</a:t>
            </a:r>
            <a:r>
              <a:rPr lang="en-US" sz="1800" dirty="0"/>
              <a:t> </a:t>
            </a:r>
            <a:r>
              <a:rPr lang="en-US" sz="1800" dirty="0" err="1"/>
              <a:t>quả</a:t>
            </a:r>
            <a:r>
              <a:rPr lang="en-US" sz="1800" dirty="0"/>
              <a:t> </a:t>
            </a:r>
            <a:r>
              <a:rPr lang="en-US" sz="1800" dirty="0" err="1"/>
              <a:t>kháng</a:t>
            </a:r>
            <a:r>
              <a:rPr lang="en-US" sz="1800" dirty="0"/>
              <a:t> </a:t>
            </a:r>
            <a:r>
              <a:rPr lang="en-US" sz="1800" dirty="0" err="1"/>
              <a:t>đông</a:t>
            </a:r>
            <a:r>
              <a:rPr lang="en-US" sz="1800" dirty="0"/>
              <a:t> </a:t>
            </a:r>
            <a:r>
              <a:rPr lang="en-US" sz="1800" dirty="0" err="1"/>
              <a:t>và</a:t>
            </a:r>
            <a:r>
              <a:rPr lang="en-US" sz="1800" dirty="0"/>
              <a:t> </a:t>
            </a:r>
            <a:r>
              <a:rPr lang="en-US" sz="1800" dirty="0" err="1"/>
              <a:t>liều</a:t>
            </a:r>
            <a:r>
              <a:rPr lang="en-US" sz="1800" dirty="0"/>
              <a:t> VKAs </a:t>
            </a:r>
            <a:r>
              <a:rPr lang="en-US" sz="1800" dirty="0" err="1"/>
              <a:t>ổn</a:t>
            </a:r>
            <a:r>
              <a:rPr lang="en-US" sz="1800" dirty="0"/>
              <a:t> </a:t>
            </a:r>
            <a:r>
              <a:rPr lang="en-US" sz="1800" dirty="0" err="1"/>
              <a:t>định</a:t>
            </a:r>
            <a:r>
              <a:rPr lang="en-US" sz="1800" dirty="0"/>
              <a:t>, INR </a:t>
            </a:r>
            <a:r>
              <a:rPr lang="en-US" sz="1800" dirty="0" err="1"/>
              <a:t>thường</a:t>
            </a:r>
            <a:r>
              <a:rPr lang="en-US" sz="1800" dirty="0"/>
              <a:t> </a:t>
            </a:r>
            <a:r>
              <a:rPr lang="en-US" sz="1800" dirty="0" err="1"/>
              <a:t>được</a:t>
            </a:r>
            <a:r>
              <a:rPr lang="en-US" sz="1800" dirty="0"/>
              <a:t> </a:t>
            </a:r>
            <a:r>
              <a:rPr lang="en-US" sz="1800" dirty="0" err="1"/>
              <a:t>theo</a:t>
            </a:r>
            <a:r>
              <a:rPr lang="en-US" sz="1800" dirty="0"/>
              <a:t> </a:t>
            </a:r>
            <a:r>
              <a:rPr lang="en-US" sz="1800" dirty="0" err="1"/>
              <a:t>dõi</a:t>
            </a:r>
            <a:r>
              <a:rPr lang="en-US" sz="1800" dirty="0"/>
              <a:t> </a:t>
            </a:r>
            <a:r>
              <a:rPr lang="en-US" sz="1800" dirty="0" err="1"/>
              <a:t>mỗi</a:t>
            </a:r>
            <a:r>
              <a:rPr lang="en-US" sz="1800" dirty="0"/>
              <a:t> 3-4 </a:t>
            </a:r>
            <a:r>
              <a:rPr lang="en-US" sz="1800" dirty="0" err="1"/>
              <a:t>tuần</a:t>
            </a:r>
            <a:r>
              <a:rPr lang="en-US" sz="1800" dirty="0"/>
              <a:t>. </a:t>
            </a:r>
            <a:r>
              <a:rPr lang="en-US" sz="1800" dirty="0" err="1"/>
              <a:t>Khoảng</a:t>
            </a:r>
            <a:r>
              <a:rPr lang="en-US" sz="1800" dirty="0"/>
              <a:t> </a:t>
            </a:r>
            <a:r>
              <a:rPr lang="en-US" sz="1800" dirty="0" err="1"/>
              <a:t>theo</a:t>
            </a:r>
            <a:r>
              <a:rPr lang="en-US" sz="1800" dirty="0"/>
              <a:t> </a:t>
            </a:r>
            <a:r>
              <a:rPr lang="en-US" sz="1800" dirty="0" err="1"/>
              <a:t>dõi</a:t>
            </a:r>
            <a:r>
              <a:rPr lang="en-US" sz="1800" dirty="0"/>
              <a:t> </a:t>
            </a:r>
            <a:r>
              <a:rPr lang="en-US" sz="1800" dirty="0" err="1"/>
              <a:t>dài</a:t>
            </a:r>
            <a:r>
              <a:rPr lang="en-US" sz="1800" dirty="0"/>
              <a:t> </a:t>
            </a:r>
            <a:r>
              <a:rPr lang="en-US" sz="1800" dirty="0" err="1"/>
              <a:t>hơn</a:t>
            </a:r>
            <a:r>
              <a:rPr lang="en-US" sz="1800" dirty="0"/>
              <a:t> </a:t>
            </a:r>
            <a:r>
              <a:rPr lang="en-US" sz="1800" dirty="0" err="1"/>
              <a:t>lên</a:t>
            </a:r>
            <a:r>
              <a:rPr lang="en-US" sz="1800" dirty="0"/>
              <a:t> </a:t>
            </a:r>
            <a:r>
              <a:rPr lang="en-US" sz="1800" dirty="0" err="1"/>
              <a:t>đến</a:t>
            </a:r>
            <a:r>
              <a:rPr lang="en-US" sz="1800" dirty="0"/>
              <a:t> 12 </a:t>
            </a:r>
            <a:r>
              <a:rPr lang="en-US" sz="1800" dirty="0" err="1"/>
              <a:t>tuần</a:t>
            </a:r>
            <a:r>
              <a:rPr lang="en-US" sz="1800" dirty="0"/>
              <a:t> </a:t>
            </a:r>
            <a:r>
              <a:rPr lang="en-US" sz="1800" dirty="0" err="1"/>
              <a:t>khi</a:t>
            </a:r>
            <a:r>
              <a:rPr lang="en-US" sz="1800" dirty="0"/>
              <a:t> </a:t>
            </a:r>
            <a:r>
              <a:rPr lang="en-US" sz="1800" dirty="0" err="1"/>
              <a:t>điều</a:t>
            </a:r>
            <a:r>
              <a:rPr lang="en-US" sz="1800" dirty="0"/>
              <a:t> </a:t>
            </a:r>
            <a:r>
              <a:rPr lang="en-US" sz="1800" dirty="0" err="1"/>
              <a:t>trị</a:t>
            </a:r>
            <a:r>
              <a:rPr lang="en-US" sz="1800" dirty="0"/>
              <a:t> </a:t>
            </a:r>
            <a:r>
              <a:rPr lang="en-US" sz="1800" dirty="0" err="1"/>
              <a:t>đang</a:t>
            </a:r>
            <a:r>
              <a:rPr lang="en-US" sz="1800" dirty="0"/>
              <a:t> </a:t>
            </a:r>
            <a:r>
              <a:rPr lang="en-US" sz="1800" dirty="0" err="1"/>
              <a:t>ổn</a:t>
            </a:r>
            <a:r>
              <a:rPr lang="en-US" sz="1800" dirty="0"/>
              <a:t> </a:t>
            </a:r>
            <a:r>
              <a:rPr lang="en-US" sz="1800" dirty="0" err="1"/>
              <a:t>định</a:t>
            </a:r>
            <a:r>
              <a:rPr lang="en-US" sz="1800" dirty="0"/>
              <a:t> </a:t>
            </a:r>
            <a:r>
              <a:rPr lang="en-US" sz="1800" dirty="0" err="1"/>
              <a:t>và</a:t>
            </a:r>
            <a:r>
              <a:rPr lang="en-US" sz="1800" dirty="0"/>
              <a:t> </a:t>
            </a:r>
            <a:r>
              <a:rPr lang="en-US" sz="1800" dirty="0" err="1"/>
              <a:t>đáp</a:t>
            </a:r>
            <a:r>
              <a:rPr lang="en-US" sz="1800" dirty="0"/>
              <a:t> </a:t>
            </a:r>
            <a:r>
              <a:rPr lang="en-US" sz="1800" dirty="0" err="1"/>
              <a:t>ứng</a:t>
            </a:r>
            <a:r>
              <a:rPr lang="en-US" sz="1800" dirty="0"/>
              <a:t> INR </a:t>
            </a:r>
            <a:r>
              <a:rPr lang="en-US" sz="1800" dirty="0" err="1"/>
              <a:t>có</a:t>
            </a:r>
            <a:r>
              <a:rPr lang="en-US" sz="1800" dirty="0"/>
              <a:t> </a:t>
            </a:r>
            <a:r>
              <a:rPr lang="en-US" sz="1800" dirty="0" err="1"/>
              <a:t>thể</a:t>
            </a:r>
            <a:r>
              <a:rPr lang="en-US" sz="1800" dirty="0"/>
              <a:t> </a:t>
            </a:r>
            <a:r>
              <a:rPr lang="en-US" sz="1800" dirty="0" err="1"/>
              <a:t>dự</a:t>
            </a:r>
            <a:r>
              <a:rPr lang="en-US" sz="1800" dirty="0"/>
              <a:t> </a:t>
            </a:r>
            <a:r>
              <a:rPr lang="en-US" sz="1800" dirty="0" err="1"/>
              <a:t>báo</a:t>
            </a:r>
            <a:r>
              <a:rPr lang="en-US" sz="1800" dirty="0"/>
              <a:t>.  </a:t>
            </a:r>
          </a:p>
          <a:p>
            <a:pPr lvl="0"/>
            <a:r>
              <a:rPr lang="en-US" sz="1800" dirty="0"/>
              <a:t>NOAC: </a:t>
            </a:r>
            <a:r>
              <a:rPr lang="en-US" sz="1800" dirty="0" err="1"/>
              <a:t>không</a:t>
            </a:r>
            <a:r>
              <a:rPr lang="en-US" sz="1800" dirty="0"/>
              <a:t> </a:t>
            </a:r>
            <a:r>
              <a:rPr lang="en-US" sz="1800" dirty="0" err="1"/>
              <a:t>cần</a:t>
            </a:r>
            <a:r>
              <a:rPr lang="en-US" sz="1800" dirty="0"/>
              <a:t> </a:t>
            </a:r>
            <a:r>
              <a:rPr lang="en-US" sz="1800" dirty="0" err="1"/>
              <a:t>theo</a:t>
            </a:r>
            <a:r>
              <a:rPr lang="en-US" sz="1800" dirty="0"/>
              <a:t> </a:t>
            </a:r>
            <a:r>
              <a:rPr lang="en-US" sz="1800" dirty="0" err="1"/>
              <a:t>dõi</a:t>
            </a:r>
            <a:r>
              <a:rPr lang="en-US" sz="1800" dirty="0"/>
              <a:t> </a:t>
            </a:r>
            <a:r>
              <a:rPr lang="en-US" sz="1800" dirty="0" err="1"/>
              <a:t>cận</a:t>
            </a:r>
            <a:r>
              <a:rPr lang="en-US" sz="1800" dirty="0"/>
              <a:t> </a:t>
            </a:r>
            <a:r>
              <a:rPr lang="en-US" sz="1800" dirty="0" err="1"/>
              <a:t>lâm</a:t>
            </a:r>
            <a:r>
              <a:rPr lang="en-US" sz="1800" dirty="0"/>
              <a:t> </a:t>
            </a:r>
            <a:r>
              <a:rPr lang="en-US" sz="1800" dirty="0" err="1"/>
              <a:t>sàng</a:t>
            </a:r>
            <a:r>
              <a:rPr lang="en-US" sz="1800" dirty="0"/>
              <a:t> </a:t>
            </a:r>
            <a:r>
              <a:rPr lang="en-US" sz="1800" dirty="0" err="1"/>
              <a:t>thường</a:t>
            </a:r>
            <a:r>
              <a:rPr lang="en-US" sz="1800" dirty="0"/>
              <a:t> qui </a:t>
            </a:r>
            <a:r>
              <a:rPr lang="en-US" sz="1800" dirty="0" err="1"/>
              <a:t>bởi</a:t>
            </a:r>
            <a:r>
              <a:rPr lang="en-US" sz="1800" dirty="0"/>
              <a:t> </a:t>
            </a:r>
            <a:r>
              <a:rPr lang="en-US" sz="1800" dirty="0" err="1"/>
              <a:t>vì</a:t>
            </a:r>
            <a:r>
              <a:rPr lang="en-US" sz="1800" dirty="0"/>
              <a:t> </a:t>
            </a:r>
            <a:r>
              <a:rPr lang="en-US" sz="1800" dirty="0" err="1"/>
              <a:t>những</a:t>
            </a:r>
            <a:r>
              <a:rPr lang="en-US" sz="1800" dirty="0"/>
              <a:t> </a:t>
            </a:r>
            <a:r>
              <a:rPr lang="en-US" sz="1800" dirty="0" err="1"/>
              <a:t>thông</a:t>
            </a:r>
            <a:r>
              <a:rPr lang="en-US" sz="1800" dirty="0"/>
              <a:t> </a:t>
            </a:r>
            <a:r>
              <a:rPr lang="en-US" sz="1800" dirty="0" err="1"/>
              <a:t>số</a:t>
            </a:r>
            <a:r>
              <a:rPr lang="en-US" sz="1800" dirty="0"/>
              <a:t> </a:t>
            </a:r>
            <a:r>
              <a:rPr lang="en-US" sz="1800" dirty="0" err="1"/>
              <a:t>này</a:t>
            </a:r>
            <a:r>
              <a:rPr lang="en-US" sz="1800" dirty="0"/>
              <a:t> </a:t>
            </a:r>
            <a:r>
              <a:rPr lang="en-US" sz="1800" dirty="0" err="1"/>
              <a:t>không</a:t>
            </a:r>
            <a:r>
              <a:rPr lang="en-US" sz="1800" dirty="0"/>
              <a:t> </a:t>
            </a:r>
            <a:r>
              <a:rPr lang="en-US" sz="1800" dirty="0" err="1"/>
              <a:t>tương</a:t>
            </a:r>
            <a:r>
              <a:rPr lang="en-US" sz="1800" dirty="0"/>
              <a:t> </a:t>
            </a:r>
            <a:r>
              <a:rPr lang="en-US" sz="1800" dirty="0" err="1"/>
              <a:t>quan</a:t>
            </a:r>
            <a:r>
              <a:rPr lang="en-US" sz="1800" dirty="0"/>
              <a:t> </a:t>
            </a:r>
            <a:r>
              <a:rPr lang="en-US" sz="1800" dirty="0" err="1"/>
              <a:t>kết</a:t>
            </a:r>
            <a:r>
              <a:rPr lang="en-US" sz="1800" dirty="0"/>
              <a:t> </a:t>
            </a:r>
            <a:r>
              <a:rPr lang="en-US" sz="1800" dirty="0" err="1"/>
              <a:t>cục</a:t>
            </a:r>
            <a:r>
              <a:rPr lang="en-US" sz="1800" dirty="0"/>
              <a:t> </a:t>
            </a:r>
            <a:r>
              <a:rPr lang="en-US" sz="1800" dirty="0" err="1"/>
              <a:t>lâm</a:t>
            </a:r>
            <a:r>
              <a:rPr lang="en-US" sz="1800" dirty="0"/>
              <a:t> </a:t>
            </a:r>
            <a:r>
              <a:rPr lang="en-US" sz="1800" dirty="0" err="1"/>
              <a:t>sàng</a:t>
            </a:r>
            <a:r>
              <a:rPr lang="en-US" sz="1800" dirty="0"/>
              <a:t>. BN </a:t>
            </a:r>
            <a:r>
              <a:rPr lang="en-US" sz="1800" dirty="0" err="1"/>
              <a:t>nên</a:t>
            </a:r>
            <a:r>
              <a:rPr lang="en-US" sz="1800" dirty="0"/>
              <a:t> </a:t>
            </a:r>
            <a:r>
              <a:rPr lang="en-US" sz="1800" dirty="0" err="1"/>
              <a:t>được</a:t>
            </a:r>
            <a:r>
              <a:rPr lang="en-US" sz="1800" dirty="0"/>
              <a:t> </a:t>
            </a:r>
            <a:r>
              <a:rPr lang="en-US" sz="1800" dirty="0" err="1"/>
              <a:t>theo</a:t>
            </a:r>
            <a:r>
              <a:rPr lang="en-US" sz="1800" dirty="0"/>
              <a:t> </a:t>
            </a:r>
            <a:r>
              <a:rPr lang="en-US" sz="1800" dirty="0" err="1"/>
              <a:t>dõi</a:t>
            </a:r>
            <a:r>
              <a:rPr lang="en-US" sz="1800" dirty="0"/>
              <a:t> </a:t>
            </a:r>
            <a:r>
              <a:rPr lang="en-US" sz="1800" dirty="0" err="1"/>
              <a:t>lâm</a:t>
            </a:r>
            <a:r>
              <a:rPr lang="en-US" sz="1800" dirty="0"/>
              <a:t> </a:t>
            </a:r>
            <a:r>
              <a:rPr lang="en-US" sz="1800" dirty="0" err="1"/>
              <a:t>sàng</a:t>
            </a:r>
            <a:r>
              <a:rPr lang="en-US" sz="1800" dirty="0"/>
              <a:t> </a:t>
            </a:r>
            <a:r>
              <a:rPr lang="en-US" sz="1800" dirty="0" err="1"/>
              <a:t>về</a:t>
            </a:r>
            <a:r>
              <a:rPr lang="en-US" sz="1800" dirty="0"/>
              <a:t> </a:t>
            </a:r>
            <a:r>
              <a:rPr lang="en-US" sz="1800" dirty="0" err="1"/>
              <a:t>vấn</a:t>
            </a:r>
            <a:r>
              <a:rPr lang="en-US" sz="1800" dirty="0"/>
              <a:t> </a:t>
            </a:r>
            <a:r>
              <a:rPr lang="en-US" sz="1800" dirty="0" err="1"/>
              <a:t>đề</a:t>
            </a:r>
            <a:r>
              <a:rPr lang="en-US" sz="1800" dirty="0"/>
              <a:t> </a:t>
            </a:r>
            <a:r>
              <a:rPr lang="en-US" sz="1800" dirty="0" err="1"/>
              <a:t>chảy</a:t>
            </a:r>
            <a:r>
              <a:rPr lang="en-US" sz="1800" dirty="0"/>
              <a:t> </a:t>
            </a:r>
            <a:r>
              <a:rPr lang="en-US" sz="1800" dirty="0" err="1"/>
              <a:t>máu</a:t>
            </a:r>
            <a:r>
              <a:rPr lang="en-US" sz="1800" dirty="0"/>
              <a:t> </a:t>
            </a:r>
            <a:r>
              <a:rPr lang="en-US" sz="1800" dirty="0" err="1"/>
              <a:t>và</a:t>
            </a:r>
            <a:r>
              <a:rPr lang="en-US" sz="1800" dirty="0"/>
              <a:t> </a:t>
            </a:r>
            <a:r>
              <a:rPr lang="en-US" sz="1800" dirty="0" err="1"/>
              <a:t>suy</a:t>
            </a:r>
            <a:r>
              <a:rPr lang="en-US" sz="1800" dirty="0"/>
              <a:t> </a:t>
            </a:r>
            <a:r>
              <a:rPr lang="en-US" sz="1800" dirty="0" err="1"/>
              <a:t>thận</a:t>
            </a:r>
            <a:r>
              <a:rPr lang="en-US" sz="1800" dirty="0"/>
              <a:t>.</a:t>
            </a:r>
          </a:p>
          <a:p>
            <a:pPr lvl="0">
              <a:buFontTx/>
              <a:buChar char="-"/>
            </a:pPr>
            <a:endParaRPr lang="en-US" sz="1800" dirty="0"/>
          </a:p>
          <a:p>
            <a:pPr lvl="0">
              <a:buFontTx/>
              <a:buChar char="-"/>
            </a:pPr>
            <a:endParaRPr lang="en-US" sz="1800" dirty="0"/>
          </a:p>
          <a:p>
            <a:endParaRPr lang="en-US" sz="1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CFFB4B4-56BA-988B-00C9-8397F5843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479822"/>
          </a:xfrm>
        </p:spPr>
        <p:txBody>
          <a:bodyPr>
            <a:normAutofit fontScale="90000"/>
          </a:bodyPr>
          <a:lstStyle/>
          <a:p>
            <a:r>
              <a:rPr lang="en-US" sz="4000" dirty="0" err="1">
                <a:solidFill>
                  <a:srgbClr val="B10F54"/>
                </a:solidFill>
              </a:rPr>
              <a:t>Điều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trị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duy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trì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sớm</a:t>
            </a:r>
            <a:endParaRPr lang="en-US" sz="40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2556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8CF00-CD23-038C-7098-A7FB62174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3E5697D-5537-8954-31F5-AEE640E5A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666750"/>
            <a:ext cx="8839200" cy="32635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/>
              <a:t>- Các </a:t>
            </a:r>
            <a:r>
              <a:rPr lang="en-US" sz="1800" dirty="0" err="1"/>
              <a:t>khuyến</a:t>
            </a:r>
            <a:r>
              <a:rPr lang="en-US" sz="1800" dirty="0"/>
              <a:t> </a:t>
            </a:r>
            <a:r>
              <a:rPr lang="en-US" sz="1800" dirty="0" err="1"/>
              <a:t>cáo</a:t>
            </a:r>
            <a:r>
              <a:rPr lang="en-US" sz="1800" dirty="0"/>
              <a:t>:</a:t>
            </a:r>
          </a:p>
          <a:p>
            <a:pPr lvl="0"/>
            <a:r>
              <a:rPr lang="en-US" sz="1800" dirty="0"/>
              <a:t>BN </a:t>
            </a:r>
            <a:r>
              <a:rPr lang="en-US" sz="1800" dirty="0" err="1"/>
              <a:t>bị</a:t>
            </a:r>
            <a:r>
              <a:rPr lang="en-US" sz="1800" dirty="0"/>
              <a:t> HKTMS </a:t>
            </a:r>
            <a:r>
              <a:rPr lang="en-US" sz="1800" dirty="0" err="1"/>
              <a:t>thứ</a:t>
            </a:r>
            <a:r>
              <a:rPr lang="en-US" sz="1800" dirty="0"/>
              <a:t> </a:t>
            </a:r>
            <a:r>
              <a:rPr lang="en-US" sz="1800" dirty="0" err="1"/>
              <a:t>phát</a:t>
            </a:r>
            <a:r>
              <a:rPr lang="en-US" sz="1800" dirty="0"/>
              <a:t> </a:t>
            </a:r>
            <a:r>
              <a:rPr lang="en-US" sz="1800" dirty="0" err="1"/>
              <a:t>từ</a:t>
            </a:r>
            <a:r>
              <a:rPr lang="en-US" sz="1800" dirty="0"/>
              <a:t> YTNC </a:t>
            </a:r>
            <a:r>
              <a:rPr lang="en-US" sz="1800" dirty="0" err="1"/>
              <a:t>thoáng</a:t>
            </a:r>
            <a:r>
              <a:rPr lang="en-US" sz="1800" dirty="0"/>
              <a:t> qua, </a:t>
            </a:r>
            <a:r>
              <a:rPr lang="en-US" sz="1800" dirty="0" err="1"/>
              <a:t>kháng</a:t>
            </a:r>
            <a:r>
              <a:rPr lang="en-US" sz="1800" dirty="0"/>
              <a:t> </a:t>
            </a:r>
            <a:r>
              <a:rPr lang="en-US" sz="1800" dirty="0" err="1"/>
              <a:t>đông</a:t>
            </a:r>
            <a:r>
              <a:rPr lang="en-US" sz="1800" dirty="0"/>
              <a:t> </a:t>
            </a:r>
            <a:r>
              <a:rPr lang="en-US" sz="1800" dirty="0" err="1"/>
              <a:t>uống</a:t>
            </a:r>
            <a:r>
              <a:rPr lang="en-US" sz="1800" dirty="0"/>
              <a:t> 3 </a:t>
            </a:r>
            <a:r>
              <a:rPr lang="en-US" sz="1800" dirty="0" err="1"/>
              <a:t>tháng</a:t>
            </a:r>
            <a:r>
              <a:rPr lang="en-US" sz="1800" dirty="0"/>
              <a:t> (I-B).</a:t>
            </a:r>
          </a:p>
          <a:p>
            <a:pPr lvl="0"/>
            <a:r>
              <a:rPr lang="en-US" sz="1800" dirty="0"/>
              <a:t>BN </a:t>
            </a:r>
            <a:r>
              <a:rPr lang="en-US" sz="1800" dirty="0" err="1"/>
              <a:t>bị</a:t>
            </a:r>
            <a:r>
              <a:rPr lang="en-US" sz="1800" dirty="0"/>
              <a:t> HKTMS </a:t>
            </a:r>
            <a:r>
              <a:rPr lang="en-US" sz="1800" dirty="0" err="1"/>
              <a:t>không</a:t>
            </a:r>
            <a:r>
              <a:rPr lang="en-US" sz="1800" dirty="0"/>
              <a:t> YT </a:t>
            </a:r>
            <a:r>
              <a:rPr lang="en-US" sz="1800" dirty="0" err="1"/>
              <a:t>kích</a:t>
            </a:r>
            <a:r>
              <a:rPr lang="en-US" sz="1800" dirty="0"/>
              <a:t> </a:t>
            </a:r>
            <a:r>
              <a:rPr lang="en-US" sz="1800" dirty="0" err="1"/>
              <a:t>phát</a:t>
            </a:r>
            <a:r>
              <a:rPr lang="en-US" sz="1800" dirty="0"/>
              <a:t>, </a:t>
            </a:r>
            <a:r>
              <a:rPr lang="en-US" sz="1800" dirty="0" err="1"/>
              <a:t>kháng</a:t>
            </a:r>
            <a:r>
              <a:rPr lang="en-US" sz="1800" dirty="0"/>
              <a:t> </a:t>
            </a:r>
            <a:r>
              <a:rPr lang="en-US" sz="1800" dirty="0" err="1"/>
              <a:t>đông</a:t>
            </a:r>
            <a:r>
              <a:rPr lang="en-US" sz="1800" dirty="0"/>
              <a:t> </a:t>
            </a:r>
            <a:r>
              <a:rPr lang="en-US" sz="1800" dirty="0" err="1"/>
              <a:t>uống</a:t>
            </a:r>
            <a:r>
              <a:rPr lang="en-US" sz="1800" dirty="0"/>
              <a:t> </a:t>
            </a:r>
            <a:r>
              <a:rPr lang="en-US" sz="1800" dirty="0" err="1"/>
              <a:t>ít</a:t>
            </a:r>
            <a:r>
              <a:rPr lang="en-US" sz="1800" dirty="0"/>
              <a:t> </a:t>
            </a:r>
            <a:r>
              <a:rPr lang="en-US" sz="1800" dirty="0" err="1"/>
              <a:t>nhất</a:t>
            </a:r>
            <a:r>
              <a:rPr lang="en-US" sz="1800" dirty="0"/>
              <a:t> 3 </a:t>
            </a:r>
            <a:r>
              <a:rPr lang="en-US" sz="1800" dirty="0" err="1"/>
              <a:t>tháng</a:t>
            </a:r>
            <a:r>
              <a:rPr lang="en-US" sz="1800" dirty="0"/>
              <a:t> (I-A).</a:t>
            </a:r>
            <a:r>
              <a:rPr lang="en-US" sz="1800" dirty="0" err="1"/>
              <a:t>Điều</a:t>
            </a:r>
            <a:r>
              <a:rPr lang="en-US" sz="1800" dirty="0"/>
              <a:t> </a:t>
            </a:r>
            <a:r>
              <a:rPr lang="en-US" sz="1800" dirty="0" err="1"/>
              <a:t>trị</a:t>
            </a:r>
            <a:r>
              <a:rPr lang="en-US" sz="1800" dirty="0"/>
              <a:t> </a:t>
            </a:r>
            <a:r>
              <a:rPr lang="en-US" sz="1800" dirty="0" err="1"/>
              <a:t>kéo</a:t>
            </a:r>
            <a:r>
              <a:rPr lang="en-US" sz="1800" dirty="0"/>
              <a:t> </a:t>
            </a:r>
            <a:r>
              <a:rPr lang="en-US" sz="1800" dirty="0" err="1"/>
              <a:t>dài</a:t>
            </a:r>
            <a:r>
              <a:rPr lang="en-US" sz="1800" dirty="0"/>
              <a:t> ở HKTMS </a:t>
            </a:r>
            <a:r>
              <a:rPr lang="en-US" sz="1800" dirty="0" err="1"/>
              <a:t>lần</a:t>
            </a:r>
            <a:r>
              <a:rPr lang="en-US" sz="1800" dirty="0"/>
              <a:t> </a:t>
            </a:r>
            <a:r>
              <a:rPr lang="en-US" sz="1800" dirty="0" err="1"/>
              <a:t>đầu</a:t>
            </a:r>
            <a:r>
              <a:rPr lang="en-US" sz="1800" dirty="0"/>
              <a:t> </a:t>
            </a:r>
            <a:r>
              <a:rPr lang="en-US" sz="1800" dirty="0" err="1"/>
              <a:t>và</a:t>
            </a:r>
            <a:r>
              <a:rPr lang="en-US" sz="1800" dirty="0"/>
              <a:t> </a:t>
            </a:r>
            <a:r>
              <a:rPr lang="en-US" sz="1800" dirty="0" err="1"/>
              <a:t>không</a:t>
            </a:r>
            <a:r>
              <a:rPr lang="en-US" sz="1800" dirty="0"/>
              <a:t> YT </a:t>
            </a:r>
            <a:r>
              <a:rPr lang="en-US" sz="1800" dirty="0" err="1"/>
              <a:t>kích</a:t>
            </a:r>
            <a:r>
              <a:rPr lang="en-US" sz="1800" dirty="0"/>
              <a:t> </a:t>
            </a:r>
            <a:r>
              <a:rPr lang="en-US" sz="1800" dirty="0" err="1"/>
              <a:t>phát</a:t>
            </a:r>
            <a:r>
              <a:rPr lang="en-US" sz="1800" dirty="0"/>
              <a:t> </a:t>
            </a:r>
            <a:r>
              <a:rPr lang="en-US" sz="1800" dirty="0" err="1"/>
              <a:t>có</a:t>
            </a:r>
            <a:r>
              <a:rPr lang="en-US" sz="1800" dirty="0"/>
              <a:t> </a:t>
            </a:r>
            <a:r>
              <a:rPr lang="en-US" sz="1800" dirty="0" err="1"/>
              <a:t>nguy</a:t>
            </a:r>
            <a:r>
              <a:rPr lang="en-US" sz="1800" dirty="0"/>
              <a:t> </a:t>
            </a:r>
            <a:r>
              <a:rPr lang="en-US" sz="1800" dirty="0" err="1"/>
              <a:t>cơ</a:t>
            </a:r>
            <a:r>
              <a:rPr lang="en-US" sz="1800" dirty="0"/>
              <a:t> </a:t>
            </a:r>
            <a:r>
              <a:rPr lang="en-US" sz="1800" dirty="0" err="1"/>
              <a:t>chảy</a:t>
            </a:r>
            <a:r>
              <a:rPr lang="en-US" sz="1800" dirty="0"/>
              <a:t> </a:t>
            </a:r>
            <a:r>
              <a:rPr lang="en-US" sz="1800" dirty="0" err="1"/>
              <a:t>máu</a:t>
            </a:r>
            <a:r>
              <a:rPr lang="en-US" sz="1800" dirty="0"/>
              <a:t> </a:t>
            </a:r>
            <a:r>
              <a:rPr lang="en-US" sz="1800" dirty="0" err="1"/>
              <a:t>thấp</a:t>
            </a:r>
            <a:r>
              <a:rPr lang="en-US" sz="1800" dirty="0"/>
              <a:t> (</a:t>
            </a:r>
            <a:r>
              <a:rPr lang="en-US" sz="1800" dirty="0" err="1"/>
              <a:t>IIa</a:t>
            </a:r>
            <a:r>
              <a:rPr lang="en-US" sz="1800" dirty="0"/>
              <a:t>-B).</a:t>
            </a:r>
          </a:p>
          <a:p>
            <a:pPr lvl="0"/>
            <a:r>
              <a:rPr lang="en-US" sz="1800" dirty="0"/>
              <a:t>BN </a:t>
            </a:r>
            <a:r>
              <a:rPr lang="en-US" sz="1800" dirty="0" err="1"/>
              <a:t>bị</a:t>
            </a:r>
            <a:r>
              <a:rPr lang="en-US" sz="1800" dirty="0"/>
              <a:t> HKTMS  </a:t>
            </a:r>
            <a:r>
              <a:rPr lang="en-US" sz="1800" dirty="0" err="1"/>
              <a:t>tái</a:t>
            </a:r>
            <a:r>
              <a:rPr lang="en-US" sz="1800" dirty="0"/>
              <a:t> </a:t>
            </a:r>
            <a:r>
              <a:rPr lang="en-US" sz="1800" dirty="0" err="1"/>
              <a:t>phát</a:t>
            </a:r>
            <a:r>
              <a:rPr lang="en-US" sz="1800" dirty="0"/>
              <a:t> </a:t>
            </a:r>
            <a:r>
              <a:rPr lang="en-US" sz="1800" dirty="0" err="1"/>
              <a:t>và</a:t>
            </a:r>
            <a:r>
              <a:rPr lang="en-US" sz="1800" dirty="0"/>
              <a:t> </a:t>
            </a:r>
            <a:r>
              <a:rPr lang="en-US" sz="1800" dirty="0" err="1"/>
              <a:t>không</a:t>
            </a:r>
            <a:r>
              <a:rPr lang="en-US" sz="1800" dirty="0"/>
              <a:t> YT </a:t>
            </a:r>
            <a:r>
              <a:rPr lang="en-US" sz="1800" dirty="0" err="1"/>
              <a:t>kích</a:t>
            </a:r>
            <a:r>
              <a:rPr lang="en-US" sz="1800" dirty="0"/>
              <a:t> </a:t>
            </a:r>
            <a:r>
              <a:rPr lang="en-US" sz="1800" dirty="0" err="1"/>
              <a:t>phát</a:t>
            </a:r>
            <a:r>
              <a:rPr lang="en-US" sz="1800" dirty="0"/>
              <a:t>, </a:t>
            </a:r>
            <a:r>
              <a:rPr lang="en-US" sz="1800" dirty="0" err="1"/>
              <a:t>điều</a:t>
            </a:r>
            <a:r>
              <a:rPr lang="en-US" sz="1800" dirty="0"/>
              <a:t> </a:t>
            </a:r>
            <a:r>
              <a:rPr lang="en-US" sz="1800" dirty="0" err="1"/>
              <a:t>trị</a:t>
            </a:r>
            <a:r>
              <a:rPr lang="en-US" sz="1800" dirty="0"/>
              <a:t> </a:t>
            </a:r>
            <a:r>
              <a:rPr lang="en-US" sz="1800" dirty="0" err="1"/>
              <a:t>kháng</a:t>
            </a:r>
            <a:r>
              <a:rPr lang="en-US" sz="1800" dirty="0"/>
              <a:t> </a:t>
            </a:r>
            <a:r>
              <a:rPr lang="en-US" sz="1800" dirty="0" err="1"/>
              <a:t>đông</a:t>
            </a:r>
            <a:r>
              <a:rPr lang="en-US" sz="1800" dirty="0"/>
              <a:t> </a:t>
            </a:r>
            <a:r>
              <a:rPr lang="en-US" sz="1800" dirty="0" err="1"/>
              <a:t>không</a:t>
            </a:r>
            <a:r>
              <a:rPr lang="en-US" sz="1800" dirty="0"/>
              <a:t> </a:t>
            </a:r>
            <a:r>
              <a:rPr lang="en-US" sz="1800" dirty="0" err="1"/>
              <a:t>hạn</a:t>
            </a:r>
            <a:r>
              <a:rPr lang="en-US" sz="1800" dirty="0"/>
              <a:t> </a:t>
            </a:r>
            <a:r>
              <a:rPr lang="en-US" sz="1800" dirty="0" err="1"/>
              <a:t>định</a:t>
            </a:r>
            <a:r>
              <a:rPr lang="en-US" sz="1800" dirty="0"/>
              <a:t> (I-B). BN </a:t>
            </a:r>
            <a:r>
              <a:rPr lang="en-US" sz="1800" dirty="0" err="1"/>
              <a:t>bị</a:t>
            </a:r>
            <a:r>
              <a:rPr lang="en-US" sz="1800" dirty="0"/>
              <a:t> </a:t>
            </a:r>
            <a:r>
              <a:rPr lang="en-US" sz="1800" dirty="0" err="1"/>
              <a:t>hội</a:t>
            </a:r>
            <a:r>
              <a:rPr lang="en-US" sz="1800" dirty="0"/>
              <a:t> </a:t>
            </a:r>
            <a:r>
              <a:rPr lang="en-US" sz="1800" dirty="0" err="1"/>
              <a:t>chứng</a:t>
            </a:r>
            <a:r>
              <a:rPr lang="en-US" sz="1800" dirty="0"/>
              <a:t> antiphospholipid, </a:t>
            </a:r>
            <a:r>
              <a:rPr lang="en-US" sz="1800" dirty="0" err="1"/>
              <a:t>đồng</a:t>
            </a:r>
            <a:r>
              <a:rPr lang="en-US" sz="1800" dirty="0"/>
              <a:t> </a:t>
            </a:r>
            <a:r>
              <a:rPr lang="en-US" sz="1800" dirty="0" err="1"/>
              <a:t>hợp</a:t>
            </a:r>
            <a:r>
              <a:rPr lang="en-US" sz="1800" dirty="0"/>
              <a:t> </a:t>
            </a:r>
            <a:r>
              <a:rPr lang="en-US" sz="1800" dirty="0" err="1"/>
              <a:t>tử</a:t>
            </a:r>
            <a:r>
              <a:rPr lang="en-US" sz="1800" dirty="0"/>
              <a:t> </a:t>
            </a:r>
            <a:r>
              <a:rPr lang="en-US" sz="1800" dirty="0" err="1"/>
              <a:t>yếu</a:t>
            </a:r>
            <a:r>
              <a:rPr lang="en-US" sz="1800" dirty="0"/>
              <a:t> </a:t>
            </a:r>
            <a:r>
              <a:rPr lang="en-US" sz="1800" dirty="0" err="1"/>
              <a:t>tố</a:t>
            </a:r>
            <a:r>
              <a:rPr lang="en-US" sz="1800" dirty="0"/>
              <a:t> V Leiden, </a:t>
            </a:r>
            <a:r>
              <a:rPr lang="en-US" sz="1800" dirty="0" err="1"/>
              <a:t>thiếu</a:t>
            </a:r>
            <a:r>
              <a:rPr lang="en-US" sz="1800" dirty="0"/>
              <a:t> </a:t>
            </a:r>
            <a:r>
              <a:rPr lang="en-US" sz="1800" dirty="0" err="1"/>
              <a:t>hụt</a:t>
            </a:r>
            <a:r>
              <a:rPr lang="en-US" sz="1800" dirty="0"/>
              <a:t> antithrombin </a:t>
            </a:r>
            <a:r>
              <a:rPr lang="en-US" sz="1800" dirty="0" err="1"/>
              <a:t>hoặc</a:t>
            </a:r>
            <a:r>
              <a:rPr lang="en-US" sz="1800" dirty="0"/>
              <a:t> ở </a:t>
            </a:r>
            <a:r>
              <a:rPr lang="en-US" sz="1800" dirty="0" err="1"/>
              <a:t>những</a:t>
            </a:r>
            <a:r>
              <a:rPr lang="en-US" sz="1800" dirty="0"/>
              <a:t> </a:t>
            </a:r>
            <a:r>
              <a:rPr lang="en-US" sz="1800" dirty="0" err="1"/>
              <a:t>người</a:t>
            </a:r>
            <a:r>
              <a:rPr lang="en-US" sz="1800" dirty="0"/>
              <a:t> ≥ 2 </a:t>
            </a:r>
            <a:r>
              <a:rPr lang="en-US" sz="1800" dirty="0" err="1"/>
              <a:t>tính</a:t>
            </a:r>
            <a:r>
              <a:rPr lang="en-US" sz="1800" dirty="0"/>
              <a:t> </a:t>
            </a:r>
            <a:r>
              <a:rPr lang="en-US" sz="1800" dirty="0" err="1"/>
              <a:t>trạng</a:t>
            </a:r>
            <a:r>
              <a:rPr lang="en-US" sz="1800" dirty="0"/>
              <a:t> </a:t>
            </a:r>
            <a:r>
              <a:rPr lang="en-US" sz="1800" dirty="0" err="1"/>
              <a:t>ưa</a:t>
            </a:r>
            <a:r>
              <a:rPr lang="en-US" sz="1800" dirty="0"/>
              <a:t> </a:t>
            </a:r>
            <a:r>
              <a:rPr lang="en-US" sz="1800" dirty="0" err="1"/>
              <a:t>huyết</a:t>
            </a:r>
            <a:r>
              <a:rPr lang="en-US" sz="1800" dirty="0"/>
              <a:t> </a:t>
            </a:r>
            <a:r>
              <a:rPr lang="en-US" sz="1800" dirty="0" err="1"/>
              <a:t>khối</a:t>
            </a:r>
            <a:r>
              <a:rPr lang="en-US" sz="1800" dirty="0"/>
              <a:t> </a:t>
            </a:r>
            <a:r>
              <a:rPr lang="en-US" sz="1800" dirty="0" err="1"/>
              <a:t>mang</a:t>
            </a:r>
            <a:r>
              <a:rPr lang="en-US" sz="1800" dirty="0"/>
              <a:t> </a:t>
            </a:r>
            <a:r>
              <a:rPr lang="en-US" sz="1800" dirty="0" err="1"/>
              <a:t>tính</a:t>
            </a:r>
            <a:r>
              <a:rPr lang="en-US" sz="1800" dirty="0"/>
              <a:t> di </a:t>
            </a:r>
            <a:r>
              <a:rPr lang="en-US" sz="1800" dirty="0" err="1"/>
              <a:t>truyền</a:t>
            </a:r>
            <a:r>
              <a:rPr lang="en-US" sz="1800" dirty="0"/>
              <a:t> (</a:t>
            </a:r>
            <a:r>
              <a:rPr lang="en-US" sz="1800" dirty="0" err="1"/>
              <a:t>heteditary</a:t>
            </a:r>
            <a:r>
              <a:rPr lang="en-US" sz="1800" dirty="0"/>
              <a:t> thrombophilia condition) ) </a:t>
            </a:r>
            <a:r>
              <a:rPr lang="en-US" sz="1800" dirty="0" err="1"/>
              <a:t>hoặc</a:t>
            </a:r>
            <a:r>
              <a:rPr lang="en-US" sz="1800" dirty="0"/>
              <a:t> ở </a:t>
            </a:r>
            <a:r>
              <a:rPr lang="en-US" sz="1800" dirty="0" err="1"/>
              <a:t>những</a:t>
            </a:r>
            <a:r>
              <a:rPr lang="en-US" sz="1800" dirty="0"/>
              <a:t> BN </a:t>
            </a:r>
            <a:r>
              <a:rPr lang="en-US" sz="1800" dirty="0" err="1"/>
              <a:t>bị</a:t>
            </a:r>
            <a:r>
              <a:rPr lang="en-US" sz="1800" dirty="0"/>
              <a:t> </a:t>
            </a:r>
            <a:r>
              <a:rPr lang="en-US" sz="1800" dirty="0" err="1"/>
              <a:t>bệnh</a:t>
            </a:r>
            <a:r>
              <a:rPr lang="en-US" sz="1800" dirty="0"/>
              <a:t> </a:t>
            </a:r>
            <a:r>
              <a:rPr lang="en-US" sz="1800" dirty="0" err="1"/>
              <a:t>lý</a:t>
            </a:r>
            <a:r>
              <a:rPr lang="en-US" sz="1800" dirty="0"/>
              <a:t> </a:t>
            </a:r>
            <a:r>
              <a:rPr lang="en-US" sz="1800" dirty="0" err="1"/>
              <a:t>ác</a:t>
            </a:r>
            <a:r>
              <a:rPr lang="en-US" sz="1800" dirty="0"/>
              <a:t> </a:t>
            </a:r>
            <a:r>
              <a:rPr lang="en-US" sz="1800" dirty="0" err="1"/>
              <a:t>tính</a:t>
            </a:r>
            <a:r>
              <a:rPr lang="en-US" sz="1800" dirty="0"/>
              <a:t> </a:t>
            </a:r>
            <a:r>
              <a:rPr lang="en-US" sz="1800" dirty="0" err="1"/>
              <a:t>đang</a:t>
            </a:r>
            <a:r>
              <a:rPr lang="en-US" sz="1800" dirty="0"/>
              <a:t> </a:t>
            </a:r>
            <a:r>
              <a:rPr lang="en-US" sz="1800" dirty="0" err="1"/>
              <a:t>hoạt</a:t>
            </a:r>
            <a:r>
              <a:rPr lang="en-US" sz="1800" dirty="0"/>
              <a:t> </a:t>
            </a:r>
            <a:r>
              <a:rPr lang="en-US" sz="1800" dirty="0" err="1"/>
              <a:t>động</a:t>
            </a:r>
            <a:r>
              <a:rPr lang="en-US" sz="1800" dirty="0"/>
              <a:t>.</a:t>
            </a:r>
          </a:p>
          <a:p>
            <a:pPr lvl="0"/>
            <a:r>
              <a:rPr lang="en-US" sz="1800" dirty="0" err="1"/>
              <a:t>Bệnh</a:t>
            </a:r>
            <a:r>
              <a:rPr lang="en-US" sz="1800" dirty="0"/>
              <a:t> </a:t>
            </a:r>
            <a:r>
              <a:rPr lang="en-US" sz="1800" dirty="0" err="1"/>
              <a:t>nhân</a:t>
            </a:r>
            <a:r>
              <a:rPr lang="en-US" sz="1800" dirty="0"/>
              <a:t> </a:t>
            </a:r>
            <a:r>
              <a:rPr lang="en-US" sz="1800" dirty="0" err="1"/>
              <a:t>bị</a:t>
            </a:r>
            <a:r>
              <a:rPr lang="en-US" sz="1800" dirty="0"/>
              <a:t> HKTMS </a:t>
            </a:r>
            <a:r>
              <a:rPr lang="en-US" sz="1800" dirty="0" err="1"/>
              <a:t>và</a:t>
            </a:r>
            <a:r>
              <a:rPr lang="en-US" sz="1800" dirty="0"/>
              <a:t> </a:t>
            </a:r>
            <a:r>
              <a:rPr lang="en-US" sz="1800" dirty="0" err="1"/>
              <a:t>ung</a:t>
            </a:r>
            <a:r>
              <a:rPr lang="en-US" sz="1800" dirty="0"/>
              <a:t> </a:t>
            </a:r>
            <a:r>
              <a:rPr lang="en-US" sz="1800" dirty="0" err="1"/>
              <a:t>thư</a:t>
            </a:r>
            <a:r>
              <a:rPr lang="en-US" sz="1800" dirty="0"/>
              <a:t>: heparin TLPT </a:t>
            </a:r>
            <a:r>
              <a:rPr lang="en-US" sz="1800" dirty="0" err="1"/>
              <a:t>tiêm</a:t>
            </a:r>
            <a:r>
              <a:rPr lang="en-US" sz="1800" dirty="0"/>
              <a:t> </a:t>
            </a:r>
            <a:r>
              <a:rPr lang="en-US" sz="1800" dirty="0" err="1"/>
              <a:t>dưới</a:t>
            </a:r>
            <a:r>
              <a:rPr lang="en-US" sz="1800" dirty="0"/>
              <a:t> da 3-6 </a:t>
            </a:r>
            <a:r>
              <a:rPr lang="en-US" sz="1800" dirty="0" err="1"/>
              <a:t>tháng</a:t>
            </a:r>
            <a:r>
              <a:rPr lang="en-US" sz="1800" dirty="0"/>
              <a:t> </a:t>
            </a:r>
            <a:r>
              <a:rPr lang="en-US" sz="1800" dirty="0" err="1"/>
              <a:t>hoặc</a:t>
            </a:r>
            <a:r>
              <a:rPr lang="en-US" sz="1800" dirty="0"/>
              <a:t> </a:t>
            </a:r>
            <a:r>
              <a:rPr lang="en-US" sz="1800" dirty="0" err="1"/>
              <a:t>cho</a:t>
            </a:r>
            <a:r>
              <a:rPr lang="en-US" sz="1800" dirty="0"/>
              <a:t> </a:t>
            </a:r>
            <a:r>
              <a:rPr lang="en-US" sz="1800" dirty="0" err="1"/>
              <a:t>đến</a:t>
            </a:r>
            <a:r>
              <a:rPr lang="en-US" sz="1800" dirty="0"/>
              <a:t> </a:t>
            </a:r>
            <a:r>
              <a:rPr lang="en-US" sz="1800" dirty="0" err="1"/>
              <a:t>khi</a:t>
            </a:r>
            <a:r>
              <a:rPr lang="en-US" sz="1800" dirty="0"/>
              <a:t> </a:t>
            </a:r>
            <a:r>
              <a:rPr lang="en-US" sz="1800" dirty="0" err="1"/>
              <a:t>ung</a:t>
            </a:r>
            <a:r>
              <a:rPr lang="en-US" sz="1800" dirty="0"/>
              <a:t> </a:t>
            </a:r>
            <a:r>
              <a:rPr lang="en-US" sz="1800" dirty="0" err="1"/>
              <a:t>thư</a:t>
            </a:r>
            <a:r>
              <a:rPr lang="en-US" sz="1800" dirty="0"/>
              <a:t> </a:t>
            </a:r>
            <a:r>
              <a:rPr lang="en-US" sz="1800" dirty="0" err="1"/>
              <a:t>được</a:t>
            </a:r>
            <a:r>
              <a:rPr lang="en-US" sz="1800" dirty="0"/>
              <a:t> </a:t>
            </a:r>
            <a:r>
              <a:rPr lang="en-US" sz="1800" dirty="0" err="1"/>
              <a:t>chữa</a:t>
            </a:r>
            <a:r>
              <a:rPr lang="en-US" sz="1800" dirty="0"/>
              <a:t> </a:t>
            </a:r>
            <a:r>
              <a:rPr lang="en-US" sz="1800" dirty="0" err="1"/>
              <a:t>khỏi</a:t>
            </a:r>
            <a:r>
              <a:rPr lang="en-US" sz="1800" dirty="0"/>
              <a:t> (</a:t>
            </a:r>
            <a:r>
              <a:rPr lang="en-US" sz="1800" dirty="0" err="1"/>
              <a:t>IIa</a:t>
            </a:r>
            <a:r>
              <a:rPr lang="en-US" sz="1800" dirty="0"/>
              <a:t>-B).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AFD000B-6432-7C5A-D4A9-4702F0215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479822"/>
          </a:xfrm>
        </p:spPr>
        <p:txBody>
          <a:bodyPr>
            <a:normAutofit fontScale="90000"/>
          </a:bodyPr>
          <a:lstStyle/>
          <a:p>
            <a:r>
              <a:rPr lang="en-US" sz="4000" dirty="0" err="1">
                <a:solidFill>
                  <a:srgbClr val="B10F54"/>
                </a:solidFill>
              </a:rPr>
              <a:t>Điều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trị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duy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trì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lâu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dài</a:t>
            </a:r>
            <a:endParaRPr lang="en-US" sz="40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5413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7E3BD-00AE-5DE8-A918-7B992A101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276B970-E55D-0856-05E0-422CEF22C5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666750"/>
            <a:ext cx="8839200" cy="32635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/>
              <a:t>- Các </a:t>
            </a:r>
            <a:r>
              <a:rPr lang="en-US" sz="1800" dirty="0" err="1"/>
              <a:t>khuyến</a:t>
            </a:r>
            <a:r>
              <a:rPr lang="en-US" sz="1800" dirty="0"/>
              <a:t> </a:t>
            </a:r>
            <a:r>
              <a:rPr lang="en-US" sz="1800" dirty="0" err="1"/>
              <a:t>cáo</a:t>
            </a:r>
            <a:r>
              <a:rPr lang="en-US" sz="1800" dirty="0"/>
              <a:t>:</a:t>
            </a:r>
          </a:p>
          <a:p>
            <a:pPr lvl="0"/>
            <a:r>
              <a:rPr lang="en-US" sz="1800" dirty="0"/>
              <a:t>Rivaroxaban (20 mg X 1 </a:t>
            </a:r>
            <a:r>
              <a:rPr lang="en-US" sz="1800" dirty="0" err="1"/>
              <a:t>lần</a:t>
            </a:r>
            <a:r>
              <a:rPr lang="en-US" sz="1800" dirty="0"/>
              <a:t>/</a:t>
            </a:r>
            <a:r>
              <a:rPr lang="en-US" sz="1800" dirty="0" err="1"/>
              <a:t>ngày</a:t>
            </a:r>
            <a:r>
              <a:rPr lang="en-US" sz="1800" dirty="0"/>
              <a:t>), dabigatran (150 mg X 2 </a:t>
            </a:r>
            <a:r>
              <a:rPr lang="en-US" sz="1800" dirty="0" err="1"/>
              <a:t>lần</a:t>
            </a:r>
            <a:r>
              <a:rPr lang="en-US" sz="1800" dirty="0"/>
              <a:t>/</a:t>
            </a:r>
            <a:r>
              <a:rPr lang="en-US" sz="1800" dirty="0" err="1"/>
              <a:t>ngày</a:t>
            </a:r>
            <a:r>
              <a:rPr lang="en-US" sz="1800" dirty="0"/>
              <a:t> </a:t>
            </a:r>
            <a:r>
              <a:rPr lang="en-US" sz="1800" dirty="0" err="1"/>
              <a:t>hoặc</a:t>
            </a:r>
            <a:r>
              <a:rPr lang="en-US" sz="1800" dirty="0"/>
              <a:t> 110 mg X 2 </a:t>
            </a:r>
            <a:r>
              <a:rPr lang="en-US" sz="1800" dirty="0" err="1"/>
              <a:t>lần</a:t>
            </a:r>
            <a:r>
              <a:rPr lang="en-US" sz="1800" dirty="0"/>
              <a:t>/</a:t>
            </a:r>
            <a:r>
              <a:rPr lang="en-US" sz="1800" dirty="0" err="1"/>
              <a:t>ngày</a:t>
            </a:r>
            <a:r>
              <a:rPr lang="en-US" sz="1800" dirty="0"/>
              <a:t> </a:t>
            </a:r>
            <a:r>
              <a:rPr lang="en-US" sz="1800" dirty="0" err="1"/>
              <a:t>cho</a:t>
            </a:r>
            <a:r>
              <a:rPr lang="en-US" sz="1800" dirty="0"/>
              <a:t> </a:t>
            </a:r>
            <a:r>
              <a:rPr lang="en-US" sz="1800" dirty="0" err="1"/>
              <a:t>bệnh</a:t>
            </a:r>
            <a:r>
              <a:rPr lang="en-US" sz="1800" dirty="0"/>
              <a:t> </a:t>
            </a:r>
            <a:r>
              <a:rPr lang="en-US" sz="1800" dirty="0" err="1"/>
              <a:t>nhân</a:t>
            </a:r>
            <a:r>
              <a:rPr lang="en-US" sz="1800" dirty="0"/>
              <a:t> ≥ 80 </a:t>
            </a:r>
            <a:r>
              <a:rPr lang="en-US" sz="1800" dirty="0" err="1"/>
              <a:t>tuổi</a:t>
            </a:r>
            <a:r>
              <a:rPr lang="en-US" sz="1800" dirty="0"/>
              <a:t> </a:t>
            </a:r>
            <a:r>
              <a:rPr lang="en-US" sz="1800" dirty="0" err="1"/>
              <a:t>hoặc</a:t>
            </a:r>
            <a:r>
              <a:rPr lang="en-US" sz="1800" dirty="0"/>
              <a:t> </a:t>
            </a:r>
            <a:r>
              <a:rPr lang="en-US" sz="1800" dirty="0" err="1"/>
              <a:t>có</a:t>
            </a:r>
            <a:r>
              <a:rPr lang="en-US" sz="1800" dirty="0"/>
              <a:t> </a:t>
            </a:r>
            <a:r>
              <a:rPr lang="en-US" sz="1800" dirty="0" err="1"/>
              <a:t>điều</a:t>
            </a:r>
            <a:r>
              <a:rPr lang="en-US" sz="1800" dirty="0"/>
              <a:t> </a:t>
            </a:r>
            <a:r>
              <a:rPr lang="en-US" sz="1800" dirty="0" err="1"/>
              <a:t>trị</a:t>
            </a:r>
            <a:r>
              <a:rPr lang="en-US" sz="1800" dirty="0"/>
              <a:t> verapamil </a:t>
            </a:r>
            <a:r>
              <a:rPr lang="en-US" sz="1800" dirty="0" err="1"/>
              <a:t>đồng</a:t>
            </a:r>
            <a:r>
              <a:rPr lang="en-US" sz="1800" dirty="0"/>
              <a:t> </a:t>
            </a:r>
            <a:r>
              <a:rPr lang="en-US" sz="1800" dirty="0" err="1"/>
              <a:t>thời</a:t>
            </a:r>
            <a:r>
              <a:rPr lang="en-US" sz="1800" dirty="0"/>
              <a:t>) </a:t>
            </a:r>
            <a:r>
              <a:rPr lang="en-US" sz="1800" dirty="0" err="1"/>
              <a:t>hoặc</a:t>
            </a:r>
            <a:r>
              <a:rPr lang="en-US" sz="1800" dirty="0"/>
              <a:t> apixaban (2.5 mg X 2 </a:t>
            </a:r>
            <a:r>
              <a:rPr lang="en-US" sz="1800" dirty="0" err="1"/>
              <a:t>lần</a:t>
            </a:r>
            <a:r>
              <a:rPr lang="en-US" sz="1800" dirty="0"/>
              <a:t>/</a:t>
            </a:r>
            <a:r>
              <a:rPr lang="en-US" sz="1800" dirty="0" err="1"/>
              <a:t>ngày</a:t>
            </a:r>
            <a:r>
              <a:rPr lang="en-US" sz="1800" dirty="0"/>
              <a:t>) </a:t>
            </a:r>
            <a:r>
              <a:rPr lang="en-US" sz="1800" dirty="0" err="1"/>
              <a:t>điều</a:t>
            </a:r>
            <a:r>
              <a:rPr lang="en-US" sz="1800" dirty="0"/>
              <a:t> </a:t>
            </a:r>
            <a:r>
              <a:rPr lang="en-US" sz="1800" dirty="0" err="1"/>
              <a:t>trị</a:t>
            </a:r>
            <a:r>
              <a:rPr lang="en-US" sz="1800" dirty="0"/>
              <a:t> </a:t>
            </a:r>
            <a:r>
              <a:rPr lang="en-US" sz="1800" dirty="0" err="1"/>
              <a:t>thay</a:t>
            </a:r>
            <a:r>
              <a:rPr lang="en-US" sz="1800" dirty="0"/>
              <a:t> </a:t>
            </a:r>
            <a:r>
              <a:rPr lang="en-US" sz="1800" dirty="0" err="1"/>
              <a:t>thế</a:t>
            </a:r>
            <a:r>
              <a:rPr lang="en-US" sz="1800" dirty="0"/>
              <a:t> </a:t>
            </a:r>
            <a:r>
              <a:rPr lang="en-US" sz="1800" dirty="0" err="1"/>
              <a:t>cho</a:t>
            </a:r>
            <a:r>
              <a:rPr lang="en-US" sz="1800" dirty="0"/>
              <a:t> VKA </a:t>
            </a:r>
            <a:r>
              <a:rPr lang="en-US" sz="1800" dirty="0" err="1"/>
              <a:t>nếu</a:t>
            </a:r>
            <a:r>
              <a:rPr lang="en-US" sz="1800" dirty="0"/>
              <a:t> </a:t>
            </a:r>
            <a:r>
              <a:rPr lang="en-US" sz="1800" dirty="0" err="1"/>
              <a:t>việc</a:t>
            </a:r>
            <a:r>
              <a:rPr lang="en-US" sz="1800" dirty="0"/>
              <a:t> </a:t>
            </a:r>
            <a:r>
              <a:rPr lang="en-US" sz="1800" dirty="0" err="1"/>
              <a:t>sử</a:t>
            </a:r>
            <a:r>
              <a:rPr lang="en-US" sz="1800" dirty="0"/>
              <a:t> </a:t>
            </a:r>
            <a:r>
              <a:rPr lang="en-US" sz="1800" dirty="0" err="1"/>
              <a:t>dụng</a:t>
            </a:r>
            <a:r>
              <a:rPr lang="en-US" sz="1800" dirty="0"/>
              <a:t> </a:t>
            </a:r>
            <a:r>
              <a:rPr lang="en-US" sz="1800" dirty="0" err="1"/>
              <a:t>kháng</a:t>
            </a:r>
            <a:r>
              <a:rPr lang="en-US" sz="1800" dirty="0"/>
              <a:t> </a:t>
            </a:r>
            <a:r>
              <a:rPr lang="en-US" sz="1800" dirty="0" err="1"/>
              <a:t>đông</a:t>
            </a:r>
            <a:r>
              <a:rPr lang="en-US" sz="1800" dirty="0"/>
              <a:t> </a:t>
            </a:r>
            <a:r>
              <a:rPr lang="en-US" sz="1800" dirty="0" err="1"/>
              <a:t>kéo</a:t>
            </a:r>
            <a:r>
              <a:rPr lang="en-US" sz="1800" dirty="0"/>
              <a:t> </a:t>
            </a:r>
            <a:r>
              <a:rPr lang="en-US" sz="1800" dirty="0" err="1"/>
              <a:t>dài</a:t>
            </a:r>
            <a:r>
              <a:rPr lang="en-US" sz="1800" dirty="0"/>
              <a:t> </a:t>
            </a:r>
            <a:r>
              <a:rPr lang="en-US" sz="1800" dirty="0" err="1"/>
              <a:t>hơn</a:t>
            </a:r>
            <a:r>
              <a:rPr lang="en-US" sz="1800" dirty="0"/>
              <a:t>, </a:t>
            </a:r>
            <a:r>
              <a:rPr lang="en-US" sz="1800" dirty="0" err="1"/>
              <a:t>ngoại</a:t>
            </a:r>
            <a:r>
              <a:rPr lang="en-US" sz="1800" dirty="0"/>
              <a:t> </a:t>
            </a:r>
            <a:r>
              <a:rPr lang="en-US" sz="1800" dirty="0" err="1"/>
              <a:t>trừ</a:t>
            </a:r>
            <a:r>
              <a:rPr lang="en-US" sz="1800" dirty="0"/>
              <a:t> </a:t>
            </a:r>
            <a:r>
              <a:rPr lang="en-US" sz="1800" dirty="0" err="1"/>
              <a:t>suy</a:t>
            </a:r>
            <a:r>
              <a:rPr lang="en-US" sz="1800" dirty="0"/>
              <a:t> </a:t>
            </a:r>
            <a:r>
              <a:rPr lang="en-US" sz="1800" dirty="0" err="1"/>
              <a:t>thận</a:t>
            </a:r>
            <a:r>
              <a:rPr lang="en-US" sz="1800" dirty="0"/>
              <a:t> </a:t>
            </a:r>
            <a:r>
              <a:rPr lang="en-US" sz="1800" dirty="0" err="1"/>
              <a:t>nặng</a:t>
            </a:r>
            <a:r>
              <a:rPr lang="en-US" sz="1800" dirty="0"/>
              <a:t>(</a:t>
            </a:r>
            <a:r>
              <a:rPr lang="en-US" sz="1800" dirty="0" err="1"/>
              <a:t>IIa</a:t>
            </a:r>
            <a:r>
              <a:rPr lang="en-US" sz="1800" dirty="0"/>
              <a:t>-B).</a:t>
            </a:r>
          </a:p>
          <a:p>
            <a:pPr lvl="0"/>
            <a:r>
              <a:rPr lang="en-US" sz="1800" dirty="0"/>
              <a:t>Những </a:t>
            </a:r>
            <a:r>
              <a:rPr lang="en-US" sz="1800" dirty="0" err="1"/>
              <a:t>bệnh</a:t>
            </a:r>
            <a:r>
              <a:rPr lang="en-US" sz="1800" dirty="0"/>
              <a:t> </a:t>
            </a:r>
            <a:r>
              <a:rPr lang="en-US" sz="1800" dirty="0" err="1"/>
              <a:t>nhân</a:t>
            </a:r>
            <a:r>
              <a:rPr lang="en-US" sz="1800" dirty="0"/>
              <a:t> </a:t>
            </a:r>
            <a:r>
              <a:rPr lang="en-US" sz="1800" dirty="0" err="1"/>
              <a:t>điều</a:t>
            </a:r>
            <a:r>
              <a:rPr lang="en-US" sz="1800" dirty="0"/>
              <a:t> </a:t>
            </a:r>
            <a:r>
              <a:rPr lang="en-US" sz="1800" dirty="0" err="1"/>
              <a:t>trị</a:t>
            </a:r>
            <a:r>
              <a:rPr lang="en-US" sz="1800" dirty="0"/>
              <a:t> </a:t>
            </a:r>
            <a:r>
              <a:rPr lang="en-US" sz="1800" dirty="0" err="1"/>
              <a:t>kháng</a:t>
            </a:r>
            <a:r>
              <a:rPr lang="en-US" sz="1800" dirty="0"/>
              <a:t> </a:t>
            </a:r>
            <a:r>
              <a:rPr lang="en-US" sz="1800" dirty="0" err="1"/>
              <a:t>đông</a:t>
            </a:r>
            <a:r>
              <a:rPr lang="en-US" sz="1800" dirty="0"/>
              <a:t> </a:t>
            </a:r>
            <a:r>
              <a:rPr lang="en-US" sz="1800" dirty="0" err="1"/>
              <a:t>kéo</a:t>
            </a:r>
            <a:r>
              <a:rPr lang="en-US" sz="1800" dirty="0"/>
              <a:t> </a:t>
            </a:r>
            <a:r>
              <a:rPr lang="en-US" sz="1800" dirty="0" err="1"/>
              <a:t>dài</a:t>
            </a:r>
            <a:r>
              <a:rPr lang="en-US" sz="1800" dirty="0"/>
              <a:t>, </a:t>
            </a:r>
            <a:r>
              <a:rPr lang="en-US" sz="1800" dirty="0" err="1"/>
              <a:t>tỷ</a:t>
            </a:r>
            <a:r>
              <a:rPr lang="en-US" sz="1800" dirty="0"/>
              <a:t> </a:t>
            </a:r>
            <a:r>
              <a:rPr lang="en-US" sz="1800" dirty="0" err="1"/>
              <a:t>lệ</a:t>
            </a:r>
            <a:r>
              <a:rPr lang="en-US" sz="1800" dirty="0"/>
              <a:t> </a:t>
            </a:r>
            <a:r>
              <a:rPr lang="en-US" sz="1800" dirty="0" err="1"/>
              <a:t>lợi</a:t>
            </a:r>
            <a:r>
              <a:rPr lang="en-US" sz="1800" dirty="0"/>
              <a:t> </a:t>
            </a:r>
            <a:r>
              <a:rPr lang="en-US" sz="1800" dirty="0" err="1"/>
              <a:t>ích-nguy</a:t>
            </a:r>
            <a:r>
              <a:rPr lang="en-US" sz="1800" dirty="0"/>
              <a:t> </a:t>
            </a:r>
            <a:r>
              <a:rPr lang="en-US" sz="1800" dirty="0" err="1"/>
              <a:t>cơ</a:t>
            </a:r>
            <a:r>
              <a:rPr lang="en-US" sz="1800" dirty="0"/>
              <a:t> </a:t>
            </a:r>
            <a:r>
              <a:rPr lang="en-US" sz="1800" dirty="0" err="1"/>
              <a:t>nên</a:t>
            </a:r>
            <a:r>
              <a:rPr lang="en-US" sz="1800" dirty="0"/>
              <a:t> </a:t>
            </a:r>
            <a:r>
              <a:rPr lang="en-US" sz="1800" dirty="0" err="1"/>
              <a:t>được</a:t>
            </a:r>
            <a:r>
              <a:rPr lang="en-US" sz="1800" dirty="0"/>
              <a:t> </a:t>
            </a:r>
            <a:r>
              <a:rPr lang="en-US" sz="1800" dirty="0" err="1"/>
              <a:t>tái</a:t>
            </a:r>
            <a:r>
              <a:rPr lang="en-US" sz="1800" dirty="0"/>
              <a:t> </a:t>
            </a:r>
            <a:r>
              <a:rPr lang="en-US" sz="1800" dirty="0" err="1"/>
              <a:t>đánh</a:t>
            </a:r>
            <a:r>
              <a:rPr lang="en-US" sz="1800" dirty="0"/>
              <a:t> </a:t>
            </a:r>
            <a:r>
              <a:rPr lang="en-US" sz="1800" dirty="0" err="1"/>
              <a:t>giá</a:t>
            </a:r>
            <a:r>
              <a:rPr lang="en-US" sz="1800" dirty="0"/>
              <a:t> </a:t>
            </a:r>
            <a:r>
              <a:rPr lang="en-US" sz="1800" dirty="0" err="1"/>
              <a:t>tại</a:t>
            </a:r>
            <a:r>
              <a:rPr lang="en-US" sz="1800" dirty="0"/>
              <a:t> </a:t>
            </a:r>
            <a:r>
              <a:rPr lang="en-US" sz="1800" dirty="0" err="1"/>
              <a:t>mỗi</a:t>
            </a:r>
            <a:r>
              <a:rPr lang="en-US" sz="1800" dirty="0"/>
              <a:t> </a:t>
            </a:r>
            <a:r>
              <a:rPr lang="en-US" sz="1800" dirty="0" err="1"/>
              <a:t>lần</a:t>
            </a:r>
            <a:r>
              <a:rPr lang="en-US" sz="1800" dirty="0"/>
              <a:t> </a:t>
            </a:r>
            <a:r>
              <a:rPr lang="en-US" sz="1800" dirty="0" err="1"/>
              <a:t>tái</a:t>
            </a:r>
            <a:r>
              <a:rPr lang="en-US" sz="1800" dirty="0"/>
              <a:t> </a:t>
            </a:r>
            <a:r>
              <a:rPr lang="en-US" sz="1800" dirty="0" err="1"/>
              <a:t>khám</a:t>
            </a:r>
            <a:r>
              <a:rPr lang="en-US" sz="1800" dirty="0"/>
              <a:t> (I-C).</a:t>
            </a:r>
          </a:p>
          <a:p>
            <a:pPr lvl="0"/>
            <a:r>
              <a:rPr lang="en-US" sz="1800" dirty="0"/>
              <a:t>BN </a:t>
            </a:r>
            <a:r>
              <a:rPr lang="en-US" sz="1800" dirty="0" err="1"/>
              <a:t>từ</a:t>
            </a:r>
            <a:r>
              <a:rPr lang="en-US" sz="1800" dirty="0"/>
              <a:t> </a:t>
            </a:r>
            <a:r>
              <a:rPr lang="en-US" sz="1800" dirty="0" err="1"/>
              <a:t>chối</a:t>
            </a:r>
            <a:r>
              <a:rPr lang="en-US" sz="1800" dirty="0"/>
              <a:t> </a:t>
            </a:r>
            <a:r>
              <a:rPr lang="en-US" sz="1800" dirty="0" err="1"/>
              <a:t>hoặc</a:t>
            </a:r>
            <a:r>
              <a:rPr lang="en-US" sz="1800" dirty="0"/>
              <a:t> </a:t>
            </a:r>
            <a:r>
              <a:rPr lang="en-US" sz="1800" dirty="0" err="1"/>
              <a:t>không</a:t>
            </a:r>
            <a:r>
              <a:rPr lang="en-US" sz="1800" dirty="0"/>
              <a:t> </a:t>
            </a:r>
            <a:r>
              <a:rPr lang="en-US" sz="1800" dirty="0" err="1"/>
              <a:t>thể</a:t>
            </a:r>
            <a:r>
              <a:rPr lang="en-US" sz="1800" dirty="0"/>
              <a:t> dung </a:t>
            </a:r>
            <a:r>
              <a:rPr lang="en-US" sz="1800" dirty="0" err="1"/>
              <a:t>nạp</a:t>
            </a:r>
            <a:r>
              <a:rPr lang="en-US" sz="1800" dirty="0"/>
              <a:t> </a:t>
            </a:r>
            <a:r>
              <a:rPr lang="en-US" sz="1800" dirty="0" err="1"/>
              <a:t>với</a:t>
            </a:r>
            <a:r>
              <a:rPr lang="en-US" sz="1800" dirty="0"/>
              <a:t> </a:t>
            </a:r>
            <a:r>
              <a:rPr lang="en-US" sz="1800" dirty="0" err="1"/>
              <a:t>bất</a:t>
            </a:r>
            <a:r>
              <a:rPr lang="en-US" sz="1800" dirty="0"/>
              <a:t> </a:t>
            </a:r>
            <a:r>
              <a:rPr lang="en-US" sz="1800" dirty="0" err="1"/>
              <a:t>kỳ</a:t>
            </a:r>
            <a:r>
              <a:rPr lang="en-US" sz="1800" dirty="0"/>
              <a:t> </a:t>
            </a:r>
            <a:r>
              <a:rPr lang="en-US" sz="1800" dirty="0" err="1"/>
              <a:t>dạng</a:t>
            </a:r>
            <a:r>
              <a:rPr lang="en-US" sz="1800" dirty="0"/>
              <a:t> </a:t>
            </a:r>
            <a:r>
              <a:rPr lang="en-US" sz="1800" dirty="0" err="1"/>
              <a:t>kháng</a:t>
            </a:r>
            <a:r>
              <a:rPr lang="en-US" sz="1800" dirty="0"/>
              <a:t> </a:t>
            </a:r>
            <a:r>
              <a:rPr lang="en-US" sz="1800" dirty="0" err="1"/>
              <a:t>đông</a:t>
            </a:r>
            <a:r>
              <a:rPr lang="en-US" sz="1800" dirty="0"/>
              <a:t> </a:t>
            </a:r>
            <a:r>
              <a:rPr lang="en-US" sz="1800" dirty="0" err="1"/>
              <a:t>nào</a:t>
            </a:r>
            <a:r>
              <a:rPr lang="en-US" sz="1800" dirty="0"/>
              <a:t>, aspirin </a:t>
            </a:r>
            <a:r>
              <a:rPr lang="en-US" sz="1800" dirty="0" err="1"/>
              <a:t>có</a:t>
            </a:r>
            <a:r>
              <a:rPr lang="en-US" sz="1800" dirty="0"/>
              <a:t> </a:t>
            </a:r>
            <a:r>
              <a:rPr lang="en-US" sz="1800" dirty="0" err="1"/>
              <a:t>thể</a:t>
            </a:r>
            <a:r>
              <a:rPr lang="en-US" sz="1800" dirty="0"/>
              <a:t> </a:t>
            </a:r>
            <a:r>
              <a:rPr lang="en-US" sz="1800" dirty="0" err="1"/>
              <a:t>được</a:t>
            </a:r>
            <a:r>
              <a:rPr lang="en-US" sz="1800" dirty="0"/>
              <a:t> </a:t>
            </a:r>
            <a:r>
              <a:rPr lang="en-US" sz="1800" dirty="0" err="1"/>
              <a:t>xem</a:t>
            </a:r>
            <a:r>
              <a:rPr lang="en-US" sz="1800" dirty="0"/>
              <a:t> </a:t>
            </a:r>
            <a:r>
              <a:rPr lang="en-US" sz="1800" dirty="0" err="1"/>
              <a:t>xét</a:t>
            </a:r>
            <a:r>
              <a:rPr lang="en-US" sz="1800" dirty="0"/>
              <a:t> </a:t>
            </a:r>
            <a:r>
              <a:rPr lang="en-US" sz="1800" dirty="0" err="1"/>
              <a:t>sử</a:t>
            </a:r>
            <a:r>
              <a:rPr lang="en-US" sz="1800" dirty="0"/>
              <a:t> </a:t>
            </a:r>
            <a:r>
              <a:rPr lang="en-US" sz="1800" dirty="0" err="1"/>
              <a:t>dụng</a:t>
            </a:r>
            <a:r>
              <a:rPr lang="en-US" sz="1800" dirty="0"/>
              <a:t> </a:t>
            </a:r>
            <a:r>
              <a:rPr lang="en-US" sz="1800" dirty="0" err="1"/>
              <a:t>kéo</a:t>
            </a:r>
            <a:r>
              <a:rPr lang="en-US" sz="1800" dirty="0"/>
              <a:t> </a:t>
            </a:r>
            <a:r>
              <a:rPr lang="en-US" sz="1800" dirty="0" err="1"/>
              <a:t>dài</a:t>
            </a:r>
            <a:r>
              <a:rPr lang="en-US" sz="1800" dirty="0"/>
              <a:t> </a:t>
            </a:r>
            <a:r>
              <a:rPr lang="en-US" sz="1800" dirty="0" err="1"/>
              <a:t>cho</a:t>
            </a:r>
            <a:r>
              <a:rPr lang="en-US" sz="1800" dirty="0"/>
              <a:t> </a:t>
            </a:r>
            <a:r>
              <a:rPr lang="en-US" sz="1800" dirty="0" err="1"/>
              <a:t>dự</a:t>
            </a:r>
            <a:r>
              <a:rPr lang="en-US" sz="1800" dirty="0"/>
              <a:t> </a:t>
            </a:r>
            <a:r>
              <a:rPr lang="en-US" sz="1800" dirty="0" err="1"/>
              <a:t>phòng</a:t>
            </a:r>
            <a:r>
              <a:rPr lang="en-US" sz="1800" dirty="0"/>
              <a:t> </a:t>
            </a:r>
            <a:r>
              <a:rPr lang="en-US" sz="1800" dirty="0" err="1"/>
              <a:t>thứ</a:t>
            </a:r>
            <a:r>
              <a:rPr lang="en-US" sz="1800" dirty="0"/>
              <a:t> </a:t>
            </a:r>
            <a:r>
              <a:rPr lang="en-US" sz="1800" dirty="0" err="1"/>
              <a:t>phát</a:t>
            </a:r>
            <a:r>
              <a:rPr lang="en-US" sz="1800" dirty="0"/>
              <a:t> VTE (IIb-B).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9D6600E-CB93-7748-7F54-4FCE370ED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479822"/>
          </a:xfrm>
        </p:spPr>
        <p:txBody>
          <a:bodyPr>
            <a:normAutofit fontScale="90000"/>
          </a:bodyPr>
          <a:lstStyle/>
          <a:p>
            <a:r>
              <a:rPr lang="en-US" sz="4000" dirty="0" err="1">
                <a:solidFill>
                  <a:srgbClr val="B10F54"/>
                </a:solidFill>
              </a:rPr>
              <a:t>Điều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trị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duy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trì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lâu</a:t>
            </a:r>
            <a:r>
              <a:rPr lang="en-US" sz="4000" dirty="0">
                <a:solidFill>
                  <a:srgbClr val="B10F54"/>
                </a:solidFill>
              </a:rPr>
              <a:t> </a:t>
            </a:r>
            <a:r>
              <a:rPr lang="en-US" sz="4000" dirty="0" err="1">
                <a:solidFill>
                  <a:srgbClr val="B10F54"/>
                </a:solidFill>
              </a:rPr>
              <a:t>dài</a:t>
            </a:r>
            <a:endParaRPr lang="en-US" sz="40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11899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3D424-11C5-04EE-5FE2-4ED995A34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FA8223F-E057-3B84-FCD2-84826C7DE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479822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Sơ</a:t>
            </a:r>
            <a:r>
              <a:rPr lang="en-US" dirty="0"/>
              <a:t> </a:t>
            </a:r>
            <a:r>
              <a:rPr lang="en-US" dirty="0" err="1"/>
              <a:t>đồ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huyết</a:t>
            </a:r>
            <a:r>
              <a:rPr lang="en-US" dirty="0"/>
              <a:t> </a:t>
            </a:r>
            <a:r>
              <a:rPr lang="en-US" dirty="0" err="1"/>
              <a:t>khối</a:t>
            </a:r>
            <a:r>
              <a:rPr lang="en-US" dirty="0"/>
              <a:t> </a:t>
            </a:r>
            <a:r>
              <a:rPr lang="en-US" dirty="0" err="1"/>
              <a:t>tĩnh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 </a:t>
            </a:r>
            <a:r>
              <a:rPr lang="en-US" dirty="0" err="1"/>
              <a:t>sâu</a:t>
            </a:r>
            <a:endParaRPr lang="en-US" sz="4000" b="1" dirty="0">
              <a:solidFill>
                <a:srgbClr val="CC0066"/>
              </a:solidFill>
            </a:endParaRPr>
          </a:p>
        </p:txBody>
      </p:sp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2301A545-26C0-52A7-3E21-3AC8C9F358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8600" y="742950"/>
            <a:ext cx="87630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7411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133350"/>
            <a:ext cx="8229600" cy="479822"/>
          </a:xfrm>
        </p:spPr>
        <p:txBody>
          <a:bodyPr>
            <a:normAutofit fontScale="90000"/>
          </a:bodyPr>
          <a:lstStyle/>
          <a:p>
            <a:endParaRPr lang="en-US" sz="4000" b="1" i="1" dirty="0">
              <a:solidFill>
                <a:srgbClr val="CC0066"/>
              </a:solidFill>
            </a:endParaRPr>
          </a:p>
        </p:txBody>
      </p:sp>
      <p:pic>
        <p:nvPicPr>
          <p:cNvPr id="5124" name="Picture 4" descr="Tổng hợp 50+ hình ảnh cảm ơn cuối slide và những lời cảm ơn cuối bài ...">
            <a:extLst>
              <a:ext uri="{FF2B5EF4-FFF2-40B4-BE49-F238E27FC236}">
                <a16:creationId xmlns:a16="http://schemas.microsoft.com/office/drawing/2014/main" id="{D05D6C5D-E621-FCB6-28CB-6FC64D81B5E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42950"/>
            <a:ext cx="83820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BA43DF-7F9D-EE12-4C5D-B368EC96D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FEE1BCF-0D8E-D86D-4E12-A8D652DD67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666750"/>
            <a:ext cx="8763000" cy="4080272"/>
          </a:xfrm>
        </p:spPr>
        <p:txBody>
          <a:bodyPr>
            <a:noAutofit/>
          </a:bodyPr>
          <a:lstStyle/>
          <a:p>
            <a:pPr marL="0" marR="2540" indent="0">
              <a:buNone/>
            </a:pP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4. </a:t>
            </a:r>
            <a:r>
              <a:rPr lang="en-US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Khám</a:t>
            </a: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vv</a:t>
            </a: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</a:t>
            </a:r>
          </a:p>
          <a:p>
            <a:r>
              <a:rPr lang="en-US" sz="1800" dirty="0" err="1"/>
              <a:t>Tỉnh</a:t>
            </a:r>
            <a:r>
              <a:rPr lang="en-US" sz="1800" dirty="0"/>
              <a:t>, </a:t>
            </a:r>
            <a:r>
              <a:rPr lang="en-US" sz="1800" dirty="0" err="1"/>
              <a:t>tiếp</a:t>
            </a:r>
            <a:r>
              <a:rPr lang="en-US" sz="1800" dirty="0"/>
              <a:t> </a:t>
            </a:r>
            <a:r>
              <a:rPr lang="en-US" sz="1800" dirty="0" err="1"/>
              <a:t>xúc</a:t>
            </a:r>
            <a:r>
              <a:rPr lang="en-US" sz="1800" dirty="0"/>
              <a:t> </a:t>
            </a:r>
            <a:r>
              <a:rPr lang="en-US" sz="1800" dirty="0" err="1"/>
              <a:t>tốt</a:t>
            </a:r>
            <a:r>
              <a:rPr lang="en-US" sz="1800" dirty="0"/>
              <a:t>, da </a:t>
            </a:r>
            <a:r>
              <a:rPr lang="en-US" sz="1800" dirty="0" err="1"/>
              <a:t>niêm</a:t>
            </a:r>
            <a:r>
              <a:rPr lang="en-US" sz="1800" dirty="0"/>
              <a:t> </a:t>
            </a:r>
            <a:r>
              <a:rPr lang="en-US" sz="1800" dirty="0" err="1"/>
              <a:t>mạc</a:t>
            </a:r>
            <a:r>
              <a:rPr lang="en-US" sz="1800" dirty="0"/>
              <a:t> </a:t>
            </a:r>
            <a:r>
              <a:rPr lang="en-US" sz="1800" dirty="0" err="1"/>
              <a:t>hồng</a:t>
            </a:r>
            <a:endParaRPr lang="en-US" sz="1800" dirty="0"/>
          </a:p>
          <a:p>
            <a:r>
              <a:rPr lang="en-US" sz="1800" dirty="0"/>
              <a:t>M: 110  l/p, HA: 140/80  mmHg, T: 36.6 </a:t>
            </a:r>
            <a:r>
              <a:rPr lang="en-US" sz="1800" dirty="0" err="1"/>
              <a:t>độ</a:t>
            </a:r>
            <a:r>
              <a:rPr lang="en-US" sz="1800" dirty="0"/>
              <a:t> C , SpO2: 96 %, NT: 19 l/p</a:t>
            </a:r>
          </a:p>
          <a:p>
            <a:r>
              <a:rPr lang="en-US" sz="1800" dirty="0" err="1"/>
              <a:t>Thể</a:t>
            </a:r>
            <a:r>
              <a:rPr lang="en-US" sz="1800" dirty="0"/>
              <a:t> </a:t>
            </a:r>
            <a:r>
              <a:rPr lang="en-US" sz="1800" dirty="0" err="1"/>
              <a:t>trạng</a:t>
            </a:r>
            <a:r>
              <a:rPr lang="en-US" sz="1800" dirty="0"/>
              <a:t> </a:t>
            </a:r>
            <a:r>
              <a:rPr lang="en-US" sz="1800" dirty="0" err="1"/>
              <a:t>trung</a:t>
            </a:r>
            <a:r>
              <a:rPr lang="en-US" sz="1800" dirty="0"/>
              <a:t> </a:t>
            </a:r>
            <a:r>
              <a:rPr lang="en-US" sz="1800" dirty="0" err="1"/>
              <a:t>bình</a:t>
            </a:r>
            <a:r>
              <a:rPr lang="en-US" sz="1800" dirty="0"/>
              <a:t>: </a:t>
            </a:r>
            <a:r>
              <a:rPr lang="en-US" sz="1800" dirty="0" err="1"/>
              <a:t>cao</a:t>
            </a:r>
            <a:r>
              <a:rPr lang="en-US" sz="1800" dirty="0"/>
              <a:t>: 153 cm, </a:t>
            </a:r>
            <a:r>
              <a:rPr lang="en-US" sz="1800" dirty="0" err="1"/>
              <a:t>nặng</a:t>
            </a:r>
            <a:r>
              <a:rPr lang="en-US" sz="1800" dirty="0"/>
              <a:t>: 60 kg (BMI: 25.63  Kg/m2)</a:t>
            </a:r>
          </a:p>
          <a:p>
            <a:r>
              <a:rPr lang="en-US" sz="1800" dirty="0" err="1"/>
              <a:t>Nhịp</a:t>
            </a:r>
            <a:r>
              <a:rPr lang="en-US" sz="1800" dirty="0"/>
              <a:t> </a:t>
            </a:r>
            <a:r>
              <a:rPr lang="en-US" sz="1800" dirty="0" err="1"/>
              <a:t>tim</a:t>
            </a:r>
            <a:r>
              <a:rPr lang="en-US" sz="1800" dirty="0"/>
              <a:t> </a:t>
            </a:r>
            <a:r>
              <a:rPr lang="en-US" sz="1800" dirty="0" err="1"/>
              <a:t>nhanh</a:t>
            </a:r>
            <a:r>
              <a:rPr lang="en-US" sz="1800" dirty="0"/>
              <a:t> </a:t>
            </a:r>
            <a:r>
              <a:rPr lang="en-US" sz="1800" dirty="0" err="1"/>
              <a:t>đều</a:t>
            </a:r>
            <a:r>
              <a:rPr lang="en-US" sz="1800" dirty="0"/>
              <a:t>, T1 T2 </a:t>
            </a:r>
            <a:r>
              <a:rPr lang="en-US" sz="1800" dirty="0" err="1"/>
              <a:t>nghe</a:t>
            </a:r>
            <a:r>
              <a:rPr lang="en-US" sz="1800" dirty="0"/>
              <a:t> </a:t>
            </a:r>
            <a:r>
              <a:rPr lang="en-US" sz="1800" dirty="0" err="1"/>
              <a:t>rõ</a:t>
            </a:r>
            <a:r>
              <a:rPr lang="en-US" sz="1800" dirty="0"/>
              <a:t>, </a:t>
            </a:r>
            <a:r>
              <a:rPr lang="en-US" sz="1800" dirty="0" err="1"/>
              <a:t>không</a:t>
            </a:r>
            <a:r>
              <a:rPr lang="en-US" sz="1800" dirty="0"/>
              <a:t> </a:t>
            </a:r>
            <a:r>
              <a:rPr lang="en-US" sz="1800" dirty="0" err="1"/>
              <a:t>có</a:t>
            </a:r>
            <a:r>
              <a:rPr lang="en-US" sz="1800" dirty="0"/>
              <a:t> </a:t>
            </a:r>
            <a:r>
              <a:rPr lang="en-US" sz="1800" dirty="0" err="1"/>
              <a:t>tiếng</a:t>
            </a:r>
            <a:r>
              <a:rPr lang="en-US" sz="1800" dirty="0"/>
              <a:t> </a:t>
            </a:r>
            <a:r>
              <a:rPr lang="en-US" sz="1800" dirty="0" err="1"/>
              <a:t>thổi</a:t>
            </a:r>
            <a:endParaRPr lang="en-US" sz="1800" dirty="0"/>
          </a:p>
          <a:p>
            <a:r>
              <a:rPr lang="en-US" sz="1800" dirty="0" err="1"/>
              <a:t>Mạch</a:t>
            </a:r>
            <a:r>
              <a:rPr lang="en-US" sz="1800" dirty="0"/>
              <a:t> mu </a:t>
            </a:r>
            <a:r>
              <a:rPr lang="en-US" sz="1800" dirty="0" err="1"/>
              <a:t>chân</a:t>
            </a:r>
            <a:r>
              <a:rPr lang="en-US" sz="1800" dirty="0"/>
              <a:t> </a:t>
            </a:r>
            <a:r>
              <a:rPr lang="en-US" sz="1800" dirty="0" err="1"/>
              <a:t>ống</a:t>
            </a:r>
            <a:r>
              <a:rPr lang="en-US" sz="1800" dirty="0"/>
              <a:t> </a:t>
            </a:r>
            <a:r>
              <a:rPr lang="en-US" sz="1800" dirty="0" err="1"/>
              <a:t>gót</a:t>
            </a:r>
            <a:r>
              <a:rPr lang="en-US" sz="1800" dirty="0"/>
              <a:t> 2 </a:t>
            </a:r>
            <a:r>
              <a:rPr lang="en-US" sz="1800" dirty="0" err="1"/>
              <a:t>bên</a:t>
            </a:r>
            <a:r>
              <a:rPr lang="en-US" sz="1800" dirty="0"/>
              <a:t> </a:t>
            </a:r>
            <a:r>
              <a:rPr lang="en-US" sz="1800" dirty="0" err="1"/>
              <a:t>bắt</a:t>
            </a:r>
            <a:r>
              <a:rPr lang="en-US" sz="1800" dirty="0"/>
              <a:t> </a:t>
            </a:r>
            <a:r>
              <a:rPr lang="en-US" sz="1800" dirty="0" err="1"/>
              <a:t>rõ</a:t>
            </a:r>
            <a:r>
              <a:rPr lang="en-US" sz="1800" dirty="0"/>
              <a:t>, </a:t>
            </a:r>
            <a:r>
              <a:rPr lang="en-US" sz="1800" dirty="0" err="1"/>
              <a:t>Phù</a:t>
            </a:r>
            <a:r>
              <a:rPr lang="en-US" sz="1800" dirty="0"/>
              <a:t> </a:t>
            </a:r>
            <a:r>
              <a:rPr lang="en-US" sz="1800" dirty="0" err="1"/>
              <a:t>chân</a:t>
            </a:r>
            <a:r>
              <a:rPr lang="en-US" sz="1800" dirty="0"/>
              <a:t> </a:t>
            </a:r>
            <a:r>
              <a:rPr lang="en-US" sz="1800" dirty="0" err="1"/>
              <a:t>trái</a:t>
            </a:r>
            <a:r>
              <a:rPr lang="en-US" sz="1800" dirty="0"/>
              <a:t>, </a:t>
            </a:r>
            <a:r>
              <a:rPr lang="en-US" sz="1800" dirty="0" err="1"/>
              <a:t>phù</a:t>
            </a:r>
            <a:r>
              <a:rPr lang="en-US" sz="1800" dirty="0"/>
              <a:t> </a:t>
            </a:r>
            <a:r>
              <a:rPr lang="en-US" sz="1800" dirty="0" err="1"/>
              <a:t>tím</a:t>
            </a:r>
            <a:r>
              <a:rPr lang="en-US" sz="1800" dirty="0"/>
              <a:t>, </a:t>
            </a:r>
            <a:r>
              <a:rPr lang="en-US" sz="1800" dirty="0" err="1"/>
              <a:t>mềm</a:t>
            </a:r>
            <a:r>
              <a:rPr lang="en-US" sz="1800" dirty="0"/>
              <a:t>, </a:t>
            </a:r>
            <a:r>
              <a:rPr lang="en-US" sz="1800" dirty="0" err="1"/>
              <a:t>ấn</a:t>
            </a:r>
            <a:r>
              <a:rPr lang="en-US" sz="1800" dirty="0"/>
              <a:t> </a:t>
            </a:r>
            <a:r>
              <a:rPr lang="en-US" sz="1800" dirty="0" err="1"/>
              <a:t>lõm</a:t>
            </a:r>
            <a:endParaRPr lang="en-US" sz="1800" dirty="0"/>
          </a:p>
          <a:p>
            <a:r>
              <a:rPr lang="en-US" sz="1800" dirty="0" err="1"/>
              <a:t>Lồng</a:t>
            </a:r>
            <a:r>
              <a:rPr lang="en-US" sz="1800" dirty="0"/>
              <a:t> </a:t>
            </a:r>
            <a:r>
              <a:rPr lang="en-US" sz="1800" dirty="0" err="1"/>
              <a:t>ngực</a:t>
            </a:r>
            <a:r>
              <a:rPr lang="en-US" sz="1800" dirty="0"/>
              <a:t> </a:t>
            </a:r>
            <a:r>
              <a:rPr lang="en-US" sz="1800" dirty="0" err="1"/>
              <a:t>hai</a:t>
            </a:r>
            <a:r>
              <a:rPr lang="en-US" sz="1800" dirty="0"/>
              <a:t> </a:t>
            </a:r>
            <a:r>
              <a:rPr lang="en-US" sz="1800" dirty="0" err="1"/>
              <a:t>bên</a:t>
            </a:r>
            <a:r>
              <a:rPr lang="en-US" sz="1800" dirty="0"/>
              <a:t> </a:t>
            </a:r>
            <a:r>
              <a:rPr lang="en-US" sz="1800" dirty="0" err="1"/>
              <a:t>cân</a:t>
            </a:r>
            <a:r>
              <a:rPr lang="en-US" sz="1800" dirty="0"/>
              <a:t> </a:t>
            </a:r>
            <a:r>
              <a:rPr lang="en-US" sz="1800" dirty="0" err="1"/>
              <a:t>đối</a:t>
            </a:r>
            <a:r>
              <a:rPr lang="en-US" sz="1800" dirty="0"/>
              <a:t>, </a:t>
            </a:r>
            <a:r>
              <a:rPr lang="en-US" sz="1800" dirty="0" err="1"/>
              <a:t>rì</a:t>
            </a:r>
            <a:r>
              <a:rPr lang="en-US" sz="1800" dirty="0"/>
              <a:t> </a:t>
            </a:r>
            <a:r>
              <a:rPr lang="en-US" sz="1800" dirty="0" err="1"/>
              <a:t>rào</a:t>
            </a:r>
            <a:r>
              <a:rPr lang="en-US" sz="1800" dirty="0"/>
              <a:t> </a:t>
            </a:r>
            <a:r>
              <a:rPr lang="en-US" sz="1800" dirty="0" err="1"/>
              <a:t>phế</a:t>
            </a:r>
            <a:r>
              <a:rPr lang="en-US" sz="1800" dirty="0"/>
              <a:t> </a:t>
            </a:r>
            <a:r>
              <a:rPr lang="en-US" sz="1800" dirty="0" err="1"/>
              <a:t>nang</a:t>
            </a:r>
            <a:r>
              <a:rPr lang="en-US" sz="1800" dirty="0"/>
              <a:t> </a:t>
            </a:r>
            <a:r>
              <a:rPr lang="en-US" sz="1800" dirty="0" err="1"/>
              <a:t>rõ</a:t>
            </a:r>
            <a:r>
              <a:rPr lang="en-US" sz="1800" dirty="0"/>
              <a:t>, </a:t>
            </a:r>
            <a:r>
              <a:rPr lang="en-US" sz="1800" dirty="0" err="1"/>
              <a:t>không</a:t>
            </a:r>
            <a:r>
              <a:rPr lang="en-US" sz="1800" dirty="0"/>
              <a:t> rales</a:t>
            </a:r>
          </a:p>
          <a:p>
            <a:r>
              <a:rPr lang="en-US" sz="1800" dirty="0" err="1"/>
              <a:t>Gáy</a:t>
            </a:r>
            <a:r>
              <a:rPr lang="en-US" sz="1800" dirty="0"/>
              <a:t> </a:t>
            </a:r>
            <a:r>
              <a:rPr lang="en-US" sz="1800" dirty="0" err="1"/>
              <a:t>mềm</a:t>
            </a:r>
            <a:r>
              <a:rPr lang="en-US" sz="1800" dirty="0"/>
              <a:t>, </a:t>
            </a:r>
            <a:r>
              <a:rPr lang="en-US" sz="1800" dirty="0" err="1"/>
              <a:t>vạch</a:t>
            </a:r>
            <a:r>
              <a:rPr lang="en-US" sz="1800" dirty="0"/>
              <a:t> </a:t>
            </a:r>
            <a:r>
              <a:rPr lang="en-US" sz="1800" dirty="0" err="1"/>
              <a:t>màng</a:t>
            </a:r>
            <a:r>
              <a:rPr lang="en-US" sz="1800" dirty="0"/>
              <a:t> </a:t>
            </a:r>
            <a:r>
              <a:rPr lang="en-US" sz="1800" dirty="0" err="1"/>
              <a:t>não</a:t>
            </a:r>
            <a:r>
              <a:rPr lang="en-US" sz="1800" dirty="0"/>
              <a:t> </a:t>
            </a:r>
            <a:r>
              <a:rPr lang="en-US" sz="1800" dirty="0" err="1"/>
              <a:t>âm</a:t>
            </a:r>
            <a:r>
              <a:rPr lang="en-US" sz="1800" dirty="0"/>
              <a:t> </a:t>
            </a:r>
            <a:r>
              <a:rPr lang="en-US" sz="1800" dirty="0" err="1"/>
              <a:t>tính</a:t>
            </a:r>
            <a:r>
              <a:rPr lang="en-US" sz="1800" dirty="0"/>
              <a:t>, </a:t>
            </a:r>
            <a:r>
              <a:rPr lang="en-US" sz="1800" dirty="0" err="1"/>
              <a:t>kernig</a:t>
            </a:r>
            <a:r>
              <a:rPr lang="en-US" sz="1800" dirty="0"/>
              <a:t> </a:t>
            </a:r>
            <a:r>
              <a:rPr lang="en-US" sz="1800" dirty="0" err="1"/>
              <a:t>âm</a:t>
            </a:r>
            <a:r>
              <a:rPr lang="en-US" sz="1800" dirty="0"/>
              <a:t> </a:t>
            </a:r>
            <a:r>
              <a:rPr lang="en-US" sz="1800" dirty="0" err="1"/>
              <a:t>tính</a:t>
            </a:r>
            <a:r>
              <a:rPr lang="en-US" sz="1800" dirty="0"/>
              <a:t>, </a:t>
            </a:r>
            <a:r>
              <a:rPr lang="en-US" sz="1800" dirty="0" err="1"/>
              <a:t>babinski</a:t>
            </a:r>
            <a:r>
              <a:rPr lang="en-US" sz="1800" dirty="0"/>
              <a:t> </a:t>
            </a:r>
            <a:r>
              <a:rPr lang="en-US" sz="1800" dirty="0" err="1"/>
              <a:t>âm</a:t>
            </a:r>
            <a:r>
              <a:rPr lang="en-US" sz="1800" dirty="0"/>
              <a:t> </a:t>
            </a:r>
            <a:r>
              <a:rPr lang="en-US" sz="1800" dirty="0" err="1"/>
              <a:t>tính</a:t>
            </a:r>
            <a:r>
              <a:rPr lang="en-US" sz="1800" dirty="0"/>
              <a:t> </a:t>
            </a:r>
            <a:r>
              <a:rPr lang="en-US" sz="1800" dirty="0" err="1"/>
              <a:t>hai</a:t>
            </a:r>
            <a:r>
              <a:rPr lang="en-US" sz="1800" dirty="0"/>
              <a:t> </a:t>
            </a:r>
            <a:r>
              <a:rPr lang="en-US" sz="1800" dirty="0" err="1"/>
              <a:t>bên</a:t>
            </a:r>
            <a:r>
              <a:rPr lang="en-US" sz="1800" dirty="0"/>
              <a:t>, </a:t>
            </a:r>
            <a:r>
              <a:rPr lang="en-US" sz="1800" dirty="0" err="1"/>
              <a:t>phản</a:t>
            </a:r>
            <a:r>
              <a:rPr lang="en-US" sz="1800" dirty="0"/>
              <a:t> </a:t>
            </a:r>
            <a:r>
              <a:rPr lang="en-US" sz="1800" dirty="0" err="1"/>
              <a:t>xạ</a:t>
            </a:r>
            <a:r>
              <a:rPr lang="en-US" sz="1800" dirty="0"/>
              <a:t> </a:t>
            </a:r>
            <a:r>
              <a:rPr lang="en-US" sz="1800" dirty="0" err="1"/>
              <a:t>gân</a:t>
            </a:r>
            <a:r>
              <a:rPr lang="en-US" sz="1800" dirty="0"/>
              <a:t> </a:t>
            </a:r>
            <a:r>
              <a:rPr lang="en-US" sz="1800" dirty="0" err="1"/>
              <a:t>xương</a:t>
            </a:r>
            <a:r>
              <a:rPr lang="en-US" sz="1800" dirty="0"/>
              <a:t> </a:t>
            </a:r>
            <a:r>
              <a:rPr lang="en-US" sz="1800" dirty="0" err="1"/>
              <a:t>bình</a:t>
            </a:r>
            <a:r>
              <a:rPr lang="en-US" sz="1800" dirty="0"/>
              <a:t> </a:t>
            </a:r>
            <a:r>
              <a:rPr lang="en-US" sz="1800" dirty="0" err="1"/>
              <a:t>thường</a:t>
            </a:r>
            <a:r>
              <a:rPr lang="en-US" sz="1800" dirty="0"/>
              <a:t>. </a:t>
            </a:r>
            <a:r>
              <a:rPr lang="en-US" sz="1800" dirty="0" err="1"/>
              <a:t>Sức</a:t>
            </a:r>
            <a:r>
              <a:rPr lang="en-US" sz="1800" dirty="0"/>
              <a:t> </a:t>
            </a:r>
            <a:r>
              <a:rPr lang="en-US" sz="1800" dirty="0" err="1"/>
              <a:t>cơ</a:t>
            </a:r>
            <a:r>
              <a:rPr lang="en-US" sz="1800" dirty="0"/>
              <a:t> </a:t>
            </a:r>
            <a:r>
              <a:rPr lang="en-US" sz="1800" dirty="0" err="1"/>
              <a:t>tứ</a:t>
            </a:r>
            <a:r>
              <a:rPr lang="en-US" sz="1800" dirty="0"/>
              <a:t> chi: 5/5. </a:t>
            </a:r>
          </a:p>
          <a:p>
            <a:r>
              <a:rPr lang="en-US" sz="1800" dirty="0" err="1"/>
              <a:t>Bụng</a:t>
            </a:r>
            <a:r>
              <a:rPr lang="en-US" sz="1800" dirty="0"/>
              <a:t> </a:t>
            </a:r>
            <a:r>
              <a:rPr lang="en-US" sz="1800" dirty="0" err="1"/>
              <a:t>mềm</a:t>
            </a:r>
            <a:r>
              <a:rPr lang="en-US" sz="1800" dirty="0"/>
              <a:t>, </a:t>
            </a:r>
            <a:r>
              <a:rPr lang="en-US" sz="1800" dirty="0" err="1"/>
              <a:t>không</a:t>
            </a:r>
            <a:r>
              <a:rPr lang="en-US" sz="1800" dirty="0"/>
              <a:t> </a:t>
            </a:r>
            <a:r>
              <a:rPr lang="en-US" sz="1800" dirty="0" err="1"/>
              <a:t>chướng</a:t>
            </a:r>
            <a:r>
              <a:rPr lang="en-US" sz="1800" dirty="0"/>
              <a:t>, </a:t>
            </a:r>
            <a:r>
              <a:rPr lang="en-US" sz="1800" dirty="0" err="1"/>
              <a:t>ấn</a:t>
            </a:r>
            <a:r>
              <a:rPr lang="en-US" sz="1800" dirty="0"/>
              <a:t> </a:t>
            </a:r>
            <a:r>
              <a:rPr lang="en-US" sz="1800" dirty="0" err="1"/>
              <a:t>tức</a:t>
            </a:r>
            <a:r>
              <a:rPr lang="en-US" sz="1800" dirty="0"/>
              <a:t> </a:t>
            </a:r>
            <a:r>
              <a:rPr lang="en-US" sz="1800" dirty="0" err="1"/>
              <a:t>vùng</a:t>
            </a:r>
            <a:r>
              <a:rPr lang="en-US" sz="1800" dirty="0"/>
              <a:t> </a:t>
            </a:r>
            <a:r>
              <a:rPr lang="en-US" sz="1800" dirty="0" err="1"/>
              <a:t>thượng</a:t>
            </a:r>
            <a:r>
              <a:rPr lang="en-US" sz="1800" dirty="0"/>
              <a:t> </a:t>
            </a:r>
            <a:r>
              <a:rPr lang="en-US" sz="1800" dirty="0" err="1"/>
              <a:t>vị</a:t>
            </a:r>
            <a:r>
              <a:rPr lang="en-US" sz="1800" dirty="0"/>
              <a:t>, PUTB (-), CUPM (-), </a:t>
            </a:r>
            <a:r>
              <a:rPr lang="en-US" sz="1800" dirty="0" err="1"/>
              <a:t>gan</a:t>
            </a:r>
            <a:r>
              <a:rPr lang="en-US" sz="1800" dirty="0"/>
              <a:t> </a:t>
            </a:r>
            <a:r>
              <a:rPr lang="en-US" sz="1800" dirty="0" err="1"/>
              <a:t>lách</a:t>
            </a:r>
            <a:r>
              <a:rPr lang="en-US" sz="1800" dirty="0"/>
              <a:t> </a:t>
            </a:r>
            <a:r>
              <a:rPr lang="en-US" sz="1800" dirty="0" err="1"/>
              <a:t>không</a:t>
            </a:r>
            <a:r>
              <a:rPr lang="en-US" sz="1800" dirty="0"/>
              <a:t> </a:t>
            </a:r>
            <a:r>
              <a:rPr lang="en-US" sz="1800" dirty="0" err="1"/>
              <a:t>sờ</a:t>
            </a:r>
            <a:r>
              <a:rPr lang="en-US" sz="1800" dirty="0"/>
              <a:t> </a:t>
            </a:r>
            <a:r>
              <a:rPr lang="en-US" sz="1800" dirty="0" err="1"/>
              <a:t>thấy</a:t>
            </a:r>
            <a:endParaRPr lang="en-US" sz="1800" dirty="0"/>
          </a:p>
          <a:p>
            <a:r>
              <a:rPr lang="en-US" sz="1800" dirty="0" err="1"/>
              <a:t>Hố</a:t>
            </a:r>
            <a:r>
              <a:rPr lang="en-US" sz="1800" dirty="0"/>
              <a:t> </a:t>
            </a:r>
            <a:r>
              <a:rPr lang="en-US" sz="1800" dirty="0" err="1"/>
              <a:t>thận</a:t>
            </a:r>
            <a:r>
              <a:rPr lang="en-US" sz="1800" dirty="0"/>
              <a:t> </a:t>
            </a:r>
            <a:r>
              <a:rPr lang="en-US" sz="1800" dirty="0" err="1"/>
              <a:t>hai</a:t>
            </a:r>
            <a:r>
              <a:rPr lang="en-US" sz="1800" dirty="0"/>
              <a:t> </a:t>
            </a:r>
            <a:r>
              <a:rPr lang="en-US" sz="1800" dirty="0" err="1"/>
              <a:t>bên</a:t>
            </a:r>
            <a:r>
              <a:rPr lang="en-US" sz="1800" dirty="0"/>
              <a:t> </a:t>
            </a:r>
            <a:r>
              <a:rPr lang="en-US" sz="1800" dirty="0" err="1"/>
              <a:t>không</a:t>
            </a:r>
            <a:r>
              <a:rPr lang="en-US" sz="1800" dirty="0"/>
              <a:t> </a:t>
            </a:r>
            <a:r>
              <a:rPr lang="en-US" sz="1800" dirty="0" err="1"/>
              <a:t>căng</a:t>
            </a:r>
            <a:r>
              <a:rPr lang="en-US" sz="1800" dirty="0"/>
              <a:t> </a:t>
            </a:r>
            <a:r>
              <a:rPr lang="en-US" sz="1800" dirty="0" err="1"/>
              <a:t>gồ</a:t>
            </a:r>
            <a:r>
              <a:rPr lang="en-US" sz="1800" dirty="0"/>
              <a:t>, </a:t>
            </a:r>
            <a:r>
              <a:rPr lang="en-US" sz="1800" dirty="0" err="1"/>
              <a:t>chạm</a:t>
            </a:r>
            <a:r>
              <a:rPr lang="en-US" sz="1800" dirty="0"/>
              <a:t> </a:t>
            </a:r>
            <a:r>
              <a:rPr lang="en-US" sz="1800" dirty="0" err="1"/>
              <a:t>thận</a:t>
            </a:r>
            <a:r>
              <a:rPr lang="en-US" sz="1800" dirty="0"/>
              <a:t> </a:t>
            </a:r>
            <a:r>
              <a:rPr lang="en-US" sz="1800" dirty="0" err="1"/>
              <a:t>âm</a:t>
            </a:r>
            <a:r>
              <a:rPr lang="en-US" sz="1800" dirty="0"/>
              <a:t> </a:t>
            </a:r>
            <a:r>
              <a:rPr lang="en-US" sz="1800" dirty="0" err="1"/>
              <a:t>tính</a:t>
            </a:r>
            <a:r>
              <a:rPr lang="en-US" sz="1800" dirty="0"/>
              <a:t>, </a:t>
            </a:r>
            <a:r>
              <a:rPr lang="en-US" sz="1800" dirty="0" err="1"/>
              <a:t>bập</a:t>
            </a:r>
            <a:r>
              <a:rPr lang="en-US" sz="1800" dirty="0"/>
              <a:t> </a:t>
            </a:r>
            <a:r>
              <a:rPr lang="en-US" sz="1800" dirty="0" err="1"/>
              <a:t>bềnh</a:t>
            </a:r>
            <a:r>
              <a:rPr lang="en-US" sz="1800" dirty="0"/>
              <a:t> </a:t>
            </a:r>
            <a:r>
              <a:rPr lang="en-US" sz="1800" dirty="0" err="1"/>
              <a:t>thận</a:t>
            </a:r>
            <a:r>
              <a:rPr lang="en-US" sz="1800" dirty="0"/>
              <a:t> </a:t>
            </a:r>
            <a:r>
              <a:rPr lang="en-US" sz="1800" dirty="0" err="1"/>
              <a:t>âm</a:t>
            </a:r>
            <a:r>
              <a:rPr lang="en-US" sz="1800" dirty="0"/>
              <a:t> </a:t>
            </a:r>
            <a:r>
              <a:rPr lang="en-US" sz="1800" dirty="0" err="1"/>
              <a:t>tính</a:t>
            </a:r>
            <a:r>
              <a:rPr lang="en-US" sz="1800" dirty="0"/>
              <a:t>, </a:t>
            </a:r>
            <a:r>
              <a:rPr lang="en-US" sz="1800" dirty="0" err="1"/>
              <a:t>ấn</a:t>
            </a:r>
            <a:r>
              <a:rPr lang="en-US" sz="1800" dirty="0"/>
              <a:t> </a:t>
            </a:r>
            <a:r>
              <a:rPr lang="en-US" sz="1800" dirty="0" err="1"/>
              <a:t>điểm</a:t>
            </a:r>
            <a:r>
              <a:rPr lang="en-US" sz="1800" dirty="0"/>
              <a:t> </a:t>
            </a:r>
            <a:r>
              <a:rPr lang="en-US" sz="1800" dirty="0" err="1"/>
              <a:t>niệu</a:t>
            </a:r>
            <a:r>
              <a:rPr lang="en-US" sz="1800" dirty="0"/>
              <a:t> </a:t>
            </a:r>
            <a:r>
              <a:rPr lang="en-US" sz="1800" dirty="0" err="1"/>
              <a:t>quản</a:t>
            </a:r>
            <a:r>
              <a:rPr lang="en-US" sz="1800" dirty="0"/>
              <a:t> </a:t>
            </a:r>
            <a:r>
              <a:rPr lang="en-US" sz="1800" dirty="0" err="1"/>
              <a:t>trên</a:t>
            </a:r>
            <a:r>
              <a:rPr lang="en-US" sz="1800" dirty="0"/>
              <a:t> </a:t>
            </a:r>
            <a:r>
              <a:rPr lang="en-US" sz="1800" dirty="0" err="1"/>
              <a:t>giữa</a:t>
            </a:r>
            <a:r>
              <a:rPr lang="en-US" sz="1800" dirty="0"/>
              <a:t> </a:t>
            </a:r>
            <a:r>
              <a:rPr lang="en-US" sz="1800" dirty="0" err="1"/>
              <a:t>không</a:t>
            </a:r>
            <a:r>
              <a:rPr lang="en-US" sz="1800" dirty="0"/>
              <a:t> </a:t>
            </a:r>
            <a:r>
              <a:rPr lang="en-US" sz="1800" dirty="0" err="1"/>
              <a:t>đau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CF44B06-B056-F023-56FD-75E075AFC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491728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CC0066"/>
                </a:solidFill>
              </a:rPr>
              <a:t>Case </a:t>
            </a:r>
            <a:r>
              <a:rPr lang="en-US" sz="4000" b="1" dirty="0" err="1">
                <a:solidFill>
                  <a:srgbClr val="CC0066"/>
                </a:solidFill>
              </a:rPr>
              <a:t>lâm</a:t>
            </a:r>
            <a:r>
              <a:rPr lang="en-US" sz="4000" b="1" dirty="0">
                <a:solidFill>
                  <a:srgbClr val="CC0066"/>
                </a:solidFill>
              </a:rPr>
              <a:t> </a:t>
            </a:r>
            <a:r>
              <a:rPr lang="en-US" sz="4000" b="1" dirty="0" err="1">
                <a:solidFill>
                  <a:srgbClr val="CC0066"/>
                </a:solidFill>
              </a:rPr>
              <a:t>sàng</a:t>
            </a:r>
            <a:endParaRPr lang="en-US" sz="40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174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0EC439-2857-3B98-58F2-45A1B45F9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88EC8E6-C869-F099-EAC5-41A89EAFC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800100"/>
            <a:ext cx="7848600" cy="3829050"/>
          </a:xfrm>
        </p:spPr>
        <p:txBody>
          <a:bodyPr>
            <a:normAutofit/>
          </a:bodyPr>
          <a:lstStyle/>
          <a:p>
            <a:pPr lvl="0"/>
            <a:r>
              <a:rPr lang="en-US" i="1" u="sng" dirty="0">
                <a:hlinkClick r:id="rId3"/>
              </a:rPr>
              <a:t>https://timmachhoc.vn/dieu-tri-huyet-khoi-tinh-mach-sau/</a:t>
            </a:r>
            <a:endParaRPr lang="en-US" dirty="0"/>
          </a:p>
          <a:p>
            <a:pPr lvl="0"/>
            <a:r>
              <a:rPr lang="en-US" i="1" u="sng" dirty="0">
                <a:hlinkClick r:id="rId4"/>
              </a:rPr>
              <a:t>http://www.bvdhydcantho.com/FileManager/phacdodieutri/khoatmct/Huy%E1%BA%BFt%20kh%E1%BB%91i%20t%C4%A9nh%20m%E1%BA%A1ch%20s%C3%A2u.pdf</a:t>
            </a:r>
            <a:endParaRPr lang="en-US" dirty="0"/>
          </a:p>
          <a:p>
            <a:pPr marL="0" indent="0">
              <a:spcAft>
                <a:spcPts val="1475"/>
              </a:spcAft>
              <a:buNone/>
            </a:pPr>
            <a:endParaRPr lang="vi-VN" sz="2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D66D02B-3BC7-8F30-F960-CEF827915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528"/>
            <a:ext cx="8229600" cy="479822"/>
          </a:xfrm>
        </p:spPr>
        <p:txBody>
          <a:bodyPr>
            <a:normAutofit fontScale="90000"/>
          </a:bodyPr>
          <a:lstStyle/>
          <a:p>
            <a:r>
              <a:rPr lang="en-US" sz="4000" b="1" i="1" dirty="0">
                <a:solidFill>
                  <a:srgbClr val="CC0066"/>
                </a:solidFill>
              </a:rPr>
              <a:t>Tài </a:t>
            </a:r>
            <a:r>
              <a:rPr lang="en-US" sz="4000" b="1" i="1" dirty="0" err="1">
                <a:solidFill>
                  <a:srgbClr val="CC0066"/>
                </a:solidFill>
              </a:rPr>
              <a:t>liệu</a:t>
            </a:r>
            <a:r>
              <a:rPr lang="en-US" sz="4000" b="1" i="1" dirty="0">
                <a:solidFill>
                  <a:srgbClr val="CC0066"/>
                </a:solidFill>
              </a:rPr>
              <a:t> </a:t>
            </a:r>
            <a:r>
              <a:rPr lang="en-US" sz="4000" b="1" i="1" dirty="0" err="1">
                <a:solidFill>
                  <a:srgbClr val="CC0066"/>
                </a:solidFill>
              </a:rPr>
              <a:t>tham</a:t>
            </a:r>
            <a:r>
              <a:rPr lang="en-US" sz="4000" b="1" i="1" dirty="0">
                <a:solidFill>
                  <a:srgbClr val="CC0066"/>
                </a:solidFill>
              </a:rPr>
              <a:t> </a:t>
            </a:r>
            <a:r>
              <a:rPr lang="en-US" sz="4000" b="1" i="1" dirty="0" err="1">
                <a:solidFill>
                  <a:srgbClr val="CC0066"/>
                </a:solidFill>
              </a:rPr>
              <a:t>khảo</a:t>
            </a:r>
            <a:endParaRPr lang="en-US" sz="4000" b="1" i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870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4B070-9A8D-303B-F85E-A49EFCB80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C3152A3-643E-4829-1BC7-2EEC63537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77478"/>
            <a:ext cx="8458200" cy="4080272"/>
          </a:xfrm>
        </p:spPr>
        <p:txBody>
          <a:bodyPr>
            <a:noAutofit/>
          </a:bodyPr>
          <a:lstStyle/>
          <a:p>
            <a:pPr marL="0" marR="2540" indent="0">
              <a:buNone/>
            </a:pP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5. CLS: </a:t>
            </a:r>
          </a:p>
          <a:p>
            <a:pPr marL="0" marR="2540" indent="0">
              <a:buNone/>
            </a:pPr>
            <a:r>
              <a:rPr lang="en-US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- XQ </a:t>
            </a:r>
            <a:r>
              <a:rPr lang="en-US" sz="2000" b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xương</a:t>
            </a:r>
            <a:r>
              <a:rPr lang="en-US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đùi</a:t>
            </a:r>
            <a:r>
              <a:rPr lang="en-US" sz="2000" b="1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trái</a:t>
            </a:r>
            <a:endParaRPr lang="en-US" sz="20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2540" indent="0">
              <a:buNone/>
            </a:pPr>
            <a:endParaRPr lang="en-US" sz="20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0BD7111-46C7-CA2A-A7F4-0698C2E65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491728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CC0066"/>
                </a:solidFill>
              </a:rPr>
              <a:t>Case </a:t>
            </a:r>
            <a:r>
              <a:rPr lang="en-US" sz="4000" b="1" dirty="0" err="1">
                <a:solidFill>
                  <a:srgbClr val="CC0066"/>
                </a:solidFill>
              </a:rPr>
              <a:t>lâm</a:t>
            </a:r>
            <a:r>
              <a:rPr lang="en-US" sz="4000" b="1" dirty="0">
                <a:solidFill>
                  <a:srgbClr val="CC0066"/>
                </a:solidFill>
              </a:rPr>
              <a:t> </a:t>
            </a:r>
            <a:r>
              <a:rPr lang="en-US" sz="4000" b="1" dirty="0" err="1">
                <a:solidFill>
                  <a:srgbClr val="CC0066"/>
                </a:solidFill>
              </a:rPr>
              <a:t>sàng</a:t>
            </a:r>
            <a:endParaRPr lang="en-US" sz="4000" b="1" dirty="0">
              <a:solidFill>
                <a:srgbClr val="CC0066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2B8A665-6F7B-707C-6CAE-4735CD5EAE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1931" y="895350"/>
            <a:ext cx="5483869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415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A8FAF6-8AE9-44FF-9A74-878042ADD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03115C1-D911-FA48-D8EF-BD7E54FE1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666750"/>
            <a:ext cx="8686800" cy="4080272"/>
          </a:xfrm>
        </p:spPr>
        <p:txBody>
          <a:bodyPr>
            <a:noAutofit/>
          </a:bodyPr>
          <a:lstStyle/>
          <a:p>
            <a:pPr marL="0" marR="2540" indent="0">
              <a:buNone/>
            </a:pP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5. CLS: </a:t>
            </a:r>
          </a:p>
          <a:p>
            <a:pPr marL="0" lvl="0" indent="0">
              <a:buNone/>
            </a:pPr>
            <a:r>
              <a:rPr lang="en-US" sz="1800" b="1" dirty="0">
                <a:latin typeface="Calibri" panose="020F0502020204030204" pitchFamily="34" charset="0"/>
                <a:ea typeface="Times New Roman" panose="02020603050405020304" pitchFamily="18" charset="0"/>
              </a:rPr>
              <a:t>- SÂ </a:t>
            </a:r>
            <a:r>
              <a:rPr lang="en-US" sz="1800" b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mạch</a:t>
            </a:r>
            <a:r>
              <a:rPr lang="en-US" sz="1800" b="1" dirty="0">
                <a:latin typeface="Calibri" panose="020F0502020204030204" pitchFamily="34" charset="0"/>
                <a:ea typeface="Times New Roman" panose="02020603050405020304" pitchFamily="18" charset="0"/>
              </a:rPr>
              <a:t> chi </a:t>
            </a:r>
            <a:r>
              <a:rPr lang="en-US" sz="1800" b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dưới</a:t>
            </a:r>
            <a:r>
              <a:rPr lang="en-US" sz="1800" b="1" dirty="0">
                <a:latin typeface="Calibri" panose="020F0502020204030204" pitchFamily="34" charset="0"/>
                <a:ea typeface="Times New Roman" panose="02020603050405020304" pitchFamily="18" charset="0"/>
              </a:rPr>
              <a:t>: </a:t>
            </a:r>
            <a:r>
              <a:rPr lang="en-US" sz="1800" dirty="0"/>
              <a:t> Trong </a:t>
            </a:r>
            <a:r>
              <a:rPr lang="en-US" sz="1800" dirty="0" err="1"/>
              <a:t>cơ</a:t>
            </a:r>
            <a:r>
              <a:rPr lang="en-US" sz="1800" dirty="0"/>
              <a:t> </a:t>
            </a:r>
            <a:r>
              <a:rPr lang="en-US" sz="1800" dirty="0" err="1"/>
              <a:t>bụng</a:t>
            </a:r>
            <a:r>
              <a:rPr lang="en-US" sz="1800" dirty="0"/>
              <a:t> </a:t>
            </a:r>
            <a:r>
              <a:rPr lang="en-US" sz="1800" dirty="0" err="1"/>
              <a:t>chân</a:t>
            </a:r>
            <a:r>
              <a:rPr lang="en-US" sz="1800" dirty="0"/>
              <a:t> </a:t>
            </a:r>
            <a:r>
              <a:rPr lang="en-US" sz="1800" b="1" dirty="0" err="1"/>
              <a:t>trái</a:t>
            </a:r>
            <a:r>
              <a:rPr lang="en-US" sz="1800" dirty="0"/>
              <a:t> </a:t>
            </a:r>
            <a:r>
              <a:rPr lang="en-US" sz="1800" dirty="0" err="1"/>
              <a:t>tĩnh</a:t>
            </a:r>
            <a:r>
              <a:rPr lang="en-US" sz="1800" dirty="0"/>
              <a:t> </a:t>
            </a:r>
            <a:r>
              <a:rPr lang="en-US" sz="1800" dirty="0" err="1"/>
              <a:t>mạch</a:t>
            </a:r>
            <a:r>
              <a:rPr lang="en-US" sz="1800" dirty="0"/>
              <a:t> </a:t>
            </a:r>
            <a:r>
              <a:rPr lang="en-US" sz="1800" dirty="0" err="1"/>
              <a:t>giãn</a:t>
            </a:r>
            <a:r>
              <a:rPr lang="en-US" sz="1800" dirty="0"/>
              <a:t> 7.6mm </a:t>
            </a:r>
            <a:r>
              <a:rPr lang="en-US" sz="1800" dirty="0" err="1"/>
              <a:t>trên</a:t>
            </a:r>
            <a:r>
              <a:rPr lang="en-US" sz="1800" dirty="0"/>
              <a:t> </a:t>
            </a:r>
            <a:r>
              <a:rPr lang="en-US" sz="1800" dirty="0" err="1"/>
              <a:t>một</a:t>
            </a:r>
            <a:r>
              <a:rPr lang="en-US" sz="1800" dirty="0"/>
              <a:t> </a:t>
            </a:r>
            <a:r>
              <a:rPr lang="en-US" sz="1800" dirty="0" err="1"/>
              <a:t>đoạn</a:t>
            </a:r>
            <a:r>
              <a:rPr lang="en-US" sz="1800" dirty="0"/>
              <a:t> </a:t>
            </a:r>
            <a:r>
              <a:rPr lang="en-US" sz="1800" dirty="0" err="1"/>
              <a:t>dài</a:t>
            </a:r>
            <a:r>
              <a:rPr lang="en-US" sz="1800" dirty="0"/>
              <a:t> 34mm, </a:t>
            </a:r>
            <a:r>
              <a:rPr lang="en-US" sz="1800" dirty="0" err="1"/>
              <a:t>đè</a:t>
            </a:r>
            <a:r>
              <a:rPr lang="en-US" sz="1800" dirty="0"/>
              <a:t> </a:t>
            </a:r>
            <a:r>
              <a:rPr lang="en-US" sz="1800" dirty="0" err="1"/>
              <a:t>ép</a:t>
            </a:r>
            <a:r>
              <a:rPr lang="en-US" sz="1800" dirty="0"/>
              <a:t> </a:t>
            </a:r>
            <a:r>
              <a:rPr lang="en-US" sz="1800" dirty="0" err="1"/>
              <a:t>không</a:t>
            </a:r>
            <a:r>
              <a:rPr lang="en-US" sz="1800" dirty="0"/>
              <a:t> </a:t>
            </a:r>
            <a:r>
              <a:rPr lang="en-US" sz="1800" dirty="0" err="1"/>
              <a:t>xẹp</a:t>
            </a:r>
            <a:r>
              <a:rPr lang="en-US" sz="1800" dirty="0"/>
              <a:t>.</a:t>
            </a:r>
          </a:p>
          <a:p>
            <a:pPr marL="0" lvl="0" indent="0">
              <a:buNone/>
            </a:pPr>
            <a:r>
              <a:rPr lang="en-US" sz="1800" dirty="0"/>
              <a:t>Trong </a:t>
            </a:r>
            <a:r>
              <a:rPr lang="en-US" sz="1800" dirty="0" err="1"/>
              <a:t>cơ</a:t>
            </a:r>
            <a:r>
              <a:rPr lang="en-US" sz="1800" dirty="0"/>
              <a:t> </a:t>
            </a:r>
            <a:r>
              <a:rPr lang="en-US" sz="1800" dirty="0" err="1"/>
              <a:t>bụng</a:t>
            </a:r>
            <a:r>
              <a:rPr lang="en-US" sz="1800" dirty="0"/>
              <a:t> </a:t>
            </a:r>
            <a:r>
              <a:rPr lang="en-US" sz="1800" dirty="0" err="1"/>
              <a:t>chân</a:t>
            </a:r>
            <a:r>
              <a:rPr lang="en-US" sz="1800" dirty="0"/>
              <a:t> </a:t>
            </a:r>
            <a:r>
              <a:rPr lang="en-US" sz="1800" b="1" dirty="0" err="1"/>
              <a:t>phải</a:t>
            </a:r>
            <a:r>
              <a:rPr lang="en-US" sz="1800" dirty="0"/>
              <a:t> </a:t>
            </a:r>
            <a:r>
              <a:rPr lang="en-US" sz="1800" dirty="0" err="1"/>
              <a:t>tĩnh</a:t>
            </a:r>
            <a:r>
              <a:rPr lang="en-US" sz="1800" dirty="0"/>
              <a:t> </a:t>
            </a:r>
            <a:r>
              <a:rPr lang="en-US" sz="1800" dirty="0" err="1"/>
              <a:t>mạch</a:t>
            </a:r>
            <a:r>
              <a:rPr lang="en-US" sz="1800" dirty="0"/>
              <a:t> </a:t>
            </a:r>
            <a:r>
              <a:rPr lang="en-US" sz="1800" dirty="0" err="1"/>
              <a:t>giãn</a:t>
            </a:r>
            <a:r>
              <a:rPr lang="en-US" sz="1800" dirty="0"/>
              <a:t> 7mm </a:t>
            </a:r>
            <a:r>
              <a:rPr lang="en-US" sz="1800" dirty="0" err="1"/>
              <a:t>trên</a:t>
            </a:r>
            <a:r>
              <a:rPr lang="en-US" sz="1800" dirty="0"/>
              <a:t> </a:t>
            </a:r>
            <a:r>
              <a:rPr lang="en-US" sz="1800" dirty="0" err="1"/>
              <a:t>một</a:t>
            </a:r>
            <a:r>
              <a:rPr lang="en-US" sz="1800" dirty="0"/>
              <a:t> </a:t>
            </a:r>
            <a:r>
              <a:rPr lang="en-US" sz="1800" dirty="0" err="1"/>
              <a:t>đoạn</a:t>
            </a:r>
            <a:r>
              <a:rPr lang="en-US" sz="1800" dirty="0"/>
              <a:t> </a:t>
            </a:r>
            <a:r>
              <a:rPr lang="en-US" sz="1800" dirty="0" err="1"/>
              <a:t>dài</a:t>
            </a:r>
            <a:r>
              <a:rPr lang="en-US" sz="1800" dirty="0"/>
              <a:t> 31mm, </a:t>
            </a:r>
            <a:r>
              <a:rPr lang="en-US" sz="1800" dirty="0" err="1"/>
              <a:t>đè</a:t>
            </a:r>
            <a:r>
              <a:rPr lang="en-US" sz="1800" dirty="0"/>
              <a:t> </a:t>
            </a:r>
            <a:r>
              <a:rPr lang="en-US" sz="1800" dirty="0" err="1"/>
              <a:t>xẹp</a:t>
            </a:r>
            <a:r>
              <a:rPr lang="en-US" sz="1800" dirty="0"/>
              <a:t> </a:t>
            </a:r>
            <a:r>
              <a:rPr lang="en-US" sz="1800" dirty="0" err="1"/>
              <a:t>không</a:t>
            </a:r>
            <a:r>
              <a:rPr lang="en-US" sz="1800" dirty="0"/>
              <a:t> </a:t>
            </a:r>
            <a:r>
              <a:rPr lang="en-US" sz="1800" dirty="0" err="1"/>
              <a:t>hoàn</a:t>
            </a:r>
            <a:r>
              <a:rPr lang="en-US" sz="1800" dirty="0"/>
              <a:t> </a:t>
            </a:r>
            <a:r>
              <a:rPr lang="en-US" sz="1800" dirty="0" err="1"/>
              <a:t>toàn</a:t>
            </a:r>
            <a:r>
              <a:rPr lang="en-US" sz="1800" dirty="0"/>
              <a:t>.</a:t>
            </a:r>
          </a:p>
          <a:p>
            <a:pPr lvl="0">
              <a:buFontTx/>
              <a:buChar char="-"/>
            </a:pPr>
            <a:r>
              <a:rPr lang="en-US" sz="1800" dirty="0"/>
              <a:t>SÂ </a:t>
            </a:r>
            <a:r>
              <a:rPr lang="en-US" sz="1800" dirty="0" err="1"/>
              <a:t>khớp</a:t>
            </a:r>
            <a:r>
              <a:rPr lang="en-US" sz="1800" dirty="0"/>
              <a:t>:  </a:t>
            </a:r>
            <a:r>
              <a:rPr lang="en-US" sz="1800" dirty="0" err="1"/>
              <a:t>Dịch</a:t>
            </a:r>
            <a:r>
              <a:rPr lang="en-US" sz="1800" dirty="0"/>
              <a:t> </a:t>
            </a:r>
            <a:r>
              <a:rPr lang="en-US" sz="1800" dirty="0" err="1"/>
              <a:t>khớp</a:t>
            </a:r>
            <a:r>
              <a:rPr lang="en-US" sz="1800" dirty="0"/>
              <a:t> </a:t>
            </a:r>
            <a:r>
              <a:rPr lang="en-US" sz="1800" dirty="0" err="1"/>
              <a:t>gối</a:t>
            </a:r>
            <a:r>
              <a:rPr lang="en-US" sz="1800" dirty="0"/>
              <a:t>. </a:t>
            </a:r>
            <a:r>
              <a:rPr lang="en-US" sz="1800" dirty="0" err="1"/>
              <a:t>Thoái</a:t>
            </a:r>
            <a:r>
              <a:rPr lang="en-US" sz="1800" dirty="0"/>
              <a:t> </a:t>
            </a:r>
            <a:r>
              <a:rPr lang="en-US" sz="1800" dirty="0" err="1"/>
              <a:t>hoá</a:t>
            </a:r>
            <a:r>
              <a:rPr lang="en-US" sz="1800" dirty="0"/>
              <a:t> </a:t>
            </a:r>
            <a:r>
              <a:rPr lang="en-US" sz="1800" dirty="0" err="1"/>
              <a:t>khớp</a:t>
            </a:r>
            <a:r>
              <a:rPr lang="en-US" sz="1800" dirty="0"/>
              <a:t> </a:t>
            </a:r>
            <a:r>
              <a:rPr lang="en-US" sz="1800" dirty="0" err="1"/>
              <a:t>gối</a:t>
            </a:r>
            <a:r>
              <a:rPr lang="en-US" sz="1800" dirty="0"/>
              <a:t>. </a:t>
            </a:r>
            <a:r>
              <a:rPr lang="en-US" sz="1800" dirty="0" err="1"/>
              <a:t>Kén</a:t>
            </a:r>
            <a:r>
              <a:rPr lang="en-US" sz="1800" dirty="0"/>
              <a:t> Baker </a:t>
            </a:r>
            <a:r>
              <a:rPr lang="en-US" sz="1800" dirty="0" err="1"/>
              <a:t>khoeo</a:t>
            </a:r>
            <a:r>
              <a:rPr lang="en-US" sz="1800" dirty="0"/>
              <a:t> </a:t>
            </a:r>
            <a:r>
              <a:rPr lang="en-US" sz="1800" dirty="0" err="1"/>
              <a:t>chân</a:t>
            </a:r>
            <a:r>
              <a:rPr lang="en-US" sz="1800" dirty="0"/>
              <a:t>.</a:t>
            </a:r>
          </a:p>
          <a:p>
            <a:pPr lvl="0">
              <a:buFontTx/>
              <a:buChar char="-"/>
            </a:pPr>
            <a:r>
              <a:rPr lang="en-US" sz="1800" dirty="0"/>
              <a:t>SÂ </a:t>
            </a:r>
            <a:r>
              <a:rPr lang="en-US" sz="1800" dirty="0" err="1"/>
              <a:t>tim</a:t>
            </a:r>
            <a:r>
              <a:rPr lang="en-US" sz="1800" dirty="0"/>
              <a:t>:  </a:t>
            </a:r>
            <a:r>
              <a:rPr lang="en-US" sz="1800" dirty="0" err="1"/>
              <a:t>Kích</a:t>
            </a:r>
            <a:r>
              <a:rPr lang="en-US" sz="1800" dirty="0"/>
              <a:t> </a:t>
            </a:r>
            <a:r>
              <a:rPr lang="en-US" sz="1800" dirty="0" err="1"/>
              <a:t>thước</a:t>
            </a:r>
            <a:r>
              <a:rPr lang="en-US" sz="1800" dirty="0"/>
              <a:t> </a:t>
            </a:r>
            <a:r>
              <a:rPr lang="en-US" sz="1800" dirty="0" err="1"/>
              <a:t>và</a:t>
            </a:r>
            <a:r>
              <a:rPr lang="en-US" sz="1800" dirty="0"/>
              <a:t> </a:t>
            </a:r>
            <a:r>
              <a:rPr lang="en-US" sz="1800" dirty="0" err="1"/>
              <a:t>chức</a:t>
            </a:r>
            <a:r>
              <a:rPr lang="en-US" sz="1800" dirty="0"/>
              <a:t> </a:t>
            </a:r>
            <a:r>
              <a:rPr lang="en-US" sz="1800" dirty="0" err="1"/>
              <a:t>năng</a:t>
            </a:r>
            <a:r>
              <a:rPr lang="en-US" sz="1800" dirty="0"/>
              <a:t> </a:t>
            </a:r>
            <a:r>
              <a:rPr lang="en-US" sz="1800" dirty="0" err="1"/>
              <a:t>tâm</a:t>
            </a:r>
            <a:r>
              <a:rPr lang="en-US" sz="1800" dirty="0"/>
              <a:t> </a:t>
            </a:r>
            <a:r>
              <a:rPr lang="en-US" sz="1800" dirty="0" err="1"/>
              <a:t>thu</a:t>
            </a:r>
            <a:r>
              <a:rPr lang="en-US" sz="1800" dirty="0"/>
              <a:t> </a:t>
            </a:r>
            <a:r>
              <a:rPr lang="en-US" sz="1800" dirty="0" err="1"/>
              <a:t>thất</a:t>
            </a:r>
            <a:r>
              <a:rPr lang="en-US" sz="1800" dirty="0"/>
              <a:t> </a:t>
            </a:r>
            <a:r>
              <a:rPr lang="en-US" sz="1800" dirty="0" err="1"/>
              <a:t>trái</a:t>
            </a:r>
            <a:r>
              <a:rPr lang="en-US" sz="1800" dirty="0"/>
              <a:t> </a:t>
            </a:r>
            <a:r>
              <a:rPr lang="en-US" sz="1800" dirty="0" err="1"/>
              <a:t>trong</a:t>
            </a:r>
            <a:r>
              <a:rPr lang="en-US" sz="1800" dirty="0"/>
              <a:t> </a:t>
            </a:r>
            <a:r>
              <a:rPr lang="en-US" sz="1800" dirty="0" err="1"/>
              <a:t>giới</a:t>
            </a:r>
            <a:r>
              <a:rPr lang="en-US" sz="1800" dirty="0"/>
              <a:t> </a:t>
            </a:r>
            <a:r>
              <a:rPr lang="en-US" sz="1800" dirty="0" err="1"/>
              <a:t>hạn</a:t>
            </a:r>
            <a:r>
              <a:rPr lang="en-US" sz="1800" dirty="0"/>
              <a:t> </a:t>
            </a:r>
            <a:r>
              <a:rPr lang="en-US" sz="1800" dirty="0" err="1"/>
              <a:t>bình</a:t>
            </a:r>
            <a:r>
              <a:rPr lang="en-US" sz="1800" dirty="0"/>
              <a:t> </a:t>
            </a:r>
            <a:r>
              <a:rPr lang="en-US" sz="1800" dirty="0" err="1"/>
              <a:t>thường</a:t>
            </a:r>
            <a:r>
              <a:rPr lang="en-US" sz="1800" dirty="0"/>
              <a:t>. </a:t>
            </a:r>
            <a:r>
              <a:rPr lang="en-US" sz="1800" dirty="0" err="1"/>
              <a:t>Không</a:t>
            </a:r>
            <a:r>
              <a:rPr lang="en-US" sz="1800" dirty="0"/>
              <a:t> </a:t>
            </a:r>
            <a:r>
              <a:rPr lang="en-US" sz="1800" dirty="0" err="1"/>
              <a:t>tăng</a:t>
            </a:r>
            <a:r>
              <a:rPr lang="en-US" sz="1800" dirty="0"/>
              <a:t> </a:t>
            </a:r>
            <a:r>
              <a:rPr lang="en-US" sz="1800" dirty="0" err="1"/>
              <a:t>áp</a:t>
            </a:r>
            <a:r>
              <a:rPr lang="en-US" sz="1800" dirty="0"/>
              <a:t> </a:t>
            </a:r>
            <a:r>
              <a:rPr lang="en-US" sz="1800" dirty="0" err="1"/>
              <a:t>lực</a:t>
            </a:r>
            <a:r>
              <a:rPr lang="en-US" sz="1800" dirty="0"/>
              <a:t> </a:t>
            </a:r>
            <a:r>
              <a:rPr lang="en-US" sz="1800" dirty="0" err="1"/>
              <a:t>động</a:t>
            </a:r>
            <a:r>
              <a:rPr lang="en-US" sz="1800" dirty="0"/>
              <a:t> </a:t>
            </a:r>
            <a:r>
              <a:rPr lang="en-US" sz="1800" dirty="0" err="1"/>
              <a:t>mạch</a:t>
            </a:r>
            <a:r>
              <a:rPr lang="en-US" sz="1800" dirty="0"/>
              <a:t> </a:t>
            </a:r>
            <a:r>
              <a:rPr lang="en-US" sz="1800" dirty="0" err="1"/>
              <a:t>phổi</a:t>
            </a:r>
            <a:r>
              <a:rPr lang="en-US" sz="1800" dirty="0"/>
              <a:t>. </a:t>
            </a:r>
            <a:r>
              <a:rPr lang="en-US" sz="1800" dirty="0" err="1"/>
              <a:t>Hở</a:t>
            </a:r>
            <a:r>
              <a:rPr lang="en-US" sz="1800" dirty="0"/>
              <a:t> van ĐMC </a:t>
            </a:r>
            <a:r>
              <a:rPr lang="en-US" sz="1800" dirty="0" err="1"/>
              <a:t>vừa</a:t>
            </a:r>
            <a:r>
              <a:rPr lang="en-US" sz="1800" dirty="0"/>
              <a:t>. </a:t>
            </a:r>
            <a:r>
              <a:rPr lang="en-US" sz="1800" dirty="0" err="1"/>
              <a:t>Hở</a:t>
            </a:r>
            <a:r>
              <a:rPr lang="en-US" sz="1800" dirty="0"/>
              <a:t> van </a:t>
            </a:r>
            <a:r>
              <a:rPr lang="en-US" sz="1800" dirty="0" err="1"/>
              <a:t>hai</a:t>
            </a:r>
            <a:r>
              <a:rPr lang="en-US" sz="1800" dirty="0"/>
              <a:t> </a:t>
            </a:r>
            <a:r>
              <a:rPr lang="en-US" sz="1800" dirty="0" err="1"/>
              <a:t>lá</a:t>
            </a:r>
            <a:r>
              <a:rPr lang="en-US" sz="1800" dirty="0"/>
              <a:t> </a:t>
            </a:r>
            <a:r>
              <a:rPr lang="en-US" sz="1800" dirty="0" err="1"/>
              <a:t>nhẹ</a:t>
            </a:r>
            <a:r>
              <a:rPr lang="en-US" sz="1800" dirty="0"/>
              <a:t>./.</a:t>
            </a:r>
          </a:p>
          <a:p>
            <a:pPr lvl="0">
              <a:buFontTx/>
              <a:buChar char="-"/>
            </a:pPr>
            <a:r>
              <a:rPr lang="en-US" sz="1800" dirty="0"/>
              <a:t>SÂ OB: </a:t>
            </a:r>
            <a:r>
              <a:rPr lang="en-US" sz="1800" dirty="0" err="1"/>
              <a:t>Hình</a:t>
            </a:r>
            <a:r>
              <a:rPr lang="en-US" sz="1800" dirty="0"/>
              <a:t> </a:t>
            </a:r>
            <a:r>
              <a:rPr lang="en-US" sz="1800" dirty="0" err="1"/>
              <a:t>ảnh</a:t>
            </a:r>
            <a:r>
              <a:rPr lang="en-US" sz="1800" dirty="0"/>
              <a:t> </a:t>
            </a:r>
            <a:r>
              <a:rPr lang="en-US" sz="1800" dirty="0" err="1"/>
              <a:t>gan</a:t>
            </a:r>
            <a:r>
              <a:rPr lang="en-US" sz="1800" dirty="0"/>
              <a:t> </a:t>
            </a:r>
            <a:r>
              <a:rPr lang="en-US" sz="1800" dirty="0" err="1"/>
              <a:t>nhiễm</a:t>
            </a:r>
            <a:r>
              <a:rPr lang="en-US" sz="1800" dirty="0"/>
              <a:t> </a:t>
            </a:r>
            <a:r>
              <a:rPr lang="en-US" sz="1800" dirty="0" err="1"/>
              <a:t>mỡ</a:t>
            </a:r>
            <a:r>
              <a:rPr lang="en-US" sz="1800" dirty="0"/>
              <a:t> I. Nang </a:t>
            </a:r>
            <a:r>
              <a:rPr lang="en-US" sz="1800" dirty="0" err="1"/>
              <a:t>thận</a:t>
            </a:r>
            <a:r>
              <a:rPr lang="en-US" sz="1800" dirty="0"/>
              <a:t> </a:t>
            </a:r>
            <a:r>
              <a:rPr lang="en-US" sz="1800" dirty="0" err="1"/>
              <a:t>hai</a:t>
            </a:r>
            <a:r>
              <a:rPr lang="en-US" sz="1800" dirty="0"/>
              <a:t> </a:t>
            </a:r>
            <a:r>
              <a:rPr lang="en-US" sz="1800" dirty="0" err="1"/>
              <a:t>bên</a:t>
            </a:r>
            <a:r>
              <a:rPr lang="en-US" sz="1800" dirty="0"/>
              <a:t>./.</a:t>
            </a:r>
          </a:p>
          <a:p>
            <a:pPr lvl="0">
              <a:buFontTx/>
              <a:buChar char="-"/>
            </a:pPr>
            <a:r>
              <a:rPr lang="en-US" sz="1800" dirty="0"/>
              <a:t>SÂ </a:t>
            </a:r>
            <a:r>
              <a:rPr lang="en-US" sz="1800" dirty="0" err="1"/>
              <a:t>mạch</a:t>
            </a:r>
            <a:r>
              <a:rPr lang="en-US" sz="1800" dirty="0"/>
              <a:t> </a:t>
            </a:r>
            <a:r>
              <a:rPr lang="en-US" sz="1800" dirty="0" err="1"/>
              <a:t>cảnh</a:t>
            </a:r>
            <a:r>
              <a:rPr lang="en-US" sz="1800" dirty="0"/>
              <a:t>: </a:t>
            </a:r>
            <a:r>
              <a:rPr lang="en-US" sz="1800" dirty="0" err="1"/>
              <a:t>Mảng</a:t>
            </a:r>
            <a:r>
              <a:rPr lang="en-US" sz="1800" dirty="0"/>
              <a:t> </a:t>
            </a:r>
            <a:r>
              <a:rPr lang="en-US" sz="1800" dirty="0" err="1"/>
              <a:t>xơ</a:t>
            </a:r>
            <a:r>
              <a:rPr lang="en-US" sz="1800" dirty="0"/>
              <a:t> </a:t>
            </a:r>
            <a:r>
              <a:rPr lang="en-US" sz="1800" dirty="0" err="1"/>
              <a:t>vữa</a:t>
            </a:r>
            <a:r>
              <a:rPr lang="en-US" sz="1800" dirty="0"/>
              <a:t> </a:t>
            </a:r>
            <a:r>
              <a:rPr lang="en-US" sz="1800" dirty="0" err="1"/>
              <a:t>vị</a:t>
            </a:r>
            <a:r>
              <a:rPr lang="en-US" sz="1800" dirty="0"/>
              <a:t> </a:t>
            </a:r>
            <a:r>
              <a:rPr lang="en-US" sz="1800" dirty="0" err="1"/>
              <a:t>trí</a:t>
            </a:r>
            <a:r>
              <a:rPr lang="en-US" sz="1800" dirty="0"/>
              <a:t> </a:t>
            </a:r>
            <a:r>
              <a:rPr lang="en-US" sz="1800" dirty="0" err="1"/>
              <a:t>hành</a:t>
            </a:r>
            <a:r>
              <a:rPr lang="en-US" sz="1800" dirty="0"/>
              <a:t> </a:t>
            </a:r>
            <a:r>
              <a:rPr lang="en-US" sz="1800" dirty="0" err="1"/>
              <a:t>cảnh</a:t>
            </a:r>
            <a:r>
              <a:rPr lang="en-US" sz="1800" dirty="0"/>
              <a:t> </a:t>
            </a:r>
            <a:r>
              <a:rPr lang="en-US" sz="1800" dirty="0" err="1"/>
              <a:t>phải</a:t>
            </a:r>
            <a:r>
              <a:rPr lang="en-US" sz="1800" dirty="0"/>
              <a:t> </a:t>
            </a:r>
            <a:r>
              <a:rPr lang="en-US" sz="1800" dirty="0" err="1"/>
              <a:t>và</a:t>
            </a:r>
            <a:r>
              <a:rPr lang="en-US" sz="1800" dirty="0"/>
              <a:t> ĐM </a:t>
            </a:r>
            <a:r>
              <a:rPr lang="en-US" sz="1800" dirty="0" err="1"/>
              <a:t>cảnh</a:t>
            </a:r>
            <a:r>
              <a:rPr lang="en-US" sz="1800" dirty="0"/>
              <a:t> </a:t>
            </a:r>
            <a:r>
              <a:rPr lang="en-US" sz="1800" dirty="0" err="1"/>
              <a:t>chung</a:t>
            </a:r>
            <a:r>
              <a:rPr lang="en-US" sz="1800" dirty="0"/>
              <a:t> </a:t>
            </a:r>
            <a:r>
              <a:rPr lang="en-US" sz="1800" dirty="0" err="1"/>
              <a:t>trái</a:t>
            </a:r>
            <a:r>
              <a:rPr lang="en-US" sz="1800" dirty="0"/>
              <a:t> </a:t>
            </a:r>
            <a:r>
              <a:rPr lang="en-US" sz="1800" dirty="0" err="1"/>
              <a:t>gây</a:t>
            </a:r>
            <a:r>
              <a:rPr lang="en-US" sz="1800" dirty="0"/>
              <a:t> </a:t>
            </a:r>
            <a:r>
              <a:rPr lang="en-US" sz="1800" dirty="0" err="1"/>
              <a:t>hẹp</a:t>
            </a:r>
            <a:r>
              <a:rPr lang="en-US" sz="1800" dirty="0"/>
              <a:t> </a:t>
            </a:r>
            <a:r>
              <a:rPr lang="en-US" sz="1800" dirty="0" err="1"/>
              <a:t>nhẹ</a:t>
            </a:r>
            <a:r>
              <a:rPr lang="en-US" sz="1800" dirty="0"/>
              <a:t> </a:t>
            </a:r>
            <a:r>
              <a:rPr lang="en-US" sz="1800" dirty="0" err="1"/>
              <a:t>khẩu</a:t>
            </a:r>
            <a:r>
              <a:rPr lang="en-US" sz="1800" dirty="0"/>
              <a:t> </a:t>
            </a:r>
            <a:r>
              <a:rPr lang="en-US" sz="1800" dirty="0" err="1"/>
              <a:t>kính</a:t>
            </a:r>
            <a:r>
              <a:rPr lang="en-US" sz="1800" dirty="0"/>
              <a:t> </a:t>
            </a:r>
            <a:r>
              <a:rPr lang="en-US" sz="1800" dirty="0" err="1"/>
              <a:t>lòng</a:t>
            </a:r>
            <a:r>
              <a:rPr lang="en-US" sz="1800" dirty="0"/>
              <a:t> </a:t>
            </a:r>
            <a:r>
              <a:rPr lang="en-US" sz="1800" dirty="0" err="1"/>
              <a:t>động</a:t>
            </a:r>
            <a:r>
              <a:rPr lang="en-US" sz="1800" dirty="0"/>
              <a:t> </a:t>
            </a:r>
            <a:r>
              <a:rPr lang="en-US" sz="1800" dirty="0" err="1"/>
              <a:t>mạch</a:t>
            </a:r>
            <a:r>
              <a:rPr lang="en-US" sz="1800" dirty="0"/>
              <a:t>. </a:t>
            </a:r>
            <a:r>
              <a:rPr lang="en-US" sz="1800" dirty="0" err="1"/>
              <a:t>Dày</a:t>
            </a:r>
            <a:r>
              <a:rPr lang="en-US" sz="1800" dirty="0"/>
              <a:t> </a:t>
            </a:r>
            <a:r>
              <a:rPr lang="en-US" sz="1800" dirty="0" err="1"/>
              <a:t>lớp</a:t>
            </a:r>
            <a:r>
              <a:rPr lang="en-US" sz="1800" dirty="0"/>
              <a:t> </a:t>
            </a:r>
            <a:r>
              <a:rPr lang="en-US" sz="1800" dirty="0" err="1"/>
              <a:t>nội</a:t>
            </a:r>
            <a:r>
              <a:rPr lang="en-US" sz="1800" dirty="0"/>
              <a:t> </a:t>
            </a:r>
            <a:r>
              <a:rPr lang="en-US" sz="1800" dirty="0" err="1"/>
              <a:t>trung</a:t>
            </a:r>
            <a:r>
              <a:rPr lang="en-US" sz="1800" dirty="0"/>
              <a:t> </a:t>
            </a:r>
            <a:r>
              <a:rPr lang="en-US" sz="1800" dirty="0" err="1"/>
              <a:t>mạc</a:t>
            </a:r>
            <a:r>
              <a:rPr lang="en-US" sz="1800" dirty="0"/>
              <a:t> ĐMC </a:t>
            </a:r>
            <a:r>
              <a:rPr lang="en-US" sz="1800" dirty="0" err="1"/>
              <a:t>chung</a:t>
            </a:r>
            <a:r>
              <a:rPr lang="en-US" sz="1800" dirty="0"/>
              <a:t> </a:t>
            </a:r>
            <a:r>
              <a:rPr lang="en-US" sz="1800" dirty="0" err="1"/>
              <a:t>hai</a:t>
            </a:r>
            <a:r>
              <a:rPr lang="en-US" sz="1800" dirty="0"/>
              <a:t> </a:t>
            </a:r>
            <a:r>
              <a:rPr lang="en-US" sz="1800" dirty="0" err="1"/>
              <a:t>bên</a:t>
            </a:r>
            <a:r>
              <a:rPr lang="en-US" sz="1800" dirty="0"/>
              <a:t>./.</a:t>
            </a:r>
          </a:p>
          <a:p>
            <a:pPr lvl="0">
              <a:buFontTx/>
              <a:buChar char="-"/>
            </a:pPr>
            <a:r>
              <a:rPr lang="en-US" sz="1800" dirty="0"/>
              <a:t>SÂ </a:t>
            </a:r>
            <a:r>
              <a:rPr lang="en-US" sz="1800" dirty="0" err="1"/>
              <a:t>mạch</a:t>
            </a:r>
            <a:r>
              <a:rPr lang="en-US" sz="1800" dirty="0"/>
              <a:t> chi </a:t>
            </a:r>
            <a:r>
              <a:rPr lang="en-US" sz="1800" dirty="0" err="1"/>
              <a:t>trên</a:t>
            </a:r>
            <a:r>
              <a:rPr lang="en-US" sz="1800" dirty="0"/>
              <a:t>: </a:t>
            </a:r>
            <a:r>
              <a:rPr lang="en-US" sz="1800" dirty="0" err="1"/>
              <a:t>chưa</a:t>
            </a:r>
            <a:r>
              <a:rPr lang="en-US" sz="1800" dirty="0"/>
              <a:t> </a:t>
            </a:r>
            <a:r>
              <a:rPr lang="en-US" sz="1800" dirty="0" err="1"/>
              <a:t>phát</a:t>
            </a:r>
            <a:r>
              <a:rPr lang="en-US" sz="1800" dirty="0"/>
              <a:t> </a:t>
            </a:r>
            <a:r>
              <a:rPr lang="en-US" sz="1800" dirty="0" err="1"/>
              <a:t>hiện</a:t>
            </a:r>
            <a:r>
              <a:rPr lang="en-US" sz="1800" dirty="0"/>
              <a:t> </a:t>
            </a:r>
            <a:r>
              <a:rPr lang="en-US" sz="1800" dirty="0" err="1"/>
              <a:t>bất</a:t>
            </a:r>
            <a:r>
              <a:rPr lang="en-US" sz="1800" dirty="0"/>
              <a:t> </a:t>
            </a:r>
            <a:r>
              <a:rPr lang="en-US" sz="1800" dirty="0" err="1"/>
              <a:t>thường</a:t>
            </a:r>
            <a:r>
              <a:rPr lang="en-US" sz="1800" dirty="0"/>
              <a:t>.</a:t>
            </a:r>
          </a:p>
          <a:p>
            <a:r>
              <a:rPr lang="en-US" sz="1800" dirty="0"/>
              <a:t>XQ </a:t>
            </a:r>
            <a:r>
              <a:rPr lang="en-US" sz="1800" dirty="0" err="1"/>
              <a:t>tim</a:t>
            </a:r>
            <a:r>
              <a:rPr lang="en-US" sz="1800" dirty="0"/>
              <a:t> </a:t>
            </a:r>
            <a:r>
              <a:rPr lang="en-US" sz="1800" dirty="0" err="1"/>
              <a:t>phổi</a:t>
            </a:r>
            <a:r>
              <a:rPr lang="en-US" sz="1800" dirty="0"/>
              <a:t>: </a:t>
            </a:r>
            <a:r>
              <a:rPr lang="en-US" sz="1800" dirty="0" err="1"/>
              <a:t>Dày</a:t>
            </a:r>
            <a:r>
              <a:rPr lang="en-US" sz="1800" dirty="0"/>
              <a:t> </a:t>
            </a:r>
            <a:r>
              <a:rPr lang="en-US" sz="1800" dirty="0" err="1"/>
              <a:t>thành</a:t>
            </a:r>
            <a:r>
              <a:rPr lang="en-US" sz="1800" dirty="0"/>
              <a:t> </a:t>
            </a:r>
            <a:r>
              <a:rPr lang="en-US" sz="1800" dirty="0" err="1"/>
              <a:t>phế</a:t>
            </a:r>
            <a:r>
              <a:rPr lang="en-US" sz="1800" dirty="0"/>
              <a:t> </a:t>
            </a:r>
            <a:r>
              <a:rPr lang="en-US" sz="1800" dirty="0" err="1"/>
              <a:t>quản</a:t>
            </a:r>
            <a:r>
              <a:rPr lang="en-US" sz="1800" dirty="0"/>
              <a:t>, </a:t>
            </a:r>
            <a:r>
              <a:rPr lang="en-US" sz="1800" dirty="0" err="1"/>
              <a:t>dày</a:t>
            </a:r>
            <a:r>
              <a:rPr lang="en-US" sz="1800" dirty="0"/>
              <a:t> </a:t>
            </a:r>
            <a:r>
              <a:rPr lang="en-US" sz="1800" dirty="0" err="1"/>
              <a:t>tổ</a:t>
            </a:r>
            <a:r>
              <a:rPr lang="en-US" sz="1800" dirty="0"/>
              <a:t> </a:t>
            </a:r>
            <a:r>
              <a:rPr lang="en-US" sz="1800" dirty="0" err="1"/>
              <a:t>chức</a:t>
            </a:r>
            <a:r>
              <a:rPr lang="en-US" sz="1800" dirty="0"/>
              <a:t> </a:t>
            </a:r>
            <a:r>
              <a:rPr lang="en-US" sz="1800" dirty="0" err="1"/>
              <a:t>kẽ</a:t>
            </a:r>
            <a:r>
              <a:rPr lang="en-US" sz="1800" dirty="0"/>
              <a:t> </a:t>
            </a:r>
            <a:r>
              <a:rPr lang="en-US" sz="1800" dirty="0" err="1"/>
              <a:t>rải</a:t>
            </a:r>
            <a:r>
              <a:rPr lang="en-US" sz="1800" dirty="0"/>
              <a:t> </a:t>
            </a:r>
            <a:r>
              <a:rPr lang="en-US" sz="1800" dirty="0" err="1"/>
              <a:t>rác</a:t>
            </a:r>
            <a:r>
              <a:rPr lang="en-US" sz="1800" dirty="0"/>
              <a:t> </a:t>
            </a:r>
            <a:r>
              <a:rPr lang="en-US" sz="1800" dirty="0" err="1"/>
              <a:t>đáy</a:t>
            </a:r>
            <a:r>
              <a:rPr lang="en-US" sz="1800" dirty="0"/>
              <a:t> </a:t>
            </a:r>
            <a:r>
              <a:rPr lang="en-US" sz="1800" dirty="0" err="1"/>
              <a:t>phổi</a:t>
            </a:r>
            <a:r>
              <a:rPr lang="en-US" sz="1800" dirty="0"/>
              <a:t> </a:t>
            </a:r>
            <a:r>
              <a:rPr lang="en-US" sz="1800" dirty="0" err="1"/>
              <a:t>hai</a:t>
            </a:r>
            <a:r>
              <a:rPr lang="en-US" sz="1800" dirty="0"/>
              <a:t> </a:t>
            </a:r>
            <a:r>
              <a:rPr lang="en-US" sz="1800" dirty="0" err="1"/>
              <a:t>bên</a:t>
            </a:r>
            <a:r>
              <a:rPr lang="en-US" sz="1800" dirty="0"/>
              <a:t>.</a:t>
            </a:r>
          </a:p>
          <a:p>
            <a:pPr marL="0" lvl="0" indent="0">
              <a:buNone/>
            </a:pPr>
            <a:endParaRPr lang="en-US" sz="1800" dirty="0"/>
          </a:p>
          <a:p>
            <a:pPr marL="0" marR="2540" indent="0">
              <a:buNone/>
            </a:pPr>
            <a:endParaRPr lang="en-US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C091EAA-8C82-A2E6-C8DC-32E37C0AD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491728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CC0066"/>
                </a:solidFill>
              </a:rPr>
              <a:t>Case </a:t>
            </a:r>
            <a:r>
              <a:rPr lang="en-US" sz="4000" b="1" dirty="0" err="1">
                <a:solidFill>
                  <a:srgbClr val="CC0066"/>
                </a:solidFill>
              </a:rPr>
              <a:t>lâm</a:t>
            </a:r>
            <a:r>
              <a:rPr lang="en-US" sz="4000" b="1" dirty="0">
                <a:solidFill>
                  <a:srgbClr val="CC0066"/>
                </a:solidFill>
              </a:rPr>
              <a:t> </a:t>
            </a:r>
            <a:r>
              <a:rPr lang="en-US" sz="4000" b="1" dirty="0" err="1">
                <a:solidFill>
                  <a:srgbClr val="CC0066"/>
                </a:solidFill>
              </a:rPr>
              <a:t>sàng</a:t>
            </a:r>
            <a:endParaRPr lang="en-US" sz="40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172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1E42C-BF81-5EAA-47D1-B60F0A28F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5C2168E-C612-4562-32A5-82FB6488C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283" y="590550"/>
            <a:ext cx="8458200" cy="4080272"/>
          </a:xfrm>
        </p:spPr>
        <p:txBody>
          <a:bodyPr>
            <a:noAutofit/>
          </a:bodyPr>
          <a:lstStyle/>
          <a:p>
            <a:pPr marL="0" marR="2540" indent="0">
              <a:buNone/>
            </a:pP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5. CLS: </a:t>
            </a:r>
          </a:p>
          <a:p>
            <a:r>
              <a:rPr lang="en-US" dirty="0"/>
              <a:t>WBC: 5.70(G/L) RBC: 3.76(T/L) </a:t>
            </a:r>
            <a:r>
              <a:rPr lang="en-US" b="1" dirty="0"/>
              <a:t>HGB: 11.2</a:t>
            </a:r>
            <a:r>
              <a:rPr lang="en-US" dirty="0"/>
              <a:t>(g/dL) HCT: 33.8(%)</a:t>
            </a:r>
          </a:p>
          <a:p>
            <a:r>
              <a:rPr lang="en-US" dirty="0"/>
              <a:t>PLT: 381(G/L) PT(s): 11.6(s) PT(%): 98.5(%) INR: 1.01(INR)</a:t>
            </a:r>
          </a:p>
          <a:p>
            <a:r>
              <a:rPr lang="en-US" b="1" dirty="0"/>
              <a:t>D-Dimer [</a:t>
            </a:r>
            <a:r>
              <a:rPr lang="en-US" b="1" dirty="0" err="1"/>
              <a:t>Máu</a:t>
            </a:r>
            <a:r>
              <a:rPr lang="en-US" b="1" dirty="0"/>
              <a:t>]: 20.40</a:t>
            </a:r>
            <a:r>
              <a:rPr lang="en-US" dirty="0"/>
              <a:t>(mg/L)</a:t>
            </a:r>
          </a:p>
          <a:p>
            <a:r>
              <a:rPr lang="en-US" dirty="0"/>
              <a:t>Định </a:t>
            </a:r>
            <a:r>
              <a:rPr lang="en-US" dirty="0" err="1"/>
              <a:t>lượng</a:t>
            </a:r>
            <a:r>
              <a:rPr lang="en-US" dirty="0"/>
              <a:t> Fibrinogen: 4.31(g/L), APTT: 26.1(</a:t>
            </a:r>
            <a:r>
              <a:rPr lang="en-US" dirty="0" err="1"/>
              <a:t>giây</a:t>
            </a:r>
            <a:r>
              <a:rPr lang="en-US" dirty="0"/>
              <a:t>)</a:t>
            </a:r>
          </a:p>
          <a:p>
            <a:r>
              <a:rPr lang="en-US" dirty="0"/>
              <a:t>Na+: 140.0(mmol/L) K+: 3.21(mmol/L) </a:t>
            </a:r>
          </a:p>
          <a:p>
            <a:r>
              <a:rPr lang="en-US" dirty="0" err="1"/>
              <a:t>Creatinin</a:t>
            </a:r>
            <a:r>
              <a:rPr lang="en-US" dirty="0"/>
              <a:t> (</a:t>
            </a:r>
            <a:r>
              <a:rPr lang="en-US" dirty="0" err="1"/>
              <a:t>máu</a:t>
            </a:r>
            <a:r>
              <a:rPr lang="en-US" dirty="0"/>
              <a:t>): 70.9(µmol/L)</a:t>
            </a:r>
          </a:p>
          <a:p>
            <a:r>
              <a:rPr lang="en-US" dirty="0"/>
              <a:t>Glucose [</a:t>
            </a:r>
            <a:r>
              <a:rPr lang="en-US" dirty="0" err="1"/>
              <a:t>Máu</a:t>
            </a:r>
            <a:r>
              <a:rPr lang="en-US" dirty="0"/>
              <a:t>]: 6.81(mmol/L)</a:t>
            </a:r>
          </a:p>
          <a:p>
            <a:r>
              <a:rPr lang="en-US" dirty="0"/>
              <a:t>AST/ALT/GGT [</a:t>
            </a:r>
            <a:r>
              <a:rPr lang="en-US" dirty="0" err="1"/>
              <a:t>Máu</a:t>
            </a:r>
            <a:r>
              <a:rPr lang="en-US" dirty="0"/>
              <a:t>]: 21/15.7/117.8(U/L - 37 </a:t>
            </a:r>
            <a:r>
              <a:rPr lang="en-US" dirty="0" err="1"/>
              <a:t>độ</a:t>
            </a:r>
            <a:r>
              <a:rPr lang="en-US" dirty="0"/>
              <a:t> C)</a:t>
            </a:r>
          </a:p>
          <a:p>
            <a:r>
              <a:rPr lang="en-US" dirty="0"/>
              <a:t>Pro/Alb [</a:t>
            </a:r>
            <a:r>
              <a:rPr lang="en-US" dirty="0" err="1"/>
              <a:t>Máu</a:t>
            </a:r>
            <a:r>
              <a:rPr lang="en-US" dirty="0"/>
              <a:t>]: 72.7/34.9(g/L), Chol/Trig : 6.3/1.20(mmol/L)</a:t>
            </a:r>
          </a:p>
          <a:p>
            <a:r>
              <a:rPr lang="en-US" dirty="0" err="1"/>
              <a:t>Calci</a:t>
            </a:r>
            <a:r>
              <a:rPr lang="en-US" dirty="0"/>
              <a:t> </a:t>
            </a:r>
            <a:r>
              <a:rPr lang="en-US" dirty="0" err="1"/>
              <a:t>toàn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/ion [</a:t>
            </a:r>
            <a:r>
              <a:rPr lang="en-US" dirty="0" err="1"/>
              <a:t>Máu</a:t>
            </a:r>
            <a:r>
              <a:rPr lang="en-US" dirty="0"/>
              <a:t>]: 2.21/1.18(mmol/L)</a:t>
            </a:r>
          </a:p>
          <a:p>
            <a:pPr marL="0" marR="2540" indent="0">
              <a:buNone/>
            </a:pPr>
            <a:endParaRPr lang="en-US" sz="20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6105EC-E36D-57DF-7515-1D8F36219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491728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CC0066"/>
                </a:solidFill>
              </a:rPr>
              <a:t>Case </a:t>
            </a:r>
            <a:r>
              <a:rPr lang="en-US" sz="4000" b="1" dirty="0" err="1">
                <a:solidFill>
                  <a:srgbClr val="CC0066"/>
                </a:solidFill>
              </a:rPr>
              <a:t>lâm</a:t>
            </a:r>
            <a:r>
              <a:rPr lang="en-US" sz="4000" b="1" dirty="0">
                <a:solidFill>
                  <a:srgbClr val="CC0066"/>
                </a:solidFill>
              </a:rPr>
              <a:t> </a:t>
            </a:r>
            <a:r>
              <a:rPr lang="en-US" sz="4000" b="1" dirty="0" err="1">
                <a:solidFill>
                  <a:srgbClr val="CC0066"/>
                </a:solidFill>
              </a:rPr>
              <a:t>sàng</a:t>
            </a:r>
            <a:endParaRPr lang="en-US" sz="40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07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F3577-B826-371A-2A02-7C09651E3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9CA8AAD-FE89-308E-540E-0689D2063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77478"/>
            <a:ext cx="8458200" cy="4080272"/>
          </a:xfrm>
        </p:spPr>
        <p:txBody>
          <a:bodyPr>
            <a:noAutofit/>
          </a:bodyPr>
          <a:lstStyle/>
          <a:p>
            <a:pPr marL="0" marR="2540" indent="0">
              <a:buNone/>
            </a:pP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6. </a:t>
            </a:r>
            <a:r>
              <a:rPr lang="en-US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thuốc</a:t>
            </a: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</a:t>
            </a:r>
          </a:p>
          <a:p>
            <a:pPr>
              <a:buFontTx/>
              <a:buChar char="-"/>
            </a:pPr>
            <a:r>
              <a:rPr lang="en-US" dirty="0"/>
              <a:t>Enoxaparin (</a:t>
            </a:r>
            <a:r>
              <a:rPr lang="en-US" dirty="0" err="1"/>
              <a:t>natri</a:t>
            </a:r>
            <a:r>
              <a:rPr lang="en-US" dirty="0"/>
              <a:t>) 4000 IU/0,4ml (</a:t>
            </a:r>
            <a:r>
              <a:rPr lang="en-US" dirty="0" err="1"/>
              <a:t>Gemapaxane</a:t>
            </a:r>
            <a:r>
              <a:rPr lang="en-US" dirty="0"/>
              <a:t> 4000IU/0,4ml) x 02 </a:t>
            </a:r>
            <a:r>
              <a:rPr lang="en-US" dirty="0" err="1"/>
              <a:t>Bơm</a:t>
            </a:r>
            <a:r>
              <a:rPr lang="en-US" dirty="0"/>
              <a:t> </a:t>
            </a:r>
            <a:r>
              <a:rPr lang="en-US" dirty="0" err="1"/>
              <a:t>tiêm</a:t>
            </a:r>
            <a:r>
              <a:rPr lang="en-US" dirty="0"/>
              <a:t> </a:t>
            </a:r>
            <a:r>
              <a:rPr lang="en-US" dirty="0" err="1"/>
              <a:t>dưới</a:t>
            </a:r>
            <a:r>
              <a:rPr lang="en-US" dirty="0"/>
              <a:t> da </a:t>
            </a:r>
            <a:r>
              <a:rPr lang="en-US" dirty="0" err="1"/>
              <a:t>mỗi</a:t>
            </a:r>
            <a:r>
              <a:rPr lang="en-US" dirty="0"/>
              <a:t> 12h x 5 </a:t>
            </a:r>
            <a:r>
              <a:rPr lang="en-US" dirty="0" err="1"/>
              <a:t>ngày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Rivaroxaban 15 mg (Xarelto 15mg) x 2 Viên/</a:t>
            </a:r>
            <a:r>
              <a:rPr lang="en-US" dirty="0" err="1"/>
              <a:t>ngày</a:t>
            </a:r>
            <a:r>
              <a:rPr lang="en-US" dirty="0"/>
              <a:t> x 21 </a:t>
            </a:r>
            <a:r>
              <a:rPr lang="en-US" dirty="0" err="1"/>
              <a:t>ngày</a:t>
            </a:r>
            <a:r>
              <a:rPr lang="en-US" dirty="0"/>
              <a:t> </a:t>
            </a:r>
          </a:p>
          <a:p>
            <a:pPr>
              <a:buFontTx/>
              <a:buChar char="-"/>
            </a:pPr>
            <a:r>
              <a:rPr lang="en-US" dirty="0"/>
              <a:t>Atorvastatin 20 mg (Lipitor 20mg) x 01 Viên /</a:t>
            </a:r>
            <a:r>
              <a:rPr lang="en-US" dirty="0" err="1"/>
              <a:t>ngày</a:t>
            </a:r>
            <a:r>
              <a:rPr lang="en-US" dirty="0"/>
              <a:t> </a:t>
            </a:r>
          </a:p>
          <a:p>
            <a:pPr>
              <a:buFontTx/>
              <a:buChar char="-"/>
            </a:pPr>
            <a:r>
              <a:rPr lang="en-US" dirty="0" err="1"/>
              <a:t>Amlodipin</a:t>
            </a:r>
            <a:r>
              <a:rPr lang="en-US" dirty="0"/>
              <a:t> 5 mg (</a:t>
            </a:r>
            <a:r>
              <a:rPr lang="en-US" dirty="0" err="1"/>
              <a:t>Amlor</a:t>
            </a:r>
            <a:r>
              <a:rPr lang="en-US" dirty="0"/>
              <a:t> Tab 5mg) x 01 Viên/</a:t>
            </a:r>
            <a:r>
              <a:rPr lang="en-US" dirty="0" err="1"/>
              <a:t>ngày</a:t>
            </a:r>
            <a:endParaRPr lang="en-US" dirty="0"/>
          </a:p>
          <a:p>
            <a:pPr>
              <a:buFontTx/>
              <a:buChar char="-"/>
            </a:pPr>
            <a:r>
              <a:rPr lang="en-US" dirty="0"/>
              <a:t>PPIs, </a:t>
            </a:r>
            <a:r>
              <a:rPr lang="en-US" dirty="0" err="1"/>
              <a:t>bù</a:t>
            </a:r>
            <a:r>
              <a:rPr lang="en-US" dirty="0"/>
              <a:t> kali</a:t>
            </a:r>
          </a:p>
          <a:p>
            <a:pPr>
              <a:buFontTx/>
              <a:buChar char="-"/>
            </a:pPr>
            <a:endParaRPr lang="en-US" sz="20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529C554-49C5-58AC-7348-F1B443476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491728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CC0066"/>
                </a:solidFill>
              </a:rPr>
              <a:t>Case </a:t>
            </a:r>
            <a:r>
              <a:rPr lang="en-US" sz="4000" b="1" dirty="0" err="1">
                <a:solidFill>
                  <a:srgbClr val="CC0066"/>
                </a:solidFill>
              </a:rPr>
              <a:t>lâm</a:t>
            </a:r>
            <a:r>
              <a:rPr lang="en-US" sz="4000" b="1" dirty="0">
                <a:solidFill>
                  <a:srgbClr val="CC0066"/>
                </a:solidFill>
              </a:rPr>
              <a:t> </a:t>
            </a:r>
            <a:r>
              <a:rPr lang="en-US" sz="4000" b="1" dirty="0" err="1">
                <a:solidFill>
                  <a:srgbClr val="CC0066"/>
                </a:solidFill>
              </a:rPr>
              <a:t>sàng</a:t>
            </a:r>
            <a:endParaRPr lang="en-US" sz="40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636041"/>
      </p:ext>
    </p:extLst>
  </p:cSld>
  <p:clrMapOvr>
    <a:masterClrMapping/>
  </p:clrMapOvr>
</p:sld>
</file>

<file path=ppt/theme/theme1.xml><?xml version="1.0" encoding="utf-8"?>
<a:theme xmlns:a="http://schemas.openxmlformats.org/drawingml/2006/main" name="ThemeSlideVietDu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SlideVietDuc" id="{B3C1C62E-E361-4DBA-A65D-FEBFA09C8C6D}" vid="{82ABD6DE-EE19-43B4-9827-5CF61EE81DC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ThemeSlideVietDuc</Template>
  <TotalTime>16455</TotalTime>
  <Words>7675</Words>
  <Application>Microsoft Office PowerPoint</Application>
  <PresentationFormat>On-screen Show (16:9)</PresentationFormat>
  <Paragraphs>459</Paragraphs>
  <Slides>50</Slides>
  <Notes>49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6" baseType="lpstr">
      <vt:lpstr>Arial</vt:lpstr>
      <vt:lpstr>Calibri</vt:lpstr>
      <vt:lpstr>Symbol</vt:lpstr>
      <vt:lpstr>Times New Roman</vt:lpstr>
      <vt:lpstr>Wingdings</vt:lpstr>
      <vt:lpstr>ThemeSlideVietDuc</vt:lpstr>
      <vt:lpstr>PowerPoint Presentation</vt:lpstr>
      <vt:lpstr>NỘI DUNG CHÍNH</vt:lpstr>
      <vt:lpstr>Case lâm sàng</vt:lpstr>
      <vt:lpstr>Case lâm sàng</vt:lpstr>
      <vt:lpstr>Case lâm sàng</vt:lpstr>
      <vt:lpstr>Case lâm sàng</vt:lpstr>
      <vt:lpstr>Case lâm sàng</vt:lpstr>
      <vt:lpstr>Case lâm sàng</vt:lpstr>
      <vt:lpstr>Case lâm sàng</vt:lpstr>
      <vt:lpstr>Case lâm sàng</vt:lpstr>
      <vt:lpstr>Case lâm sàng</vt:lpstr>
      <vt:lpstr>ĐẠI CƯƠNG</vt:lpstr>
      <vt:lpstr>ĐẠI CƯƠNG</vt:lpstr>
      <vt:lpstr>ĐẠI CƯƠNG</vt:lpstr>
      <vt:lpstr>LÂM SÀNG</vt:lpstr>
      <vt:lpstr>PowerPoint Presentation</vt:lpstr>
      <vt:lpstr>CẬN LÂM SÀNG</vt:lpstr>
      <vt:lpstr>PowerPoint Presentation</vt:lpstr>
      <vt:lpstr>PowerPoint Presentation</vt:lpstr>
      <vt:lpstr>CHẨN ĐOÁN LOẠI TRỪ</vt:lpstr>
      <vt:lpstr>Điều trị giai đoạn cấp</vt:lpstr>
      <vt:lpstr>Điều trị giai đoạn cấp</vt:lpstr>
      <vt:lpstr>Điều trị giai đoạn cấp</vt:lpstr>
      <vt:lpstr>Điều trị giai đoạn cấp</vt:lpstr>
      <vt:lpstr>Lựa chọn kháng đông</vt:lpstr>
      <vt:lpstr>Cách dùng kháng đông (1)</vt:lpstr>
      <vt:lpstr>Cách dùng kháng đông (2)</vt:lpstr>
      <vt:lpstr>Cách dùng kháng đông (3)</vt:lpstr>
      <vt:lpstr>Cách dùng kháng đông (4)</vt:lpstr>
      <vt:lpstr>Điều trị giai đoạn cấp</vt:lpstr>
      <vt:lpstr>Điều trị giai đoạn cấp (Tiêu sợi huyết)</vt:lpstr>
      <vt:lpstr>Điều trị giai đoạn cấp (Tiêu sợi huyết)</vt:lpstr>
      <vt:lpstr>Điều trị giai đoạn cấp (Tiêu sợi huyết)</vt:lpstr>
      <vt:lpstr>Điều trị giai đoạn cấp (Tiêu sợi huyết)</vt:lpstr>
      <vt:lpstr>Điều trị giai đoạn cấp (Tiêu sợi huyết)</vt:lpstr>
      <vt:lpstr>Điều trị giai đoạn cấp </vt:lpstr>
      <vt:lpstr>Điều trị giai đoạn cấp (lưới lọc tĩnh mạch chủ dưới)</vt:lpstr>
      <vt:lpstr>Điều trị giai đoạn cấp</vt:lpstr>
      <vt:lpstr>Điều trị giai đoạn cấp</vt:lpstr>
      <vt:lpstr>Điều trị giai đoạn cấp</vt:lpstr>
      <vt:lpstr>Điều trị duy trì sớm</vt:lpstr>
      <vt:lpstr>Điều trị duy trì sớm</vt:lpstr>
      <vt:lpstr>Điều trị duy trì sớm</vt:lpstr>
      <vt:lpstr>Điều trị duy trì sớm</vt:lpstr>
      <vt:lpstr>Điều trị duy trì sớm</vt:lpstr>
      <vt:lpstr>Điều trị duy trì lâu dài</vt:lpstr>
      <vt:lpstr>Điều trị duy trì lâu dài</vt:lpstr>
      <vt:lpstr>Sơ đồ điều trị huyết khối tĩnh mạch sâu</vt:lpstr>
      <vt:lpstr>PowerPoint Presentation</vt:lpstr>
      <vt:lpstr>Tài liệu tham khảo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2</dc:creator>
  <cp:lastModifiedBy>AD</cp:lastModifiedBy>
  <cp:revision>31</cp:revision>
  <dcterms:created xsi:type="dcterms:W3CDTF">2024-09-30T23:49:59Z</dcterms:created>
  <dcterms:modified xsi:type="dcterms:W3CDTF">2025-09-16T10:32:17Z</dcterms:modified>
</cp:coreProperties>
</file>