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jpg"/>
  <Override PartName="/ppt/media/image15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</p:sldMasterIdLst>
  <p:notesMasterIdLst>
    <p:notesMasterId r:id="rId27"/>
  </p:notesMasterIdLst>
  <p:sldIdLst>
    <p:sldId id="256" r:id="rId2"/>
    <p:sldId id="257" r:id="rId3"/>
    <p:sldId id="384" r:id="rId4"/>
    <p:sldId id="376" r:id="rId5"/>
    <p:sldId id="379" r:id="rId6"/>
    <p:sldId id="393" r:id="rId7"/>
    <p:sldId id="398" r:id="rId8"/>
    <p:sldId id="332" r:id="rId9"/>
    <p:sldId id="388" r:id="rId10"/>
    <p:sldId id="383" r:id="rId11"/>
    <p:sldId id="382" r:id="rId12"/>
    <p:sldId id="334" r:id="rId13"/>
    <p:sldId id="335" r:id="rId14"/>
    <p:sldId id="336" r:id="rId15"/>
    <p:sldId id="347" r:id="rId16"/>
    <p:sldId id="348" r:id="rId17"/>
    <p:sldId id="349" r:id="rId18"/>
    <p:sldId id="399" r:id="rId19"/>
    <p:sldId id="400" r:id="rId20"/>
    <p:sldId id="401" r:id="rId21"/>
    <p:sldId id="402" r:id="rId22"/>
    <p:sldId id="395" r:id="rId23"/>
    <p:sldId id="396" r:id="rId24"/>
    <p:sldId id="397" r:id="rId25"/>
    <p:sldId id="375" r:id="rId2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730" autoAdjust="0"/>
  </p:normalViewPr>
  <p:slideViewPr>
    <p:cSldViewPr>
      <p:cViewPr varScale="1">
        <p:scale>
          <a:sx n="140" d="100"/>
          <a:sy n="140" d="100"/>
        </p:scale>
        <p:origin x="810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DAF37-80BD-4789-AD05-846CB41D22AF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40111-299A-4D73-82AD-C214677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4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3" name="Google Shape;733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patients with NSCLC, thefrequency of EGFR mutations ranges from 10 to 17% in the United States and Europe to 35 to 38% in East Asia</a:t>
            </a:r>
            <a:r>
              <a:rPr lang="en-US"/>
              <a:t> </a:t>
            </a:r>
            <a:br>
              <a:rPr lang="en-US"/>
            </a:br>
            <a:endParaRPr i="1"/>
          </a:p>
        </p:txBody>
      </p:sp>
      <p:sp>
        <p:nvSpPr>
          <p:cNvPr id="734" name="Google Shape;734;p5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24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3" name="Google Shape;913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OPTIMAL: châu Á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EURTAC: châu Âu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LL3: Á + Âu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LL6: trung quốc + HQ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0:notes"/>
          <p:cNvSpPr txBox="1"/>
          <p:nvPr/>
        </p:nvSpPr>
        <p:spPr>
          <a:xfrm>
            <a:off x="4435475" y="9602788"/>
            <a:ext cx="33940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75" tIns="51225" rIns="102475" bIns="51225" anchor="b" anchorCtr="0">
            <a:noAutofit/>
          </a:bodyPr>
          <a:lstStyle/>
          <a:p>
            <a:pPr marL="0" marR="0" lvl="0" indent="-762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Calibri"/>
              <a:buChar char="•"/>
            </a:pPr>
            <a:fld id="{00000000-1234-1234-1234-123412341234}" type="slidenum"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18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3701" y="1499611"/>
            <a:ext cx="6858000" cy="71333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750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7084-1F31-43C1-9DA4-3B1A800F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09" y="1008231"/>
            <a:ext cx="78867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1AE0AE-1B2F-49DC-B0A1-71200145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764" y="64527"/>
            <a:ext cx="6954590" cy="58340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7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34718" y="4718209"/>
            <a:ext cx="376707" cy="270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rgbClr val="0070C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3A546F-0A33-41C7-9A36-8712BEA4B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622" y="1144693"/>
            <a:ext cx="7805553" cy="2947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87CEB5-2086-4D20-A19E-D7DA1F8A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18" y="64527"/>
            <a:ext cx="7279783" cy="58340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7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33112" y="4713091"/>
            <a:ext cx="376707" cy="2704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46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537E-7031-46E3-8BAF-DB170420A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398" y="1050463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ED14E-8B1D-470A-9D58-F27D4F45C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1654" y="1050463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9B0E43-95E5-4467-B6EA-F4854F52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81" y="74186"/>
            <a:ext cx="7318419" cy="58340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7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33112" y="4718209"/>
            <a:ext cx="376707" cy="2704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5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3701" y="1499611"/>
            <a:ext cx="6858000" cy="71333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8176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8170" y="1504315"/>
            <a:ext cx="548957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4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09/03/2025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0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0"/>
          <p:cNvSpPr txBox="1">
            <a:spLocks noGrp="1"/>
          </p:cNvSpPr>
          <p:nvPr>
            <p:ph type="title"/>
          </p:nvPr>
        </p:nvSpPr>
        <p:spPr>
          <a:xfrm>
            <a:off x="457326" y="178605"/>
            <a:ext cx="8355791" cy="82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3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EDF5D-0802-4857-BC6E-69469795F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606" y="99251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8171" y="4648321"/>
            <a:ext cx="396025" cy="400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5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6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inicaloptions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https://www.accessdata.fda.gov/scripts/cder/daf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linicaloption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11" y="496925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0" dirty="0">
                <a:solidFill>
                  <a:srgbClr val="2E3333"/>
                </a:solidFill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6400" y="1504950"/>
            <a:ext cx="5867400" cy="1225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50100"/>
              </a:lnSpc>
              <a:spcBef>
                <a:spcPts val="100"/>
              </a:spcBef>
            </a:pPr>
            <a:r>
              <a:rPr lang="en-US" sz="2800">
                <a:solidFill>
                  <a:srgbClr val="001F5F"/>
                </a:solidFill>
              </a:rPr>
              <a:t>  </a:t>
            </a:r>
            <a:r>
              <a:rPr sz="2800">
                <a:solidFill>
                  <a:srgbClr val="001F5F"/>
                </a:solidFill>
              </a:rPr>
              <a:t>ĐIỀU</a:t>
            </a:r>
            <a:r>
              <a:rPr sz="2800" spc="-70">
                <a:solidFill>
                  <a:srgbClr val="001F5F"/>
                </a:solidFill>
              </a:rPr>
              <a:t> </a:t>
            </a:r>
            <a:r>
              <a:rPr sz="2800" spc="-25" dirty="0">
                <a:solidFill>
                  <a:srgbClr val="001F5F"/>
                </a:solidFill>
              </a:rPr>
              <a:t>TRỊ</a:t>
            </a:r>
            <a:r>
              <a:rPr lang="en-US" sz="2800" spc="-25" dirty="0">
                <a:solidFill>
                  <a:srgbClr val="001F5F"/>
                </a:solidFill>
              </a:rPr>
              <a:t> ĐÍCH </a:t>
            </a:r>
            <a:r>
              <a:rPr sz="2800" dirty="0">
                <a:solidFill>
                  <a:srgbClr val="001F5F"/>
                </a:solidFill>
              </a:rPr>
              <a:t>UNG</a:t>
            </a:r>
            <a:r>
              <a:rPr sz="2800" spc="-6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THƯ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spc="-20">
                <a:solidFill>
                  <a:srgbClr val="001F5F"/>
                </a:solidFill>
              </a:rPr>
              <a:t>PHỔI</a:t>
            </a:r>
            <a:r>
              <a:rPr lang="en-US" sz="2800" spc="-20">
                <a:solidFill>
                  <a:srgbClr val="001F5F"/>
                </a:solidFill>
              </a:rPr>
              <a:t> KHÔNG TẾ </a:t>
            </a:r>
            <a:r>
              <a:rPr lang="en-US" sz="2800" spc="-20" dirty="0">
                <a:solidFill>
                  <a:srgbClr val="001F5F"/>
                </a:solidFill>
              </a:rPr>
              <a:t>BÀO NHỎ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3733800" y="3258921"/>
            <a:ext cx="43433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0205">
              <a:lnSpc>
                <a:spcPct val="150000"/>
              </a:lnSpc>
              <a:spcBef>
                <a:spcPts val="100"/>
              </a:spcBef>
            </a:pPr>
            <a:r>
              <a:rPr lang="en-US" sz="1600" dirty="0" err="1">
                <a:latin typeface="Arial"/>
                <a:cs typeface="Arial"/>
              </a:rPr>
              <a:t>Bs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Hà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Diệu</a:t>
            </a:r>
            <a:r>
              <a:rPr lang="en-US" sz="1600">
                <a:latin typeface="Arial"/>
                <a:cs typeface="Arial"/>
              </a:rPr>
              <a:t> Thuý - </a:t>
            </a:r>
            <a:r>
              <a:rPr lang="en-US" sz="1600" dirty="0" err="1">
                <a:latin typeface="Arial"/>
                <a:cs typeface="Arial"/>
              </a:rPr>
              <a:t>khoa</a:t>
            </a:r>
            <a:r>
              <a:rPr lang="en-US" sz="1600" dirty="0">
                <a:latin typeface="Arial"/>
                <a:cs typeface="Arial"/>
              </a:rPr>
              <a:t> Ung </a:t>
            </a:r>
            <a:r>
              <a:rPr lang="en-US" sz="1600" dirty="0" err="1">
                <a:latin typeface="Arial"/>
                <a:cs typeface="Arial"/>
              </a:rPr>
              <a:t>bướu</a:t>
            </a:r>
            <a:r>
              <a:rPr lang="en-US" sz="1600" dirty="0">
                <a:latin typeface="Arial"/>
                <a:cs typeface="Arial"/>
              </a:rPr>
              <a:t> – </a:t>
            </a:r>
            <a:r>
              <a:rPr lang="en-US" sz="1600" dirty="0" err="1">
                <a:latin typeface="Arial"/>
                <a:cs typeface="Arial"/>
              </a:rPr>
              <a:t>Xạ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trị</a:t>
            </a:r>
            <a:r>
              <a:rPr lang="en-US" sz="160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0"/>
          <p:cNvSpPr txBox="1">
            <a:spLocks noGrp="1"/>
          </p:cNvSpPr>
          <p:nvPr>
            <p:ph type="title"/>
          </p:nvPr>
        </p:nvSpPr>
        <p:spPr>
          <a:xfrm>
            <a:off x="768929" y="-95250"/>
            <a:ext cx="8355791" cy="82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rtl="0"/>
            <a:r>
              <a:rPr lang="en-US" sz="2400"/>
              <a:t>First-line EGFR TKIs vs Chemotherapy in </a:t>
            </a:r>
            <a:br>
              <a:rPr lang="en-US" sz="2400"/>
            </a:br>
            <a:r>
              <a:rPr lang="en-US" sz="2400" i="1"/>
              <a:t>EGFR</a:t>
            </a:r>
            <a:r>
              <a:rPr lang="en-US" sz="2400"/>
              <a:t> Mutation–Positive NSCLC: A Clear Pattern</a:t>
            </a:r>
            <a:endParaRPr sz="2400"/>
          </a:p>
        </p:txBody>
      </p:sp>
      <p:graphicFrame>
        <p:nvGraphicFramePr>
          <p:cNvPr id="917" name="Google Shape;917;p10"/>
          <p:cNvGraphicFramePr/>
          <p:nvPr>
            <p:extLst>
              <p:ext uri="{D42A27DB-BD31-4B8C-83A1-F6EECF244321}">
                <p14:modId xmlns:p14="http://schemas.microsoft.com/office/powerpoint/2010/main" val="421062521"/>
              </p:ext>
            </p:extLst>
          </p:nvPr>
        </p:nvGraphicFramePr>
        <p:xfrm>
          <a:off x="545312" y="895350"/>
          <a:ext cx="8052207" cy="32533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</a:t>
                      </a:r>
                      <a:endParaRPr sz="1400"/>
                    </a:p>
                  </a:txBody>
                  <a:tcPr marL="91275" marR="91275" marT="34313" marB="34313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400"/>
                    </a:p>
                  </a:txBody>
                  <a:tcPr marL="91275" marR="91275" marT="34313" marB="34313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 sz="1400"/>
                    </a:p>
                  </a:txBody>
                  <a:tcPr marL="91275" marR="91275" marT="34313" marB="34313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ORR, %</a:t>
                      </a:r>
                      <a:endParaRPr sz="1400"/>
                    </a:p>
                  </a:txBody>
                  <a:tcPr marL="91275" marR="91275" marT="34313" marB="34313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PFS, Mo</a:t>
                      </a:r>
                      <a:endParaRPr sz="1400"/>
                    </a:p>
                  </a:txBody>
                  <a:tcPr marL="91275" marR="91275" marT="34313" marB="34313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OS, Mo</a:t>
                      </a:r>
                      <a:endParaRPr sz="1400"/>
                    </a:p>
                  </a:txBody>
                  <a:tcPr marL="91275" marR="91275" marT="34313" marB="34313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NEJ002</a:t>
                      </a:r>
                      <a:r>
                        <a:rPr lang="en-US" sz="1400" b="0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230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Gefitinib vs </a:t>
                      </a:r>
                      <a:b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carboplatin/paclitaxel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 vs 31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10.8 vs 5.4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&lt;.001)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30.5 vs 23.6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(HR: 0.89)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WJTOG 3405</a:t>
                      </a:r>
                      <a:r>
                        <a:rPr lang="en-US" sz="1400" b="0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172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Gefitinib vs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cisplatin/docetaxel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 vs 32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9.6 vs 6.6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&lt;.001)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34.8 vs 37.3</a:t>
                      </a:r>
                      <a:endParaRPr sz="1400"/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(HR: 1.25)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OPTIMAL</a:t>
                      </a:r>
                      <a:r>
                        <a:rPr lang="en-US" sz="1400" b="0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165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Erlotinib vs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carboplatin/gemcitabine</a:t>
                      </a:r>
                      <a:endParaRPr sz="1400" dirty="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 vs 36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13.1 vs 4.6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&lt;.0001)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22.8 vs 27.2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(HR: 1.19)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EURTAC</a:t>
                      </a:r>
                      <a:r>
                        <a:rPr lang="en-US" sz="1400" b="0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6,7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174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Erlotinib vs platinum-based chemotherapy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 vs 15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 vs 5.2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&lt;.0001)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22.9 vs 19.5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(HR: 0.93)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LUX-Lung 3</a:t>
                      </a:r>
                      <a:r>
                        <a:rPr lang="en-US" sz="1400" b="0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Afatanib vs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cisplatin/pemetrexed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 vs 23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 vs 6.9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= .001)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28.2 vs 28.2</a:t>
                      </a:r>
                      <a:b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(HR: 0.88)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9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LUX-Lung 6</a:t>
                      </a:r>
                      <a:r>
                        <a:rPr lang="en-US" sz="1400" b="0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9,10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364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Afatinib vs cisplatin/gemcitabine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 vs 23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 vs 5.6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&lt;.0001)</a:t>
                      </a:r>
                      <a:endParaRPr sz="140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23.1 vs 23.5 </a:t>
                      </a:r>
                      <a:b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(HR: 0.93)</a:t>
                      </a:r>
                      <a:endParaRPr sz="1400" dirty="0"/>
                    </a:p>
                  </a:txBody>
                  <a:tcPr marL="70481" marR="70481" marT="34256" marB="3425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18" name="Google Shape;918;p10"/>
          <p:cNvSpPr txBox="1"/>
          <p:nvPr/>
        </p:nvSpPr>
        <p:spPr>
          <a:xfrm>
            <a:off x="348854" y="4220632"/>
            <a:ext cx="6204346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algn="l" rtl="0">
              <a:buClr>
                <a:srgbClr val="455560"/>
              </a:buClr>
              <a:buSzPts val="1200"/>
            </a:pP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Maemondo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NEJM. 2010;362:2380. 2.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Mitsudomi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Lancet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Oncol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2010;11:121. 3. Yoshioka. ASCO 2014.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Abstr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 8117. </a:t>
            </a:r>
            <a:b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4. Zhou. Lancet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Oncol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2011;12:735. 5. Zhou.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AnnOncol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2015;26:1877. 6.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Rosell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Lancet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Oncol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2012;13:239. 7.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Khozin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Oncologist. 2014;19:774. 8.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Sequist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JCO. 2013;31:3327. 9. Yang. Lancet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Oncol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2015;16:141. 10. Wu. Lancet </a:t>
            </a:r>
            <a:r>
              <a:rPr lang="en-US" sz="9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Oncol</a:t>
            </a:r>
            <a:r>
              <a:rPr lang="en-US" sz="9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2014;15:213.</a:t>
            </a:r>
            <a:endParaRPr dirty="0"/>
          </a:p>
        </p:txBody>
      </p:sp>
      <p:grpSp>
        <p:nvGrpSpPr>
          <p:cNvPr id="919" name="Google Shape;919;p10"/>
          <p:cNvGrpSpPr/>
          <p:nvPr/>
        </p:nvGrpSpPr>
        <p:grpSpPr>
          <a:xfrm>
            <a:off x="7042176" y="4662483"/>
            <a:ext cx="1866377" cy="335835"/>
            <a:chOff x="9527309" y="3551529"/>
            <a:chExt cx="2488496" cy="448283"/>
          </a:xfrm>
        </p:grpSpPr>
        <p:pic>
          <p:nvPicPr>
            <p:cNvPr id="920" name="Google Shape;92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1" name="Google Shape;921;p10"/>
            <p:cNvSpPr/>
            <p:nvPr/>
          </p:nvSpPr>
          <p:spPr>
            <a:xfrm>
              <a:off x="9527309" y="3691731"/>
              <a:ext cx="2488496" cy="308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l" rtl="0">
                <a:buClr>
                  <a:srgbClr val="455560"/>
                </a:buClr>
                <a:buSzPts val="1400"/>
              </a:pPr>
              <a:r>
                <a:rPr lang="en-US" sz="1050">
                  <a:solidFill>
                    <a:srgbClr val="455560"/>
                  </a:solidFill>
                  <a:latin typeface="Calibri"/>
                  <a:ea typeface="Calibri"/>
                  <a:cs typeface="Calibri"/>
                  <a:sym typeface="Calibri"/>
                </a:rPr>
                <a:t>Slide credit: </a:t>
              </a:r>
              <a:r>
                <a:rPr lang="en-US" sz="1050" u="sng">
                  <a:solidFill>
                    <a:srgbClr val="455560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clinicaloptions.com</a:t>
              </a:r>
              <a:endParaRPr sz="105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17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 rot="10800000" flipV="1">
            <a:off x="459740" y="4758093"/>
            <a:ext cx="7846060" cy="123111"/>
          </a:xfrm>
        </p:spPr>
        <p:txBody>
          <a:bodyPr>
            <a:normAutofit fontScale="25000" lnSpcReduction="20000"/>
          </a:bodyPr>
          <a:lstStyle/>
          <a:p>
            <a:r>
              <a:rPr lang="en-US" sz="8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Oncologist. 2014;19:774. 8. </a:t>
            </a:r>
            <a:r>
              <a:rPr lang="en-US" sz="8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Sequist</a:t>
            </a:r>
            <a:r>
              <a:rPr lang="en-US" sz="8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JCO. 2013;31:3327. 9. Yang. Lancet </a:t>
            </a:r>
            <a:r>
              <a:rPr lang="en-US" sz="8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Oncol</a:t>
            </a:r>
            <a:r>
              <a:rPr lang="en-US" sz="8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2015;16:141. 10. Wu. Lancet </a:t>
            </a:r>
            <a:r>
              <a:rPr lang="en-US" sz="800" dirty="0" err="1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Oncol</a:t>
            </a:r>
            <a:r>
              <a:rPr lang="en-US" sz="800" dirty="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. 2014;15:213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53" y="-19050"/>
            <a:ext cx="8481060" cy="838200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Điều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trị</a:t>
            </a:r>
            <a:r>
              <a:rPr lang="en-US" sz="2000" dirty="0">
                <a:solidFill>
                  <a:schemeClr val="tx1"/>
                </a:solidFill>
              </a:rPr>
              <a:t> TKIs ở </a:t>
            </a:r>
            <a:r>
              <a:rPr lang="en-US" sz="2000" dirty="0" err="1">
                <a:solidFill>
                  <a:schemeClr val="tx1"/>
                </a:solidFill>
              </a:rPr>
              <a:t>bước</a:t>
            </a:r>
            <a:r>
              <a:rPr lang="en-US" sz="2000" dirty="0">
                <a:solidFill>
                  <a:schemeClr val="tx1"/>
                </a:solidFill>
              </a:rPr>
              <a:t> 1 </a:t>
            </a:r>
            <a:r>
              <a:rPr lang="en-US" sz="2000" dirty="0" err="1">
                <a:solidFill>
                  <a:schemeClr val="tx1"/>
                </a:solidFill>
              </a:rPr>
              <a:t>kéo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dài</a:t>
            </a:r>
            <a:r>
              <a:rPr lang="en-US" sz="2000" dirty="0">
                <a:solidFill>
                  <a:schemeClr val="tx1"/>
                </a:solidFill>
              </a:rPr>
              <a:t> PFS </a:t>
            </a:r>
            <a:r>
              <a:rPr lang="en-US" sz="2000" dirty="0" err="1">
                <a:solidFill>
                  <a:schemeClr val="tx1"/>
                </a:solidFill>
              </a:rPr>
              <a:t>hơn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hóa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trị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UTPKTBN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có </a:t>
            </a:r>
            <a:r>
              <a:rPr lang="en-US" sz="2000" dirty="0" err="1">
                <a:solidFill>
                  <a:schemeClr val="tx1"/>
                </a:solidFill>
              </a:rPr>
              <a:t>đột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biến</a:t>
            </a:r>
            <a:r>
              <a:rPr lang="en-US" sz="2000" dirty="0">
                <a:solidFill>
                  <a:schemeClr val="tx1"/>
                </a:solidFill>
              </a:rPr>
              <a:t> EGFR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6" y="895350"/>
            <a:ext cx="824905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654" y="1951482"/>
            <a:ext cx="468630" cy="76200"/>
          </a:xfrm>
          <a:custGeom>
            <a:avLst/>
            <a:gdLst/>
            <a:ahLst/>
            <a:cxnLst/>
            <a:rect l="l" t="t" r="r" b="b"/>
            <a:pathLst>
              <a:path w="468630" h="76200">
                <a:moveTo>
                  <a:pt x="391921" y="0"/>
                </a:moveTo>
                <a:lnTo>
                  <a:pt x="391921" y="76200"/>
                </a:lnTo>
                <a:lnTo>
                  <a:pt x="442721" y="50800"/>
                </a:lnTo>
                <a:lnTo>
                  <a:pt x="404621" y="50800"/>
                </a:lnTo>
                <a:lnTo>
                  <a:pt x="404621" y="25400"/>
                </a:lnTo>
                <a:lnTo>
                  <a:pt x="442721" y="25400"/>
                </a:lnTo>
                <a:lnTo>
                  <a:pt x="391921" y="0"/>
                </a:lnTo>
                <a:close/>
              </a:path>
              <a:path w="468630" h="76200">
                <a:moveTo>
                  <a:pt x="391921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391921" y="50800"/>
                </a:lnTo>
                <a:lnTo>
                  <a:pt x="391921" y="25400"/>
                </a:lnTo>
                <a:close/>
              </a:path>
              <a:path w="468630" h="76200">
                <a:moveTo>
                  <a:pt x="442721" y="25400"/>
                </a:moveTo>
                <a:lnTo>
                  <a:pt x="404621" y="25400"/>
                </a:lnTo>
                <a:lnTo>
                  <a:pt x="404621" y="50800"/>
                </a:lnTo>
                <a:lnTo>
                  <a:pt x="442721" y="50800"/>
                </a:lnTo>
                <a:lnTo>
                  <a:pt x="468121" y="38100"/>
                </a:lnTo>
                <a:lnTo>
                  <a:pt x="442721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3150" y="140665"/>
            <a:ext cx="44589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830051"/>
                </a:solidFill>
              </a:rPr>
              <a:t>Thiết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kế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nghiên</a:t>
            </a:r>
            <a:r>
              <a:rPr sz="2000" spc="-1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cứu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mù</a:t>
            </a:r>
            <a:r>
              <a:rPr sz="2000" spc="-2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đôi</a:t>
            </a:r>
            <a:r>
              <a:rPr sz="2000" spc="-15" dirty="0">
                <a:solidFill>
                  <a:srgbClr val="830051"/>
                </a:solidFill>
              </a:rPr>
              <a:t> </a:t>
            </a:r>
            <a:r>
              <a:rPr sz="2000" spc="-10" dirty="0">
                <a:solidFill>
                  <a:srgbClr val="830051"/>
                </a:solidFill>
              </a:rPr>
              <a:t>FLAURA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9771" y="4969255"/>
            <a:ext cx="13208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25" dirty="0">
                <a:solidFill>
                  <a:srgbClr val="2E3333"/>
                </a:solidFill>
                <a:latin typeface="Arial"/>
                <a:cs typeface="Arial"/>
              </a:rPr>
              <a:t>79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240" y="4268470"/>
            <a:ext cx="8336915" cy="5130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20"/>
              </a:spcBef>
            </a:pP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*All</a:t>
            </a:r>
            <a:r>
              <a:rPr sz="650" spc="6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inclusion/exclusion</a:t>
            </a:r>
            <a:r>
              <a:rPr sz="650" spc="9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criteria</a:t>
            </a:r>
            <a:r>
              <a:rPr sz="650" spc="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can</a:t>
            </a:r>
            <a:r>
              <a:rPr sz="650" spc="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be</a:t>
            </a:r>
            <a:r>
              <a:rPr sz="650" spc="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accessed</a:t>
            </a:r>
            <a:r>
              <a:rPr sz="650" spc="6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via</a:t>
            </a:r>
            <a:r>
              <a:rPr sz="650" spc="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the</a:t>
            </a:r>
            <a:r>
              <a:rPr sz="650" spc="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following</a:t>
            </a:r>
            <a:r>
              <a:rPr sz="650" spc="1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link:</a:t>
            </a:r>
            <a:r>
              <a:rPr sz="650" spc="7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https://clinicaltrials.gov/ct2/show/NCT02296125.</a:t>
            </a:r>
            <a:r>
              <a:rPr sz="650" spc="15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FLAURA</a:t>
            </a:r>
            <a:r>
              <a:rPr sz="650" spc="8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data</a:t>
            </a:r>
            <a:r>
              <a:rPr sz="650" spc="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cut-off:</a:t>
            </a:r>
            <a:r>
              <a:rPr sz="650" spc="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12</a:t>
            </a:r>
            <a:r>
              <a:rPr sz="650" spc="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June</a:t>
            </a:r>
            <a:r>
              <a:rPr sz="650" spc="6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2017;</a:t>
            </a:r>
            <a:r>
              <a:rPr sz="650" spc="6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E3333"/>
                </a:solidFill>
                <a:latin typeface="Arial"/>
                <a:cs typeface="Arial"/>
              </a:rPr>
              <a:t>NCT02296125.</a:t>
            </a:r>
            <a:endParaRPr sz="650">
              <a:latin typeface="Arial"/>
              <a:cs typeface="Arial"/>
            </a:endParaRPr>
          </a:p>
          <a:p>
            <a:pPr marL="38100" marR="30480">
              <a:lnSpc>
                <a:spcPct val="103099"/>
              </a:lnSpc>
              <a:spcBef>
                <a:spcPts val="204"/>
              </a:spcBef>
            </a:pPr>
            <a:r>
              <a:rPr sz="675" baseline="24691" dirty="0">
                <a:solidFill>
                  <a:srgbClr val="2E3333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≥20</a:t>
            </a:r>
            <a:r>
              <a:rPr sz="650" spc="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years</a:t>
            </a:r>
            <a:r>
              <a:rPr sz="650" spc="6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in</a:t>
            </a:r>
            <a:r>
              <a:rPr sz="650" spc="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Japan;</a:t>
            </a:r>
            <a:r>
              <a:rPr sz="650" spc="6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75" baseline="24691" dirty="0">
                <a:solidFill>
                  <a:srgbClr val="2E3333"/>
                </a:solidFill>
                <a:latin typeface="Arial"/>
                <a:cs typeface="Arial"/>
              </a:rPr>
              <a:t>b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with</a:t>
            </a:r>
            <a:r>
              <a:rPr sz="650" spc="6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central</a:t>
            </a:r>
            <a:r>
              <a:rPr sz="650" spc="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laboratory</a:t>
            </a:r>
            <a:r>
              <a:rPr sz="650" spc="7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assessment</a:t>
            </a:r>
            <a:r>
              <a:rPr sz="650" spc="5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performed</a:t>
            </a:r>
            <a:r>
              <a:rPr sz="650" spc="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for</a:t>
            </a:r>
            <a:r>
              <a:rPr sz="650" spc="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sensitivity;</a:t>
            </a:r>
            <a:r>
              <a:rPr sz="650" spc="5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75" baseline="24691" dirty="0">
                <a:solidFill>
                  <a:srgbClr val="2E3333"/>
                </a:solidFill>
                <a:latin typeface="Arial"/>
                <a:cs typeface="Arial"/>
              </a:rPr>
              <a:t>c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cobas®</a:t>
            </a:r>
            <a:r>
              <a:rPr sz="650" spc="5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EGFR</a:t>
            </a:r>
            <a:r>
              <a:rPr sz="650" spc="5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Mutation</a:t>
            </a:r>
            <a:r>
              <a:rPr sz="650" spc="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Test</a:t>
            </a:r>
            <a:r>
              <a:rPr sz="650" spc="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(Roche</a:t>
            </a:r>
            <a:r>
              <a:rPr sz="650" spc="6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Molecular</a:t>
            </a:r>
            <a:r>
              <a:rPr sz="650" spc="114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Systems);</a:t>
            </a:r>
            <a:r>
              <a:rPr sz="650" spc="7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75" baseline="24691" dirty="0">
                <a:solidFill>
                  <a:srgbClr val="2E3333"/>
                </a:solidFill>
                <a:latin typeface="Arial"/>
                <a:cs typeface="Arial"/>
              </a:rPr>
              <a:t>d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sites</a:t>
            </a:r>
            <a:r>
              <a:rPr sz="650" spc="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to</a:t>
            </a:r>
            <a:r>
              <a:rPr sz="650" spc="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select</a:t>
            </a:r>
            <a:r>
              <a:rPr sz="650" spc="6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either</a:t>
            </a:r>
            <a:r>
              <a:rPr sz="650" spc="5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gefitinib</a:t>
            </a:r>
            <a:r>
              <a:rPr sz="650" spc="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or</a:t>
            </a:r>
            <a:r>
              <a:rPr sz="650" spc="6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erlotinib</a:t>
            </a:r>
            <a:r>
              <a:rPr sz="650" spc="5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as</a:t>
            </a:r>
            <a:r>
              <a:rPr sz="650" spc="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the</a:t>
            </a:r>
            <a:r>
              <a:rPr sz="650" spc="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sole</a:t>
            </a:r>
            <a:r>
              <a:rPr sz="650" spc="7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comparator</a:t>
            </a:r>
            <a:r>
              <a:rPr sz="650" spc="5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prior</a:t>
            </a:r>
            <a:r>
              <a:rPr sz="650" spc="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to</a:t>
            </a:r>
            <a:r>
              <a:rPr sz="650" spc="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E3333"/>
                </a:solidFill>
                <a:latin typeface="Arial"/>
                <a:cs typeface="Arial"/>
              </a:rPr>
              <a:t>site</a:t>
            </a:r>
            <a:r>
              <a:rPr sz="650" spc="50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initiation;</a:t>
            </a:r>
            <a:r>
              <a:rPr sz="650" spc="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75" baseline="24691" dirty="0">
                <a:solidFill>
                  <a:srgbClr val="2E3333"/>
                </a:solidFill>
                <a:latin typeface="Arial"/>
                <a:cs typeface="Arial"/>
              </a:rPr>
              <a:t>e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every</a:t>
            </a:r>
            <a:r>
              <a:rPr sz="650" spc="5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12</a:t>
            </a:r>
            <a:r>
              <a:rPr sz="650" spc="5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weeks</a:t>
            </a:r>
            <a:r>
              <a:rPr sz="650" spc="7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after</a:t>
            </a:r>
            <a:r>
              <a:rPr sz="650" spc="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18</a:t>
            </a:r>
            <a:r>
              <a:rPr sz="650" spc="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E3333"/>
                </a:solidFill>
                <a:latin typeface="Arial"/>
                <a:cs typeface="Arial"/>
              </a:rPr>
              <a:t>months.</a:t>
            </a:r>
            <a:endParaRPr sz="6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1.</a:t>
            </a:r>
            <a:r>
              <a:rPr sz="650" spc="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Soria</a:t>
            </a:r>
            <a:r>
              <a:rPr sz="650" spc="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JC,</a:t>
            </a:r>
            <a:r>
              <a:rPr sz="650" spc="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et</a:t>
            </a:r>
            <a:r>
              <a:rPr sz="650" spc="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E3333"/>
                </a:solidFill>
                <a:latin typeface="Arial"/>
                <a:cs typeface="Arial"/>
              </a:rPr>
              <a:t>al.</a:t>
            </a:r>
            <a:r>
              <a:rPr sz="650" spc="5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2E3333"/>
                </a:solidFill>
                <a:latin typeface="Arial"/>
                <a:cs typeface="Arial"/>
              </a:rPr>
              <a:t>N</a:t>
            </a:r>
            <a:r>
              <a:rPr sz="650" i="1" spc="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2E3333"/>
                </a:solidFill>
                <a:latin typeface="Arial"/>
                <a:cs typeface="Arial"/>
              </a:rPr>
              <a:t>Engl</a:t>
            </a:r>
            <a:r>
              <a:rPr sz="650" i="1" spc="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2E3333"/>
                </a:solidFill>
                <a:latin typeface="Arial"/>
                <a:cs typeface="Arial"/>
              </a:rPr>
              <a:t>J</a:t>
            </a:r>
            <a:r>
              <a:rPr sz="650" i="1" spc="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2E3333"/>
                </a:solidFill>
                <a:latin typeface="Arial"/>
                <a:cs typeface="Arial"/>
              </a:rPr>
              <a:t>Med.</a:t>
            </a:r>
            <a:r>
              <a:rPr sz="650" i="1" spc="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E3333"/>
                </a:solidFill>
                <a:latin typeface="Arial"/>
                <a:cs typeface="Arial"/>
              </a:rPr>
              <a:t>2018;378:113–125.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43959" y="1278889"/>
            <a:ext cx="640715" cy="1402715"/>
            <a:chOff x="3743959" y="1278889"/>
            <a:chExt cx="640715" cy="1402715"/>
          </a:xfrm>
        </p:grpSpPr>
        <p:sp>
          <p:nvSpPr>
            <p:cNvPr id="7" name="object 7"/>
            <p:cNvSpPr/>
            <p:nvPr/>
          </p:nvSpPr>
          <p:spPr>
            <a:xfrm>
              <a:off x="3756659" y="1989581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43256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71593" y="1291589"/>
              <a:ext cx="0" cy="1377315"/>
            </a:xfrm>
            <a:custGeom>
              <a:avLst/>
              <a:gdLst/>
              <a:ahLst/>
              <a:cxnLst/>
              <a:rect l="l" t="t" r="r" b="b"/>
              <a:pathLst>
                <a:path h="1377314">
                  <a:moveTo>
                    <a:pt x="0" y="0"/>
                  </a:moveTo>
                  <a:lnTo>
                    <a:pt x="0" y="1376934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91883" y="2324100"/>
            <a:ext cx="2109470" cy="866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0170" marR="79375" indent="-635" algn="ctr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Cho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phép</a:t>
            </a:r>
            <a:r>
              <a:rPr sz="1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bắt</a:t>
            </a:r>
            <a:r>
              <a:rPr sz="1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chéo</a:t>
            </a:r>
            <a:r>
              <a:rPr sz="1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đối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với 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BN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trong</a:t>
            </a:r>
            <a:r>
              <a:rPr sz="1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nhánh</a:t>
            </a:r>
            <a:r>
              <a:rPr sz="1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đối</a:t>
            </a:r>
            <a:r>
              <a:rPr sz="1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chứng</a:t>
            </a:r>
            <a:r>
              <a:rPr sz="1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EGFR-</a:t>
            </a:r>
            <a:r>
              <a:rPr sz="1000" spc="-20" dirty="0">
                <a:solidFill>
                  <a:srgbClr val="FF0000"/>
                </a:solidFill>
                <a:latin typeface="Arial"/>
                <a:cs typeface="Arial"/>
              </a:rPr>
              <a:t>TKI,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để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nhận</a:t>
            </a:r>
            <a:r>
              <a:rPr sz="1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Osimertinib</a:t>
            </a:r>
            <a:r>
              <a:rPr sz="1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nhãn</a:t>
            </a:r>
            <a:r>
              <a:rPr sz="1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mở</a:t>
            </a:r>
            <a:r>
              <a:rPr sz="1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nếu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xác</a:t>
            </a:r>
            <a:r>
              <a:rPr sz="1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nhận</a:t>
            </a:r>
            <a:r>
              <a:rPr sz="1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có</a:t>
            </a:r>
            <a:r>
              <a:rPr sz="1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tiến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triển</a:t>
            </a:r>
            <a:r>
              <a:rPr sz="1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T790M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dương</a:t>
            </a:r>
            <a:r>
              <a:rPr sz="1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0000"/>
                </a:solidFill>
                <a:latin typeface="Arial"/>
                <a:cs typeface="Arial"/>
              </a:rPr>
              <a:t>tính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3476" y="1865122"/>
            <a:ext cx="11061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Randomised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1:1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5788" y="1635251"/>
            <a:ext cx="2115820" cy="629920"/>
          </a:xfrm>
          <a:prstGeom prst="rect">
            <a:avLst/>
          </a:prstGeom>
          <a:solidFill>
            <a:srgbClr val="55629D"/>
          </a:solidFill>
        </p:spPr>
        <p:txBody>
          <a:bodyPr vert="horz" wrap="square" lIns="0" tIns="36195" rIns="0" bIns="0" rtlCol="0">
            <a:spAutoFit/>
          </a:bodyPr>
          <a:lstStyle/>
          <a:p>
            <a:pPr marL="133985" marR="83820" indent="156845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Đánh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giá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RECIST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v1.1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mỗi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tuần</a:t>
            </a:r>
            <a:r>
              <a:rPr sz="1200" b="1" baseline="243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120" baseline="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tới khi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tiến</a:t>
            </a:r>
            <a:endParaRPr sz="120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triển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khách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quan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1688" y="2197607"/>
            <a:ext cx="1798320" cy="992505"/>
          </a:xfrm>
          <a:prstGeom prst="rect">
            <a:avLst/>
          </a:prstGeom>
          <a:solidFill>
            <a:srgbClr val="136C73"/>
          </a:solidFill>
        </p:spPr>
        <p:txBody>
          <a:bodyPr vert="horz" wrap="square" lIns="0" tIns="156845" rIns="0" bIns="0" rtlCol="0">
            <a:spAutoFit/>
          </a:bodyPr>
          <a:lstStyle/>
          <a:p>
            <a:pPr marL="113664" marR="107314" indent="1270" algn="ctr">
              <a:lnSpc>
                <a:spcPct val="100000"/>
              </a:lnSpc>
              <a:spcBef>
                <a:spcPts val="123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EGFR-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TKI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đối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chứng:</a:t>
            </a:r>
            <a:r>
              <a:rPr sz="1050" b="1" spc="-15" baseline="27777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b="1" spc="750" baseline="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Gefitinib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(250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QD)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Erlotinib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(150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QD)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(n=277)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1688" y="950975"/>
            <a:ext cx="1798320" cy="809625"/>
          </a:xfrm>
          <a:prstGeom prst="rect">
            <a:avLst/>
          </a:prstGeom>
          <a:solidFill>
            <a:srgbClr val="EFAB0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509905" marR="502284" algn="ctr">
              <a:lnSpc>
                <a:spcPct val="100000"/>
              </a:lnSpc>
              <a:spcBef>
                <a:spcPts val="118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Osimertinib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(80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QD)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(n=279)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993" y="3333750"/>
            <a:ext cx="8458200" cy="928369"/>
          </a:xfrm>
          <a:prstGeom prst="rect">
            <a:avLst/>
          </a:prstGeom>
          <a:ln w="25400">
            <a:solidFill>
              <a:srgbClr val="016392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215"/>
              </a:spcBef>
            </a:pPr>
            <a:r>
              <a:rPr sz="1600" b="1" dirty="0">
                <a:solidFill>
                  <a:srgbClr val="2E3333"/>
                </a:solidFill>
                <a:latin typeface="Arial"/>
                <a:cs typeface="Arial"/>
              </a:rPr>
              <a:t>Tiêu</a:t>
            </a:r>
            <a:r>
              <a:rPr sz="1600" b="1" spc="-5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2E3333"/>
                </a:solidFill>
                <a:latin typeface="Arial"/>
                <a:cs typeface="Arial"/>
              </a:rPr>
              <a:t>chí</a:t>
            </a:r>
            <a:endParaRPr sz="1600">
              <a:latin typeface="Arial"/>
              <a:cs typeface="Arial"/>
            </a:endParaRPr>
          </a:p>
          <a:p>
            <a:pPr marL="263525" indent="-173355">
              <a:lnSpc>
                <a:spcPct val="100000"/>
              </a:lnSpc>
              <a:spcBef>
                <a:spcPts val="5"/>
              </a:spcBef>
              <a:buClr>
                <a:srgbClr val="7E124B"/>
              </a:buClr>
              <a:buFont typeface="Arial"/>
              <a:buChar char="•"/>
              <a:tabLst>
                <a:tab pos="263525" algn="l"/>
              </a:tabLst>
            </a:pPr>
            <a:r>
              <a:rPr sz="1200" b="1" dirty="0">
                <a:solidFill>
                  <a:srgbClr val="2E3333"/>
                </a:solidFill>
                <a:latin typeface="Arial"/>
                <a:cs typeface="Arial"/>
              </a:rPr>
              <a:t>Tiêu chí</a:t>
            </a:r>
            <a:r>
              <a:rPr sz="1200" b="1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E3333"/>
                </a:solidFill>
                <a:latin typeface="Arial"/>
                <a:cs typeface="Arial"/>
              </a:rPr>
              <a:t>chính:</a:t>
            </a:r>
            <a:r>
              <a:rPr sz="1200" b="1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PFS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theo</a:t>
            </a:r>
            <a:r>
              <a:rPr sz="1200" spc="-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đánh</a:t>
            </a:r>
            <a:r>
              <a:rPr sz="1200" spc="-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giá</a:t>
            </a:r>
            <a:r>
              <a:rPr sz="1200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của</a:t>
            </a:r>
            <a:r>
              <a:rPr sz="1200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nghiên</a:t>
            </a:r>
            <a:r>
              <a:rPr sz="1200" spc="-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cứu</a:t>
            </a:r>
            <a:r>
              <a:rPr sz="1200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viên</a:t>
            </a:r>
            <a:r>
              <a:rPr sz="1200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(theo</a:t>
            </a:r>
            <a:r>
              <a:rPr sz="120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RECIST</a:t>
            </a:r>
            <a:r>
              <a:rPr sz="1200" spc="-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v1.1)</a:t>
            </a:r>
            <a:endParaRPr sz="120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buClr>
                <a:srgbClr val="7E124B"/>
              </a:buClr>
              <a:buFont typeface="Arial"/>
              <a:buChar char="•"/>
              <a:tabLst>
                <a:tab pos="262890" algn="l"/>
              </a:tabLst>
            </a:pPr>
            <a:r>
              <a:rPr sz="1200" b="1" dirty="0">
                <a:solidFill>
                  <a:srgbClr val="2E3333"/>
                </a:solidFill>
                <a:latin typeface="Arial"/>
                <a:cs typeface="Arial"/>
              </a:rPr>
              <a:t>Tiêu</a:t>
            </a:r>
            <a:r>
              <a:rPr sz="1200" b="1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E3333"/>
                </a:solidFill>
                <a:latin typeface="Arial"/>
                <a:cs typeface="Arial"/>
              </a:rPr>
              <a:t>chí</a:t>
            </a:r>
            <a:r>
              <a:rPr sz="120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E3333"/>
                </a:solidFill>
                <a:latin typeface="Arial"/>
                <a:cs typeface="Arial"/>
              </a:rPr>
              <a:t>phụ:</a:t>
            </a:r>
            <a:r>
              <a:rPr sz="1200" b="1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ORR,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DoR,</a:t>
            </a:r>
            <a:r>
              <a:rPr sz="1200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tỷ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lệ</a:t>
            </a:r>
            <a:r>
              <a:rPr sz="1200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kiểm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soát</a:t>
            </a:r>
            <a:r>
              <a:rPr sz="120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bệnh,</a:t>
            </a:r>
            <a:r>
              <a:rPr sz="1200" spc="-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mức</a:t>
            </a:r>
            <a:r>
              <a:rPr sz="1200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độ</a:t>
            </a:r>
            <a:r>
              <a:rPr sz="120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đáp</a:t>
            </a:r>
            <a:r>
              <a:rPr sz="120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ứng,</a:t>
            </a:r>
            <a:r>
              <a:rPr sz="120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OS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PRO,</a:t>
            </a:r>
            <a:r>
              <a:rPr sz="1200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tính an</a:t>
            </a:r>
            <a:r>
              <a:rPr sz="120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E3333"/>
                </a:solidFill>
                <a:latin typeface="Arial"/>
                <a:cs typeface="Arial"/>
              </a:rPr>
              <a:t>toàn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5267" y="1219200"/>
            <a:ext cx="1231900" cy="1521460"/>
          </a:xfrm>
          <a:prstGeom prst="rect">
            <a:avLst/>
          </a:prstGeom>
          <a:solidFill>
            <a:srgbClr val="0D3758"/>
          </a:solidFill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endParaRPr sz="1100">
              <a:latin typeface="Times New Roman"/>
              <a:cs typeface="Times New Roman"/>
            </a:endParaRPr>
          </a:p>
          <a:p>
            <a:pPr marL="167005" marR="158115" indent="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Phân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tầng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bởi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tình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trạng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đột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biến</a:t>
            </a:r>
            <a:endParaRPr sz="1100">
              <a:latin typeface="Arial"/>
              <a:cs typeface="Arial"/>
            </a:endParaRPr>
          </a:p>
          <a:p>
            <a:pPr marL="59690" marR="51435" indent="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(exon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19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deletion/L858R)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Chủng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tộc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(Asian/non-Asian)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355" y="644651"/>
            <a:ext cx="2110740" cy="556260"/>
          </a:xfrm>
          <a:prstGeom prst="rect">
            <a:avLst/>
          </a:prstGeom>
          <a:solidFill>
            <a:srgbClr val="0D3758"/>
          </a:solidFill>
        </p:spPr>
        <p:txBody>
          <a:bodyPr vert="horz" wrap="square" lIns="0" tIns="0" rIns="0" bIns="0" rtlCol="0">
            <a:spAutoFit/>
          </a:bodyPr>
          <a:lstStyle/>
          <a:p>
            <a:pPr marL="177165" marR="16827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BN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UTPKTBN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giai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đoạn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tiến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triển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tại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chỗ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hoặc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di căn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1355" y="1200911"/>
            <a:ext cx="2110740" cy="19843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223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90"/>
              </a:spcBef>
            </a:pPr>
            <a:r>
              <a:rPr sz="1200" b="1" dirty="0">
                <a:solidFill>
                  <a:srgbClr val="2E3333"/>
                </a:solidFill>
                <a:latin typeface="Arial"/>
                <a:cs typeface="Arial"/>
              </a:rPr>
              <a:t>Tiêu</a:t>
            </a:r>
            <a:r>
              <a:rPr sz="12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E3333"/>
                </a:solidFill>
                <a:latin typeface="Arial"/>
                <a:cs typeface="Arial"/>
              </a:rPr>
              <a:t>chí</a:t>
            </a:r>
            <a:r>
              <a:rPr sz="1200" b="1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E3333"/>
                </a:solidFill>
                <a:latin typeface="Arial"/>
                <a:cs typeface="Arial"/>
              </a:rPr>
              <a:t>chọn</a:t>
            </a:r>
            <a:r>
              <a:rPr sz="12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E3333"/>
                </a:solidFill>
                <a:latin typeface="Arial"/>
                <a:cs typeface="Arial"/>
              </a:rPr>
              <a:t>lựa</a:t>
            </a:r>
            <a:r>
              <a:rPr sz="1200" b="1" spc="-10" dirty="0">
                <a:solidFill>
                  <a:srgbClr val="2E3333"/>
                </a:solidFill>
                <a:latin typeface="Arial"/>
                <a:cs typeface="Arial"/>
              </a:rPr>
              <a:t> chính*</a:t>
            </a:r>
            <a:endParaRPr sz="1200">
              <a:latin typeface="Arial"/>
              <a:cs typeface="Arial"/>
            </a:endParaRPr>
          </a:p>
          <a:p>
            <a:pPr marL="167640" indent="-89535">
              <a:lnSpc>
                <a:spcPct val="100000"/>
              </a:lnSpc>
              <a:buClr>
                <a:srgbClr val="7E124B"/>
              </a:buClr>
              <a:buChar char="•"/>
              <a:tabLst>
                <a:tab pos="167640" algn="l"/>
              </a:tabLst>
            </a:pP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Tuổi</a:t>
            </a:r>
            <a:r>
              <a:rPr sz="1200" spc="-6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≥18</a:t>
            </a:r>
            <a:r>
              <a:rPr sz="120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spc="-75" baseline="24305" dirty="0">
                <a:solidFill>
                  <a:srgbClr val="2E3333"/>
                </a:solidFill>
                <a:latin typeface="Arial"/>
                <a:cs typeface="Arial"/>
              </a:rPr>
              <a:t>a</a:t>
            </a:r>
            <a:endParaRPr sz="1200" baseline="24305">
              <a:latin typeface="Arial"/>
              <a:cs typeface="Arial"/>
            </a:endParaRPr>
          </a:p>
          <a:p>
            <a:pPr marL="167640" indent="-89535">
              <a:lnSpc>
                <a:spcPct val="100000"/>
              </a:lnSpc>
              <a:spcBef>
                <a:spcPts val="305"/>
              </a:spcBef>
              <a:buClr>
                <a:srgbClr val="7E124B"/>
              </a:buClr>
              <a:buChar char="•"/>
              <a:tabLst>
                <a:tab pos="167640" algn="l"/>
              </a:tabLst>
            </a:pP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WHO</a:t>
            </a:r>
            <a:r>
              <a:rPr sz="120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PS :</a:t>
            </a:r>
            <a:r>
              <a:rPr sz="1200" spc="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hoặc</a:t>
            </a:r>
            <a:r>
              <a:rPr sz="1200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E3333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67640" indent="-89535">
              <a:lnSpc>
                <a:spcPct val="100000"/>
              </a:lnSpc>
              <a:spcBef>
                <a:spcPts val="300"/>
              </a:spcBef>
              <a:buClr>
                <a:srgbClr val="7E124B"/>
              </a:buClr>
              <a:buChar char="•"/>
              <a:tabLst>
                <a:tab pos="167640" algn="l"/>
              </a:tabLst>
            </a:pP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Ex19del/L858R</a:t>
            </a:r>
            <a:endParaRPr sz="1200">
              <a:latin typeface="Arial"/>
              <a:cs typeface="Arial"/>
            </a:endParaRPr>
          </a:p>
          <a:p>
            <a:pPr marL="167640" marR="330200" indent="-90170">
              <a:lnSpc>
                <a:spcPct val="100000"/>
              </a:lnSpc>
              <a:spcBef>
                <a:spcPts val="300"/>
              </a:spcBef>
              <a:buClr>
                <a:srgbClr val="7E124B"/>
              </a:buClr>
              <a:buChar char="•"/>
              <a:tabLst>
                <a:tab pos="167640" algn="l"/>
              </a:tabLst>
            </a:pP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Chưa</a:t>
            </a:r>
            <a:r>
              <a:rPr sz="1200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từng</a:t>
            </a:r>
            <a:r>
              <a:rPr sz="120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điều</a:t>
            </a:r>
            <a:r>
              <a:rPr sz="120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trị</a:t>
            </a:r>
            <a:r>
              <a:rPr sz="1200" spc="-20" dirty="0">
                <a:solidFill>
                  <a:srgbClr val="2E3333"/>
                </a:solidFill>
                <a:latin typeface="Arial"/>
                <a:cs typeface="Arial"/>
              </a:rPr>
              <a:t> toàn 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thân/EGFR-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TKI</a:t>
            </a:r>
            <a:r>
              <a:rPr sz="1200" spc="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therapy</a:t>
            </a:r>
            <a:endParaRPr sz="1200">
              <a:latin typeface="Arial"/>
              <a:cs typeface="Arial"/>
            </a:endParaRPr>
          </a:p>
          <a:p>
            <a:pPr marL="167640" indent="-89535">
              <a:lnSpc>
                <a:spcPct val="100000"/>
              </a:lnSpc>
              <a:spcBef>
                <a:spcPts val="300"/>
              </a:spcBef>
              <a:buClr>
                <a:srgbClr val="7E124B"/>
              </a:buClr>
              <a:buChar char="•"/>
              <a:tabLst>
                <a:tab pos="167640" algn="l"/>
              </a:tabLst>
            </a:pP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Cho</a:t>
            </a:r>
            <a:r>
              <a:rPr sz="120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phép</a:t>
            </a:r>
            <a:r>
              <a:rPr sz="1200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di</a:t>
            </a:r>
            <a:r>
              <a:rPr sz="1200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căn</a:t>
            </a:r>
            <a:r>
              <a:rPr sz="1200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hệ</a:t>
            </a:r>
            <a:r>
              <a:rPr sz="1200" spc="-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E3333"/>
                </a:solidFill>
                <a:latin typeface="Arial"/>
                <a:cs typeface="Arial"/>
              </a:rPr>
              <a:t>TKTW</a:t>
            </a:r>
            <a:endParaRPr sz="1200">
              <a:latin typeface="Arial"/>
              <a:cs typeface="Arial"/>
            </a:endParaRPr>
          </a:p>
          <a:p>
            <a:pPr marL="16764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ổn </a:t>
            </a:r>
            <a:r>
              <a:rPr sz="1200" spc="-20" dirty="0">
                <a:solidFill>
                  <a:srgbClr val="2E3333"/>
                </a:solidFill>
                <a:latin typeface="Arial"/>
                <a:cs typeface="Arial"/>
              </a:rPr>
              <a:t>định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48070" y="1344421"/>
            <a:ext cx="538480" cy="1363345"/>
          </a:xfrm>
          <a:custGeom>
            <a:avLst/>
            <a:gdLst/>
            <a:ahLst/>
            <a:cxnLst/>
            <a:rect l="l" t="t" r="r" b="b"/>
            <a:pathLst>
              <a:path w="538479" h="1363345">
                <a:moveTo>
                  <a:pt x="538353" y="606552"/>
                </a:moveTo>
                <a:lnTo>
                  <a:pt x="512953" y="593852"/>
                </a:lnTo>
                <a:lnTo>
                  <a:pt x="462153" y="568452"/>
                </a:lnTo>
                <a:lnTo>
                  <a:pt x="462153" y="568960"/>
                </a:lnTo>
                <a:lnTo>
                  <a:pt x="462153" y="593852"/>
                </a:lnTo>
                <a:lnTo>
                  <a:pt x="288290" y="593852"/>
                </a:lnTo>
                <a:lnTo>
                  <a:pt x="288290" y="25400"/>
                </a:lnTo>
                <a:lnTo>
                  <a:pt x="288290" y="12700"/>
                </a:lnTo>
                <a:lnTo>
                  <a:pt x="288290" y="0"/>
                </a:lnTo>
                <a:lnTo>
                  <a:pt x="0" y="0"/>
                </a:lnTo>
                <a:lnTo>
                  <a:pt x="0" y="25400"/>
                </a:lnTo>
                <a:lnTo>
                  <a:pt x="262890" y="25400"/>
                </a:lnTo>
                <a:lnTo>
                  <a:pt x="262890" y="594360"/>
                </a:lnTo>
                <a:lnTo>
                  <a:pt x="262890" y="619252"/>
                </a:lnTo>
                <a:lnTo>
                  <a:pt x="262890" y="1337691"/>
                </a:lnTo>
                <a:lnTo>
                  <a:pt x="0" y="1337691"/>
                </a:lnTo>
                <a:lnTo>
                  <a:pt x="0" y="1363091"/>
                </a:lnTo>
                <a:lnTo>
                  <a:pt x="288290" y="1363091"/>
                </a:lnTo>
                <a:lnTo>
                  <a:pt x="288290" y="1350391"/>
                </a:lnTo>
                <a:lnTo>
                  <a:pt x="288290" y="1337691"/>
                </a:lnTo>
                <a:lnTo>
                  <a:pt x="288290" y="619760"/>
                </a:lnTo>
                <a:lnTo>
                  <a:pt x="462153" y="619760"/>
                </a:lnTo>
                <a:lnTo>
                  <a:pt x="462153" y="644652"/>
                </a:lnTo>
                <a:lnTo>
                  <a:pt x="462153" y="645160"/>
                </a:lnTo>
                <a:lnTo>
                  <a:pt x="512953" y="619760"/>
                </a:lnTo>
                <a:lnTo>
                  <a:pt x="538353" y="607060"/>
                </a:lnTo>
                <a:lnTo>
                  <a:pt x="537845" y="606806"/>
                </a:lnTo>
                <a:lnTo>
                  <a:pt x="538353" y="606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7825" y="1319022"/>
            <a:ext cx="184150" cy="1413510"/>
          </a:xfrm>
          <a:custGeom>
            <a:avLst/>
            <a:gdLst/>
            <a:ahLst/>
            <a:cxnLst/>
            <a:rect l="l" t="t" r="r" b="b"/>
            <a:pathLst>
              <a:path w="184150" h="1413510">
                <a:moveTo>
                  <a:pt x="107950" y="1337183"/>
                </a:moveTo>
                <a:lnTo>
                  <a:pt x="107950" y="1413383"/>
                </a:lnTo>
                <a:lnTo>
                  <a:pt x="158750" y="1387983"/>
                </a:lnTo>
                <a:lnTo>
                  <a:pt x="120650" y="1387983"/>
                </a:lnTo>
                <a:lnTo>
                  <a:pt x="120650" y="1362583"/>
                </a:lnTo>
                <a:lnTo>
                  <a:pt x="158750" y="1362583"/>
                </a:lnTo>
                <a:lnTo>
                  <a:pt x="107950" y="1337183"/>
                </a:lnTo>
                <a:close/>
              </a:path>
              <a:path w="184150" h="1413510">
                <a:moveTo>
                  <a:pt x="98425" y="25400"/>
                </a:moveTo>
                <a:lnTo>
                  <a:pt x="0" y="25400"/>
                </a:lnTo>
                <a:lnTo>
                  <a:pt x="0" y="1387983"/>
                </a:lnTo>
                <a:lnTo>
                  <a:pt x="107950" y="1387983"/>
                </a:lnTo>
                <a:lnTo>
                  <a:pt x="107950" y="1375283"/>
                </a:lnTo>
                <a:lnTo>
                  <a:pt x="25400" y="1375283"/>
                </a:lnTo>
                <a:lnTo>
                  <a:pt x="12700" y="1362583"/>
                </a:lnTo>
                <a:lnTo>
                  <a:pt x="25400" y="1362583"/>
                </a:lnTo>
                <a:lnTo>
                  <a:pt x="25400" y="50800"/>
                </a:lnTo>
                <a:lnTo>
                  <a:pt x="12700" y="50800"/>
                </a:lnTo>
                <a:lnTo>
                  <a:pt x="25400" y="38100"/>
                </a:lnTo>
                <a:lnTo>
                  <a:pt x="98425" y="38100"/>
                </a:lnTo>
                <a:lnTo>
                  <a:pt x="98425" y="25400"/>
                </a:lnTo>
                <a:close/>
              </a:path>
              <a:path w="184150" h="1413510">
                <a:moveTo>
                  <a:pt x="158750" y="1362583"/>
                </a:moveTo>
                <a:lnTo>
                  <a:pt x="120650" y="1362583"/>
                </a:lnTo>
                <a:lnTo>
                  <a:pt x="120650" y="1387983"/>
                </a:lnTo>
                <a:lnTo>
                  <a:pt x="158750" y="1387983"/>
                </a:lnTo>
                <a:lnTo>
                  <a:pt x="184150" y="1375283"/>
                </a:lnTo>
                <a:lnTo>
                  <a:pt x="158750" y="1362583"/>
                </a:lnTo>
                <a:close/>
              </a:path>
              <a:path w="184150" h="1413510">
                <a:moveTo>
                  <a:pt x="25400" y="1362583"/>
                </a:moveTo>
                <a:lnTo>
                  <a:pt x="12700" y="1362583"/>
                </a:lnTo>
                <a:lnTo>
                  <a:pt x="25400" y="1375283"/>
                </a:lnTo>
                <a:lnTo>
                  <a:pt x="25400" y="1362583"/>
                </a:lnTo>
                <a:close/>
              </a:path>
              <a:path w="184150" h="1413510">
                <a:moveTo>
                  <a:pt x="107950" y="1362583"/>
                </a:moveTo>
                <a:lnTo>
                  <a:pt x="25400" y="1362583"/>
                </a:lnTo>
                <a:lnTo>
                  <a:pt x="25400" y="1375283"/>
                </a:lnTo>
                <a:lnTo>
                  <a:pt x="107950" y="1375283"/>
                </a:lnTo>
                <a:lnTo>
                  <a:pt x="107950" y="1362583"/>
                </a:lnTo>
                <a:close/>
              </a:path>
              <a:path w="184150" h="1413510">
                <a:moveTo>
                  <a:pt x="98425" y="0"/>
                </a:moveTo>
                <a:lnTo>
                  <a:pt x="98425" y="76200"/>
                </a:lnTo>
                <a:lnTo>
                  <a:pt x="149225" y="50800"/>
                </a:lnTo>
                <a:lnTo>
                  <a:pt x="111125" y="50800"/>
                </a:lnTo>
                <a:lnTo>
                  <a:pt x="111125" y="25400"/>
                </a:lnTo>
                <a:lnTo>
                  <a:pt x="149225" y="25400"/>
                </a:lnTo>
                <a:lnTo>
                  <a:pt x="98425" y="0"/>
                </a:lnTo>
                <a:close/>
              </a:path>
              <a:path w="184150" h="1413510">
                <a:moveTo>
                  <a:pt x="25400" y="38100"/>
                </a:moveTo>
                <a:lnTo>
                  <a:pt x="12700" y="50800"/>
                </a:lnTo>
                <a:lnTo>
                  <a:pt x="25400" y="50800"/>
                </a:lnTo>
                <a:lnTo>
                  <a:pt x="25400" y="38100"/>
                </a:lnTo>
                <a:close/>
              </a:path>
              <a:path w="184150" h="1413510">
                <a:moveTo>
                  <a:pt x="98425" y="38100"/>
                </a:moveTo>
                <a:lnTo>
                  <a:pt x="25400" y="38100"/>
                </a:lnTo>
                <a:lnTo>
                  <a:pt x="25400" y="50800"/>
                </a:lnTo>
                <a:lnTo>
                  <a:pt x="98425" y="50800"/>
                </a:lnTo>
                <a:lnTo>
                  <a:pt x="98425" y="38100"/>
                </a:lnTo>
                <a:close/>
              </a:path>
              <a:path w="184150" h="1413510">
                <a:moveTo>
                  <a:pt x="149225" y="25400"/>
                </a:moveTo>
                <a:lnTo>
                  <a:pt x="111125" y="25400"/>
                </a:lnTo>
                <a:lnTo>
                  <a:pt x="111125" y="50800"/>
                </a:lnTo>
                <a:lnTo>
                  <a:pt x="149225" y="50800"/>
                </a:lnTo>
                <a:lnTo>
                  <a:pt x="174625" y="38100"/>
                </a:lnTo>
                <a:lnTo>
                  <a:pt x="14922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69" y="193749"/>
            <a:ext cx="89554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30051"/>
                </a:solidFill>
              </a:rPr>
              <a:t>FLAURA:</a:t>
            </a:r>
            <a:r>
              <a:rPr sz="2000" spc="-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PFS*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ở</a:t>
            </a:r>
            <a:r>
              <a:rPr sz="2000" spc="-1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bệnh</a:t>
            </a:r>
            <a:r>
              <a:rPr sz="2000" spc="-3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nhân</a:t>
            </a:r>
            <a:r>
              <a:rPr sz="2000" spc="-3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có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hay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không</a:t>
            </a:r>
            <a:r>
              <a:rPr sz="2000" spc="-3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có</a:t>
            </a:r>
            <a:r>
              <a:rPr sz="2000" spc="-3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di</a:t>
            </a:r>
            <a:r>
              <a:rPr sz="2000" spc="-3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căn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hệ</a:t>
            </a:r>
            <a:r>
              <a:rPr sz="2000" spc="-35" dirty="0">
                <a:solidFill>
                  <a:srgbClr val="830051"/>
                </a:solidFill>
              </a:rPr>
              <a:t> </a:t>
            </a:r>
            <a:r>
              <a:rPr sz="2000" spc="-20" dirty="0">
                <a:solidFill>
                  <a:srgbClr val="830051"/>
                </a:solidFill>
              </a:rPr>
              <a:t>TKTW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771" y="4969255"/>
            <a:ext cx="13208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25" dirty="0">
                <a:solidFill>
                  <a:srgbClr val="2E3333"/>
                </a:solidFill>
                <a:latin typeface="Arial"/>
                <a:cs typeface="Arial"/>
              </a:rPr>
              <a:t>80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196715"/>
            <a:ext cx="8310524" cy="5848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FLAURA</a:t>
            </a:r>
            <a:r>
              <a:rPr sz="750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data</a:t>
            </a:r>
            <a:r>
              <a:rPr sz="75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cut-off:</a:t>
            </a:r>
            <a:r>
              <a:rPr sz="750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12 June</a:t>
            </a:r>
            <a:r>
              <a:rPr sz="75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2017.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Tick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marks</a:t>
            </a:r>
            <a:r>
              <a:rPr sz="750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indicate</a:t>
            </a:r>
            <a:r>
              <a:rPr sz="750" spc="-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censored</a:t>
            </a:r>
            <a:r>
              <a:rPr sz="750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data;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*By</a:t>
            </a:r>
            <a:r>
              <a:rPr sz="750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Investigator</a:t>
            </a:r>
            <a:r>
              <a:rPr sz="750" spc="-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assessment.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CI</a:t>
            </a:r>
            <a:r>
              <a:rPr sz="750" spc="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=</a:t>
            </a:r>
            <a:r>
              <a:rPr sz="750" spc="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confidence</a:t>
            </a:r>
            <a:r>
              <a:rPr sz="75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interval;</a:t>
            </a:r>
            <a:r>
              <a:rPr sz="75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CNS</a:t>
            </a:r>
            <a:r>
              <a:rPr sz="750" spc="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=</a:t>
            </a:r>
            <a:r>
              <a:rPr sz="750" spc="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central</a:t>
            </a:r>
            <a:r>
              <a:rPr sz="750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nervous</a:t>
            </a:r>
            <a:r>
              <a:rPr sz="75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system;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HR</a:t>
            </a:r>
            <a:r>
              <a:rPr sz="750" spc="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=</a:t>
            </a:r>
            <a:r>
              <a:rPr sz="750" spc="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hazard</a:t>
            </a:r>
            <a:r>
              <a:rPr sz="750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ratio; PFS</a:t>
            </a:r>
            <a:r>
              <a:rPr sz="750" spc="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=</a:t>
            </a:r>
            <a:r>
              <a:rPr sz="750" spc="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progression-free</a:t>
            </a:r>
            <a:r>
              <a:rPr sz="750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survival;</a:t>
            </a:r>
            <a:r>
              <a:rPr sz="750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SoC</a:t>
            </a:r>
            <a:r>
              <a:rPr sz="750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=</a:t>
            </a:r>
            <a:r>
              <a:rPr sz="750" spc="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standard-of-care.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Soria</a:t>
            </a:r>
            <a:r>
              <a:rPr sz="750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J-C</a:t>
            </a:r>
            <a:r>
              <a:rPr sz="750" spc="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et</a:t>
            </a:r>
            <a:r>
              <a:rPr sz="750" spc="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al.</a:t>
            </a:r>
            <a:r>
              <a:rPr sz="750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i="1" dirty="0">
                <a:solidFill>
                  <a:srgbClr val="2E3333"/>
                </a:solidFill>
                <a:latin typeface="Arial"/>
                <a:cs typeface="Arial"/>
              </a:rPr>
              <a:t>N</a:t>
            </a:r>
            <a:r>
              <a:rPr sz="750" i="1" spc="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i="1" dirty="0">
                <a:solidFill>
                  <a:srgbClr val="2E3333"/>
                </a:solidFill>
                <a:latin typeface="Arial"/>
                <a:cs typeface="Arial"/>
              </a:rPr>
              <a:t>Engl</a:t>
            </a:r>
            <a:r>
              <a:rPr sz="750" i="1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i="1" dirty="0">
                <a:solidFill>
                  <a:srgbClr val="2E3333"/>
                </a:solidFill>
                <a:latin typeface="Arial"/>
                <a:cs typeface="Arial"/>
              </a:rPr>
              <a:t>J</a:t>
            </a:r>
            <a:r>
              <a:rPr sz="750" i="1" spc="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i="1" dirty="0">
                <a:solidFill>
                  <a:srgbClr val="2E3333"/>
                </a:solidFill>
                <a:latin typeface="Arial"/>
                <a:cs typeface="Arial"/>
              </a:rPr>
              <a:t>Med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.</a:t>
            </a:r>
            <a:r>
              <a:rPr sz="750" spc="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2018;378:113-</a:t>
            </a:r>
            <a:r>
              <a:rPr sz="750" spc="-20" dirty="0">
                <a:solidFill>
                  <a:srgbClr val="2E3333"/>
                </a:solidFill>
                <a:latin typeface="Arial"/>
                <a:cs typeface="Arial"/>
              </a:rPr>
              <a:t>125.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9242" y="2814700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0.2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9242" y="2464181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0.4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9242" y="2113280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0.6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9242" y="1762759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0.8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9242" y="1412239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1.0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9242" y="3165220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0.0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6605" y="3358083"/>
            <a:ext cx="79375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50" dirty="0">
                <a:solidFill>
                  <a:srgbClr val="2E3333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5282" y="3358083"/>
            <a:ext cx="79375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50" dirty="0">
                <a:solidFill>
                  <a:srgbClr val="2E3333"/>
                </a:solidFill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4973" y="3358083"/>
            <a:ext cx="79375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50" dirty="0">
                <a:solidFill>
                  <a:srgbClr val="2E3333"/>
                </a:solidFill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328" y="3358083"/>
            <a:ext cx="13208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24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83989" y="3358083"/>
            <a:ext cx="13208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27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2475" y="1477390"/>
            <a:ext cx="3037840" cy="1838325"/>
          </a:xfrm>
          <a:custGeom>
            <a:avLst/>
            <a:gdLst/>
            <a:ahLst/>
            <a:cxnLst/>
            <a:rect l="l" t="t" r="r" b="b"/>
            <a:pathLst>
              <a:path w="3037840" h="1838325">
                <a:moveTo>
                  <a:pt x="62484" y="0"/>
                </a:moveTo>
                <a:lnTo>
                  <a:pt x="62484" y="1764792"/>
                </a:lnTo>
                <a:lnTo>
                  <a:pt x="3035808" y="1764792"/>
                </a:lnTo>
              </a:path>
              <a:path w="3037840" h="1838325">
                <a:moveTo>
                  <a:pt x="0" y="0"/>
                </a:moveTo>
                <a:lnTo>
                  <a:pt x="62484" y="0"/>
                </a:lnTo>
              </a:path>
              <a:path w="3037840" h="1838325">
                <a:moveTo>
                  <a:pt x="0" y="352044"/>
                </a:moveTo>
                <a:lnTo>
                  <a:pt x="62484" y="352044"/>
                </a:lnTo>
              </a:path>
              <a:path w="3037840" h="1838325">
                <a:moveTo>
                  <a:pt x="0" y="705612"/>
                </a:moveTo>
                <a:lnTo>
                  <a:pt x="62484" y="705612"/>
                </a:lnTo>
              </a:path>
              <a:path w="3037840" h="1838325">
                <a:moveTo>
                  <a:pt x="0" y="1057656"/>
                </a:moveTo>
                <a:lnTo>
                  <a:pt x="62484" y="1057656"/>
                </a:lnTo>
              </a:path>
              <a:path w="3037840" h="1838325">
                <a:moveTo>
                  <a:pt x="0" y="1411224"/>
                </a:moveTo>
                <a:lnTo>
                  <a:pt x="62484" y="1411224"/>
                </a:lnTo>
              </a:path>
              <a:path w="3037840" h="1838325">
                <a:moveTo>
                  <a:pt x="0" y="1764792"/>
                </a:moveTo>
                <a:lnTo>
                  <a:pt x="62484" y="1764792"/>
                </a:lnTo>
              </a:path>
              <a:path w="3037840" h="1838325">
                <a:moveTo>
                  <a:pt x="62484" y="1837944"/>
                </a:moveTo>
                <a:lnTo>
                  <a:pt x="62484" y="1764792"/>
                </a:lnTo>
              </a:path>
              <a:path w="3037840" h="1838325">
                <a:moveTo>
                  <a:pt x="393192" y="1837944"/>
                </a:moveTo>
                <a:lnTo>
                  <a:pt x="393192" y="1764792"/>
                </a:lnTo>
              </a:path>
              <a:path w="3037840" h="1838325">
                <a:moveTo>
                  <a:pt x="723900" y="1837944"/>
                </a:moveTo>
                <a:lnTo>
                  <a:pt x="723900" y="1764792"/>
                </a:lnTo>
              </a:path>
              <a:path w="3037840" h="1838325">
                <a:moveTo>
                  <a:pt x="1054608" y="1837944"/>
                </a:moveTo>
                <a:lnTo>
                  <a:pt x="1054608" y="1764792"/>
                </a:lnTo>
              </a:path>
              <a:path w="3037840" h="1838325">
                <a:moveTo>
                  <a:pt x="1385316" y="1837944"/>
                </a:moveTo>
                <a:lnTo>
                  <a:pt x="1385316" y="1764792"/>
                </a:lnTo>
              </a:path>
              <a:path w="3037840" h="1838325">
                <a:moveTo>
                  <a:pt x="1714500" y="1837944"/>
                </a:moveTo>
                <a:lnTo>
                  <a:pt x="1714500" y="1764792"/>
                </a:lnTo>
              </a:path>
              <a:path w="3037840" h="1838325">
                <a:moveTo>
                  <a:pt x="2045208" y="1837944"/>
                </a:moveTo>
                <a:lnTo>
                  <a:pt x="2045208" y="1764792"/>
                </a:lnTo>
              </a:path>
              <a:path w="3037840" h="1838325">
                <a:moveTo>
                  <a:pt x="2375916" y="1837944"/>
                </a:moveTo>
                <a:lnTo>
                  <a:pt x="2375916" y="1764792"/>
                </a:lnTo>
              </a:path>
              <a:path w="3037840" h="1838325">
                <a:moveTo>
                  <a:pt x="2706624" y="1837944"/>
                </a:moveTo>
                <a:lnTo>
                  <a:pt x="2706624" y="1764792"/>
                </a:lnTo>
              </a:path>
              <a:path w="3037840" h="1838325">
                <a:moveTo>
                  <a:pt x="3037332" y="1837944"/>
                </a:moveTo>
                <a:lnTo>
                  <a:pt x="3037332" y="17647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71776" y="3311285"/>
            <a:ext cx="1687195" cy="3498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475"/>
              </a:spcBef>
              <a:tabLst>
                <a:tab pos="578485" algn="l"/>
                <a:tab pos="908050" algn="l"/>
                <a:tab pos="1237615" algn="l"/>
                <a:tab pos="1567180" algn="l"/>
              </a:tabLst>
            </a:pPr>
            <a:r>
              <a:rPr sz="750" b="1" spc="-50" dirty="0">
                <a:solidFill>
                  <a:srgbClr val="2E3333"/>
                </a:solidFill>
                <a:latin typeface="Arial"/>
                <a:cs typeface="Arial"/>
              </a:rPr>
              <a:t>9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	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12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	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15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	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18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	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21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Time</a:t>
            </a:r>
            <a:r>
              <a:rPr sz="750" b="1" spc="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from</a:t>
            </a:r>
            <a:r>
              <a:rPr sz="750" b="1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E3333"/>
                </a:solidFill>
                <a:latin typeface="Arial"/>
                <a:cs typeface="Arial"/>
              </a:rPr>
              <a:t>randomization</a:t>
            </a:r>
            <a:r>
              <a:rPr sz="750" b="1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E3333"/>
                </a:solidFill>
                <a:latin typeface="Arial"/>
                <a:cs typeface="Arial"/>
              </a:rPr>
              <a:t>(months)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8668" y="1397528"/>
            <a:ext cx="132715" cy="180975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Probability</a:t>
            </a:r>
            <a:r>
              <a:rPr sz="750" b="1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of</a:t>
            </a:r>
            <a:r>
              <a:rPr sz="750" b="1" spc="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E3333"/>
                </a:solidFill>
                <a:latin typeface="Arial"/>
                <a:cs typeface="Arial"/>
              </a:rPr>
              <a:t>progression-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free</a:t>
            </a:r>
            <a:r>
              <a:rPr sz="750" b="1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E3333"/>
                </a:solidFill>
                <a:latin typeface="Arial"/>
                <a:cs typeface="Arial"/>
              </a:rPr>
              <a:t>survival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4981" y="3556253"/>
            <a:ext cx="4902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No. at</a:t>
            </a:r>
            <a:r>
              <a:rPr sz="75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2E3333"/>
                </a:solidFill>
                <a:latin typeface="Arial"/>
                <a:cs typeface="Arial"/>
              </a:rPr>
              <a:t>risk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14487"/>
              </p:ext>
            </p:extLst>
          </p:nvPr>
        </p:nvGraphicFramePr>
        <p:xfrm>
          <a:off x="857351" y="3660573"/>
          <a:ext cx="7211052" cy="302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6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8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1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8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21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8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480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416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415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51130"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50" b="1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Osimertinib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53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51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770"/>
                        </a:lnSpc>
                        <a:spcBef>
                          <a:spcPts val="320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226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211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193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173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146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117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62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85"/>
                        </a:lnSpc>
                        <a:spcBef>
                          <a:spcPts val="305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 marR="46990" algn="r">
                        <a:lnSpc>
                          <a:spcPts val="790"/>
                        </a:lnSpc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SoC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57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214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182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157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83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b="1" spc="-5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1595374" y="1440624"/>
            <a:ext cx="2910205" cy="1722755"/>
            <a:chOff x="1595374" y="1612201"/>
            <a:chExt cx="2910205" cy="1722755"/>
          </a:xfrm>
        </p:grpSpPr>
        <p:sp>
          <p:nvSpPr>
            <p:cNvPr id="22" name="object 22"/>
            <p:cNvSpPr/>
            <p:nvPr/>
          </p:nvSpPr>
          <p:spPr>
            <a:xfrm>
              <a:off x="1601724" y="1647443"/>
              <a:ext cx="2771140" cy="1266825"/>
            </a:xfrm>
            <a:custGeom>
              <a:avLst/>
              <a:gdLst/>
              <a:ahLst/>
              <a:cxnLst/>
              <a:rect l="l" t="t" r="r" b="b"/>
              <a:pathLst>
                <a:path w="2771140" h="1266825">
                  <a:moveTo>
                    <a:pt x="2770631" y="1266443"/>
                  </a:moveTo>
                  <a:lnTo>
                    <a:pt x="2373122" y="1266443"/>
                  </a:lnTo>
                  <a:lnTo>
                    <a:pt x="2373122" y="1099057"/>
                  </a:lnTo>
                  <a:lnTo>
                    <a:pt x="2272284" y="1099057"/>
                  </a:lnTo>
                  <a:lnTo>
                    <a:pt x="2272284" y="1002537"/>
                  </a:lnTo>
                  <a:lnTo>
                    <a:pt x="1794383" y="1002537"/>
                  </a:lnTo>
                  <a:lnTo>
                    <a:pt x="1794383" y="954277"/>
                  </a:lnTo>
                  <a:lnTo>
                    <a:pt x="1677415" y="954277"/>
                  </a:lnTo>
                  <a:lnTo>
                    <a:pt x="1677415" y="857757"/>
                  </a:lnTo>
                  <a:lnTo>
                    <a:pt x="1527556" y="857757"/>
                  </a:lnTo>
                  <a:lnTo>
                    <a:pt x="1527556" y="785240"/>
                  </a:lnTo>
                  <a:lnTo>
                    <a:pt x="1448562" y="785240"/>
                  </a:lnTo>
                  <a:lnTo>
                    <a:pt x="1448562" y="746632"/>
                  </a:lnTo>
                  <a:lnTo>
                    <a:pt x="1376426" y="746632"/>
                  </a:lnTo>
                  <a:lnTo>
                    <a:pt x="1376426" y="716152"/>
                  </a:lnTo>
                  <a:lnTo>
                    <a:pt x="1370964" y="716152"/>
                  </a:lnTo>
                  <a:lnTo>
                    <a:pt x="1370964" y="675893"/>
                  </a:lnTo>
                  <a:lnTo>
                    <a:pt x="1345183" y="675893"/>
                  </a:lnTo>
                  <a:lnTo>
                    <a:pt x="1345183" y="625982"/>
                  </a:lnTo>
                  <a:lnTo>
                    <a:pt x="1330198" y="625982"/>
                  </a:lnTo>
                  <a:lnTo>
                    <a:pt x="1330198" y="605027"/>
                  </a:lnTo>
                  <a:lnTo>
                    <a:pt x="1219834" y="605027"/>
                  </a:lnTo>
                  <a:lnTo>
                    <a:pt x="1219834" y="492378"/>
                  </a:lnTo>
                  <a:lnTo>
                    <a:pt x="1052449" y="492378"/>
                  </a:lnTo>
                  <a:lnTo>
                    <a:pt x="1052449" y="452246"/>
                  </a:lnTo>
                  <a:lnTo>
                    <a:pt x="897255" y="452246"/>
                  </a:lnTo>
                  <a:lnTo>
                    <a:pt x="897255" y="418337"/>
                  </a:lnTo>
                  <a:lnTo>
                    <a:pt x="854963" y="418337"/>
                  </a:lnTo>
                  <a:lnTo>
                    <a:pt x="854963" y="387857"/>
                  </a:lnTo>
                  <a:lnTo>
                    <a:pt x="748792" y="387857"/>
                  </a:lnTo>
                  <a:lnTo>
                    <a:pt x="748792" y="347598"/>
                  </a:lnTo>
                  <a:lnTo>
                    <a:pt x="634492" y="347598"/>
                  </a:lnTo>
                  <a:lnTo>
                    <a:pt x="634492" y="313816"/>
                  </a:lnTo>
                  <a:lnTo>
                    <a:pt x="612648" y="313816"/>
                  </a:lnTo>
                  <a:lnTo>
                    <a:pt x="612648" y="270382"/>
                  </a:lnTo>
                  <a:lnTo>
                    <a:pt x="596392" y="270382"/>
                  </a:lnTo>
                  <a:lnTo>
                    <a:pt x="596392" y="231775"/>
                  </a:lnTo>
                  <a:lnTo>
                    <a:pt x="581406" y="231775"/>
                  </a:lnTo>
                  <a:lnTo>
                    <a:pt x="581406" y="205993"/>
                  </a:lnTo>
                  <a:lnTo>
                    <a:pt x="461518" y="205993"/>
                  </a:lnTo>
                  <a:lnTo>
                    <a:pt x="461518" y="172211"/>
                  </a:lnTo>
                  <a:lnTo>
                    <a:pt x="450595" y="172211"/>
                  </a:lnTo>
                  <a:lnTo>
                    <a:pt x="450595" y="156082"/>
                  </a:lnTo>
                  <a:lnTo>
                    <a:pt x="446531" y="156082"/>
                  </a:lnTo>
                  <a:lnTo>
                    <a:pt x="446531" y="133603"/>
                  </a:lnTo>
                  <a:lnTo>
                    <a:pt x="439800" y="133603"/>
                  </a:lnTo>
                  <a:lnTo>
                    <a:pt x="439800" y="67563"/>
                  </a:lnTo>
                  <a:lnTo>
                    <a:pt x="360806" y="67563"/>
                  </a:lnTo>
                  <a:lnTo>
                    <a:pt x="360806" y="35432"/>
                  </a:lnTo>
                  <a:lnTo>
                    <a:pt x="284606" y="35432"/>
                  </a:lnTo>
                  <a:lnTo>
                    <a:pt x="284606" y="0"/>
                  </a:lnTo>
                  <a:lnTo>
                    <a:pt x="177037" y="0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3B0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41932" y="1616963"/>
              <a:ext cx="2613660" cy="1341120"/>
            </a:xfrm>
            <a:custGeom>
              <a:avLst/>
              <a:gdLst/>
              <a:ahLst/>
              <a:cxnLst/>
              <a:rect l="l" t="t" r="r" b="b"/>
              <a:pathLst>
                <a:path w="2613660" h="1341120">
                  <a:moveTo>
                    <a:pt x="1524" y="0"/>
                  </a:moveTo>
                  <a:lnTo>
                    <a:pt x="0" y="70103"/>
                  </a:lnTo>
                </a:path>
                <a:path w="2613660" h="1341120">
                  <a:moveTo>
                    <a:pt x="307848" y="140208"/>
                  </a:moveTo>
                  <a:lnTo>
                    <a:pt x="307848" y="216408"/>
                  </a:lnTo>
                </a:path>
                <a:path w="2613660" h="1341120">
                  <a:moveTo>
                    <a:pt x="342900" y="207263"/>
                  </a:moveTo>
                  <a:lnTo>
                    <a:pt x="342900" y="284988"/>
                  </a:lnTo>
                </a:path>
                <a:path w="2613660" h="1341120">
                  <a:moveTo>
                    <a:pt x="1385316" y="818388"/>
                  </a:moveTo>
                  <a:lnTo>
                    <a:pt x="1385316" y="896112"/>
                  </a:lnTo>
                </a:path>
                <a:path w="2613660" h="1341120">
                  <a:moveTo>
                    <a:pt x="1388364" y="859536"/>
                  </a:moveTo>
                  <a:lnTo>
                    <a:pt x="1388364" y="935736"/>
                  </a:lnTo>
                </a:path>
                <a:path w="2613660" h="1341120">
                  <a:moveTo>
                    <a:pt x="1516380" y="859536"/>
                  </a:moveTo>
                  <a:lnTo>
                    <a:pt x="1516380" y="935736"/>
                  </a:lnTo>
                </a:path>
                <a:path w="2613660" h="1341120">
                  <a:moveTo>
                    <a:pt x="1524000" y="859536"/>
                  </a:moveTo>
                  <a:lnTo>
                    <a:pt x="1524000" y="935736"/>
                  </a:lnTo>
                </a:path>
                <a:path w="2613660" h="1341120">
                  <a:moveTo>
                    <a:pt x="1668780" y="1001268"/>
                  </a:moveTo>
                  <a:lnTo>
                    <a:pt x="1668780" y="1077468"/>
                  </a:lnTo>
                </a:path>
                <a:path w="2613660" h="1341120">
                  <a:moveTo>
                    <a:pt x="1679447" y="1001268"/>
                  </a:moveTo>
                  <a:lnTo>
                    <a:pt x="1679447" y="1077468"/>
                  </a:lnTo>
                </a:path>
                <a:path w="2613660" h="1341120">
                  <a:moveTo>
                    <a:pt x="1821180" y="1001268"/>
                  </a:moveTo>
                  <a:lnTo>
                    <a:pt x="1821180" y="1077468"/>
                  </a:lnTo>
                </a:path>
                <a:path w="2613660" h="1341120">
                  <a:moveTo>
                    <a:pt x="1834895" y="1001268"/>
                  </a:moveTo>
                  <a:lnTo>
                    <a:pt x="1834895" y="1077468"/>
                  </a:lnTo>
                </a:path>
                <a:path w="2613660" h="1341120">
                  <a:moveTo>
                    <a:pt x="2017776" y="1001268"/>
                  </a:moveTo>
                  <a:lnTo>
                    <a:pt x="2017776" y="1077468"/>
                  </a:lnTo>
                </a:path>
                <a:path w="2613660" h="1341120">
                  <a:moveTo>
                    <a:pt x="2132076" y="1097280"/>
                  </a:moveTo>
                  <a:lnTo>
                    <a:pt x="2132076" y="1173480"/>
                  </a:lnTo>
                </a:path>
                <a:path w="2613660" h="1341120">
                  <a:moveTo>
                    <a:pt x="2171700" y="1097280"/>
                  </a:moveTo>
                  <a:lnTo>
                    <a:pt x="2171700" y="1173480"/>
                  </a:lnTo>
                </a:path>
                <a:path w="2613660" h="1341120">
                  <a:moveTo>
                    <a:pt x="2270760" y="1264920"/>
                  </a:moveTo>
                  <a:lnTo>
                    <a:pt x="2270760" y="1341120"/>
                  </a:lnTo>
                </a:path>
                <a:path w="2613660" h="1341120">
                  <a:moveTo>
                    <a:pt x="2281428" y="1264920"/>
                  </a:moveTo>
                  <a:lnTo>
                    <a:pt x="2281428" y="1341120"/>
                  </a:lnTo>
                </a:path>
                <a:path w="2613660" h="1341120">
                  <a:moveTo>
                    <a:pt x="2613660" y="1264920"/>
                  </a:moveTo>
                  <a:lnTo>
                    <a:pt x="2613660" y="1341120"/>
                  </a:lnTo>
                </a:path>
              </a:pathLst>
            </a:custGeom>
            <a:ln w="9525">
              <a:solidFill>
                <a:srgbClr val="3B0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01724" y="1647443"/>
              <a:ext cx="2897505" cy="1638300"/>
            </a:xfrm>
            <a:custGeom>
              <a:avLst/>
              <a:gdLst/>
              <a:ahLst/>
              <a:cxnLst/>
              <a:rect l="l" t="t" r="r" b="b"/>
              <a:pathLst>
                <a:path w="2897504" h="1638300">
                  <a:moveTo>
                    <a:pt x="2897124" y="1638299"/>
                  </a:moveTo>
                  <a:lnTo>
                    <a:pt x="2691028" y="1638299"/>
                  </a:lnTo>
                  <a:lnTo>
                    <a:pt x="2585196" y="1638299"/>
                  </a:lnTo>
                  <a:lnTo>
                    <a:pt x="2546205" y="1638299"/>
                  </a:lnTo>
                  <a:lnTo>
                    <a:pt x="2540635" y="1638299"/>
                  </a:lnTo>
                  <a:lnTo>
                    <a:pt x="2540635" y="1562161"/>
                  </a:lnTo>
                  <a:lnTo>
                    <a:pt x="2540635" y="1523063"/>
                  </a:lnTo>
                  <a:lnTo>
                    <a:pt x="2540635" y="1508658"/>
                  </a:lnTo>
                  <a:lnTo>
                    <a:pt x="2540635" y="1506600"/>
                  </a:lnTo>
                  <a:lnTo>
                    <a:pt x="2133584" y="1506600"/>
                  </a:lnTo>
                  <a:lnTo>
                    <a:pt x="1924558" y="1506600"/>
                  </a:lnTo>
                  <a:lnTo>
                    <a:pt x="1847548" y="1506600"/>
                  </a:lnTo>
                  <a:lnTo>
                    <a:pt x="1836547" y="1506600"/>
                  </a:lnTo>
                  <a:lnTo>
                    <a:pt x="1836547" y="1486409"/>
                  </a:lnTo>
                  <a:lnTo>
                    <a:pt x="1836547" y="1476041"/>
                  </a:lnTo>
                  <a:lnTo>
                    <a:pt x="1836547" y="1472221"/>
                  </a:lnTo>
                  <a:lnTo>
                    <a:pt x="1836547" y="1471675"/>
                  </a:lnTo>
                  <a:lnTo>
                    <a:pt x="1749688" y="1473104"/>
                  </a:lnTo>
                  <a:lnTo>
                    <a:pt x="1705086" y="1473580"/>
                  </a:lnTo>
                  <a:lnTo>
                    <a:pt x="1688653" y="1473104"/>
                  </a:lnTo>
                  <a:lnTo>
                    <a:pt x="1686305" y="1471675"/>
                  </a:lnTo>
                  <a:lnTo>
                    <a:pt x="1686305" y="1448694"/>
                  </a:lnTo>
                  <a:lnTo>
                    <a:pt x="1686305" y="1436893"/>
                  </a:lnTo>
                  <a:lnTo>
                    <a:pt x="1686305" y="1432546"/>
                  </a:lnTo>
                  <a:lnTo>
                    <a:pt x="1686305" y="1431924"/>
                  </a:lnTo>
                  <a:lnTo>
                    <a:pt x="1677289" y="1431924"/>
                  </a:lnTo>
                  <a:lnTo>
                    <a:pt x="1677289" y="1410412"/>
                  </a:lnTo>
                  <a:lnTo>
                    <a:pt x="1677289" y="1399365"/>
                  </a:lnTo>
                  <a:lnTo>
                    <a:pt x="1677289" y="1395295"/>
                  </a:lnTo>
                  <a:lnTo>
                    <a:pt x="1677289" y="1394713"/>
                  </a:lnTo>
                  <a:lnTo>
                    <a:pt x="1654810" y="1394713"/>
                  </a:lnTo>
                  <a:lnTo>
                    <a:pt x="1654810" y="1369821"/>
                  </a:lnTo>
                  <a:lnTo>
                    <a:pt x="1593943" y="1369821"/>
                  </a:lnTo>
                  <a:lnTo>
                    <a:pt x="1562687" y="1369821"/>
                  </a:lnTo>
                  <a:lnTo>
                    <a:pt x="1551172" y="1369821"/>
                  </a:lnTo>
                  <a:lnTo>
                    <a:pt x="1549527" y="1369821"/>
                  </a:lnTo>
                  <a:lnTo>
                    <a:pt x="1549527" y="1352567"/>
                  </a:lnTo>
                  <a:lnTo>
                    <a:pt x="1549527" y="1343707"/>
                  </a:lnTo>
                  <a:lnTo>
                    <a:pt x="1549527" y="1340443"/>
                  </a:lnTo>
                  <a:lnTo>
                    <a:pt x="1549527" y="1339976"/>
                  </a:lnTo>
                  <a:lnTo>
                    <a:pt x="1533961" y="1339976"/>
                  </a:lnTo>
                  <a:lnTo>
                    <a:pt x="1525968" y="1339976"/>
                  </a:lnTo>
                  <a:lnTo>
                    <a:pt x="1523023" y="1339976"/>
                  </a:lnTo>
                  <a:lnTo>
                    <a:pt x="1522602" y="1339976"/>
                  </a:lnTo>
                  <a:lnTo>
                    <a:pt x="1522602" y="1289683"/>
                  </a:lnTo>
                  <a:lnTo>
                    <a:pt x="1522602" y="1263856"/>
                  </a:lnTo>
                  <a:lnTo>
                    <a:pt x="1522602" y="1254341"/>
                  </a:lnTo>
                  <a:lnTo>
                    <a:pt x="1522602" y="1252981"/>
                  </a:lnTo>
                  <a:lnTo>
                    <a:pt x="1505715" y="1252981"/>
                  </a:lnTo>
                  <a:lnTo>
                    <a:pt x="1497044" y="1252981"/>
                  </a:lnTo>
                  <a:lnTo>
                    <a:pt x="1493849" y="1252981"/>
                  </a:lnTo>
                  <a:lnTo>
                    <a:pt x="1493393" y="1252981"/>
                  </a:lnTo>
                  <a:lnTo>
                    <a:pt x="1493393" y="1237196"/>
                  </a:lnTo>
                  <a:lnTo>
                    <a:pt x="1493393" y="1229090"/>
                  </a:lnTo>
                  <a:lnTo>
                    <a:pt x="1493393" y="1226103"/>
                  </a:lnTo>
                  <a:lnTo>
                    <a:pt x="1493393" y="1225676"/>
                  </a:lnTo>
                  <a:lnTo>
                    <a:pt x="1436344" y="1225676"/>
                  </a:lnTo>
                  <a:lnTo>
                    <a:pt x="1407048" y="1225676"/>
                  </a:lnTo>
                  <a:lnTo>
                    <a:pt x="1396255" y="1225676"/>
                  </a:lnTo>
                  <a:lnTo>
                    <a:pt x="1394714" y="1225676"/>
                  </a:lnTo>
                  <a:lnTo>
                    <a:pt x="1394714" y="1209817"/>
                  </a:lnTo>
                  <a:lnTo>
                    <a:pt x="1394714" y="1201673"/>
                  </a:lnTo>
                  <a:lnTo>
                    <a:pt x="1394714" y="1198673"/>
                  </a:lnTo>
                  <a:lnTo>
                    <a:pt x="1394714" y="1198244"/>
                  </a:lnTo>
                  <a:lnTo>
                    <a:pt x="1376807" y="1198244"/>
                  </a:lnTo>
                  <a:lnTo>
                    <a:pt x="1376807" y="1172400"/>
                  </a:lnTo>
                  <a:lnTo>
                    <a:pt x="1376807" y="1159128"/>
                  </a:lnTo>
                  <a:lnTo>
                    <a:pt x="1376807" y="1154239"/>
                  </a:lnTo>
                  <a:lnTo>
                    <a:pt x="1376807" y="1153540"/>
                  </a:lnTo>
                  <a:lnTo>
                    <a:pt x="1374520" y="1153540"/>
                  </a:lnTo>
                  <a:lnTo>
                    <a:pt x="1374520" y="1138554"/>
                  </a:lnTo>
                  <a:lnTo>
                    <a:pt x="1363345" y="1138554"/>
                  </a:lnTo>
                  <a:lnTo>
                    <a:pt x="1363345" y="1106983"/>
                  </a:lnTo>
                  <a:lnTo>
                    <a:pt x="1363345" y="1090771"/>
                  </a:lnTo>
                  <a:lnTo>
                    <a:pt x="1363345" y="1084798"/>
                  </a:lnTo>
                  <a:lnTo>
                    <a:pt x="1363345" y="1083944"/>
                  </a:lnTo>
                  <a:lnTo>
                    <a:pt x="1284269" y="1083944"/>
                  </a:lnTo>
                  <a:lnTo>
                    <a:pt x="1243663" y="1083944"/>
                  </a:lnTo>
                  <a:lnTo>
                    <a:pt x="1228703" y="1083944"/>
                  </a:lnTo>
                  <a:lnTo>
                    <a:pt x="1226565" y="1083944"/>
                  </a:lnTo>
                  <a:lnTo>
                    <a:pt x="1226565" y="1063827"/>
                  </a:lnTo>
                  <a:lnTo>
                    <a:pt x="1226565" y="1053496"/>
                  </a:lnTo>
                  <a:lnTo>
                    <a:pt x="1226565" y="1049690"/>
                  </a:lnTo>
                  <a:lnTo>
                    <a:pt x="1226565" y="1049146"/>
                  </a:lnTo>
                  <a:lnTo>
                    <a:pt x="1222120" y="1049146"/>
                  </a:lnTo>
                  <a:lnTo>
                    <a:pt x="1222120" y="1024254"/>
                  </a:lnTo>
                  <a:lnTo>
                    <a:pt x="1215389" y="1024254"/>
                  </a:lnTo>
                  <a:lnTo>
                    <a:pt x="1215389" y="1008469"/>
                  </a:lnTo>
                  <a:lnTo>
                    <a:pt x="1215389" y="1000363"/>
                  </a:lnTo>
                  <a:lnTo>
                    <a:pt x="1215389" y="997376"/>
                  </a:lnTo>
                  <a:lnTo>
                    <a:pt x="1215389" y="996949"/>
                  </a:lnTo>
                  <a:lnTo>
                    <a:pt x="1199642" y="996949"/>
                  </a:lnTo>
                  <a:lnTo>
                    <a:pt x="1199642" y="979695"/>
                  </a:lnTo>
                  <a:lnTo>
                    <a:pt x="1199642" y="970835"/>
                  </a:lnTo>
                  <a:lnTo>
                    <a:pt x="1199642" y="967571"/>
                  </a:lnTo>
                  <a:lnTo>
                    <a:pt x="1199642" y="967104"/>
                  </a:lnTo>
                  <a:lnTo>
                    <a:pt x="1134810" y="967104"/>
                  </a:lnTo>
                  <a:lnTo>
                    <a:pt x="1101518" y="967104"/>
                  </a:lnTo>
                  <a:lnTo>
                    <a:pt x="1089253" y="967104"/>
                  </a:lnTo>
                  <a:lnTo>
                    <a:pt x="1087501" y="967104"/>
                  </a:lnTo>
                  <a:lnTo>
                    <a:pt x="1087501" y="951245"/>
                  </a:lnTo>
                  <a:lnTo>
                    <a:pt x="1087501" y="943101"/>
                  </a:lnTo>
                  <a:lnTo>
                    <a:pt x="1087501" y="940101"/>
                  </a:lnTo>
                  <a:lnTo>
                    <a:pt x="1087501" y="939672"/>
                  </a:lnTo>
                  <a:lnTo>
                    <a:pt x="1069594" y="939672"/>
                  </a:lnTo>
                  <a:lnTo>
                    <a:pt x="1069594" y="921023"/>
                  </a:lnTo>
                  <a:lnTo>
                    <a:pt x="1069594" y="911447"/>
                  </a:lnTo>
                  <a:lnTo>
                    <a:pt x="1069594" y="907919"/>
                  </a:lnTo>
                  <a:lnTo>
                    <a:pt x="1069594" y="907414"/>
                  </a:lnTo>
                  <a:lnTo>
                    <a:pt x="1053845" y="907414"/>
                  </a:lnTo>
                  <a:lnTo>
                    <a:pt x="1053845" y="874375"/>
                  </a:lnTo>
                  <a:lnTo>
                    <a:pt x="1053845" y="857408"/>
                  </a:lnTo>
                  <a:lnTo>
                    <a:pt x="1053845" y="851157"/>
                  </a:lnTo>
                  <a:lnTo>
                    <a:pt x="1053845" y="850264"/>
                  </a:lnTo>
                  <a:lnTo>
                    <a:pt x="1042669" y="850264"/>
                  </a:lnTo>
                  <a:lnTo>
                    <a:pt x="1042669" y="825372"/>
                  </a:lnTo>
                  <a:lnTo>
                    <a:pt x="979160" y="825372"/>
                  </a:lnTo>
                  <a:lnTo>
                    <a:pt x="946546" y="825372"/>
                  </a:lnTo>
                  <a:lnTo>
                    <a:pt x="934531" y="825372"/>
                  </a:lnTo>
                  <a:lnTo>
                    <a:pt x="932814" y="825372"/>
                  </a:lnTo>
                  <a:lnTo>
                    <a:pt x="932814" y="806650"/>
                  </a:lnTo>
                  <a:lnTo>
                    <a:pt x="932814" y="797036"/>
                  </a:lnTo>
                  <a:lnTo>
                    <a:pt x="932814" y="793494"/>
                  </a:lnTo>
                  <a:lnTo>
                    <a:pt x="932814" y="792987"/>
                  </a:lnTo>
                  <a:lnTo>
                    <a:pt x="919352" y="792987"/>
                  </a:lnTo>
                  <a:lnTo>
                    <a:pt x="919352" y="768222"/>
                  </a:lnTo>
                  <a:lnTo>
                    <a:pt x="908176" y="768222"/>
                  </a:lnTo>
                  <a:lnTo>
                    <a:pt x="908176" y="735109"/>
                  </a:lnTo>
                  <a:lnTo>
                    <a:pt x="908176" y="718105"/>
                  </a:lnTo>
                  <a:lnTo>
                    <a:pt x="908176" y="711840"/>
                  </a:lnTo>
                  <a:lnTo>
                    <a:pt x="908176" y="710945"/>
                  </a:lnTo>
                  <a:lnTo>
                    <a:pt x="899159" y="710945"/>
                  </a:lnTo>
                  <a:lnTo>
                    <a:pt x="897001" y="710945"/>
                  </a:lnTo>
                  <a:lnTo>
                    <a:pt x="897001" y="692296"/>
                  </a:lnTo>
                  <a:lnTo>
                    <a:pt x="897001" y="682720"/>
                  </a:lnTo>
                  <a:lnTo>
                    <a:pt x="897001" y="679192"/>
                  </a:lnTo>
                  <a:lnTo>
                    <a:pt x="897001" y="678687"/>
                  </a:lnTo>
                  <a:lnTo>
                    <a:pt x="832169" y="678687"/>
                  </a:lnTo>
                  <a:lnTo>
                    <a:pt x="798877" y="678687"/>
                  </a:lnTo>
                  <a:lnTo>
                    <a:pt x="786612" y="678687"/>
                  </a:lnTo>
                  <a:lnTo>
                    <a:pt x="784859" y="678687"/>
                  </a:lnTo>
                  <a:lnTo>
                    <a:pt x="784859" y="662902"/>
                  </a:lnTo>
                  <a:lnTo>
                    <a:pt x="784859" y="654796"/>
                  </a:lnTo>
                  <a:lnTo>
                    <a:pt x="784859" y="651809"/>
                  </a:lnTo>
                  <a:lnTo>
                    <a:pt x="784859" y="651382"/>
                  </a:lnTo>
                  <a:lnTo>
                    <a:pt x="749837" y="651382"/>
                  </a:lnTo>
                  <a:lnTo>
                    <a:pt x="731853" y="651382"/>
                  </a:lnTo>
                  <a:lnTo>
                    <a:pt x="725227" y="651382"/>
                  </a:lnTo>
                  <a:lnTo>
                    <a:pt x="724281" y="651382"/>
                  </a:lnTo>
                  <a:lnTo>
                    <a:pt x="724281" y="634128"/>
                  </a:lnTo>
                  <a:lnTo>
                    <a:pt x="724281" y="625268"/>
                  </a:lnTo>
                  <a:lnTo>
                    <a:pt x="724281" y="622004"/>
                  </a:lnTo>
                  <a:lnTo>
                    <a:pt x="724281" y="621537"/>
                  </a:lnTo>
                  <a:lnTo>
                    <a:pt x="668553" y="621537"/>
                  </a:lnTo>
                  <a:lnTo>
                    <a:pt x="639937" y="621537"/>
                  </a:lnTo>
                  <a:lnTo>
                    <a:pt x="629394" y="621537"/>
                  </a:lnTo>
                  <a:lnTo>
                    <a:pt x="627888" y="621537"/>
                  </a:lnTo>
                  <a:lnTo>
                    <a:pt x="627888" y="605678"/>
                  </a:lnTo>
                  <a:lnTo>
                    <a:pt x="627888" y="597534"/>
                  </a:lnTo>
                  <a:lnTo>
                    <a:pt x="627888" y="594534"/>
                  </a:lnTo>
                  <a:lnTo>
                    <a:pt x="627888" y="594105"/>
                  </a:lnTo>
                  <a:lnTo>
                    <a:pt x="616584" y="594105"/>
                  </a:lnTo>
                  <a:lnTo>
                    <a:pt x="616584" y="576925"/>
                  </a:lnTo>
                  <a:lnTo>
                    <a:pt x="616584" y="568102"/>
                  </a:lnTo>
                  <a:lnTo>
                    <a:pt x="616584" y="564852"/>
                  </a:lnTo>
                  <a:lnTo>
                    <a:pt x="616584" y="564387"/>
                  </a:lnTo>
                  <a:lnTo>
                    <a:pt x="614426" y="564387"/>
                  </a:lnTo>
                  <a:lnTo>
                    <a:pt x="614426" y="548528"/>
                  </a:lnTo>
                  <a:lnTo>
                    <a:pt x="614426" y="540384"/>
                  </a:lnTo>
                  <a:lnTo>
                    <a:pt x="614426" y="537384"/>
                  </a:lnTo>
                  <a:lnTo>
                    <a:pt x="614426" y="536955"/>
                  </a:lnTo>
                  <a:lnTo>
                    <a:pt x="609981" y="536955"/>
                  </a:lnTo>
                  <a:lnTo>
                    <a:pt x="609981" y="519701"/>
                  </a:lnTo>
                  <a:lnTo>
                    <a:pt x="609981" y="510841"/>
                  </a:lnTo>
                  <a:lnTo>
                    <a:pt x="609981" y="507577"/>
                  </a:lnTo>
                  <a:lnTo>
                    <a:pt x="609981" y="507110"/>
                  </a:lnTo>
                  <a:lnTo>
                    <a:pt x="603250" y="507110"/>
                  </a:lnTo>
                  <a:lnTo>
                    <a:pt x="603250" y="475539"/>
                  </a:lnTo>
                  <a:lnTo>
                    <a:pt x="603250" y="459327"/>
                  </a:lnTo>
                  <a:lnTo>
                    <a:pt x="603250" y="453354"/>
                  </a:lnTo>
                  <a:lnTo>
                    <a:pt x="603250" y="452500"/>
                  </a:lnTo>
                  <a:lnTo>
                    <a:pt x="589788" y="452500"/>
                  </a:lnTo>
                  <a:lnTo>
                    <a:pt x="589788" y="433778"/>
                  </a:lnTo>
                  <a:lnTo>
                    <a:pt x="589788" y="424164"/>
                  </a:lnTo>
                  <a:lnTo>
                    <a:pt x="589788" y="420622"/>
                  </a:lnTo>
                  <a:lnTo>
                    <a:pt x="589788" y="420115"/>
                  </a:lnTo>
                  <a:lnTo>
                    <a:pt x="572900" y="420115"/>
                  </a:lnTo>
                  <a:lnTo>
                    <a:pt x="564229" y="420115"/>
                  </a:lnTo>
                  <a:lnTo>
                    <a:pt x="561034" y="420115"/>
                  </a:lnTo>
                  <a:lnTo>
                    <a:pt x="560577" y="420115"/>
                  </a:lnTo>
                  <a:lnTo>
                    <a:pt x="553846" y="420115"/>
                  </a:lnTo>
                  <a:lnTo>
                    <a:pt x="553846" y="395223"/>
                  </a:lnTo>
                  <a:lnTo>
                    <a:pt x="540384" y="395223"/>
                  </a:lnTo>
                  <a:lnTo>
                    <a:pt x="540384" y="379438"/>
                  </a:lnTo>
                  <a:lnTo>
                    <a:pt x="540384" y="371332"/>
                  </a:lnTo>
                  <a:lnTo>
                    <a:pt x="540384" y="368345"/>
                  </a:lnTo>
                  <a:lnTo>
                    <a:pt x="540384" y="367918"/>
                  </a:lnTo>
                  <a:lnTo>
                    <a:pt x="511897" y="367918"/>
                  </a:lnTo>
                  <a:lnTo>
                    <a:pt x="497268" y="367918"/>
                  </a:lnTo>
                  <a:lnTo>
                    <a:pt x="491878" y="367918"/>
                  </a:lnTo>
                  <a:lnTo>
                    <a:pt x="491108" y="367918"/>
                  </a:lnTo>
                  <a:lnTo>
                    <a:pt x="491108" y="350664"/>
                  </a:lnTo>
                  <a:lnTo>
                    <a:pt x="491108" y="341804"/>
                  </a:lnTo>
                  <a:lnTo>
                    <a:pt x="491108" y="338540"/>
                  </a:lnTo>
                  <a:lnTo>
                    <a:pt x="491108" y="338073"/>
                  </a:lnTo>
                  <a:lnTo>
                    <a:pt x="474221" y="338073"/>
                  </a:lnTo>
                  <a:lnTo>
                    <a:pt x="465550" y="338073"/>
                  </a:lnTo>
                  <a:lnTo>
                    <a:pt x="462355" y="338073"/>
                  </a:lnTo>
                  <a:lnTo>
                    <a:pt x="461899" y="338073"/>
                  </a:lnTo>
                  <a:lnTo>
                    <a:pt x="461899" y="322288"/>
                  </a:lnTo>
                  <a:lnTo>
                    <a:pt x="461899" y="314182"/>
                  </a:lnTo>
                  <a:lnTo>
                    <a:pt x="461899" y="311195"/>
                  </a:lnTo>
                  <a:lnTo>
                    <a:pt x="461899" y="310768"/>
                  </a:lnTo>
                  <a:lnTo>
                    <a:pt x="453008" y="310768"/>
                  </a:lnTo>
                  <a:lnTo>
                    <a:pt x="453008" y="267670"/>
                  </a:lnTo>
                  <a:lnTo>
                    <a:pt x="453008" y="245538"/>
                  </a:lnTo>
                  <a:lnTo>
                    <a:pt x="453008" y="237384"/>
                  </a:lnTo>
                  <a:lnTo>
                    <a:pt x="453008" y="236219"/>
                  </a:lnTo>
                  <a:lnTo>
                    <a:pt x="448437" y="236219"/>
                  </a:lnTo>
                  <a:lnTo>
                    <a:pt x="448437" y="228726"/>
                  </a:lnTo>
                  <a:lnTo>
                    <a:pt x="439546" y="228726"/>
                  </a:lnTo>
                  <a:lnTo>
                    <a:pt x="439546" y="210004"/>
                  </a:lnTo>
                  <a:lnTo>
                    <a:pt x="439546" y="200390"/>
                  </a:lnTo>
                  <a:lnTo>
                    <a:pt x="439546" y="196848"/>
                  </a:lnTo>
                  <a:lnTo>
                    <a:pt x="439546" y="196341"/>
                  </a:lnTo>
                  <a:lnTo>
                    <a:pt x="430530" y="196341"/>
                  </a:lnTo>
                  <a:lnTo>
                    <a:pt x="430530" y="171576"/>
                  </a:lnTo>
                  <a:lnTo>
                    <a:pt x="359237" y="171576"/>
                  </a:lnTo>
                  <a:lnTo>
                    <a:pt x="322627" y="171576"/>
                  </a:lnTo>
                  <a:lnTo>
                    <a:pt x="309139" y="171576"/>
                  </a:lnTo>
                  <a:lnTo>
                    <a:pt x="307213" y="171576"/>
                  </a:lnTo>
                  <a:lnTo>
                    <a:pt x="307213" y="154322"/>
                  </a:lnTo>
                  <a:lnTo>
                    <a:pt x="307213" y="145462"/>
                  </a:lnTo>
                  <a:lnTo>
                    <a:pt x="307213" y="142198"/>
                  </a:lnTo>
                  <a:lnTo>
                    <a:pt x="307213" y="141731"/>
                  </a:lnTo>
                  <a:lnTo>
                    <a:pt x="298195" y="141731"/>
                  </a:lnTo>
                  <a:lnTo>
                    <a:pt x="298195" y="124477"/>
                  </a:lnTo>
                  <a:lnTo>
                    <a:pt x="298195" y="115617"/>
                  </a:lnTo>
                  <a:lnTo>
                    <a:pt x="298195" y="112353"/>
                  </a:lnTo>
                  <a:lnTo>
                    <a:pt x="298195" y="111886"/>
                  </a:lnTo>
                  <a:lnTo>
                    <a:pt x="293750" y="111886"/>
                  </a:lnTo>
                  <a:lnTo>
                    <a:pt x="293750" y="83105"/>
                  </a:lnTo>
                  <a:lnTo>
                    <a:pt x="293750" y="68325"/>
                  </a:lnTo>
                  <a:lnTo>
                    <a:pt x="293750" y="62880"/>
                  </a:lnTo>
                  <a:lnTo>
                    <a:pt x="293750" y="62102"/>
                  </a:lnTo>
                  <a:lnTo>
                    <a:pt x="293750" y="39750"/>
                  </a:lnTo>
                  <a:lnTo>
                    <a:pt x="284733" y="39750"/>
                  </a:lnTo>
                  <a:lnTo>
                    <a:pt x="284733" y="27304"/>
                  </a:lnTo>
                  <a:lnTo>
                    <a:pt x="210871" y="27304"/>
                  </a:lnTo>
                  <a:lnTo>
                    <a:pt x="172942" y="27304"/>
                  </a:lnTo>
                  <a:lnTo>
                    <a:pt x="158968" y="27304"/>
                  </a:lnTo>
                  <a:lnTo>
                    <a:pt x="156971" y="27304"/>
                  </a:lnTo>
                  <a:lnTo>
                    <a:pt x="156971" y="11519"/>
                  </a:lnTo>
                  <a:lnTo>
                    <a:pt x="156971" y="3413"/>
                  </a:lnTo>
                  <a:lnTo>
                    <a:pt x="156971" y="426"/>
                  </a:lnTo>
                  <a:lnTo>
                    <a:pt x="156971" y="0"/>
                  </a:lnTo>
                  <a:lnTo>
                    <a:pt x="66222" y="0"/>
                  </a:lnTo>
                  <a:lnTo>
                    <a:pt x="19621" y="0"/>
                  </a:lnTo>
                  <a:lnTo>
                    <a:pt x="2452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36C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64080" y="2039112"/>
              <a:ext cx="2319655" cy="1290955"/>
            </a:xfrm>
            <a:custGeom>
              <a:avLst/>
              <a:gdLst/>
              <a:ahLst/>
              <a:cxnLst/>
              <a:rect l="l" t="t" r="r" b="b"/>
              <a:pathLst>
                <a:path w="2319654" h="1290954">
                  <a:moveTo>
                    <a:pt x="0" y="0"/>
                  </a:moveTo>
                  <a:lnTo>
                    <a:pt x="0" y="76200"/>
                  </a:lnTo>
                </a:path>
                <a:path w="2319654" h="1290954">
                  <a:moveTo>
                    <a:pt x="1110995" y="972312"/>
                  </a:moveTo>
                  <a:lnTo>
                    <a:pt x="1110995" y="1050036"/>
                  </a:lnTo>
                </a:path>
                <a:path w="2319654" h="1290954">
                  <a:moveTo>
                    <a:pt x="1426464" y="1085088"/>
                  </a:moveTo>
                  <a:lnTo>
                    <a:pt x="1426464" y="1162812"/>
                  </a:lnTo>
                </a:path>
                <a:path w="2319654" h="1290954">
                  <a:moveTo>
                    <a:pt x="1571244" y="1085088"/>
                  </a:moveTo>
                  <a:lnTo>
                    <a:pt x="1571244" y="1162812"/>
                  </a:lnTo>
                </a:path>
                <a:path w="2319654" h="1290954">
                  <a:moveTo>
                    <a:pt x="1709928" y="1085088"/>
                  </a:moveTo>
                  <a:lnTo>
                    <a:pt x="1709928" y="1162812"/>
                  </a:lnTo>
                </a:path>
                <a:path w="2319654" h="1290954">
                  <a:moveTo>
                    <a:pt x="1731264" y="1085088"/>
                  </a:moveTo>
                  <a:lnTo>
                    <a:pt x="1731264" y="1162812"/>
                  </a:lnTo>
                </a:path>
                <a:path w="2319654" h="1290954">
                  <a:moveTo>
                    <a:pt x="2319528" y="1214627"/>
                  </a:moveTo>
                  <a:lnTo>
                    <a:pt x="2319528" y="1290827"/>
                  </a:lnTo>
                </a:path>
              </a:pathLst>
            </a:custGeom>
            <a:ln w="9525">
              <a:solidFill>
                <a:srgbClr val="136C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743958" y="2811856"/>
            <a:ext cx="16002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0.2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3958" y="2461640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0.4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3958" y="2111121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0.6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43958" y="1760600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0.8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43958" y="1409522"/>
            <a:ext cx="16002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1.0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43958" y="3163062"/>
            <a:ext cx="160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0.0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81447" y="3356228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50" dirty="0">
                <a:solidFill>
                  <a:srgbClr val="2E3333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09996" y="3356228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50" dirty="0">
                <a:solidFill>
                  <a:srgbClr val="2E3333"/>
                </a:solidFill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39815" y="3356228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50" dirty="0">
                <a:solidFill>
                  <a:srgbClr val="2E3333"/>
                </a:solidFill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90790" y="3356228"/>
            <a:ext cx="13208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24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18831" y="3356228"/>
            <a:ext cx="13208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27</a:t>
            </a:r>
            <a:endParaRPr sz="7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57571" y="1474343"/>
            <a:ext cx="3035935" cy="1838325"/>
          </a:xfrm>
          <a:custGeom>
            <a:avLst/>
            <a:gdLst/>
            <a:ahLst/>
            <a:cxnLst/>
            <a:rect l="l" t="t" r="r" b="b"/>
            <a:pathLst>
              <a:path w="3035934" h="1838325">
                <a:moveTo>
                  <a:pt x="62483" y="1524"/>
                </a:moveTo>
                <a:lnTo>
                  <a:pt x="62483" y="1764791"/>
                </a:lnTo>
                <a:lnTo>
                  <a:pt x="3034283" y="1764791"/>
                </a:lnTo>
              </a:path>
              <a:path w="3035934" h="1838325">
                <a:moveTo>
                  <a:pt x="0" y="0"/>
                </a:moveTo>
                <a:lnTo>
                  <a:pt x="60960" y="0"/>
                </a:lnTo>
              </a:path>
              <a:path w="3035934" h="1838325">
                <a:moveTo>
                  <a:pt x="0" y="353567"/>
                </a:moveTo>
                <a:lnTo>
                  <a:pt x="60960" y="353567"/>
                </a:lnTo>
              </a:path>
              <a:path w="3035934" h="1838325">
                <a:moveTo>
                  <a:pt x="0" y="705611"/>
                </a:moveTo>
                <a:lnTo>
                  <a:pt x="60960" y="705611"/>
                </a:lnTo>
              </a:path>
              <a:path w="3035934" h="1838325">
                <a:moveTo>
                  <a:pt x="0" y="1059179"/>
                </a:moveTo>
                <a:lnTo>
                  <a:pt x="60960" y="1059179"/>
                </a:lnTo>
              </a:path>
              <a:path w="3035934" h="1838325">
                <a:moveTo>
                  <a:pt x="0" y="1412747"/>
                </a:moveTo>
                <a:lnTo>
                  <a:pt x="60960" y="1412747"/>
                </a:lnTo>
              </a:path>
              <a:path w="3035934" h="1838325">
                <a:moveTo>
                  <a:pt x="0" y="1764791"/>
                </a:moveTo>
                <a:lnTo>
                  <a:pt x="60960" y="1764791"/>
                </a:lnTo>
              </a:path>
              <a:path w="3035934" h="1838325">
                <a:moveTo>
                  <a:pt x="62483" y="1837943"/>
                </a:moveTo>
                <a:lnTo>
                  <a:pt x="62483" y="1764791"/>
                </a:lnTo>
              </a:path>
              <a:path w="3035934" h="1838325">
                <a:moveTo>
                  <a:pt x="393191" y="1837943"/>
                </a:moveTo>
                <a:lnTo>
                  <a:pt x="393191" y="1764791"/>
                </a:lnTo>
              </a:path>
              <a:path w="3035934" h="1838325">
                <a:moveTo>
                  <a:pt x="722376" y="1837943"/>
                </a:moveTo>
                <a:lnTo>
                  <a:pt x="722376" y="1764791"/>
                </a:lnTo>
              </a:path>
              <a:path w="3035934" h="1838325">
                <a:moveTo>
                  <a:pt x="1053083" y="1837943"/>
                </a:moveTo>
                <a:lnTo>
                  <a:pt x="1053083" y="1764791"/>
                </a:lnTo>
              </a:path>
              <a:path w="3035934" h="1838325">
                <a:moveTo>
                  <a:pt x="1383791" y="1837943"/>
                </a:moveTo>
                <a:lnTo>
                  <a:pt x="1383791" y="1764791"/>
                </a:lnTo>
              </a:path>
              <a:path w="3035934" h="1838325">
                <a:moveTo>
                  <a:pt x="1714500" y="1837943"/>
                </a:moveTo>
                <a:lnTo>
                  <a:pt x="1714500" y="1764791"/>
                </a:lnTo>
              </a:path>
              <a:path w="3035934" h="1838325">
                <a:moveTo>
                  <a:pt x="2045207" y="1837943"/>
                </a:moveTo>
                <a:lnTo>
                  <a:pt x="2045207" y="1764791"/>
                </a:lnTo>
              </a:path>
              <a:path w="3035934" h="1838325">
                <a:moveTo>
                  <a:pt x="2374392" y="1837943"/>
                </a:moveTo>
                <a:lnTo>
                  <a:pt x="2374392" y="1764791"/>
                </a:lnTo>
              </a:path>
              <a:path w="3035934" h="1838325">
                <a:moveTo>
                  <a:pt x="2705100" y="1837943"/>
                </a:moveTo>
                <a:lnTo>
                  <a:pt x="2705100" y="1764791"/>
                </a:lnTo>
              </a:path>
              <a:path w="3035934" h="1838325">
                <a:moveTo>
                  <a:pt x="3035807" y="1837943"/>
                </a:moveTo>
                <a:lnTo>
                  <a:pt x="3035807" y="176479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06617" y="3309518"/>
            <a:ext cx="1687195" cy="3492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470"/>
              </a:spcBef>
              <a:tabLst>
                <a:tab pos="577850" algn="l"/>
                <a:tab pos="908050" algn="l"/>
                <a:tab pos="1237615" algn="l"/>
                <a:tab pos="1567180" algn="l"/>
              </a:tabLst>
            </a:pPr>
            <a:r>
              <a:rPr sz="750" b="1" spc="-50" dirty="0">
                <a:solidFill>
                  <a:srgbClr val="2E3333"/>
                </a:solidFill>
                <a:latin typeface="Arial"/>
                <a:cs typeface="Arial"/>
              </a:rPr>
              <a:t>9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	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12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	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15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	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18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	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21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Time</a:t>
            </a:r>
            <a:r>
              <a:rPr sz="750" b="1" spc="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from</a:t>
            </a:r>
            <a:r>
              <a:rPr sz="750" b="1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E3333"/>
                </a:solidFill>
                <a:latin typeface="Arial"/>
                <a:cs typeface="Arial"/>
              </a:rPr>
              <a:t>randomization</a:t>
            </a:r>
            <a:r>
              <a:rPr sz="750" b="1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E3333"/>
                </a:solidFill>
                <a:latin typeface="Arial"/>
                <a:cs typeface="Arial"/>
              </a:rPr>
              <a:t>(months)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016753" y="1448244"/>
            <a:ext cx="2898140" cy="1687830"/>
            <a:chOff x="5016753" y="1619821"/>
            <a:chExt cx="2898140" cy="1687830"/>
          </a:xfrm>
        </p:grpSpPr>
        <p:sp>
          <p:nvSpPr>
            <p:cNvPr id="40" name="object 40"/>
            <p:cNvSpPr/>
            <p:nvPr/>
          </p:nvSpPr>
          <p:spPr>
            <a:xfrm>
              <a:off x="5023103" y="1655063"/>
              <a:ext cx="2778760" cy="1310640"/>
            </a:xfrm>
            <a:custGeom>
              <a:avLst/>
              <a:gdLst/>
              <a:ahLst/>
              <a:cxnLst/>
              <a:rect l="l" t="t" r="r" b="b"/>
              <a:pathLst>
                <a:path w="2778759" h="1310639">
                  <a:moveTo>
                    <a:pt x="2778252" y="1310640"/>
                  </a:moveTo>
                  <a:lnTo>
                    <a:pt x="2677414" y="1310640"/>
                  </a:lnTo>
                  <a:lnTo>
                    <a:pt x="2677414" y="1091946"/>
                  </a:lnTo>
                  <a:lnTo>
                    <a:pt x="2582164" y="1091946"/>
                  </a:lnTo>
                  <a:lnTo>
                    <a:pt x="2582164" y="1022731"/>
                  </a:lnTo>
                  <a:lnTo>
                    <a:pt x="2575305" y="1022731"/>
                  </a:lnTo>
                  <a:lnTo>
                    <a:pt x="2575305" y="960119"/>
                  </a:lnTo>
                  <a:lnTo>
                    <a:pt x="2281174" y="960119"/>
                  </a:lnTo>
                  <a:lnTo>
                    <a:pt x="2281174" y="903732"/>
                  </a:lnTo>
                  <a:lnTo>
                    <a:pt x="2181732" y="903732"/>
                  </a:lnTo>
                  <a:lnTo>
                    <a:pt x="2181732" y="889254"/>
                  </a:lnTo>
                  <a:lnTo>
                    <a:pt x="2100072" y="889254"/>
                  </a:lnTo>
                  <a:lnTo>
                    <a:pt x="2100072" y="873252"/>
                  </a:lnTo>
                  <a:lnTo>
                    <a:pt x="2096007" y="873252"/>
                  </a:lnTo>
                  <a:lnTo>
                    <a:pt x="2096007" y="866775"/>
                  </a:lnTo>
                  <a:lnTo>
                    <a:pt x="2078227" y="866775"/>
                  </a:lnTo>
                  <a:lnTo>
                    <a:pt x="2078227" y="852297"/>
                  </a:lnTo>
                  <a:lnTo>
                    <a:pt x="2025142" y="852297"/>
                  </a:lnTo>
                  <a:lnTo>
                    <a:pt x="2025142" y="834644"/>
                  </a:lnTo>
                  <a:lnTo>
                    <a:pt x="1989709" y="834644"/>
                  </a:lnTo>
                  <a:lnTo>
                    <a:pt x="1955673" y="834644"/>
                  </a:lnTo>
                  <a:lnTo>
                    <a:pt x="1955673" y="821817"/>
                  </a:lnTo>
                  <a:lnTo>
                    <a:pt x="1903856" y="821817"/>
                  </a:lnTo>
                  <a:lnTo>
                    <a:pt x="1903856" y="810513"/>
                  </a:lnTo>
                  <a:lnTo>
                    <a:pt x="1820799" y="810513"/>
                  </a:lnTo>
                  <a:lnTo>
                    <a:pt x="1820799" y="789559"/>
                  </a:lnTo>
                  <a:lnTo>
                    <a:pt x="1810003" y="789559"/>
                  </a:lnTo>
                  <a:lnTo>
                    <a:pt x="1805813" y="789559"/>
                  </a:lnTo>
                  <a:lnTo>
                    <a:pt x="1805813" y="768731"/>
                  </a:lnTo>
                  <a:lnTo>
                    <a:pt x="1736471" y="768731"/>
                  </a:lnTo>
                  <a:lnTo>
                    <a:pt x="1736471" y="759079"/>
                  </a:lnTo>
                  <a:lnTo>
                    <a:pt x="1669669" y="759079"/>
                  </a:lnTo>
                  <a:lnTo>
                    <a:pt x="1669669" y="720471"/>
                  </a:lnTo>
                  <a:lnTo>
                    <a:pt x="1652016" y="720471"/>
                  </a:lnTo>
                  <a:lnTo>
                    <a:pt x="1652016" y="709168"/>
                  </a:lnTo>
                  <a:lnTo>
                    <a:pt x="1635632" y="709168"/>
                  </a:lnTo>
                  <a:lnTo>
                    <a:pt x="1635632" y="699516"/>
                  </a:lnTo>
                  <a:lnTo>
                    <a:pt x="1579752" y="699516"/>
                  </a:lnTo>
                  <a:lnTo>
                    <a:pt x="1579752" y="693166"/>
                  </a:lnTo>
                  <a:lnTo>
                    <a:pt x="1559305" y="693166"/>
                  </a:lnTo>
                  <a:lnTo>
                    <a:pt x="1559305" y="685038"/>
                  </a:lnTo>
                  <a:lnTo>
                    <a:pt x="1526667" y="685038"/>
                  </a:lnTo>
                  <a:lnTo>
                    <a:pt x="1526667" y="673862"/>
                  </a:lnTo>
                  <a:lnTo>
                    <a:pt x="1518539" y="673862"/>
                  </a:lnTo>
                  <a:lnTo>
                    <a:pt x="1518539" y="654558"/>
                  </a:lnTo>
                  <a:lnTo>
                    <a:pt x="1514475" y="654558"/>
                  </a:lnTo>
                  <a:lnTo>
                    <a:pt x="1514475" y="640080"/>
                  </a:lnTo>
                  <a:lnTo>
                    <a:pt x="1502155" y="640080"/>
                  </a:lnTo>
                  <a:lnTo>
                    <a:pt x="1502155" y="625602"/>
                  </a:lnTo>
                  <a:lnTo>
                    <a:pt x="1494027" y="625602"/>
                  </a:lnTo>
                  <a:lnTo>
                    <a:pt x="1494027" y="615950"/>
                  </a:lnTo>
                  <a:lnTo>
                    <a:pt x="1485773" y="615950"/>
                  </a:lnTo>
                  <a:lnTo>
                    <a:pt x="1485773" y="607822"/>
                  </a:lnTo>
                  <a:lnTo>
                    <a:pt x="1476248" y="607822"/>
                  </a:lnTo>
                  <a:lnTo>
                    <a:pt x="1476248" y="598169"/>
                  </a:lnTo>
                  <a:lnTo>
                    <a:pt x="1416304" y="598169"/>
                  </a:lnTo>
                  <a:lnTo>
                    <a:pt x="1416304" y="590169"/>
                  </a:lnTo>
                  <a:lnTo>
                    <a:pt x="1409573" y="590169"/>
                  </a:lnTo>
                  <a:lnTo>
                    <a:pt x="1409573" y="585343"/>
                  </a:lnTo>
                  <a:lnTo>
                    <a:pt x="1389126" y="585343"/>
                  </a:lnTo>
                  <a:lnTo>
                    <a:pt x="1389126" y="577342"/>
                  </a:lnTo>
                  <a:lnTo>
                    <a:pt x="1367282" y="577342"/>
                  </a:lnTo>
                  <a:lnTo>
                    <a:pt x="1367282" y="566038"/>
                  </a:lnTo>
                  <a:lnTo>
                    <a:pt x="1349629" y="566038"/>
                  </a:lnTo>
                  <a:lnTo>
                    <a:pt x="1349629" y="559688"/>
                  </a:lnTo>
                  <a:lnTo>
                    <a:pt x="1333246" y="559688"/>
                  </a:lnTo>
                  <a:lnTo>
                    <a:pt x="1333246" y="553212"/>
                  </a:lnTo>
                  <a:lnTo>
                    <a:pt x="1242060" y="553212"/>
                  </a:lnTo>
                  <a:lnTo>
                    <a:pt x="1242060" y="543560"/>
                  </a:lnTo>
                  <a:lnTo>
                    <a:pt x="1237996" y="543560"/>
                  </a:lnTo>
                  <a:lnTo>
                    <a:pt x="1237996" y="532257"/>
                  </a:lnTo>
                  <a:lnTo>
                    <a:pt x="1221613" y="532257"/>
                  </a:lnTo>
                  <a:lnTo>
                    <a:pt x="1221613" y="524256"/>
                  </a:lnTo>
                  <a:lnTo>
                    <a:pt x="1217549" y="524256"/>
                  </a:lnTo>
                  <a:lnTo>
                    <a:pt x="1217549" y="511429"/>
                  </a:lnTo>
                  <a:lnTo>
                    <a:pt x="1210691" y="511429"/>
                  </a:lnTo>
                  <a:lnTo>
                    <a:pt x="1210691" y="500125"/>
                  </a:lnTo>
                  <a:lnTo>
                    <a:pt x="1199769" y="500125"/>
                  </a:lnTo>
                  <a:lnTo>
                    <a:pt x="1199769" y="487299"/>
                  </a:lnTo>
                  <a:lnTo>
                    <a:pt x="1190244" y="487299"/>
                  </a:lnTo>
                  <a:lnTo>
                    <a:pt x="1190244" y="434213"/>
                  </a:lnTo>
                  <a:lnTo>
                    <a:pt x="1141222" y="434213"/>
                  </a:lnTo>
                  <a:lnTo>
                    <a:pt x="1141222" y="424561"/>
                  </a:lnTo>
                  <a:lnTo>
                    <a:pt x="1100455" y="424561"/>
                  </a:lnTo>
                  <a:lnTo>
                    <a:pt x="1100455" y="421386"/>
                  </a:lnTo>
                  <a:lnTo>
                    <a:pt x="1085469" y="421386"/>
                  </a:lnTo>
                  <a:lnTo>
                    <a:pt x="1085469" y="416560"/>
                  </a:lnTo>
                  <a:lnTo>
                    <a:pt x="1081278" y="416560"/>
                  </a:lnTo>
                  <a:lnTo>
                    <a:pt x="1081278" y="411734"/>
                  </a:lnTo>
                  <a:lnTo>
                    <a:pt x="1069086" y="411734"/>
                  </a:lnTo>
                  <a:lnTo>
                    <a:pt x="1069086" y="405256"/>
                  </a:lnTo>
                  <a:lnTo>
                    <a:pt x="1065022" y="405256"/>
                  </a:lnTo>
                  <a:lnTo>
                    <a:pt x="1065022" y="393954"/>
                  </a:lnTo>
                  <a:lnTo>
                    <a:pt x="1060958" y="393954"/>
                  </a:lnTo>
                  <a:lnTo>
                    <a:pt x="1060958" y="382778"/>
                  </a:lnTo>
                  <a:lnTo>
                    <a:pt x="1056767" y="382778"/>
                  </a:lnTo>
                  <a:lnTo>
                    <a:pt x="1056767" y="374650"/>
                  </a:lnTo>
                  <a:lnTo>
                    <a:pt x="1047242" y="374650"/>
                  </a:lnTo>
                  <a:lnTo>
                    <a:pt x="1047242" y="352171"/>
                  </a:lnTo>
                  <a:lnTo>
                    <a:pt x="1039113" y="352171"/>
                  </a:lnTo>
                  <a:lnTo>
                    <a:pt x="1039113" y="334518"/>
                  </a:lnTo>
                  <a:lnTo>
                    <a:pt x="913765" y="334518"/>
                  </a:lnTo>
                  <a:lnTo>
                    <a:pt x="913765" y="321691"/>
                  </a:lnTo>
                  <a:lnTo>
                    <a:pt x="909701" y="321691"/>
                  </a:lnTo>
                  <a:lnTo>
                    <a:pt x="909701" y="315213"/>
                  </a:lnTo>
                  <a:lnTo>
                    <a:pt x="905637" y="315213"/>
                  </a:lnTo>
                  <a:lnTo>
                    <a:pt x="905637" y="310388"/>
                  </a:lnTo>
                  <a:lnTo>
                    <a:pt x="905637" y="308737"/>
                  </a:lnTo>
                  <a:lnTo>
                    <a:pt x="901573" y="308737"/>
                  </a:lnTo>
                  <a:lnTo>
                    <a:pt x="901573" y="302387"/>
                  </a:lnTo>
                  <a:lnTo>
                    <a:pt x="875665" y="302387"/>
                  </a:lnTo>
                  <a:lnTo>
                    <a:pt x="875665" y="299085"/>
                  </a:lnTo>
                  <a:lnTo>
                    <a:pt x="874395" y="299085"/>
                  </a:lnTo>
                  <a:lnTo>
                    <a:pt x="874395" y="295910"/>
                  </a:lnTo>
                  <a:lnTo>
                    <a:pt x="849757" y="295910"/>
                  </a:lnTo>
                  <a:lnTo>
                    <a:pt x="849757" y="286258"/>
                  </a:lnTo>
                  <a:lnTo>
                    <a:pt x="843026" y="286258"/>
                  </a:lnTo>
                  <a:lnTo>
                    <a:pt x="843026" y="278256"/>
                  </a:lnTo>
                  <a:lnTo>
                    <a:pt x="788543" y="278256"/>
                  </a:lnTo>
                  <a:lnTo>
                    <a:pt x="788543" y="273431"/>
                  </a:lnTo>
                  <a:lnTo>
                    <a:pt x="779018" y="273431"/>
                  </a:lnTo>
                  <a:lnTo>
                    <a:pt x="779018" y="254127"/>
                  </a:lnTo>
                  <a:lnTo>
                    <a:pt x="765429" y="254127"/>
                  </a:lnTo>
                  <a:lnTo>
                    <a:pt x="765429" y="244475"/>
                  </a:lnTo>
                  <a:lnTo>
                    <a:pt x="761238" y="244475"/>
                  </a:lnTo>
                  <a:lnTo>
                    <a:pt x="761238" y="229997"/>
                  </a:lnTo>
                  <a:lnTo>
                    <a:pt x="757174" y="229997"/>
                  </a:lnTo>
                  <a:lnTo>
                    <a:pt x="757174" y="226695"/>
                  </a:lnTo>
                  <a:lnTo>
                    <a:pt x="751713" y="226695"/>
                  </a:lnTo>
                  <a:lnTo>
                    <a:pt x="751713" y="213868"/>
                  </a:lnTo>
                  <a:lnTo>
                    <a:pt x="744982" y="213868"/>
                  </a:lnTo>
                  <a:lnTo>
                    <a:pt x="744982" y="209041"/>
                  </a:lnTo>
                  <a:lnTo>
                    <a:pt x="740918" y="209041"/>
                  </a:lnTo>
                  <a:lnTo>
                    <a:pt x="740918" y="199389"/>
                  </a:lnTo>
                  <a:lnTo>
                    <a:pt x="735457" y="199389"/>
                  </a:lnTo>
                  <a:lnTo>
                    <a:pt x="735457" y="188213"/>
                  </a:lnTo>
                  <a:lnTo>
                    <a:pt x="709549" y="188213"/>
                  </a:lnTo>
                  <a:lnTo>
                    <a:pt x="709549" y="178562"/>
                  </a:lnTo>
                  <a:lnTo>
                    <a:pt x="679576" y="178562"/>
                  </a:lnTo>
                  <a:lnTo>
                    <a:pt x="679576" y="172085"/>
                  </a:lnTo>
                  <a:lnTo>
                    <a:pt x="631951" y="172085"/>
                  </a:lnTo>
                  <a:lnTo>
                    <a:pt x="631951" y="164084"/>
                  </a:lnTo>
                  <a:lnTo>
                    <a:pt x="623697" y="164084"/>
                  </a:lnTo>
                  <a:lnTo>
                    <a:pt x="623697" y="154432"/>
                  </a:lnTo>
                  <a:lnTo>
                    <a:pt x="614172" y="154432"/>
                  </a:lnTo>
                  <a:lnTo>
                    <a:pt x="614172" y="147955"/>
                  </a:lnTo>
                  <a:lnTo>
                    <a:pt x="610108" y="147955"/>
                  </a:lnTo>
                  <a:lnTo>
                    <a:pt x="610108" y="128650"/>
                  </a:lnTo>
                  <a:lnTo>
                    <a:pt x="610108" y="122174"/>
                  </a:lnTo>
                  <a:lnTo>
                    <a:pt x="596519" y="122174"/>
                  </a:lnTo>
                  <a:lnTo>
                    <a:pt x="596519" y="106172"/>
                  </a:lnTo>
                  <a:lnTo>
                    <a:pt x="585597" y="106172"/>
                  </a:lnTo>
                  <a:lnTo>
                    <a:pt x="585597" y="98044"/>
                  </a:lnTo>
                  <a:lnTo>
                    <a:pt x="574675" y="98044"/>
                  </a:lnTo>
                  <a:lnTo>
                    <a:pt x="574675" y="91694"/>
                  </a:lnTo>
                  <a:lnTo>
                    <a:pt x="454913" y="91694"/>
                  </a:lnTo>
                  <a:lnTo>
                    <a:pt x="454913" y="73913"/>
                  </a:lnTo>
                  <a:lnTo>
                    <a:pt x="450723" y="73913"/>
                  </a:lnTo>
                  <a:lnTo>
                    <a:pt x="450723" y="69087"/>
                  </a:lnTo>
                  <a:lnTo>
                    <a:pt x="446659" y="69087"/>
                  </a:lnTo>
                  <a:lnTo>
                    <a:pt x="446659" y="56261"/>
                  </a:lnTo>
                  <a:lnTo>
                    <a:pt x="423545" y="56261"/>
                  </a:lnTo>
                  <a:lnTo>
                    <a:pt x="423545" y="53086"/>
                  </a:lnTo>
                  <a:lnTo>
                    <a:pt x="419481" y="53086"/>
                  </a:lnTo>
                  <a:lnTo>
                    <a:pt x="419481" y="49911"/>
                  </a:lnTo>
                  <a:lnTo>
                    <a:pt x="315975" y="49911"/>
                  </a:lnTo>
                  <a:lnTo>
                    <a:pt x="315975" y="40259"/>
                  </a:lnTo>
                  <a:lnTo>
                    <a:pt x="294132" y="40259"/>
                  </a:lnTo>
                  <a:lnTo>
                    <a:pt x="294132" y="33782"/>
                  </a:lnTo>
                  <a:lnTo>
                    <a:pt x="284607" y="33782"/>
                  </a:lnTo>
                  <a:lnTo>
                    <a:pt x="284607" y="27305"/>
                  </a:lnTo>
                  <a:lnTo>
                    <a:pt x="284607" y="25781"/>
                  </a:lnTo>
                  <a:lnTo>
                    <a:pt x="163449" y="25781"/>
                  </a:lnTo>
                  <a:lnTo>
                    <a:pt x="163449" y="11302"/>
                  </a:lnTo>
                  <a:lnTo>
                    <a:pt x="151130" y="11302"/>
                  </a:lnTo>
                  <a:lnTo>
                    <a:pt x="15113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B0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52643" y="1624583"/>
              <a:ext cx="2632075" cy="1386840"/>
            </a:xfrm>
            <a:custGeom>
              <a:avLst/>
              <a:gdLst/>
              <a:ahLst/>
              <a:cxnLst/>
              <a:rect l="l" t="t" r="r" b="b"/>
              <a:pathLst>
                <a:path w="2632075" h="1386839">
                  <a:moveTo>
                    <a:pt x="2631948" y="1309115"/>
                  </a:moveTo>
                  <a:lnTo>
                    <a:pt x="2631948" y="1386839"/>
                  </a:lnTo>
                </a:path>
                <a:path w="2632075" h="1386839">
                  <a:moveTo>
                    <a:pt x="2599944" y="1309115"/>
                  </a:moveTo>
                  <a:lnTo>
                    <a:pt x="2599944" y="1386839"/>
                  </a:lnTo>
                </a:path>
                <a:path w="2632075" h="1386839">
                  <a:moveTo>
                    <a:pt x="2502407" y="1089659"/>
                  </a:moveTo>
                  <a:lnTo>
                    <a:pt x="2502407" y="1165859"/>
                  </a:lnTo>
                </a:path>
                <a:path w="2632075" h="1386839">
                  <a:moveTo>
                    <a:pt x="2496311" y="1089659"/>
                  </a:moveTo>
                  <a:lnTo>
                    <a:pt x="2496311" y="1165859"/>
                  </a:lnTo>
                </a:path>
                <a:path w="2632075" h="1386839">
                  <a:moveTo>
                    <a:pt x="2458211" y="1089659"/>
                  </a:moveTo>
                  <a:lnTo>
                    <a:pt x="2458211" y="1165859"/>
                  </a:lnTo>
                </a:path>
                <a:path w="2632075" h="1386839">
                  <a:moveTo>
                    <a:pt x="2452115" y="1089659"/>
                  </a:moveTo>
                  <a:lnTo>
                    <a:pt x="2452115" y="1165859"/>
                  </a:lnTo>
                </a:path>
                <a:path w="2632075" h="1386839">
                  <a:moveTo>
                    <a:pt x="2446020" y="1018032"/>
                  </a:moveTo>
                  <a:lnTo>
                    <a:pt x="2446020" y="1095755"/>
                  </a:lnTo>
                </a:path>
                <a:path w="2632075" h="1386839">
                  <a:moveTo>
                    <a:pt x="2436876" y="960119"/>
                  </a:moveTo>
                  <a:lnTo>
                    <a:pt x="2436876" y="1037843"/>
                  </a:lnTo>
                </a:path>
                <a:path w="2632075" h="1386839">
                  <a:moveTo>
                    <a:pt x="2410967" y="960119"/>
                  </a:moveTo>
                  <a:lnTo>
                    <a:pt x="2410967" y="1037843"/>
                  </a:lnTo>
                </a:path>
                <a:path w="2632075" h="1386839">
                  <a:moveTo>
                    <a:pt x="2371344" y="960119"/>
                  </a:moveTo>
                  <a:lnTo>
                    <a:pt x="2371344" y="1037843"/>
                  </a:lnTo>
                </a:path>
                <a:path w="2632075" h="1386839">
                  <a:moveTo>
                    <a:pt x="2327148" y="960119"/>
                  </a:moveTo>
                  <a:lnTo>
                    <a:pt x="2327148" y="1037843"/>
                  </a:lnTo>
                </a:path>
                <a:path w="2632075" h="1386839">
                  <a:moveTo>
                    <a:pt x="2296667" y="960119"/>
                  </a:moveTo>
                  <a:lnTo>
                    <a:pt x="2296667" y="1037843"/>
                  </a:lnTo>
                </a:path>
                <a:path w="2632075" h="1386839">
                  <a:moveTo>
                    <a:pt x="2281428" y="960119"/>
                  </a:moveTo>
                  <a:lnTo>
                    <a:pt x="2281428" y="1037843"/>
                  </a:lnTo>
                </a:path>
                <a:path w="2632075" h="1386839">
                  <a:moveTo>
                    <a:pt x="2217420" y="960119"/>
                  </a:moveTo>
                  <a:lnTo>
                    <a:pt x="2217420" y="1037843"/>
                  </a:lnTo>
                </a:path>
                <a:path w="2632075" h="1386839">
                  <a:moveTo>
                    <a:pt x="2171700" y="960119"/>
                  </a:moveTo>
                  <a:lnTo>
                    <a:pt x="2171700" y="1037843"/>
                  </a:lnTo>
                </a:path>
                <a:path w="2632075" h="1386839">
                  <a:moveTo>
                    <a:pt x="2157983" y="960119"/>
                  </a:moveTo>
                  <a:lnTo>
                    <a:pt x="2157983" y="1037843"/>
                  </a:lnTo>
                </a:path>
                <a:path w="2632075" h="1386839">
                  <a:moveTo>
                    <a:pt x="2151887" y="960119"/>
                  </a:moveTo>
                  <a:lnTo>
                    <a:pt x="2151887" y="1037843"/>
                  </a:lnTo>
                </a:path>
                <a:path w="2632075" h="1386839">
                  <a:moveTo>
                    <a:pt x="2150363" y="903732"/>
                  </a:moveTo>
                  <a:lnTo>
                    <a:pt x="2150363" y="981455"/>
                  </a:lnTo>
                </a:path>
                <a:path w="2632075" h="1386839">
                  <a:moveTo>
                    <a:pt x="2145791" y="903732"/>
                  </a:moveTo>
                  <a:lnTo>
                    <a:pt x="2145791" y="981455"/>
                  </a:lnTo>
                </a:path>
                <a:path w="2632075" h="1386839">
                  <a:moveTo>
                    <a:pt x="2132076" y="903732"/>
                  </a:moveTo>
                  <a:lnTo>
                    <a:pt x="2132076" y="981455"/>
                  </a:lnTo>
                </a:path>
                <a:path w="2632075" h="1386839">
                  <a:moveTo>
                    <a:pt x="2129028" y="903732"/>
                  </a:moveTo>
                  <a:lnTo>
                    <a:pt x="2129028" y="981455"/>
                  </a:lnTo>
                </a:path>
                <a:path w="2632075" h="1386839">
                  <a:moveTo>
                    <a:pt x="2098548" y="903732"/>
                  </a:moveTo>
                  <a:lnTo>
                    <a:pt x="2098548" y="981455"/>
                  </a:lnTo>
                </a:path>
                <a:path w="2632075" h="1386839">
                  <a:moveTo>
                    <a:pt x="2033015" y="891539"/>
                  </a:moveTo>
                  <a:lnTo>
                    <a:pt x="2033015" y="967739"/>
                  </a:lnTo>
                </a:path>
                <a:path w="2632075" h="1386839">
                  <a:moveTo>
                    <a:pt x="2001011" y="891539"/>
                  </a:moveTo>
                  <a:lnTo>
                    <a:pt x="2001011" y="967739"/>
                  </a:lnTo>
                </a:path>
                <a:path w="2632075" h="1386839">
                  <a:moveTo>
                    <a:pt x="1895855" y="848867"/>
                  </a:moveTo>
                  <a:lnTo>
                    <a:pt x="1895855" y="926591"/>
                  </a:lnTo>
                </a:path>
                <a:path w="2632075" h="1386839">
                  <a:moveTo>
                    <a:pt x="1889759" y="835151"/>
                  </a:moveTo>
                  <a:lnTo>
                    <a:pt x="1889759" y="911351"/>
                  </a:lnTo>
                </a:path>
                <a:path w="2632075" h="1386839">
                  <a:moveTo>
                    <a:pt x="1860803" y="835151"/>
                  </a:moveTo>
                  <a:lnTo>
                    <a:pt x="1860803" y="911351"/>
                  </a:lnTo>
                </a:path>
                <a:path w="2632075" h="1386839">
                  <a:moveTo>
                    <a:pt x="1853183" y="835151"/>
                  </a:moveTo>
                  <a:lnTo>
                    <a:pt x="1853183" y="911351"/>
                  </a:lnTo>
                </a:path>
                <a:path w="2632075" h="1386839">
                  <a:moveTo>
                    <a:pt x="1848611" y="835151"/>
                  </a:moveTo>
                  <a:lnTo>
                    <a:pt x="1848611" y="911351"/>
                  </a:lnTo>
                </a:path>
                <a:path w="2632075" h="1386839">
                  <a:moveTo>
                    <a:pt x="1844039" y="835151"/>
                  </a:moveTo>
                  <a:lnTo>
                    <a:pt x="1844039" y="911351"/>
                  </a:lnTo>
                </a:path>
                <a:path w="2632075" h="1386839">
                  <a:moveTo>
                    <a:pt x="1839467" y="835151"/>
                  </a:moveTo>
                  <a:lnTo>
                    <a:pt x="1839467" y="911351"/>
                  </a:lnTo>
                </a:path>
                <a:path w="2632075" h="1386839">
                  <a:moveTo>
                    <a:pt x="1836420" y="835151"/>
                  </a:moveTo>
                  <a:lnTo>
                    <a:pt x="1836420" y="911351"/>
                  </a:lnTo>
                </a:path>
                <a:path w="2632075" h="1386839">
                  <a:moveTo>
                    <a:pt x="1831848" y="835151"/>
                  </a:moveTo>
                  <a:lnTo>
                    <a:pt x="1831848" y="911351"/>
                  </a:lnTo>
                </a:path>
                <a:path w="2632075" h="1386839">
                  <a:moveTo>
                    <a:pt x="1827276" y="835151"/>
                  </a:moveTo>
                  <a:lnTo>
                    <a:pt x="1827276" y="911351"/>
                  </a:lnTo>
                </a:path>
                <a:path w="2632075" h="1386839">
                  <a:moveTo>
                    <a:pt x="1744979" y="810767"/>
                  </a:moveTo>
                  <a:lnTo>
                    <a:pt x="1744979" y="886967"/>
                  </a:lnTo>
                </a:path>
                <a:path w="2632075" h="1386839">
                  <a:moveTo>
                    <a:pt x="1714500" y="810767"/>
                  </a:moveTo>
                  <a:lnTo>
                    <a:pt x="1714500" y="886967"/>
                  </a:lnTo>
                </a:path>
                <a:path w="2632075" h="1386839">
                  <a:moveTo>
                    <a:pt x="1705355" y="810767"/>
                  </a:moveTo>
                  <a:lnTo>
                    <a:pt x="1705355" y="886967"/>
                  </a:lnTo>
                </a:path>
                <a:path w="2632075" h="1386839">
                  <a:moveTo>
                    <a:pt x="1700783" y="810767"/>
                  </a:moveTo>
                  <a:lnTo>
                    <a:pt x="1700783" y="886967"/>
                  </a:lnTo>
                </a:path>
                <a:path w="2632075" h="1386839">
                  <a:moveTo>
                    <a:pt x="1693163" y="810767"/>
                  </a:moveTo>
                  <a:lnTo>
                    <a:pt x="1693163" y="886967"/>
                  </a:lnTo>
                </a:path>
                <a:path w="2632075" h="1386839">
                  <a:moveTo>
                    <a:pt x="1691639" y="810767"/>
                  </a:moveTo>
                  <a:lnTo>
                    <a:pt x="1691639" y="886967"/>
                  </a:lnTo>
                </a:path>
                <a:path w="2632075" h="1386839">
                  <a:moveTo>
                    <a:pt x="1670303" y="769619"/>
                  </a:moveTo>
                  <a:lnTo>
                    <a:pt x="1670303" y="845819"/>
                  </a:lnTo>
                </a:path>
                <a:path w="2632075" h="1386839">
                  <a:moveTo>
                    <a:pt x="1674876" y="775715"/>
                  </a:moveTo>
                  <a:lnTo>
                    <a:pt x="1674876" y="851915"/>
                  </a:lnTo>
                </a:path>
                <a:path w="2632075" h="1386839">
                  <a:moveTo>
                    <a:pt x="1679448" y="778763"/>
                  </a:moveTo>
                  <a:lnTo>
                    <a:pt x="1679448" y="854963"/>
                  </a:lnTo>
                </a:path>
                <a:path w="2632075" h="1386839">
                  <a:moveTo>
                    <a:pt x="1559052" y="757427"/>
                  </a:moveTo>
                  <a:lnTo>
                    <a:pt x="1559052" y="835151"/>
                  </a:lnTo>
                </a:path>
                <a:path w="2632075" h="1386839">
                  <a:moveTo>
                    <a:pt x="1551431" y="757427"/>
                  </a:moveTo>
                  <a:lnTo>
                    <a:pt x="1551431" y="835151"/>
                  </a:lnTo>
                </a:path>
                <a:path w="2632075" h="1386839">
                  <a:moveTo>
                    <a:pt x="1543811" y="757427"/>
                  </a:moveTo>
                  <a:lnTo>
                    <a:pt x="1543811" y="835151"/>
                  </a:lnTo>
                </a:path>
                <a:path w="2632075" h="1386839">
                  <a:moveTo>
                    <a:pt x="1504187" y="699515"/>
                  </a:moveTo>
                  <a:lnTo>
                    <a:pt x="1504187" y="777239"/>
                  </a:lnTo>
                </a:path>
                <a:path w="2632075" h="1386839">
                  <a:moveTo>
                    <a:pt x="1389887" y="675132"/>
                  </a:moveTo>
                  <a:lnTo>
                    <a:pt x="1389887" y="752855"/>
                  </a:lnTo>
                </a:path>
                <a:path w="2632075" h="1386839">
                  <a:moveTo>
                    <a:pt x="1335023" y="598932"/>
                  </a:moveTo>
                  <a:lnTo>
                    <a:pt x="1335023" y="675132"/>
                  </a:lnTo>
                </a:path>
                <a:path w="2632075" h="1386839">
                  <a:moveTo>
                    <a:pt x="1367027" y="623315"/>
                  </a:moveTo>
                  <a:lnTo>
                    <a:pt x="1367027" y="699515"/>
                  </a:lnTo>
                </a:path>
                <a:path w="2632075" h="1386839">
                  <a:moveTo>
                    <a:pt x="1235964" y="568451"/>
                  </a:moveTo>
                  <a:lnTo>
                    <a:pt x="1235964" y="644651"/>
                  </a:lnTo>
                </a:path>
                <a:path w="2632075" h="1386839">
                  <a:moveTo>
                    <a:pt x="1059179" y="466343"/>
                  </a:moveTo>
                  <a:lnTo>
                    <a:pt x="1059179" y="542543"/>
                  </a:lnTo>
                </a:path>
                <a:path w="2632075" h="1386839">
                  <a:moveTo>
                    <a:pt x="501395" y="161543"/>
                  </a:moveTo>
                  <a:lnTo>
                    <a:pt x="501395" y="237743"/>
                  </a:lnTo>
                </a:path>
                <a:path w="2632075" h="1386839">
                  <a:moveTo>
                    <a:pt x="460247" y="96012"/>
                  </a:moveTo>
                  <a:lnTo>
                    <a:pt x="460247" y="172212"/>
                  </a:lnTo>
                </a:path>
                <a:path w="2632075" h="1386839">
                  <a:moveTo>
                    <a:pt x="329183" y="83819"/>
                  </a:moveTo>
                  <a:lnTo>
                    <a:pt x="329183" y="161543"/>
                  </a:lnTo>
                </a:path>
                <a:path w="2632075" h="1386839">
                  <a:moveTo>
                    <a:pt x="50291" y="27431"/>
                  </a:moveTo>
                  <a:lnTo>
                    <a:pt x="50291" y="103631"/>
                  </a:lnTo>
                </a:path>
                <a:path w="2632075" h="1386839">
                  <a:moveTo>
                    <a:pt x="0" y="0"/>
                  </a:moveTo>
                  <a:lnTo>
                    <a:pt x="0" y="76200"/>
                  </a:lnTo>
                </a:path>
                <a:path w="2632075" h="1386839">
                  <a:moveTo>
                    <a:pt x="25907" y="10667"/>
                  </a:moveTo>
                  <a:lnTo>
                    <a:pt x="25907" y="88391"/>
                  </a:lnTo>
                </a:path>
                <a:path w="2632075" h="1386839">
                  <a:moveTo>
                    <a:pt x="1517903" y="710183"/>
                  </a:moveTo>
                  <a:lnTo>
                    <a:pt x="1517903" y="786383"/>
                  </a:lnTo>
                </a:path>
                <a:path w="2632075" h="1386839">
                  <a:moveTo>
                    <a:pt x="1522476" y="710183"/>
                  </a:moveTo>
                  <a:lnTo>
                    <a:pt x="1522476" y="786383"/>
                  </a:lnTo>
                </a:path>
                <a:path w="2632075" h="1386839">
                  <a:moveTo>
                    <a:pt x="1525524" y="710183"/>
                  </a:moveTo>
                  <a:lnTo>
                    <a:pt x="1525524" y="786383"/>
                  </a:lnTo>
                </a:path>
                <a:path w="2632075" h="1386839">
                  <a:moveTo>
                    <a:pt x="1525524" y="717803"/>
                  </a:moveTo>
                  <a:lnTo>
                    <a:pt x="1525524" y="794003"/>
                  </a:lnTo>
                </a:path>
                <a:path w="2632075" h="1386839">
                  <a:moveTo>
                    <a:pt x="1530096" y="717803"/>
                  </a:moveTo>
                  <a:lnTo>
                    <a:pt x="1530096" y="794003"/>
                  </a:lnTo>
                </a:path>
                <a:path w="2632075" h="1386839">
                  <a:moveTo>
                    <a:pt x="1537715" y="726947"/>
                  </a:moveTo>
                  <a:lnTo>
                    <a:pt x="1537715" y="803147"/>
                  </a:lnTo>
                </a:path>
              </a:pathLst>
            </a:custGeom>
            <a:ln w="9525">
              <a:solidFill>
                <a:srgbClr val="3B0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23103" y="1655063"/>
              <a:ext cx="2885440" cy="1609725"/>
            </a:xfrm>
            <a:custGeom>
              <a:avLst/>
              <a:gdLst/>
              <a:ahLst/>
              <a:cxnLst/>
              <a:rect l="l" t="t" r="r" b="b"/>
              <a:pathLst>
                <a:path w="2885440" h="1609725">
                  <a:moveTo>
                    <a:pt x="2884931" y="1609344"/>
                  </a:moveTo>
                  <a:lnTo>
                    <a:pt x="2702258" y="1609344"/>
                  </a:lnTo>
                  <a:lnTo>
                    <a:pt x="2608453" y="1609344"/>
                  </a:lnTo>
                  <a:lnTo>
                    <a:pt x="2573893" y="1609344"/>
                  </a:lnTo>
                  <a:lnTo>
                    <a:pt x="2568955" y="1609344"/>
                  </a:lnTo>
                  <a:lnTo>
                    <a:pt x="2568955" y="1559710"/>
                  </a:lnTo>
                  <a:lnTo>
                    <a:pt x="2568955" y="1534223"/>
                  </a:lnTo>
                  <a:lnTo>
                    <a:pt x="2568955" y="1524833"/>
                  </a:lnTo>
                  <a:lnTo>
                    <a:pt x="2568955" y="1523492"/>
                  </a:lnTo>
                  <a:lnTo>
                    <a:pt x="2561081" y="1523492"/>
                  </a:lnTo>
                  <a:lnTo>
                    <a:pt x="2561081" y="1510284"/>
                  </a:lnTo>
                  <a:lnTo>
                    <a:pt x="2474958" y="1510284"/>
                  </a:lnTo>
                  <a:lnTo>
                    <a:pt x="2430732" y="1510284"/>
                  </a:lnTo>
                  <a:lnTo>
                    <a:pt x="2414438" y="1510284"/>
                  </a:lnTo>
                  <a:lnTo>
                    <a:pt x="2412111" y="1510284"/>
                  </a:lnTo>
                  <a:lnTo>
                    <a:pt x="2412111" y="1489946"/>
                  </a:lnTo>
                  <a:lnTo>
                    <a:pt x="2412111" y="1479502"/>
                  </a:lnTo>
                  <a:lnTo>
                    <a:pt x="2412111" y="1475654"/>
                  </a:lnTo>
                  <a:lnTo>
                    <a:pt x="2412111" y="1475105"/>
                  </a:lnTo>
                  <a:lnTo>
                    <a:pt x="2353520" y="1475105"/>
                  </a:lnTo>
                  <a:lnTo>
                    <a:pt x="2323433" y="1475105"/>
                  </a:lnTo>
                  <a:lnTo>
                    <a:pt x="2312348" y="1475105"/>
                  </a:lnTo>
                  <a:lnTo>
                    <a:pt x="2310765" y="1475105"/>
                  </a:lnTo>
                  <a:lnTo>
                    <a:pt x="2310765" y="1457452"/>
                  </a:lnTo>
                  <a:lnTo>
                    <a:pt x="2304796" y="1457452"/>
                  </a:lnTo>
                  <a:lnTo>
                    <a:pt x="2304796" y="1442085"/>
                  </a:lnTo>
                  <a:lnTo>
                    <a:pt x="2284856" y="1442085"/>
                  </a:lnTo>
                  <a:lnTo>
                    <a:pt x="2284856" y="1426813"/>
                  </a:lnTo>
                  <a:lnTo>
                    <a:pt x="2284856" y="1418970"/>
                  </a:lnTo>
                  <a:lnTo>
                    <a:pt x="2284856" y="1416081"/>
                  </a:lnTo>
                  <a:lnTo>
                    <a:pt x="2284856" y="1415669"/>
                  </a:lnTo>
                  <a:lnTo>
                    <a:pt x="2261107" y="1415669"/>
                  </a:lnTo>
                  <a:lnTo>
                    <a:pt x="2261107" y="1395730"/>
                  </a:lnTo>
                  <a:lnTo>
                    <a:pt x="2255139" y="1395730"/>
                  </a:lnTo>
                  <a:lnTo>
                    <a:pt x="2255139" y="1380363"/>
                  </a:lnTo>
                  <a:lnTo>
                    <a:pt x="2227532" y="1380363"/>
                  </a:lnTo>
                  <a:lnTo>
                    <a:pt x="2213355" y="1380363"/>
                  </a:lnTo>
                  <a:lnTo>
                    <a:pt x="2208133" y="1380363"/>
                  </a:lnTo>
                  <a:lnTo>
                    <a:pt x="2207387" y="1380363"/>
                  </a:lnTo>
                  <a:lnTo>
                    <a:pt x="2207387" y="1360551"/>
                  </a:lnTo>
                  <a:lnTo>
                    <a:pt x="2183304" y="1360551"/>
                  </a:lnTo>
                  <a:lnTo>
                    <a:pt x="2170938" y="1360551"/>
                  </a:lnTo>
                  <a:lnTo>
                    <a:pt x="2166381" y="1360551"/>
                  </a:lnTo>
                  <a:lnTo>
                    <a:pt x="2165730" y="1360551"/>
                  </a:lnTo>
                  <a:lnTo>
                    <a:pt x="2165730" y="1342898"/>
                  </a:lnTo>
                  <a:lnTo>
                    <a:pt x="2140400" y="1342898"/>
                  </a:lnTo>
                  <a:lnTo>
                    <a:pt x="2127392" y="1342898"/>
                  </a:lnTo>
                  <a:lnTo>
                    <a:pt x="2122600" y="1342898"/>
                  </a:lnTo>
                  <a:lnTo>
                    <a:pt x="2121916" y="1342898"/>
                  </a:lnTo>
                  <a:lnTo>
                    <a:pt x="2121916" y="1325372"/>
                  </a:lnTo>
                  <a:lnTo>
                    <a:pt x="2066849" y="1325372"/>
                  </a:lnTo>
                  <a:lnTo>
                    <a:pt x="2038572" y="1325372"/>
                  </a:lnTo>
                  <a:lnTo>
                    <a:pt x="2028154" y="1325372"/>
                  </a:lnTo>
                  <a:lnTo>
                    <a:pt x="2026666" y="1325372"/>
                  </a:lnTo>
                  <a:lnTo>
                    <a:pt x="2026666" y="1309878"/>
                  </a:lnTo>
                  <a:lnTo>
                    <a:pt x="2010513" y="1309878"/>
                  </a:lnTo>
                  <a:lnTo>
                    <a:pt x="2002218" y="1309878"/>
                  </a:lnTo>
                  <a:lnTo>
                    <a:pt x="1999162" y="1309878"/>
                  </a:lnTo>
                  <a:lnTo>
                    <a:pt x="1998726" y="1309878"/>
                  </a:lnTo>
                  <a:lnTo>
                    <a:pt x="1998726" y="1290066"/>
                  </a:lnTo>
                  <a:lnTo>
                    <a:pt x="1983821" y="1290066"/>
                  </a:lnTo>
                  <a:lnTo>
                    <a:pt x="1976167" y="1290066"/>
                  </a:lnTo>
                  <a:lnTo>
                    <a:pt x="1973347" y="1290066"/>
                  </a:lnTo>
                  <a:lnTo>
                    <a:pt x="1972945" y="1290066"/>
                  </a:lnTo>
                  <a:lnTo>
                    <a:pt x="1972945" y="1274699"/>
                  </a:lnTo>
                  <a:lnTo>
                    <a:pt x="1952313" y="1274699"/>
                  </a:lnTo>
                  <a:lnTo>
                    <a:pt x="1941718" y="1274699"/>
                  </a:lnTo>
                  <a:lnTo>
                    <a:pt x="1937815" y="1274699"/>
                  </a:lnTo>
                  <a:lnTo>
                    <a:pt x="1937257" y="1274699"/>
                  </a:lnTo>
                  <a:lnTo>
                    <a:pt x="1937257" y="1263650"/>
                  </a:lnTo>
                  <a:lnTo>
                    <a:pt x="1918829" y="1263650"/>
                  </a:lnTo>
                  <a:lnTo>
                    <a:pt x="1909365" y="1263650"/>
                  </a:lnTo>
                  <a:lnTo>
                    <a:pt x="1905879" y="1263650"/>
                  </a:lnTo>
                  <a:lnTo>
                    <a:pt x="1905380" y="1263650"/>
                  </a:lnTo>
                  <a:lnTo>
                    <a:pt x="1905380" y="1252728"/>
                  </a:lnTo>
                  <a:lnTo>
                    <a:pt x="1857142" y="1252728"/>
                  </a:lnTo>
                  <a:lnTo>
                    <a:pt x="1832371" y="1252728"/>
                  </a:lnTo>
                  <a:lnTo>
                    <a:pt x="1823245" y="1252728"/>
                  </a:lnTo>
                  <a:lnTo>
                    <a:pt x="1821942" y="1252728"/>
                  </a:lnTo>
                  <a:lnTo>
                    <a:pt x="1821942" y="1239520"/>
                  </a:lnTo>
                  <a:lnTo>
                    <a:pt x="1810003" y="1239520"/>
                  </a:lnTo>
                  <a:lnTo>
                    <a:pt x="1810003" y="1219708"/>
                  </a:lnTo>
                  <a:lnTo>
                    <a:pt x="1663065" y="1155827"/>
                  </a:lnTo>
                  <a:lnTo>
                    <a:pt x="1663065" y="1137985"/>
                  </a:lnTo>
                  <a:lnTo>
                    <a:pt x="1663065" y="1128823"/>
                  </a:lnTo>
                  <a:lnTo>
                    <a:pt x="1663065" y="1125448"/>
                  </a:lnTo>
                  <a:lnTo>
                    <a:pt x="1663065" y="1124966"/>
                  </a:lnTo>
                  <a:lnTo>
                    <a:pt x="1657096" y="1124966"/>
                  </a:lnTo>
                  <a:lnTo>
                    <a:pt x="1657096" y="1111758"/>
                  </a:lnTo>
                  <a:lnTo>
                    <a:pt x="1647063" y="1111758"/>
                  </a:lnTo>
                  <a:lnTo>
                    <a:pt x="1647063" y="1093989"/>
                  </a:lnTo>
                  <a:lnTo>
                    <a:pt x="1647063" y="1084865"/>
                  </a:lnTo>
                  <a:lnTo>
                    <a:pt x="1647063" y="1081504"/>
                  </a:lnTo>
                  <a:lnTo>
                    <a:pt x="1647063" y="1081024"/>
                  </a:lnTo>
                  <a:lnTo>
                    <a:pt x="1573567" y="1081024"/>
                  </a:lnTo>
                  <a:lnTo>
                    <a:pt x="1535826" y="1081024"/>
                  </a:lnTo>
                  <a:lnTo>
                    <a:pt x="1521922" y="1081024"/>
                  </a:lnTo>
                  <a:lnTo>
                    <a:pt x="1519936" y="1081024"/>
                  </a:lnTo>
                  <a:lnTo>
                    <a:pt x="1519936" y="1064430"/>
                  </a:lnTo>
                  <a:lnTo>
                    <a:pt x="1519936" y="1055909"/>
                  </a:lnTo>
                  <a:lnTo>
                    <a:pt x="1519936" y="1052770"/>
                  </a:lnTo>
                  <a:lnTo>
                    <a:pt x="1519936" y="1052322"/>
                  </a:lnTo>
                  <a:lnTo>
                    <a:pt x="1519936" y="1043559"/>
                  </a:lnTo>
                  <a:lnTo>
                    <a:pt x="1519936" y="1043559"/>
                  </a:lnTo>
                  <a:lnTo>
                    <a:pt x="1504061" y="1021588"/>
                  </a:lnTo>
                  <a:lnTo>
                    <a:pt x="1475353" y="1021588"/>
                  </a:lnTo>
                  <a:lnTo>
                    <a:pt x="1460611" y="1021588"/>
                  </a:lnTo>
                  <a:lnTo>
                    <a:pt x="1455179" y="1021588"/>
                  </a:lnTo>
                  <a:lnTo>
                    <a:pt x="1454404" y="1021588"/>
                  </a:lnTo>
                  <a:lnTo>
                    <a:pt x="1454404" y="1012698"/>
                  </a:lnTo>
                  <a:lnTo>
                    <a:pt x="1394638" y="1012698"/>
                  </a:lnTo>
                  <a:lnTo>
                    <a:pt x="1363948" y="1012698"/>
                  </a:lnTo>
                  <a:lnTo>
                    <a:pt x="1352641" y="1012698"/>
                  </a:lnTo>
                  <a:lnTo>
                    <a:pt x="1351026" y="1012698"/>
                  </a:lnTo>
                  <a:lnTo>
                    <a:pt x="1351026" y="997331"/>
                  </a:lnTo>
                  <a:lnTo>
                    <a:pt x="1317765" y="997331"/>
                  </a:lnTo>
                  <a:lnTo>
                    <a:pt x="1300686" y="997331"/>
                  </a:lnTo>
                  <a:lnTo>
                    <a:pt x="1294393" y="997331"/>
                  </a:lnTo>
                  <a:lnTo>
                    <a:pt x="1293495" y="997331"/>
                  </a:lnTo>
                  <a:lnTo>
                    <a:pt x="1293495" y="986282"/>
                  </a:lnTo>
                  <a:lnTo>
                    <a:pt x="1258986" y="986282"/>
                  </a:lnTo>
                  <a:lnTo>
                    <a:pt x="1241266" y="986282"/>
                  </a:lnTo>
                  <a:lnTo>
                    <a:pt x="1234737" y="986282"/>
                  </a:lnTo>
                  <a:lnTo>
                    <a:pt x="1233805" y="986282"/>
                  </a:lnTo>
                  <a:lnTo>
                    <a:pt x="1233805" y="977519"/>
                  </a:lnTo>
                  <a:lnTo>
                    <a:pt x="1221867" y="977519"/>
                  </a:lnTo>
                  <a:lnTo>
                    <a:pt x="1221867" y="952041"/>
                  </a:lnTo>
                  <a:lnTo>
                    <a:pt x="1221867" y="938958"/>
                  </a:lnTo>
                  <a:lnTo>
                    <a:pt x="1221867" y="934138"/>
                  </a:lnTo>
                  <a:lnTo>
                    <a:pt x="1221867" y="933450"/>
                  </a:lnTo>
                  <a:lnTo>
                    <a:pt x="1211961" y="933450"/>
                  </a:lnTo>
                  <a:lnTo>
                    <a:pt x="1211961" y="920242"/>
                  </a:lnTo>
                  <a:lnTo>
                    <a:pt x="1205992" y="920242"/>
                  </a:lnTo>
                  <a:lnTo>
                    <a:pt x="1194054" y="869569"/>
                  </a:lnTo>
                  <a:lnTo>
                    <a:pt x="1148165" y="869569"/>
                  </a:lnTo>
                  <a:lnTo>
                    <a:pt x="1124600" y="869569"/>
                  </a:lnTo>
                  <a:lnTo>
                    <a:pt x="1115919" y="869569"/>
                  </a:lnTo>
                  <a:lnTo>
                    <a:pt x="1114679" y="869569"/>
                  </a:lnTo>
                  <a:lnTo>
                    <a:pt x="1114679" y="852043"/>
                  </a:lnTo>
                  <a:lnTo>
                    <a:pt x="1093974" y="852043"/>
                  </a:lnTo>
                  <a:lnTo>
                    <a:pt x="1083341" y="852043"/>
                  </a:lnTo>
                  <a:lnTo>
                    <a:pt x="1079424" y="852043"/>
                  </a:lnTo>
                  <a:lnTo>
                    <a:pt x="1078865" y="852043"/>
                  </a:lnTo>
                  <a:lnTo>
                    <a:pt x="1078865" y="840994"/>
                  </a:lnTo>
                  <a:lnTo>
                    <a:pt x="1076833" y="840994"/>
                  </a:lnTo>
                  <a:lnTo>
                    <a:pt x="1076833" y="832231"/>
                  </a:lnTo>
                  <a:lnTo>
                    <a:pt x="1065022" y="823341"/>
                  </a:lnTo>
                  <a:lnTo>
                    <a:pt x="1065022" y="808069"/>
                  </a:lnTo>
                  <a:lnTo>
                    <a:pt x="1065022" y="800226"/>
                  </a:lnTo>
                  <a:lnTo>
                    <a:pt x="1065022" y="797337"/>
                  </a:lnTo>
                  <a:lnTo>
                    <a:pt x="1065022" y="796925"/>
                  </a:lnTo>
                  <a:lnTo>
                    <a:pt x="1060958" y="796925"/>
                  </a:lnTo>
                  <a:lnTo>
                    <a:pt x="1060958" y="775338"/>
                  </a:lnTo>
                  <a:lnTo>
                    <a:pt x="1060958" y="764254"/>
                  </a:lnTo>
                  <a:lnTo>
                    <a:pt x="1060958" y="760170"/>
                  </a:lnTo>
                  <a:lnTo>
                    <a:pt x="1060958" y="759587"/>
                  </a:lnTo>
                  <a:lnTo>
                    <a:pt x="1057021" y="759587"/>
                  </a:lnTo>
                  <a:lnTo>
                    <a:pt x="1057021" y="735330"/>
                  </a:lnTo>
                  <a:lnTo>
                    <a:pt x="1045083" y="735330"/>
                  </a:lnTo>
                  <a:lnTo>
                    <a:pt x="1037082" y="697865"/>
                  </a:lnTo>
                  <a:lnTo>
                    <a:pt x="1007272" y="697865"/>
                  </a:lnTo>
                  <a:lnTo>
                    <a:pt x="991965" y="697865"/>
                  </a:lnTo>
                  <a:lnTo>
                    <a:pt x="986325" y="697865"/>
                  </a:lnTo>
                  <a:lnTo>
                    <a:pt x="985520" y="697865"/>
                  </a:lnTo>
                  <a:lnTo>
                    <a:pt x="985520" y="689102"/>
                  </a:lnTo>
                  <a:lnTo>
                    <a:pt x="960262" y="689102"/>
                  </a:lnTo>
                  <a:lnTo>
                    <a:pt x="947293" y="689102"/>
                  </a:lnTo>
                  <a:lnTo>
                    <a:pt x="942514" y="689102"/>
                  </a:lnTo>
                  <a:lnTo>
                    <a:pt x="941832" y="689102"/>
                  </a:lnTo>
                  <a:lnTo>
                    <a:pt x="941832" y="675894"/>
                  </a:lnTo>
                  <a:lnTo>
                    <a:pt x="917956" y="675894"/>
                  </a:lnTo>
                  <a:lnTo>
                    <a:pt x="917956" y="656082"/>
                  </a:lnTo>
                  <a:lnTo>
                    <a:pt x="914019" y="656082"/>
                  </a:lnTo>
                  <a:lnTo>
                    <a:pt x="914019" y="640810"/>
                  </a:lnTo>
                  <a:lnTo>
                    <a:pt x="914019" y="632968"/>
                  </a:lnTo>
                  <a:lnTo>
                    <a:pt x="914019" y="630078"/>
                  </a:lnTo>
                  <a:lnTo>
                    <a:pt x="914019" y="629666"/>
                  </a:lnTo>
                  <a:lnTo>
                    <a:pt x="908050" y="629666"/>
                  </a:lnTo>
                  <a:lnTo>
                    <a:pt x="908050" y="608006"/>
                  </a:lnTo>
                  <a:lnTo>
                    <a:pt x="908050" y="596884"/>
                  </a:lnTo>
                  <a:lnTo>
                    <a:pt x="908050" y="592786"/>
                  </a:lnTo>
                  <a:lnTo>
                    <a:pt x="908050" y="592201"/>
                  </a:lnTo>
                  <a:lnTo>
                    <a:pt x="902081" y="592201"/>
                  </a:lnTo>
                  <a:lnTo>
                    <a:pt x="902081" y="574548"/>
                  </a:lnTo>
                  <a:lnTo>
                    <a:pt x="894080" y="574548"/>
                  </a:lnTo>
                  <a:lnTo>
                    <a:pt x="888111" y="539369"/>
                  </a:lnTo>
                  <a:lnTo>
                    <a:pt x="865129" y="539369"/>
                  </a:lnTo>
                  <a:lnTo>
                    <a:pt x="853328" y="539369"/>
                  </a:lnTo>
                  <a:lnTo>
                    <a:pt x="848981" y="539369"/>
                  </a:lnTo>
                  <a:lnTo>
                    <a:pt x="848360" y="539369"/>
                  </a:lnTo>
                  <a:lnTo>
                    <a:pt x="848360" y="530606"/>
                  </a:lnTo>
                  <a:lnTo>
                    <a:pt x="800121" y="530606"/>
                  </a:lnTo>
                  <a:lnTo>
                    <a:pt x="775350" y="530606"/>
                  </a:lnTo>
                  <a:lnTo>
                    <a:pt x="766224" y="530606"/>
                  </a:lnTo>
                  <a:lnTo>
                    <a:pt x="764921" y="530606"/>
                  </a:lnTo>
                  <a:lnTo>
                    <a:pt x="764921" y="496244"/>
                  </a:lnTo>
                  <a:lnTo>
                    <a:pt x="764921" y="478599"/>
                  </a:lnTo>
                  <a:lnTo>
                    <a:pt x="764921" y="472098"/>
                  </a:lnTo>
                  <a:lnTo>
                    <a:pt x="764921" y="471169"/>
                  </a:lnTo>
                  <a:lnTo>
                    <a:pt x="755015" y="471169"/>
                  </a:lnTo>
                  <a:lnTo>
                    <a:pt x="755015" y="451358"/>
                  </a:lnTo>
                  <a:lnTo>
                    <a:pt x="743076" y="451358"/>
                  </a:lnTo>
                  <a:lnTo>
                    <a:pt x="735203" y="431546"/>
                  </a:lnTo>
                  <a:lnTo>
                    <a:pt x="735203" y="411134"/>
                  </a:lnTo>
                  <a:lnTo>
                    <a:pt x="735203" y="400653"/>
                  </a:lnTo>
                  <a:lnTo>
                    <a:pt x="735203" y="396791"/>
                  </a:lnTo>
                  <a:lnTo>
                    <a:pt x="735203" y="396240"/>
                  </a:lnTo>
                  <a:lnTo>
                    <a:pt x="723265" y="396240"/>
                  </a:lnTo>
                  <a:lnTo>
                    <a:pt x="723265" y="378713"/>
                  </a:lnTo>
                  <a:lnTo>
                    <a:pt x="657772" y="378713"/>
                  </a:lnTo>
                  <a:lnTo>
                    <a:pt x="624141" y="378713"/>
                  </a:lnTo>
                  <a:lnTo>
                    <a:pt x="611751" y="378713"/>
                  </a:lnTo>
                  <a:lnTo>
                    <a:pt x="609981" y="378713"/>
                  </a:lnTo>
                  <a:lnTo>
                    <a:pt x="609981" y="360872"/>
                  </a:lnTo>
                  <a:lnTo>
                    <a:pt x="609981" y="351710"/>
                  </a:lnTo>
                  <a:lnTo>
                    <a:pt x="609981" y="348335"/>
                  </a:lnTo>
                  <a:lnTo>
                    <a:pt x="609981" y="347853"/>
                  </a:lnTo>
                  <a:lnTo>
                    <a:pt x="601980" y="347853"/>
                  </a:lnTo>
                  <a:lnTo>
                    <a:pt x="601980" y="343408"/>
                  </a:lnTo>
                  <a:lnTo>
                    <a:pt x="600075" y="343408"/>
                  </a:lnTo>
                  <a:lnTo>
                    <a:pt x="560324" y="283972"/>
                  </a:lnTo>
                  <a:lnTo>
                    <a:pt x="544244" y="283972"/>
                  </a:lnTo>
                  <a:lnTo>
                    <a:pt x="535987" y="283972"/>
                  </a:lnTo>
                  <a:lnTo>
                    <a:pt x="532945" y="283972"/>
                  </a:lnTo>
                  <a:lnTo>
                    <a:pt x="532511" y="283972"/>
                  </a:lnTo>
                  <a:lnTo>
                    <a:pt x="532511" y="277368"/>
                  </a:lnTo>
                  <a:lnTo>
                    <a:pt x="494551" y="277368"/>
                  </a:lnTo>
                  <a:lnTo>
                    <a:pt x="475059" y="277368"/>
                  </a:lnTo>
                  <a:lnTo>
                    <a:pt x="467877" y="277368"/>
                  </a:lnTo>
                  <a:lnTo>
                    <a:pt x="466851" y="277368"/>
                  </a:lnTo>
                  <a:lnTo>
                    <a:pt x="466851" y="266446"/>
                  </a:lnTo>
                  <a:lnTo>
                    <a:pt x="455041" y="266446"/>
                  </a:lnTo>
                  <a:lnTo>
                    <a:pt x="455041" y="251174"/>
                  </a:lnTo>
                  <a:lnTo>
                    <a:pt x="455041" y="243331"/>
                  </a:lnTo>
                  <a:lnTo>
                    <a:pt x="455041" y="240442"/>
                  </a:lnTo>
                  <a:lnTo>
                    <a:pt x="455041" y="240030"/>
                  </a:lnTo>
                  <a:lnTo>
                    <a:pt x="449072" y="240030"/>
                  </a:lnTo>
                  <a:lnTo>
                    <a:pt x="449072" y="224758"/>
                  </a:lnTo>
                  <a:lnTo>
                    <a:pt x="449072" y="216915"/>
                  </a:lnTo>
                  <a:lnTo>
                    <a:pt x="449072" y="214026"/>
                  </a:lnTo>
                  <a:lnTo>
                    <a:pt x="449072" y="213613"/>
                  </a:lnTo>
                  <a:lnTo>
                    <a:pt x="445008" y="213613"/>
                  </a:lnTo>
                  <a:lnTo>
                    <a:pt x="445008" y="204724"/>
                  </a:lnTo>
                  <a:lnTo>
                    <a:pt x="439038" y="204724"/>
                  </a:lnTo>
                  <a:lnTo>
                    <a:pt x="439038" y="191515"/>
                  </a:lnTo>
                  <a:lnTo>
                    <a:pt x="387350" y="191515"/>
                  </a:lnTo>
                  <a:lnTo>
                    <a:pt x="360807" y="191515"/>
                  </a:lnTo>
                  <a:lnTo>
                    <a:pt x="351028" y="191515"/>
                  </a:lnTo>
                  <a:lnTo>
                    <a:pt x="349631" y="191515"/>
                  </a:lnTo>
                  <a:lnTo>
                    <a:pt x="349631" y="182752"/>
                  </a:lnTo>
                  <a:lnTo>
                    <a:pt x="329819" y="182752"/>
                  </a:lnTo>
                  <a:lnTo>
                    <a:pt x="329819" y="171703"/>
                  </a:lnTo>
                  <a:lnTo>
                    <a:pt x="305943" y="154050"/>
                  </a:lnTo>
                  <a:lnTo>
                    <a:pt x="291038" y="154050"/>
                  </a:lnTo>
                  <a:lnTo>
                    <a:pt x="283384" y="154050"/>
                  </a:lnTo>
                  <a:lnTo>
                    <a:pt x="280564" y="154050"/>
                  </a:lnTo>
                  <a:lnTo>
                    <a:pt x="280162" y="154050"/>
                  </a:lnTo>
                  <a:lnTo>
                    <a:pt x="280162" y="134238"/>
                  </a:lnTo>
                  <a:lnTo>
                    <a:pt x="239926" y="134238"/>
                  </a:lnTo>
                  <a:lnTo>
                    <a:pt x="219265" y="134238"/>
                  </a:lnTo>
                  <a:lnTo>
                    <a:pt x="211653" y="134238"/>
                  </a:lnTo>
                  <a:lnTo>
                    <a:pt x="210566" y="134238"/>
                  </a:lnTo>
                  <a:lnTo>
                    <a:pt x="210566" y="118872"/>
                  </a:lnTo>
                  <a:lnTo>
                    <a:pt x="200660" y="118872"/>
                  </a:lnTo>
                  <a:lnTo>
                    <a:pt x="200660" y="110109"/>
                  </a:lnTo>
                  <a:lnTo>
                    <a:pt x="143001" y="33020"/>
                  </a:lnTo>
                  <a:lnTo>
                    <a:pt x="112017" y="33020"/>
                  </a:lnTo>
                  <a:lnTo>
                    <a:pt x="96107" y="33020"/>
                  </a:lnTo>
                  <a:lnTo>
                    <a:pt x="90245" y="33020"/>
                  </a:lnTo>
                  <a:lnTo>
                    <a:pt x="89408" y="33020"/>
                  </a:lnTo>
                  <a:lnTo>
                    <a:pt x="89408" y="24257"/>
                  </a:lnTo>
                  <a:lnTo>
                    <a:pt x="62976" y="24257"/>
                  </a:lnTo>
                  <a:lnTo>
                    <a:pt x="49402" y="24257"/>
                  </a:lnTo>
                  <a:lnTo>
                    <a:pt x="44402" y="24257"/>
                  </a:lnTo>
                  <a:lnTo>
                    <a:pt x="43687" y="24257"/>
                  </a:lnTo>
                  <a:lnTo>
                    <a:pt x="43687" y="8762"/>
                  </a:lnTo>
                  <a:lnTo>
                    <a:pt x="19812" y="8762"/>
                  </a:lnTo>
                  <a:lnTo>
                    <a:pt x="19812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36C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24627" y="1624583"/>
              <a:ext cx="2868295" cy="1678305"/>
            </a:xfrm>
            <a:custGeom>
              <a:avLst/>
              <a:gdLst/>
              <a:ahLst/>
              <a:cxnLst/>
              <a:rect l="l" t="t" r="r" b="b"/>
              <a:pathLst>
                <a:path w="2868295" h="1678304">
                  <a:moveTo>
                    <a:pt x="0" y="0"/>
                  </a:moveTo>
                  <a:lnTo>
                    <a:pt x="0" y="76200"/>
                  </a:lnTo>
                </a:path>
                <a:path w="2868295" h="1678304">
                  <a:moveTo>
                    <a:pt x="140208" y="53339"/>
                  </a:moveTo>
                  <a:lnTo>
                    <a:pt x="140208" y="129539"/>
                  </a:lnTo>
                </a:path>
                <a:path w="2868295" h="1678304">
                  <a:moveTo>
                    <a:pt x="143256" y="70103"/>
                  </a:moveTo>
                  <a:lnTo>
                    <a:pt x="143256" y="147827"/>
                  </a:lnTo>
                </a:path>
                <a:path w="2868295" h="1678304">
                  <a:moveTo>
                    <a:pt x="150875" y="92963"/>
                  </a:moveTo>
                  <a:lnTo>
                    <a:pt x="150875" y="170687"/>
                  </a:lnTo>
                </a:path>
                <a:path w="2868295" h="1678304">
                  <a:moveTo>
                    <a:pt x="280416" y="138683"/>
                  </a:moveTo>
                  <a:lnTo>
                    <a:pt x="280416" y="214883"/>
                  </a:lnTo>
                </a:path>
                <a:path w="2868295" h="1678304">
                  <a:moveTo>
                    <a:pt x="466344" y="265175"/>
                  </a:moveTo>
                  <a:lnTo>
                    <a:pt x="466344" y="341375"/>
                  </a:lnTo>
                </a:path>
                <a:path w="2868295" h="1678304">
                  <a:moveTo>
                    <a:pt x="609600" y="358139"/>
                  </a:moveTo>
                  <a:lnTo>
                    <a:pt x="609600" y="434339"/>
                  </a:lnTo>
                </a:path>
                <a:path w="2868295" h="1678304">
                  <a:moveTo>
                    <a:pt x="731520" y="403859"/>
                  </a:moveTo>
                  <a:lnTo>
                    <a:pt x="731520" y="481583"/>
                  </a:lnTo>
                </a:path>
                <a:path w="2868295" h="1678304">
                  <a:moveTo>
                    <a:pt x="762000" y="498347"/>
                  </a:moveTo>
                  <a:lnTo>
                    <a:pt x="762000" y="574547"/>
                  </a:lnTo>
                </a:path>
                <a:path w="2868295" h="1678304">
                  <a:moveTo>
                    <a:pt x="1063752" y="815339"/>
                  </a:moveTo>
                  <a:lnTo>
                    <a:pt x="1063752" y="891539"/>
                  </a:lnTo>
                </a:path>
                <a:path w="2868295" h="1678304">
                  <a:moveTo>
                    <a:pt x="1205484" y="899159"/>
                  </a:moveTo>
                  <a:lnTo>
                    <a:pt x="1205484" y="975359"/>
                  </a:lnTo>
                </a:path>
                <a:path w="2868295" h="1678304">
                  <a:moveTo>
                    <a:pt x="1220724" y="969263"/>
                  </a:moveTo>
                  <a:lnTo>
                    <a:pt x="1220724" y="1045463"/>
                  </a:lnTo>
                </a:path>
                <a:path w="2868295" h="1678304">
                  <a:moveTo>
                    <a:pt x="1362456" y="1004315"/>
                  </a:moveTo>
                  <a:lnTo>
                    <a:pt x="1362456" y="1082039"/>
                  </a:lnTo>
                </a:path>
                <a:path w="2868295" h="1678304">
                  <a:moveTo>
                    <a:pt x="1388364" y="1004315"/>
                  </a:moveTo>
                  <a:lnTo>
                    <a:pt x="1388364" y="1082039"/>
                  </a:lnTo>
                </a:path>
                <a:path w="2868295" h="1678304">
                  <a:moveTo>
                    <a:pt x="1491996" y="1018032"/>
                  </a:moveTo>
                  <a:lnTo>
                    <a:pt x="1491996" y="1095755"/>
                  </a:lnTo>
                </a:path>
                <a:path w="2868295" h="1678304">
                  <a:moveTo>
                    <a:pt x="1513331" y="1042415"/>
                  </a:moveTo>
                  <a:lnTo>
                    <a:pt x="1513331" y="1118615"/>
                  </a:lnTo>
                </a:path>
                <a:path w="2868295" h="1678304">
                  <a:moveTo>
                    <a:pt x="1517903" y="1060703"/>
                  </a:moveTo>
                  <a:lnTo>
                    <a:pt x="1517903" y="1136903"/>
                  </a:lnTo>
                </a:path>
                <a:path w="2868295" h="1678304">
                  <a:moveTo>
                    <a:pt x="1645920" y="1100327"/>
                  </a:moveTo>
                  <a:lnTo>
                    <a:pt x="1645920" y="1176527"/>
                  </a:lnTo>
                </a:path>
                <a:path w="2868295" h="1678304">
                  <a:moveTo>
                    <a:pt x="1661160" y="1142999"/>
                  </a:moveTo>
                  <a:lnTo>
                    <a:pt x="1661160" y="1219199"/>
                  </a:lnTo>
                </a:path>
                <a:path w="2868295" h="1678304">
                  <a:moveTo>
                    <a:pt x="1795272" y="1207008"/>
                  </a:moveTo>
                  <a:lnTo>
                    <a:pt x="1795272" y="1283208"/>
                  </a:lnTo>
                </a:path>
                <a:path w="2868295" h="1678304">
                  <a:moveTo>
                    <a:pt x="1821179" y="1242059"/>
                  </a:moveTo>
                  <a:lnTo>
                    <a:pt x="1821179" y="1318259"/>
                  </a:lnTo>
                </a:path>
                <a:path w="2868295" h="1678304">
                  <a:moveTo>
                    <a:pt x="1937003" y="1266443"/>
                  </a:moveTo>
                  <a:lnTo>
                    <a:pt x="1937003" y="1342643"/>
                  </a:lnTo>
                </a:path>
                <a:path w="2868295" h="1678304">
                  <a:moveTo>
                    <a:pt x="1950720" y="1274064"/>
                  </a:moveTo>
                  <a:lnTo>
                    <a:pt x="1950720" y="1350264"/>
                  </a:lnTo>
                </a:path>
                <a:path w="2868295" h="1678304">
                  <a:moveTo>
                    <a:pt x="1965960" y="1274064"/>
                  </a:moveTo>
                  <a:lnTo>
                    <a:pt x="1965960" y="1350264"/>
                  </a:lnTo>
                </a:path>
                <a:path w="2868295" h="1678304">
                  <a:moveTo>
                    <a:pt x="1972055" y="1274064"/>
                  </a:moveTo>
                  <a:lnTo>
                    <a:pt x="1972055" y="1350264"/>
                  </a:lnTo>
                </a:path>
                <a:path w="2868295" h="1678304">
                  <a:moveTo>
                    <a:pt x="1976627" y="1274064"/>
                  </a:moveTo>
                  <a:lnTo>
                    <a:pt x="1976627" y="1350264"/>
                  </a:lnTo>
                </a:path>
                <a:path w="2868295" h="1678304">
                  <a:moveTo>
                    <a:pt x="1988820" y="1290827"/>
                  </a:moveTo>
                  <a:lnTo>
                    <a:pt x="1988820" y="1367027"/>
                  </a:lnTo>
                </a:path>
                <a:path w="2868295" h="1678304">
                  <a:moveTo>
                    <a:pt x="2132076" y="1339595"/>
                  </a:moveTo>
                  <a:lnTo>
                    <a:pt x="2132076" y="1417320"/>
                  </a:lnTo>
                </a:path>
                <a:path w="2868295" h="1678304">
                  <a:moveTo>
                    <a:pt x="2257044" y="1412747"/>
                  </a:moveTo>
                  <a:lnTo>
                    <a:pt x="2257044" y="1488947"/>
                  </a:lnTo>
                </a:path>
                <a:path w="2868295" h="1678304">
                  <a:moveTo>
                    <a:pt x="2270760" y="1412747"/>
                  </a:moveTo>
                  <a:lnTo>
                    <a:pt x="2270760" y="1488947"/>
                  </a:lnTo>
                </a:path>
                <a:path w="2868295" h="1678304">
                  <a:moveTo>
                    <a:pt x="2275331" y="1412747"/>
                  </a:moveTo>
                  <a:lnTo>
                    <a:pt x="2275331" y="1488947"/>
                  </a:lnTo>
                </a:path>
                <a:path w="2868295" h="1678304">
                  <a:moveTo>
                    <a:pt x="2279904" y="1412747"/>
                  </a:moveTo>
                  <a:lnTo>
                    <a:pt x="2279904" y="1488947"/>
                  </a:lnTo>
                </a:path>
                <a:path w="2868295" h="1678304">
                  <a:moveTo>
                    <a:pt x="2287524" y="1440179"/>
                  </a:moveTo>
                  <a:lnTo>
                    <a:pt x="2287524" y="1516379"/>
                  </a:lnTo>
                </a:path>
                <a:path w="2868295" h="1678304">
                  <a:moveTo>
                    <a:pt x="2292096" y="1440179"/>
                  </a:moveTo>
                  <a:lnTo>
                    <a:pt x="2292096" y="1516379"/>
                  </a:lnTo>
                </a:path>
                <a:path w="2868295" h="1678304">
                  <a:moveTo>
                    <a:pt x="2308860" y="1476755"/>
                  </a:moveTo>
                  <a:lnTo>
                    <a:pt x="2308860" y="1552955"/>
                  </a:lnTo>
                </a:path>
                <a:path w="2868295" h="1678304">
                  <a:moveTo>
                    <a:pt x="2555748" y="1508759"/>
                  </a:moveTo>
                  <a:lnTo>
                    <a:pt x="2555748" y="1586483"/>
                  </a:lnTo>
                </a:path>
                <a:path w="2868295" h="1678304">
                  <a:moveTo>
                    <a:pt x="2560320" y="1508759"/>
                  </a:moveTo>
                  <a:lnTo>
                    <a:pt x="2560320" y="1586483"/>
                  </a:lnTo>
                </a:path>
                <a:path w="2868295" h="1678304">
                  <a:moveTo>
                    <a:pt x="2580131" y="1601723"/>
                  </a:moveTo>
                  <a:lnTo>
                    <a:pt x="2580131" y="1677923"/>
                  </a:lnTo>
                </a:path>
                <a:path w="2868295" h="1678304">
                  <a:moveTo>
                    <a:pt x="2586228" y="1601723"/>
                  </a:moveTo>
                  <a:lnTo>
                    <a:pt x="2586228" y="1677923"/>
                  </a:lnTo>
                </a:path>
                <a:path w="2868295" h="1678304">
                  <a:moveTo>
                    <a:pt x="2868168" y="1601723"/>
                  </a:moveTo>
                  <a:lnTo>
                    <a:pt x="2868168" y="1677923"/>
                  </a:lnTo>
                </a:path>
              </a:pathLst>
            </a:custGeom>
            <a:ln w="9525">
              <a:solidFill>
                <a:srgbClr val="136C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955419" y="742950"/>
            <a:ext cx="17462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Có</a:t>
            </a:r>
            <a:r>
              <a:rPr sz="1050" b="1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di</a:t>
            </a:r>
            <a:r>
              <a:rPr sz="105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căn</a:t>
            </a:r>
            <a:r>
              <a:rPr sz="1050" b="1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hệ</a:t>
            </a:r>
            <a:r>
              <a:rPr sz="1050" b="1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TKTW</a:t>
            </a:r>
            <a:r>
              <a:rPr sz="1050" b="1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2E3333"/>
                </a:solidFill>
                <a:latin typeface="Arial"/>
                <a:cs typeface="Arial"/>
              </a:rPr>
              <a:t>(n=116)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97500" y="742950"/>
            <a:ext cx="21856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Không</a:t>
            </a:r>
            <a:r>
              <a:rPr sz="1050" b="1" spc="-4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có</a:t>
            </a:r>
            <a:r>
              <a:rPr sz="1050" b="1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di</a:t>
            </a:r>
            <a:r>
              <a:rPr sz="105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căn</a:t>
            </a:r>
            <a:r>
              <a:rPr sz="1050" b="1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hệ</a:t>
            </a:r>
            <a:r>
              <a:rPr sz="1050" b="1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E3333"/>
                </a:solidFill>
                <a:latin typeface="Arial"/>
                <a:cs typeface="Arial"/>
              </a:rPr>
              <a:t>TKTW</a:t>
            </a:r>
            <a:r>
              <a:rPr sz="1050" b="1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2E3333"/>
                </a:solidFill>
                <a:latin typeface="Arial"/>
                <a:cs typeface="Arial"/>
              </a:rPr>
              <a:t>(n=440)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88538" y="1082167"/>
            <a:ext cx="136779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Median</a:t>
            </a:r>
            <a:r>
              <a:rPr sz="750" b="1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PFS,</a:t>
            </a:r>
            <a:r>
              <a:rPr sz="750" b="1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months</a:t>
            </a:r>
            <a:r>
              <a:rPr sz="75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(95%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 CI)</a:t>
            </a:r>
            <a:endParaRPr sz="75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15.2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(12.1,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spc="-20" dirty="0">
                <a:solidFill>
                  <a:srgbClr val="2E3333"/>
                </a:solidFill>
                <a:latin typeface="Arial"/>
                <a:cs typeface="Arial"/>
              </a:rPr>
              <a:t>24.4)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61917" y="1310767"/>
            <a:ext cx="62103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9.6</a:t>
            </a:r>
            <a:r>
              <a:rPr sz="750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(7.0,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12.4)</a:t>
            </a:r>
            <a:endParaRPr sz="7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76721" y="1248918"/>
            <a:ext cx="95313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17500" algn="l"/>
              </a:tabLst>
            </a:pPr>
            <a:r>
              <a:rPr sz="1125" u="heavy" baseline="29629" dirty="0">
                <a:solidFill>
                  <a:srgbClr val="2E3333"/>
                </a:solidFill>
                <a:uFill>
                  <a:solidFill>
                    <a:srgbClr val="3B0F52"/>
                  </a:solidFill>
                </a:uFill>
                <a:latin typeface="Arial"/>
                <a:cs typeface="Arial"/>
              </a:rPr>
              <a:t>	</a:t>
            </a:r>
            <a:r>
              <a:rPr sz="1125" spc="622" baseline="29629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3B0F52"/>
                </a:solidFill>
                <a:latin typeface="Arial"/>
                <a:cs typeface="Arial"/>
              </a:rPr>
              <a:t>Osimertinib</a:t>
            </a:r>
            <a:endParaRPr sz="7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30601" y="136690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21" y="0"/>
                </a:lnTo>
              </a:path>
            </a:pathLst>
          </a:custGeom>
          <a:ln w="28575">
            <a:solidFill>
              <a:srgbClr val="3B0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30601" y="152234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21" y="0"/>
                </a:lnTo>
              </a:path>
            </a:pathLst>
          </a:custGeom>
          <a:ln w="28575">
            <a:solidFill>
              <a:srgbClr val="136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860929" y="1257706"/>
            <a:ext cx="559435" cy="32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299"/>
              </a:lnSpc>
              <a:spcBef>
                <a:spcPts val="100"/>
              </a:spcBef>
            </a:pPr>
            <a:r>
              <a:rPr sz="750" b="1" spc="-10" dirty="0">
                <a:solidFill>
                  <a:srgbClr val="3B0F52"/>
                </a:solidFill>
                <a:latin typeface="Arial"/>
                <a:cs typeface="Arial"/>
              </a:rPr>
              <a:t>Osimertinib </a:t>
            </a:r>
            <a:r>
              <a:rPr sz="750" b="1" spc="-25" dirty="0">
                <a:solidFill>
                  <a:srgbClr val="136C73"/>
                </a:solidFill>
                <a:latin typeface="Arial"/>
                <a:cs typeface="Arial"/>
              </a:rPr>
              <a:t>SoC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70909" y="1632077"/>
            <a:ext cx="1026160" cy="460375"/>
          </a:xfrm>
          <a:prstGeom prst="rect">
            <a:avLst/>
          </a:prstGeom>
          <a:ln w="25400">
            <a:solidFill>
              <a:srgbClr val="0D3758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70"/>
              </a:spcBef>
            </a:pP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HR</a:t>
            </a:r>
            <a:r>
              <a:rPr sz="75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2E3333"/>
                </a:solidFill>
                <a:latin typeface="Arial"/>
                <a:cs typeface="Arial"/>
              </a:rPr>
              <a:t>0.47</a:t>
            </a:r>
            <a:endParaRPr sz="750">
              <a:latin typeface="Arial"/>
              <a:cs typeface="Arial"/>
            </a:endParaRPr>
          </a:p>
          <a:p>
            <a:pPr marL="102235" marR="88265" algn="ctr">
              <a:lnSpc>
                <a:spcPct val="100000"/>
              </a:lnSpc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(95%</a:t>
            </a:r>
            <a:r>
              <a:rPr sz="75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CI</a:t>
            </a:r>
            <a:r>
              <a:rPr sz="750" spc="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0.30,</a:t>
            </a:r>
            <a:r>
              <a:rPr sz="750" spc="-20" dirty="0">
                <a:solidFill>
                  <a:srgbClr val="2E3333"/>
                </a:solidFill>
                <a:latin typeface="Arial"/>
                <a:cs typeface="Arial"/>
              </a:rPr>
              <a:t> 0.74)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P&lt;0.001</a:t>
            </a:r>
            <a:endParaRPr sz="7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77710" y="1082167"/>
            <a:ext cx="136779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Median</a:t>
            </a:r>
            <a:r>
              <a:rPr sz="750" b="1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PFS,</a:t>
            </a:r>
            <a:r>
              <a:rPr sz="750" b="1" spc="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months</a:t>
            </a:r>
            <a:r>
              <a:rPr sz="75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(95%</a:t>
            </a:r>
            <a:r>
              <a:rPr sz="750" b="1" spc="-25" dirty="0">
                <a:solidFill>
                  <a:srgbClr val="2E3333"/>
                </a:solidFill>
                <a:latin typeface="Arial"/>
                <a:cs typeface="Arial"/>
              </a:rPr>
              <a:t> CI)</a:t>
            </a:r>
            <a:endParaRPr sz="7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99275" y="1196467"/>
            <a:ext cx="72644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19.1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(15.2,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spc="-20" dirty="0">
                <a:solidFill>
                  <a:srgbClr val="2E3333"/>
                </a:solidFill>
                <a:latin typeface="Arial"/>
                <a:cs typeface="Arial"/>
              </a:rPr>
              <a:t>23.5)</a:t>
            </a:r>
            <a:endParaRPr sz="7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10.9</a:t>
            </a:r>
            <a:r>
              <a:rPr sz="750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(9.6,</a:t>
            </a:r>
            <a:r>
              <a:rPr sz="750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spc="-20" dirty="0">
                <a:solidFill>
                  <a:srgbClr val="2E3333"/>
                </a:solidFill>
                <a:latin typeface="Arial"/>
                <a:cs typeface="Arial"/>
              </a:rPr>
              <a:t>12.3)</a:t>
            </a:r>
            <a:endParaRPr sz="7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19138" y="1632077"/>
            <a:ext cx="1068705" cy="449580"/>
          </a:xfrm>
          <a:prstGeom prst="rect">
            <a:avLst/>
          </a:prstGeom>
          <a:ln w="25400">
            <a:solidFill>
              <a:srgbClr val="0D3758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15"/>
              </a:spcBef>
            </a:pPr>
            <a:r>
              <a:rPr sz="750" b="1" dirty="0">
                <a:solidFill>
                  <a:srgbClr val="2E3333"/>
                </a:solidFill>
                <a:latin typeface="Arial"/>
                <a:cs typeface="Arial"/>
              </a:rPr>
              <a:t>HR</a:t>
            </a:r>
            <a:r>
              <a:rPr sz="75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2E3333"/>
                </a:solidFill>
                <a:latin typeface="Arial"/>
                <a:cs typeface="Arial"/>
              </a:rPr>
              <a:t>0.46</a:t>
            </a:r>
            <a:endParaRPr sz="750">
              <a:latin typeface="Arial"/>
              <a:cs typeface="Arial"/>
            </a:endParaRPr>
          </a:p>
          <a:p>
            <a:pPr marL="124460" marR="107950" algn="ctr">
              <a:lnSpc>
                <a:spcPct val="100000"/>
              </a:lnSpc>
            </a:pP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(95%</a:t>
            </a:r>
            <a:r>
              <a:rPr sz="75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CI</a:t>
            </a:r>
            <a:r>
              <a:rPr sz="750" spc="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E3333"/>
                </a:solidFill>
                <a:latin typeface="Arial"/>
                <a:cs typeface="Arial"/>
              </a:rPr>
              <a:t>0.36,</a:t>
            </a:r>
            <a:r>
              <a:rPr sz="750" spc="-20" dirty="0">
                <a:solidFill>
                  <a:srgbClr val="2E3333"/>
                </a:solidFill>
                <a:latin typeface="Arial"/>
                <a:cs typeface="Arial"/>
              </a:rPr>
              <a:t> 0.59)</a:t>
            </a:r>
            <a:r>
              <a:rPr sz="750" spc="-10" dirty="0">
                <a:solidFill>
                  <a:srgbClr val="2E3333"/>
                </a:solidFill>
                <a:latin typeface="Arial"/>
                <a:cs typeface="Arial"/>
              </a:rPr>
              <a:t> p&lt;0.001</a:t>
            </a:r>
            <a:endParaRPr sz="7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814821" y="148120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20" y="0"/>
                </a:lnTo>
              </a:path>
            </a:pathLst>
          </a:custGeom>
          <a:ln w="28575">
            <a:solidFill>
              <a:srgbClr val="136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145148" y="1396745"/>
            <a:ext cx="2171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5" dirty="0">
                <a:solidFill>
                  <a:srgbClr val="136C73"/>
                </a:solidFill>
                <a:latin typeface="Arial"/>
                <a:cs typeface="Arial"/>
              </a:rPr>
              <a:t>SoC</a:t>
            </a:r>
            <a:endParaRPr sz="7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3514" y="4019550"/>
            <a:ext cx="82486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Trên</a:t>
            </a:r>
            <a:r>
              <a:rPr sz="1000" b="1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tất</a:t>
            </a:r>
            <a:r>
              <a:rPr sz="10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cả</a:t>
            </a:r>
            <a:r>
              <a:rPr sz="100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các</a:t>
            </a:r>
            <a:r>
              <a:rPr sz="1000" b="1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bệnh</a:t>
            </a:r>
            <a:r>
              <a:rPr sz="10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nhân,</a:t>
            </a:r>
            <a:r>
              <a:rPr sz="10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sự</a:t>
            </a:r>
            <a:r>
              <a:rPr sz="100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tiến</a:t>
            </a:r>
            <a:r>
              <a:rPr sz="10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triển</a:t>
            </a:r>
            <a:r>
              <a:rPr sz="100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ở</a:t>
            </a:r>
            <a:r>
              <a:rPr sz="10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thần</a:t>
            </a:r>
            <a:r>
              <a:rPr sz="100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kinh</a:t>
            </a:r>
            <a:r>
              <a:rPr sz="1000" b="1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trung</a:t>
            </a:r>
            <a:r>
              <a:rPr sz="10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ương</a:t>
            </a:r>
            <a:r>
              <a:rPr sz="1000" b="1" spc="-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xảy</a:t>
            </a:r>
            <a:r>
              <a:rPr sz="100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ra</a:t>
            </a:r>
            <a:r>
              <a:rPr sz="100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ở</a:t>
            </a:r>
            <a:r>
              <a:rPr sz="10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17</a:t>
            </a:r>
            <a:r>
              <a:rPr sz="1000" b="1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(6%)</a:t>
            </a:r>
            <a:r>
              <a:rPr sz="1000" b="1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so</a:t>
            </a:r>
            <a:r>
              <a:rPr sz="100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với</a:t>
            </a:r>
            <a:r>
              <a:rPr sz="1000" b="1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42</a:t>
            </a:r>
            <a:r>
              <a:rPr sz="1000" b="1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(15%) bệnh</a:t>
            </a:r>
            <a:r>
              <a:rPr sz="10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nhân</a:t>
            </a:r>
            <a:r>
              <a:rPr sz="1000" b="1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dùng</a:t>
            </a:r>
            <a:r>
              <a:rPr sz="1000" b="1" spc="4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E3333"/>
                </a:solidFill>
                <a:latin typeface="Arial"/>
                <a:cs typeface="Arial"/>
              </a:rPr>
              <a:t>osimertinib</a:t>
            </a:r>
            <a:r>
              <a:rPr sz="1000" b="1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so</a:t>
            </a:r>
            <a:r>
              <a:rPr sz="10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E3333"/>
                </a:solidFill>
                <a:latin typeface="Arial"/>
                <a:cs typeface="Arial"/>
              </a:rPr>
              <a:t>với</a:t>
            </a:r>
            <a:r>
              <a:rPr sz="1000" b="1" spc="-3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E3333"/>
                </a:solidFill>
                <a:latin typeface="Arial"/>
                <a:cs typeface="Arial"/>
              </a:rPr>
              <a:t>SoC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373"/>
            <a:ext cx="821135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30051"/>
                </a:solidFill>
              </a:rPr>
              <a:t>Lần</a:t>
            </a:r>
            <a:r>
              <a:rPr sz="2000" spc="-2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đầu</a:t>
            </a:r>
            <a:r>
              <a:rPr sz="2000" spc="-1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tiên</a:t>
            </a:r>
            <a:r>
              <a:rPr sz="2000" spc="-3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EGFR</a:t>
            </a:r>
            <a:r>
              <a:rPr sz="2000" spc="-2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TKIs</a:t>
            </a:r>
            <a:r>
              <a:rPr sz="2000" spc="-1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chứng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tỏ</a:t>
            </a:r>
            <a:r>
              <a:rPr sz="2000" spc="-2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được</a:t>
            </a:r>
            <a:r>
              <a:rPr sz="2000" spc="-1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cải</a:t>
            </a:r>
            <a:r>
              <a:rPr sz="2000" spc="-1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thiện</a:t>
            </a:r>
            <a:r>
              <a:rPr sz="2000" spc="-15" dirty="0">
                <a:solidFill>
                  <a:srgbClr val="830051"/>
                </a:solidFill>
              </a:rPr>
              <a:t> </a:t>
            </a:r>
            <a:r>
              <a:rPr sz="2000">
                <a:solidFill>
                  <a:srgbClr val="830051"/>
                </a:solidFill>
              </a:rPr>
              <a:t>OS</a:t>
            </a:r>
            <a:r>
              <a:rPr sz="2000" spc="-30">
                <a:solidFill>
                  <a:srgbClr val="830051"/>
                </a:solidFill>
              </a:rPr>
              <a:t> </a:t>
            </a:r>
            <a:br>
              <a:rPr lang="en-US" sz="2000" spc="-30">
                <a:solidFill>
                  <a:srgbClr val="830051"/>
                </a:solidFill>
              </a:rPr>
            </a:br>
            <a:r>
              <a:rPr sz="2000" spc="-10">
                <a:solidFill>
                  <a:srgbClr val="830051"/>
                </a:solidFill>
              </a:rPr>
              <a:t>trong </a:t>
            </a:r>
            <a:r>
              <a:rPr sz="2000" dirty="0">
                <a:solidFill>
                  <a:srgbClr val="830051"/>
                </a:solidFill>
              </a:rPr>
              <a:t>1</a:t>
            </a:r>
            <a:r>
              <a:rPr sz="2000" spc="-1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nghiên</a:t>
            </a:r>
            <a:r>
              <a:rPr sz="2000" spc="-4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cứu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pha</a:t>
            </a:r>
            <a:r>
              <a:rPr sz="2000" spc="-1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III,</a:t>
            </a:r>
            <a:r>
              <a:rPr sz="2000" spc="-4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quốc</a:t>
            </a:r>
            <a:r>
              <a:rPr sz="2000" spc="-20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tế,</a:t>
            </a:r>
            <a:r>
              <a:rPr sz="2000" spc="-1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đa</a:t>
            </a:r>
            <a:r>
              <a:rPr sz="2000" spc="-25" dirty="0">
                <a:solidFill>
                  <a:srgbClr val="830051"/>
                </a:solidFill>
              </a:rPr>
              <a:t> </a:t>
            </a:r>
            <a:r>
              <a:rPr sz="2000" dirty="0">
                <a:solidFill>
                  <a:srgbClr val="830051"/>
                </a:solidFill>
              </a:rPr>
              <a:t>trung</a:t>
            </a:r>
            <a:r>
              <a:rPr sz="2000" spc="-20" dirty="0">
                <a:solidFill>
                  <a:srgbClr val="830051"/>
                </a:solidFill>
              </a:rPr>
              <a:t> </a:t>
            </a:r>
            <a:r>
              <a:rPr sz="2000" spc="-25" dirty="0">
                <a:solidFill>
                  <a:srgbClr val="830051"/>
                </a:solidFill>
              </a:rPr>
              <a:t>tâm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9529" y="4322312"/>
            <a:ext cx="58838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Tick</a:t>
            </a:r>
            <a:r>
              <a:rPr sz="700" spc="-3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marks</a:t>
            </a:r>
            <a:r>
              <a:rPr sz="700" spc="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indicate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 censored</a:t>
            </a:r>
            <a:r>
              <a:rPr sz="700" spc="-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747D7D"/>
                </a:solidFill>
                <a:latin typeface="Arial"/>
                <a:cs typeface="Arial"/>
              </a:rPr>
              <a:t>data.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CI,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 confidence</a:t>
            </a:r>
            <a:r>
              <a:rPr sz="700" spc="-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interval;</a:t>
            </a:r>
            <a:r>
              <a:rPr sz="700" spc="-2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EGFR,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 epidermal</a:t>
            </a:r>
            <a:r>
              <a:rPr sz="700" spc="1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growth</a:t>
            </a:r>
            <a:r>
              <a:rPr sz="700" spc="2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factor</a:t>
            </a:r>
            <a:r>
              <a:rPr sz="700" spc="-2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receptor;</a:t>
            </a:r>
            <a:r>
              <a:rPr sz="700" spc="-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HR,</a:t>
            </a:r>
            <a:r>
              <a:rPr sz="700" spc="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hazard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ratio;</a:t>
            </a:r>
            <a:r>
              <a:rPr sz="700" spc="-2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NS, not</a:t>
            </a:r>
            <a:r>
              <a:rPr sz="700" spc="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significant;</a:t>
            </a:r>
            <a:r>
              <a:rPr sz="700" spc="-3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OS,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 overall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survival;</a:t>
            </a:r>
            <a:r>
              <a:rPr sz="700" spc="3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TKI,</a:t>
            </a:r>
            <a:r>
              <a:rPr sz="700" spc="-2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tyrosine</a:t>
            </a:r>
            <a:r>
              <a:rPr sz="700" spc="-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kinase</a:t>
            </a:r>
            <a:r>
              <a:rPr sz="700" spc="-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inhibitor.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1.</a:t>
            </a:r>
            <a:r>
              <a:rPr sz="700" spc="-1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Ramalingam</a:t>
            </a:r>
            <a:r>
              <a:rPr sz="700" spc="2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SS,</a:t>
            </a:r>
            <a:r>
              <a:rPr sz="700" spc="-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et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al.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 Presented</a:t>
            </a:r>
            <a:r>
              <a:rPr sz="700" spc="-1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at the</a:t>
            </a:r>
            <a:r>
              <a:rPr sz="700" spc="-1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Congress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 of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the</a:t>
            </a:r>
            <a:r>
              <a:rPr sz="700" spc="-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European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 Society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of</a:t>
            </a:r>
            <a:r>
              <a:rPr sz="700" spc="-1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Medical</a:t>
            </a:r>
            <a:r>
              <a:rPr sz="700" spc="1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Oncology</a:t>
            </a:r>
            <a:r>
              <a:rPr sz="700" spc="-20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2019,</a:t>
            </a:r>
            <a:r>
              <a:rPr sz="700" spc="1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47D7D"/>
                </a:solidFill>
                <a:latin typeface="Arial"/>
                <a:cs typeface="Arial"/>
              </a:rPr>
              <a:t>abstract</a:t>
            </a:r>
            <a:r>
              <a:rPr sz="700" spc="145" dirty="0">
                <a:solidFill>
                  <a:srgbClr val="747D7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47D7D"/>
                </a:solidFill>
                <a:latin typeface="Arial"/>
                <a:cs typeface="Arial"/>
              </a:rPr>
              <a:t>#LBA5_PR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04" y="4337100"/>
            <a:ext cx="1861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Data</a:t>
            </a:r>
            <a:r>
              <a:rPr sz="1200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cut-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off:</a:t>
            </a:r>
            <a:r>
              <a:rPr sz="1200" spc="-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June</a:t>
            </a:r>
            <a:r>
              <a:rPr sz="1200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E3333"/>
                </a:solidFill>
                <a:latin typeface="Arial"/>
                <a:cs typeface="Arial"/>
              </a:rPr>
              <a:t>25,</a:t>
            </a:r>
            <a:r>
              <a:rPr sz="1200" spc="-1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E3333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05458" y="972248"/>
            <a:ext cx="4229735" cy="2652395"/>
            <a:chOff x="1505458" y="972248"/>
            <a:chExt cx="4229735" cy="2652395"/>
          </a:xfrm>
        </p:grpSpPr>
        <p:sp>
          <p:nvSpPr>
            <p:cNvPr id="6" name="object 6"/>
            <p:cNvSpPr/>
            <p:nvPr/>
          </p:nvSpPr>
          <p:spPr>
            <a:xfrm>
              <a:off x="1511808" y="990600"/>
              <a:ext cx="4217035" cy="2627630"/>
            </a:xfrm>
            <a:custGeom>
              <a:avLst/>
              <a:gdLst/>
              <a:ahLst/>
              <a:cxnLst/>
              <a:rect l="l" t="t" r="r" b="b"/>
              <a:pathLst>
                <a:path w="4217035" h="2627629">
                  <a:moveTo>
                    <a:pt x="59435" y="0"/>
                  </a:moveTo>
                  <a:lnTo>
                    <a:pt x="59435" y="2567940"/>
                  </a:lnTo>
                  <a:lnTo>
                    <a:pt x="4216908" y="2567940"/>
                  </a:lnTo>
                </a:path>
                <a:path w="4217035" h="2627629">
                  <a:moveTo>
                    <a:pt x="4216908" y="2563368"/>
                  </a:moveTo>
                  <a:lnTo>
                    <a:pt x="4216908" y="2624328"/>
                  </a:lnTo>
                </a:path>
                <a:path w="4217035" h="2627629">
                  <a:moveTo>
                    <a:pt x="3989831" y="2569464"/>
                  </a:moveTo>
                  <a:lnTo>
                    <a:pt x="3989831" y="2627376"/>
                  </a:lnTo>
                </a:path>
                <a:path w="4217035" h="2627629">
                  <a:moveTo>
                    <a:pt x="3758183" y="2569464"/>
                  </a:moveTo>
                  <a:lnTo>
                    <a:pt x="3758183" y="2627376"/>
                  </a:lnTo>
                </a:path>
                <a:path w="4217035" h="2627629">
                  <a:moveTo>
                    <a:pt x="3528059" y="2569464"/>
                  </a:moveTo>
                  <a:lnTo>
                    <a:pt x="3528059" y="2627376"/>
                  </a:lnTo>
                </a:path>
                <a:path w="4217035" h="2627629">
                  <a:moveTo>
                    <a:pt x="3296412" y="2569464"/>
                  </a:moveTo>
                  <a:lnTo>
                    <a:pt x="3296412" y="2627376"/>
                  </a:lnTo>
                </a:path>
                <a:path w="4217035" h="2627629">
                  <a:moveTo>
                    <a:pt x="3066288" y="2569464"/>
                  </a:moveTo>
                  <a:lnTo>
                    <a:pt x="3066288" y="2627376"/>
                  </a:lnTo>
                </a:path>
                <a:path w="4217035" h="2627629">
                  <a:moveTo>
                    <a:pt x="2834640" y="2569464"/>
                  </a:moveTo>
                  <a:lnTo>
                    <a:pt x="2834640" y="2627376"/>
                  </a:lnTo>
                </a:path>
                <a:path w="4217035" h="2627629">
                  <a:moveTo>
                    <a:pt x="2602991" y="2569464"/>
                  </a:moveTo>
                  <a:lnTo>
                    <a:pt x="2602991" y="2627376"/>
                  </a:lnTo>
                </a:path>
                <a:path w="4217035" h="2627629">
                  <a:moveTo>
                    <a:pt x="2372867" y="2569464"/>
                  </a:moveTo>
                  <a:lnTo>
                    <a:pt x="2372867" y="2627376"/>
                  </a:lnTo>
                </a:path>
                <a:path w="4217035" h="2627629">
                  <a:moveTo>
                    <a:pt x="2141219" y="2569464"/>
                  </a:moveTo>
                  <a:lnTo>
                    <a:pt x="2141219" y="2627376"/>
                  </a:lnTo>
                </a:path>
                <a:path w="4217035" h="2627629">
                  <a:moveTo>
                    <a:pt x="1908047" y="2569464"/>
                  </a:moveTo>
                  <a:lnTo>
                    <a:pt x="1908047" y="2627376"/>
                  </a:lnTo>
                </a:path>
                <a:path w="4217035" h="2627629">
                  <a:moveTo>
                    <a:pt x="1679448" y="2569464"/>
                  </a:moveTo>
                  <a:lnTo>
                    <a:pt x="1679448" y="2627376"/>
                  </a:lnTo>
                </a:path>
                <a:path w="4217035" h="2627629">
                  <a:moveTo>
                    <a:pt x="1446275" y="2569464"/>
                  </a:moveTo>
                  <a:lnTo>
                    <a:pt x="1446275" y="2627376"/>
                  </a:lnTo>
                </a:path>
                <a:path w="4217035" h="2627629">
                  <a:moveTo>
                    <a:pt x="1216152" y="2569464"/>
                  </a:moveTo>
                  <a:lnTo>
                    <a:pt x="1216152" y="2627376"/>
                  </a:lnTo>
                </a:path>
                <a:path w="4217035" h="2627629">
                  <a:moveTo>
                    <a:pt x="986028" y="2569464"/>
                  </a:moveTo>
                  <a:lnTo>
                    <a:pt x="986028" y="2627376"/>
                  </a:lnTo>
                </a:path>
                <a:path w="4217035" h="2627629">
                  <a:moveTo>
                    <a:pt x="755904" y="2569464"/>
                  </a:moveTo>
                  <a:lnTo>
                    <a:pt x="755904" y="2627376"/>
                  </a:lnTo>
                </a:path>
                <a:path w="4217035" h="2627629">
                  <a:moveTo>
                    <a:pt x="522731" y="2569464"/>
                  </a:moveTo>
                  <a:lnTo>
                    <a:pt x="522731" y="2627376"/>
                  </a:lnTo>
                </a:path>
                <a:path w="4217035" h="2627629">
                  <a:moveTo>
                    <a:pt x="292608" y="2569464"/>
                  </a:moveTo>
                  <a:lnTo>
                    <a:pt x="292608" y="2627376"/>
                  </a:lnTo>
                </a:path>
                <a:path w="4217035" h="2627629">
                  <a:moveTo>
                    <a:pt x="62483" y="2569464"/>
                  </a:moveTo>
                  <a:lnTo>
                    <a:pt x="62483" y="2627376"/>
                  </a:lnTo>
                </a:path>
                <a:path w="4217035" h="2627629">
                  <a:moveTo>
                    <a:pt x="64007" y="2569464"/>
                  </a:moveTo>
                  <a:lnTo>
                    <a:pt x="4571" y="2569464"/>
                  </a:lnTo>
                </a:path>
                <a:path w="4217035" h="2627629">
                  <a:moveTo>
                    <a:pt x="62483" y="2313432"/>
                  </a:moveTo>
                  <a:lnTo>
                    <a:pt x="0" y="2313432"/>
                  </a:lnTo>
                </a:path>
                <a:path w="4217035" h="2627629">
                  <a:moveTo>
                    <a:pt x="62483" y="2057400"/>
                  </a:moveTo>
                  <a:lnTo>
                    <a:pt x="0" y="2057400"/>
                  </a:lnTo>
                </a:path>
                <a:path w="4217035" h="2627629">
                  <a:moveTo>
                    <a:pt x="62483" y="1802892"/>
                  </a:moveTo>
                  <a:lnTo>
                    <a:pt x="0" y="1802892"/>
                  </a:lnTo>
                </a:path>
                <a:path w="4217035" h="2627629">
                  <a:moveTo>
                    <a:pt x="62483" y="1539239"/>
                  </a:moveTo>
                  <a:lnTo>
                    <a:pt x="0" y="1539239"/>
                  </a:lnTo>
                </a:path>
                <a:path w="4217035" h="2627629">
                  <a:moveTo>
                    <a:pt x="62483" y="1284732"/>
                  </a:moveTo>
                  <a:lnTo>
                    <a:pt x="0" y="1284732"/>
                  </a:lnTo>
                </a:path>
                <a:path w="4217035" h="2627629">
                  <a:moveTo>
                    <a:pt x="62483" y="1028700"/>
                  </a:moveTo>
                  <a:lnTo>
                    <a:pt x="0" y="1028700"/>
                  </a:lnTo>
                </a:path>
                <a:path w="4217035" h="2627629">
                  <a:moveTo>
                    <a:pt x="62483" y="775715"/>
                  </a:moveTo>
                  <a:lnTo>
                    <a:pt x="0" y="775715"/>
                  </a:lnTo>
                </a:path>
                <a:path w="4217035" h="2627629">
                  <a:moveTo>
                    <a:pt x="62483" y="515112"/>
                  </a:moveTo>
                  <a:lnTo>
                    <a:pt x="0" y="515112"/>
                  </a:lnTo>
                </a:path>
                <a:path w="4217035" h="2627629">
                  <a:moveTo>
                    <a:pt x="62483" y="259079"/>
                  </a:moveTo>
                  <a:lnTo>
                    <a:pt x="0" y="259079"/>
                  </a:lnTo>
                </a:path>
                <a:path w="4217035" h="2627629">
                  <a:moveTo>
                    <a:pt x="62483" y="9144"/>
                  </a:moveTo>
                  <a:lnTo>
                    <a:pt x="0" y="9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3342" y="1000506"/>
              <a:ext cx="4013200" cy="1638300"/>
            </a:xfrm>
            <a:custGeom>
              <a:avLst/>
              <a:gdLst/>
              <a:ahLst/>
              <a:cxnLst/>
              <a:rect l="l" t="t" r="r" b="b"/>
              <a:pathLst>
                <a:path w="4013200" h="1638300">
                  <a:moveTo>
                    <a:pt x="0" y="0"/>
                  </a:moveTo>
                  <a:lnTo>
                    <a:pt x="114172" y="0"/>
                  </a:lnTo>
                  <a:lnTo>
                    <a:pt x="114172" y="6096"/>
                  </a:lnTo>
                  <a:lnTo>
                    <a:pt x="228346" y="6096"/>
                  </a:lnTo>
                  <a:lnTo>
                    <a:pt x="228346" y="20320"/>
                  </a:lnTo>
                  <a:lnTo>
                    <a:pt x="286512" y="20320"/>
                  </a:lnTo>
                  <a:lnTo>
                    <a:pt x="286512" y="28448"/>
                  </a:lnTo>
                  <a:lnTo>
                    <a:pt x="315595" y="28448"/>
                  </a:lnTo>
                  <a:lnTo>
                    <a:pt x="315595" y="34544"/>
                  </a:lnTo>
                  <a:lnTo>
                    <a:pt x="386080" y="34544"/>
                  </a:lnTo>
                  <a:lnTo>
                    <a:pt x="386080" y="42672"/>
                  </a:lnTo>
                  <a:lnTo>
                    <a:pt x="452501" y="42672"/>
                  </a:lnTo>
                  <a:lnTo>
                    <a:pt x="452501" y="56896"/>
                  </a:lnTo>
                  <a:lnTo>
                    <a:pt x="458724" y="56896"/>
                  </a:lnTo>
                  <a:lnTo>
                    <a:pt x="458724" y="73152"/>
                  </a:lnTo>
                  <a:lnTo>
                    <a:pt x="473328" y="73152"/>
                  </a:lnTo>
                  <a:lnTo>
                    <a:pt x="473328" y="81280"/>
                  </a:lnTo>
                  <a:lnTo>
                    <a:pt x="479552" y="81280"/>
                  </a:lnTo>
                  <a:lnTo>
                    <a:pt x="479552" y="91440"/>
                  </a:lnTo>
                  <a:lnTo>
                    <a:pt x="489966" y="91440"/>
                  </a:lnTo>
                  <a:lnTo>
                    <a:pt x="489966" y="99568"/>
                  </a:lnTo>
                  <a:lnTo>
                    <a:pt x="512699" y="99568"/>
                  </a:lnTo>
                  <a:lnTo>
                    <a:pt x="512699" y="113792"/>
                  </a:lnTo>
                  <a:lnTo>
                    <a:pt x="535559" y="113792"/>
                  </a:lnTo>
                  <a:lnTo>
                    <a:pt x="535559" y="117856"/>
                  </a:lnTo>
                  <a:lnTo>
                    <a:pt x="554228" y="117856"/>
                  </a:lnTo>
                  <a:lnTo>
                    <a:pt x="554228" y="130048"/>
                  </a:lnTo>
                  <a:lnTo>
                    <a:pt x="575056" y="130048"/>
                  </a:lnTo>
                  <a:lnTo>
                    <a:pt x="575056" y="138176"/>
                  </a:lnTo>
                  <a:lnTo>
                    <a:pt x="581279" y="138176"/>
                  </a:lnTo>
                  <a:lnTo>
                    <a:pt x="581279" y="154432"/>
                  </a:lnTo>
                  <a:lnTo>
                    <a:pt x="585343" y="154432"/>
                  </a:lnTo>
                  <a:lnTo>
                    <a:pt x="585343" y="166624"/>
                  </a:lnTo>
                  <a:lnTo>
                    <a:pt x="626872" y="166624"/>
                  </a:lnTo>
                  <a:lnTo>
                    <a:pt x="626872" y="178816"/>
                  </a:lnTo>
                  <a:lnTo>
                    <a:pt x="653922" y="178816"/>
                  </a:lnTo>
                  <a:lnTo>
                    <a:pt x="653922" y="182880"/>
                  </a:lnTo>
                  <a:lnTo>
                    <a:pt x="668401" y="182880"/>
                  </a:lnTo>
                  <a:lnTo>
                    <a:pt x="668401" y="195072"/>
                  </a:lnTo>
                  <a:lnTo>
                    <a:pt x="697484" y="195072"/>
                  </a:lnTo>
                  <a:lnTo>
                    <a:pt x="697484" y="203200"/>
                  </a:lnTo>
                  <a:lnTo>
                    <a:pt x="712089" y="203200"/>
                  </a:lnTo>
                  <a:lnTo>
                    <a:pt x="712089" y="211455"/>
                  </a:lnTo>
                  <a:lnTo>
                    <a:pt x="720344" y="211455"/>
                  </a:lnTo>
                  <a:lnTo>
                    <a:pt x="720344" y="221615"/>
                  </a:lnTo>
                  <a:lnTo>
                    <a:pt x="743204" y="221615"/>
                  </a:lnTo>
                  <a:lnTo>
                    <a:pt x="743204" y="231775"/>
                  </a:lnTo>
                  <a:lnTo>
                    <a:pt x="755650" y="231775"/>
                  </a:lnTo>
                  <a:lnTo>
                    <a:pt x="755650" y="241935"/>
                  </a:lnTo>
                  <a:lnTo>
                    <a:pt x="780541" y="241935"/>
                  </a:lnTo>
                  <a:lnTo>
                    <a:pt x="780541" y="252095"/>
                  </a:lnTo>
                  <a:lnTo>
                    <a:pt x="826262" y="252095"/>
                  </a:lnTo>
                  <a:lnTo>
                    <a:pt x="826262" y="260223"/>
                  </a:lnTo>
                  <a:lnTo>
                    <a:pt x="886460" y="260223"/>
                  </a:lnTo>
                  <a:lnTo>
                    <a:pt x="886460" y="266319"/>
                  </a:lnTo>
                  <a:lnTo>
                    <a:pt x="892683" y="266319"/>
                  </a:lnTo>
                  <a:lnTo>
                    <a:pt x="892683" y="276479"/>
                  </a:lnTo>
                  <a:lnTo>
                    <a:pt x="992251" y="276479"/>
                  </a:lnTo>
                  <a:lnTo>
                    <a:pt x="992251" y="315087"/>
                  </a:lnTo>
                  <a:lnTo>
                    <a:pt x="1025525" y="315087"/>
                  </a:lnTo>
                  <a:lnTo>
                    <a:pt x="1025525" y="321183"/>
                  </a:lnTo>
                  <a:lnTo>
                    <a:pt x="1033780" y="321183"/>
                  </a:lnTo>
                  <a:lnTo>
                    <a:pt x="1033780" y="333375"/>
                  </a:lnTo>
                  <a:lnTo>
                    <a:pt x="1093978" y="333375"/>
                  </a:lnTo>
                  <a:lnTo>
                    <a:pt x="1093978" y="353695"/>
                  </a:lnTo>
                  <a:lnTo>
                    <a:pt x="1143762" y="353695"/>
                  </a:lnTo>
                  <a:lnTo>
                    <a:pt x="1143762" y="363855"/>
                  </a:lnTo>
                  <a:lnTo>
                    <a:pt x="1158367" y="363855"/>
                  </a:lnTo>
                  <a:lnTo>
                    <a:pt x="1158367" y="374015"/>
                  </a:lnTo>
                  <a:lnTo>
                    <a:pt x="1179068" y="374015"/>
                  </a:lnTo>
                  <a:lnTo>
                    <a:pt x="1179068" y="384175"/>
                  </a:lnTo>
                  <a:lnTo>
                    <a:pt x="1195705" y="384175"/>
                  </a:lnTo>
                  <a:lnTo>
                    <a:pt x="1195705" y="388239"/>
                  </a:lnTo>
                  <a:lnTo>
                    <a:pt x="1214374" y="388239"/>
                  </a:lnTo>
                  <a:lnTo>
                    <a:pt x="1214374" y="408559"/>
                  </a:lnTo>
                  <a:lnTo>
                    <a:pt x="1241425" y="408559"/>
                  </a:lnTo>
                  <a:lnTo>
                    <a:pt x="1241425" y="420751"/>
                  </a:lnTo>
                  <a:lnTo>
                    <a:pt x="1253871" y="420751"/>
                  </a:lnTo>
                  <a:lnTo>
                    <a:pt x="1253871" y="447167"/>
                  </a:lnTo>
                  <a:lnTo>
                    <a:pt x="1278763" y="447167"/>
                  </a:lnTo>
                  <a:lnTo>
                    <a:pt x="1278763" y="457327"/>
                  </a:lnTo>
                  <a:lnTo>
                    <a:pt x="1293241" y="457327"/>
                  </a:lnTo>
                  <a:lnTo>
                    <a:pt x="1293241" y="475615"/>
                  </a:lnTo>
                  <a:lnTo>
                    <a:pt x="1374267" y="475615"/>
                  </a:lnTo>
                  <a:lnTo>
                    <a:pt x="1374267" y="483743"/>
                  </a:lnTo>
                  <a:lnTo>
                    <a:pt x="1388745" y="483743"/>
                  </a:lnTo>
                  <a:lnTo>
                    <a:pt x="1388745" y="493903"/>
                  </a:lnTo>
                  <a:lnTo>
                    <a:pt x="1394968" y="493903"/>
                  </a:lnTo>
                  <a:lnTo>
                    <a:pt x="1394968" y="499999"/>
                  </a:lnTo>
                  <a:lnTo>
                    <a:pt x="1407414" y="499999"/>
                  </a:lnTo>
                  <a:lnTo>
                    <a:pt x="1407414" y="524383"/>
                  </a:lnTo>
                  <a:lnTo>
                    <a:pt x="1422019" y="524383"/>
                  </a:lnTo>
                  <a:lnTo>
                    <a:pt x="1422019" y="532511"/>
                  </a:lnTo>
                  <a:lnTo>
                    <a:pt x="1436497" y="532511"/>
                  </a:lnTo>
                  <a:lnTo>
                    <a:pt x="1436497" y="546735"/>
                  </a:lnTo>
                  <a:lnTo>
                    <a:pt x="1442720" y="546735"/>
                  </a:lnTo>
                  <a:lnTo>
                    <a:pt x="1442720" y="552831"/>
                  </a:lnTo>
                  <a:lnTo>
                    <a:pt x="1448943" y="552831"/>
                  </a:lnTo>
                  <a:lnTo>
                    <a:pt x="1448943" y="562991"/>
                  </a:lnTo>
                  <a:lnTo>
                    <a:pt x="1486281" y="562991"/>
                  </a:lnTo>
                  <a:lnTo>
                    <a:pt x="1486281" y="573151"/>
                  </a:lnTo>
                  <a:lnTo>
                    <a:pt x="1500886" y="573151"/>
                  </a:lnTo>
                  <a:lnTo>
                    <a:pt x="1500886" y="583311"/>
                  </a:lnTo>
                  <a:lnTo>
                    <a:pt x="1561084" y="583311"/>
                  </a:lnTo>
                  <a:lnTo>
                    <a:pt x="1561084" y="591439"/>
                  </a:lnTo>
                  <a:lnTo>
                    <a:pt x="1617091" y="591439"/>
                  </a:lnTo>
                  <a:lnTo>
                    <a:pt x="1617091" y="611759"/>
                  </a:lnTo>
                  <a:lnTo>
                    <a:pt x="1644141" y="611759"/>
                  </a:lnTo>
                  <a:lnTo>
                    <a:pt x="1644141" y="622046"/>
                  </a:lnTo>
                  <a:lnTo>
                    <a:pt x="1658620" y="622046"/>
                  </a:lnTo>
                  <a:lnTo>
                    <a:pt x="1658620" y="634238"/>
                  </a:lnTo>
                  <a:lnTo>
                    <a:pt x="1729232" y="634238"/>
                  </a:lnTo>
                  <a:lnTo>
                    <a:pt x="1729232" y="652526"/>
                  </a:lnTo>
                  <a:lnTo>
                    <a:pt x="1801876" y="652526"/>
                  </a:lnTo>
                  <a:lnTo>
                    <a:pt x="1801876" y="662686"/>
                  </a:lnTo>
                  <a:lnTo>
                    <a:pt x="1837182" y="662686"/>
                  </a:lnTo>
                  <a:lnTo>
                    <a:pt x="1837182" y="666750"/>
                  </a:lnTo>
                  <a:lnTo>
                    <a:pt x="1847596" y="666750"/>
                  </a:lnTo>
                  <a:lnTo>
                    <a:pt x="1847596" y="676910"/>
                  </a:lnTo>
                  <a:lnTo>
                    <a:pt x="1851660" y="676910"/>
                  </a:lnTo>
                  <a:lnTo>
                    <a:pt x="1851660" y="680974"/>
                  </a:lnTo>
                  <a:lnTo>
                    <a:pt x="1862074" y="680974"/>
                  </a:lnTo>
                  <a:lnTo>
                    <a:pt x="1862074" y="689102"/>
                  </a:lnTo>
                  <a:lnTo>
                    <a:pt x="1947164" y="689102"/>
                  </a:lnTo>
                  <a:lnTo>
                    <a:pt x="1947164" y="699262"/>
                  </a:lnTo>
                  <a:lnTo>
                    <a:pt x="1965833" y="699262"/>
                  </a:lnTo>
                  <a:lnTo>
                    <a:pt x="1965833" y="711454"/>
                  </a:lnTo>
                  <a:lnTo>
                    <a:pt x="1984502" y="711454"/>
                  </a:lnTo>
                  <a:lnTo>
                    <a:pt x="1984502" y="719582"/>
                  </a:lnTo>
                  <a:lnTo>
                    <a:pt x="1996948" y="719582"/>
                  </a:lnTo>
                  <a:lnTo>
                    <a:pt x="1996948" y="727710"/>
                  </a:lnTo>
                  <a:lnTo>
                    <a:pt x="2005330" y="727710"/>
                  </a:lnTo>
                  <a:lnTo>
                    <a:pt x="2005330" y="735838"/>
                  </a:lnTo>
                  <a:lnTo>
                    <a:pt x="2009521" y="735838"/>
                  </a:lnTo>
                  <a:lnTo>
                    <a:pt x="2009521" y="739902"/>
                  </a:lnTo>
                  <a:lnTo>
                    <a:pt x="2017776" y="739902"/>
                  </a:lnTo>
                  <a:lnTo>
                    <a:pt x="2017776" y="758190"/>
                  </a:lnTo>
                  <a:lnTo>
                    <a:pt x="2044700" y="758190"/>
                  </a:lnTo>
                  <a:lnTo>
                    <a:pt x="2044700" y="764286"/>
                  </a:lnTo>
                  <a:lnTo>
                    <a:pt x="2055114" y="764286"/>
                  </a:lnTo>
                  <a:lnTo>
                    <a:pt x="2055114" y="772414"/>
                  </a:lnTo>
                  <a:lnTo>
                    <a:pt x="2059305" y="772414"/>
                  </a:lnTo>
                  <a:lnTo>
                    <a:pt x="2059305" y="790702"/>
                  </a:lnTo>
                  <a:lnTo>
                    <a:pt x="2082165" y="790702"/>
                  </a:lnTo>
                  <a:lnTo>
                    <a:pt x="2082165" y="806958"/>
                  </a:lnTo>
                  <a:lnTo>
                    <a:pt x="2088388" y="806958"/>
                  </a:lnTo>
                  <a:lnTo>
                    <a:pt x="2088388" y="815086"/>
                  </a:lnTo>
                  <a:lnTo>
                    <a:pt x="2092452" y="815086"/>
                  </a:lnTo>
                  <a:lnTo>
                    <a:pt x="2092452" y="827278"/>
                  </a:lnTo>
                  <a:lnTo>
                    <a:pt x="2119503" y="827278"/>
                  </a:lnTo>
                  <a:lnTo>
                    <a:pt x="2119503" y="841502"/>
                  </a:lnTo>
                  <a:lnTo>
                    <a:pt x="2185924" y="841502"/>
                  </a:lnTo>
                  <a:lnTo>
                    <a:pt x="2185924" y="853694"/>
                  </a:lnTo>
                  <a:lnTo>
                    <a:pt x="2200402" y="853694"/>
                  </a:lnTo>
                  <a:lnTo>
                    <a:pt x="2200402" y="857758"/>
                  </a:lnTo>
                  <a:lnTo>
                    <a:pt x="2215007" y="857758"/>
                  </a:lnTo>
                  <a:lnTo>
                    <a:pt x="2215007" y="869950"/>
                  </a:lnTo>
                  <a:lnTo>
                    <a:pt x="2223262" y="869950"/>
                  </a:lnTo>
                  <a:lnTo>
                    <a:pt x="2223262" y="876046"/>
                  </a:lnTo>
                  <a:lnTo>
                    <a:pt x="2258568" y="876046"/>
                  </a:lnTo>
                  <a:lnTo>
                    <a:pt x="2258568" y="896366"/>
                  </a:lnTo>
                  <a:lnTo>
                    <a:pt x="2266823" y="896366"/>
                  </a:lnTo>
                  <a:lnTo>
                    <a:pt x="2266823" y="908558"/>
                  </a:lnTo>
                  <a:lnTo>
                    <a:pt x="2283460" y="908558"/>
                  </a:lnTo>
                  <a:lnTo>
                    <a:pt x="2283460" y="916686"/>
                  </a:lnTo>
                  <a:lnTo>
                    <a:pt x="2298065" y="916686"/>
                  </a:lnTo>
                  <a:lnTo>
                    <a:pt x="2298065" y="926846"/>
                  </a:lnTo>
                  <a:lnTo>
                    <a:pt x="2322957" y="926846"/>
                  </a:lnTo>
                  <a:lnTo>
                    <a:pt x="2322957" y="937006"/>
                  </a:lnTo>
                  <a:lnTo>
                    <a:pt x="2339467" y="937006"/>
                  </a:lnTo>
                  <a:lnTo>
                    <a:pt x="2339467" y="967486"/>
                  </a:lnTo>
                  <a:lnTo>
                    <a:pt x="2358263" y="967486"/>
                  </a:lnTo>
                  <a:lnTo>
                    <a:pt x="2358263" y="977646"/>
                  </a:lnTo>
                  <a:lnTo>
                    <a:pt x="2364486" y="977646"/>
                  </a:lnTo>
                  <a:lnTo>
                    <a:pt x="2364486" y="987806"/>
                  </a:lnTo>
                  <a:lnTo>
                    <a:pt x="2378964" y="987806"/>
                  </a:lnTo>
                  <a:lnTo>
                    <a:pt x="2378964" y="997966"/>
                  </a:lnTo>
                  <a:lnTo>
                    <a:pt x="2387219" y="997966"/>
                  </a:lnTo>
                  <a:lnTo>
                    <a:pt x="2387219" y="1008126"/>
                  </a:lnTo>
                  <a:lnTo>
                    <a:pt x="2420493" y="1008126"/>
                  </a:lnTo>
                  <a:lnTo>
                    <a:pt x="2420493" y="1016254"/>
                  </a:lnTo>
                  <a:lnTo>
                    <a:pt x="2453640" y="1016254"/>
                  </a:lnTo>
                  <a:lnTo>
                    <a:pt x="2453640" y="1026541"/>
                  </a:lnTo>
                  <a:lnTo>
                    <a:pt x="2478659" y="1026541"/>
                  </a:lnTo>
                  <a:lnTo>
                    <a:pt x="2478659" y="1036701"/>
                  </a:lnTo>
                  <a:lnTo>
                    <a:pt x="2528443" y="1036701"/>
                  </a:lnTo>
                  <a:lnTo>
                    <a:pt x="2528443" y="1044829"/>
                  </a:lnTo>
                  <a:lnTo>
                    <a:pt x="2534666" y="1044829"/>
                  </a:lnTo>
                  <a:lnTo>
                    <a:pt x="2534666" y="1059053"/>
                  </a:lnTo>
                  <a:lnTo>
                    <a:pt x="2551303" y="1059053"/>
                  </a:lnTo>
                  <a:lnTo>
                    <a:pt x="2551303" y="1067181"/>
                  </a:lnTo>
                  <a:lnTo>
                    <a:pt x="2561590" y="1067181"/>
                  </a:lnTo>
                  <a:lnTo>
                    <a:pt x="2561590" y="1077341"/>
                  </a:lnTo>
                  <a:lnTo>
                    <a:pt x="2578227" y="1077341"/>
                  </a:lnTo>
                  <a:lnTo>
                    <a:pt x="2578227" y="1087501"/>
                  </a:lnTo>
                  <a:lnTo>
                    <a:pt x="2617724" y="1087501"/>
                  </a:lnTo>
                  <a:lnTo>
                    <a:pt x="2617724" y="1099693"/>
                  </a:lnTo>
                  <a:lnTo>
                    <a:pt x="2623947" y="1099693"/>
                  </a:lnTo>
                  <a:lnTo>
                    <a:pt x="2623947" y="1115949"/>
                  </a:lnTo>
                  <a:lnTo>
                    <a:pt x="2636393" y="1115949"/>
                  </a:lnTo>
                  <a:lnTo>
                    <a:pt x="2636393" y="1132205"/>
                  </a:lnTo>
                  <a:lnTo>
                    <a:pt x="2640584" y="1132205"/>
                  </a:lnTo>
                  <a:lnTo>
                    <a:pt x="2640584" y="1144397"/>
                  </a:lnTo>
                  <a:lnTo>
                    <a:pt x="2669540" y="1144397"/>
                  </a:lnTo>
                  <a:lnTo>
                    <a:pt x="2669540" y="1154557"/>
                  </a:lnTo>
                  <a:lnTo>
                    <a:pt x="2709037" y="1154557"/>
                  </a:lnTo>
                  <a:lnTo>
                    <a:pt x="2709037" y="1168781"/>
                  </a:lnTo>
                  <a:lnTo>
                    <a:pt x="2735961" y="1168781"/>
                  </a:lnTo>
                  <a:lnTo>
                    <a:pt x="2735961" y="1174877"/>
                  </a:lnTo>
                  <a:lnTo>
                    <a:pt x="2750566" y="1174877"/>
                  </a:lnTo>
                  <a:lnTo>
                    <a:pt x="2750566" y="1185037"/>
                  </a:lnTo>
                  <a:lnTo>
                    <a:pt x="2792095" y="1185037"/>
                  </a:lnTo>
                  <a:lnTo>
                    <a:pt x="2792095" y="1197229"/>
                  </a:lnTo>
                  <a:lnTo>
                    <a:pt x="2841879" y="1197229"/>
                  </a:lnTo>
                  <a:lnTo>
                    <a:pt x="2841879" y="1213485"/>
                  </a:lnTo>
                  <a:lnTo>
                    <a:pt x="2854325" y="1213485"/>
                  </a:lnTo>
                  <a:lnTo>
                    <a:pt x="2854325" y="1237869"/>
                  </a:lnTo>
                  <a:lnTo>
                    <a:pt x="2870962" y="1237869"/>
                  </a:lnTo>
                  <a:lnTo>
                    <a:pt x="2870962" y="1245997"/>
                  </a:lnTo>
                  <a:lnTo>
                    <a:pt x="2887599" y="1245997"/>
                  </a:lnTo>
                  <a:lnTo>
                    <a:pt x="2887599" y="1256157"/>
                  </a:lnTo>
                  <a:lnTo>
                    <a:pt x="2931160" y="1256157"/>
                  </a:lnTo>
                  <a:lnTo>
                    <a:pt x="2931160" y="1266317"/>
                  </a:lnTo>
                  <a:lnTo>
                    <a:pt x="2945638" y="1266317"/>
                  </a:lnTo>
                  <a:lnTo>
                    <a:pt x="2945638" y="1276477"/>
                  </a:lnTo>
                  <a:lnTo>
                    <a:pt x="2954020" y="1276477"/>
                  </a:lnTo>
                  <a:lnTo>
                    <a:pt x="2954020" y="1284605"/>
                  </a:lnTo>
                  <a:lnTo>
                    <a:pt x="2960243" y="1284605"/>
                  </a:lnTo>
                  <a:lnTo>
                    <a:pt x="2960243" y="1298829"/>
                  </a:lnTo>
                  <a:lnTo>
                    <a:pt x="2976880" y="1298829"/>
                  </a:lnTo>
                  <a:lnTo>
                    <a:pt x="2976880" y="1327277"/>
                  </a:lnTo>
                  <a:lnTo>
                    <a:pt x="3001772" y="1327277"/>
                  </a:lnTo>
                  <a:lnTo>
                    <a:pt x="3001772" y="1337437"/>
                  </a:lnTo>
                  <a:lnTo>
                    <a:pt x="3043301" y="1337437"/>
                  </a:lnTo>
                  <a:lnTo>
                    <a:pt x="3043301" y="1369949"/>
                  </a:lnTo>
                  <a:lnTo>
                    <a:pt x="3153283" y="1369949"/>
                  </a:lnTo>
                  <a:lnTo>
                    <a:pt x="3153283" y="1392301"/>
                  </a:lnTo>
                  <a:lnTo>
                    <a:pt x="3163697" y="1392301"/>
                  </a:lnTo>
                  <a:lnTo>
                    <a:pt x="3176143" y="1392301"/>
                  </a:lnTo>
                  <a:lnTo>
                    <a:pt x="3176143" y="1416685"/>
                  </a:lnTo>
                  <a:lnTo>
                    <a:pt x="3192653" y="1416685"/>
                  </a:lnTo>
                  <a:lnTo>
                    <a:pt x="3192653" y="1443228"/>
                  </a:lnTo>
                  <a:lnTo>
                    <a:pt x="3211449" y="1443228"/>
                  </a:lnTo>
                  <a:lnTo>
                    <a:pt x="3211449" y="1455420"/>
                  </a:lnTo>
                  <a:lnTo>
                    <a:pt x="3236341" y="1455420"/>
                  </a:lnTo>
                  <a:lnTo>
                    <a:pt x="3263265" y="1455420"/>
                  </a:lnTo>
                  <a:lnTo>
                    <a:pt x="3263265" y="1467612"/>
                  </a:lnTo>
                  <a:lnTo>
                    <a:pt x="3263265" y="1481836"/>
                  </a:lnTo>
                  <a:lnTo>
                    <a:pt x="3277870" y="1481836"/>
                  </a:lnTo>
                  <a:lnTo>
                    <a:pt x="3298571" y="1481836"/>
                  </a:lnTo>
                  <a:lnTo>
                    <a:pt x="3298571" y="1504188"/>
                  </a:lnTo>
                  <a:lnTo>
                    <a:pt x="3327654" y="1504188"/>
                  </a:lnTo>
                  <a:lnTo>
                    <a:pt x="3327654" y="1514348"/>
                  </a:lnTo>
                  <a:lnTo>
                    <a:pt x="3524885" y="1514348"/>
                  </a:lnTo>
                  <a:lnTo>
                    <a:pt x="3524885" y="1544828"/>
                  </a:lnTo>
                  <a:lnTo>
                    <a:pt x="3603752" y="1544828"/>
                  </a:lnTo>
                  <a:lnTo>
                    <a:pt x="3603752" y="1581404"/>
                  </a:lnTo>
                  <a:lnTo>
                    <a:pt x="3661918" y="1581404"/>
                  </a:lnTo>
                  <a:lnTo>
                    <a:pt x="3661918" y="1638300"/>
                  </a:lnTo>
                  <a:lnTo>
                    <a:pt x="4012692" y="1638300"/>
                  </a:lnTo>
                </a:path>
              </a:pathLst>
            </a:custGeom>
            <a:ln w="11176">
              <a:solidFill>
                <a:srgbClr val="2E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8676" y="973836"/>
              <a:ext cx="4003675" cy="1690370"/>
            </a:xfrm>
            <a:custGeom>
              <a:avLst/>
              <a:gdLst/>
              <a:ahLst/>
              <a:cxnLst/>
              <a:rect l="l" t="t" r="r" b="b"/>
              <a:pathLst>
                <a:path w="4003675" h="1690370">
                  <a:moveTo>
                    <a:pt x="3979164" y="1639824"/>
                  </a:moveTo>
                  <a:lnTo>
                    <a:pt x="3979164" y="1690115"/>
                  </a:lnTo>
                </a:path>
                <a:path w="4003675" h="1690370">
                  <a:moveTo>
                    <a:pt x="4003548" y="1664208"/>
                  </a:moveTo>
                  <a:lnTo>
                    <a:pt x="3950208" y="1664208"/>
                  </a:lnTo>
                </a:path>
                <a:path w="4003675" h="1690370">
                  <a:moveTo>
                    <a:pt x="3927348" y="1639824"/>
                  </a:moveTo>
                  <a:lnTo>
                    <a:pt x="3927348" y="1690115"/>
                  </a:lnTo>
                </a:path>
                <a:path w="4003675" h="1690370">
                  <a:moveTo>
                    <a:pt x="3951732" y="1664208"/>
                  </a:moveTo>
                  <a:lnTo>
                    <a:pt x="3902964" y="1664208"/>
                  </a:lnTo>
                </a:path>
                <a:path w="4003675" h="1690370">
                  <a:moveTo>
                    <a:pt x="3877056" y="1639824"/>
                  </a:moveTo>
                  <a:lnTo>
                    <a:pt x="3877056" y="1690115"/>
                  </a:lnTo>
                </a:path>
                <a:path w="4003675" h="1690370">
                  <a:moveTo>
                    <a:pt x="3902964" y="1664208"/>
                  </a:moveTo>
                  <a:lnTo>
                    <a:pt x="3852672" y="1664208"/>
                  </a:lnTo>
                </a:path>
                <a:path w="4003675" h="1690370">
                  <a:moveTo>
                    <a:pt x="3835908" y="1639824"/>
                  </a:moveTo>
                  <a:lnTo>
                    <a:pt x="3835908" y="1690115"/>
                  </a:lnTo>
                </a:path>
                <a:path w="4003675" h="1690370">
                  <a:moveTo>
                    <a:pt x="3863340" y="1664208"/>
                  </a:moveTo>
                  <a:lnTo>
                    <a:pt x="3811524" y="1664208"/>
                  </a:lnTo>
                </a:path>
                <a:path w="4003675" h="1690370">
                  <a:moveTo>
                    <a:pt x="3831336" y="1639824"/>
                  </a:moveTo>
                  <a:lnTo>
                    <a:pt x="3831336" y="1690115"/>
                  </a:lnTo>
                </a:path>
                <a:path w="4003675" h="1690370">
                  <a:moveTo>
                    <a:pt x="3857244" y="1664208"/>
                  </a:moveTo>
                  <a:lnTo>
                    <a:pt x="3805428" y="1664208"/>
                  </a:lnTo>
                </a:path>
                <a:path w="4003675" h="1690370">
                  <a:moveTo>
                    <a:pt x="3822191" y="1639824"/>
                  </a:moveTo>
                  <a:lnTo>
                    <a:pt x="3822191" y="1690115"/>
                  </a:lnTo>
                </a:path>
                <a:path w="4003675" h="1690370">
                  <a:moveTo>
                    <a:pt x="3846576" y="1664208"/>
                  </a:moveTo>
                  <a:lnTo>
                    <a:pt x="3794760" y="1664208"/>
                  </a:lnTo>
                </a:path>
                <a:path w="4003675" h="1690370">
                  <a:moveTo>
                    <a:pt x="3813048" y="1639824"/>
                  </a:moveTo>
                  <a:lnTo>
                    <a:pt x="3813048" y="1690115"/>
                  </a:lnTo>
                </a:path>
                <a:path w="4003675" h="1690370">
                  <a:moveTo>
                    <a:pt x="3840479" y="1664208"/>
                  </a:moveTo>
                  <a:lnTo>
                    <a:pt x="3785616" y="1664208"/>
                  </a:lnTo>
                </a:path>
                <a:path w="4003675" h="1690370">
                  <a:moveTo>
                    <a:pt x="3802379" y="1639824"/>
                  </a:moveTo>
                  <a:lnTo>
                    <a:pt x="3802379" y="1690115"/>
                  </a:lnTo>
                </a:path>
                <a:path w="4003675" h="1690370">
                  <a:moveTo>
                    <a:pt x="3828288" y="1664208"/>
                  </a:moveTo>
                  <a:lnTo>
                    <a:pt x="3777996" y="1664208"/>
                  </a:lnTo>
                </a:path>
                <a:path w="4003675" h="1690370">
                  <a:moveTo>
                    <a:pt x="3765804" y="1639824"/>
                  </a:moveTo>
                  <a:lnTo>
                    <a:pt x="3765804" y="1690115"/>
                  </a:lnTo>
                </a:path>
                <a:path w="4003675" h="1690370">
                  <a:moveTo>
                    <a:pt x="3790188" y="1664208"/>
                  </a:moveTo>
                  <a:lnTo>
                    <a:pt x="3738372" y="1664208"/>
                  </a:lnTo>
                </a:path>
                <a:path w="4003675" h="1690370">
                  <a:moveTo>
                    <a:pt x="3756660" y="1639824"/>
                  </a:moveTo>
                  <a:lnTo>
                    <a:pt x="3756660" y="1690115"/>
                  </a:lnTo>
                </a:path>
                <a:path w="4003675" h="1690370">
                  <a:moveTo>
                    <a:pt x="3782568" y="1664208"/>
                  </a:moveTo>
                  <a:lnTo>
                    <a:pt x="3730752" y="1664208"/>
                  </a:lnTo>
                </a:path>
                <a:path w="4003675" h="1690370">
                  <a:moveTo>
                    <a:pt x="3749040" y="1639824"/>
                  </a:moveTo>
                  <a:lnTo>
                    <a:pt x="3749040" y="1690115"/>
                  </a:lnTo>
                </a:path>
                <a:path w="4003675" h="1690370">
                  <a:moveTo>
                    <a:pt x="3773424" y="1664208"/>
                  </a:moveTo>
                  <a:lnTo>
                    <a:pt x="3724656" y="1664208"/>
                  </a:lnTo>
                </a:path>
                <a:path w="4003675" h="1690370">
                  <a:moveTo>
                    <a:pt x="3742944" y="1639824"/>
                  </a:moveTo>
                  <a:lnTo>
                    <a:pt x="3742944" y="1690115"/>
                  </a:lnTo>
                </a:path>
                <a:path w="4003675" h="1690370">
                  <a:moveTo>
                    <a:pt x="3768852" y="1664208"/>
                  </a:moveTo>
                  <a:lnTo>
                    <a:pt x="3715512" y="1664208"/>
                  </a:lnTo>
                </a:path>
                <a:path w="4003675" h="1690370">
                  <a:moveTo>
                    <a:pt x="3692652" y="1639824"/>
                  </a:moveTo>
                  <a:lnTo>
                    <a:pt x="3692652" y="1690115"/>
                  </a:lnTo>
                </a:path>
                <a:path w="4003675" h="1690370">
                  <a:moveTo>
                    <a:pt x="3717036" y="1664208"/>
                  </a:moveTo>
                  <a:lnTo>
                    <a:pt x="3665220" y="1664208"/>
                  </a:lnTo>
                </a:path>
                <a:path w="4003675" h="1690370">
                  <a:moveTo>
                    <a:pt x="3675888" y="1639824"/>
                  </a:moveTo>
                  <a:lnTo>
                    <a:pt x="3675888" y="1690115"/>
                  </a:lnTo>
                </a:path>
                <a:path w="4003675" h="1690370">
                  <a:moveTo>
                    <a:pt x="3701796" y="1664208"/>
                  </a:moveTo>
                  <a:lnTo>
                    <a:pt x="3648456" y="1664208"/>
                  </a:lnTo>
                </a:path>
                <a:path w="4003675" h="1690370">
                  <a:moveTo>
                    <a:pt x="3646932" y="1580388"/>
                  </a:moveTo>
                  <a:lnTo>
                    <a:pt x="3646932" y="1633727"/>
                  </a:lnTo>
                </a:path>
                <a:path w="4003675" h="1690370">
                  <a:moveTo>
                    <a:pt x="3671316" y="1604771"/>
                  </a:moveTo>
                  <a:lnTo>
                    <a:pt x="3617976" y="1604771"/>
                  </a:lnTo>
                </a:path>
                <a:path w="4003675" h="1690370">
                  <a:moveTo>
                    <a:pt x="3630168" y="1580388"/>
                  </a:moveTo>
                  <a:lnTo>
                    <a:pt x="3630168" y="1633727"/>
                  </a:lnTo>
                </a:path>
                <a:path w="4003675" h="1690370">
                  <a:moveTo>
                    <a:pt x="3656076" y="1604771"/>
                  </a:moveTo>
                  <a:lnTo>
                    <a:pt x="3604260" y="1604771"/>
                  </a:lnTo>
                </a:path>
                <a:path w="4003675" h="1690370">
                  <a:moveTo>
                    <a:pt x="3624072" y="1580388"/>
                  </a:moveTo>
                  <a:lnTo>
                    <a:pt x="3624072" y="1633727"/>
                  </a:lnTo>
                </a:path>
                <a:path w="4003675" h="1690370">
                  <a:moveTo>
                    <a:pt x="3648456" y="1604771"/>
                  </a:moveTo>
                  <a:lnTo>
                    <a:pt x="3596640" y="1604771"/>
                  </a:lnTo>
                </a:path>
                <a:path w="4003675" h="1690370">
                  <a:moveTo>
                    <a:pt x="3617976" y="1580388"/>
                  </a:moveTo>
                  <a:lnTo>
                    <a:pt x="3617976" y="1633727"/>
                  </a:lnTo>
                </a:path>
                <a:path w="4003675" h="1690370">
                  <a:moveTo>
                    <a:pt x="3645408" y="1604771"/>
                  </a:moveTo>
                  <a:lnTo>
                    <a:pt x="3590544" y="1604771"/>
                  </a:lnTo>
                </a:path>
                <a:path w="4003675" h="1690370">
                  <a:moveTo>
                    <a:pt x="3604260" y="1580388"/>
                  </a:moveTo>
                  <a:lnTo>
                    <a:pt x="3604260" y="1633727"/>
                  </a:lnTo>
                </a:path>
                <a:path w="4003675" h="1690370">
                  <a:moveTo>
                    <a:pt x="3630168" y="1604771"/>
                  </a:moveTo>
                  <a:lnTo>
                    <a:pt x="3576828" y="1604771"/>
                  </a:lnTo>
                </a:path>
                <a:path w="4003675" h="1690370">
                  <a:moveTo>
                    <a:pt x="3593591" y="1542288"/>
                  </a:moveTo>
                  <a:lnTo>
                    <a:pt x="3593591" y="1592580"/>
                  </a:lnTo>
                </a:path>
                <a:path w="4003675" h="1690370">
                  <a:moveTo>
                    <a:pt x="3617976" y="1568195"/>
                  </a:moveTo>
                  <a:lnTo>
                    <a:pt x="3567684" y="1568195"/>
                  </a:lnTo>
                </a:path>
                <a:path w="4003675" h="1690370">
                  <a:moveTo>
                    <a:pt x="3587496" y="1542288"/>
                  </a:moveTo>
                  <a:lnTo>
                    <a:pt x="3587496" y="1592580"/>
                  </a:lnTo>
                </a:path>
                <a:path w="4003675" h="1690370">
                  <a:moveTo>
                    <a:pt x="3613404" y="1568195"/>
                  </a:moveTo>
                  <a:lnTo>
                    <a:pt x="3561588" y="1568195"/>
                  </a:lnTo>
                </a:path>
                <a:path w="4003675" h="1690370">
                  <a:moveTo>
                    <a:pt x="3581400" y="1542288"/>
                  </a:moveTo>
                  <a:lnTo>
                    <a:pt x="3581400" y="1592580"/>
                  </a:lnTo>
                </a:path>
                <a:path w="4003675" h="1690370">
                  <a:moveTo>
                    <a:pt x="3607308" y="1568195"/>
                  </a:moveTo>
                  <a:lnTo>
                    <a:pt x="3555491" y="1568195"/>
                  </a:lnTo>
                </a:path>
                <a:path w="4003675" h="1690370">
                  <a:moveTo>
                    <a:pt x="3560064" y="1542288"/>
                  </a:moveTo>
                  <a:lnTo>
                    <a:pt x="3560064" y="1592580"/>
                  </a:lnTo>
                </a:path>
                <a:path w="4003675" h="1690370">
                  <a:moveTo>
                    <a:pt x="3584448" y="1568195"/>
                  </a:moveTo>
                  <a:lnTo>
                    <a:pt x="3532632" y="1568195"/>
                  </a:lnTo>
                </a:path>
                <a:path w="4003675" h="1690370">
                  <a:moveTo>
                    <a:pt x="3550920" y="1542288"/>
                  </a:moveTo>
                  <a:lnTo>
                    <a:pt x="3550920" y="1592580"/>
                  </a:lnTo>
                </a:path>
                <a:path w="4003675" h="1690370">
                  <a:moveTo>
                    <a:pt x="3576828" y="1568195"/>
                  </a:moveTo>
                  <a:lnTo>
                    <a:pt x="3525012" y="1568195"/>
                  </a:lnTo>
                </a:path>
                <a:path w="4003675" h="1690370">
                  <a:moveTo>
                    <a:pt x="3532632" y="1542288"/>
                  </a:moveTo>
                  <a:lnTo>
                    <a:pt x="3532632" y="1592580"/>
                  </a:lnTo>
                </a:path>
                <a:path w="4003675" h="1690370">
                  <a:moveTo>
                    <a:pt x="3560064" y="1568195"/>
                  </a:moveTo>
                  <a:lnTo>
                    <a:pt x="3508248" y="1568195"/>
                  </a:lnTo>
                </a:path>
                <a:path w="4003675" h="1690370">
                  <a:moveTo>
                    <a:pt x="3521964" y="1542288"/>
                  </a:moveTo>
                  <a:lnTo>
                    <a:pt x="3521964" y="1592580"/>
                  </a:lnTo>
                </a:path>
                <a:path w="4003675" h="1690370">
                  <a:moveTo>
                    <a:pt x="3547872" y="1568195"/>
                  </a:moveTo>
                  <a:lnTo>
                    <a:pt x="3493008" y="1568195"/>
                  </a:lnTo>
                </a:path>
                <a:path w="4003675" h="1690370">
                  <a:moveTo>
                    <a:pt x="3518916" y="1542288"/>
                  </a:moveTo>
                  <a:lnTo>
                    <a:pt x="3518916" y="1592580"/>
                  </a:lnTo>
                </a:path>
                <a:path w="4003675" h="1690370">
                  <a:moveTo>
                    <a:pt x="3543300" y="1568195"/>
                  </a:moveTo>
                  <a:lnTo>
                    <a:pt x="3493008" y="1568195"/>
                  </a:lnTo>
                </a:path>
                <a:path w="4003675" h="1690370">
                  <a:moveTo>
                    <a:pt x="3515868" y="1513332"/>
                  </a:moveTo>
                  <a:lnTo>
                    <a:pt x="3515868" y="1563624"/>
                  </a:lnTo>
                </a:path>
                <a:path w="4003675" h="1690370">
                  <a:moveTo>
                    <a:pt x="3541776" y="1537715"/>
                  </a:moveTo>
                  <a:lnTo>
                    <a:pt x="3489960" y="1537715"/>
                  </a:lnTo>
                </a:path>
                <a:path w="4003675" h="1690370">
                  <a:moveTo>
                    <a:pt x="3502152" y="1513332"/>
                  </a:moveTo>
                  <a:lnTo>
                    <a:pt x="3502152" y="1563624"/>
                  </a:lnTo>
                </a:path>
                <a:path w="4003675" h="1690370">
                  <a:moveTo>
                    <a:pt x="3526536" y="1537715"/>
                  </a:moveTo>
                  <a:lnTo>
                    <a:pt x="3474720" y="1537715"/>
                  </a:lnTo>
                </a:path>
                <a:path w="4003675" h="1690370">
                  <a:moveTo>
                    <a:pt x="3480816" y="1513332"/>
                  </a:moveTo>
                  <a:lnTo>
                    <a:pt x="3480816" y="1563624"/>
                  </a:lnTo>
                </a:path>
                <a:path w="4003675" h="1690370">
                  <a:moveTo>
                    <a:pt x="3508248" y="1537715"/>
                  </a:moveTo>
                  <a:lnTo>
                    <a:pt x="3453384" y="1537715"/>
                  </a:lnTo>
                </a:path>
                <a:path w="4003675" h="1690370">
                  <a:moveTo>
                    <a:pt x="3467100" y="1513332"/>
                  </a:moveTo>
                  <a:lnTo>
                    <a:pt x="3467100" y="1563624"/>
                  </a:lnTo>
                </a:path>
                <a:path w="4003675" h="1690370">
                  <a:moveTo>
                    <a:pt x="3493008" y="1537715"/>
                  </a:moveTo>
                  <a:lnTo>
                    <a:pt x="3439668" y="1537715"/>
                  </a:lnTo>
                </a:path>
                <a:path w="4003675" h="1690370">
                  <a:moveTo>
                    <a:pt x="3451860" y="1513332"/>
                  </a:moveTo>
                  <a:lnTo>
                    <a:pt x="3451860" y="1563624"/>
                  </a:lnTo>
                </a:path>
                <a:path w="4003675" h="1690370">
                  <a:moveTo>
                    <a:pt x="3479291" y="1537715"/>
                  </a:moveTo>
                  <a:lnTo>
                    <a:pt x="3424428" y="1537715"/>
                  </a:lnTo>
                </a:path>
                <a:path w="4003675" h="1690370">
                  <a:moveTo>
                    <a:pt x="3447288" y="1513332"/>
                  </a:moveTo>
                  <a:lnTo>
                    <a:pt x="3447288" y="1563624"/>
                  </a:lnTo>
                </a:path>
                <a:path w="4003675" h="1690370">
                  <a:moveTo>
                    <a:pt x="3473196" y="1537715"/>
                  </a:moveTo>
                  <a:lnTo>
                    <a:pt x="3422904" y="1537715"/>
                  </a:lnTo>
                </a:path>
                <a:path w="4003675" h="1690370">
                  <a:moveTo>
                    <a:pt x="3430524" y="1513332"/>
                  </a:moveTo>
                  <a:lnTo>
                    <a:pt x="3430524" y="1563624"/>
                  </a:lnTo>
                </a:path>
                <a:path w="4003675" h="1690370">
                  <a:moveTo>
                    <a:pt x="3456432" y="1537715"/>
                  </a:moveTo>
                  <a:lnTo>
                    <a:pt x="3406140" y="1537715"/>
                  </a:lnTo>
                </a:path>
                <a:path w="4003675" h="1690370">
                  <a:moveTo>
                    <a:pt x="3412236" y="1513332"/>
                  </a:moveTo>
                  <a:lnTo>
                    <a:pt x="3412236" y="1563624"/>
                  </a:lnTo>
                </a:path>
                <a:path w="4003675" h="1690370">
                  <a:moveTo>
                    <a:pt x="3439668" y="1537715"/>
                  </a:moveTo>
                  <a:lnTo>
                    <a:pt x="3384804" y="1537715"/>
                  </a:lnTo>
                </a:path>
                <a:path w="4003675" h="1690370">
                  <a:moveTo>
                    <a:pt x="3392424" y="1513332"/>
                  </a:moveTo>
                  <a:lnTo>
                    <a:pt x="3392424" y="1563624"/>
                  </a:lnTo>
                </a:path>
                <a:path w="4003675" h="1690370">
                  <a:moveTo>
                    <a:pt x="3416808" y="1537715"/>
                  </a:moveTo>
                  <a:lnTo>
                    <a:pt x="3364991" y="1537715"/>
                  </a:lnTo>
                </a:path>
                <a:path w="4003675" h="1690370">
                  <a:moveTo>
                    <a:pt x="3381756" y="1513332"/>
                  </a:moveTo>
                  <a:lnTo>
                    <a:pt x="3381756" y="1563624"/>
                  </a:lnTo>
                </a:path>
                <a:path w="4003675" h="1690370">
                  <a:moveTo>
                    <a:pt x="3407664" y="1537715"/>
                  </a:moveTo>
                  <a:lnTo>
                    <a:pt x="3354324" y="1537715"/>
                  </a:lnTo>
                </a:path>
                <a:path w="4003675" h="1690370">
                  <a:moveTo>
                    <a:pt x="3358896" y="1513332"/>
                  </a:moveTo>
                  <a:lnTo>
                    <a:pt x="3358896" y="1563624"/>
                  </a:lnTo>
                </a:path>
                <a:path w="4003675" h="1690370">
                  <a:moveTo>
                    <a:pt x="3383279" y="1537715"/>
                  </a:moveTo>
                  <a:lnTo>
                    <a:pt x="3332988" y="1537715"/>
                  </a:lnTo>
                </a:path>
                <a:path w="4003675" h="1690370">
                  <a:moveTo>
                    <a:pt x="3352800" y="1513332"/>
                  </a:moveTo>
                  <a:lnTo>
                    <a:pt x="3352800" y="1563624"/>
                  </a:lnTo>
                </a:path>
                <a:path w="4003675" h="1690370">
                  <a:moveTo>
                    <a:pt x="3377184" y="1537715"/>
                  </a:moveTo>
                  <a:lnTo>
                    <a:pt x="3325368" y="1537715"/>
                  </a:lnTo>
                </a:path>
                <a:path w="4003675" h="1690370">
                  <a:moveTo>
                    <a:pt x="3343656" y="1513332"/>
                  </a:moveTo>
                  <a:lnTo>
                    <a:pt x="3343656" y="1563624"/>
                  </a:lnTo>
                </a:path>
                <a:path w="4003675" h="1690370">
                  <a:moveTo>
                    <a:pt x="3369564" y="1537715"/>
                  </a:moveTo>
                  <a:lnTo>
                    <a:pt x="3317748" y="1537715"/>
                  </a:lnTo>
                </a:path>
                <a:path w="4003675" h="1690370">
                  <a:moveTo>
                    <a:pt x="3337560" y="1513332"/>
                  </a:moveTo>
                  <a:lnTo>
                    <a:pt x="3337560" y="1563624"/>
                  </a:lnTo>
                </a:path>
                <a:path w="4003675" h="1690370">
                  <a:moveTo>
                    <a:pt x="3363468" y="1537715"/>
                  </a:moveTo>
                  <a:lnTo>
                    <a:pt x="3313176" y="1537715"/>
                  </a:lnTo>
                </a:path>
                <a:path w="4003675" h="1690370">
                  <a:moveTo>
                    <a:pt x="3320796" y="1502664"/>
                  </a:moveTo>
                  <a:lnTo>
                    <a:pt x="3320796" y="1554480"/>
                  </a:lnTo>
                </a:path>
                <a:path w="4003675" h="1690370">
                  <a:moveTo>
                    <a:pt x="3346704" y="1530095"/>
                  </a:moveTo>
                  <a:lnTo>
                    <a:pt x="3294888" y="1530095"/>
                  </a:lnTo>
                </a:path>
                <a:path w="4003675" h="1690370">
                  <a:moveTo>
                    <a:pt x="3313176" y="1502664"/>
                  </a:moveTo>
                  <a:lnTo>
                    <a:pt x="3313176" y="1554480"/>
                  </a:lnTo>
                </a:path>
                <a:path w="4003675" h="1690370">
                  <a:moveTo>
                    <a:pt x="3337560" y="1530095"/>
                  </a:moveTo>
                  <a:lnTo>
                    <a:pt x="3285744" y="1530095"/>
                  </a:lnTo>
                </a:path>
                <a:path w="4003675" h="1690370">
                  <a:moveTo>
                    <a:pt x="3300984" y="1481327"/>
                  </a:moveTo>
                  <a:lnTo>
                    <a:pt x="3300984" y="1531620"/>
                  </a:lnTo>
                </a:path>
                <a:path w="4003675" h="1690370">
                  <a:moveTo>
                    <a:pt x="3325368" y="1507236"/>
                  </a:moveTo>
                  <a:lnTo>
                    <a:pt x="3272028" y="1507236"/>
                  </a:lnTo>
                </a:path>
                <a:path w="4003675" h="1690370">
                  <a:moveTo>
                    <a:pt x="3291840" y="1481327"/>
                  </a:moveTo>
                  <a:lnTo>
                    <a:pt x="3291840" y="1531620"/>
                  </a:lnTo>
                </a:path>
                <a:path w="4003675" h="1690370">
                  <a:moveTo>
                    <a:pt x="3317748" y="1507236"/>
                  </a:moveTo>
                  <a:lnTo>
                    <a:pt x="3264408" y="1507236"/>
                  </a:lnTo>
                </a:path>
                <a:path w="4003675" h="1690370">
                  <a:moveTo>
                    <a:pt x="3285744" y="1481327"/>
                  </a:moveTo>
                  <a:lnTo>
                    <a:pt x="3285744" y="1531620"/>
                  </a:lnTo>
                </a:path>
                <a:path w="4003675" h="1690370">
                  <a:moveTo>
                    <a:pt x="3313176" y="1507236"/>
                  </a:moveTo>
                  <a:lnTo>
                    <a:pt x="3258312" y="1507236"/>
                  </a:lnTo>
                </a:path>
                <a:path w="4003675" h="1690370">
                  <a:moveTo>
                    <a:pt x="3272028" y="1481327"/>
                  </a:moveTo>
                  <a:lnTo>
                    <a:pt x="3272028" y="1531620"/>
                  </a:lnTo>
                </a:path>
                <a:path w="4003675" h="1690370">
                  <a:moveTo>
                    <a:pt x="3297936" y="1507236"/>
                  </a:moveTo>
                  <a:lnTo>
                    <a:pt x="3244596" y="1507236"/>
                  </a:lnTo>
                </a:path>
                <a:path w="4003675" h="1690370">
                  <a:moveTo>
                    <a:pt x="3256788" y="1469136"/>
                  </a:moveTo>
                  <a:lnTo>
                    <a:pt x="3256788" y="1517903"/>
                  </a:lnTo>
                </a:path>
                <a:path w="4003675" h="1690370">
                  <a:moveTo>
                    <a:pt x="3284220" y="1493520"/>
                  </a:moveTo>
                  <a:lnTo>
                    <a:pt x="3229356" y="1493520"/>
                  </a:lnTo>
                </a:path>
                <a:path w="4003675" h="1690370">
                  <a:moveTo>
                    <a:pt x="3256788" y="1456944"/>
                  </a:moveTo>
                  <a:lnTo>
                    <a:pt x="3256788" y="1508759"/>
                  </a:lnTo>
                </a:path>
                <a:path w="4003675" h="1690370">
                  <a:moveTo>
                    <a:pt x="3284220" y="1481327"/>
                  </a:moveTo>
                  <a:lnTo>
                    <a:pt x="3229356" y="1481327"/>
                  </a:lnTo>
                </a:path>
                <a:path w="4003675" h="1690370">
                  <a:moveTo>
                    <a:pt x="3238500" y="1456944"/>
                  </a:moveTo>
                  <a:lnTo>
                    <a:pt x="3238500" y="1508759"/>
                  </a:lnTo>
                </a:path>
                <a:path w="4003675" h="1690370">
                  <a:moveTo>
                    <a:pt x="3262884" y="1481327"/>
                  </a:moveTo>
                  <a:lnTo>
                    <a:pt x="3211068" y="1481327"/>
                  </a:lnTo>
                </a:path>
                <a:path w="4003675" h="1690370">
                  <a:moveTo>
                    <a:pt x="3229356" y="1456944"/>
                  </a:moveTo>
                  <a:lnTo>
                    <a:pt x="3229356" y="1508759"/>
                  </a:lnTo>
                </a:path>
                <a:path w="4003675" h="1690370">
                  <a:moveTo>
                    <a:pt x="3256788" y="1481327"/>
                  </a:moveTo>
                  <a:lnTo>
                    <a:pt x="3203448" y="1481327"/>
                  </a:lnTo>
                </a:path>
                <a:path w="4003675" h="1690370">
                  <a:moveTo>
                    <a:pt x="3223260" y="1456944"/>
                  </a:moveTo>
                  <a:lnTo>
                    <a:pt x="3223260" y="1508759"/>
                  </a:lnTo>
                </a:path>
                <a:path w="4003675" h="1690370">
                  <a:moveTo>
                    <a:pt x="3249168" y="1481327"/>
                  </a:moveTo>
                  <a:lnTo>
                    <a:pt x="3198876" y="1481327"/>
                  </a:lnTo>
                </a:path>
                <a:path w="4003675" h="1690370">
                  <a:moveTo>
                    <a:pt x="3204972" y="1444752"/>
                  </a:moveTo>
                  <a:lnTo>
                    <a:pt x="3204972" y="1495044"/>
                  </a:lnTo>
                </a:path>
                <a:path w="4003675" h="1690370">
                  <a:moveTo>
                    <a:pt x="3232404" y="1469136"/>
                  </a:moveTo>
                  <a:lnTo>
                    <a:pt x="3180588" y="1469136"/>
                  </a:lnTo>
                </a:path>
                <a:path w="4003675" h="1690370">
                  <a:moveTo>
                    <a:pt x="3186684" y="1429512"/>
                  </a:moveTo>
                  <a:lnTo>
                    <a:pt x="3186684" y="1481327"/>
                  </a:lnTo>
                </a:path>
                <a:path w="4003675" h="1690370">
                  <a:moveTo>
                    <a:pt x="3211068" y="1456944"/>
                  </a:moveTo>
                  <a:lnTo>
                    <a:pt x="3160776" y="1456944"/>
                  </a:lnTo>
                </a:path>
                <a:path w="4003675" h="1690370">
                  <a:moveTo>
                    <a:pt x="3186684" y="1415795"/>
                  </a:moveTo>
                  <a:lnTo>
                    <a:pt x="3186684" y="1469136"/>
                  </a:lnTo>
                </a:path>
                <a:path w="4003675" h="1690370">
                  <a:moveTo>
                    <a:pt x="3211068" y="1440180"/>
                  </a:moveTo>
                  <a:lnTo>
                    <a:pt x="3160776" y="1440180"/>
                  </a:lnTo>
                </a:path>
                <a:path w="4003675" h="1690370">
                  <a:moveTo>
                    <a:pt x="3169920" y="1392936"/>
                  </a:moveTo>
                  <a:lnTo>
                    <a:pt x="3169920" y="1444752"/>
                  </a:lnTo>
                </a:path>
                <a:path w="4003675" h="1690370">
                  <a:moveTo>
                    <a:pt x="3194304" y="1417320"/>
                  </a:moveTo>
                  <a:lnTo>
                    <a:pt x="3142488" y="1417320"/>
                  </a:lnTo>
                </a:path>
                <a:path w="4003675" h="1690370">
                  <a:moveTo>
                    <a:pt x="3145536" y="1392936"/>
                  </a:moveTo>
                  <a:lnTo>
                    <a:pt x="3145536" y="1444752"/>
                  </a:lnTo>
                </a:path>
                <a:path w="4003675" h="1690370">
                  <a:moveTo>
                    <a:pt x="3171444" y="1417320"/>
                  </a:moveTo>
                  <a:lnTo>
                    <a:pt x="3119628" y="1417320"/>
                  </a:lnTo>
                </a:path>
                <a:path w="4003675" h="1690370">
                  <a:moveTo>
                    <a:pt x="3148584" y="1392936"/>
                  </a:moveTo>
                  <a:lnTo>
                    <a:pt x="3148584" y="1444752"/>
                  </a:lnTo>
                </a:path>
                <a:path w="4003675" h="1690370">
                  <a:moveTo>
                    <a:pt x="3176016" y="1417320"/>
                  </a:moveTo>
                  <a:lnTo>
                    <a:pt x="3124200" y="1417320"/>
                  </a:lnTo>
                </a:path>
                <a:path w="4003675" h="1690370">
                  <a:moveTo>
                    <a:pt x="3157728" y="1392936"/>
                  </a:moveTo>
                  <a:lnTo>
                    <a:pt x="3157728" y="1444752"/>
                  </a:lnTo>
                </a:path>
                <a:path w="4003675" h="1690370">
                  <a:moveTo>
                    <a:pt x="3182112" y="1417320"/>
                  </a:moveTo>
                  <a:lnTo>
                    <a:pt x="3130296" y="1417320"/>
                  </a:lnTo>
                </a:path>
                <a:path w="4003675" h="1690370">
                  <a:moveTo>
                    <a:pt x="3125724" y="1368552"/>
                  </a:moveTo>
                  <a:lnTo>
                    <a:pt x="3125724" y="1417320"/>
                  </a:lnTo>
                </a:path>
                <a:path w="4003675" h="1690370">
                  <a:moveTo>
                    <a:pt x="3153156" y="1392936"/>
                  </a:moveTo>
                  <a:lnTo>
                    <a:pt x="3101340" y="1392936"/>
                  </a:lnTo>
                </a:path>
                <a:path w="4003675" h="1690370">
                  <a:moveTo>
                    <a:pt x="3095244" y="1368552"/>
                  </a:moveTo>
                  <a:lnTo>
                    <a:pt x="3095244" y="1417320"/>
                  </a:lnTo>
                </a:path>
                <a:path w="4003675" h="1690370">
                  <a:moveTo>
                    <a:pt x="3122676" y="1392936"/>
                  </a:moveTo>
                  <a:lnTo>
                    <a:pt x="3069336" y="1392936"/>
                  </a:lnTo>
                </a:path>
                <a:path w="4003675" h="1690370">
                  <a:moveTo>
                    <a:pt x="3084576" y="1368552"/>
                  </a:moveTo>
                  <a:lnTo>
                    <a:pt x="3084576" y="1417320"/>
                  </a:lnTo>
                </a:path>
                <a:path w="4003675" h="1690370">
                  <a:moveTo>
                    <a:pt x="3112008" y="1392936"/>
                  </a:moveTo>
                  <a:lnTo>
                    <a:pt x="3060191" y="1392936"/>
                  </a:lnTo>
                </a:path>
                <a:path w="4003675" h="1690370">
                  <a:moveTo>
                    <a:pt x="3078479" y="1368552"/>
                  </a:moveTo>
                  <a:lnTo>
                    <a:pt x="3078479" y="1417320"/>
                  </a:lnTo>
                </a:path>
                <a:path w="4003675" h="1690370">
                  <a:moveTo>
                    <a:pt x="3105912" y="1392936"/>
                  </a:moveTo>
                  <a:lnTo>
                    <a:pt x="3051048" y="1392936"/>
                  </a:lnTo>
                </a:path>
                <a:path w="4003675" h="1690370">
                  <a:moveTo>
                    <a:pt x="3072384" y="1368552"/>
                  </a:moveTo>
                  <a:lnTo>
                    <a:pt x="3072384" y="1417320"/>
                  </a:lnTo>
                </a:path>
                <a:path w="4003675" h="1690370">
                  <a:moveTo>
                    <a:pt x="3096768" y="1392936"/>
                  </a:moveTo>
                  <a:lnTo>
                    <a:pt x="3046476" y="1392936"/>
                  </a:lnTo>
                </a:path>
                <a:path w="4003675" h="1690370">
                  <a:moveTo>
                    <a:pt x="3063240" y="1368552"/>
                  </a:moveTo>
                  <a:lnTo>
                    <a:pt x="3063240" y="1417320"/>
                  </a:lnTo>
                </a:path>
                <a:path w="4003675" h="1690370">
                  <a:moveTo>
                    <a:pt x="3090672" y="1392936"/>
                  </a:moveTo>
                  <a:lnTo>
                    <a:pt x="3038856" y="1392936"/>
                  </a:lnTo>
                </a:path>
                <a:path w="4003675" h="1690370">
                  <a:moveTo>
                    <a:pt x="3037332" y="1356359"/>
                  </a:moveTo>
                  <a:lnTo>
                    <a:pt x="3037332" y="1408176"/>
                  </a:lnTo>
                </a:path>
                <a:path w="4003675" h="1690370">
                  <a:moveTo>
                    <a:pt x="3063240" y="1383791"/>
                  </a:moveTo>
                  <a:lnTo>
                    <a:pt x="3009900" y="1383791"/>
                  </a:lnTo>
                </a:path>
                <a:path w="4003675" h="1690370">
                  <a:moveTo>
                    <a:pt x="3017520" y="1347215"/>
                  </a:moveTo>
                  <a:lnTo>
                    <a:pt x="3017520" y="1399032"/>
                  </a:lnTo>
                </a:path>
                <a:path w="4003675" h="1690370">
                  <a:moveTo>
                    <a:pt x="3044952" y="1373124"/>
                  </a:moveTo>
                  <a:lnTo>
                    <a:pt x="2993136" y="1373124"/>
                  </a:lnTo>
                </a:path>
                <a:path w="4003675" h="1690370">
                  <a:moveTo>
                    <a:pt x="3011424" y="1347215"/>
                  </a:moveTo>
                  <a:lnTo>
                    <a:pt x="3011424" y="1399032"/>
                  </a:lnTo>
                </a:path>
                <a:path w="4003675" h="1690370">
                  <a:moveTo>
                    <a:pt x="3038856" y="1373124"/>
                  </a:moveTo>
                  <a:lnTo>
                    <a:pt x="2987040" y="1373124"/>
                  </a:lnTo>
                </a:path>
                <a:path w="4003675" h="1690370">
                  <a:moveTo>
                    <a:pt x="3005328" y="1338071"/>
                  </a:moveTo>
                  <a:lnTo>
                    <a:pt x="3005328" y="1386839"/>
                  </a:lnTo>
                </a:path>
                <a:path w="4003675" h="1690370">
                  <a:moveTo>
                    <a:pt x="3032760" y="1362456"/>
                  </a:moveTo>
                  <a:lnTo>
                    <a:pt x="2980944" y="1362456"/>
                  </a:lnTo>
                </a:path>
                <a:path w="4003675" h="1690370">
                  <a:moveTo>
                    <a:pt x="2833116" y="1208532"/>
                  </a:moveTo>
                  <a:lnTo>
                    <a:pt x="2833116" y="1258824"/>
                  </a:lnTo>
                </a:path>
                <a:path w="4003675" h="1690370">
                  <a:moveTo>
                    <a:pt x="2859024" y="1234439"/>
                  </a:moveTo>
                  <a:lnTo>
                    <a:pt x="2808732" y="1234439"/>
                  </a:lnTo>
                </a:path>
                <a:path w="4003675" h="1690370">
                  <a:moveTo>
                    <a:pt x="2424684" y="1018032"/>
                  </a:moveTo>
                  <a:lnTo>
                    <a:pt x="2424684" y="1068324"/>
                  </a:lnTo>
                </a:path>
                <a:path w="4003675" h="1690370">
                  <a:moveTo>
                    <a:pt x="2449068" y="1042415"/>
                  </a:moveTo>
                  <a:lnTo>
                    <a:pt x="2400300" y="1042415"/>
                  </a:lnTo>
                </a:path>
                <a:path w="4003675" h="1690370">
                  <a:moveTo>
                    <a:pt x="1941576" y="701039"/>
                  </a:moveTo>
                  <a:lnTo>
                    <a:pt x="1941576" y="751331"/>
                  </a:lnTo>
                </a:path>
                <a:path w="4003675" h="1690370">
                  <a:moveTo>
                    <a:pt x="1965960" y="725424"/>
                  </a:moveTo>
                  <a:lnTo>
                    <a:pt x="1914144" y="725424"/>
                  </a:lnTo>
                </a:path>
                <a:path w="4003675" h="1690370">
                  <a:moveTo>
                    <a:pt x="1703832" y="633984"/>
                  </a:moveTo>
                  <a:lnTo>
                    <a:pt x="1703832" y="684276"/>
                  </a:lnTo>
                </a:path>
                <a:path w="4003675" h="1690370">
                  <a:moveTo>
                    <a:pt x="1731264" y="659891"/>
                  </a:moveTo>
                  <a:lnTo>
                    <a:pt x="1679448" y="659891"/>
                  </a:lnTo>
                </a:path>
                <a:path w="4003675" h="1690370">
                  <a:moveTo>
                    <a:pt x="1687068" y="633984"/>
                  </a:moveTo>
                  <a:lnTo>
                    <a:pt x="1687068" y="684276"/>
                  </a:lnTo>
                </a:path>
                <a:path w="4003675" h="1690370">
                  <a:moveTo>
                    <a:pt x="1712976" y="659891"/>
                  </a:moveTo>
                  <a:lnTo>
                    <a:pt x="1662684" y="659891"/>
                  </a:lnTo>
                </a:path>
                <a:path w="4003675" h="1690370">
                  <a:moveTo>
                    <a:pt x="1610868" y="611124"/>
                  </a:moveTo>
                  <a:lnTo>
                    <a:pt x="1610868" y="661415"/>
                  </a:lnTo>
                </a:path>
                <a:path w="4003675" h="1690370">
                  <a:moveTo>
                    <a:pt x="1635252" y="637031"/>
                  </a:moveTo>
                  <a:lnTo>
                    <a:pt x="1581912" y="637031"/>
                  </a:lnTo>
                </a:path>
                <a:path w="4003675" h="1690370">
                  <a:moveTo>
                    <a:pt x="1400556" y="515112"/>
                  </a:moveTo>
                  <a:lnTo>
                    <a:pt x="1400556" y="566927"/>
                  </a:lnTo>
                </a:path>
                <a:path w="4003675" h="1690370">
                  <a:moveTo>
                    <a:pt x="1426464" y="539496"/>
                  </a:moveTo>
                  <a:lnTo>
                    <a:pt x="1374648" y="539496"/>
                  </a:lnTo>
                </a:path>
                <a:path w="4003675" h="1690370">
                  <a:moveTo>
                    <a:pt x="1318260" y="477012"/>
                  </a:moveTo>
                  <a:lnTo>
                    <a:pt x="1318260" y="527303"/>
                  </a:lnTo>
                </a:path>
                <a:path w="4003675" h="1690370">
                  <a:moveTo>
                    <a:pt x="1345692" y="501396"/>
                  </a:moveTo>
                  <a:lnTo>
                    <a:pt x="1290828" y="501396"/>
                  </a:lnTo>
                </a:path>
                <a:path w="4003675" h="1690370">
                  <a:moveTo>
                    <a:pt x="1284732" y="477012"/>
                  </a:moveTo>
                  <a:lnTo>
                    <a:pt x="1284732" y="527303"/>
                  </a:lnTo>
                </a:path>
                <a:path w="4003675" h="1690370">
                  <a:moveTo>
                    <a:pt x="1312164" y="501396"/>
                  </a:moveTo>
                  <a:lnTo>
                    <a:pt x="1260348" y="501396"/>
                  </a:lnTo>
                </a:path>
                <a:path w="4003675" h="1690370">
                  <a:moveTo>
                    <a:pt x="1274064" y="446531"/>
                  </a:moveTo>
                  <a:lnTo>
                    <a:pt x="1274064" y="496824"/>
                  </a:lnTo>
                </a:path>
                <a:path w="4003675" h="1690370">
                  <a:moveTo>
                    <a:pt x="1299972" y="470915"/>
                  </a:moveTo>
                  <a:lnTo>
                    <a:pt x="1248156" y="470915"/>
                  </a:lnTo>
                </a:path>
                <a:path w="4003675" h="1690370">
                  <a:moveTo>
                    <a:pt x="1284732" y="458724"/>
                  </a:moveTo>
                  <a:lnTo>
                    <a:pt x="1284732" y="509015"/>
                  </a:lnTo>
                </a:path>
                <a:path w="4003675" h="1690370">
                  <a:moveTo>
                    <a:pt x="1312164" y="484631"/>
                  </a:moveTo>
                  <a:lnTo>
                    <a:pt x="1260348" y="484631"/>
                  </a:lnTo>
                </a:path>
                <a:path w="4003675" h="1690370">
                  <a:moveTo>
                    <a:pt x="1234440" y="422148"/>
                  </a:moveTo>
                  <a:lnTo>
                    <a:pt x="1234440" y="470915"/>
                  </a:lnTo>
                </a:path>
                <a:path w="4003675" h="1690370">
                  <a:moveTo>
                    <a:pt x="1260348" y="446531"/>
                  </a:moveTo>
                  <a:lnTo>
                    <a:pt x="1208532" y="446531"/>
                  </a:lnTo>
                </a:path>
                <a:path w="4003675" h="1690370">
                  <a:moveTo>
                    <a:pt x="1159764" y="371855"/>
                  </a:moveTo>
                  <a:lnTo>
                    <a:pt x="1159764" y="422148"/>
                  </a:lnTo>
                </a:path>
                <a:path w="4003675" h="1690370">
                  <a:moveTo>
                    <a:pt x="1185672" y="396239"/>
                  </a:moveTo>
                  <a:lnTo>
                    <a:pt x="1133856" y="396239"/>
                  </a:lnTo>
                </a:path>
                <a:path w="4003675" h="1690370">
                  <a:moveTo>
                    <a:pt x="1089660" y="355091"/>
                  </a:moveTo>
                  <a:lnTo>
                    <a:pt x="1089660" y="405384"/>
                  </a:lnTo>
                </a:path>
                <a:path w="4003675" h="1690370">
                  <a:moveTo>
                    <a:pt x="1114044" y="379475"/>
                  </a:moveTo>
                  <a:lnTo>
                    <a:pt x="1062228" y="379475"/>
                  </a:lnTo>
                </a:path>
                <a:path w="4003675" h="1690370">
                  <a:moveTo>
                    <a:pt x="419100" y="44196"/>
                  </a:moveTo>
                  <a:lnTo>
                    <a:pt x="419100" y="94487"/>
                  </a:lnTo>
                </a:path>
                <a:path w="4003675" h="1690370">
                  <a:moveTo>
                    <a:pt x="443484" y="70103"/>
                  </a:moveTo>
                  <a:lnTo>
                    <a:pt x="390144" y="70103"/>
                  </a:lnTo>
                </a:path>
                <a:path w="4003675" h="1690370">
                  <a:moveTo>
                    <a:pt x="242316" y="18287"/>
                  </a:moveTo>
                  <a:lnTo>
                    <a:pt x="242316" y="70103"/>
                  </a:lnTo>
                </a:path>
                <a:path w="4003675" h="1690370">
                  <a:moveTo>
                    <a:pt x="268224" y="44196"/>
                  </a:moveTo>
                  <a:lnTo>
                    <a:pt x="217931" y="44196"/>
                  </a:lnTo>
                </a:path>
                <a:path w="4003675" h="1690370">
                  <a:moveTo>
                    <a:pt x="51816" y="0"/>
                  </a:moveTo>
                  <a:lnTo>
                    <a:pt x="51816" y="50291"/>
                  </a:lnTo>
                </a:path>
                <a:path w="4003675" h="1690370">
                  <a:moveTo>
                    <a:pt x="76200" y="25908"/>
                  </a:moveTo>
                  <a:lnTo>
                    <a:pt x="24384" y="25908"/>
                  </a:lnTo>
                </a:path>
                <a:path w="4003675" h="1690370">
                  <a:moveTo>
                    <a:pt x="0" y="0"/>
                  </a:moveTo>
                  <a:lnTo>
                    <a:pt x="0" y="50291"/>
                  </a:lnTo>
                </a:path>
              </a:pathLst>
            </a:custGeom>
            <a:ln w="3175">
              <a:solidFill>
                <a:srgbClr val="2E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4292" y="999744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48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F7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41163" y="2378963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69">
                  <a:moveTo>
                    <a:pt x="27432" y="0"/>
                  </a:moveTo>
                  <a:lnTo>
                    <a:pt x="27432" y="51816"/>
                  </a:lnTo>
                </a:path>
                <a:path w="52070" h="52069">
                  <a:moveTo>
                    <a:pt x="51815" y="24384"/>
                  </a:moveTo>
                  <a:lnTo>
                    <a:pt x="0" y="24384"/>
                  </a:lnTo>
                </a:path>
              </a:pathLst>
            </a:custGeom>
            <a:ln w="3175">
              <a:solidFill>
                <a:srgbClr val="2E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3342" y="1000506"/>
              <a:ext cx="3996054" cy="1706880"/>
            </a:xfrm>
            <a:custGeom>
              <a:avLst/>
              <a:gdLst/>
              <a:ahLst/>
              <a:cxnLst/>
              <a:rect l="l" t="t" r="r" b="b"/>
              <a:pathLst>
                <a:path w="3996054" h="1706880">
                  <a:moveTo>
                    <a:pt x="0" y="0"/>
                  </a:moveTo>
                  <a:lnTo>
                    <a:pt x="37338" y="0"/>
                  </a:lnTo>
                  <a:lnTo>
                    <a:pt x="37338" y="20320"/>
                  </a:lnTo>
                  <a:lnTo>
                    <a:pt x="60197" y="20320"/>
                  </a:lnTo>
                  <a:lnTo>
                    <a:pt x="60197" y="26416"/>
                  </a:lnTo>
                  <a:lnTo>
                    <a:pt x="85090" y="26416"/>
                  </a:lnTo>
                  <a:lnTo>
                    <a:pt x="85090" y="32512"/>
                  </a:lnTo>
                  <a:lnTo>
                    <a:pt x="124587" y="32512"/>
                  </a:lnTo>
                  <a:lnTo>
                    <a:pt x="124587" y="42672"/>
                  </a:lnTo>
                  <a:lnTo>
                    <a:pt x="128651" y="42672"/>
                  </a:lnTo>
                  <a:lnTo>
                    <a:pt x="128651" y="56896"/>
                  </a:lnTo>
                  <a:lnTo>
                    <a:pt x="188849" y="56896"/>
                  </a:lnTo>
                  <a:lnTo>
                    <a:pt x="188849" y="62992"/>
                  </a:lnTo>
                  <a:lnTo>
                    <a:pt x="193040" y="62992"/>
                  </a:lnTo>
                  <a:lnTo>
                    <a:pt x="193040" y="73152"/>
                  </a:lnTo>
                  <a:lnTo>
                    <a:pt x="224155" y="73152"/>
                  </a:lnTo>
                  <a:lnTo>
                    <a:pt x="224155" y="87376"/>
                  </a:lnTo>
                  <a:lnTo>
                    <a:pt x="286512" y="87376"/>
                  </a:lnTo>
                  <a:lnTo>
                    <a:pt x="286512" y="105664"/>
                  </a:lnTo>
                  <a:lnTo>
                    <a:pt x="313435" y="105664"/>
                  </a:lnTo>
                  <a:lnTo>
                    <a:pt x="313435" y="113792"/>
                  </a:lnTo>
                  <a:lnTo>
                    <a:pt x="325882" y="113792"/>
                  </a:lnTo>
                  <a:lnTo>
                    <a:pt x="325882" y="121920"/>
                  </a:lnTo>
                  <a:lnTo>
                    <a:pt x="354965" y="121920"/>
                  </a:lnTo>
                  <a:lnTo>
                    <a:pt x="354965" y="132080"/>
                  </a:lnTo>
                  <a:lnTo>
                    <a:pt x="356997" y="132080"/>
                  </a:lnTo>
                  <a:lnTo>
                    <a:pt x="356997" y="142240"/>
                  </a:lnTo>
                  <a:lnTo>
                    <a:pt x="363220" y="142240"/>
                  </a:lnTo>
                  <a:lnTo>
                    <a:pt x="363220" y="148336"/>
                  </a:lnTo>
                  <a:lnTo>
                    <a:pt x="367410" y="148336"/>
                  </a:lnTo>
                  <a:lnTo>
                    <a:pt x="367410" y="160528"/>
                  </a:lnTo>
                  <a:lnTo>
                    <a:pt x="384047" y="160528"/>
                  </a:lnTo>
                  <a:lnTo>
                    <a:pt x="384047" y="170688"/>
                  </a:lnTo>
                  <a:lnTo>
                    <a:pt x="485775" y="170688"/>
                  </a:lnTo>
                  <a:lnTo>
                    <a:pt x="485775" y="180848"/>
                  </a:lnTo>
                  <a:lnTo>
                    <a:pt x="541782" y="180848"/>
                  </a:lnTo>
                  <a:lnTo>
                    <a:pt x="541782" y="188976"/>
                  </a:lnTo>
                  <a:lnTo>
                    <a:pt x="545972" y="188976"/>
                  </a:lnTo>
                  <a:lnTo>
                    <a:pt x="545972" y="197104"/>
                  </a:lnTo>
                  <a:lnTo>
                    <a:pt x="577088" y="197104"/>
                  </a:lnTo>
                  <a:lnTo>
                    <a:pt x="577088" y="217424"/>
                  </a:lnTo>
                  <a:lnTo>
                    <a:pt x="589534" y="217424"/>
                  </a:lnTo>
                  <a:lnTo>
                    <a:pt x="589534" y="225552"/>
                  </a:lnTo>
                  <a:lnTo>
                    <a:pt x="631063" y="225552"/>
                  </a:lnTo>
                  <a:lnTo>
                    <a:pt x="631063" y="233680"/>
                  </a:lnTo>
                  <a:lnTo>
                    <a:pt x="643509" y="233680"/>
                  </a:lnTo>
                  <a:lnTo>
                    <a:pt x="643509" y="239776"/>
                  </a:lnTo>
                  <a:lnTo>
                    <a:pt x="649732" y="239776"/>
                  </a:lnTo>
                  <a:lnTo>
                    <a:pt x="649732" y="254000"/>
                  </a:lnTo>
                  <a:lnTo>
                    <a:pt x="660146" y="254000"/>
                  </a:lnTo>
                  <a:lnTo>
                    <a:pt x="660146" y="264160"/>
                  </a:lnTo>
                  <a:lnTo>
                    <a:pt x="678815" y="264160"/>
                  </a:lnTo>
                  <a:lnTo>
                    <a:pt x="678815" y="284480"/>
                  </a:lnTo>
                  <a:lnTo>
                    <a:pt x="707897" y="284480"/>
                  </a:lnTo>
                  <a:lnTo>
                    <a:pt x="707897" y="292608"/>
                  </a:lnTo>
                  <a:lnTo>
                    <a:pt x="730631" y="292608"/>
                  </a:lnTo>
                  <a:lnTo>
                    <a:pt x="730631" y="310896"/>
                  </a:lnTo>
                  <a:lnTo>
                    <a:pt x="741045" y="310896"/>
                  </a:lnTo>
                  <a:lnTo>
                    <a:pt x="741045" y="339344"/>
                  </a:lnTo>
                  <a:lnTo>
                    <a:pt x="757682" y="339344"/>
                  </a:lnTo>
                  <a:lnTo>
                    <a:pt x="757682" y="347472"/>
                  </a:lnTo>
                  <a:lnTo>
                    <a:pt x="788797" y="347472"/>
                  </a:lnTo>
                  <a:lnTo>
                    <a:pt x="788797" y="359664"/>
                  </a:lnTo>
                  <a:lnTo>
                    <a:pt x="826135" y="359664"/>
                  </a:lnTo>
                  <a:lnTo>
                    <a:pt x="826135" y="375920"/>
                  </a:lnTo>
                  <a:lnTo>
                    <a:pt x="842772" y="375920"/>
                  </a:lnTo>
                  <a:lnTo>
                    <a:pt x="842772" y="386080"/>
                  </a:lnTo>
                  <a:lnTo>
                    <a:pt x="851027" y="386080"/>
                  </a:lnTo>
                  <a:lnTo>
                    <a:pt x="851027" y="400304"/>
                  </a:lnTo>
                  <a:lnTo>
                    <a:pt x="882269" y="400304"/>
                  </a:lnTo>
                  <a:lnTo>
                    <a:pt x="882269" y="426720"/>
                  </a:lnTo>
                  <a:lnTo>
                    <a:pt x="896747" y="426720"/>
                  </a:lnTo>
                  <a:lnTo>
                    <a:pt x="896747" y="447040"/>
                  </a:lnTo>
                  <a:lnTo>
                    <a:pt x="909193" y="447040"/>
                  </a:lnTo>
                  <a:lnTo>
                    <a:pt x="909193" y="457200"/>
                  </a:lnTo>
                  <a:lnTo>
                    <a:pt x="938276" y="457200"/>
                  </a:lnTo>
                  <a:lnTo>
                    <a:pt x="938276" y="467360"/>
                  </a:lnTo>
                  <a:lnTo>
                    <a:pt x="963168" y="467360"/>
                  </a:lnTo>
                  <a:lnTo>
                    <a:pt x="963168" y="483616"/>
                  </a:lnTo>
                  <a:lnTo>
                    <a:pt x="979805" y="483616"/>
                  </a:lnTo>
                  <a:lnTo>
                    <a:pt x="979805" y="495808"/>
                  </a:lnTo>
                  <a:lnTo>
                    <a:pt x="992251" y="495808"/>
                  </a:lnTo>
                  <a:lnTo>
                    <a:pt x="992251" y="503936"/>
                  </a:lnTo>
                  <a:lnTo>
                    <a:pt x="1008888" y="503936"/>
                  </a:lnTo>
                  <a:lnTo>
                    <a:pt x="1008888" y="514096"/>
                  </a:lnTo>
                  <a:lnTo>
                    <a:pt x="1021334" y="514096"/>
                  </a:lnTo>
                  <a:lnTo>
                    <a:pt x="1021334" y="526288"/>
                  </a:lnTo>
                  <a:lnTo>
                    <a:pt x="1066927" y="526288"/>
                  </a:lnTo>
                  <a:lnTo>
                    <a:pt x="1066927" y="542544"/>
                  </a:lnTo>
                  <a:lnTo>
                    <a:pt x="1079373" y="542544"/>
                  </a:lnTo>
                  <a:lnTo>
                    <a:pt x="1079373" y="552704"/>
                  </a:lnTo>
                  <a:lnTo>
                    <a:pt x="1127125" y="552704"/>
                  </a:lnTo>
                  <a:lnTo>
                    <a:pt x="1127125" y="570992"/>
                  </a:lnTo>
                  <a:lnTo>
                    <a:pt x="1160399" y="570992"/>
                  </a:lnTo>
                  <a:lnTo>
                    <a:pt x="1160399" y="585216"/>
                  </a:lnTo>
                  <a:lnTo>
                    <a:pt x="1172845" y="585216"/>
                  </a:lnTo>
                  <a:lnTo>
                    <a:pt x="1172845" y="603504"/>
                  </a:lnTo>
                  <a:lnTo>
                    <a:pt x="1191514" y="603504"/>
                  </a:lnTo>
                  <a:lnTo>
                    <a:pt x="1191514" y="631952"/>
                  </a:lnTo>
                  <a:lnTo>
                    <a:pt x="1212215" y="631952"/>
                  </a:lnTo>
                  <a:lnTo>
                    <a:pt x="1212215" y="644144"/>
                  </a:lnTo>
                  <a:lnTo>
                    <a:pt x="1228852" y="644144"/>
                  </a:lnTo>
                  <a:lnTo>
                    <a:pt x="1228852" y="652272"/>
                  </a:lnTo>
                  <a:lnTo>
                    <a:pt x="1259967" y="652272"/>
                  </a:lnTo>
                  <a:lnTo>
                    <a:pt x="1259967" y="672592"/>
                  </a:lnTo>
                  <a:lnTo>
                    <a:pt x="1266190" y="672592"/>
                  </a:lnTo>
                  <a:lnTo>
                    <a:pt x="1266190" y="680720"/>
                  </a:lnTo>
                  <a:lnTo>
                    <a:pt x="1270381" y="680720"/>
                  </a:lnTo>
                  <a:lnTo>
                    <a:pt x="1270381" y="711200"/>
                  </a:lnTo>
                  <a:lnTo>
                    <a:pt x="1287018" y="711200"/>
                  </a:lnTo>
                  <a:lnTo>
                    <a:pt x="1287018" y="723392"/>
                  </a:lnTo>
                  <a:lnTo>
                    <a:pt x="1324356" y="723392"/>
                  </a:lnTo>
                  <a:lnTo>
                    <a:pt x="1324356" y="729488"/>
                  </a:lnTo>
                  <a:lnTo>
                    <a:pt x="1355471" y="729488"/>
                  </a:lnTo>
                  <a:lnTo>
                    <a:pt x="1355471" y="737616"/>
                  </a:lnTo>
                  <a:lnTo>
                    <a:pt x="1361694" y="737616"/>
                  </a:lnTo>
                  <a:lnTo>
                    <a:pt x="1361694" y="749808"/>
                  </a:lnTo>
                  <a:lnTo>
                    <a:pt x="1380363" y="749808"/>
                  </a:lnTo>
                  <a:lnTo>
                    <a:pt x="1380363" y="762000"/>
                  </a:lnTo>
                  <a:lnTo>
                    <a:pt x="1411605" y="762000"/>
                  </a:lnTo>
                  <a:lnTo>
                    <a:pt x="1411605" y="772160"/>
                  </a:lnTo>
                  <a:lnTo>
                    <a:pt x="1426083" y="772160"/>
                  </a:lnTo>
                  <a:lnTo>
                    <a:pt x="1426083" y="782320"/>
                  </a:lnTo>
                  <a:lnTo>
                    <a:pt x="1457198" y="782320"/>
                  </a:lnTo>
                  <a:lnTo>
                    <a:pt x="1457198" y="792480"/>
                  </a:lnTo>
                  <a:lnTo>
                    <a:pt x="1471803" y="792480"/>
                  </a:lnTo>
                  <a:lnTo>
                    <a:pt x="1471803" y="798576"/>
                  </a:lnTo>
                  <a:lnTo>
                    <a:pt x="1490472" y="798576"/>
                  </a:lnTo>
                  <a:lnTo>
                    <a:pt x="1490472" y="818896"/>
                  </a:lnTo>
                  <a:lnTo>
                    <a:pt x="1504950" y="818896"/>
                  </a:lnTo>
                  <a:lnTo>
                    <a:pt x="1504950" y="829056"/>
                  </a:lnTo>
                  <a:lnTo>
                    <a:pt x="1513205" y="829056"/>
                  </a:lnTo>
                  <a:lnTo>
                    <a:pt x="1513205" y="841248"/>
                  </a:lnTo>
                  <a:lnTo>
                    <a:pt x="1523619" y="841248"/>
                  </a:lnTo>
                  <a:lnTo>
                    <a:pt x="1523619" y="861568"/>
                  </a:lnTo>
                  <a:lnTo>
                    <a:pt x="1536065" y="861568"/>
                  </a:lnTo>
                  <a:lnTo>
                    <a:pt x="1536065" y="879856"/>
                  </a:lnTo>
                  <a:lnTo>
                    <a:pt x="1552702" y="879856"/>
                  </a:lnTo>
                  <a:lnTo>
                    <a:pt x="1552702" y="894080"/>
                  </a:lnTo>
                  <a:lnTo>
                    <a:pt x="1573403" y="894080"/>
                  </a:lnTo>
                  <a:lnTo>
                    <a:pt x="1573403" y="912368"/>
                  </a:lnTo>
                  <a:lnTo>
                    <a:pt x="1583817" y="912368"/>
                  </a:lnTo>
                  <a:lnTo>
                    <a:pt x="1583817" y="928624"/>
                  </a:lnTo>
                  <a:lnTo>
                    <a:pt x="1671066" y="928624"/>
                  </a:lnTo>
                  <a:lnTo>
                    <a:pt x="1671066" y="938784"/>
                  </a:lnTo>
                  <a:lnTo>
                    <a:pt x="1683512" y="938784"/>
                  </a:lnTo>
                  <a:lnTo>
                    <a:pt x="1683512" y="955040"/>
                  </a:lnTo>
                  <a:lnTo>
                    <a:pt x="1700149" y="955040"/>
                  </a:lnTo>
                  <a:lnTo>
                    <a:pt x="1700149" y="969264"/>
                  </a:lnTo>
                  <a:lnTo>
                    <a:pt x="1714627" y="969264"/>
                  </a:lnTo>
                  <a:lnTo>
                    <a:pt x="1714627" y="989584"/>
                  </a:lnTo>
                  <a:lnTo>
                    <a:pt x="1751965" y="989584"/>
                  </a:lnTo>
                  <a:lnTo>
                    <a:pt x="1751965" y="997712"/>
                  </a:lnTo>
                  <a:lnTo>
                    <a:pt x="1760347" y="997712"/>
                  </a:lnTo>
                  <a:lnTo>
                    <a:pt x="1760347" y="1022096"/>
                  </a:lnTo>
                  <a:lnTo>
                    <a:pt x="1791462" y="1022096"/>
                  </a:lnTo>
                  <a:lnTo>
                    <a:pt x="1791462" y="1044448"/>
                  </a:lnTo>
                  <a:lnTo>
                    <a:pt x="1824609" y="1044448"/>
                  </a:lnTo>
                  <a:lnTo>
                    <a:pt x="1824609" y="1048512"/>
                  </a:lnTo>
                  <a:lnTo>
                    <a:pt x="1837055" y="1048512"/>
                  </a:lnTo>
                  <a:lnTo>
                    <a:pt x="1837055" y="1070864"/>
                  </a:lnTo>
                  <a:lnTo>
                    <a:pt x="1855724" y="1070864"/>
                  </a:lnTo>
                  <a:lnTo>
                    <a:pt x="1855724" y="1083056"/>
                  </a:lnTo>
                  <a:lnTo>
                    <a:pt x="1897253" y="1083056"/>
                  </a:lnTo>
                  <a:lnTo>
                    <a:pt x="1897253" y="1093216"/>
                  </a:lnTo>
                  <a:lnTo>
                    <a:pt x="1934591" y="1093216"/>
                  </a:lnTo>
                  <a:lnTo>
                    <a:pt x="1934591" y="1099312"/>
                  </a:lnTo>
                  <a:lnTo>
                    <a:pt x="1967865" y="1099312"/>
                  </a:lnTo>
                  <a:lnTo>
                    <a:pt x="1967865" y="1119632"/>
                  </a:lnTo>
                  <a:lnTo>
                    <a:pt x="2036318" y="1119632"/>
                  </a:lnTo>
                  <a:lnTo>
                    <a:pt x="2036318" y="1141984"/>
                  </a:lnTo>
                  <a:lnTo>
                    <a:pt x="2059178" y="1141984"/>
                  </a:lnTo>
                  <a:lnTo>
                    <a:pt x="2059178" y="1154176"/>
                  </a:lnTo>
                  <a:lnTo>
                    <a:pt x="2067560" y="1154176"/>
                  </a:lnTo>
                  <a:lnTo>
                    <a:pt x="2069592" y="1154176"/>
                  </a:lnTo>
                  <a:lnTo>
                    <a:pt x="2069592" y="1170432"/>
                  </a:lnTo>
                  <a:lnTo>
                    <a:pt x="2094484" y="1170432"/>
                  </a:lnTo>
                  <a:lnTo>
                    <a:pt x="2094484" y="1196848"/>
                  </a:lnTo>
                  <a:lnTo>
                    <a:pt x="2171319" y="1196848"/>
                  </a:lnTo>
                  <a:lnTo>
                    <a:pt x="2171319" y="1204976"/>
                  </a:lnTo>
                  <a:lnTo>
                    <a:pt x="2204466" y="1204976"/>
                  </a:lnTo>
                  <a:lnTo>
                    <a:pt x="2204466" y="1215136"/>
                  </a:lnTo>
                  <a:lnTo>
                    <a:pt x="2270887" y="1215136"/>
                  </a:lnTo>
                  <a:lnTo>
                    <a:pt x="2270887" y="1223264"/>
                  </a:lnTo>
                  <a:lnTo>
                    <a:pt x="2343531" y="1223264"/>
                  </a:lnTo>
                  <a:lnTo>
                    <a:pt x="2343531" y="1243584"/>
                  </a:lnTo>
                  <a:lnTo>
                    <a:pt x="2355977" y="1243584"/>
                  </a:lnTo>
                  <a:lnTo>
                    <a:pt x="2355977" y="1251712"/>
                  </a:lnTo>
                  <a:lnTo>
                    <a:pt x="2414143" y="1251712"/>
                  </a:lnTo>
                  <a:lnTo>
                    <a:pt x="2414143" y="1276096"/>
                  </a:lnTo>
                  <a:lnTo>
                    <a:pt x="2430780" y="1276096"/>
                  </a:lnTo>
                  <a:lnTo>
                    <a:pt x="2430780" y="1290320"/>
                  </a:lnTo>
                  <a:lnTo>
                    <a:pt x="2470150" y="1290320"/>
                  </a:lnTo>
                  <a:lnTo>
                    <a:pt x="2470150" y="1308608"/>
                  </a:lnTo>
                  <a:lnTo>
                    <a:pt x="2493010" y="1308608"/>
                  </a:lnTo>
                  <a:lnTo>
                    <a:pt x="2493010" y="1318768"/>
                  </a:lnTo>
                  <a:lnTo>
                    <a:pt x="2561590" y="1318768"/>
                  </a:lnTo>
                  <a:lnTo>
                    <a:pt x="2561590" y="1328928"/>
                  </a:lnTo>
                  <a:lnTo>
                    <a:pt x="2571877" y="1328928"/>
                  </a:lnTo>
                  <a:lnTo>
                    <a:pt x="2571877" y="1341120"/>
                  </a:lnTo>
                  <a:lnTo>
                    <a:pt x="2586482" y="1341120"/>
                  </a:lnTo>
                  <a:lnTo>
                    <a:pt x="2586482" y="1347216"/>
                  </a:lnTo>
                  <a:lnTo>
                    <a:pt x="2592705" y="1347216"/>
                  </a:lnTo>
                  <a:lnTo>
                    <a:pt x="2592705" y="1353312"/>
                  </a:lnTo>
                  <a:lnTo>
                    <a:pt x="2605151" y="1353312"/>
                  </a:lnTo>
                  <a:lnTo>
                    <a:pt x="2605151" y="1371600"/>
                  </a:lnTo>
                  <a:lnTo>
                    <a:pt x="2644521" y="1371600"/>
                  </a:lnTo>
                  <a:lnTo>
                    <a:pt x="2644521" y="1379728"/>
                  </a:lnTo>
                  <a:lnTo>
                    <a:pt x="2696464" y="1379728"/>
                  </a:lnTo>
                  <a:lnTo>
                    <a:pt x="2696464" y="1400048"/>
                  </a:lnTo>
                  <a:lnTo>
                    <a:pt x="2737993" y="1400048"/>
                  </a:lnTo>
                  <a:lnTo>
                    <a:pt x="2737993" y="1422400"/>
                  </a:lnTo>
                  <a:lnTo>
                    <a:pt x="2750439" y="1422400"/>
                  </a:lnTo>
                  <a:lnTo>
                    <a:pt x="2750439" y="1430528"/>
                  </a:lnTo>
                  <a:lnTo>
                    <a:pt x="2754630" y="1430528"/>
                  </a:lnTo>
                  <a:lnTo>
                    <a:pt x="2754630" y="1438656"/>
                  </a:lnTo>
                  <a:lnTo>
                    <a:pt x="2779522" y="1438656"/>
                  </a:lnTo>
                  <a:lnTo>
                    <a:pt x="2779522" y="1452880"/>
                  </a:lnTo>
                  <a:lnTo>
                    <a:pt x="2833497" y="1452880"/>
                  </a:lnTo>
                  <a:lnTo>
                    <a:pt x="2833497" y="1465072"/>
                  </a:lnTo>
                  <a:lnTo>
                    <a:pt x="2858389" y="1465072"/>
                  </a:lnTo>
                  <a:lnTo>
                    <a:pt x="2858389" y="1471168"/>
                  </a:lnTo>
                  <a:lnTo>
                    <a:pt x="2899918" y="1471168"/>
                  </a:lnTo>
                  <a:lnTo>
                    <a:pt x="2899918" y="1481328"/>
                  </a:lnTo>
                  <a:lnTo>
                    <a:pt x="2918587" y="1481328"/>
                  </a:lnTo>
                  <a:lnTo>
                    <a:pt x="2918587" y="1489456"/>
                  </a:lnTo>
                  <a:lnTo>
                    <a:pt x="2991231" y="1489456"/>
                  </a:lnTo>
                  <a:lnTo>
                    <a:pt x="2991231" y="1524000"/>
                  </a:lnTo>
                  <a:lnTo>
                    <a:pt x="3028569" y="1524000"/>
                  </a:lnTo>
                  <a:lnTo>
                    <a:pt x="3028569" y="1546352"/>
                  </a:lnTo>
                  <a:lnTo>
                    <a:pt x="3084703" y="1546352"/>
                  </a:lnTo>
                  <a:lnTo>
                    <a:pt x="3084703" y="1558544"/>
                  </a:lnTo>
                  <a:lnTo>
                    <a:pt x="3094990" y="1558544"/>
                  </a:lnTo>
                  <a:lnTo>
                    <a:pt x="3094990" y="1566672"/>
                  </a:lnTo>
                  <a:lnTo>
                    <a:pt x="3132455" y="1566672"/>
                  </a:lnTo>
                  <a:lnTo>
                    <a:pt x="3132455" y="1589024"/>
                  </a:lnTo>
                  <a:lnTo>
                    <a:pt x="3169793" y="1589024"/>
                  </a:lnTo>
                  <a:lnTo>
                    <a:pt x="3169793" y="1607312"/>
                  </a:lnTo>
                  <a:lnTo>
                    <a:pt x="3261106" y="1607312"/>
                  </a:lnTo>
                  <a:lnTo>
                    <a:pt x="3261106" y="1635760"/>
                  </a:lnTo>
                  <a:lnTo>
                    <a:pt x="3362833" y="1635760"/>
                  </a:lnTo>
                  <a:lnTo>
                    <a:pt x="3362833" y="1652016"/>
                  </a:lnTo>
                  <a:lnTo>
                    <a:pt x="3435477" y="1652016"/>
                  </a:lnTo>
                  <a:lnTo>
                    <a:pt x="3435477" y="1668272"/>
                  </a:lnTo>
                  <a:lnTo>
                    <a:pt x="3582797" y="1668272"/>
                  </a:lnTo>
                  <a:lnTo>
                    <a:pt x="3582797" y="1706880"/>
                  </a:lnTo>
                  <a:lnTo>
                    <a:pt x="3995928" y="1706880"/>
                  </a:lnTo>
                </a:path>
              </a:pathLst>
            </a:custGeom>
            <a:ln w="11176">
              <a:solidFill>
                <a:srgbClr val="0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56588" y="1010412"/>
              <a:ext cx="3929379" cy="1720850"/>
            </a:xfrm>
            <a:custGeom>
              <a:avLst/>
              <a:gdLst/>
              <a:ahLst/>
              <a:cxnLst/>
              <a:rect l="l" t="t" r="r" b="b"/>
              <a:pathLst>
                <a:path w="3929379" h="1720850">
                  <a:moveTo>
                    <a:pt x="3902964" y="1671827"/>
                  </a:moveTo>
                  <a:lnTo>
                    <a:pt x="3902964" y="1720595"/>
                  </a:lnTo>
                </a:path>
                <a:path w="3929379" h="1720850">
                  <a:moveTo>
                    <a:pt x="3928872" y="1696212"/>
                  </a:moveTo>
                  <a:lnTo>
                    <a:pt x="3877056" y="1696212"/>
                  </a:lnTo>
                </a:path>
                <a:path w="3929379" h="1720850">
                  <a:moveTo>
                    <a:pt x="3869436" y="1671827"/>
                  </a:moveTo>
                  <a:lnTo>
                    <a:pt x="3869436" y="1720595"/>
                  </a:lnTo>
                </a:path>
                <a:path w="3929379" h="1720850">
                  <a:moveTo>
                    <a:pt x="3893820" y="1696212"/>
                  </a:moveTo>
                  <a:lnTo>
                    <a:pt x="3845052" y="1696212"/>
                  </a:lnTo>
                </a:path>
                <a:path w="3929379" h="1720850">
                  <a:moveTo>
                    <a:pt x="3816096" y="1671827"/>
                  </a:moveTo>
                  <a:lnTo>
                    <a:pt x="3816096" y="1720595"/>
                  </a:lnTo>
                </a:path>
                <a:path w="3929379" h="1720850">
                  <a:moveTo>
                    <a:pt x="3840479" y="1696212"/>
                  </a:moveTo>
                  <a:lnTo>
                    <a:pt x="3788664" y="1696212"/>
                  </a:lnTo>
                </a:path>
                <a:path w="3929379" h="1720850">
                  <a:moveTo>
                    <a:pt x="3808476" y="1671827"/>
                  </a:moveTo>
                  <a:lnTo>
                    <a:pt x="3808476" y="1720595"/>
                  </a:lnTo>
                </a:path>
                <a:path w="3929379" h="1720850">
                  <a:moveTo>
                    <a:pt x="3835908" y="1696212"/>
                  </a:moveTo>
                  <a:lnTo>
                    <a:pt x="3784091" y="1696212"/>
                  </a:lnTo>
                </a:path>
                <a:path w="3929379" h="1720850">
                  <a:moveTo>
                    <a:pt x="3794760" y="1671827"/>
                  </a:moveTo>
                  <a:lnTo>
                    <a:pt x="3794760" y="1720595"/>
                  </a:lnTo>
                </a:path>
                <a:path w="3929379" h="1720850">
                  <a:moveTo>
                    <a:pt x="3822191" y="1696212"/>
                  </a:moveTo>
                  <a:lnTo>
                    <a:pt x="3767328" y="1696212"/>
                  </a:lnTo>
                </a:path>
                <a:path w="3929379" h="1720850">
                  <a:moveTo>
                    <a:pt x="3776472" y="1671827"/>
                  </a:moveTo>
                  <a:lnTo>
                    <a:pt x="3776472" y="1720595"/>
                  </a:lnTo>
                </a:path>
                <a:path w="3929379" h="1720850">
                  <a:moveTo>
                    <a:pt x="3802379" y="1696212"/>
                  </a:moveTo>
                  <a:lnTo>
                    <a:pt x="3750564" y="1696212"/>
                  </a:lnTo>
                </a:path>
                <a:path w="3929379" h="1720850">
                  <a:moveTo>
                    <a:pt x="3759708" y="1671827"/>
                  </a:moveTo>
                  <a:lnTo>
                    <a:pt x="3759708" y="1720595"/>
                  </a:lnTo>
                </a:path>
                <a:path w="3929379" h="1720850">
                  <a:moveTo>
                    <a:pt x="3787140" y="1696212"/>
                  </a:moveTo>
                  <a:lnTo>
                    <a:pt x="3733800" y="1696212"/>
                  </a:lnTo>
                </a:path>
                <a:path w="3929379" h="1720850">
                  <a:moveTo>
                    <a:pt x="3749040" y="1671827"/>
                  </a:moveTo>
                  <a:lnTo>
                    <a:pt x="3749040" y="1720595"/>
                  </a:lnTo>
                </a:path>
                <a:path w="3929379" h="1720850">
                  <a:moveTo>
                    <a:pt x="3776472" y="1696212"/>
                  </a:moveTo>
                  <a:lnTo>
                    <a:pt x="3724656" y="1696212"/>
                  </a:lnTo>
                </a:path>
                <a:path w="3929379" h="1720850">
                  <a:moveTo>
                    <a:pt x="3741420" y="1671827"/>
                  </a:moveTo>
                  <a:lnTo>
                    <a:pt x="3741420" y="1720595"/>
                  </a:lnTo>
                </a:path>
                <a:path w="3929379" h="1720850">
                  <a:moveTo>
                    <a:pt x="3767328" y="1696212"/>
                  </a:moveTo>
                  <a:lnTo>
                    <a:pt x="3713988" y="1696212"/>
                  </a:lnTo>
                </a:path>
                <a:path w="3929379" h="1720850">
                  <a:moveTo>
                    <a:pt x="3727704" y="1671827"/>
                  </a:moveTo>
                  <a:lnTo>
                    <a:pt x="3727704" y="1720595"/>
                  </a:lnTo>
                </a:path>
                <a:path w="3929379" h="1720850">
                  <a:moveTo>
                    <a:pt x="3755136" y="1696212"/>
                  </a:moveTo>
                  <a:lnTo>
                    <a:pt x="3703320" y="1696212"/>
                  </a:lnTo>
                </a:path>
                <a:path w="3929379" h="1720850">
                  <a:moveTo>
                    <a:pt x="3678936" y="1671827"/>
                  </a:moveTo>
                  <a:lnTo>
                    <a:pt x="3678936" y="1720595"/>
                  </a:lnTo>
                </a:path>
                <a:path w="3929379" h="1720850">
                  <a:moveTo>
                    <a:pt x="3704844" y="1696212"/>
                  </a:moveTo>
                  <a:lnTo>
                    <a:pt x="3653028" y="1696212"/>
                  </a:lnTo>
                </a:path>
                <a:path w="3929379" h="1720850">
                  <a:moveTo>
                    <a:pt x="3636264" y="1671827"/>
                  </a:moveTo>
                  <a:lnTo>
                    <a:pt x="3636264" y="1720595"/>
                  </a:lnTo>
                </a:path>
                <a:path w="3929379" h="1720850">
                  <a:moveTo>
                    <a:pt x="3663696" y="1696212"/>
                  </a:moveTo>
                  <a:lnTo>
                    <a:pt x="3611879" y="1696212"/>
                  </a:lnTo>
                </a:path>
                <a:path w="3929379" h="1720850">
                  <a:moveTo>
                    <a:pt x="3599688" y="1671827"/>
                  </a:moveTo>
                  <a:lnTo>
                    <a:pt x="3599688" y="1720595"/>
                  </a:lnTo>
                </a:path>
                <a:path w="3929379" h="1720850">
                  <a:moveTo>
                    <a:pt x="3627120" y="1696212"/>
                  </a:moveTo>
                  <a:lnTo>
                    <a:pt x="3575304" y="1696212"/>
                  </a:lnTo>
                </a:path>
                <a:path w="3929379" h="1720850">
                  <a:moveTo>
                    <a:pt x="3584448" y="1671827"/>
                  </a:moveTo>
                  <a:lnTo>
                    <a:pt x="3584448" y="1720595"/>
                  </a:lnTo>
                </a:path>
                <a:path w="3929379" h="1720850">
                  <a:moveTo>
                    <a:pt x="3611879" y="1696212"/>
                  </a:moveTo>
                  <a:lnTo>
                    <a:pt x="3560064" y="1696212"/>
                  </a:lnTo>
                </a:path>
                <a:path w="3929379" h="1720850">
                  <a:moveTo>
                    <a:pt x="3570732" y="1671827"/>
                  </a:moveTo>
                  <a:lnTo>
                    <a:pt x="3570732" y="1720595"/>
                  </a:lnTo>
                </a:path>
                <a:path w="3929379" h="1720850">
                  <a:moveTo>
                    <a:pt x="3595116" y="1696212"/>
                  </a:moveTo>
                  <a:lnTo>
                    <a:pt x="3543300" y="1696212"/>
                  </a:lnTo>
                </a:path>
                <a:path w="3929379" h="1720850">
                  <a:moveTo>
                    <a:pt x="3547872" y="1671827"/>
                  </a:moveTo>
                  <a:lnTo>
                    <a:pt x="3547872" y="1720595"/>
                  </a:lnTo>
                </a:path>
                <a:path w="3929379" h="1720850">
                  <a:moveTo>
                    <a:pt x="3572256" y="1696212"/>
                  </a:moveTo>
                  <a:lnTo>
                    <a:pt x="3520440" y="1696212"/>
                  </a:lnTo>
                </a:path>
                <a:path w="3929379" h="1720850">
                  <a:moveTo>
                    <a:pt x="3532632" y="1671827"/>
                  </a:moveTo>
                  <a:lnTo>
                    <a:pt x="3532632" y="1720595"/>
                  </a:lnTo>
                </a:path>
                <a:path w="3929379" h="1720850">
                  <a:moveTo>
                    <a:pt x="3558540" y="1696212"/>
                  </a:moveTo>
                  <a:lnTo>
                    <a:pt x="3506724" y="1696212"/>
                  </a:lnTo>
                </a:path>
                <a:path w="3929379" h="1720850">
                  <a:moveTo>
                    <a:pt x="3512820" y="1630680"/>
                  </a:moveTo>
                  <a:lnTo>
                    <a:pt x="3512820" y="1682495"/>
                  </a:lnTo>
                </a:path>
                <a:path w="3929379" h="1720850">
                  <a:moveTo>
                    <a:pt x="3538728" y="1658112"/>
                  </a:moveTo>
                  <a:lnTo>
                    <a:pt x="3486912" y="1658112"/>
                  </a:lnTo>
                </a:path>
                <a:path w="3929379" h="1720850">
                  <a:moveTo>
                    <a:pt x="3497579" y="1630680"/>
                  </a:moveTo>
                  <a:lnTo>
                    <a:pt x="3497579" y="1682495"/>
                  </a:lnTo>
                </a:path>
                <a:path w="3929379" h="1720850">
                  <a:moveTo>
                    <a:pt x="3525012" y="1658112"/>
                  </a:moveTo>
                  <a:lnTo>
                    <a:pt x="3473196" y="1658112"/>
                  </a:lnTo>
                </a:path>
                <a:path w="3929379" h="1720850">
                  <a:moveTo>
                    <a:pt x="3483864" y="1630680"/>
                  </a:moveTo>
                  <a:lnTo>
                    <a:pt x="3483864" y="1682495"/>
                  </a:lnTo>
                </a:path>
                <a:path w="3929379" h="1720850">
                  <a:moveTo>
                    <a:pt x="3508248" y="1658112"/>
                  </a:moveTo>
                  <a:lnTo>
                    <a:pt x="3457956" y="1658112"/>
                  </a:lnTo>
                </a:path>
                <a:path w="3929379" h="1720850">
                  <a:moveTo>
                    <a:pt x="3477767" y="1630680"/>
                  </a:moveTo>
                  <a:lnTo>
                    <a:pt x="3477767" y="1682495"/>
                  </a:lnTo>
                </a:path>
                <a:path w="3929379" h="1720850">
                  <a:moveTo>
                    <a:pt x="3506724" y="1658112"/>
                  </a:moveTo>
                  <a:lnTo>
                    <a:pt x="3451860" y="1658112"/>
                  </a:lnTo>
                </a:path>
                <a:path w="3929379" h="1720850">
                  <a:moveTo>
                    <a:pt x="3464052" y="1630680"/>
                  </a:moveTo>
                  <a:lnTo>
                    <a:pt x="3464052" y="1682495"/>
                  </a:lnTo>
                </a:path>
                <a:path w="3929379" h="1720850">
                  <a:moveTo>
                    <a:pt x="3489960" y="1658112"/>
                  </a:moveTo>
                  <a:lnTo>
                    <a:pt x="3435096" y="1658112"/>
                  </a:lnTo>
                </a:path>
                <a:path w="3929379" h="1720850">
                  <a:moveTo>
                    <a:pt x="3457956" y="1630680"/>
                  </a:moveTo>
                  <a:lnTo>
                    <a:pt x="3457956" y="1682495"/>
                  </a:lnTo>
                </a:path>
                <a:path w="3929379" h="1720850">
                  <a:moveTo>
                    <a:pt x="3483864" y="1658112"/>
                  </a:moveTo>
                  <a:lnTo>
                    <a:pt x="3432048" y="1658112"/>
                  </a:lnTo>
                </a:path>
                <a:path w="3929379" h="1720850">
                  <a:moveTo>
                    <a:pt x="3441191" y="1630680"/>
                  </a:moveTo>
                  <a:lnTo>
                    <a:pt x="3441191" y="1682495"/>
                  </a:lnTo>
                </a:path>
                <a:path w="3929379" h="1720850">
                  <a:moveTo>
                    <a:pt x="3468624" y="1658112"/>
                  </a:moveTo>
                  <a:lnTo>
                    <a:pt x="3416808" y="1658112"/>
                  </a:lnTo>
                </a:path>
                <a:path w="3929379" h="1720850">
                  <a:moveTo>
                    <a:pt x="3404616" y="1630680"/>
                  </a:moveTo>
                  <a:lnTo>
                    <a:pt x="3404616" y="1682495"/>
                  </a:lnTo>
                </a:path>
                <a:path w="3929379" h="1720850">
                  <a:moveTo>
                    <a:pt x="3429000" y="1658112"/>
                  </a:moveTo>
                  <a:lnTo>
                    <a:pt x="3377184" y="1658112"/>
                  </a:lnTo>
                </a:path>
                <a:path w="3929379" h="1720850">
                  <a:moveTo>
                    <a:pt x="3393948" y="1630680"/>
                  </a:moveTo>
                  <a:lnTo>
                    <a:pt x="3393948" y="1682495"/>
                  </a:lnTo>
                </a:path>
                <a:path w="3929379" h="1720850">
                  <a:moveTo>
                    <a:pt x="3422904" y="1658112"/>
                  </a:moveTo>
                  <a:lnTo>
                    <a:pt x="3369564" y="1658112"/>
                  </a:lnTo>
                </a:path>
                <a:path w="3929379" h="1720850">
                  <a:moveTo>
                    <a:pt x="3386328" y="1630680"/>
                  </a:moveTo>
                  <a:lnTo>
                    <a:pt x="3386328" y="1682495"/>
                  </a:lnTo>
                </a:path>
                <a:path w="3929379" h="1720850">
                  <a:moveTo>
                    <a:pt x="3412236" y="1658112"/>
                  </a:moveTo>
                  <a:lnTo>
                    <a:pt x="3360420" y="1658112"/>
                  </a:lnTo>
                </a:path>
                <a:path w="3929379" h="1720850">
                  <a:moveTo>
                    <a:pt x="3377184" y="1630680"/>
                  </a:moveTo>
                  <a:lnTo>
                    <a:pt x="3377184" y="1682495"/>
                  </a:lnTo>
                </a:path>
                <a:path w="3929379" h="1720850">
                  <a:moveTo>
                    <a:pt x="3403091" y="1658112"/>
                  </a:moveTo>
                  <a:lnTo>
                    <a:pt x="3349752" y="1658112"/>
                  </a:lnTo>
                </a:path>
                <a:path w="3929379" h="1720850">
                  <a:moveTo>
                    <a:pt x="3371088" y="1630680"/>
                  </a:moveTo>
                  <a:lnTo>
                    <a:pt x="3371088" y="1682495"/>
                  </a:lnTo>
                </a:path>
                <a:path w="3929379" h="1720850">
                  <a:moveTo>
                    <a:pt x="3395472" y="1658112"/>
                  </a:moveTo>
                  <a:lnTo>
                    <a:pt x="3343656" y="1658112"/>
                  </a:lnTo>
                </a:path>
                <a:path w="3929379" h="1720850">
                  <a:moveTo>
                    <a:pt x="3364991" y="1630680"/>
                  </a:moveTo>
                  <a:lnTo>
                    <a:pt x="3364991" y="1682495"/>
                  </a:lnTo>
                </a:path>
                <a:path w="3929379" h="1720850">
                  <a:moveTo>
                    <a:pt x="3392424" y="1658112"/>
                  </a:moveTo>
                  <a:lnTo>
                    <a:pt x="3337560" y="1658112"/>
                  </a:lnTo>
                </a:path>
                <a:path w="3929379" h="1720850">
                  <a:moveTo>
                    <a:pt x="3358896" y="1615439"/>
                  </a:moveTo>
                  <a:lnTo>
                    <a:pt x="3358896" y="1664208"/>
                  </a:lnTo>
                </a:path>
                <a:path w="3929379" h="1720850">
                  <a:moveTo>
                    <a:pt x="3383279" y="1639824"/>
                  </a:moveTo>
                  <a:lnTo>
                    <a:pt x="3331464" y="1639824"/>
                  </a:lnTo>
                </a:path>
                <a:path w="3929379" h="1720850">
                  <a:moveTo>
                    <a:pt x="3337560" y="1615439"/>
                  </a:moveTo>
                  <a:lnTo>
                    <a:pt x="3337560" y="1664208"/>
                  </a:lnTo>
                </a:path>
                <a:path w="3929379" h="1720850">
                  <a:moveTo>
                    <a:pt x="3363467" y="1639824"/>
                  </a:moveTo>
                  <a:lnTo>
                    <a:pt x="3311652" y="1639824"/>
                  </a:lnTo>
                </a:path>
                <a:path w="3929379" h="1720850">
                  <a:moveTo>
                    <a:pt x="3319272" y="1615439"/>
                  </a:moveTo>
                  <a:lnTo>
                    <a:pt x="3319272" y="1664208"/>
                  </a:lnTo>
                </a:path>
                <a:path w="3929379" h="1720850">
                  <a:moveTo>
                    <a:pt x="3343656" y="1639824"/>
                  </a:moveTo>
                  <a:lnTo>
                    <a:pt x="3294888" y="1639824"/>
                  </a:lnTo>
                </a:path>
                <a:path w="3929379" h="1720850">
                  <a:moveTo>
                    <a:pt x="3296412" y="1615439"/>
                  </a:moveTo>
                  <a:lnTo>
                    <a:pt x="3296412" y="1664208"/>
                  </a:lnTo>
                </a:path>
                <a:path w="3929379" h="1720850">
                  <a:moveTo>
                    <a:pt x="3323844" y="1639824"/>
                  </a:moveTo>
                  <a:lnTo>
                    <a:pt x="3268979" y="1639824"/>
                  </a:lnTo>
                </a:path>
                <a:path w="3929379" h="1720850">
                  <a:moveTo>
                    <a:pt x="3279648" y="1598676"/>
                  </a:moveTo>
                  <a:lnTo>
                    <a:pt x="3279648" y="1648968"/>
                  </a:lnTo>
                </a:path>
                <a:path w="3929379" h="1720850">
                  <a:moveTo>
                    <a:pt x="3305556" y="1624583"/>
                  </a:moveTo>
                  <a:lnTo>
                    <a:pt x="3255264" y="1624583"/>
                  </a:lnTo>
                </a:path>
                <a:path w="3929379" h="1720850">
                  <a:moveTo>
                    <a:pt x="3262884" y="1598676"/>
                  </a:moveTo>
                  <a:lnTo>
                    <a:pt x="3262884" y="1648968"/>
                  </a:lnTo>
                </a:path>
                <a:path w="3929379" h="1720850">
                  <a:moveTo>
                    <a:pt x="3288791" y="1624583"/>
                  </a:moveTo>
                  <a:lnTo>
                    <a:pt x="3236976" y="1624583"/>
                  </a:lnTo>
                </a:path>
                <a:path w="3929379" h="1720850">
                  <a:moveTo>
                    <a:pt x="3255264" y="1598676"/>
                  </a:moveTo>
                  <a:lnTo>
                    <a:pt x="3255264" y="1648968"/>
                  </a:lnTo>
                </a:path>
                <a:path w="3929379" h="1720850">
                  <a:moveTo>
                    <a:pt x="3282696" y="1624583"/>
                  </a:moveTo>
                  <a:lnTo>
                    <a:pt x="3227832" y="1624583"/>
                  </a:lnTo>
                </a:path>
                <a:path w="3929379" h="1720850">
                  <a:moveTo>
                    <a:pt x="3249167" y="1598676"/>
                  </a:moveTo>
                  <a:lnTo>
                    <a:pt x="3249167" y="1648968"/>
                  </a:lnTo>
                </a:path>
                <a:path w="3929379" h="1720850">
                  <a:moveTo>
                    <a:pt x="3275076" y="1624583"/>
                  </a:moveTo>
                  <a:lnTo>
                    <a:pt x="3223260" y="1624583"/>
                  </a:lnTo>
                </a:path>
                <a:path w="3929379" h="1720850">
                  <a:moveTo>
                    <a:pt x="3238500" y="1598676"/>
                  </a:moveTo>
                  <a:lnTo>
                    <a:pt x="3238500" y="1648968"/>
                  </a:lnTo>
                </a:path>
                <a:path w="3929379" h="1720850">
                  <a:moveTo>
                    <a:pt x="3265932" y="1624583"/>
                  </a:moveTo>
                  <a:lnTo>
                    <a:pt x="3214116" y="1624583"/>
                  </a:lnTo>
                </a:path>
                <a:path w="3929379" h="1720850">
                  <a:moveTo>
                    <a:pt x="3227832" y="1598676"/>
                  </a:moveTo>
                  <a:lnTo>
                    <a:pt x="3227832" y="1648968"/>
                  </a:lnTo>
                </a:path>
                <a:path w="3929379" h="1720850">
                  <a:moveTo>
                    <a:pt x="3255264" y="1624583"/>
                  </a:moveTo>
                  <a:lnTo>
                    <a:pt x="3203448" y="1624583"/>
                  </a:lnTo>
                </a:path>
                <a:path w="3929379" h="1720850">
                  <a:moveTo>
                    <a:pt x="3214116" y="1598676"/>
                  </a:moveTo>
                  <a:lnTo>
                    <a:pt x="3214116" y="1648968"/>
                  </a:lnTo>
                </a:path>
                <a:path w="3929379" h="1720850">
                  <a:moveTo>
                    <a:pt x="3238500" y="1624583"/>
                  </a:moveTo>
                  <a:lnTo>
                    <a:pt x="3186684" y="1624583"/>
                  </a:lnTo>
                </a:path>
                <a:path w="3929379" h="1720850">
                  <a:moveTo>
                    <a:pt x="3214116" y="1581912"/>
                  </a:moveTo>
                  <a:lnTo>
                    <a:pt x="3214116" y="1633727"/>
                  </a:lnTo>
                </a:path>
                <a:path w="3929379" h="1720850">
                  <a:moveTo>
                    <a:pt x="3238500" y="1609344"/>
                  </a:moveTo>
                  <a:lnTo>
                    <a:pt x="3186684" y="1609344"/>
                  </a:lnTo>
                </a:path>
                <a:path w="3929379" h="1720850">
                  <a:moveTo>
                    <a:pt x="3197352" y="1581912"/>
                  </a:moveTo>
                  <a:lnTo>
                    <a:pt x="3197352" y="1635252"/>
                  </a:lnTo>
                </a:path>
                <a:path w="3929379" h="1720850">
                  <a:moveTo>
                    <a:pt x="3221736" y="1609344"/>
                  </a:moveTo>
                  <a:lnTo>
                    <a:pt x="3169920" y="1609344"/>
                  </a:lnTo>
                </a:path>
                <a:path w="3929379" h="1720850">
                  <a:moveTo>
                    <a:pt x="3177540" y="1568195"/>
                  </a:moveTo>
                  <a:lnTo>
                    <a:pt x="3177540" y="1621536"/>
                  </a:lnTo>
                </a:path>
                <a:path w="3929379" h="1720850">
                  <a:moveTo>
                    <a:pt x="3204972" y="1594104"/>
                  </a:moveTo>
                  <a:lnTo>
                    <a:pt x="3153156" y="1594104"/>
                  </a:lnTo>
                </a:path>
                <a:path w="3929379" h="1720850">
                  <a:moveTo>
                    <a:pt x="3157728" y="1568195"/>
                  </a:moveTo>
                  <a:lnTo>
                    <a:pt x="3157728" y="1621536"/>
                  </a:lnTo>
                </a:path>
                <a:path w="3929379" h="1720850">
                  <a:moveTo>
                    <a:pt x="3182112" y="1594104"/>
                  </a:moveTo>
                  <a:lnTo>
                    <a:pt x="3130296" y="1594104"/>
                  </a:lnTo>
                </a:path>
                <a:path w="3929379" h="1720850">
                  <a:moveTo>
                    <a:pt x="3147060" y="1568195"/>
                  </a:moveTo>
                  <a:lnTo>
                    <a:pt x="3147060" y="1621536"/>
                  </a:lnTo>
                </a:path>
                <a:path w="3929379" h="1720850">
                  <a:moveTo>
                    <a:pt x="3174491" y="1594104"/>
                  </a:moveTo>
                  <a:lnTo>
                    <a:pt x="3122676" y="1594104"/>
                  </a:lnTo>
                </a:path>
                <a:path w="3929379" h="1720850">
                  <a:moveTo>
                    <a:pt x="3140964" y="1568195"/>
                  </a:moveTo>
                  <a:lnTo>
                    <a:pt x="3140964" y="1621536"/>
                  </a:lnTo>
                </a:path>
                <a:path w="3929379" h="1720850">
                  <a:moveTo>
                    <a:pt x="3165348" y="1594104"/>
                  </a:moveTo>
                  <a:lnTo>
                    <a:pt x="3113532" y="1594104"/>
                  </a:lnTo>
                </a:path>
                <a:path w="3929379" h="1720850">
                  <a:moveTo>
                    <a:pt x="3124200" y="1568195"/>
                  </a:moveTo>
                  <a:lnTo>
                    <a:pt x="3124200" y="1621536"/>
                  </a:lnTo>
                </a:path>
                <a:path w="3929379" h="1720850">
                  <a:moveTo>
                    <a:pt x="3151632" y="1594104"/>
                  </a:moveTo>
                  <a:lnTo>
                    <a:pt x="3099816" y="1594104"/>
                  </a:lnTo>
                </a:path>
                <a:path w="3929379" h="1720850">
                  <a:moveTo>
                    <a:pt x="3102864" y="1554480"/>
                  </a:moveTo>
                  <a:lnTo>
                    <a:pt x="3102864" y="1604771"/>
                  </a:lnTo>
                </a:path>
                <a:path w="3929379" h="1720850">
                  <a:moveTo>
                    <a:pt x="3130296" y="1578864"/>
                  </a:moveTo>
                  <a:lnTo>
                    <a:pt x="3076956" y="1578864"/>
                  </a:lnTo>
                </a:path>
                <a:path w="3929379" h="1720850">
                  <a:moveTo>
                    <a:pt x="3089148" y="1554480"/>
                  </a:moveTo>
                  <a:lnTo>
                    <a:pt x="3089148" y="1604771"/>
                  </a:lnTo>
                </a:path>
                <a:path w="3929379" h="1720850">
                  <a:moveTo>
                    <a:pt x="3113532" y="1578864"/>
                  </a:moveTo>
                  <a:lnTo>
                    <a:pt x="3061716" y="1578864"/>
                  </a:lnTo>
                </a:path>
                <a:path w="3929379" h="1720850">
                  <a:moveTo>
                    <a:pt x="3048000" y="1531620"/>
                  </a:moveTo>
                  <a:lnTo>
                    <a:pt x="3048000" y="1581912"/>
                  </a:lnTo>
                </a:path>
                <a:path w="3929379" h="1720850">
                  <a:moveTo>
                    <a:pt x="3072384" y="1557527"/>
                  </a:moveTo>
                  <a:lnTo>
                    <a:pt x="3020567" y="1557527"/>
                  </a:lnTo>
                </a:path>
                <a:path w="3929379" h="1720850">
                  <a:moveTo>
                    <a:pt x="3054096" y="1542288"/>
                  </a:moveTo>
                  <a:lnTo>
                    <a:pt x="3054096" y="1594104"/>
                  </a:lnTo>
                </a:path>
                <a:path w="3929379" h="1720850">
                  <a:moveTo>
                    <a:pt x="3078479" y="1568195"/>
                  </a:moveTo>
                  <a:lnTo>
                    <a:pt x="3026664" y="1568195"/>
                  </a:lnTo>
                </a:path>
                <a:path w="3929379" h="1720850">
                  <a:moveTo>
                    <a:pt x="3028188" y="1520952"/>
                  </a:moveTo>
                  <a:lnTo>
                    <a:pt x="3028188" y="1572768"/>
                  </a:lnTo>
                </a:path>
                <a:path w="3929379" h="1720850">
                  <a:moveTo>
                    <a:pt x="3055620" y="1548383"/>
                  </a:moveTo>
                  <a:lnTo>
                    <a:pt x="3003804" y="1548383"/>
                  </a:lnTo>
                </a:path>
                <a:path w="3929379" h="1720850">
                  <a:moveTo>
                    <a:pt x="3020567" y="1520952"/>
                  </a:moveTo>
                  <a:lnTo>
                    <a:pt x="3020567" y="1572768"/>
                  </a:lnTo>
                </a:path>
                <a:path w="3929379" h="1720850">
                  <a:moveTo>
                    <a:pt x="3048000" y="1548383"/>
                  </a:moveTo>
                  <a:lnTo>
                    <a:pt x="2993136" y="1548383"/>
                  </a:lnTo>
                </a:path>
                <a:path w="3929379" h="1720850">
                  <a:moveTo>
                    <a:pt x="3015996" y="1520952"/>
                  </a:moveTo>
                  <a:lnTo>
                    <a:pt x="3015996" y="1572768"/>
                  </a:lnTo>
                </a:path>
                <a:path w="3929379" h="1720850">
                  <a:moveTo>
                    <a:pt x="3041904" y="1548383"/>
                  </a:moveTo>
                  <a:lnTo>
                    <a:pt x="2988564" y="1548383"/>
                  </a:lnTo>
                </a:path>
                <a:path w="3929379" h="1720850">
                  <a:moveTo>
                    <a:pt x="3008376" y="1511808"/>
                  </a:moveTo>
                  <a:lnTo>
                    <a:pt x="3008376" y="1560576"/>
                  </a:lnTo>
                </a:path>
                <a:path w="3929379" h="1720850">
                  <a:moveTo>
                    <a:pt x="3034284" y="1536192"/>
                  </a:moveTo>
                  <a:lnTo>
                    <a:pt x="2980944" y="1536192"/>
                  </a:lnTo>
                </a:path>
                <a:path w="3929379" h="1720850">
                  <a:moveTo>
                    <a:pt x="2999232" y="1511808"/>
                  </a:moveTo>
                  <a:lnTo>
                    <a:pt x="2999232" y="1560576"/>
                  </a:lnTo>
                </a:path>
                <a:path w="3929379" h="1720850">
                  <a:moveTo>
                    <a:pt x="3025140" y="1536192"/>
                  </a:moveTo>
                  <a:lnTo>
                    <a:pt x="2973324" y="1536192"/>
                  </a:lnTo>
                </a:path>
                <a:path w="3929379" h="1720850">
                  <a:moveTo>
                    <a:pt x="2979420" y="1511808"/>
                  </a:moveTo>
                  <a:lnTo>
                    <a:pt x="2979420" y="1560576"/>
                  </a:lnTo>
                </a:path>
                <a:path w="3929379" h="1720850">
                  <a:moveTo>
                    <a:pt x="3003804" y="1536192"/>
                  </a:moveTo>
                  <a:lnTo>
                    <a:pt x="2951988" y="1536192"/>
                  </a:lnTo>
                </a:path>
                <a:path w="3929379" h="1720850">
                  <a:moveTo>
                    <a:pt x="2962656" y="1499615"/>
                  </a:moveTo>
                  <a:lnTo>
                    <a:pt x="2962656" y="1551432"/>
                  </a:lnTo>
                </a:path>
                <a:path w="3929379" h="1720850">
                  <a:moveTo>
                    <a:pt x="2988564" y="1527048"/>
                  </a:moveTo>
                  <a:lnTo>
                    <a:pt x="2936748" y="1527048"/>
                  </a:lnTo>
                </a:path>
                <a:path w="3929379" h="1720850">
                  <a:moveTo>
                    <a:pt x="2947416" y="1487424"/>
                  </a:moveTo>
                  <a:lnTo>
                    <a:pt x="2947416" y="1539239"/>
                  </a:lnTo>
                </a:path>
                <a:path w="3929379" h="1720850">
                  <a:moveTo>
                    <a:pt x="2974848" y="1513332"/>
                  </a:moveTo>
                  <a:lnTo>
                    <a:pt x="2923032" y="1513332"/>
                  </a:lnTo>
                </a:path>
                <a:path w="3929379" h="1720850">
                  <a:moveTo>
                    <a:pt x="2770632" y="1427988"/>
                  </a:moveTo>
                  <a:lnTo>
                    <a:pt x="2770632" y="1478280"/>
                  </a:lnTo>
                </a:path>
                <a:path w="3929379" h="1720850">
                  <a:moveTo>
                    <a:pt x="2798064" y="1452371"/>
                  </a:moveTo>
                  <a:lnTo>
                    <a:pt x="2744724" y="1452371"/>
                  </a:lnTo>
                </a:path>
                <a:path w="3929379" h="1720850">
                  <a:moveTo>
                    <a:pt x="2348484" y="1234439"/>
                  </a:moveTo>
                  <a:lnTo>
                    <a:pt x="2348484" y="1283208"/>
                  </a:lnTo>
                </a:path>
                <a:path w="3929379" h="1720850">
                  <a:moveTo>
                    <a:pt x="2372867" y="1258824"/>
                  </a:moveTo>
                  <a:lnTo>
                    <a:pt x="2321052" y="1258824"/>
                  </a:lnTo>
                </a:path>
                <a:path w="3929379" h="1720850">
                  <a:moveTo>
                    <a:pt x="1668779" y="952500"/>
                  </a:moveTo>
                  <a:lnTo>
                    <a:pt x="1668779" y="1002792"/>
                  </a:lnTo>
                </a:path>
                <a:path w="3929379" h="1720850">
                  <a:moveTo>
                    <a:pt x="1696212" y="978407"/>
                  </a:moveTo>
                  <a:lnTo>
                    <a:pt x="1644396" y="978407"/>
                  </a:lnTo>
                </a:path>
                <a:path w="3929379" h="1720850">
                  <a:moveTo>
                    <a:pt x="1621536" y="915924"/>
                  </a:moveTo>
                  <a:lnTo>
                    <a:pt x="1621536" y="966215"/>
                  </a:lnTo>
                </a:path>
                <a:path w="3929379" h="1720850">
                  <a:moveTo>
                    <a:pt x="1645920" y="940307"/>
                  </a:moveTo>
                  <a:lnTo>
                    <a:pt x="1594104" y="940307"/>
                  </a:lnTo>
                </a:path>
                <a:path w="3929379" h="1720850">
                  <a:moveTo>
                    <a:pt x="1621536" y="902207"/>
                  </a:moveTo>
                  <a:lnTo>
                    <a:pt x="1621536" y="952500"/>
                  </a:lnTo>
                </a:path>
                <a:path w="3929379" h="1720850">
                  <a:moveTo>
                    <a:pt x="1645920" y="926592"/>
                  </a:moveTo>
                  <a:lnTo>
                    <a:pt x="1594104" y="926592"/>
                  </a:lnTo>
                </a:path>
                <a:path w="3929379" h="1720850">
                  <a:moveTo>
                    <a:pt x="1586484" y="890015"/>
                  </a:moveTo>
                  <a:lnTo>
                    <a:pt x="1586484" y="940307"/>
                  </a:lnTo>
                </a:path>
                <a:path w="3929379" h="1720850">
                  <a:moveTo>
                    <a:pt x="1610867" y="915924"/>
                  </a:moveTo>
                  <a:lnTo>
                    <a:pt x="1559052" y="915924"/>
                  </a:lnTo>
                </a:path>
                <a:path w="3929379" h="1720850">
                  <a:moveTo>
                    <a:pt x="1220724" y="678179"/>
                  </a:moveTo>
                  <a:lnTo>
                    <a:pt x="1220724" y="726948"/>
                  </a:lnTo>
                </a:path>
                <a:path w="3929379" h="1720850">
                  <a:moveTo>
                    <a:pt x="1248156" y="702563"/>
                  </a:moveTo>
                  <a:lnTo>
                    <a:pt x="1196339" y="702563"/>
                  </a:lnTo>
                </a:path>
                <a:path w="3929379" h="1720850">
                  <a:moveTo>
                    <a:pt x="1179576" y="612648"/>
                  </a:moveTo>
                  <a:lnTo>
                    <a:pt x="1179576" y="664463"/>
                  </a:lnTo>
                </a:path>
                <a:path w="3929379" h="1720850">
                  <a:moveTo>
                    <a:pt x="1205484" y="637032"/>
                  </a:moveTo>
                  <a:lnTo>
                    <a:pt x="1153668" y="637032"/>
                  </a:lnTo>
                </a:path>
                <a:path w="3929379" h="1720850">
                  <a:moveTo>
                    <a:pt x="1112520" y="566927"/>
                  </a:moveTo>
                  <a:lnTo>
                    <a:pt x="1112520" y="617220"/>
                  </a:lnTo>
                </a:path>
                <a:path w="3929379" h="1720850">
                  <a:moveTo>
                    <a:pt x="1138428" y="592836"/>
                  </a:moveTo>
                  <a:lnTo>
                    <a:pt x="1085088" y="592836"/>
                  </a:lnTo>
                </a:path>
                <a:path w="3929379" h="1720850">
                  <a:moveTo>
                    <a:pt x="1095756" y="548639"/>
                  </a:moveTo>
                  <a:lnTo>
                    <a:pt x="1095756" y="598932"/>
                  </a:lnTo>
                </a:path>
                <a:path w="3929379" h="1720850">
                  <a:moveTo>
                    <a:pt x="1123188" y="573024"/>
                  </a:moveTo>
                  <a:lnTo>
                    <a:pt x="1069848" y="573024"/>
                  </a:lnTo>
                </a:path>
                <a:path w="3929379" h="1720850">
                  <a:moveTo>
                    <a:pt x="1075944" y="536448"/>
                  </a:moveTo>
                  <a:lnTo>
                    <a:pt x="1075944" y="586739"/>
                  </a:lnTo>
                </a:path>
                <a:path w="3929379" h="1720850">
                  <a:moveTo>
                    <a:pt x="1101852" y="560832"/>
                  </a:moveTo>
                  <a:lnTo>
                    <a:pt x="1050036" y="560832"/>
                  </a:lnTo>
                </a:path>
                <a:path w="3929379" h="1720850">
                  <a:moveTo>
                    <a:pt x="946404" y="478536"/>
                  </a:moveTo>
                  <a:lnTo>
                    <a:pt x="946404" y="530351"/>
                  </a:lnTo>
                </a:path>
                <a:path w="3929379" h="1720850">
                  <a:moveTo>
                    <a:pt x="972312" y="502920"/>
                  </a:moveTo>
                  <a:lnTo>
                    <a:pt x="922019" y="502920"/>
                  </a:lnTo>
                </a:path>
                <a:path w="3929379" h="1720850">
                  <a:moveTo>
                    <a:pt x="815339" y="373379"/>
                  </a:moveTo>
                  <a:lnTo>
                    <a:pt x="815339" y="423672"/>
                  </a:lnTo>
                </a:path>
                <a:path w="3929379" h="1720850">
                  <a:moveTo>
                    <a:pt x="841248" y="397763"/>
                  </a:moveTo>
                  <a:lnTo>
                    <a:pt x="789432" y="397763"/>
                  </a:lnTo>
                </a:path>
                <a:path w="3929379" h="1720850">
                  <a:moveTo>
                    <a:pt x="716280" y="312420"/>
                  </a:moveTo>
                  <a:lnTo>
                    <a:pt x="716280" y="365760"/>
                  </a:lnTo>
                </a:path>
                <a:path w="3929379" h="1720850">
                  <a:moveTo>
                    <a:pt x="740663" y="336803"/>
                  </a:moveTo>
                  <a:lnTo>
                    <a:pt x="691895" y="336803"/>
                  </a:lnTo>
                </a:path>
                <a:path w="3929379" h="1720850">
                  <a:moveTo>
                    <a:pt x="454151" y="143255"/>
                  </a:moveTo>
                  <a:lnTo>
                    <a:pt x="454151" y="195072"/>
                  </a:lnTo>
                </a:path>
                <a:path w="3929379" h="1720850">
                  <a:moveTo>
                    <a:pt x="481584" y="167639"/>
                  </a:moveTo>
                  <a:lnTo>
                    <a:pt x="429768" y="167639"/>
                  </a:lnTo>
                </a:path>
                <a:path w="3929379" h="1720850">
                  <a:moveTo>
                    <a:pt x="320039" y="131063"/>
                  </a:moveTo>
                  <a:lnTo>
                    <a:pt x="320039" y="179832"/>
                  </a:lnTo>
                </a:path>
                <a:path w="3929379" h="1720850">
                  <a:moveTo>
                    <a:pt x="347472" y="155448"/>
                  </a:moveTo>
                  <a:lnTo>
                    <a:pt x="292607" y="155448"/>
                  </a:lnTo>
                </a:path>
                <a:path w="3929379" h="1720850">
                  <a:moveTo>
                    <a:pt x="112775" y="21336"/>
                  </a:moveTo>
                  <a:lnTo>
                    <a:pt x="112775" y="70103"/>
                  </a:lnTo>
                </a:path>
                <a:path w="3929379" h="1720850">
                  <a:moveTo>
                    <a:pt x="138684" y="45720"/>
                  </a:moveTo>
                  <a:lnTo>
                    <a:pt x="85343" y="45720"/>
                  </a:lnTo>
                </a:path>
                <a:path w="3929379" h="1720850">
                  <a:moveTo>
                    <a:pt x="27431" y="0"/>
                  </a:moveTo>
                  <a:lnTo>
                    <a:pt x="27431" y="50291"/>
                  </a:lnTo>
                </a:path>
                <a:path w="3929379" h="1720850">
                  <a:moveTo>
                    <a:pt x="54863" y="24384"/>
                  </a:moveTo>
                  <a:lnTo>
                    <a:pt x="0" y="24384"/>
                  </a:lnTo>
                </a:path>
              </a:pathLst>
            </a:custGeom>
            <a:ln w="3175">
              <a:solidFill>
                <a:srgbClr val="0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0388" y="973836"/>
              <a:ext cx="76200" cy="58419"/>
            </a:xfrm>
            <a:custGeom>
              <a:avLst/>
              <a:gdLst/>
              <a:ahLst/>
              <a:cxnLst/>
              <a:rect l="l" t="t" r="r" b="b"/>
              <a:pathLst>
                <a:path w="76200" h="58419">
                  <a:moveTo>
                    <a:pt x="48768" y="6096"/>
                  </a:moveTo>
                  <a:lnTo>
                    <a:pt x="48768" y="57912"/>
                  </a:lnTo>
                </a:path>
                <a:path w="76200" h="58419">
                  <a:moveTo>
                    <a:pt x="76200" y="32003"/>
                  </a:moveTo>
                  <a:lnTo>
                    <a:pt x="22859" y="32003"/>
                  </a:lnTo>
                </a:path>
                <a:path w="76200" h="58419">
                  <a:moveTo>
                    <a:pt x="25908" y="0"/>
                  </a:moveTo>
                  <a:lnTo>
                    <a:pt x="25908" y="50291"/>
                  </a:lnTo>
                </a:path>
                <a:path w="76200" h="58419">
                  <a:moveTo>
                    <a:pt x="51816" y="25908"/>
                  </a:moveTo>
                  <a:lnTo>
                    <a:pt x="0" y="25908"/>
                  </a:lnTo>
                </a:path>
              </a:pathLst>
            </a:custGeom>
            <a:ln w="3175">
              <a:solidFill>
                <a:srgbClr val="1F7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2580" y="97383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291"/>
                  </a:lnTo>
                </a:path>
              </a:pathLst>
            </a:custGeom>
            <a:ln w="3175">
              <a:solidFill>
                <a:srgbClr val="2E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8196" y="973836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48767" y="25908"/>
                  </a:moveTo>
                  <a:lnTo>
                    <a:pt x="0" y="25908"/>
                  </a:lnTo>
                </a:path>
                <a:path w="48894" h="50800">
                  <a:moveTo>
                    <a:pt x="7619" y="0"/>
                  </a:moveTo>
                  <a:lnTo>
                    <a:pt x="7619" y="50291"/>
                  </a:lnTo>
                </a:path>
              </a:pathLst>
            </a:custGeom>
            <a:ln w="3175">
              <a:solidFill>
                <a:srgbClr val="1F7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52194" y="100050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51815" y="0"/>
                  </a:moveTo>
                  <a:lnTo>
                    <a:pt x="0" y="0"/>
                  </a:lnTo>
                </a:path>
              </a:pathLst>
            </a:custGeom>
            <a:ln w="4763">
              <a:solidFill>
                <a:srgbClr val="1F7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47131" y="2682240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39" h="48894">
                  <a:moveTo>
                    <a:pt x="27431" y="0"/>
                  </a:moveTo>
                  <a:lnTo>
                    <a:pt x="27431" y="48768"/>
                  </a:lnTo>
                </a:path>
                <a:path w="53339" h="48894">
                  <a:moveTo>
                    <a:pt x="53339" y="24384"/>
                  </a:moveTo>
                  <a:lnTo>
                    <a:pt x="0" y="24384"/>
                  </a:lnTo>
                </a:path>
              </a:pathLst>
            </a:custGeom>
            <a:ln w="3175">
              <a:solidFill>
                <a:srgbClr val="0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06576" y="3469385"/>
            <a:ext cx="490093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7510">
              <a:lnSpc>
                <a:spcPts val="1115"/>
              </a:lnSpc>
              <a:spcBef>
                <a:spcPts val="95"/>
              </a:spcBef>
            </a:pPr>
            <a:r>
              <a:rPr sz="1000" b="1" spc="-25" dirty="0">
                <a:latin typeface="Arial Narrow"/>
                <a:cs typeface="Arial Narrow"/>
              </a:rPr>
              <a:t>0.0</a:t>
            </a:r>
            <a:endParaRPr sz="1000">
              <a:latin typeface="Arial Narrow"/>
              <a:cs typeface="Arial Narrow"/>
            </a:endParaRPr>
          </a:p>
          <a:p>
            <a:pPr marL="618490">
              <a:lnSpc>
                <a:spcPts val="1115"/>
              </a:lnSpc>
              <a:tabLst>
                <a:tab pos="862330" algn="l"/>
                <a:tab pos="1089660" algn="l"/>
                <a:tab pos="1326515" algn="l"/>
                <a:tab pos="1520825" algn="l"/>
                <a:tab pos="2922270" algn="l"/>
                <a:tab pos="4547235" algn="l"/>
              </a:tabLst>
            </a:pPr>
            <a:r>
              <a:rPr sz="1000" b="1" spc="-50" dirty="0">
                <a:latin typeface="Arial Narrow"/>
                <a:cs typeface="Arial Narrow"/>
              </a:rPr>
              <a:t>0</a:t>
            </a:r>
            <a:r>
              <a:rPr sz="1000" b="1" dirty="0">
                <a:latin typeface="Arial Narrow"/>
                <a:cs typeface="Arial Narrow"/>
              </a:rPr>
              <a:t>	</a:t>
            </a:r>
            <a:r>
              <a:rPr sz="1000" b="1" spc="-50" dirty="0">
                <a:latin typeface="Arial Narrow"/>
                <a:cs typeface="Arial Narrow"/>
              </a:rPr>
              <a:t>3</a:t>
            </a:r>
            <a:r>
              <a:rPr sz="1000" b="1" dirty="0">
                <a:latin typeface="Arial Narrow"/>
                <a:cs typeface="Arial Narrow"/>
              </a:rPr>
              <a:t>	</a:t>
            </a:r>
            <a:r>
              <a:rPr sz="1000" b="1" spc="-50" dirty="0">
                <a:latin typeface="Arial Narrow"/>
                <a:cs typeface="Arial Narrow"/>
              </a:rPr>
              <a:t>6</a:t>
            </a:r>
            <a:r>
              <a:rPr sz="1000" b="1" dirty="0">
                <a:latin typeface="Arial Narrow"/>
                <a:cs typeface="Arial Narrow"/>
              </a:rPr>
              <a:t>	</a:t>
            </a:r>
            <a:r>
              <a:rPr sz="1000" b="1" spc="-50" dirty="0">
                <a:latin typeface="Arial Narrow"/>
                <a:cs typeface="Arial Narrow"/>
              </a:rPr>
              <a:t>9</a:t>
            </a:r>
            <a:r>
              <a:rPr sz="1000" b="1" dirty="0">
                <a:latin typeface="Arial Narrow"/>
                <a:cs typeface="Arial Narrow"/>
              </a:rPr>
              <a:t>	12</a:t>
            </a:r>
            <a:r>
              <a:rPr sz="1000" b="1" spc="200" dirty="0">
                <a:latin typeface="Arial Narrow"/>
                <a:cs typeface="Arial Narrow"/>
              </a:rPr>
              <a:t>  </a:t>
            </a:r>
            <a:r>
              <a:rPr sz="1000" b="1" dirty="0">
                <a:latin typeface="Arial Narrow"/>
                <a:cs typeface="Arial Narrow"/>
              </a:rPr>
              <a:t>15</a:t>
            </a:r>
            <a:r>
              <a:rPr sz="1000" b="1" spc="229" dirty="0">
                <a:latin typeface="Arial Narrow"/>
                <a:cs typeface="Arial Narrow"/>
              </a:rPr>
              <a:t>  </a:t>
            </a:r>
            <a:r>
              <a:rPr sz="1000" b="1" dirty="0">
                <a:latin typeface="Arial Narrow"/>
                <a:cs typeface="Arial Narrow"/>
              </a:rPr>
              <a:t>18</a:t>
            </a:r>
            <a:r>
              <a:rPr sz="1000" b="1" spc="215" dirty="0">
                <a:latin typeface="Arial Narrow"/>
                <a:cs typeface="Arial Narrow"/>
              </a:rPr>
              <a:t>  </a:t>
            </a:r>
            <a:r>
              <a:rPr sz="1000" b="1" dirty="0">
                <a:latin typeface="Arial Narrow"/>
                <a:cs typeface="Arial Narrow"/>
              </a:rPr>
              <a:t>21</a:t>
            </a:r>
            <a:r>
              <a:rPr sz="1000" b="1" spc="240" dirty="0">
                <a:latin typeface="Arial Narrow"/>
                <a:cs typeface="Arial Narrow"/>
              </a:rPr>
              <a:t>  </a:t>
            </a:r>
            <a:r>
              <a:rPr sz="1000" b="1" dirty="0">
                <a:latin typeface="Arial Narrow"/>
                <a:cs typeface="Arial Narrow"/>
              </a:rPr>
              <a:t>24</a:t>
            </a:r>
            <a:r>
              <a:rPr sz="1000" b="1" spc="215" dirty="0">
                <a:latin typeface="Arial Narrow"/>
                <a:cs typeface="Arial Narrow"/>
              </a:rPr>
              <a:t>  </a:t>
            </a:r>
            <a:r>
              <a:rPr sz="1000" b="1" spc="-25" dirty="0">
                <a:latin typeface="Arial Narrow"/>
                <a:cs typeface="Arial Narrow"/>
              </a:rPr>
              <a:t>27</a:t>
            </a:r>
            <a:r>
              <a:rPr sz="1000" b="1" dirty="0">
                <a:latin typeface="Arial Narrow"/>
                <a:cs typeface="Arial Narrow"/>
              </a:rPr>
              <a:t>	30</a:t>
            </a:r>
            <a:r>
              <a:rPr sz="1000" b="1" spc="195" dirty="0">
                <a:latin typeface="Arial Narrow"/>
                <a:cs typeface="Arial Narrow"/>
              </a:rPr>
              <a:t>  </a:t>
            </a:r>
            <a:r>
              <a:rPr sz="1000" b="1" dirty="0">
                <a:latin typeface="Arial Narrow"/>
                <a:cs typeface="Arial Narrow"/>
              </a:rPr>
              <a:t>33</a:t>
            </a:r>
            <a:r>
              <a:rPr sz="1000" b="1" spc="229" dirty="0">
                <a:latin typeface="Arial Narrow"/>
                <a:cs typeface="Arial Narrow"/>
              </a:rPr>
              <a:t>  </a:t>
            </a:r>
            <a:r>
              <a:rPr sz="1000" b="1" dirty="0">
                <a:latin typeface="Arial Narrow"/>
                <a:cs typeface="Arial Narrow"/>
              </a:rPr>
              <a:t>36</a:t>
            </a:r>
            <a:r>
              <a:rPr sz="1000" b="1" spc="225" dirty="0">
                <a:latin typeface="Arial Narrow"/>
                <a:cs typeface="Arial Narrow"/>
              </a:rPr>
              <a:t>  </a:t>
            </a:r>
            <a:r>
              <a:rPr sz="1000" b="1" dirty="0">
                <a:latin typeface="Arial Narrow"/>
                <a:cs typeface="Arial Narrow"/>
              </a:rPr>
              <a:t>39</a:t>
            </a:r>
            <a:r>
              <a:rPr sz="1000" b="1" spc="215" dirty="0">
                <a:latin typeface="Arial Narrow"/>
                <a:cs typeface="Arial Narrow"/>
              </a:rPr>
              <a:t>  </a:t>
            </a:r>
            <a:r>
              <a:rPr sz="1000" b="1" dirty="0">
                <a:latin typeface="Arial Narrow"/>
                <a:cs typeface="Arial Narrow"/>
              </a:rPr>
              <a:t>42</a:t>
            </a:r>
            <a:r>
              <a:rPr sz="1000" b="1" spc="210" dirty="0">
                <a:latin typeface="Arial Narrow"/>
                <a:cs typeface="Arial Narrow"/>
              </a:rPr>
              <a:t>  </a:t>
            </a:r>
            <a:r>
              <a:rPr sz="1000" b="1" dirty="0">
                <a:latin typeface="Arial Narrow"/>
                <a:cs typeface="Arial Narrow"/>
              </a:rPr>
              <a:t>45</a:t>
            </a:r>
            <a:r>
              <a:rPr sz="1000" b="1" spc="229" dirty="0">
                <a:latin typeface="Arial Narrow"/>
                <a:cs typeface="Arial Narrow"/>
              </a:rPr>
              <a:t>  </a:t>
            </a:r>
            <a:r>
              <a:rPr sz="1000" b="1" spc="-25" dirty="0">
                <a:latin typeface="Arial Narrow"/>
                <a:cs typeface="Arial Narrow"/>
              </a:rPr>
              <a:t>48</a:t>
            </a:r>
            <a:r>
              <a:rPr sz="1000" b="1" dirty="0">
                <a:latin typeface="Arial Narrow"/>
                <a:cs typeface="Arial Narrow"/>
              </a:rPr>
              <a:t>	51</a:t>
            </a:r>
            <a:r>
              <a:rPr sz="1000" b="1" spc="185" dirty="0">
                <a:latin typeface="Arial Narrow"/>
                <a:cs typeface="Arial Narrow"/>
              </a:rPr>
              <a:t>  </a:t>
            </a:r>
            <a:r>
              <a:rPr sz="1000" b="1" spc="-25" dirty="0">
                <a:latin typeface="Arial Narrow"/>
                <a:cs typeface="Arial Narrow"/>
              </a:rPr>
              <a:t>54</a:t>
            </a:r>
            <a:endParaRPr sz="1000">
              <a:latin typeface="Arial Narrow"/>
              <a:cs typeface="Arial Narrow"/>
            </a:endParaRPr>
          </a:p>
          <a:p>
            <a:pPr marL="1849120">
              <a:lnSpc>
                <a:spcPts val="1055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Time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from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randomisation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(months)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5"/>
              </a:lnSpc>
            </a:pPr>
            <a:r>
              <a:rPr sz="800" b="1" dirty="0">
                <a:solidFill>
                  <a:srgbClr val="2E3333"/>
                </a:solidFill>
                <a:latin typeface="Arial"/>
                <a:cs typeface="Arial"/>
              </a:rPr>
              <a:t>No.</a:t>
            </a:r>
            <a:r>
              <a:rPr sz="800" b="1" spc="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E3333"/>
                </a:solidFill>
                <a:latin typeface="Arial"/>
                <a:cs typeface="Arial"/>
              </a:rPr>
              <a:t>at</a:t>
            </a:r>
            <a:r>
              <a:rPr sz="800" b="1" spc="3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E3333"/>
                </a:solidFill>
                <a:latin typeface="Arial"/>
                <a:cs typeface="Arial"/>
              </a:rPr>
              <a:t>risk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92861" y="3992427"/>
          <a:ext cx="5497191" cy="306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9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08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R="47625" algn="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1200" b="1" baseline="3472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Osimertinib</a:t>
                      </a:r>
                      <a:r>
                        <a:rPr sz="1200" b="1" spc="427" baseline="3472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279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276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270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254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245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236</a:t>
                      </a:r>
                      <a:r>
                        <a:rPr sz="800" spc="18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217</a:t>
                      </a:r>
                      <a:r>
                        <a:rPr sz="800" spc="409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204</a:t>
                      </a:r>
                      <a:r>
                        <a:rPr sz="800" spc="26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193</a:t>
                      </a:r>
                      <a:r>
                        <a:rPr sz="800" spc="215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180</a:t>
                      </a:r>
                      <a:r>
                        <a:rPr sz="800" spc="20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166</a:t>
                      </a:r>
                      <a:r>
                        <a:rPr sz="800" spc="48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153</a:t>
                      </a:r>
                      <a:r>
                        <a:rPr sz="800" spc="175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138</a:t>
                      </a:r>
                      <a:r>
                        <a:rPr sz="800" spc="19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123</a:t>
                      </a:r>
                      <a:r>
                        <a:rPr sz="800" spc="29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86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50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17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spc="-50" dirty="0">
                          <a:latin typeface="Arial Narrow"/>
                          <a:cs typeface="Arial Narrow"/>
                        </a:rPr>
                        <a:t>2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spc="-50" dirty="0">
                          <a:latin typeface="Arial Narrow"/>
                          <a:cs typeface="Arial Narrow"/>
                        </a:rPr>
                        <a:t>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 marR="47625" algn="r">
                        <a:lnSpc>
                          <a:spcPts val="930"/>
                        </a:lnSpc>
                      </a:pPr>
                      <a:r>
                        <a:rPr sz="800" b="1" dirty="0">
                          <a:solidFill>
                            <a:srgbClr val="003864"/>
                          </a:solidFill>
                          <a:latin typeface="Arial"/>
                          <a:cs typeface="Arial"/>
                        </a:rPr>
                        <a:t>EGFR-TKI</a:t>
                      </a:r>
                      <a:r>
                        <a:rPr sz="800" b="1" spc="25" dirty="0">
                          <a:solidFill>
                            <a:srgbClr val="0038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003864"/>
                          </a:solidFill>
                          <a:latin typeface="Arial"/>
                          <a:cs typeface="Arial"/>
                        </a:rPr>
                        <a:t>comparator</a:t>
                      </a:r>
                      <a:r>
                        <a:rPr sz="800" b="1" spc="335" dirty="0">
                          <a:solidFill>
                            <a:srgbClr val="0038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277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930"/>
                        </a:lnSpc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263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252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239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930"/>
                        </a:lnSpc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219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93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205</a:t>
                      </a:r>
                      <a:r>
                        <a:rPr sz="800" spc="18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182</a:t>
                      </a:r>
                      <a:r>
                        <a:rPr sz="800" spc="409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165</a:t>
                      </a:r>
                      <a:r>
                        <a:rPr sz="800" spc="26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148</a:t>
                      </a:r>
                      <a:r>
                        <a:rPr sz="800" spc="215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138</a:t>
                      </a:r>
                      <a:r>
                        <a:rPr sz="800" spc="20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131</a:t>
                      </a:r>
                      <a:r>
                        <a:rPr sz="800" spc="48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121</a:t>
                      </a:r>
                      <a:r>
                        <a:rPr sz="800" spc="175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110</a:t>
                      </a:r>
                      <a:r>
                        <a:rPr sz="800" spc="19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101</a:t>
                      </a:r>
                      <a:r>
                        <a:rPr sz="800" spc="29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72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0"/>
                        </a:lnSpc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40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930"/>
                        </a:lnSpc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17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spc="-50" dirty="0">
                          <a:latin typeface="Arial Narrow"/>
                          <a:cs typeface="Arial Narrow"/>
                        </a:rPr>
                        <a:t>2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930"/>
                        </a:lnSpc>
                      </a:pPr>
                      <a:r>
                        <a:rPr sz="800" spc="-50" dirty="0">
                          <a:latin typeface="Arial Narrow"/>
                          <a:cs typeface="Arial Narrow"/>
                        </a:rPr>
                        <a:t>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291844" y="909269"/>
            <a:ext cx="170815" cy="2482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 Narrow"/>
                <a:cs typeface="Arial Narrow"/>
              </a:rPr>
              <a:t>1.0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00" b="1" spc="-25" dirty="0">
                <a:latin typeface="Arial Narrow"/>
                <a:cs typeface="Arial Narrow"/>
              </a:rPr>
              <a:t>0.9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1" spc="-25" dirty="0">
                <a:latin typeface="Arial Narrow"/>
                <a:cs typeface="Arial Narrow"/>
              </a:rPr>
              <a:t>0.8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b="1" spc="-25" dirty="0">
                <a:latin typeface="Arial Narrow"/>
                <a:cs typeface="Arial Narrow"/>
              </a:rPr>
              <a:t>0.7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b="1" spc="-25" dirty="0">
                <a:latin typeface="Arial Narrow"/>
                <a:cs typeface="Arial Narrow"/>
              </a:rPr>
              <a:t>0.6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000" b="1" spc="-25" dirty="0">
                <a:latin typeface="Arial Narrow"/>
                <a:cs typeface="Arial Narrow"/>
              </a:rPr>
              <a:t>0.5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00" b="1" spc="-25" dirty="0">
                <a:latin typeface="Arial Narrow"/>
                <a:cs typeface="Arial Narrow"/>
              </a:rPr>
              <a:t>0.4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000" b="1" spc="-25" dirty="0">
                <a:latin typeface="Arial Narrow"/>
                <a:cs typeface="Arial Narrow"/>
              </a:rPr>
              <a:t>0.3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000" b="1" spc="-25" dirty="0">
                <a:latin typeface="Arial Narrow"/>
                <a:cs typeface="Arial Narrow"/>
              </a:rPr>
              <a:t>0.2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000" b="1" spc="-25" dirty="0">
                <a:latin typeface="Arial Narrow"/>
                <a:cs typeface="Arial Narrow"/>
              </a:rPr>
              <a:t>0.1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9506" y="1760983"/>
            <a:ext cx="167005" cy="1052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Probability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39432" y="837564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0"/>
                </a:moveTo>
                <a:lnTo>
                  <a:pt x="0" y="13600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82589" y="837564"/>
            <a:ext cx="0" cy="1913889"/>
          </a:xfrm>
          <a:custGeom>
            <a:avLst/>
            <a:gdLst/>
            <a:ahLst/>
            <a:cxnLst/>
            <a:rect l="l" t="t" r="r" b="b"/>
            <a:pathLst>
              <a:path h="1913889">
                <a:moveTo>
                  <a:pt x="0" y="0"/>
                </a:moveTo>
                <a:lnTo>
                  <a:pt x="0" y="191338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6016" y="837564"/>
            <a:ext cx="0" cy="337185"/>
          </a:xfrm>
          <a:custGeom>
            <a:avLst/>
            <a:gdLst/>
            <a:ahLst/>
            <a:cxnLst/>
            <a:rect l="l" t="t" r="r" b="b"/>
            <a:pathLst>
              <a:path h="337184">
                <a:moveTo>
                  <a:pt x="0" y="0"/>
                </a:moveTo>
                <a:lnTo>
                  <a:pt x="0" y="3371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969889" y="1169987"/>
          <a:ext cx="2279015" cy="1569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0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63575"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Osimertinib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663575"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(n=279)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2E3333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EGFR-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TKI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7790" marR="87630"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comparator (n=277)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2E3333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900" b="1" spc="-2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0"/>
                        </a:lnSpc>
                      </a:pP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0"/>
                        </a:lnSpc>
                      </a:pP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60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</a:pPr>
                      <a:r>
                        <a:rPr sz="90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(85,</a:t>
                      </a:r>
                      <a:r>
                        <a:rPr sz="900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92)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</a:pPr>
                      <a:r>
                        <a:rPr sz="90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(77,</a:t>
                      </a:r>
                      <a:r>
                        <a:rPr sz="900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87)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900" b="1" spc="-2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0"/>
                        </a:lnSpc>
                      </a:pP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74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0"/>
                        </a:lnSpc>
                      </a:pP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60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</a:pPr>
                      <a:r>
                        <a:rPr sz="90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(69,</a:t>
                      </a:r>
                      <a:r>
                        <a:rPr sz="900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79)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</a:pPr>
                      <a:r>
                        <a:rPr sz="90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(53,</a:t>
                      </a:r>
                      <a:r>
                        <a:rPr sz="900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65)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sz="900" b="1" spc="-2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E3333"/>
                      </a:solidFill>
                      <a:prstDash val="solid"/>
                    </a:lnB>
                    <a:solidFill>
                      <a:srgbClr val="F1F1F1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0"/>
                        </a:lnSpc>
                      </a:pP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0"/>
                        </a:lnSpc>
                      </a:pP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60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E3333"/>
                      </a:solidFill>
                      <a:prstDash val="solid"/>
                    </a:lnB>
                    <a:solidFill>
                      <a:srgbClr val="F1F1F1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</a:pPr>
                      <a:r>
                        <a:rPr sz="90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(48,</a:t>
                      </a:r>
                      <a:r>
                        <a:rPr sz="900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60)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2E3333"/>
                      </a:solidFill>
                      <a:prstDash val="solid"/>
                    </a:lnB>
                    <a:solidFill>
                      <a:srgbClr val="F1F1F1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</a:pPr>
                      <a:r>
                        <a:rPr sz="90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(38,</a:t>
                      </a:r>
                      <a:r>
                        <a:rPr sz="900" spc="-10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E3333"/>
                          </a:solidFill>
                          <a:latin typeface="Arial"/>
                          <a:cs typeface="Arial"/>
                        </a:rPr>
                        <a:t>50)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2E3333"/>
                      </a:solidFill>
                      <a:prstDash val="solid"/>
                    </a:lnB>
                    <a:solidFill>
                      <a:srgbClr val="F1F1F1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6768465" y="922146"/>
            <a:ext cx="1358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E3333"/>
                </a:solidFill>
                <a:latin typeface="Arial"/>
                <a:cs typeface="Arial"/>
              </a:rPr>
              <a:t>Survival</a:t>
            </a:r>
            <a:r>
              <a:rPr sz="9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E3333"/>
                </a:solidFill>
                <a:latin typeface="Arial"/>
                <a:cs typeface="Arial"/>
              </a:rPr>
              <a:t>rate,</a:t>
            </a:r>
            <a:r>
              <a:rPr sz="900" b="1" spc="-1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E3333"/>
                </a:solidFill>
                <a:latin typeface="Arial"/>
                <a:cs typeface="Arial"/>
              </a:rPr>
              <a:t>%</a:t>
            </a:r>
            <a:r>
              <a:rPr sz="900" b="1" spc="-25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E3333"/>
                </a:solidFill>
                <a:latin typeface="Arial"/>
                <a:cs typeface="Arial"/>
              </a:rPr>
              <a:t>(95%</a:t>
            </a:r>
            <a:r>
              <a:rPr sz="900" b="1" spc="-20" dirty="0">
                <a:solidFill>
                  <a:srgbClr val="2E333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E3333"/>
                </a:solidFill>
                <a:latin typeface="Arial"/>
                <a:cs typeface="Arial"/>
              </a:rPr>
              <a:t>CI)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93264" y="1260347"/>
            <a:ext cx="0" cy="2268220"/>
          </a:xfrm>
          <a:custGeom>
            <a:avLst/>
            <a:gdLst/>
            <a:ahLst/>
            <a:cxnLst/>
            <a:rect l="l" t="t" r="r" b="b"/>
            <a:pathLst>
              <a:path h="2268220">
                <a:moveTo>
                  <a:pt x="0" y="2267712"/>
                </a:moveTo>
                <a:lnTo>
                  <a:pt x="0" y="0"/>
                </a:lnTo>
              </a:path>
            </a:pathLst>
          </a:custGeom>
          <a:ln w="9525">
            <a:solidFill>
              <a:srgbClr val="939C9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40026" y="1392681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03864"/>
                </a:solidFill>
                <a:latin typeface="Arial"/>
                <a:cs typeface="Arial"/>
              </a:rPr>
              <a:t>83%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06142" y="1053211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2E3333"/>
                </a:solidFill>
                <a:latin typeface="Arial"/>
                <a:cs typeface="Arial"/>
              </a:rPr>
              <a:t>89%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15284" y="1642872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1905000"/>
                </a:moveTo>
                <a:lnTo>
                  <a:pt x="0" y="0"/>
                </a:lnTo>
              </a:path>
            </a:pathLst>
          </a:custGeom>
          <a:ln w="9525">
            <a:solidFill>
              <a:srgbClr val="939C9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153282" y="2012441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03864"/>
                </a:solidFill>
                <a:latin typeface="Arial"/>
                <a:cs typeface="Arial"/>
              </a:rPr>
              <a:t>59%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31845" y="1451229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2E3333"/>
                </a:solidFill>
                <a:latin typeface="Arial"/>
                <a:cs typeface="Arial"/>
              </a:rPr>
              <a:t>74%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9326" y="1948941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2E3333"/>
                </a:solidFill>
                <a:latin typeface="Arial"/>
                <a:cs typeface="Arial"/>
              </a:rPr>
              <a:t>54%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60697" y="2378455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03864"/>
                </a:solidFill>
                <a:latin typeface="Arial"/>
                <a:cs typeface="Arial"/>
              </a:rPr>
              <a:t>44%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35779" y="2161032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1386840"/>
                </a:moveTo>
                <a:lnTo>
                  <a:pt x="0" y="0"/>
                </a:lnTo>
              </a:path>
            </a:pathLst>
          </a:custGeom>
          <a:ln w="9525">
            <a:solidFill>
              <a:srgbClr val="939C9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70676" y="2854451"/>
            <a:ext cx="2270760" cy="1102360"/>
          </a:xfrm>
          <a:prstGeom prst="rect">
            <a:avLst/>
          </a:prstGeom>
          <a:solidFill>
            <a:srgbClr val="FFEEC8"/>
          </a:solidFill>
          <a:ln w="12700">
            <a:solidFill>
              <a:srgbClr val="64D2D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251460">
              <a:lnSpc>
                <a:spcPct val="100000"/>
              </a:lnSpc>
              <a:spcBef>
                <a:spcPts val="330"/>
              </a:spcBef>
            </a:pPr>
            <a:r>
              <a:rPr sz="1300" dirty="0">
                <a:latin typeface="Arial"/>
                <a:cs typeface="Arial"/>
              </a:rPr>
              <a:t>So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với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nhóm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đối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chứng, </a:t>
            </a:r>
            <a:r>
              <a:rPr sz="1300" dirty="0">
                <a:latin typeface="Arial"/>
                <a:cs typeface="Arial"/>
              </a:rPr>
              <a:t>bệnh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nhân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ở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nhóm </a:t>
            </a:r>
            <a:r>
              <a:rPr sz="1300" dirty="0">
                <a:latin typeface="Arial"/>
                <a:cs typeface="Arial"/>
              </a:rPr>
              <a:t>osimertinib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có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nhiều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khả </a:t>
            </a:r>
            <a:r>
              <a:rPr sz="1300" dirty="0">
                <a:latin typeface="Arial"/>
                <a:cs typeface="Arial"/>
              </a:rPr>
              <a:t>năng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sống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hơn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sau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và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3 </a:t>
            </a:r>
            <a:r>
              <a:rPr sz="1300" dirty="0">
                <a:latin typeface="Arial"/>
                <a:cs typeface="Arial"/>
              </a:rPr>
              <a:t>năm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điều</a:t>
            </a:r>
            <a:r>
              <a:rPr sz="1300" spc="-25" dirty="0">
                <a:latin typeface="Arial"/>
                <a:cs typeface="Arial"/>
              </a:rPr>
              <a:t> trị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868170" y="1504315"/>
            <a:ext cx="5489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795">
              <a:lnSpc>
                <a:spcPct val="15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UNG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THƯ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PHỔI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KHÔNG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TẾ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BÀO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NHỎ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1" y="2343151"/>
            <a:ext cx="51591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ACD0"/>
                </a:solidFill>
                <a:latin typeface="Arial"/>
                <a:cs typeface="Arial"/>
              </a:rPr>
              <a:t>ĐIỀU</a:t>
            </a:r>
            <a:r>
              <a:rPr sz="3200" b="1" spc="-35" dirty="0">
                <a:solidFill>
                  <a:srgbClr val="00ACD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CD0"/>
                </a:solidFill>
                <a:latin typeface="Arial"/>
                <a:cs typeface="Arial"/>
              </a:rPr>
              <a:t>TRỊ</a:t>
            </a:r>
            <a:r>
              <a:rPr sz="3200" b="1" spc="-10" dirty="0">
                <a:solidFill>
                  <a:srgbClr val="00ACD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CD0"/>
                </a:solidFill>
                <a:latin typeface="Arial"/>
                <a:cs typeface="Arial"/>
              </a:rPr>
              <a:t>NHẮM</a:t>
            </a:r>
            <a:r>
              <a:rPr sz="3200" b="1" spc="-20" dirty="0">
                <a:solidFill>
                  <a:srgbClr val="00ACD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CD0"/>
                </a:solidFill>
                <a:latin typeface="Arial"/>
                <a:cs typeface="Arial"/>
              </a:rPr>
              <a:t>ĐÍCH</a:t>
            </a:r>
            <a:r>
              <a:rPr sz="3200" b="1" spc="-135" dirty="0">
                <a:solidFill>
                  <a:srgbClr val="00ACD0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ACD0"/>
                </a:solidFill>
                <a:latin typeface="Arial"/>
                <a:cs typeface="Arial"/>
              </a:rPr>
              <a:t>ALK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68514" y="4866538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969696"/>
                </a:solidFill>
                <a:latin typeface="Arial"/>
                <a:cs typeface="Arial"/>
              </a:rPr>
              <a:t>93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072" y="2133600"/>
            <a:ext cx="977265" cy="390525"/>
          </a:xfrm>
          <a:custGeom>
            <a:avLst/>
            <a:gdLst/>
            <a:ahLst/>
            <a:cxnLst/>
            <a:rect l="l" t="t" r="r" b="b"/>
            <a:pathLst>
              <a:path w="977265" h="390525">
                <a:moveTo>
                  <a:pt x="781812" y="0"/>
                </a:moveTo>
                <a:lnTo>
                  <a:pt x="0" y="0"/>
                </a:lnTo>
                <a:lnTo>
                  <a:pt x="195072" y="195072"/>
                </a:lnTo>
                <a:lnTo>
                  <a:pt x="0" y="390144"/>
                </a:lnTo>
                <a:lnTo>
                  <a:pt x="781812" y="390144"/>
                </a:lnTo>
                <a:lnTo>
                  <a:pt x="976884" y="195072"/>
                </a:lnTo>
                <a:lnTo>
                  <a:pt x="78181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4255" y="2229992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2011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49069" y="2127250"/>
            <a:ext cx="988060" cy="403225"/>
            <a:chOff x="1449069" y="2127250"/>
            <a:chExt cx="988060" cy="403225"/>
          </a:xfrm>
        </p:grpSpPr>
        <p:sp>
          <p:nvSpPr>
            <p:cNvPr id="6" name="object 6"/>
            <p:cNvSpPr/>
            <p:nvPr/>
          </p:nvSpPr>
          <p:spPr>
            <a:xfrm>
              <a:off x="1455419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780288" y="0"/>
                  </a:moveTo>
                  <a:lnTo>
                    <a:pt x="0" y="0"/>
                  </a:lnTo>
                  <a:lnTo>
                    <a:pt x="195072" y="195072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975360" y="195072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5419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0" y="0"/>
                  </a:moveTo>
                  <a:lnTo>
                    <a:pt x="780288" y="0"/>
                  </a:lnTo>
                  <a:lnTo>
                    <a:pt x="975360" y="195072"/>
                  </a:lnTo>
                  <a:lnTo>
                    <a:pt x="780288" y="390144"/>
                  </a:lnTo>
                  <a:lnTo>
                    <a:pt x="0" y="390144"/>
                  </a:lnTo>
                  <a:lnTo>
                    <a:pt x="195072" y="195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02383" y="2229992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2012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26894" y="2127250"/>
            <a:ext cx="988060" cy="403225"/>
            <a:chOff x="2326894" y="2127250"/>
            <a:chExt cx="988060" cy="403225"/>
          </a:xfrm>
        </p:grpSpPr>
        <p:sp>
          <p:nvSpPr>
            <p:cNvPr id="10" name="object 10"/>
            <p:cNvSpPr/>
            <p:nvPr/>
          </p:nvSpPr>
          <p:spPr>
            <a:xfrm>
              <a:off x="2333244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780288" y="0"/>
                  </a:moveTo>
                  <a:lnTo>
                    <a:pt x="0" y="0"/>
                  </a:lnTo>
                  <a:lnTo>
                    <a:pt x="195072" y="195072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975359" y="195072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3244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0" y="0"/>
                  </a:moveTo>
                  <a:lnTo>
                    <a:pt x="780288" y="0"/>
                  </a:lnTo>
                  <a:lnTo>
                    <a:pt x="975359" y="195072"/>
                  </a:lnTo>
                  <a:lnTo>
                    <a:pt x="780288" y="390144"/>
                  </a:lnTo>
                  <a:lnTo>
                    <a:pt x="0" y="390144"/>
                  </a:lnTo>
                  <a:lnTo>
                    <a:pt x="195072" y="195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80461" y="2229992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04717" y="2127250"/>
            <a:ext cx="988060" cy="403225"/>
            <a:chOff x="3204717" y="2127250"/>
            <a:chExt cx="988060" cy="403225"/>
          </a:xfrm>
        </p:grpSpPr>
        <p:sp>
          <p:nvSpPr>
            <p:cNvPr id="14" name="object 14"/>
            <p:cNvSpPr/>
            <p:nvPr/>
          </p:nvSpPr>
          <p:spPr>
            <a:xfrm>
              <a:off x="3211067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780287" y="0"/>
                  </a:moveTo>
                  <a:lnTo>
                    <a:pt x="0" y="0"/>
                  </a:lnTo>
                  <a:lnTo>
                    <a:pt x="195071" y="195072"/>
                  </a:lnTo>
                  <a:lnTo>
                    <a:pt x="0" y="390144"/>
                  </a:lnTo>
                  <a:lnTo>
                    <a:pt x="780287" y="390144"/>
                  </a:lnTo>
                  <a:lnTo>
                    <a:pt x="975359" y="195072"/>
                  </a:lnTo>
                  <a:lnTo>
                    <a:pt x="7802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11067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0" y="0"/>
                  </a:moveTo>
                  <a:lnTo>
                    <a:pt x="780287" y="0"/>
                  </a:lnTo>
                  <a:lnTo>
                    <a:pt x="975359" y="195072"/>
                  </a:lnTo>
                  <a:lnTo>
                    <a:pt x="780287" y="390144"/>
                  </a:lnTo>
                  <a:lnTo>
                    <a:pt x="0" y="390144"/>
                  </a:lnTo>
                  <a:lnTo>
                    <a:pt x="195071" y="195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58666" y="2229992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82541" y="2127250"/>
            <a:ext cx="988060" cy="403225"/>
            <a:chOff x="4082541" y="2127250"/>
            <a:chExt cx="988060" cy="403225"/>
          </a:xfrm>
        </p:grpSpPr>
        <p:sp>
          <p:nvSpPr>
            <p:cNvPr id="18" name="object 18"/>
            <p:cNvSpPr/>
            <p:nvPr/>
          </p:nvSpPr>
          <p:spPr>
            <a:xfrm>
              <a:off x="4088891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780288" y="0"/>
                  </a:moveTo>
                  <a:lnTo>
                    <a:pt x="0" y="0"/>
                  </a:lnTo>
                  <a:lnTo>
                    <a:pt x="195072" y="195072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975360" y="195072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88891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0" y="0"/>
                  </a:moveTo>
                  <a:lnTo>
                    <a:pt x="780288" y="0"/>
                  </a:lnTo>
                  <a:lnTo>
                    <a:pt x="975360" y="195072"/>
                  </a:lnTo>
                  <a:lnTo>
                    <a:pt x="780288" y="390144"/>
                  </a:lnTo>
                  <a:lnTo>
                    <a:pt x="0" y="390144"/>
                  </a:lnTo>
                  <a:lnTo>
                    <a:pt x="195072" y="195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436745" y="2229992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60365" y="2127250"/>
            <a:ext cx="988060" cy="403225"/>
            <a:chOff x="4960365" y="2127250"/>
            <a:chExt cx="988060" cy="403225"/>
          </a:xfrm>
        </p:grpSpPr>
        <p:sp>
          <p:nvSpPr>
            <p:cNvPr id="22" name="object 22"/>
            <p:cNvSpPr/>
            <p:nvPr/>
          </p:nvSpPr>
          <p:spPr>
            <a:xfrm>
              <a:off x="4966715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780288" y="0"/>
                  </a:moveTo>
                  <a:lnTo>
                    <a:pt x="0" y="0"/>
                  </a:lnTo>
                  <a:lnTo>
                    <a:pt x="195072" y="195072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975360" y="195072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66715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60" h="390525">
                  <a:moveTo>
                    <a:pt x="0" y="0"/>
                  </a:moveTo>
                  <a:lnTo>
                    <a:pt x="780288" y="0"/>
                  </a:lnTo>
                  <a:lnTo>
                    <a:pt x="975360" y="195072"/>
                  </a:lnTo>
                  <a:lnTo>
                    <a:pt x="780288" y="390144"/>
                  </a:lnTo>
                  <a:lnTo>
                    <a:pt x="0" y="390144"/>
                  </a:lnTo>
                  <a:lnTo>
                    <a:pt x="195072" y="195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314569" y="2229992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38190" y="2127250"/>
            <a:ext cx="988060" cy="403225"/>
            <a:chOff x="5838190" y="2127250"/>
            <a:chExt cx="988060" cy="403225"/>
          </a:xfrm>
        </p:grpSpPr>
        <p:sp>
          <p:nvSpPr>
            <p:cNvPr id="26" name="object 26"/>
            <p:cNvSpPr/>
            <p:nvPr/>
          </p:nvSpPr>
          <p:spPr>
            <a:xfrm>
              <a:off x="5844540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59" h="390525">
                  <a:moveTo>
                    <a:pt x="780288" y="0"/>
                  </a:moveTo>
                  <a:lnTo>
                    <a:pt x="0" y="0"/>
                  </a:lnTo>
                  <a:lnTo>
                    <a:pt x="195072" y="195072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975360" y="195072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44540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59" h="390525">
                  <a:moveTo>
                    <a:pt x="0" y="0"/>
                  </a:moveTo>
                  <a:lnTo>
                    <a:pt x="780288" y="0"/>
                  </a:lnTo>
                  <a:lnTo>
                    <a:pt x="975360" y="195072"/>
                  </a:lnTo>
                  <a:lnTo>
                    <a:pt x="780288" y="390144"/>
                  </a:lnTo>
                  <a:lnTo>
                    <a:pt x="0" y="390144"/>
                  </a:lnTo>
                  <a:lnTo>
                    <a:pt x="195072" y="195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192773" y="2229992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16014" y="2127250"/>
            <a:ext cx="988060" cy="403225"/>
            <a:chOff x="6716014" y="2127250"/>
            <a:chExt cx="988060" cy="403225"/>
          </a:xfrm>
        </p:grpSpPr>
        <p:sp>
          <p:nvSpPr>
            <p:cNvPr id="30" name="object 30"/>
            <p:cNvSpPr/>
            <p:nvPr/>
          </p:nvSpPr>
          <p:spPr>
            <a:xfrm>
              <a:off x="6722364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59" h="390525">
                  <a:moveTo>
                    <a:pt x="780287" y="0"/>
                  </a:moveTo>
                  <a:lnTo>
                    <a:pt x="0" y="0"/>
                  </a:lnTo>
                  <a:lnTo>
                    <a:pt x="195071" y="195072"/>
                  </a:lnTo>
                  <a:lnTo>
                    <a:pt x="0" y="390144"/>
                  </a:lnTo>
                  <a:lnTo>
                    <a:pt x="780287" y="390144"/>
                  </a:lnTo>
                  <a:lnTo>
                    <a:pt x="975359" y="195072"/>
                  </a:lnTo>
                  <a:lnTo>
                    <a:pt x="7802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22364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59" h="390525">
                  <a:moveTo>
                    <a:pt x="0" y="0"/>
                  </a:moveTo>
                  <a:lnTo>
                    <a:pt x="780287" y="0"/>
                  </a:lnTo>
                  <a:lnTo>
                    <a:pt x="975359" y="195072"/>
                  </a:lnTo>
                  <a:lnTo>
                    <a:pt x="780287" y="390144"/>
                  </a:lnTo>
                  <a:lnTo>
                    <a:pt x="0" y="390144"/>
                  </a:lnTo>
                  <a:lnTo>
                    <a:pt x="195071" y="195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70852" y="2229992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593838" y="2127250"/>
            <a:ext cx="988060" cy="403225"/>
            <a:chOff x="7593838" y="2127250"/>
            <a:chExt cx="988060" cy="403225"/>
          </a:xfrm>
        </p:grpSpPr>
        <p:sp>
          <p:nvSpPr>
            <p:cNvPr id="34" name="object 34"/>
            <p:cNvSpPr/>
            <p:nvPr/>
          </p:nvSpPr>
          <p:spPr>
            <a:xfrm>
              <a:off x="7600188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59" h="390525">
                  <a:moveTo>
                    <a:pt x="780287" y="0"/>
                  </a:moveTo>
                  <a:lnTo>
                    <a:pt x="0" y="0"/>
                  </a:lnTo>
                  <a:lnTo>
                    <a:pt x="195071" y="195072"/>
                  </a:lnTo>
                  <a:lnTo>
                    <a:pt x="0" y="390144"/>
                  </a:lnTo>
                  <a:lnTo>
                    <a:pt x="780287" y="390144"/>
                  </a:lnTo>
                  <a:lnTo>
                    <a:pt x="975359" y="195072"/>
                  </a:lnTo>
                  <a:lnTo>
                    <a:pt x="7802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00188" y="2133600"/>
              <a:ext cx="975360" cy="390525"/>
            </a:xfrm>
            <a:custGeom>
              <a:avLst/>
              <a:gdLst/>
              <a:ahLst/>
              <a:cxnLst/>
              <a:rect l="l" t="t" r="r" b="b"/>
              <a:pathLst>
                <a:path w="975359" h="390525">
                  <a:moveTo>
                    <a:pt x="0" y="0"/>
                  </a:moveTo>
                  <a:lnTo>
                    <a:pt x="780287" y="0"/>
                  </a:lnTo>
                  <a:lnTo>
                    <a:pt x="975359" y="195072"/>
                  </a:lnTo>
                  <a:lnTo>
                    <a:pt x="780287" y="390144"/>
                  </a:lnTo>
                  <a:lnTo>
                    <a:pt x="0" y="390144"/>
                  </a:lnTo>
                  <a:lnTo>
                    <a:pt x="195071" y="195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948930" y="2229992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46" y="2700864"/>
            <a:ext cx="915443" cy="959684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234439" y="1795272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829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99591" y="1373581"/>
            <a:ext cx="84899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2E5496"/>
                </a:solidFill>
                <a:latin typeface="Arial"/>
                <a:cs typeface="Arial"/>
              </a:rPr>
              <a:t>Crizotinib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Arial"/>
                <a:cs typeface="Arial"/>
              </a:rPr>
              <a:t>Aug</a:t>
            </a:r>
            <a:r>
              <a:rPr sz="1400" i="1" spc="-20" dirty="0">
                <a:latin typeface="Arial"/>
                <a:cs typeface="Arial"/>
              </a:rPr>
              <a:t> 2011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938588" y="2710332"/>
            <a:ext cx="2660015" cy="1479550"/>
            <a:chOff x="2938588" y="2710332"/>
            <a:chExt cx="2660015" cy="1479550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588" y="2821216"/>
              <a:ext cx="1092321" cy="84079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6265" y="2710332"/>
              <a:ext cx="1691716" cy="1479423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3614928" y="1789176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83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062477" y="1370457"/>
            <a:ext cx="7499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EC7C30"/>
                </a:solidFill>
                <a:latin typeface="Arial"/>
                <a:cs typeface="Arial"/>
              </a:rPr>
              <a:t>Ceritinib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Arial"/>
                <a:cs typeface="Arial"/>
              </a:rPr>
              <a:t>Apr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20" dirty="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43271" y="1801367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83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443476" y="1371091"/>
            <a:ext cx="7880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2E5496"/>
                </a:solidFill>
                <a:latin typeface="Arial"/>
                <a:cs typeface="Arial"/>
              </a:rPr>
              <a:t>Alectinib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Arial"/>
                <a:cs typeface="Arial"/>
              </a:rPr>
              <a:t>Dec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20" dirty="0"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091428" y="1793748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829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641975" y="1393316"/>
            <a:ext cx="8578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2E5496"/>
                </a:solidFill>
                <a:latin typeface="Arial"/>
                <a:cs typeface="Arial"/>
              </a:rPr>
              <a:t>Brigatinib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Arial"/>
                <a:cs typeface="Arial"/>
              </a:rPr>
              <a:t>Apr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20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4835" y="2705202"/>
            <a:ext cx="1026984" cy="1139843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7435595" y="1801367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83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050405" y="1372311"/>
            <a:ext cx="8369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2E5496"/>
                </a:solidFill>
                <a:latin typeface="Arial"/>
                <a:cs typeface="Arial"/>
              </a:rPr>
              <a:t>Lorlatinib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Arial"/>
                <a:cs typeface="Arial"/>
              </a:rPr>
              <a:t>Nov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20" dirty="0"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2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8116" y="2766067"/>
            <a:ext cx="1075918" cy="970766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774191" y="822147"/>
            <a:ext cx="12420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/>
              <a:t>1</a:t>
            </a:r>
            <a:r>
              <a:rPr sz="1350" baseline="24691" dirty="0"/>
              <a:t>st</a:t>
            </a:r>
            <a:r>
              <a:rPr sz="1350" spc="247" baseline="24691" dirty="0"/>
              <a:t> </a:t>
            </a:r>
            <a:r>
              <a:rPr sz="1400" spc="-10" dirty="0"/>
              <a:t>generation</a:t>
            </a:r>
            <a:endParaRPr sz="1400"/>
          </a:p>
        </p:txBody>
      </p:sp>
      <p:sp>
        <p:nvSpPr>
          <p:cNvPr id="54" name="object 54"/>
          <p:cNvSpPr txBox="1"/>
          <p:nvPr/>
        </p:nvSpPr>
        <p:spPr>
          <a:xfrm>
            <a:off x="4229353" y="822147"/>
            <a:ext cx="12814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350" b="1" baseline="24691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1350" b="1" spc="240" baseline="2469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generation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68972" y="822147"/>
            <a:ext cx="12541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350" b="1" baseline="24691" dirty="0">
                <a:solidFill>
                  <a:srgbClr val="FF0000"/>
                </a:solidFill>
                <a:latin typeface="Arial"/>
                <a:cs typeface="Arial"/>
              </a:rPr>
              <a:t>rd</a:t>
            </a:r>
            <a:r>
              <a:rPr sz="1350" b="1" spc="240" baseline="2469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generation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392423" y="1100327"/>
            <a:ext cx="3145790" cy="186055"/>
          </a:xfrm>
          <a:custGeom>
            <a:avLst/>
            <a:gdLst/>
            <a:ahLst/>
            <a:cxnLst/>
            <a:rect l="l" t="t" r="r" b="b"/>
            <a:pathLst>
              <a:path w="3145790" h="186055">
                <a:moveTo>
                  <a:pt x="0" y="185927"/>
                </a:moveTo>
                <a:lnTo>
                  <a:pt x="1224" y="149756"/>
                </a:lnTo>
                <a:lnTo>
                  <a:pt x="4556" y="120205"/>
                </a:lnTo>
                <a:lnTo>
                  <a:pt x="9483" y="100274"/>
                </a:lnTo>
                <a:lnTo>
                  <a:pt x="15493" y="92963"/>
                </a:lnTo>
                <a:lnTo>
                  <a:pt x="1557274" y="92963"/>
                </a:lnTo>
                <a:lnTo>
                  <a:pt x="1563284" y="85653"/>
                </a:lnTo>
                <a:lnTo>
                  <a:pt x="1568211" y="65722"/>
                </a:lnTo>
                <a:lnTo>
                  <a:pt x="1571543" y="36171"/>
                </a:lnTo>
                <a:lnTo>
                  <a:pt x="1572767" y="0"/>
                </a:lnTo>
                <a:lnTo>
                  <a:pt x="1573992" y="36171"/>
                </a:lnTo>
                <a:lnTo>
                  <a:pt x="1577324" y="65722"/>
                </a:lnTo>
                <a:lnTo>
                  <a:pt x="1582251" y="85653"/>
                </a:lnTo>
                <a:lnTo>
                  <a:pt x="1588262" y="92963"/>
                </a:lnTo>
                <a:lnTo>
                  <a:pt x="3130042" y="92963"/>
                </a:lnTo>
                <a:lnTo>
                  <a:pt x="3136052" y="100274"/>
                </a:lnTo>
                <a:lnTo>
                  <a:pt x="3140979" y="120205"/>
                </a:lnTo>
                <a:lnTo>
                  <a:pt x="3144311" y="149756"/>
                </a:lnTo>
                <a:lnTo>
                  <a:pt x="3145535" y="185927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65582" y="4248150"/>
            <a:ext cx="79894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FDA,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Food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Drug </a:t>
            </a:r>
            <a:r>
              <a:rPr sz="900" spc="-10" dirty="0">
                <a:latin typeface="Arial"/>
                <a:cs typeface="Arial"/>
              </a:rPr>
              <a:t>Administration;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NSCLC, </a:t>
            </a:r>
            <a:r>
              <a:rPr sz="900" spc="-10" dirty="0">
                <a:latin typeface="Arial"/>
                <a:cs typeface="Arial"/>
              </a:rPr>
              <a:t>non-</a:t>
            </a:r>
            <a:r>
              <a:rPr sz="900" dirty="0">
                <a:latin typeface="Arial"/>
                <a:cs typeface="Arial"/>
              </a:rPr>
              <a:t>small-cell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lung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cancer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Arial"/>
                <a:cs typeface="Arial"/>
              </a:rPr>
              <a:t>US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Food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Drug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Administration.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Drugs@FDA: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FDA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approved drug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products.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Available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at: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https://www.accessdata.fda.gov/scripts/cder/daf/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8180" y="2606039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716" y="16637"/>
                </a:moveTo>
                <a:lnTo>
                  <a:pt x="12192" y="15240"/>
                </a:lnTo>
                <a:lnTo>
                  <a:pt x="2794" y="15240"/>
                </a:lnTo>
                <a:lnTo>
                  <a:pt x="2794" y="14478"/>
                </a:lnTo>
                <a:lnTo>
                  <a:pt x="12192" y="14478"/>
                </a:lnTo>
                <a:lnTo>
                  <a:pt x="12192" y="7620"/>
                </a:lnTo>
                <a:lnTo>
                  <a:pt x="10668" y="7620"/>
                </a:lnTo>
                <a:lnTo>
                  <a:pt x="9144" y="6096"/>
                </a:lnTo>
                <a:lnTo>
                  <a:pt x="7620" y="6096"/>
                </a:lnTo>
                <a:lnTo>
                  <a:pt x="7620" y="4572"/>
                </a:lnTo>
                <a:lnTo>
                  <a:pt x="9144" y="4572"/>
                </a:lnTo>
                <a:lnTo>
                  <a:pt x="9144" y="3048"/>
                </a:lnTo>
                <a:lnTo>
                  <a:pt x="7620" y="3048"/>
                </a:lnTo>
                <a:lnTo>
                  <a:pt x="9144" y="1651"/>
                </a:lnTo>
                <a:lnTo>
                  <a:pt x="7620" y="1651"/>
                </a:lnTo>
                <a:lnTo>
                  <a:pt x="7620" y="0"/>
                </a:lnTo>
                <a:lnTo>
                  <a:pt x="4572" y="0"/>
                </a:lnTo>
                <a:lnTo>
                  <a:pt x="4572" y="6096"/>
                </a:lnTo>
                <a:lnTo>
                  <a:pt x="3048" y="6096"/>
                </a:lnTo>
                <a:lnTo>
                  <a:pt x="3048" y="7620"/>
                </a:lnTo>
                <a:lnTo>
                  <a:pt x="1651" y="7620"/>
                </a:lnTo>
                <a:lnTo>
                  <a:pt x="1651" y="18326"/>
                </a:lnTo>
                <a:lnTo>
                  <a:pt x="1651" y="19939"/>
                </a:lnTo>
                <a:lnTo>
                  <a:pt x="1270" y="19939"/>
                </a:lnTo>
                <a:lnTo>
                  <a:pt x="1270" y="18669"/>
                </a:lnTo>
                <a:lnTo>
                  <a:pt x="1651" y="18326"/>
                </a:lnTo>
                <a:lnTo>
                  <a:pt x="1651" y="7620"/>
                </a:lnTo>
                <a:lnTo>
                  <a:pt x="1270" y="7620"/>
                </a:lnTo>
                <a:lnTo>
                  <a:pt x="1270" y="11684"/>
                </a:lnTo>
                <a:lnTo>
                  <a:pt x="0" y="13208"/>
                </a:lnTo>
                <a:lnTo>
                  <a:pt x="0" y="21336"/>
                </a:lnTo>
                <a:lnTo>
                  <a:pt x="1651" y="21336"/>
                </a:lnTo>
                <a:lnTo>
                  <a:pt x="1651" y="22352"/>
                </a:lnTo>
                <a:lnTo>
                  <a:pt x="0" y="22352"/>
                </a:lnTo>
                <a:lnTo>
                  <a:pt x="0" y="23876"/>
                </a:lnTo>
                <a:lnTo>
                  <a:pt x="1651" y="23876"/>
                </a:lnTo>
                <a:lnTo>
                  <a:pt x="1651" y="25400"/>
                </a:lnTo>
                <a:lnTo>
                  <a:pt x="3048" y="30988"/>
                </a:lnTo>
                <a:lnTo>
                  <a:pt x="3048" y="38227"/>
                </a:lnTo>
                <a:lnTo>
                  <a:pt x="4572" y="38227"/>
                </a:lnTo>
                <a:lnTo>
                  <a:pt x="4572" y="41148"/>
                </a:lnTo>
                <a:lnTo>
                  <a:pt x="6223" y="41148"/>
                </a:lnTo>
                <a:lnTo>
                  <a:pt x="6223" y="36576"/>
                </a:lnTo>
                <a:lnTo>
                  <a:pt x="7620" y="36576"/>
                </a:lnTo>
                <a:lnTo>
                  <a:pt x="7620" y="38100"/>
                </a:lnTo>
                <a:lnTo>
                  <a:pt x="9144" y="38100"/>
                </a:lnTo>
                <a:lnTo>
                  <a:pt x="9144" y="36576"/>
                </a:lnTo>
                <a:lnTo>
                  <a:pt x="7874" y="35306"/>
                </a:lnTo>
                <a:lnTo>
                  <a:pt x="9144" y="35306"/>
                </a:lnTo>
                <a:lnTo>
                  <a:pt x="9144" y="33909"/>
                </a:lnTo>
                <a:lnTo>
                  <a:pt x="10795" y="32512"/>
                </a:lnTo>
                <a:lnTo>
                  <a:pt x="10795" y="30988"/>
                </a:lnTo>
                <a:lnTo>
                  <a:pt x="6223" y="30988"/>
                </a:lnTo>
                <a:lnTo>
                  <a:pt x="6223" y="25400"/>
                </a:lnTo>
                <a:lnTo>
                  <a:pt x="7620" y="25400"/>
                </a:lnTo>
                <a:lnTo>
                  <a:pt x="7620" y="30480"/>
                </a:lnTo>
                <a:lnTo>
                  <a:pt x="10655" y="30480"/>
                </a:lnTo>
                <a:lnTo>
                  <a:pt x="10655" y="25400"/>
                </a:lnTo>
                <a:lnTo>
                  <a:pt x="10795" y="25400"/>
                </a:lnTo>
                <a:lnTo>
                  <a:pt x="10795" y="18478"/>
                </a:lnTo>
                <a:lnTo>
                  <a:pt x="12192" y="20574"/>
                </a:lnTo>
                <a:lnTo>
                  <a:pt x="12192" y="22860"/>
                </a:lnTo>
                <a:lnTo>
                  <a:pt x="13716" y="22860"/>
                </a:lnTo>
                <a:lnTo>
                  <a:pt x="13716" y="18288"/>
                </a:lnTo>
                <a:lnTo>
                  <a:pt x="10795" y="18288"/>
                </a:lnTo>
                <a:lnTo>
                  <a:pt x="10795" y="18034"/>
                </a:lnTo>
                <a:lnTo>
                  <a:pt x="13716" y="18034"/>
                </a:lnTo>
                <a:lnTo>
                  <a:pt x="13716" y="16637"/>
                </a:lnTo>
                <a:close/>
              </a:path>
            </a:pathLst>
          </a:custGeom>
          <a:solidFill>
            <a:srgbClr val="BA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8560" y="3092195"/>
            <a:ext cx="12700" cy="43180"/>
          </a:xfrm>
          <a:custGeom>
            <a:avLst/>
            <a:gdLst/>
            <a:ahLst/>
            <a:cxnLst/>
            <a:rect l="l" t="t" r="r" b="b"/>
            <a:pathLst>
              <a:path w="12700" h="43180">
                <a:moveTo>
                  <a:pt x="12192" y="12700"/>
                </a:moveTo>
                <a:lnTo>
                  <a:pt x="10795" y="12700"/>
                </a:lnTo>
                <a:lnTo>
                  <a:pt x="10795" y="10160"/>
                </a:lnTo>
                <a:lnTo>
                  <a:pt x="9144" y="10160"/>
                </a:lnTo>
                <a:lnTo>
                  <a:pt x="9144" y="7620"/>
                </a:lnTo>
                <a:lnTo>
                  <a:pt x="7620" y="7620"/>
                </a:lnTo>
                <a:lnTo>
                  <a:pt x="7620" y="3048"/>
                </a:lnTo>
                <a:lnTo>
                  <a:pt x="6096" y="1524"/>
                </a:lnTo>
                <a:lnTo>
                  <a:pt x="3048" y="0"/>
                </a:lnTo>
                <a:lnTo>
                  <a:pt x="3048" y="7620"/>
                </a:lnTo>
                <a:lnTo>
                  <a:pt x="1524" y="7620"/>
                </a:lnTo>
                <a:lnTo>
                  <a:pt x="0" y="8890"/>
                </a:lnTo>
                <a:lnTo>
                  <a:pt x="0" y="11430"/>
                </a:lnTo>
                <a:lnTo>
                  <a:pt x="1524" y="11430"/>
                </a:lnTo>
                <a:lnTo>
                  <a:pt x="1524" y="13843"/>
                </a:lnTo>
                <a:lnTo>
                  <a:pt x="3175" y="15240"/>
                </a:lnTo>
                <a:lnTo>
                  <a:pt x="1524" y="15240"/>
                </a:lnTo>
                <a:lnTo>
                  <a:pt x="1524" y="25400"/>
                </a:lnTo>
                <a:lnTo>
                  <a:pt x="3048" y="26797"/>
                </a:lnTo>
                <a:lnTo>
                  <a:pt x="3048" y="38227"/>
                </a:lnTo>
                <a:lnTo>
                  <a:pt x="4572" y="38227"/>
                </a:lnTo>
                <a:lnTo>
                  <a:pt x="4572" y="41275"/>
                </a:lnTo>
                <a:lnTo>
                  <a:pt x="6096" y="42672"/>
                </a:lnTo>
                <a:lnTo>
                  <a:pt x="7620" y="42672"/>
                </a:lnTo>
                <a:lnTo>
                  <a:pt x="7620" y="25400"/>
                </a:lnTo>
                <a:lnTo>
                  <a:pt x="9144" y="23876"/>
                </a:lnTo>
                <a:lnTo>
                  <a:pt x="9144" y="16637"/>
                </a:lnTo>
                <a:lnTo>
                  <a:pt x="10668" y="15240"/>
                </a:lnTo>
                <a:lnTo>
                  <a:pt x="12192" y="15240"/>
                </a:lnTo>
                <a:lnTo>
                  <a:pt x="12192" y="12700"/>
                </a:lnTo>
                <a:close/>
              </a:path>
            </a:pathLst>
          </a:custGeom>
          <a:solidFill>
            <a:srgbClr val="BA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39456" y="3253739"/>
            <a:ext cx="17145" cy="52069"/>
          </a:xfrm>
          <a:custGeom>
            <a:avLst/>
            <a:gdLst/>
            <a:ahLst/>
            <a:cxnLst/>
            <a:rect l="l" t="t" r="r" b="b"/>
            <a:pathLst>
              <a:path w="17145" h="52070">
                <a:moveTo>
                  <a:pt x="16764" y="14732"/>
                </a:moveTo>
                <a:lnTo>
                  <a:pt x="15367" y="11938"/>
                </a:lnTo>
                <a:lnTo>
                  <a:pt x="15367" y="7620"/>
                </a:lnTo>
                <a:lnTo>
                  <a:pt x="13716" y="7620"/>
                </a:lnTo>
                <a:lnTo>
                  <a:pt x="13716" y="6096"/>
                </a:lnTo>
                <a:lnTo>
                  <a:pt x="9271" y="6096"/>
                </a:lnTo>
                <a:lnTo>
                  <a:pt x="9271" y="3683"/>
                </a:lnTo>
                <a:lnTo>
                  <a:pt x="10668" y="3683"/>
                </a:lnTo>
                <a:lnTo>
                  <a:pt x="10668" y="2413"/>
                </a:lnTo>
                <a:lnTo>
                  <a:pt x="9271" y="2413"/>
                </a:lnTo>
                <a:lnTo>
                  <a:pt x="9271" y="0"/>
                </a:lnTo>
                <a:lnTo>
                  <a:pt x="4572" y="0"/>
                </a:lnTo>
                <a:lnTo>
                  <a:pt x="4572" y="6096"/>
                </a:lnTo>
                <a:lnTo>
                  <a:pt x="3048" y="6096"/>
                </a:lnTo>
                <a:lnTo>
                  <a:pt x="3048" y="7620"/>
                </a:lnTo>
                <a:lnTo>
                  <a:pt x="2794" y="7620"/>
                </a:lnTo>
                <a:lnTo>
                  <a:pt x="1397" y="9017"/>
                </a:lnTo>
                <a:lnTo>
                  <a:pt x="1397" y="13335"/>
                </a:lnTo>
                <a:lnTo>
                  <a:pt x="0" y="17653"/>
                </a:lnTo>
                <a:lnTo>
                  <a:pt x="0" y="27559"/>
                </a:lnTo>
                <a:lnTo>
                  <a:pt x="1397" y="27559"/>
                </a:lnTo>
                <a:lnTo>
                  <a:pt x="1397" y="29083"/>
                </a:lnTo>
                <a:lnTo>
                  <a:pt x="4191" y="29083"/>
                </a:lnTo>
                <a:lnTo>
                  <a:pt x="4191" y="38989"/>
                </a:lnTo>
                <a:lnTo>
                  <a:pt x="5588" y="38989"/>
                </a:lnTo>
                <a:lnTo>
                  <a:pt x="5588" y="49022"/>
                </a:lnTo>
                <a:lnTo>
                  <a:pt x="6985" y="49022"/>
                </a:lnTo>
                <a:lnTo>
                  <a:pt x="6985" y="51816"/>
                </a:lnTo>
                <a:lnTo>
                  <a:pt x="9906" y="51816"/>
                </a:lnTo>
                <a:lnTo>
                  <a:pt x="9906" y="44704"/>
                </a:lnTo>
                <a:lnTo>
                  <a:pt x="8382" y="44704"/>
                </a:lnTo>
                <a:lnTo>
                  <a:pt x="8382" y="41910"/>
                </a:lnTo>
                <a:lnTo>
                  <a:pt x="11176" y="33401"/>
                </a:lnTo>
                <a:lnTo>
                  <a:pt x="12573" y="31877"/>
                </a:lnTo>
                <a:lnTo>
                  <a:pt x="12573" y="30353"/>
                </a:lnTo>
                <a:lnTo>
                  <a:pt x="13970" y="30353"/>
                </a:lnTo>
                <a:lnTo>
                  <a:pt x="13970" y="24765"/>
                </a:lnTo>
                <a:lnTo>
                  <a:pt x="2794" y="24765"/>
                </a:lnTo>
                <a:lnTo>
                  <a:pt x="2794" y="16256"/>
                </a:lnTo>
                <a:lnTo>
                  <a:pt x="13716" y="16256"/>
                </a:lnTo>
                <a:lnTo>
                  <a:pt x="13716" y="16764"/>
                </a:lnTo>
                <a:lnTo>
                  <a:pt x="3048" y="16764"/>
                </a:lnTo>
                <a:lnTo>
                  <a:pt x="3048" y="24384"/>
                </a:lnTo>
                <a:lnTo>
                  <a:pt x="13970" y="24384"/>
                </a:lnTo>
                <a:lnTo>
                  <a:pt x="15240" y="23114"/>
                </a:lnTo>
                <a:lnTo>
                  <a:pt x="15240" y="20574"/>
                </a:lnTo>
                <a:lnTo>
                  <a:pt x="13970" y="20574"/>
                </a:lnTo>
                <a:lnTo>
                  <a:pt x="13970" y="19812"/>
                </a:lnTo>
                <a:lnTo>
                  <a:pt x="15240" y="19812"/>
                </a:lnTo>
                <a:lnTo>
                  <a:pt x="16764" y="18669"/>
                </a:lnTo>
                <a:lnTo>
                  <a:pt x="16764" y="15240"/>
                </a:lnTo>
                <a:lnTo>
                  <a:pt x="13970" y="15240"/>
                </a:lnTo>
                <a:lnTo>
                  <a:pt x="13970" y="14732"/>
                </a:lnTo>
                <a:lnTo>
                  <a:pt x="16764" y="14732"/>
                </a:lnTo>
                <a:close/>
              </a:path>
            </a:pathLst>
          </a:custGeom>
          <a:solidFill>
            <a:srgbClr val="BA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64527"/>
            <a:ext cx="8135154" cy="501547"/>
          </a:xfrm>
          <a:prstGeom prst="rect">
            <a:avLst/>
          </a:prstGeom>
        </p:spPr>
        <p:txBody>
          <a:bodyPr vert="horz" wrap="square" lIns="0" tIns="19189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B63D35"/>
                </a:solidFill>
              </a:rPr>
              <a:t>LỢI</a:t>
            </a:r>
            <a:r>
              <a:rPr sz="2000" spc="-65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ÍCH</a:t>
            </a:r>
            <a:r>
              <a:rPr sz="2000" spc="-35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PFS</a:t>
            </a:r>
            <a:r>
              <a:rPr sz="2000" spc="-35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CỦA</a:t>
            </a:r>
            <a:r>
              <a:rPr sz="2000" spc="-50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CÁC</a:t>
            </a:r>
            <a:r>
              <a:rPr sz="2000" spc="-45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CHẤT</a:t>
            </a:r>
            <a:r>
              <a:rPr sz="2000" spc="-35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ỨC</a:t>
            </a:r>
            <a:r>
              <a:rPr sz="2000" spc="-45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CHẾ</a:t>
            </a:r>
            <a:r>
              <a:rPr sz="2000" spc="-40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ALK</a:t>
            </a:r>
            <a:r>
              <a:rPr sz="2000" spc="-45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TRONG</a:t>
            </a:r>
            <a:r>
              <a:rPr sz="2000" spc="-65" dirty="0">
                <a:solidFill>
                  <a:srgbClr val="B63D35"/>
                </a:solidFill>
              </a:rPr>
              <a:t> </a:t>
            </a:r>
            <a:r>
              <a:rPr sz="2000" dirty="0">
                <a:solidFill>
                  <a:srgbClr val="B63D35"/>
                </a:solidFill>
              </a:rPr>
              <a:t>BƯỚC</a:t>
            </a:r>
            <a:r>
              <a:rPr sz="2000" spc="-50" dirty="0">
                <a:solidFill>
                  <a:srgbClr val="B63D35"/>
                </a:solidFill>
              </a:rPr>
              <a:t> 1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25907" y="3822191"/>
            <a:ext cx="9075420" cy="1271270"/>
            <a:chOff x="25907" y="3822191"/>
            <a:chExt cx="9075420" cy="1271042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098" y="4389003"/>
              <a:ext cx="4703065" cy="7042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907" y="3822191"/>
              <a:ext cx="9075420" cy="553720"/>
            </a:xfrm>
            <a:custGeom>
              <a:avLst/>
              <a:gdLst/>
              <a:ahLst/>
              <a:cxnLst/>
              <a:rect l="l" t="t" r="r" b="b"/>
              <a:pathLst>
                <a:path w="9075420" h="553720">
                  <a:moveTo>
                    <a:pt x="8983218" y="0"/>
                  </a:moveTo>
                  <a:lnTo>
                    <a:pt x="92203" y="0"/>
                  </a:lnTo>
                  <a:lnTo>
                    <a:pt x="56313" y="7244"/>
                  </a:lnTo>
                  <a:lnTo>
                    <a:pt x="27005" y="27003"/>
                  </a:lnTo>
                  <a:lnTo>
                    <a:pt x="7245" y="56310"/>
                  </a:lnTo>
                  <a:lnTo>
                    <a:pt x="0" y="92202"/>
                  </a:lnTo>
                  <a:lnTo>
                    <a:pt x="0" y="461010"/>
                  </a:lnTo>
                  <a:lnTo>
                    <a:pt x="7245" y="496901"/>
                  </a:lnTo>
                  <a:lnTo>
                    <a:pt x="27005" y="526208"/>
                  </a:lnTo>
                  <a:lnTo>
                    <a:pt x="56313" y="545967"/>
                  </a:lnTo>
                  <a:lnTo>
                    <a:pt x="92203" y="553212"/>
                  </a:lnTo>
                  <a:lnTo>
                    <a:pt x="8983218" y="553212"/>
                  </a:lnTo>
                  <a:lnTo>
                    <a:pt x="9019109" y="545967"/>
                  </a:lnTo>
                  <a:lnTo>
                    <a:pt x="9048416" y="526208"/>
                  </a:lnTo>
                  <a:lnTo>
                    <a:pt x="9068175" y="496901"/>
                  </a:lnTo>
                  <a:lnTo>
                    <a:pt x="9075420" y="461010"/>
                  </a:lnTo>
                  <a:lnTo>
                    <a:pt x="9075420" y="92202"/>
                  </a:lnTo>
                  <a:lnTo>
                    <a:pt x="9068175" y="56310"/>
                  </a:lnTo>
                  <a:lnTo>
                    <a:pt x="9048416" y="27003"/>
                  </a:lnTo>
                  <a:lnTo>
                    <a:pt x="9019109" y="7244"/>
                  </a:lnTo>
                  <a:lnTo>
                    <a:pt x="898321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83834" y="4467555"/>
            <a:ext cx="2762885" cy="6419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20"/>
              </a:spcBef>
            </a:pP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1.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Solomon,</a:t>
            </a:r>
            <a:r>
              <a:rPr sz="650" i="1" spc="6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et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al.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N</a:t>
            </a:r>
            <a:r>
              <a:rPr sz="650" i="1" spc="2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Engl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J</a:t>
            </a:r>
            <a:r>
              <a:rPr sz="650" i="1" spc="3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Med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2014;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2.</a:t>
            </a:r>
            <a:r>
              <a:rPr sz="650" i="1" spc="3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Soria,</a:t>
            </a:r>
            <a:r>
              <a:rPr sz="650" i="1" spc="6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et</a:t>
            </a:r>
            <a:r>
              <a:rPr sz="650" i="1" spc="2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al.</a:t>
            </a:r>
            <a:r>
              <a:rPr sz="650" i="1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Lancet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Oncol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spc="-20" dirty="0">
                <a:solidFill>
                  <a:srgbClr val="A4A4A4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25"/>
              </a:spcBef>
            </a:pP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3.</a:t>
            </a:r>
            <a:r>
              <a:rPr sz="650" i="1" spc="1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Mok,</a:t>
            </a:r>
            <a:r>
              <a:rPr sz="650" i="1" spc="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et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al.</a:t>
            </a:r>
            <a:r>
              <a:rPr sz="650" i="1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Ann</a:t>
            </a:r>
            <a:r>
              <a:rPr sz="650" i="1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Oncol</a:t>
            </a:r>
            <a:r>
              <a:rPr sz="650" i="1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2020;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4.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Camidge,</a:t>
            </a:r>
            <a:r>
              <a:rPr sz="650" i="1" spc="6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et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al.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J</a:t>
            </a:r>
            <a:r>
              <a:rPr sz="650" i="1" spc="3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Clin</a:t>
            </a:r>
            <a:r>
              <a:rPr sz="650" i="1" spc="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Oncol</a:t>
            </a:r>
            <a:r>
              <a:rPr sz="650" i="1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spc="-20" dirty="0">
                <a:solidFill>
                  <a:srgbClr val="A4A4A4"/>
                </a:solidFill>
                <a:latin typeface="Arial"/>
                <a:cs typeface="Arial"/>
              </a:rPr>
              <a:t>2020</a:t>
            </a:r>
            <a:endParaRPr sz="6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5"/>
              </a:spcBef>
            </a:pP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5.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Horn,</a:t>
            </a:r>
            <a:r>
              <a:rPr sz="650" i="1" spc="4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et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al.</a:t>
            </a:r>
            <a:r>
              <a:rPr sz="650" i="1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WCLC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2020;</a:t>
            </a:r>
            <a:r>
              <a:rPr sz="650" i="1" spc="4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6.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Shaw,</a:t>
            </a:r>
            <a:r>
              <a:rPr sz="650" i="1" spc="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et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al.</a:t>
            </a:r>
            <a:r>
              <a:rPr sz="650" i="1" spc="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N</a:t>
            </a:r>
            <a:r>
              <a:rPr sz="650" i="1" spc="2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Engl</a:t>
            </a:r>
            <a:r>
              <a:rPr sz="650" i="1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J</a:t>
            </a:r>
            <a:r>
              <a:rPr sz="650" i="1" spc="3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Med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spc="-20" dirty="0">
                <a:solidFill>
                  <a:srgbClr val="A4A4A4"/>
                </a:solidFill>
                <a:latin typeface="Arial"/>
                <a:cs typeface="Arial"/>
              </a:rPr>
              <a:t>2020</a:t>
            </a:r>
            <a:endParaRPr sz="650">
              <a:latin typeface="Arial"/>
              <a:cs typeface="Arial"/>
            </a:endParaRPr>
          </a:p>
          <a:p>
            <a:pPr marL="1435100" indent="-93345">
              <a:lnSpc>
                <a:spcPct val="100000"/>
              </a:lnSpc>
              <a:spcBef>
                <a:spcPts val="25"/>
              </a:spcBef>
              <a:buAutoNum type="arabicPeriod" startAt="7"/>
              <a:tabLst>
                <a:tab pos="1435100" algn="l"/>
              </a:tabLst>
            </a:pP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NCCN</a:t>
            </a:r>
            <a:r>
              <a:rPr sz="650" i="1" spc="4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NSCLC</a:t>
            </a:r>
            <a:r>
              <a:rPr sz="650" i="1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guidelines</a:t>
            </a:r>
            <a:r>
              <a:rPr sz="650" i="1" spc="8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V8</a:t>
            </a:r>
            <a:r>
              <a:rPr sz="650" i="1" spc="1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spc="-20" dirty="0">
                <a:solidFill>
                  <a:srgbClr val="A4A4A4"/>
                </a:solidFill>
                <a:latin typeface="Arial"/>
                <a:cs typeface="Arial"/>
              </a:rPr>
              <a:t>2020</a:t>
            </a:r>
            <a:endParaRPr sz="650">
              <a:latin typeface="Arial"/>
              <a:cs typeface="Arial"/>
            </a:endParaRPr>
          </a:p>
          <a:p>
            <a:pPr marL="93345" marR="6985" indent="-93345" algn="r">
              <a:lnSpc>
                <a:spcPct val="100000"/>
              </a:lnSpc>
              <a:spcBef>
                <a:spcPts val="35"/>
              </a:spcBef>
              <a:buAutoNum type="arabicPeriod" startAt="7"/>
              <a:tabLst>
                <a:tab pos="93345" algn="l"/>
              </a:tabLst>
            </a:pP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Planchard,</a:t>
            </a:r>
            <a:r>
              <a:rPr sz="650" i="1" spc="7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et</a:t>
            </a:r>
            <a:r>
              <a:rPr sz="650" i="1" spc="3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al.</a:t>
            </a:r>
            <a:r>
              <a:rPr sz="650" i="1" spc="5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Ann</a:t>
            </a:r>
            <a:r>
              <a:rPr sz="650" i="1" spc="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Oncol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2018</a:t>
            </a:r>
            <a:r>
              <a:rPr sz="650" i="1" spc="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(last</a:t>
            </a:r>
            <a:r>
              <a:rPr sz="650" i="1" spc="4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updated</a:t>
            </a:r>
            <a:r>
              <a:rPr sz="650" i="1" spc="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September</a:t>
            </a:r>
            <a:r>
              <a:rPr sz="650" i="1" spc="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spc="-20" dirty="0">
                <a:solidFill>
                  <a:srgbClr val="A4A4A4"/>
                </a:solidFill>
                <a:latin typeface="Arial"/>
                <a:cs typeface="Arial"/>
              </a:rPr>
              <a:t>2020)</a:t>
            </a:r>
            <a:endParaRPr sz="650">
              <a:latin typeface="Arial"/>
              <a:cs typeface="Arial"/>
            </a:endParaRPr>
          </a:p>
          <a:p>
            <a:pPr marL="93345" marR="5080" indent="-93345" algn="r">
              <a:lnSpc>
                <a:spcPct val="100000"/>
              </a:lnSpc>
              <a:spcBef>
                <a:spcPts val="25"/>
              </a:spcBef>
              <a:buAutoNum type="arabicPeriod" startAt="7"/>
              <a:tabLst>
                <a:tab pos="93345" algn="l"/>
              </a:tabLst>
            </a:pP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Ferrara,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et</a:t>
            </a:r>
            <a:r>
              <a:rPr sz="650" i="1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al.</a:t>
            </a:r>
            <a:r>
              <a:rPr sz="650" i="1" spc="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J</a:t>
            </a:r>
            <a:r>
              <a:rPr sz="650" i="1" spc="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Thorac</a:t>
            </a:r>
            <a:r>
              <a:rPr sz="650" i="1" spc="5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A4A4A4"/>
                </a:solidFill>
                <a:latin typeface="Arial"/>
                <a:cs typeface="Arial"/>
              </a:rPr>
              <a:t>Oncol</a:t>
            </a:r>
            <a:r>
              <a:rPr sz="650" i="1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650" i="1" spc="-20" dirty="0">
                <a:solidFill>
                  <a:srgbClr val="A4A4A4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9258" y="3602863"/>
            <a:ext cx="1195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Median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PFS</a:t>
            </a:r>
            <a:r>
              <a:rPr sz="900" b="1" spc="-10" dirty="0">
                <a:latin typeface="Arial"/>
                <a:cs typeface="Arial"/>
              </a:rPr>
              <a:t> (months)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4771" y="922019"/>
            <a:ext cx="3374390" cy="434340"/>
          </a:xfrm>
          <a:custGeom>
            <a:avLst/>
            <a:gdLst/>
            <a:ahLst/>
            <a:cxnLst/>
            <a:rect l="l" t="t" r="r" b="b"/>
            <a:pathLst>
              <a:path w="3374390" h="434340">
                <a:moveTo>
                  <a:pt x="0" y="72389"/>
                </a:moveTo>
                <a:lnTo>
                  <a:pt x="5685" y="44201"/>
                </a:lnTo>
                <a:lnTo>
                  <a:pt x="21193" y="21193"/>
                </a:lnTo>
                <a:lnTo>
                  <a:pt x="44201" y="5685"/>
                </a:lnTo>
                <a:lnTo>
                  <a:pt x="72389" y="0"/>
                </a:lnTo>
                <a:lnTo>
                  <a:pt x="3301746" y="0"/>
                </a:lnTo>
                <a:lnTo>
                  <a:pt x="3329934" y="5685"/>
                </a:lnTo>
                <a:lnTo>
                  <a:pt x="3352942" y="21193"/>
                </a:lnTo>
                <a:lnTo>
                  <a:pt x="3368450" y="44201"/>
                </a:lnTo>
                <a:lnTo>
                  <a:pt x="3374135" y="72389"/>
                </a:lnTo>
                <a:lnTo>
                  <a:pt x="3374135" y="361950"/>
                </a:lnTo>
                <a:lnTo>
                  <a:pt x="3368450" y="390138"/>
                </a:lnTo>
                <a:lnTo>
                  <a:pt x="3352942" y="413146"/>
                </a:lnTo>
                <a:lnTo>
                  <a:pt x="3329934" y="428654"/>
                </a:lnTo>
                <a:lnTo>
                  <a:pt x="3301746" y="434339"/>
                </a:lnTo>
                <a:lnTo>
                  <a:pt x="72389" y="434339"/>
                </a:lnTo>
                <a:lnTo>
                  <a:pt x="44201" y="428654"/>
                </a:lnTo>
                <a:lnTo>
                  <a:pt x="21193" y="413146"/>
                </a:lnTo>
                <a:lnTo>
                  <a:pt x="5685" y="390138"/>
                </a:lnTo>
                <a:lnTo>
                  <a:pt x="0" y="361950"/>
                </a:lnTo>
                <a:lnTo>
                  <a:pt x="0" y="72389"/>
                </a:lnTo>
                <a:close/>
              </a:path>
            </a:pathLst>
          </a:custGeom>
          <a:ln w="12700">
            <a:solidFill>
              <a:srgbClr val="DD91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43550" y="960882"/>
            <a:ext cx="311975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Có</a:t>
            </a:r>
            <a:r>
              <a:rPr sz="10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sự</a:t>
            </a:r>
            <a:r>
              <a:rPr sz="10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khác</a:t>
            </a:r>
            <a:r>
              <a:rPr sz="10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biệt</a:t>
            </a:r>
            <a:r>
              <a:rPr sz="10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về thiết</a:t>
            </a:r>
            <a:r>
              <a:rPr sz="10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kế</a:t>
            </a:r>
            <a:r>
              <a:rPr sz="105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nghiên</a:t>
            </a:r>
            <a:r>
              <a:rPr sz="10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cứu,</a:t>
            </a:r>
            <a:r>
              <a:rPr sz="10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quy</a:t>
            </a:r>
            <a:r>
              <a:rPr sz="10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mô,</a:t>
            </a:r>
            <a:r>
              <a:rPr sz="105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01F5F"/>
                </a:solidFill>
                <a:latin typeface="Arial"/>
                <a:cs typeface="Arial"/>
              </a:rPr>
              <a:t>dân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số</a:t>
            </a:r>
            <a:r>
              <a:rPr sz="10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bệnh</a:t>
            </a:r>
            <a:r>
              <a:rPr sz="10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nhân</a:t>
            </a:r>
            <a:r>
              <a:rPr sz="10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và</a:t>
            </a:r>
            <a:r>
              <a:rPr sz="10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độ</a:t>
            </a:r>
            <a:r>
              <a:rPr sz="10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trưởng</a:t>
            </a:r>
            <a:r>
              <a:rPr sz="105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thành</a:t>
            </a:r>
            <a:r>
              <a:rPr sz="10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của</a:t>
            </a:r>
            <a:r>
              <a:rPr sz="10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dữ</a:t>
            </a:r>
            <a:r>
              <a:rPr sz="10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01F5F"/>
                </a:solidFill>
                <a:latin typeface="Arial"/>
                <a:cs typeface="Arial"/>
              </a:rPr>
              <a:t>liệu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5094" y="859726"/>
            <a:ext cx="8167370" cy="2739390"/>
            <a:chOff x="375094" y="859726"/>
            <a:chExt cx="8167370" cy="2739390"/>
          </a:xfrm>
        </p:grpSpPr>
        <p:sp>
          <p:nvSpPr>
            <p:cNvPr id="14" name="object 14"/>
            <p:cNvSpPr/>
            <p:nvPr/>
          </p:nvSpPr>
          <p:spPr>
            <a:xfrm>
              <a:off x="389381" y="874013"/>
              <a:ext cx="0" cy="2672715"/>
            </a:xfrm>
            <a:custGeom>
              <a:avLst/>
              <a:gdLst/>
              <a:ahLst/>
              <a:cxnLst/>
              <a:rect l="l" t="t" r="r" b="b"/>
              <a:pathLst>
                <a:path h="2672715">
                  <a:moveTo>
                    <a:pt x="0" y="0"/>
                  </a:moveTo>
                  <a:lnTo>
                    <a:pt x="0" y="267233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857" y="3513328"/>
              <a:ext cx="8154034" cy="85725"/>
            </a:xfrm>
            <a:custGeom>
              <a:avLst/>
              <a:gdLst/>
              <a:ahLst/>
              <a:cxnLst/>
              <a:rect l="l" t="t" r="r" b="b"/>
              <a:pathLst>
                <a:path w="8154034" h="85725">
                  <a:moveTo>
                    <a:pt x="8068310" y="0"/>
                  </a:moveTo>
                  <a:lnTo>
                    <a:pt x="8068310" y="85725"/>
                  </a:lnTo>
                  <a:lnTo>
                    <a:pt x="8125544" y="57150"/>
                  </a:lnTo>
                  <a:lnTo>
                    <a:pt x="8082534" y="57150"/>
                  </a:lnTo>
                  <a:lnTo>
                    <a:pt x="8082534" y="28575"/>
                  </a:lnTo>
                  <a:lnTo>
                    <a:pt x="8125375" y="28575"/>
                  </a:lnTo>
                  <a:lnTo>
                    <a:pt x="8068310" y="0"/>
                  </a:lnTo>
                  <a:close/>
                </a:path>
                <a:path w="8154034" h="85725">
                  <a:moveTo>
                    <a:pt x="8068310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8068310" y="57150"/>
                  </a:lnTo>
                  <a:lnTo>
                    <a:pt x="8068310" y="28575"/>
                  </a:lnTo>
                  <a:close/>
                </a:path>
                <a:path w="8154034" h="85725">
                  <a:moveTo>
                    <a:pt x="8125375" y="28575"/>
                  </a:moveTo>
                  <a:lnTo>
                    <a:pt x="8082534" y="28575"/>
                  </a:lnTo>
                  <a:lnTo>
                    <a:pt x="8082534" y="57150"/>
                  </a:lnTo>
                  <a:lnTo>
                    <a:pt x="8125544" y="57150"/>
                  </a:lnTo>
                  <a:lnTo>
                    <a:pt x="8154035" y="42926"/>
                  </a:lnTo>
                  <a:lnTo>
                    <a:pt x="8125375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4444" y="1825752"/>
              <a:ext cx="7882255" cy="365760"/>
            </a:xfrm>
            <a:custGeom>
              <a:avLst/>
              <a:gdLst/>
              <a:ahLst/>
              <a:cxnLst/>
              <a:rect l="l" t="t" r="r" b="b"/>
              <a:pathLst>
                <a:path w="7882255" h="365760">
                  <a:moveTo>
                    <a:pt x="769924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7699248" y="365760"/>
                  </a:lnTo>
                  <a:lnTo>
                    <a:pt x="7882128" y="182880"/>
                  </a:lnTo>
                  <a:lnTo>
                    <a:pt x="769924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4579" y="3866489"/>
            <a:ext cx="8697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30480" indent="-641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Alectinib</a:t>
            </a:r>
            <a:r>
              <a:rPr sz="1400" b="1" spc="-2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được</a:t>
            </a:r>
            <a:r>
              <a:rPr sz="1400" spc="-4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khuyến</a:t>
            </a:r>
            <a:r>
              <a:rPr sz="1400" spc="-1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nghị</a:t>
            </a:r>
            <a:r>
              <a:rPr sz="1400" spc="-3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là</a:t>
            </a:r>
            <a:r>
              <a:rPr sz="1400" b="1" spc="-3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phương</a:t>
            </a:r>
            <a:r>
              <a:rPr sz="1400" b="1" spc="-4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pháp</a:t>
            </a:r>
            <a:r>
              <a:rPr sz="1400" b="1" spc="-3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điều</a:t>
            </a:r>
            <a:r>
              <a:rPr sz="1400" b="1" spc="-4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trị</a:t>
            </a:r>
            <a:r>
              <a:rPr sz="1400" b="1" spc="-2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bước</a:t>
            </a:r>
            <a:r>
              <a:rPr sz="1400" b="1" spc="-1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ưu</a:t>
            </a:r>
            <a:r>
              <a:rPr sz="1400" b="1" spc="-3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tiên</a:t>
            </a:r>
            <a:r>
              <a:rPr sz="1400" b="1" spc="-3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và</a:t>
            </a:r>
            <a:r>
              <a:rPr sz="1400" b="1" spc="-2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điều</a:t>
            </a:r>
            <a:r>
              <a:rPr sz="1400" b="1" spc="-3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trị</a:t>
            </a:r>
            <a:r>
              <a:rPr sz="1400" b="1" spc="-2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tiêu</a:t>
            </a:r>
            <a:r>
              <a:rPr sz="1400" b="1" spc="-4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chuẩn</a:t>
            </a:r>
            <a:r>
              <a:rPr sz="1400" b="1" spc="-3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cho</a:t>
            </a:r>
            <a:r>
              <a:rPr sz="1400" spc="-2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bệnh</a:t>
            </a:r>
            <a:r>
              <a:rPr sz="1400" spc="-3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862439"/>
                </a:solidFill>
                <a:latin typeface="Arial"/>
                <a:cs typeface="Arial"/>
              </a:rPr>
              <a:t>nhân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UTPKTBN</a:t>
            </a:r>
            <a:r>
              <a:rPr sz="1400" spc="-2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ALK</a:t>
            </a:r>
            <a:r>
              <a:rPr sz="1400" spc="-2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+</a:t>
            </a:r>
            <a:r>
              <a:rPr sz="1400" spc="-2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giai</a:t>
            </a:r>
            <a:r>
              <a:rPr sz="1400" spc="-1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đoạn</a:t>
            </a:r>
            <a:r>
              <a:rPr sz="1400" spc="-4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tiến</a:t>
            </a:r>
            <a:r>
              <a:rPr sz="1400" spc="-3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triển</a:t>
            </a:r>
            <a:r>
              <a:rPr sz="1400" spc="-3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trong</a:t>
            </a:r>
            <a:r>
              <a:rPr sz="1400" spc="-6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cả</a:t>
            </a:r>
            <a:r>
              <a:rPr sz="1400" spc="-2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guideline</a:t>
            </a:r>
            <a:r>
              <a:rPr sz="1400" spc="-4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NCCN</a:t>
            </a:r>
            <a:r>
              <a:rPr sz="1400" spc="-1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và ESMO</a:t>
            </a:r>
            <a:r>
              <a:rPr sz="1400" spc="-2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với</a:t>
            </a:r>
            <a:r>
              <a:rPr sz="1400" spc="-2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mPFS</a:t>
            </a:r>
            <a:r>
              <a:rPr sz="1400" b="1" spc="-1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dài</a:t>
            </a:r>
            <a:r>
              <a:rPr sz="1400" spc="-3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nhất</a:t>
            </a:r>
            <a:r>
              <a:rPr sz="1400" spc="-3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62439"/>
                </a:solidFill>
                <a:latin typeface="Arial"/>
                <a:cs typeface="Arial"/>
              </a:rPr>
              <a:t>là</a:t>
            </a:r>
            <a:r>
              <a:rPr sz="1400" spc="-20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62439"/>
                </a:solidFill>
                <a:latin typeface="Arial"/>
                <a:cs typeface="Arial"/>
              </a:rPr>
              <a:t>34,8</a:t>
            </a:r>
            <a:r>
              <a:rPr sz="1400" b="1" spc="-45" dirty="0">
                <a:solidFill>
                  <a:srgbClr val="86243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62439"/>
                </a:solidFill>
                <a:latin typeface="Arial"/>
                <a:cs typeface="Arial"/>
              </a:rPr>
              <a:t>tháng</a:t>
            </a:r>
            <a:r>
              <a:rPr sz="1350" b="1" spc="-15" baseline="24691" dirty="0">
                <a:solidFill>
                  <a:srgbClr val="862439"/>
                </a:solidFill>
                <a:latin typeface="Arial"/>
                <a:cs typeface="Arial"/>
              </a:rPr>
              <a:t>7,8</a:t>
            </a:r>
            <a:endParaRPr sz="1350" baseline="24691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4314" y="1855977"/>
            <a:ext cx="561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Alectinib (ALEX)</a:t>
            </a:r>
            <a:r>
              <a:rPr sz="900" b="1" spc="-15" baseline="27777" dirty="0">
                <a:solidFill>
                  <a:srgbClr val="FFFFFF"/>
                </a:solidFill>
                <a:latin typeface="Arial"/>
                <a:cs typeface="Arial"/>
              </a:rPr>
              <a:t>3,‡</a:t>
            </a:r>
            <a:endParaRPr sz="900" baseline="27777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4444" y="2260092"/>
            <a:ext cx="6657340" cy="365760"/>
          </a:xfrm>
          <a:custGeom>
            <a:avLst/>
            <a:gdLst/>
            <a:ahLst/>
            <a:cxnLst/>
            <a:rect l="l" t="t" r="r" b="b"/>
            <a:pathLst>
              <a:path w="6657340" h="365760">
                <a:moveTo>
                  <a:pt x="6482969" y="0"/>
                </a:moveTo>
                <a:lnTo>
                  <a:pt x="0" y="0"/>
                </a:lnTo>
                <a:lnTo>
                  <a:pt x="0" y="365759"/>
                </a:lnTo>
                <a:lnTo>
                  <a:pt x="6482969" y="365759"/>
                </a:lnTo>
                <a:lnTo>
                  <a:pt x="6656832" y="182880"/>
                </a:lnTo>
                <a:lnTo>
                  <a:pt x="6482969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4314" y="2290317"/>
            <a:ext cx="732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Brigatinib (ALTA-1L)</a:t>
            </a:r>
            <a:r>
              <a:rPr sz="900" b="1" spc="-15" baseline="27777" dirty="0">
                <a:solidFill>
                  <a:srgbClr val="FFFFFF"/>
                </a:solidFill>
                <a:latin typeface="Arial"/>
                <a:cs typeface="Arial"/>
              </a:rPr>
              <a:t>4,¶</a:t>
            </a:r>
            <a:endParaRPr sz="900" baseline="27777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4444" y="957072"/>
            <a:ext cx="2613660" cy="367665"/>
          </a:xfrm>
          <a:custGeom>
            <a:avLst/>
            <a:gdLst/>
            <a:ahLst/>
            <a:cxnLst/>
            <a:rect l="l" t="t" r="r" b="b"/>
            <a:pathLst>
              <a:path w="2613660" h="367665">
                <a:moveTo>
                  <a:pt x="2430018" y="0"/>
                </a:moveTo>
                <a:lnTo>
                  <a:pt x="0" y="0"/>
                </a:lnTo>
                <a:lnTo>
                  <a:pt x="0" y="367283"/>
                </a:lnTo>
                <a:lnTo>
                  <a:pt x="2430018" y="367283"/>
                </a:lnTo>
                <a:lnTo>
                  <a:pt x="2613660" y="183641"/>
                </a:lnTo>
                <a:lnTo>
                  <a:pt x="2430018" y="0"/>
                </a:lnTo>
                <a:close/>
              </a:path>
            </a:pathLst>
          </a:custGeom>
          <a:solidFill>
            <a:srgbClr val="500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4314" y="988314"/>
            <a:ext cx="10299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Crizotinib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(PROFILE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1014)</a:t>
            </a:r>
            <a:r>
              <a:rPr sz="900" b="1" spc="-15" baseline="27777" dirty="0">
                <a:solidFill>
                  <a:srgbClr val="FFFFFF"/>
                </a:solidFill>
                <a:latin typeface="Arial"/>
                <a:cs typeface="Arial"/>
              </a:rPr>
              <a:t>1,*</a:t>
            </a:r>
            <a:endParaRPr sz="900" baseline="27777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4444" y="1389888"/>
            <a:ext cx="3935095" cy="365760"/>
          </a:xfrm>
          <a:custGeom>
            <a:avLst/>
            <a:gdLst/>
            <a:ahLst/>
            <a:cxnLst/>
            <a:rect l="l" t="t" r="r" b="b"/>
            <a:pathLst>
              <a:path w="3935095" h="365760">
                <a:moveTo>
                  <a:pt x="3752088" y="0"/>
                </a:moveTo>
                <a:lnTo>
                  <a:pt x="0" y="0"/>
                </a:lnTo>
                <a:lnTo>
                  <a:pt x="0" y="365760"/>
                </a:lnTo>
                <a:lnTo>
                  <a:pt x="3752088" y="365760"/>
                </a:lnTo>
                <a:lnTo>
                  <a:pt x="3934968" y="182879"/>
                </a:lnTo>
                <a:lnTo>
                  <a:pt x="3752088" y="0"/>
                </a:lnTo>
                <a:close/>
              </a:path>
            </a:pathLst>
          </a:custGeom>
          <a:solidFill>
            <a:srgbClr val="314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4314" y="1420748"/>
            <a:ext cx="841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Ceritinib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(ASCEND-4)</a:t>
            </a:r>
            <a:r>
              <a:rPr sz="900" b="1" spc="-15" baseline="27777" dirty="0">
                <a:solidFill>
                  <a:srgbClr val="FFFFFF"/>
                </a:solidFill>
                <a:latin typeface="Arial"/>
                <a:cs typeface="Arial"/>
              </a:rPr>
              <a:t>2,†</a:t>
            </a:r>
            <a:endParaRPr sz="900" baseline="27777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4444" y="2688335"/>
            <a:ext cx="5759450" cy="367665"/>
          </a:xfrm>
          <a:custGeom>
            <a:avLst/>
            <a:gdLst/>
            <a:ahLst/>
            <a:cxnLst/>
            <a:rect l="l" t="t" r="r" b="b"/>
            <a:pathLst>
              <a:path w="5759450" h="367664">
                <a:moveTo>
                  <a:pt x="5575554" y="0"/>
                </a:moveTo>
                <a:lnTo>
                  <a:pt x="0" y="0"/>
                </a:lnTo>
                <a:lnTo>
                  <a:pt x="0" y="367283"/>
                </a:lnTo>
                <a:lnTo>
                  <a:pt x="5575554" y="367283"/>
                </a:lnTo>
                <a:lnTo>
                  <a:pt x="5759196" y="183641"/>
                </a:lnTo>
                <a:lnTo>
                  <a:pt x="5575554" y="0"/>
                </a:lnTo>
                <a:close/>
              </a:path>
            </a:pathLst>
          </a:custGeom>
          <a:solidFill>
            <a:srgbClr val="003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4314" y="2720085"/>
            <a:ext cx="63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Ensartinib (eXalt3)</a:t>
            </a:r>
            <a:r>
              <a:rPr sz="900" b="1" spc="-15" baseline="27777" dirty="0">
                <a:solidFill>
                  <a:srgbClr val="FFFFFF"/>
                </a:solidFill>
                <a:latin typeface="Arial"/>
                <a:cs typeface="Arial"/>
              </a:rPr>
              <a:t>5,</a:t>
            </a:r>
            <a:r>
              <a:rPr sz="900" spc="-15" baseline="27777" dirty="0">
                <a:solidFill>
                  <a:srgbClr val="FFFFFF"/>
                </a:solidFill>
                <a:latin typeface="Arial"/>
                <a:cs typeface="Arial"/>
              </a:rPr>
              <a:t>†</a:t>
            </a:r>
            <a:endParaRPr sz="900" baseline="2777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51354" y="1018997"/>
            <a:ext cx="36068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10.9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86885" y="1452117"/>
            <a:ext cx="3606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16.6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28966" y="1888363"/>
            <a:ext cx="3606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34.8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75552" y="2321814"/>
            <a:ext cx="3606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29.4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45658" y="2753944"/>
            <a:ext cx="36068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25.8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8406" y="3145358"/>
            <a:ext cx="702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6F2F9F"/>
                </a:solidFill>
                <a:latin typeface="Arial"/>
                <a:cs typeface="Arial"/>
              </a:rPr>
              <a:t>Lorlatinib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900" b="1" spc="-10" dirty="0">
                <a:solidFill>
                  <a:srgbClr val="6F2F9F"/>
                </a:solidFill>
                <a:latin typeface="Arial"/>
                <a:cs typeface="Arial"/>
              </a:rPr>
              <a:t>(CROWN)</a:t>
            </a:r>
            <a:r>
              <a:rPr sz="900" b="1" spc="-15" baseline="27777" dirty="0">
                <a:solidFill>
                  <a:srgbClr val="6F2F9F"/>
                </a:solidFill>
                <a:latin typeface="Arial"/>
                <a:cs typeface="Arial"/>
              </a:rPr>
              <a:t>6,†</a:t>
            </a:r>
            <a:endParaRPr sz="900" baseline="27777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82978" y="3177032"/>
            <a:ext cx="26606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5" dirty="0">
                <a:solidFill>
                  <a:srgbClr val="6F2F9F"/>
                </a:solidFill>
                <a:latin typeface="Arial"/>
                <a:cs typeface="Arial"/>
              </a:rPr>
              <a:t>NE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F9F63D0A-FD61-8EC1-6682-4E3A206B7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7933"/>
            <a:ext cx="7620000" cy="36240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B847BA-C980-A7BC-A8CF-6A7C3180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25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patient's lung cancer&#10;&#10;AI-generated content may be incorrect.">
            <a:extLst>
              <a:ext uri="{FF2B5EF4-FFF2-40B4-BE49-F238E27FC236}">
                <a16:creationId xmlns:a16="http://schemas.microsoft.com/office/drawing/2014/main" id="{FCAC156D-4604-7B03-9462-F61A7D57E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42950"/>
            <a:ext cx="7391399" cy="35290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9E44F0-4708-CA33-7DCD-81CD2CA5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0600" y="947927"/>
            <a:ext cx="4020820" cy="1850389"/>
          </a:xfrm>
          <a:prstGeom prst="rect">
            <a:avLst/>
          </a:prstGeom>
          <a:solidFill>
            <a:srgbClr val="FFB3E0"/>
          </a:solidFill>
        </p:spPr>
        <p:txBody>
          <a:bodyPr vert="horz" wrap="square" lIns="0" tIns="17780" rIns="0" bIns="0" rtlCol="0">
            <a:spAutoFit/>
          </a:bodyPr>
          <a:lstStyle/>
          <a:p>
            <a:pPr marL="288925" marR="48260" indent="-210820">
              <a:lnSpc>
                <a:spcPts val="2880"/>
              </a:lnSpc>
              <a:spcBef>
                <a:spcPts val="140"/>
              </a:spcBef>
              <a:buClr>
                <a:srgbClr val="0D0D0D"/>
              </a:buClr>
              <a:buFont typeface="Arial"/>
              <a:buChar char="•"/>
              <a:tabLst>
                <a:tab pos="288925" algn="l"/>
                <a:tab pos="2770505" algn="l"/>
              </a:tabLst>
            </a:pP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UTP</a:t>
            </a:r>
            <a:r>
              <a:rPr sz="1600" b="1" spc="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chiếm</a:t>
            </a:r>
            <a:r>
              <a:rPr sz="1600" b="1" spc="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số</a:t>
            </a:r>
            <a:r>
              <a:rPr sz="1600" b="1" spc="9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2</a:t>
            </a:r>
            <a:r>
              <a:rPr sz="1600" b="1" spc="11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về</a:t>
            </a:r>
            <a:r>
              <a:rPr sz="1600" b="1" spc="11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tỷ</a:t>
            </a:r>
            <a:r>
              <a:rPr sz="1600" b="1" spc="8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D0D0D"/>
                </a:solidFill>
                <a:latin typeface="Arial"/>
                <a:cs typeface="Arial"/>
              </a:rPr>
              <a:t>lệ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	mắc</a:t>
            </a:r>
            <a:r>
              <a:rPr sz="1600" b="1" spc="1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và</a:t>
            </a:r>
            <a:r>
              <a:rPr sz="1600" b="1" spc="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tỷ</a:t>
            </a:r>
            <a:r>
              <a:rPr sz="1600" b="1" spc="9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D0D0D"/>
                </a:solidFill>
                <a:latin typeface="Arial"/>
                <a:cs typeface="Arial"/>
              </a:rPr>
              <a:t>lệ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tử</a:t>
            </a:r>
            <a:r>
              <a:rPr sz="16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vong</a:t>
            </a:r>
            <a:r>
              <a:rPr sz="1600" b="1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tại</a:t>
            </a:r>
            <a:r>
              <a:rPr sz="1600" b="1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VN</a:t>
            </a:r>
            <a:r>
              <a:rPr sz="16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chỉ</a:t>
            </a:r>
            <a:r>
              <a:rPr sz="1600" b="1" spc="-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sau</a:t>
            </a:r>
            <a:r>
              <a:rPr sz="16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ung</a:t>
            </a:r>
            <a:r>
              <a:rPr sz="1600" b="1" spc="-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thư</a:t>
            </a:r>
            <a:r>
              <a:rPr sz="16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D0D0D"/>
                </a:solidFill>
                <a:latin typeface="Arial"/>
                <a:cs typeface="Arial"/>
              </a:rPr>
              <a:t>gan</a:t>
            </a:r>
            <a:endParaRPr sz="1600">
              <a:latin typeface="Arial"/>
              <a:cs typeface="Arial"/>
            </a:endParaRPr>
          </a:p>
          <a:p>
            <a:pPr marL="288925" indent="-21082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88925" algn="l"/>
              </a:tabLst>
            </a:pP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Tỷ</a:t>
            </a:r>
            <a:r>
              <a:rPr sz="1600" b="1" spc="40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lệ</a:t>
            </a:r>
            <a:r>
              <a:rPr sz="1600" b="1" spc="4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nam</a:t>
            </a:r>
            <a:r>
              <a:rPr sz="1600" b="1" spc="4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cao</a:t>
            </a:r>
            <a:r>
              <a:rPr sz="1600" b="1" spc="4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hơn</a:t>
            </a:r>
            <a:r>
              <a:rPr sz="1600" b="1" spc="4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nữ,</a:t>
            </a:r>
            <a:r>
              <a:rPr sz="1600" b="1" spc="4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nhưng</a:t>
            </a:r>
            <a:r>
              <a:rPr sz="1600" b="1" spc="4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D0D0D"/>
                </a:solidFill>
                <a:latin typeface="Arial"/>
                <a:cs typeface="Arial"/>
              </a:rPr>
              <a:t>gần</a:t>
            </a:r>
            <a:endParaRPr sz="1600">
              <a:latin typeface="Arial"/>
              <a:cs typeface="Arial"/>
            </a:endParaRPr>
          </a:p>
          <a:p>
            <a:pPr marL="288925" marR="44450">
              <a:lnSpc>
                <a:spcPct val="150000"/>
              </a:lnSpc>
            </a:pP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đây</a:t>
            </a:r>
            <a:r>
              <a:rPr sz="1600" b="1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tỷ</a:t>
            </a:r>
            <a:r>
              <a:rPr sz="1600" b="1" spc="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lệ</a:t>
            </a:r>
            <a:r>
              <a:rPr sz="1600" b="1" spc="20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mắc</a:t>
            </a:r>
            <a:r>
              <a:rPr sz="1600" b="1" spc="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ở</a:t>
            </a:r>
            <a:r>
              <a:rPr sz="1600" b="1" spc="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nữ</a:t>
            </a:r>
            <a:r>
              <a:rPr sz="1600" b="1" spc="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có</a:t>
            </a:r>
            <a:r>
              <a:rPr sz="1600" b="1" spc="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xu hướng</a:t>
            </a:r>
            <a:r>
              <a:rPr sz="1600" b="1" spc="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D0D0D"/>
                </a:solidFill>
                <a:latin typeface="Arial"/>
                <a:cs typeface="Arial"/>
              </a:rPr>
              <a:t>tăng </a:t>
            </a:r>
            <a:r>
              <a:rPr sz="1600" b="1" spc="-10" dirty="0">
                <a:solidFill>
                  <a:srgbClr val="0D0D0D"/>
                </a:solidFill>
                <a:latin typeface="Arial"/>
                <a:cs typeface="Arial"/>
              </a:rPr>
              <a:t>nhanh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80766" y="1420219"/>
            <a:ext cx="2230120" cy="1358900"/>
            <a:chOff x="2180766" y="1420219"/>
            <a:chExt cx="2230120" cy="1358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0766" y="1420219"/>
              <a:ext cx="2104280" cy="13586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62577" y="1800605"/>
              <a:ext cx="533400" cy="210820"/>
            </a:xfrm>
            <a:custGeom>
              <a:avLst/>
              <a:gdLst/>
              <a:ahLst/>
              <a:cxnLst/>
              <a:rect l="l" t="t" r="r" b="b"/>
              <a:pathLst>
                <a:path w="533400" h="210819">
                  <a:moveTo>
                    <a:pt x="0" y="210311"/>
                  </a:moveTo>
                  <a:lnTo>
                    <a:pt x="533400" y="210311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21031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55" y="1376172"/>
            <a:ext cx="1667256" cy="14569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516674"/>
            <a:ext cx="1667256" cy="6987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62998" y="2952750"/>
            <a:ext cx="7975600" cy="1788795"/>
            <a:chOff x="262998" y="3091592"/>
            <a:chExt cx="7975600" cy="17887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998" y="3091592"/>
              <a:ext cx="7922187" cy="17882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6097" y="3841241"/>
              <a:ext cx="6678295" cy="200025"/>
            </a:xfrm>
            <a:custGeom>
              <a:avLst/>
              <a:gdLst/>
              <a:ahLst/>
              <a:cxnLst/>
              <a:rect l="l" t="t" r="r" b="b"/>
              <a:pathLst>
                <a:path w="6678295" h="200025">
                  <a:moveTo>
                    <a:pt x="0" y="199643"/>
                  </a:moveTo>
                  <a:lnTo>
                    <a:pt x="6678168" y="199643"/>
                  </a:lnTo>
                  <a:lnTo>
                    <a:pt x="6678168" y="0"/>
                  </a:lnTo>
                  <a:lnTo>
                    <a:pt x="0" y="0"/>
                  </a:lnTo>
                  <a:lnTo>
                    <a:pt x="0" y="19964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0" y="1390"/>
            <a:ext cx="8363754" cy="512960"/>
          </a:xfrm>
          <a:prstGeom prst="rect">
            <a:avLst/>
          </a:prstGeom>
        </p:spPr>
        <p:txBody>
          <a:bodyPr vert="horz" wrap="square" lIns="0" tIns="18795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00000"/>
                </a:solidFill>
              </a:rPr>
              <a:t>Ung</a:t>
            </a:r>
            <a:r>
              <a:rPr sz="2100" spc="-10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thư</a:t>
            </a:r>
            <a:r>
              <a:rPr sz="2100" spc="-20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phổi</a:t>
            </a:r>
            <a:r>
              <a:rPr sz="2100" spc="-5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đứng</a:t>
            </a:r>
            <a:r>
              <a:rPr sz="2100" spc="-5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thứ</a:t>
            </a:r>
            <a:r>
              <a:rPr sz="2100" spc="-10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2</a:t>
            </a:r>
            <a:r>
              <a:rPr sz="2100" spc="-35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về</a:t>
            </a:r>
            <a:r>
              <a:rPr sz="2100" spc="-25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tỉ</a:t>
            </a:r>
            <a:r>
              <a:rPr sz="2100" spc="-20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lệ</a:t>
            </a:r>
            <a:r>
              <a:rPr sz="2100" spc="-20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mắc</a:t>
            </a:r>
            <a:r>
              <a:rPr sz="2100" spc="-35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mới</a:t>
            </a:r>
            <a:r>
              <a:rPr sz="2100" spc="-30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và</a:t>
            </a:r>
            <a:r>
              <a:rPr sz="2100" spc="-20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tử</a:t>
            </a:r>
            <a:r>
              <a:rPr sz="2100" spc="-20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vong</a:t>
            </a:r>
            <a:r>
              <a:rPr sz="2100" spc="-10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ở</a:t>
            </a:r>
            <a:r>
              <a:rPr sz="2100" spc="-25" dirty="0">
                <a:solidFill>
                  <a:srgbClr val="C00000"/>
                </a:solidFill>
              </a:rPr>
              <a:t> </a:t>
            </a:r>
            <a:r>
              <a:rPr sz="2100" dirty="0">
                <a:solidFill>
                  <a:srgbClr val="C00000"/>
                </a:solidFill>
              </a:rPr>
              <a:t>Việt</a:t>
            </a:r>
            <a:r>
              <a:rPr sz="2100" spc="-20" dirty="0">
                <a:solidFill>
                  <a:srgbClr val="C00000"/>
                </a:solidFill>
              </a:rPr>
              <a:t> </a:t>
            </a:r>
            <a:r>
              <a:rPr sz="2100" spc="-25" dirty="0">
                <a:solidFill>
                  <a:srgbClr val="C00000"/>
                </a:solidFill>
              </a:rPr>
              <a:t>Nam</a:t>
            </a:r>
            <a:endParaRPr sz="2100"/>
          </a:p>
        </p:txBody>
      </p:sp>
      <p:sp>
        <p:nvSpPr>
          <p:cNvPr id="12" name="object 12"/>
          <p:cNvSpPr txBox="1"/>
          <p:nvPr/>
        </p:nvSpPr>
        <p:spPr>
          <a:xfrm>
            <a:off x="7909686" y="4919573"/>
            <a:ext cx="934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3E4444"/>
                </a:solidFill>
                <a:latin typeface="Arial"/>
                <a:cs typeface="Arial"/>
              </a:rPr>
              <a:t>Globocan</a:t>
            </a:r>
            <a:r>
              <a:rPr sz="1050" spc="-50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3E4444"/>
                </a:solidFill>
                <a:latin typeface="Arial"/>
                <a:cs typeface="Arial"/>
              </a:rPr>
              <a:t>2020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ancer patient&#10;&#10;AI-generated content may be incorrect.">
            <a:extLst>
              <a:ext uri="{FF2B5EF4-FFF2-40B4-BE49-F238E27FC236}">
                <a16:creationId xmlns:a16="http://schemas.microsoft.com/office/drawing/2014/main" id="{7FA1AB11-6AB4-C5EF-DBED-6B4AB2070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933"/>
            <a:ext cx="8077200" cy="39812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1A9484-CFBC-C9F4-AD21-30C0D8E0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8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7FC092A-1C0A-679E-1397-5728601EF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2950"/>
            <a:ext cx="8077200" cy="35290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F6A67D-D779-97CE-3FC7-42F5A26D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5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6749"/>
            <a:ext cx="8458200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7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" y="647933"/>
            <a:ext cx="8229600" cy="42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3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6750"/>
            <a:ext cx="8337969" cy="41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8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788" y="819150"/>
            <a:ext cx="8554085" cy="31373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225425" algn="l"/>
              </a:tabLst>
            </a:pPr>
            <a:r>
              <a:rPr lang="en-US" sz="2000" b="1" dirty="0">
                <a:solidFill>
                  <a:srgbClr val="001F5F"/>
                </a:solidFill>
                <a:latin typeface="Arial"/>
                <a:cs typeface="Arial"/>
              </a:rPr>
              <a:t>   - 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Ung</a:t>
            </a:r>
            <a:r>
              <a:rPr lang="vi-VN" sz="2000" b="1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thư</a:t>
            </a:r>
            <a:r>
              <a:rPr lang="vi-VN" sz="2000" b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phổi</a:t>
            </a:r>
            <a:r>
              <a:rPr lang="vi-VN" sz="2000"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là nguyên</a:t>
            </a:r>
            <a:r>
              <a:rPr lang="vi-VN" sz="2000" b="1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nhân</a:t>
            </a:r>
            <a:r>
              <a:rPr lang="vi-VN" sz="2000" b="1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tử</a:t>
            </a:r>
            <a:r>
              <a:rPr lang="vi-VN" sz="2000" b="1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vong</a:t>
            </a:r>
            <a:r>
              <a:rPr lang="vi-VN" sz="2000" b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do</a:t>
            </a:r>
            <a:r>
              <a:rPr lang="vi-VN" sz="2000" b="1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ung</a:t>
            </a:r>
            <a:r>
              <a:rPr lang="vi-VN" sz="2000" b="1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thư</a:t>
            </a:r>
            <a:r>
              <a:rPr lang="vi-VN" sz="2000" b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thường</a:t>
            </a:r>
            <a:r>
              <a:rPr lang="vi-VN" sz="2000" b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gặp</a:t>
            </a:r>
            <a:r>
              <a:rPr lang="vi-VN" sz="2000" b="1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spc="-20" dirty="0">
                <a:solidFill>
                  <a:schemeClr val="tx2"/>
                </a:solidFill>
                <a:latin typeface="Arial"/>
                <a:cs typeface="Arial"/>
              </a:rPr>
              <a:t>nhất</a:t>
            </a:r>
            <a:r>
              <a:rPr lang="en-US" sz="20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trên</a:t>
            </a:r>
            <a:r>
              <a:rPr lang="vi-VN" sz="2000"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toàn</a:t>
            </a:r>
            <a:r>
              <a:rPr lang="vi-VN" sz="2000" b="1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dirty="0">
                <a:solidFill>
                  <a:schemeClr val="tx2"/>
                </a:solidFill>
                <a:latin typeface="Arial"/>
                <a:cs typeface="Arial"/>
              </a:rPr>
              <a:t>thế</a:t>
            </a:r>
            <a:r>
              <a:rPr lang="vi-VN" sz="2000"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vi-VN" sz="2000" b="1" spc="-20" dirty="0">
                <a:solidFill>
                  <a:schemeClr val="tx2"/>
                </a:solidFill>
                <a:latin typeface="Arial"/>
                <a:cs typeface="Arial"/>
              </a:rPr>
              <a:t>giới.</a:t>
            </a: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1764"/>
              </a:spcBef>
              <a:tabLst>
                <a:tab pos="354965" algn="l"/>
              </a:tabLst>
            </a:pP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Có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nhiều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tiến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bộ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trong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điều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trị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đích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UTPKTBN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điều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trị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đích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bổ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trợ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điều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trị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đích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ở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giai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đoạn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tiến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triển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di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căn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 =&gt;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giúp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cải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thiện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PFS, OS,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cải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thiện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triệu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chứng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nâng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cao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chất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lượng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sống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. </a:t>
            </a:r>
            <a:endParaRPr lang="en-US" sz="19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1764"/>
              </a:spcBef>
              <a:tabLst>
                <a:tab pos="354965" algn="l"/>
              </a:tabLst>
            </a:pP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- 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Cần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cá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thể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hóa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điều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trị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cho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từng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người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bệnh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sz="1900" b="1" dirty="0" err="1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1900" b="1" dirty="0" err="1">
                <a:solidFill>
                  <a:schemeClr val="tx2"/>
                </a:solidFill>
                <a:latin typeface="Arial"/>
                <a:cs typeface="Arial"/>
              </a:rPr>
              <a:t>ùy</a:t>
            </a:r>
            <a:r>
              <a:rPr sz="1900" b="1" spc="17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thuộc</a:t>
            </a:r>
            <a:r>
              <a:rPr sz="1900" b="1" spc="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thể</a:t>
            </a:r>
            <a:r>
              <a:rPr sz="1900" b="1" spc="19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trạng</a:t>
            </a:r>
            <a:r>
              <a:rPr sz="1900" b="1" spc="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người</a:t>
            </a:r>
            <a:r>
              <a:rPr sz="1900" b="1" spc="1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bệnh,</a:t>
            </a:r>
            <a:r>
              <a:rPr sz="1900" b="1" spc="19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loại</a:t>
            </a:r>
            <a:r>
              <a:rPr sz="1900" b="1" spc="1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mô</a:t>
            </a:r>
            <a:r>
              <a:rPr sz="1900" b="1" spc="19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bệnh</a:t>
            </a:r>
            <a:r>
              <a:rPr sz="1900" b="1" spc="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chemeClr val="tx2"/>
                </a:solidFill>
                <a:latin typeface="Arial"/>
                <a:cs typeface="Arial"/>
              </a:rPr>
              <a:t>học,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các</a:t>
            </a:r>
            <a:r>
              <a:rPr sz="1900" b="1" spc="3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xét</a:t>
            </a:r>
            <a:r>
              <a:rPr sz="1900" b="1" spc="30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nghiệm</a:t>
            </a:r>
            <a:r>
              <a:rPr sz="1900" b="1" spc="2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đột</a:t>
            </a:r>
            <a:r>
              <a:rPr sz="1900" b="1" spc="30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biến</a:t>
            </a:r>
            <a:r>
              <a:rPr sz="1900" b="1" spc="3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gen</a:t>
            </a:r>
            <a:r>
              <a:rPr sz="1900" b="1" spc="30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EGFR,</a:t>
            </a:r>
            <a:r>
              <a:rPr sz="1900" b="1" spc="3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ALK,</a:t>
            </a:r>
            <a:r>
              <a:rPr sz="1900" b="1" spc="3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ROS1,</a:t>
            </a:r>
            <a:r>
              <a:rPr sz="1900" b="1" spc="3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BRAF,</a:t>
            </a:r>
            <a:r>
              <a:rPr sz="1900" b="1" spc="3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NTRK,</a:t>
            </a:r>
            <a:r>
              <a:rPr sz="1900" b="1" spc="3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chemeClr val="tx2"/>
                </a:solidFill>
                <a:latin typeface="Arial"/>
                <a:cs typeface="Arial"/>
              </a:rPr>
              <a:t>MET, </a:t>
            </a:r>
            <a:r>
              <a:rPr sz="1900" b="1" dirty="0">
                <a:solidFill>
                  <a:schemeClr val="tx2"/>
                </a:solidFill>
                <a:latin typeface="Arial"/>
                <a:cs typeface="Arial"/>
              </a:rPr>
              <a:t>RET</a:t>
            </a:r>
            <a:r>
              <a:rPr lang="en-US" sz="1900" b="1" dirty="0">
                <a:solidFill>
                  <a:schemeClr val="tx2"/>
                </a:solidFill>
                <a:latin typeface="Arial"/>
                <a:cs typeface="Arial"/>
              </a:rPr>
              <a:t>…</a:t>
            </a:r>
            <a:r>
              <a:rPr sz="1900" b="1" dirty="0" err="1">
                <a:solidFill>
                  <a:schemeClr val="tx2"/>
                </a:solidFill>
                <a:latin typeface="Arial"/>
                <a:cs typeface="Arial"/>
              </a:rPr>
              <a:t>điều</a:t>
            </a:r>
            <a:r>
              <a:rPr sz="1900" b="1" spc="1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 err="1">
                <a:solidFill>
                  <a:schemeClr val="tx2"/>
                </a:solidFill>
                <a:latin typeface="Arial"/>
                <a:cs typeface="Arial"/>
              </a:rPr>
              <a:t>kiện</a:t>
            </a:r>
            <a:r>
              <a:rPr sz="1900" b="1" spc="1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900" b="1" dirty="0" err="1">
                <a:solidFill>
                  <a:schemeClr val="tx2"/>
                </a:solidFill>
                <a:latin typeface="Arial"/>
                <a:cs typeface="Arial"/>
              </a:rPr>
              <a:t>kinh</a:t>
            </a:r>
            <a:r>
              <a:rPr lang="en-US" sz="1900" b="1" spc="1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spc="125" dirty="0" err="1">
                <a:solidFill>
                  <a:schemeClr val="tx2"/>
                </a:solidFill>
                <a:latin typeface="Arial"/>
                <a:cs typeface="Arial"/>
              </a:rPr>
              <a:t>tế</a:t>
            </a:r>
            <a:r>
              <a:rPr lang="en-US" sz="1900" b="1" spc="125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sz="1900" b="1" spc="125" dirty="0" err="1">
                <a:solidFill>
                  <a:schemeClr val="tx2"/>
                </a:solidFill>
                <a:latin typeface="Arial"/>
                <a:cs typeface="Arial"/>
              </a:rPr>
              <a:t>để</a:t>
            </a:r>
            <a:r>
              <a:rPr lang="en-US" sz="1900" b="1" spc="1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spc="125" dirty="0" err="1">
                <a:solidFill>
                  <a:schemeClr val="tx2"/>
                </a:solidFill>
                <a:latin typeface="Arial"/>
                <a:cs typeface="Arial"/>
              </a:rPr>
              <a:t>đem</a:t>
            </a:r>
            <a:r>
              <a:rPr lang="en-US" sz="1900" b="1" spc="1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spc="125" dirty="0" err="1">
                <a:solidFill>
                  <a:schemeClr val="tx2"/>
                </a:solidFill>
                <a:latin typeface="Arial"/>
                <a:cs typeface="Arial"/>
              </a:rPr>
              <a:t>lại</a:t>
            </a:r>
            <a:r>
              <a:rPr lang="en-US" sz="1900" b="1" spc="1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spc="125" dirty="0" err="1">
                <a:solidFill>
                  <a:schemeClr val="tx2"/>
                </a:solidFill>
                <a:latin typeface="Arial"/>
                <a:cs typeface="Arial"/>
              </a:rPr>
              <a:t>hiệu</a:t>
            </a:r>
            <a:r>
              <a:rPr lang="en-US" sz="1900" b="1" spc="1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spc="125" dirty="0" err="1">
                <a:solidFill>
                  <a:schemeClr val="tx2"/>
                </a:solidFill>
                <a:latin typeface="Arial"/>
                <a:cs typeface="Arial"/>
              </a:rPr>
              <a:t>quả</a:t>
            </a:r>
            <a:r>
              <a:rPr lang="en-US" sz="1900" b="1" spc="1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spc="125" dirty="0" err="1">
                <a:solidFill>
                  <a:schemeClr val="tx2"/>
                </a:solidFill>
                <a:latin typeface="Arial"/>
                <a:cs typeface="Arial"/>
              </a:rPr>
              <a:t>tốt</a:t>
            </a:r>
            <a:r>
              <a:rPr lang="en-US" sz="1900" b="1" spc="1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900" b="1" spc="125" dirty="0" err="1">
                <a:solidFill>
                  <a:schemeClr val="tx2"/>
                </a:solidFill>
                <a:latin typeface="Arial"/>
                <a:cs typeface="Arial"/>
              </a:rPr>
              <a:t>nhất</a:t>
            </a:r>
            <a:r>
              <a:rPr lang="en-US" sz="1900" b="1" spc="125" dirty="0">
                <a:solidFill>
                  <a:schemeClr val="tx2"/>
                </a:solidFill>
                <a:latin typeface="Arial"/>
                <a:cs typeface="Arial"/>
              </a:rPr>
              <a:t>. </a:t>
            </a:r>
            <a:endParaRPr sz="19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9384" y="133350"/>
            <a:ext cx="254889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KẾT </a:t>
            </a:r>
            <a:r>
              <a:rPr spc="-20" dirty="0"/>
              <a:t>LUẬN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135212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ĐIỀU TRỊ NỘI KHOA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" y="1047750"/>
            <a:ext cx="830326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5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9740" y="1099565"/>
            <a:ext cx="8346440" cy="2988510"/>
          </a:xfrm>
        </p:spPr>
        <p:txBody>
          <a:bodyPr>
            <a:normAutofit fontScale="925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vi-VN" dirty="0">
                <a:latin typeface="Times New Roman"/>
                <a:ea typeface="Times New Roman"/>
                <a:cs typeface="Times New Roman"/>
                <a:sym typeface="Times New Roman"/>
              </a:rPr>
              <a:t>Liệu pháp nhắm trúng đích: là phương pháp tác động vào các phân tử đặc hiệu cần thiết cho quá trình sinh ung thư và phát triển khối u (các oncogenes và những protein tạo ra bởi các oncogenes này)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vi-VN" dirty="0">
                <a:latin typeface="Times New Roman"/>
                <a:ea typeface="Times New Roman"/>
                <a:cs typeface="Times New Roman"/>
                <a:sym typeface="Times New Roman"/>
              </a:rPr>
              <a:t>   · Kháng thể đơn dòng (monoclonal antibodies): là liệu pháp điều trị trúng đích tác động trên thụ thể phần ngoài màng tế bào.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vi-VN" dirty="0">
                <a:latin typeface="Times New Roman"/>
                <a:ea typeface="Times New Roman"/>
                <a:cs typeface="Times New Roman"/>
                <a:sym typeface="Times New Roman"/>
              </a:rPr>
              <a:t>   · Thuốc trọng lượng phân tử nhỏ (small molecule medicines): Tác động vào thụ thể từ bên trong tế bào.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vi-VN" dirty="0">
                <a:latin typeface="Times New Roman"/>
                <a:ea typeface="Times New Roman"/>
                <a:cs typeface="Times New Roman"/>
                <a:sym typeface="Times New Roman"/>
              </a:rPr>
              <a:t>∙ Chỉ định: UTPKTBN giai đoạn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giai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đoạn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dirty="0">
                <a:latin typeface="Times New Roman"/>
                <a:ea typeface="Times New Roman"/>
                <a:cs typeface="Times New Roman"/>
                <a:sym typeface="Times New Roman"/>
              </a:rPr>
              <a:t> tiến xa có các đột biến: đột biến EGFR, tái sắp xếp ALK, tái sắp xếp ROS1, đột biến V600E,...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" y="133350"/>
            <a:ext cx="8361272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ĐIỀU TRỊ ĐÍCH TRONG UTPKTBN</a:t>
            </a:r>
          </a:p>
        </p:txBody>
      </p:sp>
    </p:spTree>
    <p:extLst>
      <p:ext uri="{BB962C8B-B14F-4D97-AF65-F5344CB8AC3E}">
        <p14:creationId xmlns:p14="http://schemas.microsoft.com/office/powerpoint/2010/main" val="426138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6" name="Google Shape;736;p5"/>
          <p:cNvCxnSpPr>
            <a:endCxn id="737" idx="1"/>
          </p:cNvCxnSpPr>
          <p:nvPr/>
        </p:nvCxnSpPr>
        <p:spPr>
          <a:xfrm rot="10800000">
            <a:off x="3706011" y="3183923"/>
            <a:ext cx="2746800" cy="493425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38" name="Google Shape;738;p5"/>
          <p:cNvCxnSpPr>
            <a:endCxn id="737" idx="3"/>
          </p:cNvCxnSpPr>
          <p:nvPr/>
        </p:nvCxnSpPr>
        <p:spPr>
          <a:xfrm flipH="1">
            <a:off x="3706011" y="1522082"/>
            <a:ext cx="2746800" cy="276525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9" name="Google Shape;739;p5"/>
          <p:cNvSpPr/>
          <p:nvPr/>
        </p:nvSpPr>
        <p:spPr>
          <a:xfrm>
            <a:off x="685214" y="1798616"/>
            <a:ext cx="1409700" cy="1384697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rgbClr val="0608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rtl="0">
              <a:buClr>
                <a:srgbClr val="000000"/>
              </a:buClr>
              <a:buSzPts val="2000"/>
            </a:pPr>
            <a:r>
              <a:rPr lang="en-US" sz="1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NSCLC </a:t>
            </a:r>
            <a:endParaRPr dirty="0"/>
          </a:p>
        </p:txBody>
      </p:sp>
      <p:sp>
        <p:nvSpPr>
          <p:cNvPr id="740" name="Google Shape;740;p5"/>
          <p:cNvSpPr/>
          <p:nvPr/>
        </p:nvSpPr>
        <p:spPr>
          <a:xfrm>
            <a:off x="2999637" y="1798607"/>
            <a:ext cx="1412748" cy="1385316"/>
          </a:xfrm>
          <a:prstGeom prst="pie">
            <a:avLst>
              <a:gd name="adj1" fmla="val 6291703"/>
              <a:gd name="adj2" fmla="val 13852511"/>
            </a:avLst>
          </a:prstGeom>
          <a:solidFill>
            <a:schemeClr val="accent1"/>
          </a:solidFill>
          <a:ln w="19050" cap="flat" cmpd="sng">
            <a:solidFill>
              <a:srgbClr val="0608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rtl="0">
              <a:lnSpc>
                <a:spcPct val="90000"/>
              </a:lnSpc>
              <a:buClr>
                <a:srgbClr val="8B3D9A"/>
              </a:buClr>
              <a:buSzPts val="1800"/>
            </a:pPr>
            <a:endParaRPr sz="135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2999637" y="1798607"/>
            <a:ext cx="1412748" cy="1385316"/>
          </a:xfrm>
          <a:prstGeom prst="pie">
            <a:avLst>
              <a:gd name="adj1" fmla="val 13824763"/>
              <a:gd name="adj2" fmla="val 16224606"/>
            </a:avLst>
          </a:prstGeom>
          <a:solidFill>
            <a:schemeClr val="accent3"/>
          </a:solidFill>
          <a:ln w="19050" cap="flat" cmpd="sng">
            <a:solidFill>
              <a:srgbClr val="0608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rtl="0">
              <a:lnSpc>
                <a:spcPct val="90000"/>
              </a:lnSpc>
              <a:buClr>
                <a:srgbClr val="8B3D9A"/>
              </a:buClr>
              <a:buSzPts val="1800"/>
            </a:pPr>
            <a:endParaRPr sz="135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2999637" y="1798607"/>
            <a:ext cx="1412748" cy="1385316"/>
          </a:xfrm>
          <a:prstGeom prst="pie">
            <a:avLst>
              <a:gd name="adj1" fmla="val 16222757"/>
              <a:gd name="adj2" fmla="val 6280773"/>
            </a:avLst>
          </a:prstGeom>
          <a:solidFill>
            <a:schemeClr val="accent2"/>
          </a:solidFill>
          <a:ln w="19050" cap="flat" cmpd="sng">
            <a:solidFill>
              <a:srgbClr val="0608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rtl="0">
              <a:lnSpc>
                <a:spcPct val="90000"/>
              </a:lnSpc>
              <a:buClr>
                <a:srgbClr val="8B3D9A"/>
              </a:buClr>
              <a:buSzPts val="1800"/>
            </a:pPr>
            <a:endParaRPr sz="135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5"/>
          <p:cNvSpPr txBox="1"/>
          <p:nvPr/>
        </p:nvSpPr>
        <p:spPr>
          <a:xfrm>
            <a:off x="2821555" y="2378710"/>
            <a:ext cx="1078706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rtl="0">
              <a:buClr>
                <a:srgbClr val="FFFFFF"/>
              </a:buClr>
              <a:buSzPts val="1400"/>
            </a:pPr>
            <a:r>
              <a:rPr lang="en-US" sz="105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Squamous</a:t>
            </a:r>
            <a:endParaRPr dirty="0"/>
          </a:p>
          <a:p>
            <a:pPr algn="ctr" rtl="0">
              <a:buClr>
                <a:srgbClr val="FFFFFF"/>
              </a:buClr>
              <a:buSzPts val="1400"/>
            </a:pPr>
            <a:r>
              <a:rPr lang="en-US" sz="105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34%</a:t>
            </a:r>
            <a:endParaRPr dirty="0"/>
          </a:p>
        </p:txBody>
      </p:sp>
      <p:sp>
        <p:nvSpPr>
          <p:cNvPr id="743" name="Google Shape;743;p5"/>
          <p:cNvSpPr txBox="1"/>
          <p:nvPr/>
        </p:nvSpPr>
        <p:spPr>
          <a:xfrm>
            <a:off x="3274849" y="1835683"/>
            <a:ext cx="526256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rtl="0">
              <a:buClr>
                <a:srgbClr val="FFFFFF"/>
              </a:buClr>
              <a:buSzPts val="1400"/>
            </a:pPr>
            <a:r>
              <a:rPr lang="en-US" sz="10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/>
          </a:p>
          <a:p>
            <a:pPr algn="ctr" rtl="0">
              <a:buClr>
                <a:srgbClr val="FFFFFF"/>
              </a:buClr>
              <a:buSzPts val="1400"/>
            </a:pPr>
            <a:r>
              <a:rPr lang="en-US" sz="10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11%</a:t>
            </a:r>
            <a:endParaRPr/>
          </a:p>
        </p:txBody>
      </p:sp>
      <p:sp>
        <p:nvSpPr>
          <p:cNvPr id="744" name="Google Shape;744;p5"/>
          <p:cNvSpPr txBox="1"/>
          <p:nvPr/>
        </p:nvSpPr>
        <p:spPr>
          <a:xfrm>
            <a:off x="3673888" y="2352175"/>
            <a:ext cx="792956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rtl="0">
              <a:buClr>
                <a:srgbClr val="FFFFFF"/>
              </a:buClr>
              <a:buSzPts val="1400"/>
            </a:pPr>
            <a:r>
              <a:rPr lang="en-US" sz="10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Adenoca</a:t>
            </a:r>
            <a:endParaRPr/>
          </a:p>
          <a:p>
            <a:pPr algn="ctr" rtl="0">
              <a:buClr>
                <a:srgbClr val="FFFFFF"/>
              </a:buClr>
              <a:buSzPts val="1400"/>
            </a:pPr>
            <a:r>
              <a:rPr lang="en-US" sz="10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55%</a:t>
            </a:r>
            <a:endParaRPr/>
          </a:p>
        </p:txBody>
      </p:sp>
      <p:sp>
        <p:nvSpPr>
          <p:cNvPr id="745" name="Google Shape;745;p5"/>
          <p:cNvSpPr txBox="1">
            <a:spLocks noGrp="1"/>
          </p:cNvSpPr>
          <p:nvPr>
            <p:ph type="ctrTitle"/>
          </p:nvPr>
        </p:nvSpPr>
        <p:spPr>
          <a:xfrm>
            <a:off x="914400" y="-59164"/>
            <a:ext cx="8858178" cy="82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l" rtl="0"/>
            <a:r>
              <a:rPr lang="en-US" sz="2200" dirty="0"/>
              <a:t>Non-Small-Cell Lung Cancer: Not One Disease, but Many!</a:t>
            </a:r>
            <a:endParaRPr sz="2200" dirty="0"/>
          </a:p>
        </p:txBody>
      </p:sp>
      <p:grpSp>
        <p:nvGrpSpPr>
          <p:cNvPr id="746" name="Google Shape;746;p5"/>
          <p:cNvGrpSpPr/>
          <p:nvPr/>
        </p:nvGrpSpPr>
        <p:grpSpPr>
          <a:xfrm>
            <a:off x="7042176" y="4400550"/>
            <a:ext cx="1866377" cy="335835"/>
            <a:chOff x="9527309" y="3551529"/>
            <a:chExt cx="2488496" cy="448283"/>
          </a:xfrm>
        </p:grpSpPr>
        <p:pic>
          <p:nvPicPr>
            <p:cNvPr id="747" name="Google Shape;747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8" name="Google Shape;748;p5"/>
            <p:cNvSpPr/>
            <p:nvPr/>
          </p:nvSpPr>
          <p:spPr>
            <a:xfrm>
              <a:off x="9527309" y="3691731"/>
              <a:ext cx="2488496" cy="308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l" rtl="0">
                <a:buClr>
                  <a:srgbClr val="455560"/>
                </a:buClr>
                <a:buSzPts val="1400"/>
              </a:pPr>
              <a:r>
                <a:rPr lang="en-US" sz="1050">
                  <a:solidFill>
                    <a:srgbClr val="455560"/>
                  </a:solidFill>
                  <a:latin typeface="Calibri"/>
                  <a:ea typeface="Calibri"/>
                  <a:cs typeface="Calibri"/>
                  <a:sym typeface="Calibri"/>
                </a:rPr>
                <a:t>Slide credit: </a:t>
              </a:r>
              <a:r>
                <a:rPr lang="en-US" sz="1050" u="sng">
                  <a:solidFill>
                    <a:srgbClr val="455560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clinicaloptions.com</a:t>
              </a:r>
              <a:endParaRPr sz="105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9" name="Google Shape;749;p5"/>
          <p:cNvSpPr txBox="1"/>
          <p:nvPr/>
        </p:nvSpPr>
        <p:spPr>
          <a:xfrm>
            <a:off x="310755" y="4497631"/>
            <a:ext cx="6007894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algn="l" rtl="0">
              <a:buClr>
                <a:srgbClr val="455560"/>
              </a:buClr>
              <a:buSzPts val="1200"/>
            </a:pPr>
            <a:r>
              <a:rPr lang="en-US" sz="90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Li. JCO. 2013;31:1039. Tsao. J Thorac Oncol. 2016;11:613.</a:t>
            </a:r>
            <a:endParaRPr/>
          </a:p>
        </p:txBody>
      </p:sp>
      <p:sp>
        <p:nvSpPr>
          <p:cNvPr id="750" name="Google Shape;750;p5"/>
          <p:cNvSpPr/>
          <p:nvPr/>
        </p:nvSpPr>
        <p:spPr>
          <a:xfrm>
            <a:off x="539354" y="3900327"/>
            <a:ext cx="7568736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 rtl="0"/>
            <a:endParaRPr/>
          </a:p>
        </p:txBody>
      </p:sp>
      <p:sp>
        <p:nvSpPr>
          <p:cNvPr id="751" name="Google Shape;751;p5"/>
          <p:cNvSpPr/>
          <p:nvPr/>
        </p:nvSpPr>
        <p:spPr>
          <a:xfrm>
            <a:off x="1035917" y="3982752"/>
            <a:ext cx="659641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rtl="0">
              <a:buClr>
                <a:srgbClr val="FFFFFF"/>
              </a:buClr>
              <a:buSzPts val="2000"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endParaRPr/>
          </a:p>
        </p:txBody>
      </p:sp>
      <p:sp>
        <p:nvSpPr>
          <p:cNvPr id="752" name="Google Shape;752;p5"/>
          <p:cNvSpPr txBox="1"/>
          <p:nvPr/>
        </p:nvSpPr>
        <p:spPr>
          <a:xfrm>
            <a:off x="2027038" y="4007722"/>
            <a:ext cx="3784676" cy="30008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rtl="0">
              <a:buClr>
                <a:srgbClr val="FFFFFF"/>
              </a:buClr>
              <a:buSzPts val="2000"/>
            </a:pPr>
            <a:r>
              <a:rPr lang="en-US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Histology-Based Subtyping</a:t>
            </a:r>
            <a:endParaRPr dirty="0"/>
          </a:p>
        </p:txBody>
      </p:sp>
      <p:sp>
        <p:nvSpPr>
          <p:cNvPr id="753" name="Google Shape;753;p5"/>
          <p:cNvSpPr/>
          <p:nvPr/>
        </p:nvSpPr>
        <p:spPr>
          <a:xfrm>
            <a:off x="6237177" y="3982752"/>
            <a:ext cx="659641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rtl="0">
              <a:buClr>
                <a:srgbClr val="FFFFFF"/>
              </a:buClr>
              <a:buSzPts val="2000"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endParaRPr/>
          </a:p>
        </p:txBody>
      </p:sp>
      <p:sp>
        <p:nvSpPr>
          <p:cNvPr id="754" name="Google Shape;754;p5"/>
          <p:cNvSpPr/>
          <p:nvPr/>
        </p:nvSpPr>
        <p:spPr>
          <a:xfrm>
            <a:off x="5400676" y="1127588"/>
            <a:ext cx="2200184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rtl="0">
              <a:buClr>
                <a:srgbClr val="000000"/>
              </a:buClr>
              <a:buSzPts val="2000"/>
            </a:pPr>
            <a:r>
              <a:rPr lang="en-US" sz="1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Adenocarcinoma</a:t>
            </a:r>
            <a:endParaRPr dirty="0"/>
          </a:p>
        </p:txBody>
      </p:sp>
      <p:grpSp>
        <p:nvGrpSpPr>
          <p:cNvPr id="755" name="Google Shape;755;p5"/>
          <p:cNvGrpSpPr/>
          <p:nvPr/>
        </p:nvGrpSpPr>
        <p:grpSpPr>
          <a:xfrm rot="7246993">
            <a:off x="5401370" y="1511291"/>
            <a:ext cx="2159601" cy="2160935"/>
            <a:chOff x="-5591718" y="855663"/>
            <a:chExt cx="5140325" cy="5143500"/>
          </a:xfrm>
        </p:grpSpPr>
        <p:sp>
          <p:nvSpPr>
            <p:cNvPr id="756" name="Google Shape;756;p5"/>
            <p:cNvSpPr/>
            <p:nvPr/>
          </p:nvSpPr>
          <p:spPr>
            <a:xfrm>
              <a:off x="-3019968" y="855663"/>
              <a:ext cx="2568575" cy="3473450"/>
            </a:xfrm>
            <a:custGeom>
              <a:avLst/>
              <a:gdLst/>
              <a:ahLst/>
              <a:cxnLst/>
              <a:rect l="l" t="t" r="r" b="b"/>
              <a:pathLst>
                <a:path w="1618" h="2188" extrusionOk="0">
                  <a:moveTo>
                    <a:pt x="0" y="0"/>
                  </a:moveTo>
                  <a:lnTo>
                    <a:pt x="83" y="2"/>
                  </a:lnTo>
                  <a:lnTo>
                    <a:pt x="164" y="8"/>
                  </a:lnTo>
                  <a:lnTo>
                    <a:pt x="246" y="18"/>
                  </a:lnTo>
                  <a:lnTo>
                    <a:pt x="325" y="32"/>
                  </a:lnTo>
                  <a:lnTo>
                    <a:pt x="403" y="52"/>
                  </a:lnTo>
                  <a:lnTo>
                    <a:pt x="480" y="72"/>
                  </a:lnTo>
                  <a:lnTo>
                    <a:pt x="555" y="98"/>
                  </a:lnTo>
                  <a:lnTo>
                    <a:pt x="629" y="127"/>
                  </a:lnTo>
                  <a:lnTo>
                    <a:pt x="701" y="160"/>
                  </a:lnTo>
                  <a:lnTo>
                    <a:pt x="771" y="196"/>
                  </a:lnTo>
                  <a:lnTo>
                    <a:pt x="838" y="234"/>
                  </a:lnTo>
                  <a:lnTo>
                    <a:pt x="904" y="277"/>
                  </a:lnTo>
                  <a:lnTo>
                    <a:pt x="968" y="322"/>
                  </a:lnTo>
                  <a:lnTo>
                    <a:pt x="1029" y="370"/>
                  </a:lnTo>
                  <a:lnTo>
                    <a:pt x="1088" y="421"/>
                  </a:lnTo>
                  <a:lnTo>
                    <a:pt x="1144" y="474"/>
                  </a:lnTo>
                  <a:lnTo>
                    <a:pt x="1197" y="530"/>
                  </a:lnTo>
                  <a:lnTo>
                    <a:pt x="1248" y="590"/>
                  </a:lnTo>
                  <a:lnTo>
                    <a:pt x="1296" y="650"/>
                  </a:lnTo>
                  <a:lnTo>
                    <a:pt x="1341" y="715"/>
                  </a:lnTo>
                  <a:lnTo>
                    <a:pt x="1384" y="780"/>
                  </a:lnTo>
                  <a:lnTo>
                    <a:pt x="1423" y="847"/>
                  </a:lnTo>
                  <a:lnTo>
                    <a:pt x="1458" y="918"/>
                  </a:lnTo>
                  <a:lnTo>
                    <a:pt x="1491" y="990"/>
                  </a:lnTo>
                  <a:lnTo>
                    <a:pt x="1520" y="1064"/>
                  </a:lnTo>
                  <a:lnTo>
                    <a:pt x="1546" y="1139"/>
                  </a:lnTo>
                  <a:lnTo>
                    <a:pt x="1567" y="1216"/>
                  </a:lnTo>
                  <a:lnTo>
                    <a:pt x="1586" y="1294"/>
                  </a:lnTo>
                  <a:lnTo>
                    <a:pt x="1600" y="1373"/>
                  </a:lnTo>
                  <a:lnTo>
                    <a:pt x="1610" y="1454"/>
                  </a:lnTo>
                  <a:lnTo>
                    <a:pt x="1616" y="1536"/>
                  </a:lnTo>
                  <a:lnTo>
                    <a:pt x="1618" y="1619"/>
                  </a:lnTo>
                  <a:lnTo>
                    <a:pt x="1618" y="1656"/>
                  </a:lnTo>
                  <a:lnTo>
                    <a:pt x="1616" y="1693"/>
                  </a:lnTo>
                  <a:lnTo>
                    <a:pt x="1615" y="1728"/>
                  </a:lnTo>
                  <a:lnTo>
                    <a:pt x="1611" y="1765"/>
                  </a:lnTo>
                  <a:lnTo>
                    <a:pt x="1608" y="1800"/>
                  </a:lnTo>
                  <a:lnTo>
                    <a:pt x="1603" y="1837"/>
                  </a:lnTo>
                  <a:lnTo>
                    <a:pt x="1599" y="1872"/>
                  </a:lnTo>
                  <a:lnTo>
                    <a:pt x="1592" y="1908"/>
                  </a:lnTo>
                  <a:lnTo>
                    <a:pt x="1586" y="1945"/>
                  </a:lnTo>
                  <a:lnTo>
                    <a:pt x="1578" y="1980"/>
                  </a:lnTo>
                  <a:lnTo>
                    <a:pt x="1570" y="2015"/>
                  </a:lnTo>
                  <a:lnTo>
                    <a:pt x="1560" y="2050"/>
                  </a:lnTo>
                  <a:lnTo>
                    <a:pt x="1551" y="2084"/>
                  </a:lnTo>
                  <a:lnTo>
                    <a:pt x="1539" y="2119"/>
                  </a:lnTo>
                  <a:lnTo>
                    <a:pt x="1528" y="2153"/>
                  </a:lnTo>
                  <a:lnTo>
                    <a:pt x="1515" y="2188"/>
                  </a:lnTo>
                  <a:lnTo>
                    <a:pt x="0" y="1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-3885156" y="3425825"/>
              <a:ext cx="3270250" cy="2573338"/>
            </a:xfrm>
            <a:custGeom>
              <a:avLst/>
              <a:gdLst/>
              <a:ahLst/>
              <a:cxnLst/>
              <a:rect l="l" t="t" r="r" b="b"/>
              <a:pathLst>
                <a:path w="2060" h="1621" extrusionOk="0">
                  <a:moveTo>
                    <a:pt x="2060" y="569"/>
                  </a:moveTo>
                  <a:lnTo>
                    <a:pt x="2030" y="644"/>
                  </a:lnTo>
                  <a:lnTo>
                    <a:pt x="1996" y="719"/>
                  </a:lnTo>
                  <a:lnTo>
                    <a:pt x="1958" y="790"/>
                  </a:lnTo>
                  <a:lnTo>
                    <a:pt x="1918" y="860"/>
                  </a:lnTo>
                  <a:lnTo>
                    <a:pt x="1873" y="926"/>
                  </a:lnTo>
                  <a:lnTo>
                    <a:pt x="1827" y="990"/>
                  </a:lnTo>
                  <a:lnTo>
                    <a:pt x="1777" y="1051"/>
                  </a:lnTo>
                  <a:lnTo>
                    <a:pt x="1726" y="1110"/>
                  </a:lnTo>
                  <a:lnTo>
                    <a:pt x="1670" y="1165"/>
                  </a:lnTo>
                  <a:lnTo>
                    <a:pt x="1614" y="1218"/>
                  </a:lnTo>
                  <a:lnTo>
                    <a:pt x="1555" y="1267"/>
                  </a:lnTo>
                  <a:lnTo>
                    <a:pt x="1492" y="1314"/>
                  </a:lnTo>
                  <a:lnTo>
                    <a:pt x="1428" y="1358"/>
                  </a:lnTo>
                  <a:lnTo>
                    <a:pt x="1363" y="1399"/>
                  </a:lnTo>
                  <a:lnTo>
                    <a:pt x="1295" y="1435"/>
                  </a:lnTo>
                  <a:lnTo>
                    <a:pt x="1226" y="1471"/>
                  </a:lnTo>
                  <a:lnTo>
                    <a:pt x="1156" y="1501"/>
                  </a:lnTo>
                  <a:lnTo>
                    <a:pt x="1084" y="1528"/>
                  </a:lnTo>
                  <a:lnTo>
                    <a:pt x="1012" y="1552"/>
                  </a:lnTo>
                  <a:lnTo>
                    <a:pt x="937" y="1573"/>
                  </a:lnTo>
                  <a:lnTo>
                    <a:pt x="862" y="1591"/>
                  </a:lnTo>
                  <a:lnTo>
                    <a:pt x="785" y="1603"/>
                  </a:lnTo>
                  <a:lnTo>
                    <a:pt x="708" y="1613"/>
                  </a:lnTo>
                  <a:lnTo>
                    <a:pt x="631" y="1620"/>
                  </a:lnTo>
                  <a:lnTo>
                    <a:pt x="553" y="1621"/>
                  </a:lnTo>
                  <a:lnTo>
                    <a:pt x="474" y="1620"/>
                  </a:lnTo>
                  <a:lnTo>
                    <a:pt x="394" y="1615"/>
                  </a:lnTo>
                  <a:lnTo>
                    <a:pt x="316" y="1605"/>
                  </a:lnTo>
                  <a:lnTo>
                    <a:pt x="237" y="1592"/>
                  </a:lnTo>
                  <a:lnTo>
                    <a:pt x="157" y="1575"/>
                  </a:lnTo>
                  <a:lnTo>
                    <a:pt x="79" y="1554"/>
                  </a:lnTo>
                  <a:lnTo>
                    <a:pt x="0" y="1528"/>
                  </a:lnTo>
                  <a:lnTo>
                    <a:pt x="545" y="0"/>
                  </a:lnTo>
                  <a:lnTo>
                    <a:pt x="2060" y="569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-5553618" y="3425825"/>
              <a:ext cx="2533650" cy="2425700"/>
            </a:xfrm>
            <a:custGeom>
              <a:avLst/>
              <a:gdLst/>
              <a:ahLst/>
              <a:cxnLst/>
              <a:rect l="l" t="t" r="r" b="b"/>
              <a:pathLst>
                <a:path w="1596" h="1528" extrusionOk="0">
                  <a:moveTo>
                    <a:pt x="1051" y="1528"/>
                  </a:moveTo>
                  <a:lnTo>
                    <a:pt x="1000" y="1509"/>
                  </a:lnTo>
                  <a:lnTo>
                    <a:pt x="951" y="1487"/>
                  </a:lnTo>
                  <a:lnTo>
                    <a:pt x="901" y="1464"/>
                  </a:lnTo>
                  <a:lnTo>
                    <a:pt x="853" y="1442"/>
                  </a:lnTo>
                  <a:lnTo>
                    <a:pt x="805" y="1416"/>
                  </a:lnTo>
                  <a:lnTo>
                    <a:pt x="758" y="1389"/>
                  </a:lnTo>
                  <a:lnTo>
                    <a:pt x="714" y="1360"/>
                  </a:lnTo>
                  <a:lnTo>
                    <a:pt x="669" y="1330"/>
                  </a:lnTo>
                  <a:lnTo>
                    <a:pt x="626" y="1299"/>
                  </a:lnTo>
                  <a:lnTo>
                    <a:pt x="584" y="1267"/>
                  </a:lnTo>
                  <a:lnTo>
                    <a:pt x="542" y="1232"/>
                  </a:lnTo>
                  <a:lnTo>
                    <a:pt x="502" y="1197"/>
                  </a:lnTo>
                  <a:lnTo>
                    <a:pt x="464" y="1161"/>
                  </a:lnTo>
                  <a:lnTo>
                    <a:pt x="427" y="1123"/>
                  </a:lnTo>
                  <a:lnTo>
                    <a:pt x="390" y="1085"/>
                  </a:lnTo>
                  <a:lnTo>
                    <a:pt x="357" y="1045"/>
                  </a:lnTo>
                  <a:lnTo>
                    <a:pt x="323" y="1003"/>
                  </a:lnTo>
                  <a:lnTo>
                    <a:pt x="291" y="961"/>
                  </a:lnTo>
                  <a:lnTo>
                    <a:pt x="261" y="918"/>
                  </a:lnTo>
                  <a:lnTo>
                    <a:pt x="230" y="875"/>
                  </a:lnTo>
                  <a:lnTo>
                    <a:pt x="203" y="828"/>
                  </a:lnTo>
                  <a:lnTo>
                    <a:pt x="176" y="784"/>
                  </a:lnTo>
                  <a:lnTo>
                    <a:pt x="152" y="735"/>
                  </a:lnTo>
                  <a:lnTo>
                    <a:pt x="128" y="687"/>
                  </a:lnTo>
                  <a:lnTo>
                    <a:pt x="107" y="639"/>
                  </a:lnTo>
                  <a:lnTo>
                    <a:pt x="86" y="590"/>
                  </a:lnTo>
                  <a:lnTo>
                    <a:pt x="67" y="539"/>
                  </a:lnTo>
                  <a:lnTo>
                    <a:pt x="51" y="487"/>
                  </a:lnTo>
                  <a:lnTo>
                    <a:pt x="35" y="436"/>
                  </a:lnTo>
                  <a:lnTo>
                    <a:pt x="22" y="383"/>
                  </a:lnTo>
                  <a:lnTo>
                    <a:pt x="9" y="330"/>
                  </a:lnTo>
                  <a:lnTo>
                    <a:pt x="0" y="277"/>
                  </a:lnTo>
                  <a:lnTo>
                    <a:pt x="1596" y="0"/>
                  </a:lnTo>
                  <a:lnTo>
                    <a:pt x="1051" y="1528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-5591718" y="2755900"/>
              <a:ext cx="2571750" cy="1109663"/>
            </a:xfrm>
            <a:custGeom>
              <a:avLst/>
              <a:gdLst/>
              <a:ahLst/>
              <a:cxnLst/>
              <a:rect l="l" t="t" r="r" b="b"/>
              <a:pathLst>
                <a:path w="1620" h="699" extrusionOk="0">
                  <a:moveTo>
                    <a:pt x="24" y="699"/>
                  </a:moveTo>
                  <a:lnTo>
                    <a:pt x="16" y="655"/>
                  </a:lnTo>
                  <a:lnTo>
                    <a:pt x="11" y="611"/>
                  </a:lnTo>
                  <a:lnTo>
                    <a:pt x="6" y="568"/>
                  </a:lnTo>
                  <a:lnTo>
                    <a:pt x="3" y="523"/>
                  </a:lnTo>
                  <a:lnTo>
                    <a:pt x="0" y="480"/>
                  </a:lnTo>
                  <a:lnTo>
                    <a:pt x="0" y="435"/>
                  </a:lnTo>
                  <a:lnTo>
                    <a:pt x="0" y="392"/>
                  </a:lnTo>
                  <a:lnTo>
                    <a:pt x="1" y="347"/>
                  </a:lnTo>
                  <a:lnTo>
                    <a:pt x="5" y="304"/>
                  </a:lnTo>
                  <a:lnTo>
                    <a:pt x="8" y="259"/>
                  </a:lnTo>
                  <a:lnTo>
                    <a:pt x="13" y="216"/>
                  </a:lnTo>
                  <a:lnTo>
                    <a:pt x="19" y="173"/>
                  </a:lnTo>
                  <a:lnTo>
                    <a:pt x="27" y="129"/>
                  </a:lnTo>
                  <a:lnTo>
                    <a:pt x="35" y="86"/>
                  </a:lnTo>
                  <a:lnTo>
                    <a:pt x="45" y="43"/>
                  </a:lnTo>
                  <a:lnTo>
                    <a:pt x="56" y="0"/>
                  </a:lnTo>
                  <a:lnTo>
                    <a:pt x="1620" y="422"/>
                  </a:lnTo>
                  <a:lnTo>
                    <a:pt x="24" y="699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-5502818" y="2165350"/>
              <a:ext cx="2482850" cy="1260475"/>
            </a:xfrm>
            <a:custGeom>
              <a:avLst/>
              <a:gdLst/>
              <a:ahLst/>
              <a:cxnLst/>
              <a:rect l="l" t="t" r="r" b="b"/>
              <a:pathLst>
                <a:path w="1564" h="794" extrusionOk="0">
                  <a:moveTo>
                    <a:pt x="0" y="372"/>
                  </a:moveTo>
                  <a:lnTo>
                    <a:pt x="14" y="324"/>
                  </a:lnTo>
                  <a:lnTo>
                    <a:pt x="29" y="276"/>
                  </a:lnTo>
                  <a:lnTo>
                    <a:pt x="46" y="227"/>
                  </a:lnTo>
                  <a:lnTo>
                    <a:pt x="64" y="181"/>
                  </a:lnTo>
                  <a:lnTo>
                    <a:pt x="85" y="135"/>
                  </a:lnTo>
                  <a:lnTo>
                    <a:pt x="105" y="88"/>
                  </a:lnTo>
                  <a:lnTo>
                    <a:pt x="128" y="43"/>
                  </a:lnTo>
                  <a:lnTo>
                    <a:pt x="152" y="0"/>
                  </a:lnTo>
                  <a:lnTo>
                    <a:pt x="1564" y="794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-5261518" y="1771650"/>
              <a:ext cx="2241550" cy="1654175"/>
            </a:xfrm>
            <a:custGeom>
              <a:avLst/>
              <a:gdLst/>
              <a:ahLst/>
              <a:cxnLst/>
              <a:rect l="l" t="t" r="r" b="b"/>
              <a:pathLst>
                <a:path w="1412" h="1042" extrusionOk="0">
                  <a:moveTo>
                    <a:pt x="0" y="248"/>
                  </a:moveTo>
                  <a:lnTo>
                    <a:pt x="19" y="214"/>
                  </a:lnTo>
                  <a:lnTo>
                    <a:pt x="38" y="182"/>
                  </a:lnTo>
                  <a:lnTo>
                    <a:pt x="59" y="150"/>
                  </a:lnTo>
                  <a:lnTo>
                    <a:pt x="80" y="120"/>
                  </a:lnTo>
                  <a:lnTo>
                    <a:pt x="102" y="90"/>
                  </a:lnTo>
                  <a:lnTo>
                    <a:pt x="125" y="59"/>
                  </a:lnTo>
                  <a:lnTo>
                    <a:pt x="149" y="29"/>
                  </a:lnTo>
                  <a:lnTo>
                    <a:pt x="173" y="0"/>
                  </a:lnTo>
                  <a:lnTo>
                    <a:pt x="1412" y="1042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-4986881" y="1435100"/>
              <a:ext cx="1966913" cy="1990725"/>
            </a:xfrm>
            <a:custGeom>
              <a:avLst/>
              <a:gdLst/>
              <a:ahLst/>
              <a:cxnLst/>
              <a:rect l="l" t="t" r="r" b="b"/>
              <a:pathLst>
                <a:path w="1239" h="1254" extrusionOk="0">
                  <a:moveTo>
                    <a:pt x="0" y="212"/>
                  </a:moveTo>
                  <a:lnTo>
                    <a:pt x="24" y="183"/>
                  </a:lnTo>
                  <a:lnTo>
                    <a:pt x="49" y="154"/>
                  </a:lnTo>
                  <a:lnTo>
                    <a:pt x="75" y="127"/>
                  </a:lnTo>
                  <a:lnTo>
                    <a:pt x="102" y="101"/>
                  </a:lnTo>
                  <a:lnTo>
                    <a:pt x="129" y="74"/>
                  </a:lnTo>
                  <a:lnTo>
                    <a:pt x="157" y="48"/>
                  </a:lnTo>
                  <a:lnTo>
                    <a:pt x="185" y="24"/>
                  </a:lnTo>
                  <a:lnTo>
                    <a:pt x="214" y="0"/>
                  </a:lnTo>
                  <a:lnTo>
                    <a:pt x="1239" y="1254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-4647156" y="1247775"/>
              <a:ext cx="1627188" cy="2178050"/>
            </a:xfrm>
            <a:custGeom>
              <a:avLst/>
              <a:gdLst/>
              <a:ahLst/>
              <a:cxnLst/>
              <a:rect l="l" t="t" r="r" b="b"/>
              <a:pathLst>
                <a:path w="1025" h="1372" extrusionOk="0">
                  <a:moveTo>
                    <a:pt x="0" y="118"/>
                  </a:moveTo>
                  <a:lnTo>
                    <a:pt x="40" y="86"/>
                  </a:lnTo>
                  <a:lnTo>
                    <a:pt x="80" y="56"/>
                  </a:lnTo>
                  <a:lnTo>
                    <a:pt x="122" y="27"/>
                  </a:lnTo>
                  <a:lnTo>
                    <a:pt x="163" y="0"/>
                  </a:lnTo>
                  <a:lnTo>
                    <a:pt x="1025" y="1372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-4388393" y="1095375"/>
              <a:ext cx="1368425" cy="2330450"/>
            </a:xfrm>
            <a:custGeom>
              <a:avLst/>
              <a:gdLst/>
              <a:ahLst/>
              <a:cxnLst/>
              <a:rect l="l" t="t" r="r" b="b"/>
              <a:pathLst>
                <a:path w="862" h="1468" extrusionOk="0">
                  <a:moveTo>
                    <a:pt x="0" y="96"/>
                  </a:moveTo>
                  <a:lnTo>
                    <a:pt x="44" y="70"/>
                  </a:lnTo>
                  <a:lnTo>
                    <a:pt x="88" y="45"/>
                  </a:lnTo>
                  <a:lnTo>
                    <a:pt x="132" y="22"/>
                  </a:lnTo>
                  <a:lnTo>
                    <a:pt x="178" y="0"/>
                  </a:lnTo>
                  <a:lnTo>
                    <a:pt x="862" y="146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ED8F7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-4105818" y="977900"/>
              <a:ext cx="1085850" cy="2447925"/>
            </a:xfrm>
            <a:custGeom>
              <a:avLst/>
              <a:gdLst/>
              <a:ahLst/>
              <a:cxnLst/>
              <a:rect l="l" t="t" r="r" b="b"/>
              <a:pathLst>
                <a:path w="684" h="1542" extrusionOk="0">
                  <a:moveTo>
                    <a:pt x="0" y="74"/>
                  </a:moveTo>
                  <a:lnTo>
                    <a:pt x="47" y="53"/>
                  </a:lnTo>
                  <a:lnTo>
                    <a:pt x="93" y="34"/>
                  </a:lnTo>
                  <a:lnTo>
                    <a:pt x="139" y="16"/>
                  </a:lnTo>
                  <a:lnTo>
                    <a:pt x="187" y="0"/>
                  </a:lnTo>
                  <a:lnTo>
                    <a:pt x="684" y="154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B3FF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-3808956" y="900113"/>
              <a:ext cx="788988" cy="2525713"/>
            </a:xfrm>
            <a:custGeom>
              <a:avLst/>
              <a:gdLst/>
              <a:ahLst/>
              <a:cxnLst/>
              <a:rect l="l" t="t" r="r" b="b"/>
              <a:pathLst>
                <a:path w="497" h="1591" extrusionOk="0">
                  <a:moveTo>
                    <a:pt x="0" y="49"/>
                  </a:moveTo>
                  <a:lnTo>
                    <a:pt x="48" y="35"/>
                  </a:lnTo>
                  <a:lnTo>
                    <a:pt x="96" y="22"/>
                  </a:lnTo>
                  <a:lnTo>
                    <a:pt x="146" y="11"/>
                  </a:lnTo>
                  <a:lnTo>
                    <a:pt x="196" y="0"/>
                  </a:lnTo>
                  <a:lnTo>
                    <a:pt x="497" y="159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EE0A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-3497806" y="876300"/>
              <a:ext cx="477838" cy="2549525"/>
            </a:xfrm>
            <a:custGeom>
              <a:avLst/>
              <a:gdLst/>
              <a:ahLst/>
              <a:cxnLst/>
              <a:rect l="l" t="t" r="r" b="b"/>
              <a:pathLst>
                <a:path w="301" h="1606" extrusionOk="0">
                  <a:moveTo>
                    <a:pt x="0" y="15"/>
                  </a:moveTo>
                  <a:lnTo>
                    <a:pt x="24" y="11"/>
                  </a:lnTo>
                  <a:lnTo>
                    <a:pt x="49" y="7"/>
                  </a:lnTo>
                  <a:lnTo>
                    <a:pt x="73" y="3"/>
                  </a:lnTo>
                  <a:lnTo>
                    <a:pt x="99" y="0"/>
                  </a:lnTo>
                  <a:lnTo>
                    <a:pt x="301" y="160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9AD7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-3340643" y="860425"/>
              <a:ext cx="320675" cy="2565400"/>
            </a:xfrm>
            <a:custGeom>
              <a:avLst/>
              <a:gdLst/>
              <a:ahLst/>
              <a:cxnLst/>
              <a:rect l="l" t="t" r="r" b="b"/>
              <a:pathLst>
                <a:path w="202" h="1616" extrusionOk="0">
                  <a:moveTo>
                    <a:pt x="0" y="10"/>
                  </a:moveTo>
                  <a:lnTo>
                    <a:pt x="50" y="4"/>
                  </a:lnTo>
                  <a:lnTo>
                    <a:pt x="101" y="0"/>
                  </a:lnTo>
                  <a:lnTo>
                    <a:pt x="202" y="16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-3180306" y="855663"/>
              <a:ext cx="160338" cy="2570163"/>
            </a:xfrm>
            <a:custGeom>
              <a:avLst/>
              <a:gdLst/>
              <a:ahLst/>
              <a:cxnLst/>
              <a:rect l="l" t="t" r="r" b="b"/>
              <a:pathLst>
                <a:path w="101" h="1619" extrusionOk="0">
                  <a:moveTo>
                    <a:pt x="0" y="3"/>
                  </a:moveTo>
                  <a:lnTo>
                    <a:pt x="24" y="2"/>
                  </a:lnTo>
                  <a:lnTo>
                    <a:pt x="49" y="0"/>
                  </a:lnTo>
                  <a:lnTo>
                    <a:pt x="101" y="0"/>
                  </a:lnTo>
                  <a:lnTo>
                    <a:pt x="101" y="161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rtl="0">
                <a:buClr>
                  <a:schemeClr val="lt1"/>
                </a:buClr>
                <a:buSzPts val="1800"/>
              </a:pPr>
              <a:endParaRPr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5"/>
          <p:cNvSpPr txBox="1"/>
          <p:nvPr/>
        </p:nvSpPr>
        <p:spPr>
          <a:xfrm>
            <a:off x="5581048" y="2336966"/>
            <a:ext cx="526256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rtl="0">
              <a:buClr>
                <a:srgbClr val="FFFFFF"/>
              </a:buClr>
              <a:buSzPts val="1400"/>
            </a:pPr>
            <a:r>
              <a:rPr lang="en-US" sz="105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KRAS</a:t>
            </a:r>
            <a:endParaRPr dirty="0"/>
          </a:p>
          <a:p>
            <a:pPr algn="ctr" rtl="0">
              <a:buClr>
                <a:srgbClr val="FFFFFF"/>
              </a:buClr>
              <a:buSzPts val="1400"/>
            </a:pPr>
            <a:r>
              <a:rPr lang="en-US" sz="105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 dirty="0"/>
          </a:p>
        </p:txBody>
      </p:sp>
      <p:sp>
        <p:nvSpPr>
          <p:cNvPr id="771" name="Google Shape;771;p5"/>
          <p:cNvSpPr txBox="1"/>
          <p:nvPr/>
        </p:nvSpPr>
        <p:spPr>
          <a:xfrm>
            <a:off x="6699799" y="1699927"/>
            <a:ext cx="481196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rtl="0">
              <a:buClr>
                <a:srgbClr val="FFFFFF"/>
              </a:buClr>
              <a:buSzPts val="1400"/>
            </a:pPr>
            <a:r>
              <a:rPr lang="en-US" sz="105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ALK</a:t>
            </a:r>
            <a:endParaRPr/>
          </a:p>
          <a:p>
            <a:pPr algn="ctr" rtl="0">
              <a:buClr>
                <a:srgbClr val="FFFFFF"/>
              </a:buClr>
              <a:buSzPts val="1400"/>
            </a:pPr>
            <a:r>
              <a:rPr lang="en-US" sz="10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7%</a:t>
            </a:r>
            <a:endParaRPr/>
          </a:p>
        </p:txBody>
      </p:sp>
      <p:sp>
        <p:nvSpPr>
          <p:cNvPr id="772" name="Google Shape;772;p5"/>
          <p:cNvSpPr txBox="1"/>
          <p:nvPr/>
        </p:nvSpPr>
        <p:spPr>
          <a:xfrm>
            <a:off x="5946046" y="1630027"/>
            <a:ext cx="84077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rtl="0">
              <a:buClr>
                <a:srgbClr val="FFFFFF"/>
              </a:buClr>
              <a:buSzPts val="1400"/>
            </a:pPr>
            <a:r>
              <a:rPr lang="en-US" sz="105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EGFR</a:t>
            </a:r>
            <a:r>
              <a:rPr lang="en-US" sz="105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Sensitizing</a:t>
            </a:r>
            <a:endParaRPr dirty="0"/>
          </a:p>
          <a:p>
            <a:pPr algn="ctr" rtl="0">
              <a:buClr>
                <a:srgbClr val="FFFFFF"/>
              </a:buClr>
              <a:buSzPts val="1400"/>
            </a:pPr>
            <a:r>
              <a:rPr lang="en-US" sz="105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17%</a:t>
            </a:r>
            <a:endParaRPr dirty="0"/>
          </a:p>
        </p:txBody>
      </p:sp>
      <p:sp>
        <p:nvSpPr>
          <p:cNvPr id="773" name="Google Shape;773;p5"/>
          <p:cNvSpPr txBox="1"/>
          <p:nvPr/>
        </p:nvSpPr>
        <p:spPr>
          <a:xfrm>
            <a:off x="5884829" y="2859998"/>
            <a:ext cx="1231581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rtl="0">
              <a:buClr>
                <a:srgbClr val="FFFFFF"/>
              </a:buClr>
              <a:buSzPts val="1400"/>
            </a:pPr>
            <a:r>
              <a:rPr lang="en-US" sz="105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Known Oncogenic Driver Detected</a:t>
            </a:r>
            <a:endParaRPr dirty="0"/>
          </a:p>
          <a:p>
            <a:pPr algn="ctr" rtl="0">
              <a:buClr>
                <a:srgbClr val="FFFFFF"/>
              </a:buClr>
              <a:buSzPts val="1400"/>
            </a:pPr>
            <a:r>
              <a:rPr lang="en-US" sz="105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31%</a:t>
            </a:r>
            <a:endParaRPr dirty="0"/>
          </a:p>
        </p:txBody>
      </p:sp>
      <p:sp>
        <p:nvSpPr>
          <p:cNvPr id="774" name="Google Shape;774;p5"/>
          <p:cNvSpPr txBox="1"/>
          <p:nvPr/>
        </p:nvSpPr>
        <p:spPr>
          <a:xfrm>
            <a:off x="7770460" y="1555610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EGFR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Other 4%</a:t>
            </a:r>
            <a:endParaRPr/>
          </a:p>
        </p:txBody>
      </p:sp>
      <p:sp>
        <p:nvSpPr>
          <p:cNvPr id="775" name="Google Shape;775;p5"/>
          <p:cNvSpPr txBox="1"/>
          <p:nvPr/>
        </p:nvSpPr>
        <p:spPr>
          <a:xfrm>
            <a:off x="7770460" y="1756027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</a:t>
            </a:r>
            <a:r>
              <a:rPr lang="en-US" sz="10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3%</a:t>
            </a:r>
            <a:endParaRPr dirty="0"/>
          </a:p>
        </p:txBody>
      </p:sp>
      <p:sp>
        <p:nvSpPr>
          <p:cNvPr id="776" name="Google Shape;776;p5"/>
          <p:cNvSpPr txBox="1"/>
          <p:nvPr/>
        </p:nvSpPr>
        <p:spPr>
          <a:xfrm>
            <a:off x="7770460" y="1956436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 1 Mutation 3%</a:t>
            </a:r>
            <a:endParaRPr/>
          </a:p>
        </p:txBody>
      </p:sp>
      <p:sp>
        <p:nvSpPr>
          <p:cNvPr id="777" name="Google Shape;777;p5"/>
          <p:cNvSpPr txBox="1"/>
          <p:nvPr/>
        </p:nvSpPr>
        <p:spPr>
          <a:xfrm>
            <a:off x="7770460" y="2156853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HER2 </a:t>
            </a:r>
            <a:r>
              <a:rPr lang="en-US" sz="10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2%</a:t>
            </a:r>
            <a:endParaRPr dirty="0"/>
          </a:p>
        </p:txBody>
      </p:sp>
      <p:sp>
        <p:nvSpPr>
          <p:cNvPr id="778" name="Google Shape;778;p5"/>
          <p:cNvSpPr txBox="1"/>
          <p:nvPr/>
        </p:nvSpPr>
        <p:spPr>
          <a:xfrm>
            <a:off x="7770460" y="2357266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ROS1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2%</a:t>
            </a:r>
            <a:endParaRPr/>
          </a:p>
        </p:txBody>
      </p:sp>
      <p:sp>
        <p:nvSpPr>
          <p:cNvPr id="779" name="Google Shape;779;p5"/>
          <p:cNvSpPr txBox="1"/>
          <p:nvPr/>
        </p:nvSpPr>
        <p:spPr>
          <a:xfrm>
            <a:off x="7770460" y="2557672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BRAF</a:t>
            </a:r>
            <a:r>
              <a:rPr lang="en-US" sz="10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2%</a:t>
            </a:r>
            <a:endParaRPr dirty="0"/>
          </a:p>
        </p:txBody>
      </p:sp>
      <p:sp>
        <p:nvSpPr>
          <p:cNvPr id="780" name="Google Shape;780;p5"/>
          <p:cNvSpPr txBox="1"/>
          <p:nvPr/>
        </p:nvSpPr>
        <p:spPr>
          <a:xfrm>
            <a:off x="7770460" y="2758087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2%</a:t>
            </a:r>
            <a:endParaRPr/>
          </a:p>
        </p:txBody>
      </p:sp>
      <p:sp>
        <p:nvSpPr>
          <p:cNvPr id="781" name="Google Shape;781;p5"/>
          <p:cNvSpPr txBox="1"/>
          <p:nvPr/>
        </p:nvSpPr>
        <p:spPr>
          <a:xfrm>
            <a:off x="7770460" y="2958495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NTRK</a:t>
            </a:r>
            <a:r>
              <a:rPr lang="en-US" sz="10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&lt; 1%</a:t>
            </a:r>
            <a:endParaRPr dirty="0"/>
          </a:p>
        </p:txBody>
      </p:sp>
      <p:sp>
        <p:nvSpPr>
          <p:cNvPr id="782" name="Google Shape;782;p5"/>
          <p:cNvSpPr txBox="1"/>
          <p:nvPr/>
        </p:nvSpPr>
        <p:spPr>
          <a:xfrm>
            <a:off x="7770460" y="3158917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PIK3CA</a:t>
            </a:r>
            <a:r>
              <a:rPr lang="en-US" sz="10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1%</a:t>
            </a:r>
            <a:endParaRPr dirty="0"/>
          </a:p>
        </p:txBody>
      </p:sp>
      <p:sp>
        <p:nvSpPr>
          <p:cNvPr id="783" name="Google Shape;783;p5"/>
          <p:cNvSpPr txBox="1"/>
          <p:nvPr/>
        </p:nvSpPr>
        <p:spPr>
          <a:xfrm>
            <a:off x="7770460" y="3359327"/>
            <a:ext cx="107597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rtl="0">
              <a:buClr>
                <a:srgbClr val="000000"/>
              </a:buClr>
              <a:buSzPts val="1400"/>
            </a:pPr>
            <a:r>
              <a:rPr lang="en-US" sz="105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MEK1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&lt; 1%</a:t>
            </a:r>
            <a:endParaRPr/>
          </a:p>
        </p:txBody>
      </p:sp>
      <p:cxnSp>
        <p:nvCxnSpPr>
          <p:cNvPr id="784" name="Google Shape;784;p5"/>
          <p:cNvCxnSpPr>
            <a:stCxn id="760" idx="4"/>
          </p:cNvCxnSpPr>
          <p:nvPr/>
        </p:nvCxnSpPr>
        <p:spPr>
          <a:xfrm rot="10800000" flipH="1">
            <a:off x="7344656" y="1669280"/>
            <a:ext cx="434250" cy="2731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5"/>
          <p:cNvCxnSpPr>
            <a:stCxn id="761" idx="3"/>
          </p:cNvCxnSpPr>
          <p:nvPr/>
        </p:nvCxnSpPr>
        <p:spPr>
          <a:xfrm rot="10800000" flipH="1">
            <a:off x="7454342" y="1865168"/>
            <a:ext cx="332325" cy="25672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6" name="Google Shape;786;p5"/>
          <p:cNvCxnSpPr>
            <a:stCxn id="762" idx="3"/>
          </p:cNvCxnSpPr>
          <p:nvPr/>
        </p:nvCxnSpPr>
        <p:spPr>
          <a:xfrm rot="10800000" flipH="1">
            <a:off x="7524481" y="2079779"/>
            <a:ext cx="258300" cy="23062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7" name="Google Shape;787;p5"/>
          <p:cNvCxnSpPr>
            <a:stCxn id="763" idx="2"/>
            <a:endCxn id="777" idx="1"/>
          </p:cNvCxnSpPr>
          <p:nvPr/>
        </p:nvCxnSpPr>
        <p:spPr>
          <a:xfrm rot="10800000" flipH="1">
            <a:off x="7558060" y="2272269"/>
            <a:ext cx="212400" cy="2281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8" name="Google Shape;788;p5"/>
          <p:cNvCxnSpPr/>
          <p:nvPr/>
        </p:nvCxnSpPr>
        <p:spPr>
          <a:xfrm rot="10800000" flipH="1">
            <a:off x="7562198" y="2480221"/>
            <a:ext cx="220667" cy="14106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9" name="Google Shape;789;p5"/>
          <p:cNvCxnSpPr>
            <a:stCxn id="765" idx="2"/>
            <a:endCxn id="779" idx="1"/>
          </p:cNvCxnSpPr>
          <p:nvPr/>
        </p:nvCxnSpPr>
        <p:spPr>
          <a:xfrm rot="10800000" flipH="1">
            <a:off x="7547260" y="2673089"/>
            <a:ext cx="223200" cy="9562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0" name="Google Shape;790;p5"/>
          <p:cNvCxnSpPr>
            <a:stCxn id="766" idx="2"/>
          </p:cNvCxnSpPr>
          <p:nvPr/>
        </p:nvCxnSpPr>
        <p:spPr>
          <a:xfrm rot="10800000" flipH="1">
            <a:off x="7517298" y="2863592"/>
            <a:ext cx="274950" cy="3487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1" name="Google Shape;791;p5"/>
          <p:cNvCxnSpPr>
            <a:endCxn id="781" idx="1"/>
          </p:cNvCxnSpPr>
          <p:nvPr/>
        </p:nvCxnSpPr>
        <p:spPr>
          <a:xfrm>
            <a:off x="7480885" y="2997186"/>
            <a:ext cx="289575" cy="7672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2" name="Google Shape;792;p5"/>
          <p:cNvCxnSpPr/>
          <p:nvPr/>
        </p:nvCxnSpPr>
        <p:spPr>
          <a:xfrm>
            <a:off x="7437953" y="3065351"/>
            <a:ext cx="354227" cy="19547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3" name="Google Shape;793;p5"/>
          <p:cNvCxnSpPr/>
          <p:nvPr/>
        </p:nvCxnSpPr>
        <p:spPr>
          <a:xfrm>
            <a:off x="7416239" y="3121546"/>
            <a:ext cx="375941" cy="30912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6559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6" y="647933"/>
            <a:ext cx="8466227" cy="39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rectangular box with white text&#10;&#10;AI-generated content may be incorrect.">
            <a:extLst>
              <a:ext uri="{FF2B5EF4-FFF2-40B4-BE49-F238E27FC236}">
                <a16:creationId xmlns:a16="http://schemas.microsoft.com/office/drawing/2014/main" id="{3E852F29-0E4A-85A0-37BB-D27FE3A7C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8458199" cy="3886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4B206E-567D-0DEA-85A5-61CD60FE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6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795">
              <a:lnSpc>
                <a:spcPct val="15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UNG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THƯ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PHỔI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KHÔNG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TẾ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BÀO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NHỎ </a:t>
            </a:r>
            <a:r>
              <a:rPr dirty="0">
                <a:solidFill>
                  <a:srgbClr val="001F5F"/>
                </a:solidFill>
              </a:rPr>
              <a:t>GIAI</a:t>
            </a:r>
            <a:r>
              <a:rPr spc="-4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ĐOẠN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TIẾN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TRIỂN,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DI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CĂN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8357" y="2819781"/>
            <a:ext cx="5445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ACD0"/>
                </a:solidFill>
                <a:latin typeface="Arial"/>
                <a:cs typeface="Arial"/>
              </a:rPr>
              <a:t>ĐIỀU</a:t>
            </a:r>
            <a:r>
              <a:rPr sz="3200" b="1" spc="-25" dirty="0">
                <a:solidFill>
                  <a:srgbClr val="00ACD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CD0"/>
                </a:solidFill>
                <a:latin typeface="Arial"/>
                <a:cs typeface="Arial"/>
              </a:rPr>
              <a:t>TRỊ</a:t>
            </a:r>
            <a:r>
              <a:rPr sz="3200" b="1" spc="-5" dirty="0">
                <a:solidFill>
                  <a:srgbClr val="00ACD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CD0"/>
                </a:solidFill>
                <a:latin typeface="Arial"/>
                <a:cs typeface="Arial"/>
              </a:rPr>
              <a:t>NHẮM</a:t>
            </a:r>
            <a:r>
              <a:rPr sz="3200" b="1" spc="-25" dirty="0">
                <a:solidFill>
                  <a:srgbClr val="00ACD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CD0"/>
                </a:solidFill>
                <a:latin typeface="Arial"/>
                <a:cs typeface="Arial"/>
              </a:rPr>
              <a:t>ĐÍCH</a:t>
            </a:r>
            <a:r>
              <a:rPr sz="3200" b="1" spc="-5" dirty="0">
                <a:solidFill>
                  <a:srgbClr val="00ACD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00ACD0"/>
                </a:solidFill>
                <a:latin typeface="Arial"/>
                <a:cs typeface="Arial"/>
              </a:rPr>
              <a:t>EGFR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09" y="64527"/>
            <a:ext cx="8335045" cy="583406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>
                <a:solidFill>
                  <a:srgbClr val="A93516"/>
                </a:solidFill>
              </a:rPr>
              <a:t>Các</a:t>
            </a:r>
            <a:r>
              <a:rPr lang="en-US" sz="2000" dirty="0">
                <a:solidFill>
                  <a:srgbClr val="A93516"/>
                </a:solidFill>
              </a:rPr>
              <a:t> TKI </a:t>
            </a:r>
            <a:r>
              <a:rPr lang="en-US" sz="2000" dirty="0" err="1">
                <a:solidFill>
                  <a:srgbClr val="A93516"/>
                </a:solidFill>
              </a:rPr>
              <a:t>được</a:t>
            </a:r>
            <a:r>
              <a:rPr lang="en-US" sz="2000" dirty="0">
                <a:solidFill>
                  <a:srgbClr val="A93516"/>
                </a:solidFill>
              </a:rPr>
              <a:t> </a:t>
            </a:r>
            <a:r>
              <a:rPr lang="en-US" sz="2000" dirty="0" err="1">
                <a:solidFill>
                  <a:srgbClr val="A93516"/>
                </a:solidFill>
              </a:rPr>
              <a:t>khuyến</a:t>
            </a:r>
            <a:r>
              <a:rPr lang="en-US" sz="2000" dirty="0">
                <a:solidFill>
                  <a:srgbClr val="A93516"/>
                </a:solidFill>
              </a:rPr>
              <a:t> </a:t>
            </a:r>
            <a:r>
              <a:rPr lang="en-US" sz="2000" dirty="0" err="1">
                <a:solidFill>
                  <a:srgbClr val="A93516"/>
                </a:solidFill>
              </a:rPr>
              <a:t>cáo</a:t>
            </a:r>
            <a:r>
              <a:rPr lang="en-US" sz="2000" dirty="0">
                <a:solidFill>
                  <a:srgbClr val="A93516"/>
                </a:solidFill>
              </a:rPr>
              <a:t> </a:t>
            </a:r>
            <a:r>
              <a:rPr lang="en-US" sz="2000" dirty="0" err="1">
                <a:solidFill>
                  <a:srgbClr val="A93516"/>
                </a:solidFill>
              </a:rPr>
              <a:t>trong</a:t>
            </a:r>
            <a:r>
              <a:rPr lang="en-US" sz="2000" dirty="0">
                <a:solidFill>
                  <a:srgbClr val="A93516"/>
                </a:solidFill>
              </a:rPr>
              <a:t> </a:t>
            </a:r>
            <a:r>
              <a:rPr lang="en-US" sz="2000" dirty="0" err="1">
                <a:solidFill>
                  <a:srgbClr val="A93516"/>
                </a:solidFill>
              </a:rPr>
              <a:t>điều</a:t>
            </a:r>
            <a:r>
              <a:rPr lang="en-US" sz="2000" dirty="0">
                <a:solidFill>
                  <a:srgbClr val="A93516"/>
                </a:solidFill>
              </a:rPr>
              <a:t> </a:t>
            </a:r>
            <a:r>
              <a:rPr lang="en-US" sz="2000" dirty="0" err="1">
                <a:solidFill>
                  <a:srgbClr val="A93516"/>
                </a:solidFill>
              </a:rPr>
              <a:t>trị</a:t>
            </a:r>
            <a:r>
              <a:rPr lang="en-US" sz="2000" dirty="0">
                <a:solidFill>
                  <a:srgbClr val="A93516"/>
                </a:solidFill>
              </a:rPr>
              <a:t> UTPKTB </a:t>
            </a:r>
            <a:r>
              <a:rPr lang="en-US" sz="2000" dirty="0" err="1">
                <a:solidFill>
                  <a:srgbClr val="A93516"/>
                </a:solidFill>
              </a:rPr>
              <a:t>có</a:t>
            </a:r>
            <a:r>
              <a:rPr lang="en-US" sz="2000" dirty="0">
                <a:solidFill>
                  <a:srgbClr val="A93516"/>
                </a:solidFill>
              </a:rPr>
              <a:t> </a:t>
            </a:r>
            <a:r>
              <a:rPr lang="en-US" sz="2000" dirty="0" err="1">
                <a:solidFill>
                  <a:srgbClr val="A93516"/>
                </a:solidFill>
              </a:rPr>
              <a:t>đột</a:t>
            </a:r>
            <a:r>
              <a:rPr lang="en-US" sz="2000" dirty="0">
                <a:solidFill>
                  <a:srgbClr val="A93516"/>
                </a:solidFill>
              </a:rPr>
              <a:t> </a:t>
            </a:r>
            <a:r>
              <a:rPr lang="en-US" sz="2000" dirty="0" err="1">
                <a:solidFill>
                  <a:srgbClr val="A93516"/>
                </a:solidFill>
              </a:rPr>
              <a:t>biến</a:t>
            </a:r>
            <a:r>
              <a:rPr lang="en-US" sz="2000" dirty="0">
                <a:solidFill>
                  <a:srgbClr val="A93516"/>
                </a:solidFill>
              </a:rPr>
              <a:t> EGFR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678"/>
            <a:ext cx="9144000" cy="34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94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16C603E-1CF2-4C15-BFD8-0EBA576AD2CD}" vid="{9BAFFD94-1B65-49F4-A084-0B77672189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241</TotalTime>
  <Words>2058</Words>
  <Application>Microsoft Office PowerPoint</Application>
  <PresentationFormat>On-screen Show (16:9)</PresentationFormat>
  <Paragraphs>357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Noto Sans Symbols</vt:lpstr>
      <vt:lpstr>Times New Roman</vt:lpstr>
      <vt:lpstr>Theme1</vt:lpstr>
      <vt:lpstr>  ĐIỀU TRỊ ĐÍCH UNG THƯ PHỔI KHÔNG TẾ BÀO NHỎ</vt:lpstr>
      <vt:lpstr>Ung thư phổi đứng thứ 2 về tỉ lệ mắc mới và tử vong ở Việt Nam</vt:lpstr>
      <vt:lpstr>ĐIỀU TRỊ NỘI KHOA</vt:lpstr>
      <vt:lpstr>ĐIỀU TRỊ ĐÍCH TRONG UTPKTBN</vt:lpstr>
      <vt:lpstr>Non-Small-Cell Lung Cancer: Not One Disease, but Many!</vt:lpstr>
      <vt:lpstr>PowerPoint Presentation</vt:lpstr>
      <vt:lpstr>PowerPoint Presentation</vt:lpstr>
      <vt:lpstr>UNG THƯ PHỔI KHÔNG TẾ BÀO NHỎ GIAI ĐOẠN TIẾN TRIỂN, DI CĂN</vt:lpstr>
      <vt:lpstr>Các TKI được khuyến cáo trong điều trị UTPKTB có đột biến EGFR </vt:lpstr>
      <vt:lpstr>First-line EGFR TKIs vs Chemotherapy in  EGFR Mutation–Positive NSCLC: A Clear Pattern</vt:lpstr>
      <vt:lpstr>Điều trị TKIs ở bước 1 kéo dài PFS hơn hóa trị trên UTPKTBN  có đột biến EGFR</vt:lpstr>
      <vt:lpstr>Thiết kế nghiên cứu mù đôi FLAURA</vt:lpstr>
      <vt:lpstr>FLAURA: PFS* ở bệnh nhân có hay không có di căn hệ TKTW</vt:lpstr>
      <vt:lpstr>Lần đầu tiên EGFR TKIs chứng tỏ được cải thiện OS  trong 1 nghiên cứu pha III, quốc tế, đa trung tâm</vt:lpstr>
      <vt:lpstr>UNG THƯ PHỔI KHÔNG TẾ BÀO NHỎ</vt:lpstr>
      <vt:lpstr>1st generation</vt:lpstr>
      <vt:lpstr>LỢI ÍCH PFS CỦA CÁC CHẤT ỨC CHẾ ALK TRONG BƯỚC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Mai (A)</dc:creator>
  <cp:lastModifiedBy>Administrator</cp:lastModifiedBy>
  <cp:revision>26</cp:revision>
  <dcterms:created xsi:type="dcterms:W3CDTF">2025-08-26T07:35:03Z</dcterms:created>
  <dcterms:modified xsi:type="dcterms:W3CDTF">2025-09-03T06:46:30Z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2025-08-26T00:00:00Z</vt:filetime>
  </property>
  <property fmtid="{D5CDD505-2E9C-101B-9397-08002B2CF9AE}" pid="5" name="Producer">
    <vt:lpwstr>3-Heights(TM) PDF Security Shell 4.8.25.2 (http://www.pdf-tools.com)</vt:lpwstr>
  </property>
</Properties>
</file>