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61" r:id="rId4"/>
    <p:sldId id="285" r:id="rId5"/>
    <p:sldId id="269" r:id="rId6"/>
    <p:sldId id="270" r:id="rId7"/>
    <p:sldId id="271" r:id="rId8"/>
    <p:sldId id="294" r:id="rId9"/>
    <p:sldId id="284" r:id="rId10"/>
    <p:sldId id="272" r:id="rId11"/>
    <p:sldId id="273" r:id="rId12"/>
    <p:sldId id="296" r:id="rId13"/>
    <p:sldId id="297" r:id="rId14"/>
    <p:sldId id="298" r:id="rId15"/>
    <p:sldId id="299" r:id="rId16"/>
    <p:sldId id="29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88" d="100"/>
          <a:sy n="88" d="100"/>
        </p:scale>
        <p:origin x="49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9/15/2025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vinmec.com/vi/tin-tuc/thong-tin-suc-khoe/y-nghia-cua-cac-chi-so-xet-nghiem-sinh-hoa-ma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vinmec.com/vi/tieu-hoa-gan-mat/thong-tin-suc-khoe/noi-soi-tieu-hoa-khong-dau/"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63483" y="233011"/>
            <a:ext cx="9472554" cy="945214"/>
          </a:xfrm>
        </p:spPr>
        <p:txBody>
          <a:bodyPr>
            <a:normAutofit fontScale="90000"/>
          </a:bodyPr>
          <a:lstStyle/>
          <a:p>
            <a:r>
              <a:rPr lang="en-US" sz="5000" dirty="0">
                <a:solidFill>
                  <a:srgbClr val="00B050"/>
                </a:solidFill>
                <a:latin typeface="UTM HelvetIns" panose="02040603050506020204" pitchFamily="18" charset="0"/>
              </a:rPr>
              <a:t>BỆNH VIỆN ĐA KHOA VIỆT ĐỨC</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157" y="233011"/>
            <a:ext cx="1258136" cy="1331783"/>
          </a:xfrm>
          <a:prstGeom prst="rect">
            <a:avLst/>
          </a:prstGeom>
        </p:spPr>
      </p:pic>
      <p:sp>
        <p:nvSpPr>
          <p:cNvPr id="5" name="TextBox 4"/>
          <p:cNvSpPr txBox="1"/>
          <p:nvPr/>
        </p:nvSpPr>
        <p:spPr>
          <a:xfrm>
            <a:off x="1393371" y="1787214"/>
            <a:ext cx="9706681" cy="872355"/>
          </a:xfrm>
          <a:prstGeom prst="rect">
            <a:avLst/>
          </a:prstGeom>
          <a:noFill/>
        </p:spPr>
        <p:txBody>
          <a:bodyPr wrap="square" rtlCol="0">
            <a:spAutoFit/>
          </a:bodyPr>
          <a:lstStyle/>
          <a:p>
            <a:pPr algn="ctr">
              <a:lnSpc>
                <a:spcPct val="200000"/>
              </a:lnSpc>
            </a:pPr>
            <a:r>
              <a:rPr lang="en-US" sz="3000" b="1" dirty="0" smtClean="0">
                <a:solidFill>
                  <a:srgbClr val="FF0000"/>
                </a:solidFill>
                <a:latin typeface="UTM Helve"/>
                <a:cs typeface="Arial" panose="020B0604020202020204" pitchFamily="34" charset="0"/>
              </a:rPr>
              <a:t>ĐIỀU TRỊ ĐA MÔ THỨC UNG THƯ ĐẠI TRỰC TRÀNG</a:t>
            </a:r>
            <a:endParaRPr lang="en-US" sz="3000" b="1" dirty="0">
              <a:solidFill>
                <a:srgbClr val="FF0000"/>
              </a:solidFill>
              <a:latin typeface="UTM Helve"/>
              <a:cs typeface="Arial" panose="020B0604020202020204" pitchFamily="34" charset="0"/>
            </a:endParaRPr>
          </a:p>
        </p:txBody>
      </p:sp>
      <p:sp>
        <p:nvSpPr>
          <p:cNvPr id="11" name="TextBox 10"/>
          <p:cNvSpPr txBox="1"/>
          <p:nvPr/>
        </p:nvSpPr>
        <p:spPr>
          <a:xfrm>
            <a:off x="4659086" y="4085607"/>
            <a:ext cx="7027818" cy="1015663"/>
          </a:xfrm>
          <a:prstGeom prst="rect">
            <a:avLst/>
          </a:prstGeom>
          <a:noFill/>
        </p:spPr>
        <p:txBody>
          <a:bodyPr wrap="square" rtlCol="0">
            <a:spAutoFit/>
          </a:bodyPr>
          <a:lstStyle/>
          <a:p>
            <a:pPr lvl="1" algn="ctr">
              <a:lnSpc>
                <a:spcPct val="150000"/>
              </a:lnSpc>
            </a:pPr>
            <a:r>
              <a:rPr lang="en-US" sz="2000" b="1" dirty="0" err="1" smtClean="0">
                <a:solidFill>
                  <a:schemeClr val="accent1"/>
                </a:solidFill>
                <a:latin typeface="UTM HelvetIns" panose="02040603050506020204" pitchFamily="18" charset="0"/>
              </a:rPr>
              <a:t>Ths</a:t>
            </a:r>
            <a:r>
              <a:rPr lang="en-US" sz="2000" b="1" dirty="0" smtClean="0">
                <a:solidFill>
                  <a:schemeClr val="accent1"/>
                </a:solidFill>
                <a:latin typeface="UTM HelvetIns" panose="02040603050506020204" pitchFamily="18" charset="0"/>
              </a:rPr>
              <a:t> </a:t>
            </a:r>
            <a:r>
              <a:rPr lang="en-US" sz="2000" b="1" dirty="0" err="1" smtClean="0">
                <a:solidFill>
                  <a:schemeClr val="accent1"/>
                </a:solidFill>
                <a:latin typeface="UTM HelvetIns" panose="02040603050506020204" pitchFamily="18" charset="0"/>
              </a:rPr>
              <a:t>Bs</a:t>
            </a:r>
            <a:r>
              <a:rPr lang="en-US" sz="2000" b="1" dirty="0" smtClean="0">
                <a:solidFill>
                  <a:schemeClr val="accent1"/>
                </a:solidFill>
                <a:latin typeface="UTM HelvetIns" panose="02040603050506020204" pitchFamily="18" charset="0"/>
              </a:rPr>
              <a:t> </a:t>
            </a:r>
            <a:r>
              <a:rPr lang="en-US" sz="2000" b="1" dirty="0" err="1" smtClean="0">
                <a:solidFill>
                  <a:schemeClr val="accent1"/>
                </a:solidFill>
                <a:latin typeface="UTM HelvetIns" panose="02040603050506020204" pitchFamily="18" charset="0"/>
              </a:rPr>
              <a:t>Nguyễn</a:t>
            </a:r>
            <a:r>
              <a:rPr lang="en-US" sz="2000" b="1" dirty="0" smtClean="0">
                <a:solidFill>
                  <a:schemeClr val="accent1"/>
                </a:solidFill>
                <a:latin typeface="UTM HelvetIns" panose="02040603050506020204" pitchFamily="18" charset="0"/>
              </a:rPr>
              <a:t> </a:t>
            </a:r>
            <a:r>
              <a:rPr lang="en-US" sz="2000" b="1" dirty="0" err="1" smtClean="0">
                <a:solidFill>
                  <a:schemeClr val="accent1"/>
                </a:solidFill>
                <a:latin typeface="UTM HelvetIns" panose="02040603050506020204" pitchFamily="18" charset="0"/>
              </a:rPr>
              <a:t>Thành</a:t>
            </a:r>
            <a:r>
              <a:rPr lang="en-US" sz="2000" b="1" dirty="0" smtClean="0">
                <a:solidFill>
                  <a:schemeClr val="accent1"/>
                </a:solidFill>
                <a:latin typeface="UTM HelvetIns" panose="02040603050506020204" pitchFamily="18" charset="0"/>
              </a:rPr>
              <a:t> </a:t>
            </a:r>
            <a:r>
              <a:rPr lang="en-US" sz="2000" b="1" dirty="0" err="1" smtClean="0">
                <a:solidFill>
                  <a:schemeClr val="accent1"/>
                </a:solidFill>
                <a:latin typeface="UTM HelvetIns" panose="02040603050506020204" pitchFamily="18" charset="0"/>
              </a:rPr>
              <a:t>Trung</a:t>
            </a:r>
            <a:r>
              <a:rPr lang="en-US" sz="2000" b="1" dirty="0" smtClean="0">
                <a:solidFill>
                  <a:schemeClr val="accent1"/>
                </a:solidFill>
                <a:latin typeface="UTM HelvetIns" panose="02040603050506020204" pitchFamily="18" charset="0"/>
              </a:rPr>
              <a:t> </a:t>
            </a:r>
          </a:p>
          <a:p>
            <a:pPr lvl="1" algn="ctr">
              <a:lnSpc>
                <a:spcPct val="150000"/>
              </a:lnSpc>
            </a:pPr>
            <a:r>
              <a:rPr lang="en-US" sz="2000" b="1" dirty="0" err="1" smtClean="0">
                <a:solidFill>
                  <a:schemeClr val="accent1"/>
                </a:solidFill>
                <a:latin typeface="UTM HelvetIns" panose="02040603050506020204" pitchFamily="18" charset="0"/>
              </a:rPr>
              <a:t>Khoa</a:t>
            </a:r>
            <a:r>
              <a:rPr lang="en-US" sz="2000" b="1" dirty="0" smtClean="0">
                <a:solidFill>
                  <a:schemeClr val="accent1"/>
                </a:solidFill>
                <a:latin typeface="UTM HelvetIns" panose="02040603050506020204" pitchFamily="18" charset="0"/>
              </a:rPr>
              <a:t> </a:t>
            </a:r>
            <a:r>
              <a:rPr lang="en-US" sz="2000" b="1" dirty="0" err="1" smtClean="0">
                <a:solidFill>
                  <a:schemeClr val="accent1"/>
                </a:solidFill>
                <a:latin typeface="UTM HelvetIns" panose="02040603050506020204" pitchFamily="18" charset="0"/>
              </a:rPr>
              <a:t>Ngoại</a:t>
            </a:r>
            <a:r>
              <a:rPr lang="en-US" sz="2000" b="1" dirty="0" smtClean="0">
                <a:solidFill>
                  <a:schemeClr val="accent1"/>
                </a:solidFill>
                <a:latin typeface="UTM HelvetIns" panose="02040603050506020204" pitchFamily="18" charset="0"/>
              </a:rPr>
              <a:t> </a:t>
            </a:r>
            <a:r>
              <a:rPr lang="en-US" sz="2000" b="1" dirty="0" err="1" smtClean="0">
                <a:solidFill>
                  <a:schemeClr val="accent1"/>
                </a:solidFill>
                <a:latin typeface="UTM HelvetIns" panose="02040603050506020204" pitchFamily="18" charset="0"/>
              </a:rPr>
              <a:t>tổng</a:t>
            </a:r>
            <a:r>
              <a:rPr lang="en-US" sz="2000" b="1" dirty="0" smtClean="0">
                <a:solidFill>
                  <a:schemeClr val="accent1"/>
                </a:solidFill>
                <a:latin typeface="UTM HelvetIns" panose="02040603050506020204" pitchFamily="18" charset="0"/>
              </a:rPr>
              <a:t> </a:t>
            </a:r>
            <a:r>
              <a:rPr lang="en-US" sz="2000" b="1" dirty="0" err="1" smtClean="0">
                <a:solidFill>
                  <a:schemeClr val="accent1"/>
                </a:solidFill>
                <a:latin typeface="UTM HelvetIns" panose="02040603050506020204" pitchFamily="18" charset="0"/>
              </a:rPr>
              <a:t>hợp</a:t>
            </a:r>
            <a:r>
              <a:rPr lang="en-US" sz="2000" b="1" dirty="0" smtClean="0">
                <a:solidFill>
                  <a:schemeClr val="accent1"/>
                </a:solidFill>
                <a:latin typeface="UTM HelvetIns" panose="02040603050506020204" pitchFamily="18" charset="0"/>
              </a:rPr>
              <a:t> BVĐK </a:t>
            </a:r>
            <a:r>
              <a:rPr lang="en-US" sz="2000" b="1" dirty="0" err="1" smtClean="0">
                <a:solidFill>
                  <a:schemeClr val="accent1"/>
                </a:solidFill>
                <a:latin typeface="UTM HelvetIns" panose="02040603050506020204" pitchFamily="18" charset="0"/>
              </a:rPr>
              <a:t>Việt</a:t>
            </a:r>
            <a:r>
              <a:rPr lang="en-US" sz="2000" b="1" dirty="0" smtClean="0">
                <a:solidFill>
                  <a:schemeClr val="accent1"/>
                </a:solidFill>
                <a:latin typeface="UTM HelvetIns" panose="02040603050506020204" pitchFamily="18" charset="0"/>
              </a:rPr>
              <a:t> </a:t>
            </a:r>
            <a:r>
              <a:rPr lang="en-US" sz="2000" b="1" dirty="0" err="1" smtClean="0">
                <a:solidFill>
                  <a:schemeClr val="accent1"/>
                </a:solidFill>
                <a:latin typeface="UTM HelvetIns" panose="02040603050506020204" pitchFamily="18" charset="0"/>
              </a:rPr>
              <a:t>Đức</a:t>
            </a:r>
            <a:r>
              <a:rPr lang="en-US" sz="2000" b="1" dirty="0" smtClean="0">
                <a:solidFill>
                  <a:schemeClr val="accent1"/>
                </a:solidFill>
                <a:latin typeface="UTM HelvetIns" panose="02040603050506020204" pitchFamily="18" charset="0"/>
              </a:rPr>
              <a:t> </a:t>
            </a:r>
            <a:endParaRPr lang="en-US" sz="2000" b="1" dirty="0">
              <a:solidFill>
                <a:schemeClr val="accent1"/>
              </a:solidFill>
              <a:latin typeface="UTM HelvetIns" panose="02040603050506020204" pitchFamily="18" charset="0"/>
            </a:endParaRPr>
          </a:p>
        </p:txBody>
      </p:sp>
    </p:spTree>
    <p:extLst>
      <p:ext uri="{BB962C8B-B14F-4D97-AF65-F5344CB8AC3E}">
        <p14:creationId xmlns:p14="http://schemas.microsoft.com/office/powerpoint/2010/main" val="105245828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FADBCD-6DCD-22A5-A38F-07D4405A0AC6}"/>
              </a:ext>
            </a:extLst>
          </p:cNvPr>
          <p:cNvSpPr>
            <a:spLocks noGrp="1"/>
          </p:cNvSpPr>
          <p:nvPr>
            <p:ph idx="1"/>
          </p:nvPr>
        </p:nvSpPr>
        <p:spPr>
          <a:xfrm>
            <a:off x="6217920" y="1460079"/>
            <a:ext cx="5974080" cy="5397921"/>
          </a:xfrm>
        </p:spPr>
        <p:txBody>
          <a:bodyPr>
            <a:normAutofit/>
          </a:bodyPr>
          <a:lstStyle/>
          <a:p>
            <a:r>
              <a:rPr lang="vi-VN" dirty="0" smtClean="0"/>
              <a:t>Điều </a:t>
            </a:r>
            <a:r>
              <a:rPr lang="vi-VN" dirty="0"/>
              <a:t>trị ung </a:t>
            </a:r>
            <a:r>
              <a:rPr lang="vi-VN"/>
              <a:t>thư </a:t>
            </a:r>
            <a:r>
              <a:rPr lang="en-US" smtClean="0">
                <a:latin typeface="Tahoma (Body)"/>
              </a:rPr>
              <a:t>đại</a:t>
            </a:r>
            <a:r>
              <a:rPr lang="en-US" dirty="0" smtClean="0">
                <a:latin typeface="Tahoma (Body)"/>
              </a:rPr>
              <a:t> </a:t>
            </a:r>
            <a:r>
              <a:rPr lang="en-US" dirty="0" err="1" smtClean="0">
                <a:latin typeface="Tahoma (Body)"/>
              </a:rPr>
              <a:t>tràng</a:t>
            </a:r>
            <a:r>
              <a:rPr lang="vi-VN" dirty="0" smtClean="0">
                <a:latin typeface="Tahoma (Body)"/>
              </a:rPr>
              <a:t> </a:t>
            </a:r>
            <a:r>
              <a:rPr lang="vi-VN" dirty="0"/>
              <a:t>phụ thuộc vào giai đoạn bệnh, các bệnh kèm theo, thể trạng bệnh nhân.</a:t>
            </a:r>
          </a:p>
          <a:p>
            <a:r>
              <a:rPr lang="vi-VN" b="1" dirty="0"/>
              <a:t>Có các phương pháp điều trị sau: phẫu thuật, hóa chất, xạ trị, điều trị đích và điều trị miễn dịch. </a:t>
            </a:r>
            <a:r>
              <a:rPr lang="vi-VN" b="1" dirty="0">
                <a:solidFill>
                  <a:srgbClr val="C00000"/>
                </a:solidFill>
              </a:rPr>
              <a:t>Trong đó phẫu thuật là phương pháp chủ yếu và quan trọng nhất. </a:t>
            </a:r>
            <a:r>
              <a:rPr lang="vi-VN" dirty="0"/>
              <a:t>Các phương pháp khác được cân nhắc phối hợp trong điều trị bổ trợ sau phẫu thuật hoặc tân bổ trước trước phẫu thuật.</a:t>
            </a:r>
          </a:p>
          <a:p>
            <a:r>
              <a:rPr lang="vi-VN" b="1" dirty="0"/>
              <a:t>Phẫu thuật cắt bỏ ung thư dạ </a:t>
            </a:r>
            <a:r>
              <a:rPr lang="vi-VN" b="1" dirty="0" smtClean="0"/>
              <a:t>dày</a:t>
            </a:r>
            <a:r>
              <a:rPr lang="en-US" dirty="0" smtClean="0"/>
              <a:t>, </a:t>
            </a:r>
            <a:r>
              <a:rPr lang="en-US" b="1" dirty="0" err="1" smtClean="0">
                <a:latin typeface="Tahoma (Body)"/>
              </a:rPr>
              <a:t>đại</a:t>
            </a:r>
            <a:r>
              <a:rPr lang="en-US" b="1" dirty="0" smtClean="0">
                <a:latin typeface="Tahoma (Body)"/>
              </a:rPr>
              <a:t> </a:t>
            </a:r>
            <a:r>
              <a:rPr lang="en-US" b="1" dirty="0" err="1" smtClean="0">
                <a:latin typeface="Tahoma (Body)"/>
              </a:rPr>
              <a:t>trực</a:t>
            </a:r>
            <a:r>
              <a:rPr lang="en-US" b="1" dirty="0" smtClean="0">
                <a:latin typeface="Tahoma (Body)"/>
              </a:rPr>
              <a:t> </a:t>
            </a:r>
            <a:r>
              <a:rPr lang="en-US" b="1" dirty="0" err="1" smtClean="0">
                <a:latin typeface="Tahoma (Body)"/>
              </a:rPr>
              <a:t>tràng</a:t>
            </a:r>
            <a:r>
              <a:rPr lang="en-US" b="1" dirty="0" smtClean="0">
                <a:latin typeface="Tahoma (Body)"/>
              </a:rPr>
              <a:t>: </a:t>
            </a:r>
            <a:r>
              <a:rPr lang="vi-VN" dirty="0"/>
              <a:t>ung thư dạ </a:t>
            </a:r>
            <a:r>
              <a:rPr lang="vi-VN" dirty="0" smtClean="0"/>
              <a:t>dày</a:t>
            </a:r>
            <a:r>
              <a:rPr lang="en-US" dirty="0" smtClean="0"/>
              <a:t>,</a:t>
            </a:r>
            <a:r>
              <a:rPr lang="en-US" dirty="0" err="1" smtClean="0">
                <a:latin typeface="Tahoma" panose="020B0604030504040204" pitchFamily="34" charset="0"/>
                <a:ea typeface="Tahoma" panose="020B0604030504040204" pitchFamily="34" charset="0"/>
                <a:cs typeface="Tahoma" panose="020B0604030504040204" pitchFamily="34" charset="0"/>
              </a:rPr>
              <a:t>đại</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tràng</a:t>
            </a:r>
            <a:r>
              <a:rPr lang="vi-VN" dirty="0" smtClean="0">
                <a:latin typeface="Tahoma" panose="020B0604030504040204" pitchFamily="34" charset="0"/>
                <a:ea typeface="Tahoma" panose="020B0604030504040204" pitchFamily="34" charset="0"/>
                <a:cs typeface="Tahoma" panose="020B0604030504040204" pitchFamily="34" charset="0"/>
              </a:rPr>
              <a:t> </a:t>
            </a:r>
            <a:r>
              <a:rPr lang="vi-VN" dirty="0"/>
              <a:t>giai đoạn sớm có thể điều trị bằng kỹ thuật nội soi EMR, ESD</a:t>
            </a:r>
            <a:endParaRPr lang="vi-VN" b="1" dirty="0">
              <a:latin typeface="Tahoma (Body)"/>
            </a:endParaRPr>
          </a:p>
          <a:p>
            <a:r>
              <a:rPr lang="vi-VN" b="1" dirty="0"/>
              <a:t>Hóa trị</a:t>
            </a:r>
            <a:r>
              <a:rPr lang="vi-VN" dirty="0"/>
              <a:t>: sử dụng hóa chất tiêu diệt tế bào ung thư, ngăn cản tế bào ung thư phát triển. Hóa chất có thể sử dụng trước hoặc sau phẫu thuật.</a:t>
            </a:r>
          </a:p>
          <a:p>
            <a:r>
              <a:rPr lang="vi-VN" b="1" dirty="0"/>
              <a:t>Xạ trị:</a:t>
            </a:r>
            <a:r>
              <a:rPr lang="vi-VN" dirty="0"/>
              <a:t> có thể hóa xạ trị đồng thời sau phẫu thuật.</a:t>
            </a:r>
          </a:p>
          <a:p>
            <a:endParaRPr lang="en-VN" sz="2000" dirty="0">
              <a:latin typeface="UTM Helve" panose="02040603050506020204" pitchFamily="18"/>
            </a:endParaRPr>
          </a:p>
        </p:txBody>
      </p:sp>
      <p:pic>
        <p:nvPicPr>
          <p:cNvPr id="4" name="Picture 3">
            <a:extLst>
              <a:ext uri="{FF2B5EF4-FFF2-40B4-BE49-F238E27FC236}">
                <a16:creationId xmlns:a16="http://schemas.microsoft.com/office/drawing/2014/main" id="{A341B478-8DA0-8394-8F04-68ABCB6339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sp>
        <p:nvSpPr>
          <p:cNvPr id="9" name="Title 1">
            <a:extLst>
              <a:ext uri="{FF2B5EF4-FFF2-40B4-BE49-F238E27FC236}">
                <a16:creationId xmlns:a16="http://schemas.microsoft.com/office/drawing/2014/main" id="{F88CC161-2AA1-CADF-CEFD-551ADC97D66E}"/>
              </a:ext>
            </a:extLst>
          </p:cNvPr>
          <p:cNvSpPr>
            <a:spLocks noGrp="1"/>
          </p:cNvSpPr>
          <p:nvPr>
            <p:ph type="title"/>
          </p:nvPr>
        </p:nvSpPr>
        <p:spPr>
          <a:xfrm>
            <a:off x="1969673" y="269779"/>
            <a:ext cx="8911687" cy="827501"/>
          </a:xfrm>
        </p:spPr>
        <p:txBody>
          <a:bodyPr>
            <a:normAutofit/>
          </a:bodyPr>
          <a:lstStyle/>
          <a:p>
            <a:pPr algn="ctr"/>
            <a:r>
              <a:rPr lang="en-US" sz="3900" dirty="0" smtClean="0">
                <a:solidFill>
                  <a:srgbClr val="C00000"/>
                </a:solidFill>
                <a:latin typeface="UTM HelvetIns" panose="02040603050506020204" pitchFamily="18"/>
              </a:rPr>
              <a:t>ĐIỀU TRỊ </a:t>
            </a:r>
            <a:endParaRPr lang="en-VN" sz="3900" dirty="0">
              <a:solidFill>
                <a:srgbClr val="C00000"/>
              </a:solidFill>
              <a:latin typeface="UTM HelvetIns" panose="02040603050506020204" pitchFamily="18"/>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731" y="1460078"/>
            <a:ext cx="5373189" cy="4627213"/>
          </a:xfrm>
          <a:prstGeom prst="rect">
            <a:avLst/>
          </a:prstGeom>
        </p:spPr>
      </p:pic>
    </p:spTree>
    <p:extLst>
      <p:ext uri="{BB962C8B-B14F-4D97-AF65-F5344CB8AC3E}">
        <p14:creationId xmlns:p14="http://schemas.microsoft.com/office/powerpoint/2010/main" val="2569974031"/>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7BEBC-44C3-F5CB-C179-AD5883FEFD7E}"/>
              </a:ext>
            </a:extLst>
          </p:cNvPr>
          <p:cNvSpPr>
            <a:spLocks noGrp="1"/>
          </p:cNvSpPr>
          <p:nvPr>
            <p:ph type="title"/>
          </p:nvPr>
        </p:nvSpPr>
        <p:spPr>
          <a:xfrm>
            <a:off x="1969673" y="269779"/>
            <a:ext cx="8911687" cy="1280890"/>
          </a:xfrm>
        </p:spPr>
        <p:txBody>
          <a:bodyPr>
            <a:normAutofit/>
          </a:bodyPr>
          <a:lstStyle/>
          <a:p>
            <a:pPr algn="ctr"/>
            <a:r>
              <a:rPr lang="en-US" sz="3900" dirty="0" smtClean="0">
                <a:solidFill>
                  <a:srgbClr val="C00000"/>
                </a:solidFill>
                <a:latin typeface="UTM HelvetIns" panose="02040603050506020204" pitchFamily="18"/>
              </a:rPr>
              <a:t>ĐIỀU TRỊ </a:t>
            </a:r>
            <a:endParaRPr lang="en-VN" sz="3900" dirty="0">
              <a:solidFill>
                <a:srgbClr val="C00000"/>
              </a:solidFill>
              <a:latin typeface="UTM HelvetIns" panose="02040603050506020204" pitchFamily="18"/>
            </a:endParaRPr>
          </a:p>
        </p:txBody>
      </p:sp>
      <p:sp>
        <p:nvSpPr>
          <p:cNvPr id="3" name="Content Placeholder 2">
            <a:extLst>
              <a:ext uri="{FF2B5EF4-FFF2-40B4-BE49-F238E27FC236}">
                <a16:creationId xmlns:a16="http://schemas.microsoft.com/office/drawing/2014/main" id="{43FADBCD-6DCD-22A5-A38F-07D4405A0AC6}"/>
              </a:ext>
            </a:extLst>
          </p:cNvPr>
          <p:cNvSpPr>
            <a:spLocks noGrp="1"/>
          </p:cNvSpPr>
          <p:nvPr>
            <p:ph idx="1"/>
          </p:nvPr>
        </p:nvSpPr>
        <p:spPr>
          <a:xfrm>
            <a:off x="1969673" y="1446263"/>
            <a:ext cx="8911688" cy="5411737"/>
          </a:xfrm>
        </p:spPr>
        <p:txBody>
          <a:bodyPr>
            <a:normAutofit/>
          </a:bodyPr>
          <a:lstStyle/>
          <a:p>
            <a:pPr marL="0" indent="0">
              <a:lnSpc>
                <a:spcPct val="150000"/>
              </a:lnSpc>
              <a:buNone/>
            </a:pPr>
            <a:r>
              <a:rPr lang="vi-VN" b="1" dirty="0"/>
              <a:t>Điều trị miễn dịch:</a:t>
            </a:r>
            <a:endParaRPr lang="vi-VN" dirty="0"/>
          </a:p>
          <a:p>
            <a:pPr>
              <a:lnSpc>
                <a:spcPct val="150000"/>
              </a:lnSpc>
            </a:pPr>
            <a:r>
              <a:rPr lang="vi-VN" dirty="0"/>
              <a:t>Sử dụng các thuốc tác động vào hệ miễn dịch của bệnh nhân, làm hệ miễn dịch có khả năng tiêu diệt được tế bào ung thư.</a:t>
            </a:r>
          </a:p>
          <a:p>
            <a:pPr>
              <a:lnSpc>
                <a:spcPct val="150000"/>
              </a:lnSpc>
            </a:pPr>
            <a:r>
              <a:rPr lang="vi-VN" dirty="0" smtClean="0"/>
              <a:t>Các </a:t>
            </a:r>
            <a:r>
              <a:rPr lang="vi-VN" dirty="0"/>
              <a:t>tế bào miễn dịch của cơ thể (ở đây là tế bào miễn dịch diệt tự nhiên Natural Killer cells NK và tế bào T gây độc Tc) sẽ được lấy từ cơ thể người bệnh, chúng sẽ được tăng sinh và hoạt hóa trong phòng thí nghiệm rồi được truyền trở lại cơ thể bệnh nhân. Các tế bào này sau khi được hoạt hóa sẽ có khả năng tiêu diệt các tế bào ung thư. Đây là phương pháp tiên tiến mang lại hy vọng cao cho người bệnh ung thư.</a:t>
            </a:r>
          </a:p>
        </p:txBody>
      </p:sp>
      <p:pic>
        <p:nvPicPr>
          <p:cNvPr id="4" name="Picture 3">
            <a:extLst>
              <a:ext uri="{FF2B5EF4-FFF2-40B4-BE49-F238E27FC236}">
                <a16:creationId xmlns:a16="http://schemas.microsoft.com/office/drawing/2014/main" id="{A341B478-8DA0-8394-8F04-68ABCB6339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spTree>
    <p:extLst>
      <p:ext uri="{BB962C8B-B14F-4D97-AF65-F5344CB8AC3E}">
        <p14:creationId xmlns:p14="http://schemas.microsoft.com/office/powerpoint/2010/main" val="2845865484"/>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7BEBC-44C3-F5CB-C179-AD5883FEFD7E}"/>
              </a:ext>
            </a:extLst>
          </p:cNvPr>
          <p:cNvSpPr>
            <a:spLocks noGrp="1"/>
          </p:cNvSpPr>
          <p:nvPr>
            <p:ph type="title"/>
          </p:nvPr>
        </p:nvSpPr>
        <p:spPr>
          <a:xfrm>
            <a:off x="1969673" y="269779"/>
            <a:ext cx="8911687" cy="1280890"/>
          </a:xfrm>
        </p:spPr>
        <p:txBody>
          <a:bodyPr>
            <a:normAutofit/>
          </a:bodyPr>
          <a:lstStyle/>
          <a:p>
            <a:pPr algn="ctr"/>
            <a:r>
              <a:rPr lang="en-US" sz="3900" dirty="0" smtClean="0">
                <a:solidFill>
                  <a:srgbClr val="C00000"/>
                </a:solidFill>
                <a:latin typeface="UTM HelvetIns" panose="02040603050506020204" pitchFamily="18"/>
              </a:rPr>
              <a:t>CASE LÂM SÀNG </a:t>
            </a:r>
            <a:endParaRPr lang="en-VN" sz="3900" dirty="0">
              <a:solidFill>
                <a:srgbClr val="C00000"/>
              </a:solidFill>
              <a:latin typeface="UTM HelvetIns" panose="02040603050506020204" pitchFamily="18"/>
            </a:endParaRPr>
          </a:p>
        </p:txBody>
      </p:sp>
      <p:sp>
        <p:nvSpPr>
          <p:cNvPr id="3" name="Content Placeholder 2">
            <a:extLst>
              <a:ext uri="{FF2B5EF4-FFF2-40B4-BE49-F238E27FC236}">
                <a16:creationId xmlns:a16="http://schemas.microsoft.com/office/drawing/2014/main" id="{43FADBCD-6DCD-22A5-A38F-07D4405A0AC6}"/>
              </a:ext>
            </a:extLst>
          </p:cNvPr>
          <p:cNvSpPr>
            <a:spLocks noGrp="1"/>
          </p:cNvSpPr>
          <p:nvPr>
            <p:ph idx="1"/>
          </p:nvPr>
        </p:nvSpPr>
        <p:spPr>
          <a:xfrm>
            <a:off x="1969673" y="1446263"/>
            <a:ext cx="8911688" cy="5411737"/>
          </a:xfrm>
        </p:spPr>
        <p:txBody>
          <a:bodyPr>
            <a:normAutofit fontScale="32500" lnSpcReduction="20000"/>
          </a:bodyPr>
          <a:lstStyle/>
          <a:p>
            <a:pPr marL="0" indent="0">
              <a:lnSpc>
                <a:spcPct val="150000"/>
              </a:lnSpc>
              <a:buNone/>
            </a:pPr>
            <a:endParaRPr lang="en-US" sz="4300" b="1" dirty="0" smtClean="0">
              <a:latin typeface="Tahoma" panose="020B0604030504040204" pitchFamily="34" charset="0"/>
              <a:ea typeface="Tahoma" panose="020B0604030504040204" pitchFamily="34" charset="0"/>
              <a:cs typeface="Tahoma" panose="020B0604030504040204" pitchFamily="34" charset="0"/>
            </a:endParaRPr>
          </a:p>
          <a:p>
            <a:r>
              <a:rPr lang="vi-VN" sz="4300" b="1" dirty="0">
                <a:latin typeface="Tahoma" panose="020B0604030504040204" pitchFamily="34" charset="0"/>
                <a:ea typeface="Tahoma" panose="020B0604030504040204" pitchFamily="34" charset="0"/>
                <a:cs typeface="Tahoma" panose="020B0604030504040204" pitchFamily="34" charset="0"/>
              </a:rPr>
              <a:t>Bệnh Nhân</a:t>
            </a:r>
            <a:r>
              <a:rPr lang="vi-VN" sz="4300" dirty="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Tạ</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Thị</a:t>
            </a:r>
            <a:r>
              <a:rPr lang="en-US" sz="4300" dirty="0" smtClean="0">
                <a:latin typeface="Tahoma" panose="020B0604030504040204" pitchFamily="34" charset="0"/>
                <a:ea typeface="Tahoma" panose="020B0604030504040204" pitchFamily="34" charset="0"/>
                <a:cs typeface="Tahoma" panose="020B0604030504040204" pitchFamily="34" charset="0"/>
              </a:rPr>
              <a:t> Kim O</a:t>
            </a:r>
            <a:r>
              <a:rPr lang="vi-VN" sz="4300" dirty="0">
                <a:latin typeface="Tahoma" panose="020B0604030504040204" pitchFamily="34" charset="0"/>
                <a:ea typeface="Tahoma" panose="020B0604030504040204" pitchFamily="34" charset="0"/>
                <a:cs typeface="Tahoma" panose="020B0604030504040204" pitchFamily="34" charset="0"/>
              </a:rPr>
              <a:t>                          </a:t>
            </a:r>
            <a:r>
              <a:rPr lang="vi-VN" sz="4300" b="1" dirty="0">
                <a:latin typeface="Tahoma" panose="020B0604030504040204" pitchFamily="34" charset="0"/>
                <a:ea typeface="Tahoma" panose="020B0604030504040204" pitchFamily="34" charset="0"/>
                <a:cs typeface="Tahoma" panose="020B0604030504040204" pitchFamily="34" charset="0"/>
              </a:rPr>
              <a:t>Giới:</a:t>
            </a:r>
            <a:r>
              <a:rPr lang="vi-VN" sz="4300" dirty="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Nữ</a:t>
            </a:r>
            <a:r>
              <a:rPr lang="vi-VN" sz="4300" dirty="0">
                <a:latin typeface="Tahoma" panose="020B0604030504040204" pitchFamily="34" charset="0"/>
                <a:ea typeface="Tahoma" panose="020B0604030504040204" pitchFamily="34" charset="0"/>
                <a:cs typeface="Tahoma" panose="020B0604030504040204" pitchFamily="34" charset="0"/>
              </a:rPr>
              <a:t>          </a:t>
            </a:r>
            <a:r>
              <a:rPr lang="vi-VN" sz="4300" b="1" dirty="0">
                <a:latin typeface="Tahoma" panose="020B0604030504040204" pitchFamily="34" charset="0"/>
                <a:ea typeface="Tahoma" panose="020B0604030504040204" pitchFamily="34" charset="0"/>
                <a:cs typeface="Tahoma" panose="020B0604030504040204" pitchFamily="34" charset="0"/>
              </a:rPr>
              <a:t>Tuổi: </a:t>
            </a:r>
            <a:r>
              <a:rPr lang="en-US" sz="4300" dirty="0" smtClean="0">
                <a:latin typeface="Tahoma" panose="020B0604030504040204" pitchFamily="34" charset="0"/>
                <a:ea typeface="Tahoma" panose="020B0604030504040204" pitchFamily="34" charset="0"/>
                <a:cs typeface="Tahoma" panose="020B0604030504040204" pitchFamily="34" charset="0"/>
              </a:rPr>
              <a:t>48</a:t>
            </a:r>
            <a:r>
              <a:rPr lang="vi-VN" sz="4300" dirty="0" smtClean="0">
                <a:latin typeface="Tahoma" panose="020B0604030504040204" pitchFamily="34" charset="0"/>
                <a:ea typeface="Tahoma" panose="020B0604030504040204" pitchFamily="34" charset="0"/>
                <a:cs typeface="Tahoma" panose="020B0604030504040204" pitchFamily="34" charset="0"/>
              </a:rPr>
              <a:t> </a:t>
            </a:r>
            <a:r>
              <a:rPr lang="vi-VN" sz="4300" dirty="0">
                <a:latin typeface="Tahoma" panose="020B0604030504040204" pitchFamily="34" charset="0"/>
                <a:ea typeface="Tahoma" panose="020B0604030504040204" pitchFamily="34" charset="0"/>
                <a:cs typeface="Tahoma" panose="020B0604030504040204" pitchFamily="34" charset="0"/>
              </a:rPr>
              <a:t>tuổi</a:t>
            </a:r>
          </a:p>
          <a:p>
            <a:r>
              <a:rPr lang="vi-VN" sz="4300" b="1" dirty="0">
                <a:latin typeface="Tahoma" panose="020B0604030504040204" pitchFamily="34" charset="0"/>
                <a:ea typeface="Tahoma" panose="020B0604030504040204" pitchFamily="34" charset="0"/>
                <a:cs typeface="Tahoma" panose="020B0604030504040204" pitchFamily="34" charset="0"/>
              </a:rPr>
              <a:t>Ngày vào viện:</a:t>
            </a:r>
            <a:r>
              <a:rPr lang="vi-VN" sz="4300" dirty="0">
                <a:latin typeface="Tahoma" panose="020B0604030504040204" pitchFamily="34" charset="0"/>
                <a:ea typeface="Tahoma" panose="020B0604030504040204" pitchFamily="34" charset="0"/>
                <a:cs typeface="Tahoma" panose="020B0604030504040204" pitchFamily="34" charset="0"/>
              </a:rPr>
              <a:t> </a:t>
            </a:r>
            <a:r>
              <a:rPr lang="en-US" sz="4300" dirty="0" smtClean="0">
                <a:latin typeface="Tahoma" panose="020B0604030504040204" pitchFamily="34" charset="0"/>
                <a:ea typeface="Tahoma" panose="020B0604030504040204" pitchFamily="34" charset="0"/>
                <a:cs typeface="Tahoma" panose="020B0604030504040204" pitchFamily="34" charset="0"/>
              </a:rPr>
              <a:t>10</a:t>
            </a:r>
            <a:r>
              <a:rPr lang="vi-VN" sz="4300" dirty="0" smtClean="0">
                <a:latin typeface="Tahoma" panose="020B0604030504040204" pitchFamily="34" charset="0"/>
                <a:ea typeface="Tahoma" panose="020B0604030504040204" pitchFamily="34" charset="0"/>
                <a:cs typeface="Tahoma" panose="020B0604030504040204" pitchFamily="34" charset="0"/>
              </a:rPr>
              <a:t>/</a:t>
            </a:r>
            <a:r>
              <a:rPr lang="en-US" sz="4300" dirty="0" smtClean="0">
                <a:latin typeface="Tahoma" panose="020B0604030504040204" pitchFamily="34" charset="0"/>
                <a:ea typeface="Tahoma" panose="020B0604030504040204" pitchFamily="34" charset="0"/>
                <a:cs typeface="Tahoma" panose="020B0604030504040204" pitchFamily="34" charset="0"/>
              </a:rPr>
              <a:t>7</a:t>
            </a:r>
            <a:r>
              <a:rPr lang="vi-VN" sz="4300" dirty="0" smtClean="0">
                <a:latin typeface="Tahoma" panose="020B0604030504040204" pitchFamily="34" charset="0"/>
                <a:ea typeface="Tahoma" panose="020B0604030504040204" pitchFamily="34" charset="0"/>
                <a:cs typeface="Tahoma" panose="020B0604030504040204" pitchFamily="34" charset="0"/>
              </a:rPr>
              <a:t>/202</a:t>
            </a:r>
            <a:r>
              <a:rPr lang="en-US" sz="4300" dirty="0" smtClean="0">
                <a:latin typeface="Tahoma" panose="020B0604030504040204" pitchFamily="34" charset="0"/>
                <a:ea typeface="Tahoma" panose="020B0604030504040204" pitchFamily="34" charset="0"/>
                <a:cs typeface="Tahoma" panose="020B0604030504040204" pitchFamily="34" charset="0"/>
              </a:rPr>
              <a:t>2                         </a:t>
            </a:r>
            <a:r>
              <a:rPr lang="en-US" sz="4300" b="1" dirty="0" smtClean="0">
                <a:latin typeface="Tahoma" panose="020B0604030504040204" pitchFamily="34" charset="0"/>
                <a:ea typeface="Tahoma" panose="020B0604030504040204" pitchFamily="34" charset="0"/>
                <a:cs typeface="Tahoma" panose="020B0604030504040204" pitchFamily="34" charset="0"/>
              </a:rPr>
              <a:t>Đ/c: </a:t>
            </a:r>
            <a:r>
              <a:rPr lang="en-US" sz="4300" dirty="0" err="1" smtClean="0">
                <a:latin typeface="Tahoma" panose="020B0604030504040204" pitchFamily="34" charset="0"/>
                <a:ea typeface="Tahoma" panose="020B0604030504040204" pitchFamily="34" charset="0"/>
                <a:cs typeface="Tahoma" panose="020B0604030504040204" pitchFamily="34" charset="0"/>
              </a:rPr>
              <a:t>Thụy</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Vân</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Việt</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Trì</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Phú</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Thọ</a:t>
            </a:r>
            <a:r>
              <a:rPr lang="en-US" sz="4300" dirty="0" smtClean="0">
                <a:latin typeface="Tahoma" panose="020B0604030504040204" pitchFamily="34" charset="0"/>
                <a:ea typeface="Tahoma" panose="020B0604030504040204" pitchFamily="34" charset="0"/>
                <a:cs typeface="Tahoma" panose="020B0604030504040204" pitchFamily="34" charset="0"/>
              </a:rPr>
              <a:t> </a:t>
            </a:r>
            <a:endParaRPr lang="vi-VN" sz="4300" b="1" dirty="0">
              <a:latin typeface="Tahoma" panose="020B0604030504040204" pitchFamily="34" charset="0"/>
              <a:ea typeface="Tahoma" panose="020B0604030504040204" pitchFamily="34" charset="0"/>
              <a:cs typeface="Tahoma" panose="020B0604030504040204" pitchFamily="34" charset="0"/>
            </a:endParaRPr>
          </a:p>
          <a:p>
            <a:r>
              <a:rPr lang="vi-VN" sz="4300" b="1" dirty="0">
                <a:latin typeface="Tahoma" panose="020B0604030504040204" pitchFamily="34" charset="0"/>
                <a:ea typeface="Tahoma" panose="020B0604030504040204" pitchFamily="34" charset="0"/>
                <a:cs typeface="Tahoma" panose="020B0604030504040204" pitchFamily="34" charset="0"/>
              </a:rPr>
              <a:t>Lý do vào viện:</a:t>
            </a:r>
            <a:r>
              <a:rPr lang="vi-VN" sz="4300" dirty="0">
                <a:latin typeface="Tahoma" panose="020B0604030504040204" pitchFamily="34" charset="0"/>
                <a:ea typeface="Tahoma" panose="020B0604030504040204" pitchFamily="34" charset="0"/>
                <a:cs typeface="Tahoma" panose="020B0604030504040204" pitchFamily="34" charset="0"/>
              </a:rPr>
              <a:t> Đi ngoài nhiều lần có lẫn nhầy máu.</a:t>
            </a:r>
          </a:p>
          <a:p>
            <a:r>
              <a:rPr lang="vi-VN" sz="4300" b="1" i="1" dirty="0">
                <a:latin typeface="Tahoma" panose="020B0604030504040204" pitchFamily="34" charset="0"/>
                <a:ea typeface="Tahoma" panose="020B0604030504040204" pitchFamily="34" charset="0"/>
                <a:cs typeface="Tahoma" panose="020B0604030504040204" pitchFamily="34" charset="0"/>
              </a:rPr>
              <a:t>Bệnh sử</a:t>
            </a:r>
            <a:r>
              <a:rPr lang="vi-VN" sz="4300" dirty="0">
                <a:latin typeface="Tahoma" panose="020B0604030504040204" pitchFamily="34" charset="0"/>
                <a:ea typeface="Tahoma" panose="020B0604030504040204" pitchFamily="34" charset="0"/>
                <a:cs typeface="Tahoma" panose="020B0604030504040204" pitchFamily="34" charset="0"/>
              </a:rPr>
              <a:t>: Các vào viện 4 tháng bệnh nhân xuất hiện triệu chứng đi ngoài nhiều lần, thi thoảng có nhầy máu, thi thoảng có táo bón, ăn uống được, không buồn nôn, sút 2 cân/tháng. Đợt này bệnh nhân đi ngoài nhiều lần kèm mệt mỏi. Đi khám phát hiện khối u trực tràng -&gt; vào </a:t>
            </a:r>
            <a:r>
              <a:rPr lang="en-US" sz="4300" dirty="0" err="1" smtClean="0">
                <a:latin typeface="Tahoma" panose="020B0604030504040204" pitchFamily="34" charset="0"/>
                <a:ea typeface="Tahoma" panose="020B0604030504040204" pitchFamily="34" charset="0"/>
                <a:cs typeface="Tahoma" panose="020B0604030504040204" pitchFamily="34" charset="0"/>
              </a:rPr>
              <a:t>Trung</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tâm</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ung</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bướu</a:t>
            </a:r>
            <a:r>
              <a:rPr lang="en-US" sz="4300" dirty="0" smtClean="0">
                <a:latin typeface="Tahoma" panose="020B0604030504040204" pitchFamily="34" charset="0"/>
                <a:ea typeface="Tahoma" panose="020B0604030504040204" pitchFamily="34" charset="0"/>
                <a:cs typeface="Tahoma" panose="020B0604030504040204" pitchFamily="34" charset="0"/>
              </a:rPr>
              <a:t> BVĐK </a:t>
            </a:r>
            <a:r>
              <a:rPr lang="en-US" sz="4300" dirty="0" err="1" smtClean="0">
                <a:latin typeface="Tahoma" panose="020B0604030504040204" pitchFamily="34" charset="0"/>
                <a:ea typeface="Tahoma" panose="020B0604030504040204" pitchFamily="34" charset="0"/>
                <a:cs typeface="Tahoma" panose="020B0604030504040204" pitchFamily="34" charset="0"/>
              </a:rPr>
              <a:t>tỉnh</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Phú</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Thọ</a:t>
            </a:r>
            <a:r>
              <a:rPr lang="en-US" sz="4300" dirty="0" smtClean="0">
                <a:latin typeface="Tahoma" panose="020B0604030504040204" pitchFamily="34" charset="0"/>
                <a:ea typeface="Tahoma" panose="020B0604030504040204" pitchFamily="34" charset="0"/>
                <a:cs typeface="Tahoma" panose="020B0604030504040204" pitchFamily="34" charset="0"/>
              </a:rPr>
              <a:t> </a:t>
            </a:r>
            <a:endParaRPr lang="vi-VN" sz="4300" dirty="0">
              <a:latin typeface="Tahoma" panose="020B0604030504040204" pitchFamily="34" charset="0"/>
              <a:ea typeface="Tahoma" panose="020B0604030504040204" pitchFamily="34" charset="0"/>
              <a:cs typeface="Tahoma" panose="020B0604030504040204" pitchFamily="34" charset="0"/>
            </a:endParaRPr>
          </a:p>
          <a:p>
            <a:r>
              <a:rPr lang="vi-VN" sz="4300" b="1" i="1" dirty="0">
                <a:latin typeface="Tahoma" panose="020B0604030504040204" pitchFamily="34" charset="0"/>
                <a:ea typeface="Tahoma" panose="020B0604030504040204" pitchFamily="34" charset="0"/>
                <a:cs typeface="Tahoma" panose="020B0604030504040204" pitchFamily="34" charset="0"/>
              </a:rPr>
              <a:t>Tiền sử: </a:t>
            </a:r>
            <a:r>
              <a:rPr lang="en-US" sz="4300" dirty="0" err="1" smtClean="0">
                <a:latin typeface="Tahoma" panose="020B0604030504040204" pitchFamily="34" charset="0"/>
                <a:ea typeface="Tahoma" panose="020B0604030504040204" pitchFamily="34" charset="0"/>
                <a:cs typeface="Tahoma" panose="020B0604030504040204" pitchFamily="34" charset="0"/>
              </a:rPr>
              <a:t>Chưa</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phát</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hiện</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bệnh</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lý</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bất</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thường</a:t>
            </a:r>
            <a:r>
              <a:rPr lang="en-US" sz="4300" dirty="0" smtClean="0">
                <a:latin typeface="Tahoma" panose="020B0604030504040204" pitchFamily="34" charset="0"/>
                <a:ea typeface="Tahoma" panose="020B0604030504040204" pitchFamily="34" charset="0"/>
                <a:cs typeface="Tahoma" panose="020B0604030504040204" pitchFamily="34" charset="0"/>
              </a:rPr>
              <a:t> </a:t>
            </a:r>
            <a:endParaRPr lang="vi-VN" sz="4300" dirty="0">
              <a:latin typeface="Tahoma" panose="020B0604030504040204" pitchFamily="34" charset="0"/>
              <a:ea typeface="Tahoma" panose="020B0604030504040204" pitchFamily="34" charset="0"/>
              <a:cs typeface="Tahoma" panose="020B0604030504040204" pitchFamily="34" charset="0"/>
            </a:endParaRPr>
          </a:p>
          <a:p>
            <a:r>
              <a:rPr lang="vi-VN" sz="4300" dirty="0">
                <a:latin typeface="Tahoma" panose="020B0604030504040204" pitchFamily="34" charset="0"/>
                <a:ea typeface="Tahoma" panose="020B0604030504040204" pitchFamily="34" charset="0"/>
                <a:cs typeface="Tahoma" panose="020B0604030504040204" pitchFamily="34" charset="0"/>
              </a:rPr>
              <a:t>Tiền sử gia đình: </a:t>
            </a:r>
            <a:r>
              <a:rPr lang="en-US" sz="4300" dirty="0" err="1" smtClean="0">
                <a:latin typeface="Tahoma" panose="020B0604030504040204" pitchFamily="34" charset="0"/>
                <a:ea typeface="Tahoma" panose="020B0604030504040204" pitchFamily="34" charset="0"/>
                <a:cs typeface="Tahoma" panose="020B0604030504040204" pitchFamily="34" charset="0"/>
              </a:rPr>
              <a:t>Bình</a:t>
            </a:r>
            <a:r>
              <a:rPr lang="en-US" sz="4300" dirty="0" smtClean="0">
                <a:latin typeface="Tahoma" panose="020B0604030504040204" pitchFamily="34" charset="0"/>
                <a:ea typeface="Tahoma" panose="020B0604030504040204" pitchFamily="34" charset="0"/>
                <a:cs typeface="Tahoma" panose="020B0604030504040204" pitchFamily="34" charset="0"/>
              </a:rPr>
              <a:t> </a:t>
            </a:r>
            <a:r>
              <a:rPr lang="en-US" sz="4300" dirty="0" err="1" smtClean="0">
                <a:latin typeface="Tahoma" panose="020B0604030504040204" pitchFamily="34" charset="0"/>
                <a:ea typeface="Tahoma" panose="020B0604030504040204" pitchFamily="34" charset="0"/>
                <a:cs typeface="Tahoma" panose="020B0604030504040204" pitchFamily="34" charset="0"/>
              </a:rPr>
              <a:t>thường</a:t>
            </a:r>
            <a:endParaRPr lang="vi-VN" sz="4300" dirty="0">
              <a:latin typeface="Tahoma" panose="020B0604030504040204" pitchFamily="34" charset="0"/>
              <a:ea typeface="Tahoma" panose="020B0604030504040204" pitchFamily="34" charset="0"/>
              <a:cs typeface="Tahoma" panose="020B0604030504040204" pitchFamily="34" charset="0"/>
            </a:endParaRPr>
          </a:p>
          <a:p>
            <a:r>
              <a:rPr lang="vi-VN" sz="4300" b="1" i="1" dirty="0">
                <a:latin typeface="Tahoma" panose="020B0604030504040204" pitchFamily="34" charset="0"/>
                <a:ea typeface="Tahoma" panose="020B0604030504040204" pitchFamily="34" charset="0"/>
                <a:cs typeface="Tahoma" panose="020B0604030504040204" pitchFamily="34" charset="0"/>
              </a:rPr>
              <a:t>Khám lâm sàng</a:t>
            </a:r>
            <a:endParaRPr lang="vi-VN" sz="4300" dirty="0">
              <a:latin typeface="Tahoma" panose="020B0604030504040204" pitchFamily="34" charset="0"/>
              <a:ea typeface="Tahoma" panose="020B0604030504040204" pitchFamily="34" charset="0"/>
              <a:cs typeface="Tahoma" panose="020B0604030504040204" pitchFamily="34" charset="0"/>
            </a:endParaRPr>
          </a:p>
          <a:p>
            <a:r>
              <a:rPr lang="vi-VN" sz="4300" dirty="0">
                <a:latin typeface="Tahoma" panose="020B0604030504040204" pitchFamily="34" charset="0"/>
                <a:ea typeface="Tahoma" panose="020B0604030504040204" pitchFamily="34" charset="0"/>
                <a:cs typeface="Tahoma" panose="020B0604030504040204" pitchFamily="34" charset="0"/>
              </a:rPr>
              <a:t>Bệnh nhân tỉnh, Glasgow: 15 điểm.</a:t>
            </a:r>
          </a:p>
          <a:p>
            <a:r>
              <a:rPr lang="vi-VN" sz="4300" dirty="0">
                <a:latin typeface="Tahoma" panose="020B0604030504040204" pitchFamily="34" charset="0"/>
                <a:ea typeface="Tahoma" panose="020B0604030504040204" pitchFamily="34" charset="0"/>
                <a:cs typeface="Tahoma" panose="020B0604030504040204" pitchFamily="34" charset="0"/>
              </a:rPr>
              <a:t>Thể trạng gầy, cao 163cm nặng 49kg, BMI: 18,44.</a:t>
            </a:r>
          </a:p>
          <a:p>
            <a:r>
              <a:rPr lang="vi-VN" sz="4300" dirty="0">
                <a:latin typeface="Tahoma" panose="020B0604030504040204" pitchFamily="34" charset="0"/>
                <a:ea typeface="Tahoma" panose="020B0604030504040204" pitchFamily="34" charset="0"/>
                <a:cs typeface="Tahoma" panose="020B0604030504040204" pitchFamily="34" charset="0"/>
              </a:rPr>
              <a:t>Hạch ngoại vi không sờ thấy.</a:t>
            </a:r>
          </a:p>
          <a:p>
            <a:r>
              <a:rPr lang="vi-VN" sz="4300" dirty="0">
                <a:latin typeface="Tahoma" panose="020B0604030504040204" pitchFamily="34" charset="0"/>
                <a:ea typeface="Tahoma" panose="020B0604030504040204" pitchFamily="34" charset="0"/>
                <a:cs typeface="Tahoma" panose="020B0604030504040204" pitchFamily="34" charset="0"/>
              </a:rPr>
              <a:t>Bụng mềm không có phản ứng thành bụng.</a:t>
            </a:r>
          </a:p>
          <a:p>
            <a:r>
              <a:rPr lang="vi-VN" sz="4300" dirty="0">
                <a:latin typeface="Tahoma" panose="020B0604030504040204" pitchFamily="34" charset="0"/>
                <a:ea typeface="Tahoma" panose="020B0604030504040204" pitchFamily="34" charset="0"/>
                <a:cs typeface="Tahoma" panose="020B0604030504040204" pitchFamily="34" charset="0"/>
              </a:rPr>
              <a:t>Tim đều. Phổi thông khí rõ, không rale.</a:t>
            </a:r>
          </a:p>
          <a:p>
            <a:r>
              <a:rPr lang="vi-VN" sz="4300" dirty="0">
                <a:latin typeface="Tahoma" panose="020B0604030504040204" pitchFamily="34" charset="0"/>
                <a:ea typeface="Tahoma" panose="020B0604030504040204" pitchFamily="34" charset="0"/>
                <a:cs typeface="Tahoma" panose="020B0604030504040204" pitchFamily="34" charset="0"/>
              </a:rPr>
              <a:t>Các cơ quan bộ phận khác chưa phát hiện bất thường.</a:t>
            </a:r>
          </a:p>
          <a:p>
            <a:r>
              <a:rPr lang="vi-VN" sz="4300" dirty="0">
                <a:latin typeface="Tahoma" panose="020B0604030504040204" pitchFamily="34" charset="0"/>
                <a:ea typeface="Tahoma" panose="020B0604030504040204" pitchFamily="34" charset="0"/>
                <a:cs typeface="Tahoma" panose="020B0604030504040204" pitchFamily="34" charset="0"/>
              </a:rPr>
              <a:t>Thăm trực tràng: khối u sùi chiếm gần hết lòng chu vi, cách rìa hậu môn khoảng 8cm, có máu theo găng.</a:t>
            </a:r>
          </a:p>
          <a:p>
            <a:pPr marL="0" indent="0">
              <a:buNone/>
            </a:pPr>
            <a:endParaRPr lang="en-US" dirty="0" smtClean="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A341B478-8DA0-8394-8F04-68ABCB6339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spTree>
    <p:extLst>
      <p:ext uri="{BB962C8B-B14F-4D97-AF65-F5344CB8AC3E}">
        <p14:creationId xmlns:p14="http://schemas.microsoft.com/office/powerpoint/2010/main" val="3539434535"/>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7BEBC-44C3-F5CB-C179-AD5883FEFD7E}"/>
              </a:ext>
            </a:extLst>
          </p:cNvPr>
          <p:cNvSpPr>
            <a:spLocks noGrp="1"/>
          </p:cNvSpPr>
          <p:nvPr>
            <p:ph type="title"/>
          </p:nvPr>
        </p:nvSpPr>
        <p:spPr>
          <a:xfrm>
            <a:off x="1969673" y="269779"/>
            <a:ext cx="8911687" cy="1280890"/>
          </a:xfrm>
        </p:spPr>
        <p:txBody>
          <a:bodyPr>
            <a:normAutofit/>
          </a:bodyPr>
          <a:lstStyle/>
          <a:p>
            <a:pPr algn="ctr"/>
            <a:r>
              <a:rPr lang="en-US" sz="3900" dirty="0" smtClean="0">
                <a:solidFill>
                  <a:srgbClr val="C00000"/>
                </a:solidFill>
                <a:latin typeface="UTM HelvetIns" panose="02040603050506020204" pitchFamily="18"/>
              </a:rPr>
              <a:t>CASE LÂM SÀNG </a:t>
            </a:r>
            <a:endParaRPr lang="en-VN" sz="3900" dirty="0">
              <a:solidFill>
                <a:srgbClr val="C00000"/>
              </a:solidFill>
              <a:latin typeface="UTM HelvetIns" panose="02040603050506020204" pitchFamily="18"/>
            </a:endParaRPr>
          </a:p>
        </p:txBody>
      </p:sp>
      <p:sp>
        <p:nvSpPr>
          <p:cNvPr id="3" name="Content Placeholder 2">
            <a:extLst>
              <a:ext uri="{FF2B5EF4-FFF2-40B4-BE49-F238E27FC236}">
                <a16:creationId xmlns:a16="http://schemas.microsoft.com/office/drawing/2014/main" id="{43FADBCD-6DCD-22A5-A38F-07D4405A0AC6}"/>
              </a:ext>
            </a:extLst>
          </p:cNvPr>
          <p:cNvSpPr>
            <a:spLocks noGrp="1"/>
          </p:cNvSpPr>
          <p:nvPr>
            <p:ph idx="1"/>
          </p:nvPr>
        </p:nvSpPr>
        <p:spPr>
          <a:xfrm>
            <a:off x="1969673" y="1446263"/>
            <a:ext cx="8911688" cy="5411737"/>
          </a:xfrm>
        </p:spPr>
        <p:txBody>
          <a:bodyPr>
            <a:normAutofit/>
          </a:bodyPr>
          <a:lstStyle/>
          <a:p>
            <a:r>
              <a:rPr lang="vi-VN" b="1" i="1" dirty="0">
                <a:ea typeface="Tahoma" panose="020B0604030504040204" pitchFamily="34" charset="0"/>
                <a:cs typeface="Tahoma" panose="020B0604030504040204" pitchFamily="34" charset="0"/>
              </a:rPr>
              <a:t>Cận Lâm sàng</a:t>
            </a:r>
            <a:endParaRPr lang="vi-VN" dirty="0">
              <a:ea typeface="Tahoma" panose="020B0604030504040204" pitchFamily="34" charset="0"/>
              <a:cs typeface="Tahoma" panose="020B0604030504040204" pitchFamily="34" charset="0"/>
            </a:endParaRPr>
          </a:p>
          <a:p>
            <a:r>
              <a:rPr lang="vi-VN" i="1" dirty="0">
                <a:ea typeface="Tahoma" panose="020B0604030504040204" pitchFamily="34" charset="0"/>
                <a:cs typeface="Tahoma" panose="020B0604030504040204" pitchFamily="34" charset="0"/>
              </a:rPr>
              <a:t>Công thức máu</a:t>
            </a:r>
            <a:r>
              <a:rPr lang="vi-VN" dirty="0">
                <a:ea typeface="Tahoma" panose="020B0604030504040204" pitchFamily="34" charset="0"/>
                <a:cs typeface="Tahoma" panose="020B0604030504040204" pitchFamily="34" charset="0"/>
              </a:rPr>
              <a:t>: Hồng cầu: 3.81 T/L (Thiếu máu nhẹ), Bạch cầu: 4.92 G/L (Tăng), Tiểu cầu: 452G/L (trong giới hạn bình thường).</a:t>
            </a:r>
          </a:p>
          <a:p>
            <a:r>
              <a:rPr lang="vi-VN" i="1" dirty="0">
                <a:ea typeface="Tahoma" panose="020B0604030504040204" pitchFamily="34" charset="0"/>
                <a:cs typeface="Tahoma" panose="020B0604030504040204" pitchFamily="34" charset="0"/>
              </a:rPr>
              <a:t>Sinh hóa máu</a:t>
            </a:r>
            <a:r>
              <a:rPr lang="vi-VN" dirty="0">
                <a:ea typeface="Tahoma" panose="020B0604030504040204" pitchFamily="34" charset="0"/>
                <a:cs typeface="Tahoma" panose="020B0604030504040204" pitchFamily="34" charset="0"/>
              </a:rPr>
              <a:t>: Ure: 5,7 mmol/l, Creatinine: 74 umol/l, GOT: 23 U/L , GPT: 20U/L (trong giới hạn bình thường).</a:t>
            </a:r>
          </a:p>
          <a:p>
            <a:r>
              <a:rPr lang="vi-VN" dirty="0">
                <a:ea typeface="Tahoma" panose="020B0604030504040204" pitchFamily="34" charset="0"/>
                <a:cs typeface="Tahoma" panose="020B0604030504040204" pitchFamily="34" charset="0"/>
              </a:rPr>
              <a:t>Chất chỉ điểm ung thư: CEA: 3,41 ng/mL (trong giới hạn bình thường).</a:t>
            </a:r>
          </a:p>
          <a:p>
            <a:r>
              <a:rPr lang="en-US" b="1" dirty="0" err="1" smtClean="0">
                <a:latin typeface="Tahoma" panose="020B0604030504040204" pitchFamily="34" charset="0"/>
                <a:ea typeface="Tahoma" panose="020B0604030504040204" pitchFamily="34" charset="0"/>
                <a:cs typeface="Tahoma" panose="020B0604030504040204" pitchFamily="34" charset="0"/>
              </a:rPr>
              <a:t>Nội</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soi</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trực</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tràng</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và</a:t>
            </a:r>
            <a:r>
              <a:rPr lang="en-US" b="1" dirty="0" smtClean="0">
                <a:latin typeface="Tahoma" panose="020B0604030504040204" pitchFamily="34" charset="0"/>
                <a:ea typeface="Tahoma" panose="020B0604030504040204" pitchFamily="34" charset="0"/>
                <a:cs typeface="Tahoma" panose="020B0604030504040204" pitchFamily="34" charset="0"/>
              </a:rPr>
              <a:t> MRI </a:t>
            </a:r>
            <a:r>
              <a:rPr lang="en-US" b="1" dirty="0" err="1" smtClean="0">
                <a:latin typeface="Tahoma" panose="020B0604030504040204" pitchFamily="34" charset="0"/>
                <a:ea typeface="Tahoma" panose="020B0604030504040204" pitchFamily="34" charset="0"/>
                <a:cs typeface="Tahoma" panose="020B0604030504040204" pitchFamily="34" charset="0"/>
              </a:rPr>
              <a:t>tiểu</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khung</a:t>
            </a:r>
            <a:endParaRPr lang="en-US" b="1" dirty="0" smtClean="0">
              <a:latin typeface="Tahoma" panose="020B0604030504040204" pitchFamily="34" charset="0"/>
              <a:ea typeface="Tahoma" panose="020B0604030504040204" pitchFamily="34" charset="0"/>
              <a:cs typeface="Tahoma" panose="020B0604030504040204" pitchFamily="34" charset="0"/>
            </a:endParaRPr>
          </a:p>
          <a:p>
            <a:endParaRPr lang="vi-VN" dirty="0">
              <a:ea typeface="Tahoma" panose="020B0604030504040204" pitchFamily="34" charset="0"/>
              <a:cs typeface="Tahoma" panose="020B0604030504040204" pitchFamily="34" charset="0"/>
            </a:endParaRPr>
          </a:p>
          <a:p>
            <a:pPr marL="0" indent="0">
              <a:buNone/>
            </a:pPr>
            <a:endParaRPr lang="en-US" dirty="0" smtClean="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A341B478-8DA0-8394-8F04-68ABCB6339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8411" y="3989485"/>
            <a:ext cx="3962743" cy="286851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6145" y="3997235"/>
            <a:ext cx="4643009" cy="2860765"/>
          </a:xfrm>
          <a:prstGeom prst="rect">
            <a:avLst/>
          </a:prstGeom>
        </p:spPr>
      </p:pic>
    </p:spTree>
    <p:extLst>
      <p:ext uri="{BB962C8B-B14F-4D97-AF65-F5344CB8AC3E}">
        <p14:creationId xmlns:p14="http://schemas.microsoft.com/office/powerpoint/2010/main" val="3011910005"/>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7BEBC-44C3-F5CB-C179-AD5883FEFD7E}"/>
              </a:ext>
            </a:extLst>
          </p:cNvPr>
          <p:cNvSpPr>
            <a:spLocks noGrp="1"/>
          </p:cNvSpPr>
          <p:nvPr>
            <p:ph type="title"/>
          </p:nvPr>
        </p:nvSpPr>
        <p:spPr>
          <a:xfrm>
            <a:off x="1969673" y="269779"/>
            <a:ext cx="8911687" cy="1280890"/>
          </a:xfrm>
        </p:spPr>
        <p:txBody>
          <a:bodyPr>
            <a:normAutofit/>
          </a:bodyPr>
          <a:lstStyle/>
          <a:p>
            <a:pPr algn="ctr"/>
            <a:r>
              <a:rPr lang="en-US" sz="3900" dirty="0" smtClean="0">
                <a:solidFill>
                  <a:srgbClr val="C00000"/>
                </a:solidFill>
                <a:latin typeface="UTM HelvetIns" panose="02040603050506020204" pitchFamily="18"/>
              </a:rPr>
              <a:t>CASE LÂM SÀNG </a:t>
            </a:r>
            <a:endParaRPr lang="en-VN" sz="3900" dirty="0">
              <a:solidFill>
                <a:srgbClr val="C00000"/>
              </a:solidFill>
              <a:latin typeface="UTM HelvetIns" panose="02040603050506020204" pitchFamily="18"/>
            </a:endParaRPr>
          </a:p>
        </p:txBody>
      </p:sp>
      <p:sp>
        <p:nvSpPr>
          <p:cNvPr id="3" name="Content Placeholder 2">
            <a:extLst>
              <a:ext uri="{FF2B5EF4-FFF2-40B4-BE49-F238E27FC236}">
                <a16:creationId xmlns:a16="http://schemas.microsoft.com/office/drawing/2014/main" id="{43FADBCD-6DCD-22A5-A38F-07D4405A0AC6}"/>
              </a:ext>
            </a:extLst>
          </p:cNvPr>
          <p:cNvSpPr>
            <a:spLocks noGrp="1"/>
          </p:cNvSpPr>
          <p:nvPr>
            <p:ph idx="1"/>
          </p:nvPr>
        </p:nvSpPr>
        <p:spPr>
          <a:xfrm>
            <a:off x="1969673" y="1446263"/>
            <a:ext cx="8911688" cy="5411737"/>
          </a:xfrm>
        </p:spPr>
        <p:txBody>
          <a:bodyPr>
            <a:normAutofit/>
          </a:bodyPr>
          <a:lstStyle/>
          <a:p>
            <a:r>
              <a:rPr lang="en-US" b="1" i="1" dirty="0" err="1" smtClean="0">
                <a:latin typeface="Tahoma" panose="020B0604030504040204" pitchFamily="34" charset="0"/>
                <a:ea typeface="Tahoma" panose="020B0604030504040204" pitchFamily="34" charset="0"/>
                <a:cs typeface="Tahoma" panose="020B0604030504040204" pitchFamily="34" charset="0"/>
              </a:rPr>
              <a:t>Giải</a:t>
            </a:r>
            <a:r>
              <a:rPr lang="en-US" b="1" i="1" dirty="0" smtClean="0">
                <a:latin typeface="Tahoma" panose="020B0604030504040204" pitchFamily="34" charset="0"/>
                <a:ea typeface="Tahoma" panose="020B0604030504040204" pitchFamily="34" charset="0"/>
                <a:cs typeface="Tahoma" panose="020B0604030504040204" pitchFamily="34" charset="0"/>
              </a:rPr>
              <a:t> </a:t>
            </a:r>
            <a:r>
              <a:rPr lang="en-US" b="1" i="1" dirty="0" err="1" smtClean="0">
                <a:latin typeface="Tahoma" panose="020B0604030504040204" pitchFamily="34" charset="0"/>
                <a:ea typeface="Tahoma" panose="020B0604030504040204" pitchFamily="34" charset="0"/>
                <a:cs typeface="Tahoma" panose="020B0604030504040204" pitchFamily="34" charset="0"/>
              </a:rPr>
              <a:t>phẫu</a:t>
            </a:r>
            <a:r>
              <a:rPr lang="en-US" b="1" i="1" dirty="0" smtClean="0">
                <a:latin typeface="Tahoma" panose="020B0604030504040204" pitchFamily="34" charset="0"/>
                <a:ea typeface="Tahoma" panose="020B0604030504040204" pitchFamily="34" charset="0"/>
                <a:cs typeface="Tahoma" panose="020B0604030504040204" pitchFamily="34" charset="0"/>
              </a:rPr>
              <a:t> </a:t>
            </a:r>
            <a:r>
              <a:rPr lang="en-US" b="1" i="1" dirty="0" err="1" smtClean="0">
                <a:latin typeface="Tahoma" panose="020B0604030504040204" pitchFamily="34" charset="0"/>
                <a:ea typeface="Tahoma" panose="020B0604030504040204" pitchFamily="34" charset="0"/>
                <a:cs typeface="Tahoma" panose="020B0604030504040204" pitchFamily="34" charset="0"/>
              </a:rPr>
              <a:t>bệnh</a:t>
            </a:r>
            <a:r>
              <a:rPr lang="en-US" b="1" i="1" dirty="0" smtClean="0">
                <a:latin typeface="Tahoma" panose="020B0604030504040204" pitchFamily="34" charset="0"/>
                <a:ea typeface="Tahoma" panose="020B0604030504040204" pitchFamily="34" charset="0"/>
                <a:cs typeface="Tahoma" panose="020B0604030504040204" pitchFamily="34" charset="0"/>
              </a:rPr>
              <a:t>: </a:t>
            </a:r>
            <a:r>
              <a:rPr lang="en-US"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Ung </a:t>
            </a:r>
            <a:r>
              <a:rPr lang="en-US" b="1" i="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thư</a:t>
            </a:r>
            <a:r>
              <a:rPr lang="en-US"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i="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biểu</a:t>
            </a:r>
            <a:r>
              <a:rPr lang="en-US"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i="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mô</a:t>
            </a:r>
            <a:r>
              <a:rPr lang="en-US"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i="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tuyến</a:t>
            </a:r>
            <a:r>
              <a:rPr lang="en-US"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i="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của</a:t>
            </a:r>
            <a:r>
              <a:rPr lang="en-US"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i="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trực</a:t>
            </a:r>
            <a:r>
              <a:rPr lang="en-US"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i="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tràng</a:t>
            </a:r>
            <a:endParaRPr lang="vi-VN" dirty="0">
              <a:solidFill>
                <a:srgbClr val="FF0000"/>
              </a:solidFill>
              <a:latin typeface="Tahoma" panose="020B0604030504040204" pitchFamily="34" charset="0"/>
              <a:ea typeface="Tahoma" panose="020B0604030504040204" pitchFamily="34" charset="0"/>
              <a:cs typeface="Tahoma" panose="020B0604030504040204" pitchFamily="34" charset="0"/>
            </a:endParaRPr>
          </a:p>
          <a:p>
            <a:r>
              <a:rPr lang="en-US" b="1" dirty="0" err="1" smtClean="0">
                <a:latin typeface="Tahoma" panose="020B0604030504040204" pitchFamily="34" charset="0"/>
                <a:ea typeface="Tahoma" panose="020B0604030504040204" pitchFamily="34" charset="0"/>
                <a:cs typeface="Tahoma" panose="020B0604030504040204" pitchFamily="34" charset="0"/>
              </a:rPr>
              <a:t>Hội</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chẩn</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trung</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tâm</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ung</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bướu</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chẩn</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đoán</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Ung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thư</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trực</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tràng</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trung</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bình</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cT3N1M0 </a:t>
            </a:r>
          </a:p>
          <a:p>
            <a:r>
              <a:rPr lang="en-US" b="1" dirty="0" err="1" smtClean="0">
                <a:latin typeface="Tahoma" panose="020B0604030504040204" pitchFamily="34" charset="0"/>
                <a:ea typeface="Tahoma" panose="020B0604030504040204" pitchFamily="34" charset="0"/>
                <a:cs typeface="Tahoma" panose="020B0604030504040204" pitchFamily="34" charset="0"/>
              </a:rPr>
              <a:t>Hướng</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điều</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trị</a:t>
            </a:r>
            <a:r>
              <a:rPr lang="en-US" dirty="0" smtClean="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Hóa</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xạ</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đồng</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thời</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tiền</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phẫu</a:t>
            </a: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&gt;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Phẫu</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thuật</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TME--- &gt;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Hóa</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chất</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bổ</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trợ</a:t>
            </a:r>
            <a:endPar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r>
              <a:rPr lang="en-US" b="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Phẫu</a:t>
            </a:r>
            <a:r>
              <a:rPr lang="en-US"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thuật</a:t>
            </a:r>
            <a:r>
              <a:rPr lang="en-US" b="1" dirty="0" smtClean="0">
                <a:solidFill>
                  <a:schemeClr val="tx1"/>
                </a:solidFill>
                <a:latin typeface="Tahoma" panose="020B0604030504040204" pitchFamily="34" charset="0"/>
                <a:ea typeface="Tahoma" panose="020B0604030504040204" pitchFamily="34" charset="0"/>
                <a:cs typeface="Tahoma" panose="020B0604030504040204" pitchFamily="34" charset="0"/>
              </a:rPr>
              <a:t> TME:</a:t>
            </a:r>
            <a:r>
              <a:rPr lang="en-US" b="1"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7/9/2022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tại</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BVĐK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Việt</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Đức</a:t>
            </a:r>
            <a: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endPar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endParaRPr lang="en-US"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endParaRPr lang="vi-VN" b="1"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dirty="0" smtClean="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A341B478-8DA0-8394-8F04-68ABCB6339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4892" y="3796938"/>
            <a:ext cx="5042263" cy="3130730"/>
          </a:xfrm>
          <a:prstGeom prst="rect">
            <a:avLst/>
          </a:prstGeom>
        </p:spPr>
      </p:pic>
      <p:pic>
        <p:nvPicPr>
          <p:cNvPr id="8" name="Video mổ BN Oanh trực trà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274289" y="3907971"/>
            <a:ext cx="4848044" cy="3189514"/>
          </a:xfrm>
          <a:prstGeom prst="rect">
            <a:avLst/>
          </a:prstGeom>
        </p:spPr>
      </p:pic>
    </p:spTree>
    <p:extLst>
      <p:ext uri="{BB962C8B-B14F-4D97-AF65-F5344CB8AC3E}">
        <p14:creationId xmlns:p14="http://schemas.microsoft.com/office/powerpoint/2010/main" val="3192967010"/>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7BEBC-44C3-F5CB-C179-AD5883FEFD7E}"/>
              </a:ext>
            </a:extLst>
          </p:cNvPr>
          <p:cNvSpPr>
            <a:spLocks noGrp="1"/>
          </p:cNvSpPr>
          <p:nvPr>
            <p:ph type="title"/>
          </p:nvPr>
        </p:nvSpPr>
        <p:spPr>
          <a:xfrm>
            <a:off x="1969673" y="269779"/>
            <a:ext cx="8911687" cy="1280890"/>
          </a:xfrm>
        </p:spPr>
        <p:txBody>
          <a:bodyPr>
            <a:normAutofit/>
          </a:bodyPr>
          <a:lstStyle/>
          <a:p>
            <a:pPr algn="ctr"/>
            <a:r>
              <a:rPr lang="en-US" sz="3900" dirty="0" smtClean="0">
                <a:solidFill>
                  <a:srgbClr val="C00000"/>
                </a:solidFill>
                <a:latin typeface="UTM HelvetIns" panose="02040603050506020204" pitchFamily="18"/>
              </a:rPr>
              <a:t>CASE LÂM SÀNG </a:t>
            </a:r>
            <a:endParaRPr lang="en-VN" sz="3900" dirty="0">
              <a:solidFill>
                <a:srgbClr val="C00000"/>
              </a:solidFill>
              <a:latin typeface="UTM HelvetIns" panose="02040603050506020204" pitchFamily="18"/>
            </a:endParaRPr>
          </a:p>
        </p:txBody>
      </p:sp>
      <p:sp>
        <p:nvSpPr>
          <p:cNvPr id="3" name="Content Placeholder 2">
            <a:extLst>
              <a:ext uri="{FF2B5EF4-FFF2-40B4-BE49-F238E27FC236}">
                <a16:creationId xmlns:a16="http://schemas.microsoft.com/office/drawing/2014/main" id="{43FADBCD-6DCD-22A5-A38F-07D4405A0AC6}"/>
              </a:ext>
            </a:extLst>
          </p:cNvPr>
          <p:cNvSpPr>
            <a:spLocks noGrp="1"/>
          </p:cNvSpPr>
          <p:nvPr>
            <p:ph idx="1"/>
          </p:nvPr>
        </p:nvSpPr>
        <p:spPr>
          <a:xfrm>
            <a:off x="1969673" y="1446263"/>
            <a:ext cx="8911688" cy="5411737"/>
          </a:xfrm>
        </p:spPr>
        <p:txBody>
          <a:bodyPr>
            <a:normAutofit/>
          </a:bodyPr>
          <a:lstStyle/>
          <a:p>
            <a:r>
              <a:rPr lang="en-US" b="1" i="1" dirty="0" err="1" smtClean="0">
                <a:latin typeface="Tahoma" panose="020B0604030504040204" pitchFamily="34" charset="0"/>
                <a:ea typeface="Tahoma" panose="020B0604030504040204" pitchFamily="34" charset="0"/>
                <a:cs typeface="Tahoma" panose="020B0604030504040204" pitchFamily="34" charset="0"/>
              </a:rPr>
              <a:t>Khám</a:t>
            </a:r>
            <a:r>
              <a:rPr lang="en-US" b="1" i="1" dirty="0" smtClean="0">
                <a:latin typeface="Tahoma" panose="020B0604030504040204" pitchFamily="34" charset="0"/>
                <a:ea typeface="Tahoma" panose="020B0604030504040204" pitchFamily="34" charset="0"/>
                <a:cs typeface="Tahoma" panose="020B0604030504040204" pitchFamily="34" charset="0"/>
              </a:rPr>
              <a:t> </a:t>
            </a:r>
            <a:r>
              <a:rPr lang="en-US" b="1" i="1" dirty="0" err="1" smtClean="0">
                <a:latin typeface="Tahoma" panose="020B0604030504040204" pitchFamily="34" charset="0"/>
                <a:ea typeface="Tahoma" panose="020B0604030504040204" pitchFamily="34" charset="0"/>
                <a:cs typeface="Tahoma" panose="020B0604030504040204" pitchFamily="34" charset="0"/>
              </a:rPr>
              <a:t>lại</a:t>
            </a:r>
            <a:r>
              <a:rPr lang="en-US" b="1" i="1" dirty="0" smtClean="0">
                <a:latin typeface="Tahoma" panose="020B0604030504040204" pitchFamily="34" charset="0"/>
                <a:ea typeface="Tahoma" panose="020B0604030504040204" pitchFamily="34" charset="0"/>
                <a:cs typeface="Tahoma" panose="020B0604030504040204" pitchFamily="34" charset="0"/>
              </a:rPr>
              <a:t> </a:t>
            </a:r>
            <a:r>
              <a:rPr lang="en-US" b="1" i="1" dirty="0" err="1" smtClean="0">
                <a:latin typeface="Tahoma" panose="020B0604030504040204" pitchFamily="34" charset="0"/>
                <a:ea typeface="Tahoma" panose="020B0604030504040204" pitchFamily="34" charset="0"/>
                <a:cs typeface="Tahoma" panose="020B0604030504040204" pitchFamily="34" charset="0"/>
              </a:rPr>
              <a:t>thời</a:t>
            </a:r>
            <a:r>
              <a:rPr lang="en-US" b="1" i="1" dirty="0" smtClean="0">
                <a:latin typeface="Tahoma" panose="020B0604030504040204" pitchFamily="34" charset="0"/>
                <a:ea typeface="Tahoma" panose="020B0604030504040204" pitchFamily="34" charset="0"/>
                <a:cs typeface="Tahoma" panose="020B0604030504040204" pitchFamily="34" charset="0"/>
              </a:rPr>
              <a:t> </a:t>
            </a:r>
            <a:r>
              <a:rPr lang="en-US" b="1" i="1" dirty="0" err="1" smtClean="0">
                <a:latin typeface="Tahoma" panose="020B0604030504040204" pitchFamily="34" charset="0"/>
                <a:ea typeface="Tahoma" panose="020B0604030504040204" pitchFamily="34" charset="0"/>
                <a:cs typeface="Tahoma" panose="020B0604030504040204" pitchFamily="34" charset="0"/>
              </a:rPr>
              <a:t>điểm</a:t>
            </a:r>
            <a:r>
              <a:rPr lang="en-US" b="1" i="1" dirty="0" smtClean="0">
                <a:latin typeface="Tahoma" panose="020B0604030504040204" pitchFamily="34" charset="0"/>
                <a:ea typeface="Tahoma" panose="020B0604030504040204" pitchFamily="34" charset="0"/>
                <a:cs typeface="Tahoma" panose="020B0604030504040204" pitchFamily="34" charset="0"/>
              </a:rPr>
              <a:t> </a:t>
            </a:r>
            <a:r>
              <a:rPr lang="en-US" b="1" i="1" dirty="0" err="1" smtClean="0">
                <a:latin typeface="Tahoma" panose="020B0604030504040204" pitchFamily="34" charset="0"/>
                <a:ea typeface="Tahoma" panose="020B0604030504040204" pitchFamily="34" charset="0"/>
                <a:cs typeface="Tahoma" panose="020B0604030504040204" pitchFamily="34" charset="0"/>
              </a:rPr>
              <a:t>hiện</a:t>
            </a:r>
            <a:r>
              <a:rPr lang="en-US" b="1" i="1" dirty="0" smtClean="0">
                <a:latin typeface="Tahoma" panose="020B0604030504040204" pitchFamily="34" charset="0"/>
                <a:ea typeface="Tahoma" panose="020B0604030504040204" pitchFamily="34" charset="0"/>
                <a:cs typeface="Tahoma" panose="020B0604030504040204" pitchFamily="34" charset="0"/>
              </a:rPr>
              <a:t> </a:t>
            </a:r>
            <a:r>
              <a:rPr lang="en-US" b="1" i="1" dirty="0" err="1" smtClean="0">
                <a:latin typeface="Tahoma" panose="020B0604030504040204" pitchFamily="34" charset="0"/>
                <a:ea typeface="Tahoma" panose="020B0604030504040204" pitchFamily="34" charset="0"/>
                <a:cs typeface="Tahoma" panose="020B0604030504040204" pitchFamily="34" charset="0"/>
              </a:rPr>
              <a:t>tại</a:t>
            </a:r>
            <a:r>
              <a:rPr lang="en-US" b="1" i="1" dirty="0" smtClean="0">
                <a:latin typeface="Tahoma" panose="020B0604030504040204" pitchFamily="34" charset="0"/>
                <a:ea typeface="Tahoma" panose="020B0604030504040204" pitchFamily="34" charset="0"/>
                <a:cs typeface="Tahoma" panose="020B0604030504040204" pitchFamily="34" charset="0"/>
              </a:rPr>
              <a:t> </a:t>
            </a:r>
            <a:r>
              <a:rPr lang="en-US" b="1" i="1" dirty="0" err="1" smtClean="0">
                <a:latin typeface="Tahoma" panose="020B0604030504040204" pitchFamily="34" charset="0"/>
                <a:ea typeface="Tahoma" panose="020B0604030504040204" pitchFamily="34" charset="0"/>
                <a:cs typeface="Tahoma" panose="020B0604030504040204" pitchFamily="34" charset="0"/>
              </a:rPr>
              <a:t>sau</a:t>
            </a:r>
            <a:r>
              <a:rPr lang="en-US" b="1" i="1" dirty="0" smtClean="0">
                <a:latin typeface="Tahoma" panose="020B0604030504040204" pitchFamily="34" charset="0"/>
                <a:ea typeface="Tahoma" panose="020B0604030504040204" pitchFamily="34" charset="0"/>
                <a:cs typeface="Tahoma" panose="020B0604030504040204" pitchFamily="34" charset="0"/>
              </a:rPr>
              <a:t> 3 </a:t>
            </a:r>
            <a:r>
              <a:rPr lang="en-US" b="1" i="1" dirty="0" err="1" smtClean="0">
                <a:latin typeface="Tahoma" panose="020B0604030504040204" pitchFamily="34" charset="0"/>
                <a:ea typeface="Tahoma" panose="020B0604030504040204" pitchFamily="34" charset="0"/>
                <a:cs typeface="Tahoma" panose="020B0604030504040204" pitchFamily="34" charset="0"/>
              </a:rPr>
              <a:t>năm</a:t>
            </a:r>
            <a:r>
              <a:rPr lang="en-US" b="1" i="1" dirty="0" smtClean="0">
                <a:latin typeface="Tahoma" panose="020B0604030504040204" pitchFamily="34" charset="0"/>
                <a:ea typeface="Tahoma" panose="020B0604030504040204" pitchFamily="34" charset="0"/>
                <a:cs typeface="Tahoma" panose="020B0604030504040204" pitchFamily="34" charset="0"/>
              </a:rPr>
              <a:t>:</a:t>
            </a:r>
          </a:p>
          <a:p>
            <a:endParaRPr lang="en-US"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endParaRPr lang="vi-VN" b="1"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dirty="0" smtClean="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A341B478-8DA0-8394-8F04-68ABCB6339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6880" y="2011679"/>
            <a:ext cx="4807131" cy="462425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4971" y="1994261"/>
            <a:ext cx="5503818" cy="4624253"/>
          </a:xfrm>
          <a:prstGeom prst="rect">
            <a:avLst/>
          </a:prstGeom>
        </p:spPr>
      </p:pic>
    </p:spTree>
    <p:extLst>
      <p:ext uri="{BB962C8B-B14F-4D97-AF65-F5344CB8AC3E}">
        <p14:creationId xmlns:p14="http://schemas.microsoft.com/office/powerpoint/2010/main" val="3161485921"/>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latin typeface="Arial" panose="020B0604020202020204" pitchFamily="34" charset="0"/>
                <a:cs typeface="Arial" panose="020B0604020202020204" pitchFamily="34" charset="0"/>
              </a:rPr>
              <a:t> THANK YOU FOR LISTEN!</a:t>
            </a:r>
            <a:endParaRPr lang="en-US" sz="4000" dirty="0">
              <a:latin typeface="Arial" panose="020B0604020202020204" pitchFamily="34" charset="0"/>
              <a:cs typeface="Arial" panose="020B0604020202020204" pitchFamily="34" charset="0"/>
            </a:endParaRPr>
          </a:p>
        </p:txBody>
      </p:sp>
      <p:pic>
        <p:nvPicPr>
          <p:cNvPr id="1026" name="Picture 2" descr="GIỚI THIỆ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73751" y="1637211"/>
            <a:ext cx="7350033" cy="4415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4809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solidFill>
                  <a:srgbClr val="FF0000"/>
                </a:solidFill>
                <a:latin typeface="UTM HelvetIns" panose="02040603050506020204" pitchFamily="18" charset="0"/>
              </a:rPr>
              <a:t>TÌNH HÌNH UNG THƯ TẠI VIỆT NAM</a:t>
            </a:r>
            <a:endParaRPr lang="en-US" sz="3200" dirty="0">
              <a:solidFill>
                <a:srgbClr val="FF0000"/>
              </a:solidFill>
              <a:latin typeface="UTM HelvetIns" panose="020406030505060202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1178" y="1825371"/>
            <a:ext cx="7315200" cy="4253212"/>
          </a:xfrm>
          <a:prstGeom prst="rect">
            <a:avLst/>
          </a:prstGeom>
        </p:spPr>
      </p:pic>
    </p:spTree>
    <p:extLst>
      <p:ext uri="{BB962C8B-B14F-4D97-AF65-F5344CB8AC3E}">
        <p14:creationId xmlns:p14="http://schemas.microsoft.com/office/powerpoint/2010/main" val="695264403"/>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97904"/>
            <a:ext cx="8911687" cy="1280890"/>
          </a:xfrm>
        </p:spPr>
        <p:txBody>
          <a:bodyPr>
            <a:normAutofit fontScale="90000"/>
          </a:bodyPr>
          <a:lstStyle/>
          <a:p>
            <a:r>
              <a:rPr lang="en-US" sz="4000" dirty="0" smtClean="0">
                <a:solidFill>
                  <a:srgbClr val="FF0000"/>
                </a:solidFill>
                <a:latin typeface="UTM HelvetIns" panose="02040603050506020204" pitchFamily="18" charset="0"/>
              </a:rPr>
              <a:t>TẦM SOÁT, PHÁT HIỆN SỚM UNG THƯ</a:t>
            </a:r>
            <a:endParaRPr lang="en-US" sz="4000" dirty="0">
              <a:solidFill>
                <a:srgbClr val="FF0000"/>
              </a:solidFill>
              <a:latin typeface="UTM HelvetIns" panose="020406030505060202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924" y="1759130"/>
            <a:ext cx="8911687" cy="4667795"/>
          </a:xfrm>
          <a:prstGeom prst="rect">
            <a:avLst/>
          </a:prstGeom>
        </p:spPr>
      </p:pic>
    </p:spTree>
    <p:extLst>
      <p:ext uri="{BB962C8B-B14F-4D97-AF65-F5344CB8AC3E}">
        <p14:creationId xmlns:p14="http://schemas.microsoft.com/office/powerpoint/2010/main" val="290499964"/>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sp>
        <p:nvSpPr>
          <p:cNvPr id="7" name="Content Placeholder 2"/>
          <p:cNvSpPr>
            <a:spLocks noGrp="1"/>
          </p:cNvSpPr>
          <p:nvPr>
            <p:ph idx="1"/>
          </p:nvPr>
        </p:nvSpPr>
        <p:spPr>
          <a:xfrm>
            <a:off x="5334000" y="1439142"/>
            <a:ext cx="6757207" cy="5419897"/>
          </a:xfrm>
        </p:spPr>
        <p:txBody>
          <a:bodyPr>
            <a:noAutofit/>
          </a:bodyPr>
          <a:lstStyle/>
          <a:p>
            <a:pPr marL="0" indent="0">
              <a:buNone/>
            </a:pPr>
            <a:r>
              <a:rPr lang="vi-VN" b="1" dirty="0"/>
              <a:t>Các triệu chứng của ung thư đại trực tràng</a:t>
            </a:r>
            <a:endParaRPr lang="vi-VN" dirty="0"/>
          </a:p>
          <a:p>
            <a:r>
              <a:rPr lang="vi-VN" dirty="0" smtClean="0"/>
              <a:t>Ung </a:t>
            </a:r>
            <a:r>
              <a:rPr lang="vi-VN" dirty="0"/>
              <a:t>thư đại trực tràng giai đoạn sớm các triệu chứng âm thầm, kín đáo nên rất khó phát hiện. Do vậy, khi có một trong các dấu hiệu sau, chúng ta nên tới các cơ sở y tế để được thăm khám:</a:t>
            </a:r>
          </a:p>
          <a:p>
            <a:r>
              <a:rPr lang="vi-VN" dirty="0" smtClean="0"/>
              <a:t>Sự </a:t>
            </a:r>
            <a:r>
              <a:rPr lang="vi-VN" dirty="0"/>
              <a:t>rối loạn đại tiện như tiêu chảy, táo bón kéo dài hoặc đi phân mỏng và dẹt như lá lúa.</a:t>
            </a:r>
          </a:p>
          <a:p>
            <a:r>
              <a:rPr lang="vi-VN" dirty="0" smtClean="0"/>
              <a:t>Cảm </a:t>
            </a:r>
            <a:r>
              <a:rPr lang="vi-VN" dirty="0"/>
              <a:t>giác buồn đi ngoài thường xuyên, đi ngoài không hết phân.</a:t>
            </a:r>
          </a:p>
          <a:p>
            <a:r>
              <a:rPr lang="vi-VN" dirty="0" smtClean="0"/>
              <a:t>Đại </a:t>
            </a:r>
            <a:r>
              <a:rPr lang="vi-VN" dirty="0"/>
              <a:t>tiện ra máu lẫn với phân, đại tiện phân màu đen.</a:t>
            </a:r>
          </a:p>
          <a:p>
            <a:r>
              <a:rPr lang="vi-VN" dirty="0" smtClean="0"/>
              <a:t>Đau </a:t>
            </a:r>
            <a:r>
              <a:rPr lang="vi-VN" dirty="0"/>
              <a:t>bụng thường xuyên.</a:t>
            </a:r>
          </a:p>
          <a:p>
            <a:r>
              <a:rPr lang="vi-VN" dirty="0" smtClean="0"/>
              <a:t>Mệt </a:t>
            </a:r>
            <a:r>
              <a:rPr lang="vi-VN" dirty="0"/>
              <a:t>mỏi thường xuyên.</a:t>
            </a:r>
          </a:p>
          <a:p>
            <a:r>
              <a:rPr lang="vi-VN" dirty="0" smtClean="0"/>
              <a:t>Sút </a:t>
            </a:r>
            <a:r>
              <a:rPr lang="vi-VN" dirty="0"/>
              <a:t>cân không rõ nguyên nhân</a:t>
            </a:r>
          </a:p>
          <a:p>
            <a:pPr lvl="1"/>
            <a:endParaRPr lang="en-US" sz="1800" dirty="0">
              <a:solidFill>
                <a:srgbClr val="000000"/>
              </a:solidFill>
              <a:latin typeface="UTM Helve" panose="02040603050506020204" pitchFamily="18"/>
            </a:endParaRPr>
          </a:p>
        </p:txBody>
      </p:sp>
      <p:sp>
        <p:nvSpPr>
          <p:cNvPr id="2" name="Title 1">
            <a:extLst>
              <a:ext uri="{FF2B5EF4-FFF2-40B4-BE49-F238E27FC236}">
                <a16:creationId xmlns:a16="http://schemas.microsoft.com/office/drawing/2014/main" id="{CC75B3FF-AE78-623A-DF8F-161F8B980EF9}"/>
              </a:ext>
            </a:extLst>
          </p:cNvPr>
          <p:cNvSpPr txBox="1">
            <a:spLocks/>
          </p:cNvSpPr>
          <p:nvPr/>
        </p:nvSpPr>
        <p:spPr>
          <a:xfrm>
            <a:off x="1987015" y="406940"/>
            <a:ext cx="8911687"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dirty="0" smtClean="0">
                <a:solidFill>
                  <a:srgbClr val="FF0000"/>
                </a:solidFill>
                <a:latin typeface="UTM HelvetIns" panose="02040603050506020204" pitchFamily="18" charset="0"/>
              </a:rPr>
              <a:t>UNG THƯ ĐẠI TRỰC TRÀNG</a:t>
            </a:r>
            <a:endParaRPr lang="en-US" sz="4000" dirty="0">
              <a:solidFill>
                <a:srgbClr val="FF0000"/>
              </a:solidFill>
              <a:latin typeface="UTM HelvetIns" panose="02040603050506020204" pitchFamily="18" charset="0"/>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8606" y="1567543"/>
            <a:ext cx="4511040" cy="4850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3887716"/>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41B478-8DA0-8394-8F04-68ABCB6339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sp>
        <p:nvSpPr>
          <p:cNvPr id="8" name="Title 1">
            <a:extLst>
              <a:ext uri="{FF2B5EF4-FFF2-40B4-BE49-F238E27FC236}">
                <a16:creationId xmlns:a16="http://schemas.microsoft.com/office/drawing/2014/main" id="{47FC6B80-3A90-0C65-2908-A26A65B14061}"/>
              </a:ext>
            </a:extLst>
          </p:cNvPr>
          <p:cNvSpPr txBox="1">
            <a:spLocks/>
          </p:cNvSpPr>
          <p:nvPr/>
        </p:nvSpPr>
        <p:spPr>
          <a:xfrm>
            <a:off x="1969673" y="269779"/>
            <a:ext cx="8911687" cy="118798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smtClean="0">
                <a:solidFill>
                  <a:srgbClr val="FF0000"/>
                </a:solidFill>
                <a:latin typeface="UTM HelvetIns" panose="02040603050506020204" pitchFamily="18"/>
              </a:rPr>
              <a:t>CÁC YẾU TỐ NGUY CƠ</a:t>
            </a:r>
            <a:endParaRPr lang="en-VN" dirty="0">
              <a:solidFill>
                <a:srgbClr val="FF0000"/>
              </a:solidFill>
              <a:latin typeface="UTM HelvetIns" panose="02040603050506020204" pitchFamily="18"/>
            </a:endParaRPr>
          </a:p>
        </p:txBody>
      </p:sp>
      <p:sp>
        <p:nvSpPr>
          <p:cNvPr id="2" name="Content Placeholder 1"/>
          <p:cNvSpPr>
            <a:spLocks noGrp="1"/>
          </p:cNvSpPr>
          <p:nvPr>
            <p:ph idx="1"/>
          </p:nvPr>
        </p:nvSpPr>
        <p:spPr/>
        <p:txBody>
          <a:bodyPr>
            <a:normAutofit/>
          </a:bodyPr>
          <a:lstStyle/>
          <a:p>
            <a:pPr marL="0" indent="0">
              <a:buNone/>
            </a:pPr>
            <a:r>
              <a:rPr lang="en-US" b="1" i="1" dirty="0"/>
              <a:t>C</a:t>
            </a:r>
            <a:r>
              <a:rPr lang="vi-VN" b="1" i="1" dirty="0" smtClean="0"/>
              <a:t>ác </a:t>
            </a:r>
            <a:r>
              <a:rPr lang="vi-VN" b="1" i="1" dirty="0"/>
              <a:t>yếu tố nguy cơ có thể thay đổi:</a:t>
            </a:r>
            <a:endParaRPr lang="vi-VN" dirty="0"/>
          </a:p>
          <a:p>
            <a:r>
              <a:rPr lang="vi-VN" dirty="0" smtClean="0"/>
              <a:t>Béo </a:t>
            </a:r>
            <a:r>
              <a:rPr lang="vi-VN" dirty="0"/>
              <a:t>phì.</a:t>
            </a:r>
          </a:p>
          <a:p>
            <a:r>
              <a:rPr lang="vi-VN" dirty="0" smtClean="0"/>
              <a:t> Ít </a:t>
            </a:r>
            <a:r>
              <a:rPr lang="vi-VN" dirty="0"/>
              <a:t>vận động thể dục thể thao.</a:t>
            </a:r>
          </a:p>
          <a:p>
            <a:r>
              <a:rPr lang="vi-VN" dirty="0" smtClean="0"/>
              <a:t>Chế </a:t>
            </a:r>
            <a:r>
              <a:rPr lang="vi-VN" dirty="0"/>
              <a:t>độ ăn nhiều thịt đỏ (thịt bò, lợn, cừu, gan…) và thịt chế biến công nghiệp (xúc xích, thức ăn nhanh, đồ chiên xào…), thịt nấu ở nhiệt độ rất cao (thịt nướng, thịt rán</a:t>
            </a:r>
            <a:r>
              <a:rPr lang="vi-VN" dirty="0" smtClean="0"/>
              <a:t>…).</a:t>
            </a:r>
            <a:r>
              <a:rPr lang="en-US" dirty="0" smtClean="0"/>
              <a:t> </a:t>
            </a:r>
          </a:p>
          <a:p>
            <a:r>
              <a:rPr lang="vi-VN" dirty="0" smtClean="0"/>
              <a:t>Hút </a:t>
            </a:r>
            <a:r>
              <a:rPr lang="vi-VN" dirty="0"/>
              <a:t>thuốc lá.</a:t>
            </a:r>
          </a:p>
          <a:p>
            <a:r>
              <a:rPr lang="vi-VN" dirty="0" smtClean="0"/>
              <a:t>Sử </a:t>
            </a:r>
            <a:r>
              <a:rPr lang="vi-VN" dirty="0"/>
              <a:t>dụng nhiều đồ uống có cồn (rượu, bia</a:t>
            </a:r>
            <a:r>
              <a:rPr lang="vi-VN" dirty="0" smtClean="0"/>
              <a:t>…).</a:t>
            </a:r>
            <a:endParaRPr lang="en-US" dirty="0" smtClean="0"/>
          </a:p>
          <a:p>
            <a:r>
              <a:rPr lang="vi-VN" dirty="0"/>
              <a:t>Người bị viêm loét dạ dày – tá tràng mãn tính, nhiễm </a:t>
            </a:r>
            <a:r>
              <a:rPr lang="vi-VN" dirty="0" smtClean="0"/>
              <a:t>HP</a:t>
            </a:r>
            <a:endParaRPr lang="en-US" dirty="0" smtClean="0"/>
          </a:p>
          <a:p>
            <a:endParaRPr lang="vi-VN" dirty="0"/>
          </a:p>
        </p:txBody>
      </p:sp>
    </p:spTree>
    <p:extLst>
      <p:ext uri="{BB962C8B-B14F-4D97-AF65-F5344CB8AC3E}">
        <p14:creationId xmlns:p14="http://schemas.microsoft.com/office/powerpoint/2010/main" val="3664807129"/>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41B478-8DA0-8394-8F04-68ABCB6339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sp>
        <p:nvSpPr>
          <p:cNvPr id="8" name="Title 1">
            <a:extLst>
              <a:ext uri="{FF2B5EF4-FFF2-40B4-BE49-F238E27FC236}">
                <a16:creationId xmlns:a16="http://schemas.microsoft.com/office/drawing/2014/main" id="{4E79788D-5898-4D9C-1958-B107D091E8A6}"/>
              </a:ext>
            </a:extLst>
          </p:cNvPr>
          <p:cNvSpPr txBox="1">
            <a:spLocks/>
          </p:cNvSpPr>
          <p:nvPr/>
        </p:nvSpPr>
        <p:spPr>
          <a:xfrm>
            <a:off x="1969673" y="269779"/>
            <a:ext cx="8911687" cy="1076701"/>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smtClean="0">
                <a:solidFill>
                  <a:srgbClr val="FF0000"/>
                </a:solidFill>
                <a:latin typeface="UTM HelvetIns" panose="02040603050506020204" pitchFamily="18"/>
              </a:rPr>
              <a:t>CÁC YẾU TỐ </a:t>
            </a:r>
            <a:r>
              <a:rPr lang="en-US" smtClean="0">
                <a:solidFill>
                  <a:srgbClr val="FF0000"/>
                </a:solidFill>
                <a:latin typeface="UTM HelvetIns" panose="02040603050506020204" pitchFamily="18"/>
              </a:rPr>
              <a:t>NGUY CƠ</a:t>
            </a:r>
            <a:endParaRPr lang="en-VN" dirty="0">
              <a:solidFill>
                <a:srgbClr val="FF0000"/>
              </a:solidFill>
              <a:latin typeface="UTM HelvetIns" panose="02040603050506020204" pitchFamily="18"/>
            </a:endParaRPr>
          </a:p>
        </p:txBody>
      </p:sp>
      <p:sp>
        <p:nvSpPr>
          <p:cNvPr id="2" name="Content Placeholder 1"/>
          <p:cNvSpPr>
            <a:spLocks noGrp="1"/>
          </p:cNvSpPr>
          <p:nvPr>
            <p:ph idx="1"/>
          </p:nvPr>
        </p:nvSpPr>
        <p:spPr>
          <a:xfrm>
            <a:off x="2589212" y="2002971"/>
            <a:ext cx="8915400" cy="4650377"/>
          </a:xfrm>
        </p:spPr>
        <p:txBody>
          <a:bodyPr>
            <a:normAutofit fontScale="92500" lnSpcReduction="20000"/>
          </a:bodyPr>
          <a:lstStyle/>
          <a:p>
            <a:pPr marL="0" indent="0">
              <a:buNone/>
            </a:pPr>
            <a:r>
              <a:rPr lang="vi-VN" b="1" i="1" dirty="0" smtClean="0"/>
              <a:t>Các </a:t>
            </a:r>
            <a:r>
              <a:rPr lang="vi-VN" b="1" i="1" dirty="0"/>
              <a:t>yếu tố nguy cơ không thể thay đổi:</a:t>
            </a:r>
            <a:endParaRPr lang="vi-VN" dirty="0"/>
          </a:p>
          <a:p>
            <a:r>
              <a:rPr lang="vi-VN" dirty="0" smtClean="0"/>
              <a:t>Tuổi </a:t>
            </a:r>
            <a:r>
              <a:rPr lang="vi-VN" dirty="0"/>
              <a:t>cao: nguy cơ bị ung thư </a:t>
            </a:r>
            <a:r>
              <a:rPr lang="en-US" dirty="0" err="1" smtClean="0">
                <a:latin typeface="Tahoma" panose="020B0604030504040204" pitchFamily="34" charset="0"/>
                <a:ea typeface="Tahoma" panose="020B0604030504040204" pitchFamily="34" charset="0"/>
                <a:cs typeface="Tahoma" panose="020B0604030504040204" pitchFamily="34" charset="0"/>
              </a:rPr>
              <a:t>dạ</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dày</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đại</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trực</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tràng</a:t>
            </a:r>
            <a:r>
              <a:rPr lang="vi-VN" dirty="0" smtClean="0">
                <a:latin typeface="Tahoma" panose="020B0604030504040204" pitchFamily="34" charset="0"/>
                <a:ea typeface="Tahoma" panose="020B0604030504040204" pitchFamily="34" charset="0"/>
                <a:cs typeface="Tahoma" panose="020B0604030504040204" pitchFamily="34" charset="0"/>
              </a:rPr>
              <a:t> </a:t>
            </a:r>
            <a:r>
              <a:rPr lang="vi-VN" dirty="0"/>
              <a:t>tăng cao rõ rệt sau 50 tuổi.</a:t>
            </a:r>
          </a:p>
          <a:p>
            <a:r>
              <a:rPr lang="vi-VN" dirty="0" smtClean="0"/>
              <a:t>Tiền </a:t>
            </a:r>
            <a:r>
              <a:rPr lang="vi-VN" dirty="0"/>
              <a:t>sử đã bị polyp (đặc biệt là nhiều polyp) hoặc ung thư đại trực tràng.</a:t>
            </a:r>
          </a:p>
          <a:p>
            <a:r>
              <a:rPr lang="vi-VN" dirty="0" smtClean="0"/>
              <a:t>Tiền </a:t>
            </a:r>
            <a:r>
              <a:rPr lang="vi-VN" dirty="0"/>
              <a:t>sử bị viêm đại trực tràng mạn tính bao gồm cả bệnh Crohn.</a:t>
            </a:r>
          </a:p>
          <a:p>
            <a:r>
              <a:rPr lang="vi-VN" dirty="0" smtClean="0"/>
              <a:t>Tiền </a:t>
            </a:r>
            <a:r>
              <a:rPr lang="vi-VN" dirty="0"/>
              <a:t>sử gia đình có người bị ung thư đại trực tràng hoặc đa polyp tuyến đại trực tràng: theo thống kê trong 5 bệnh nhân ung thư đại trực tràng thì sẽ có 1 bệnh nhân có thành viên trong gia đình cũng bị ung thư đại trực tràng, thường gặp nhất là: bố mẹ, anh chị em ruột.</a:t>
            </a:r>
          </a:p>
          <a:p>
            <a:r>
              <a:rPr lang="vi-VN" dirty="0" smtClean="0"/>
              <a:t>Các </a:t>
            </a:r>
            <a:r>
              <a:rPr lang="vi-VN" dirty="0"/>
              <a:t>hội chứng di truyền: 5 – 10% bệnh nhân ung thư đại-trực tràng có các đột biến gen di truyền, phổ biến nhất là các trường hợp bị đa polyp dạng tuyến gia đình (familial adenomatous polyposis - FAP) và hội chứng Lynch (ung thư đại tràng không đa polyp di truyền – hereditary non-polyposis colon cancer – HNPCC). Các bệnh nhân này thường bị bệnh khi tuổi còn khá trẻ.</a:t>
            </a:r>
          </a:p>
          <a:p>
            <a:r>
              <a:rPr lang="vi-VN" dirty="0" smtClean="0"/>
              <a:t>Chủng </a:t>
            </a:r>
            <a:r>
              <a:rPr lang="vi-VN" dirty="0"/>
              <a:t>tộc và dân tộc: người Mỹ gốc Phi và người Do Thái gốc Đông Âu có tỷ lệ mắc và tử vong do ung thư đại trực tràng cao nhất trong các nhóm chủng tộc.</a:t>
            </a:r>
          </a:p>
          <a:p>
            <a:r>
              <a:rPr lang="vi-VN" dirty="0" smtClean="0"/>
              <a:t>Đái </a:t>
            </a:r>
            <a:r>
              <a:rPr lang="vi-VN" dirty="0"/>
              <a:t>tháo đường tuýp 2: bệnh nhân đái tháo đường type 2 có nguy cơ cao và tiên lượng kém hơn khi được chẩn đoán bị ung thư đại trực tràng</a:t>
            </a:r>
            <a:r>
              <a:rPr lang="vi-VN" dirty="0" smtClean="0"/>
              <a:t>.</a:t>
            </a:r>
            <a:endParaRPr lang="vi-VN" dirty="0"/>
          </a:p>
        </p:txBody>
      </p:sp>
    </p:spTree>
    <p:extLst>
      <p:ext uri="{BB962C8B-B14F-4D97-AF65-F5344CB8AC3E}">
        <p14:creationId xmlns:p14="http://schemas.microsoft.com/office/powerpoint/2010/main" val="2733466236"/>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FADBCD-6DCD-22A5-A38F-07D4405A0AC6}"/>
              </a:ext>
            </a:extLst>
          </p:cNvPr>
          <p:cNvSpPr>
            <a:spLocks noGrp="1"/>
          </p:cNvSpPr>
          <p:nvPr>
            <p:ph idx="1"/>
          </p:nvPr>
        </p:nvSpPr>
        <p:spPr>
          <a:xfrm>
            <a:off x="1969672" y="1412722"/>
            <a:ext cx="8911688" cy="4944536"/>
          </a:xfrm>
        </p:spPr>
        <p:txBody>
          <a:bodyPr>
            <a:normAutofit/>
          </a:bodyPr>
          <a:lstStyle/>
          <a:p>
            <a:pPr marL="0" indent="0">
              <a:lnSpc>
                <a:spcPct val="150000"/>
              </a:lnSpc>
              <a:buNone/>
            </a:pPr>
            <a:r>
              <a:rPr lang="en-US" b="1" dirty="0" smtClean="0">
                <a:latin typeface="Tahoma" panose="020B0604030504040204" pitchFamily="34" charset="0"/>
                <a:ea typeface="Tahoma" panose="020B0604030504040204" pitchFamily="34" charset="0"/>
                <a:cs typeface="Tahoma" panose="020B0604030504040204" pitchFamily="34" charset="0"/>
              </a:rPr>
              <a:t>XÉT NGHIỆM MÁU: </a:t>
            </a:r>
          </a:p>
          <a:p>
            <a:pPr>
              <a:lnSpc>
                <a:spcPct val="150000"/>
              </a:lnSpc>
            </a:pPr>
            <a:r>
              <a:rPr lang="vi-VN" dirty="0" smtClean="0"/>
              <a:t>Các </a:t>
            </a:r>
            <a:r>
              <a:rPr lang="vi-VN" dirty="0"/>
              <a:t>tế bào ung thư sẽ sản sinh ra protein hoặc hormone đặc biệt. Bác sĩ sẽ lấy mẫu máu để </a:t>
            </a:r>
            <a:r>
              <a:rPr lang="vi-VN" b="1" dirty="0"/>
              <a:t>xét nghiệm tầm soát ung thư đường tiêu hoá</a:t>
            </a:r>
            <a:r>
              <a:rPr lang="vi-VN" dirty="0"/>
              <a:t> và chẩn đoán bệnh dựa trên các chỉ số cụ thể. Chẳng hạn như </a:t>
            </a:r>
            <a:r>
              <a:rPr lang="vi-VN" b="1" dirty="0"/>
              <a:t>tầm soát ung thư dạ dày</a:t>
            </a:r>
            <a:r>
              <a:rPr lang="vi-VN" dirty="0"/>
              <a:t> gồm các chỉ số CA 72-4, CA 19-9, CEA; tầm soát ung thư đại tràng với chỉ số CEA, CA 19-9, CA 72-4;...</a:t>
            </a:r>
          </a:p>
          <a:p>
            <a:pPr>
              <a:lnSpc>
                <a:spcPct val="150000"/>
              </a:lnSpc>
            </a:pPr>
            <a:r>
              <a:rPr lang="vi-VN" dirty="0" smtClean="0">
                <a:hlinkClick r:id="rId2"/>
              </a:rPr>
              <a:t>Xét nghiệm máu</a:t>
            </a:r>
            <a:r>
              <a:rPr lang="vi-VN" dirty="0"/>
              <a:t> không phải là yếu tố duy nhất đưa đến kết quả chẩn đoán bệnh vì có thể sẽ xảy ra trường hợp âm tính giả hoặc dương tính giả. Các chỉ số tăng cao cũng có thể không phải do ung thư mà từ một số nguyên nhân khác</a:t>
            </a:r>
          </a:p>
          <a:p>
            <a:endParaRPr lang="en-VN" sz="2000" dirty="0">
              <a:latin typeface="UTM Helve" panose="02040603050506020204" pitchFamily="18"/>
            </a:endParaRPr>
          </a:p>
        </p:txBody>
      </p:sp>
      <p:pic>
        <p:nvPicPr>
          <p:cNvPr id="4" name="Picture 3">
            <a:extLst>
              <a:ext uri="{FF2B5EF4-FFF2-40B4-BE49-F238E27FC236}">
                <a16:creationId xmlns:a16="http://schemas.microsoft.com/office/drawing/2014/main" id="{A341B478-8DA0-8394-8F04-68ABCB633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sp>
        <p:nvSpPr>
          <p:cNvPr id="8" name="Title 1">
            <a:extLst>
              <a:ext uri="{FF2B5EF4-FFF2-40B4-BE49-F238E27FC236}">
                <a16:creationId xmlns:a16="http://schemas.microsoft.com/office/drawing/2014/main" id="{75D36F5A-0B6D-0115-F36B-A24CB78A0C9D}"/>
              </a:ext>
            </a:extLst>
          </p:cNvPr>
          <p:cNvSpPr txBox="1">
            <a:spLocks/>
          </p:cNvSpPr>
          <p:nvPr/>
        </p:nvSpPr>
        <p:spPr>
          <a:xfrm>
            <a:off x="1969673" y="269779"/>
            <a:ext cx="8911687" cy="827501"/>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900" dirty="0" smtClean="0">
                <a:solidFill>
                  <a:srgbClr val="FF0000"/>
                </a:solidFill>
                <a:latin typeface="UTM HelvetIns" panose="02040603050506020204" pitchFamily="18"/>
              </a:rPr>
              <a:t>CHẨN ĐOÁN</a:t>
            </a:r>
            <a:endParaRPr lang="en-VN" sz="3900" dirty="0">
              <a:solidFill>
                <a:srgbClr val="FF0000"/>
              </a:solidFill>
              <a:latin typeface="UTM HelvetIns" panose="02040603050506020204" pitchFamily="18"/>
            </a:endParaRPr>
          </a:p>
        </p:txBody>
      </p:sp>
    </p:spTree>
    <p:extLst>
      <p:ext uri="{BB962C8B-B14F-4D97-AF65-F5344CB8AC3E}">
        <p14:creationId xmlns:p14="http://schemas.microsoft.com/office/powerpoint/2010/main" val="2139951403"/>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41B478-8DA0-8394-8F04-68ABCB6339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sp>
        <p:nvSpPr>
          <p:cNvPr id="9" name="Title 1">
            <a:extLst>
              <a:ext uri="{FF2B5EF4-FFF2-40B4-BE49-F238E27FC236}">
                <a16:creationId xmlns:a16="http://schemas.microsoft.com/office/drawing/2014/main" id="{F88CC161-2AA1-CADF-CEFD-551ADC97D66E}"/>
              </a:ext>
            </a:extLst>
          </p:cNvPr>
          <p:cNvSpPr>
            <a:spLocks noGrp="1"/>
          </p:cNvSpPr>
          <p:nvPr>
            <p:ph type="title"/>
          </p:nvPr>
        </p:nvSpPr>
        <p:spPr>
          <a:xfrm>
            <a:off x="1969673" y="269779"/>
            <a:ext cx="8911687" cy="827501"/>
          </a:xfrm>
        </p:spPr>
        <p:txBody>
          <a:bodyPr>
            <a:normAutofit/>
          </a:bodyPr>
          <a:lstStyle/>
          <a:p>
            <a:pPr algn="ctr"/>
            <a:r>
              <a:rPr lang="en-US" sz="3900" dirty="0" smtClean="0">
                <a:solidFill>
                  <a:srgbClr val="FF0000"/>
                </a:solidFill>
                <a:latin typeface="UTM HelvetIns" panose="02040603050506020204" pitchFamily="18"/>
              </a:rPr>
              <a:t>CHẨN ĐOÁN</a:t>
            </a:r>
            <a:endParaRPr lang="en-VN" sz="3900" dirty="0">
              <a:solidFill>
                <a:srgbClr val="FF0000"/>
              </a:solidFill>
              <a:latin typeface="UTM HelvetIns" panose="02040603050506020204" pitchFamily="18"/>
            </a:endParaRPr>
          </a:p>
        </p:txBody>
      </p:sp>
      <p:sp>
        <p:nvSpPr>
          <p:cNvPr id="6" name="Content Placeholder 2">
            <a:extLst>
              <a:ext uri="{FF2B5EF4-FFF2-40B4-BE49-F238E27FC236}">
                <a16:creationId xmlns:a16="http://schemas.microsoft.com/office/drawing/2014/main" id="{E7CA1857-1B0D-3785-333C-79DBC8A61DF4}"/>
              </a:ext>
            </a:extLst>
          </p:cNvPr>
          <p:cNvSpPr txBox="1">
            <a:spLocks/>
          </p:cNvSpPr>
          <p:nvPr/>
        </p:nvSpPr>
        <p:spPr>
          <a:xfrm>
            <a:off x="5535930" y="1438103"/>
            <a:ext cx="6656070" cy="541989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endParaRPr lang="en-US" sz="1800" dirty="0">
              <a:solidFill>
                <a:srgbClr val="000000"/>
              </a:solidFill>
              <a:latin typeface="UTM Helve" panose="02040603050506020204" pitchFamily="18"/>
            </a:endParaRPr>
          </a:p>
        </p:txBody>
      </p:sp>
      <p:sp>
        <p:nvSpPr>
          <p:cNvPr id="3" name="Rectangle 2"/>
          <p:cNvSpPr/>
          <p:nvPr/>
        </p:nvSpPr>
        <p:spPr>
          <a:xfrm>
            <a:off x="5535930" y="2136339"/>
            <a:ext cx="6577692" cy="4247317"/>
          </a:xfrm>
          <a:prstGeom prst="rect">
            <a:avLst/>
          </a:prstGeom>
        </p:spPr>
        <p:txBody>
          <a:bodyPr wrap="square">
            <a:spAutoFit/>
          </a:bodyPr>
          <a:lstStyle/>
          <a:p>
            <a:pPr marL="285750" indent="-285750">
              <a:lnSpc>
                <a:spcPct val="150000"/>
              </a:lnSpc>
              <a:buFont typeface="Arial" panose="020B0604020202020204" pitchFamily="34" charset="0"/>
              <a:buChar char="•"/>
            </a:pPr>
            <a:r>
              <a:rPr lang="vi-VN" b="1" dirty="0" smtClean="0">
                <a:latin typeface="Helvetica" panose="020B0604020202020204" pitchFamily="34" charset="0"/>
                <a:hlinkClick r:id="rId3"/>
              </a:rPr>
              <a:t>Nội </a:t>
            </a:r>
            <a:r>
              <a:rPr lang="vi-VN" b="1" dirty="0">
                <a:latin typeface="Helvetica" panose="020B0604020202020204" pitchFamily="34" charset="0"/>
                <a:hlinkClick r:id="rId3"/>
              </a:rPr>
              <a:t>soi tiêu hoá</a:t>
            </a:r>
            <a:r>
              <a:rPr lang="vi-VN" dirty="0">
                <a:solidFill>
                  <a:srgbClr val="333333"/>
                </a:solidFill>
                <a:latin typeface="Helvetica" panose="020B0604020202020204" pitchFamily="34" charset="0"/>
              </a:rPr>
              <a:t> là phương pháp hiệu quả và phổ biến nhất giúp chẩn đoán chính xác các bệnh lý về đường tiêu hoá. Với hệ thống xử lý hình ảnh có chức năng phóng đại 120 lần và lọc bước sóng ánh sáng, thủ thuật này giúp quan sát tình trạng niêm mạc rõ nét và phát hiện các tổn thương rất nhỏ chỉ vài milimet bên trong ống tiêu hoá. </a:t>
            </a:r>
            <a:endParaRPr lang="en-US" dirty="0" smtClean="0">
              <a:solidFill>
                <a:srgbClr val="333333"/>
              </a:solidFill>
              <a:latin typeface="Helvetica" panose="020B0604020202020204" pitchFamily="34" charset="0"/>
            </a:endParaRPr>
          </a:p>
          <a:p>
            <a:pPr marL="285750" indent="-285750">
              <a:lnSpc>
                <a:spcPct val="150000"/>
              </a:lnSpc>
              <a:buFont typeface="Arial" panose="020B0604020202020204" pitchFamily="34" charset="0"/>
              <a:buChar char="•"/>
            </a:pPr>
            <a:r>
              <a:rPr lang="vi-VN" dirty="0" smtClean="0">
                <a:solidFill>
                  <a:srgbClr val="C00000"/>
                </a:solidFill>
                <a:latin typeface="Helvetica" panose="020B0604020202020204" pitchFamily="34" charset="0"/>
              </a:rPr>
              <a:t>Nếu </a:t>
            </a:r>
            <a:r>
              <a:rPr lang="vi-VN" dirty="0">
                <a:solidFill>
                  <a:srgbClr val="C00000"/>
                </a:solidFill>
                <a:latin typeface="Helvetica" panose="020B0604020202020204" pitchFamily="34" charset="0"/>
              </a:rPr>
              <a:t>như có dấu hiệu bất thường, bác sĩ sẽ lấy mẫu mô và tiến hành sinh thiết để tìm ra tế bào ung thư</a:t>
            </a:r>
            <a:r>
              <a:rPr lang="vi-VN" dirty="0" smtClean="0">
                <a:solidFill>
                  <a:srgbClr val="C00000"/>
                </a:solidFill>
                <a:latin typeface="Helvetica" panose="020B0604020202020204" pitchFamily="34" charset="0"/>
              </a:rPr>
              <a:t>.</a:t>
            </a:r>
            <a:endParaRPr lang="en-US" dirty="0" smtClean="0">
              <a:solidFill>
                <a:srgbClr val="C00000"/>
              </a:solidFill>
              <a:latin typeface="Helvetica" panose="020B0604020202020204" pitchFamily="34" charset="0"/>
            </a:endParaRPr>
          </a:p>
          <a:p>
            <a:pPr marL="285750" indent="-285750">
              <a:lnSpc>
                <a:spcPct val="150000"/>
              </a:lnSpc>
              <a:buFont typeface="Arial" panose="020B0604020202020204" pitchFamily="34" charset="0"/>
              <a:buChar char="•"/>
            </a:pPr>
            <a:r>
              <a:rPr lang="vi-VN" dirty="0"/>
              <a:t>Đây là phương pháp duy nhất vừa giúp phát hiện, vừa có thể lấy dị vật hoặc cắt bỏ polyp cùng lúc.</a:t>
            </a:r>
            <a:endParaRPr lang="vi-VN" b="0" i="0" dirty="0">
              <a:solidFill>
                <a:srgbClr val="333333"/>
              </a:solidFill>
              <a:effectLst/>
              <a:latin typeface="Helvetica" panose="020B0604020202020204" pitchFamily="34" charset="0"/>
            </a:endParaRPr>
          </a:p>
        </p:txBody>
      </p:sp>
      <p:pic>
        <p:nvPicPr>
          <p:cNvPr id="2054" name="Picture 6" descr="Cách phòng ngừa ung thư đường tiêu hóa sớm hiệu quả"/>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863" y="2377440"/>
            <a:ext cx="4456067" cy="4006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43194"/>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7BEBC-44C3-F5CB-C179-AD5883FEFD7E}"/>
              </a:ext>
            </a:extLst>
          </p:cNvPr>
          <p:cNvSpPr>
            <a:spLocks noGrp="1"/>
          </p:cNvSpPr>
          <p:nvPr>
            <p:ph type="title"/>
          </p:nvPr>
        </p:nvSpPr>
        <p:spPr>
          <a:xfrm>
            <a:off x="1969673" y="269779"/>
            <a:ext cx="8911687" cy="1280890"/>
          </a:xfrm>
        </p:spPr>
        <p:txBody>
          <a:bodyPr>
            <a:normAutofit/>
          </a:bodyPr>
          <a:lstStyle/>
          <a:p>
            <a:pPr algn="ctr"/>
            <a:r>
              <a:rPr lang="en-US" sz="3900" dirty="0" smtClean="0">
                <a:solidFill>
                  <a:srgbClr val="FF0000"/>
                </a:solidFill>
                <a:latin typeface="UTM HelvetIns" panose="02040603050506020204" pitchFamily="18"/>
              </a:rPr>
              <a:t>CHẨN ĐOÁN GIAI ĐOẠN</a:t>
            </a:r>
            <a:endParaRPr lang="en-VN" sz="3900" dirty="0">
              <a:solidFill>
                <a:srgbClr val="FF0000"/>
              </a:solidFill>
              <a:latin typeface="UTM HelvetIns" panose="02040603050506020204" pitchFamily="18"/>
            </a:endParaRPr>
          </a:p>
        </p:txBody>
      </p:sp>
      <p:sp>
        <p:nvSpPr>
          <p:cNvPr id="3" name="Content Placeholder 2">
            <a:extLst>
              <a:ext uri="{FF2B5EF4-FFF2-40B4-BE49-F238E27FC236}">
                <a16:creationId xmlns:a16="http://schemas.microsoft.com/office/drawing/2014/main" id="{43FADBCD-6DCD-22A5-A38F-07D4405A0AC6}"/>
              </a:ext>
            </a:extLst>
          </p:cNvPr>
          <p:cNvSpPr>
            <a:spLocks noGrp="1"/>
          </p:cNvSpPr>
          <p:nvPr>
            <p:ph idx="1"/>
          </p:nvPr>
        </p:nvSpPr>
        <p:spPr>
          <a:xfrm>
            <a:off x="1969673" y="1105989"/>
            <a:ext cx="8911687" cy="2011679"/>
          </a:xfrm>
        </p:spPr>
        <p:txBody>
          <a:bodyPr>
            <a:noAutofit/>
          </a:bodyPr>
          <a:lstStyle/>
          <a:p>
            <a:pPr>
              <a:lnSpc>
                <a:spcPct val="150000"/>
              </a:lnSpc>
            </a:pPr>
            <a:r>
              <a:rPr lang="en-US" dirty="0" smtClean="0">
                <a:latin typeface="Tahoma" panose="020B0604030504040204" pitchFamily="34" charset="0"/>
                <a:ea typeface="Tahoma" panose="020B0604030504040204" pitchFamily="34" charset="0"/>
                <a:cs typeface="Tahoma" panose="020B0604030504040204" pitchFamily="34" charset="0"/>
              </a:rPr>
              <a:t>MRI </a:t>
            </a:r>
            <a:r>
              <a:rPr lang="en-US" dirty="0" err="1" smtClean="0">
                <a:latin typeface="Tahoma" panose="020B0604030504040204" pitchFamily="34" charset="0"/>
                <a:ea typeface="Tahoma" panose="020B0604030504040204" pitchFamily="34" charset="0"/>
                <a:cs typeface="Tahoma" panose="020B0604030504040204" pitchFamily="34" charset="0"/>
              </a:rPr>
              <a:t>vùng</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chậu</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có</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tiêm</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thuốc</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đối</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quang</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từ</a:t>
            </a:r>
            <a:r>
              <a:rPr lang="vi-VN" dirty="0" smtClean="0"/>
              <a:t>: </a:t>
            </a:r>
            <a:r>
              <a:rPr lang="vi-VN" dirty="0"/>
              <a:t>đánh giá mức độ xâm lấn xung quanh, phát hiện các di căn hạch </a:t>
            </a:r>
            <a:r>
              <a:rPr lang="en-US" dirty="0" err="1" smtClean="0">
                <a:latin typeface="Tahoma" panose="020B0604030504040204" pitchFamily="34" charset="0"/>
                <a:ea typeface="Tahoma" panose="020B0604030504040204" pitchFamily="34" charset="0"/>
                <a:cs typeface="Tahoma" panose="020B0604030504040204" pitchFamily="34" charset="0"/>
              </a:rPr>
              <a:t>vùng</a:t>
            </a:r>
            <a:endParaRPr lang="vi-VN"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US" dirty="0" err="1" smtClean="0">
                <a:latin typeface="Tahoma" panose="020B0604030504040204" pitchFamily="34" charset="0"/>
                <a:ea typeface="Tahoma" panose="020B0604030504040204" pitchFamily="34" charset="0"/>
                <a:cs typeface="Tahoma" panose="020B0604030504040204" pitchFamily="34" charset="0"/>
              </a:rPr>
              <a:t>CTscanner</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bụng</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tiểu</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khung</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có</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tiêm</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err="1" smtClean="0">
                <a:latin typeface="Tahoma" panose="020B0604030504040204" pitchFamily="34" charset="0"/>
                <a:ea typeface="Tahoma" panose="020B0604030504040204" pitchFamily="34" charset="0"/>
                <a:cs typeface="Tahoma" panose="020B0604030504040204" pitchFamily="34" charset="0"/>
              </a:rPr>
              <a:t>thuốc</a:t>
            </a:r>
            <a:r>
              <a:rPr lang="vi-VN" dirty="0" smtClean="0"/>
              <a:t>: </a:t>
            </a:r>
            <a:r>
              <a:rPr lang="vi-VN" dirty="0"/>
              <a:t>phát hiện các tổn thương di căn hạch và các tạng khác</a:t>
            </a:r>
          </a:p>
          <a:p>
            <a:endParaRPr lang="en-US" dirty="0">
              <a:solidFill>
                <a:srgbClr val="050505"/>
              </a:solidFill>
              <a:latin typeface="UTM Helve" panose="02040603050506020204" pitchFamily="18"/>
            </a:endParaRPr>
          </a:p>
        </p:txBody>
      </p:sp>
      <p:pic>
        <p:nvPicPr>
          <p:cNvPr id="4" name="Picture 3">
            <a:extLst>
              <a:ext uri="{FF2B5EF4-FFF2-40B4-BE49-F238E27FC236}">
                <a16:creationId xmlns:a16="http://schemas.microsoft.com/office/drawing/2014/main" id="{A341B478-8DA0-8394-8F04-68ABCB6339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72" y="65794"/>
            <a:ext cx="1202183" cy="1272555"/>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72155" y="3300548"/>
            <a:ext cx="9392234" cy="3492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471314"/>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1955</TotalTime>
  <Words>1045</Words>
  <Application>Microsoft Office PowerPoint</Application>
  <PresentationFormat>Widescreen</PresentationFormat>
  <Paragraphs>85</Paragraphs>
  <Slides>16</Slides>
  <Notes>0</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Century Gothic</vt:lpstr>
      <vt:lpstr>Helvetica</vt:lpstr>
      <vt:lpstr>Tahoma</vt:lpstr>
      <vt:lpstr>Tahoma (Body)</vt:lpstr>
      <vt:lpstr>UTM Helve</vt:lpstr>
      <vt:lpstr>UTM HelvetIns</vt:lpstr>
      <vt:lpstr>Wingdings 3</vt:lpstr>
      <vt:lpstr>Wisp</vt:lpstr>
      <vt:lpstr>BỆNH VIỆN ĐA KHOA VIỆT ĐỨC</vt:lpstr>
      <vt:lpstr>TÌNH HÌNH UNG THƯ TẠI VIỆT NAM</vt:lpstr>
      <vt:lpstr>TẦM SOÁT, PHÁT HIỆN SỚM UNG THƯ</vt:lpstr>
      <vt:lpstr>PowerPoint Presentation</vt:lpstr>
      <vt:lpstr>PowerPoint Presentation</vt:lpstr>
      <vt:lpstr>PowerPoint Presentation</vt:lpstr>
      <vt:lpstr>PowerPoint Presentation</vt:lpstr>
      <vt:lpstr>CHẨN ĐOÁN</vt:lpstr>
      <vt:lpstr>CHẨN ĐOÁN GIAI ĐOẠN</vt:lpstr>
      <vt:lpstr>ĐIỀU TRỊ </vt:lpstr>
      <vt:lpstr>ĐIỀU TRỊ </vt:lpstr>
      <vt:lpstr>CASE LÂM SÀNG </vt:lpstr>
      <vt:lpstr>CASE LÂM SÀNG </vt:lpstr>
      <vt:lpstr>CASE LÂM SÀNG </vt:lpstr>
      <vt:lpstr>CASE LÂM SÀNG </vt:lpstr>
      <vt:lpstr> THANK YOU FOR LISTEN!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Drthanhtrung</cp:lastModifiedBy>
  <cp:revision>60</cp:revision>
  <dcterms:created xsi:type="dcterms:W3CDTF">2023-08-22T03:28:13Z</dcterms:created>
  <dcterms:modified xsi:type="dcterms:W3CDTF">2025-09-15T16:45:00Z</dcterms:modified>
</cp:coreProperties>
</file>