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29"/>
  </p:notesMasterIdLst>
  <p:handoutMasterIdLst>
    <p:handoutMasterId r:id="rId30"/>
  </p:handoutMasterIdLst>
  <p:sldIdLst>
    <p:sldId id="1098" r:id="rId2"/>
    <p:sldId id="1124" r:id="rId3"/>
    <p:sldId id="1126" r:id="rId4"/>
    <p:sldId id="1148" r:id="rId5"/>
    <p:sldId id="1131" r:id="rId6"/>
    <p:sldId id="1149" r:id="rId7"/>
    <p:sldId id="1132" r:id="rId8"/>
    <p:sldId id="1133" r:id="rId9"/>
    <p:sldId id="1134" r:id="rId10"/>
    <p:sldId id="1135" r:id="rId11"/>
    <p:sldId id="1136" r:id="rId12"/>
    <p:sldId id="1137" r:id="rId13"/>
    <p:sldId id="1138" r:id="rId14"/>
    <p:sldId id="1129" r:id="rId15"/>
    <p:sldId id="1130" r:id="rId16"/>
    <p:sldId id="1107" r:id="rId17"/>
    <p:sldId id="1122" r:id="rId18"/>
    <p:sldId id="1139" r:id="rId19"/>
    <p:sldId id="1140" r:id="rId20"/>
    <p:sldId id="1143" r:id="rId21"/>
    <p:sldId id="1150" r:id="rId22"/>
    <p:sldId id="1151" r:id="rId23"/>
    <p:sldId id="1152" r:id="rId24"/>
    <p:sldId id="1144" r:id="rId25"/>
    <p:sldId id="1145" r:id="rId26"/>
    <p:sldId id="1147" r:id="rId27"/>
    <p:sldId id="1146" r:id="rId28"/>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8A1D5"/>
    <a:srgbClr val="FCFDFD"/>
    <a:srgbClr val="28659C"/>
    <a:srgbClr val="B8B8B8"/>
    <a:srgbClr val="B7B8B8"/>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88640" autoAdjust="0"/>
  </p:normalViewPr>
  <p:slideViewPr>
    <p:cSldViewPr snapToGrid="0">
      <p:cViewPr varScale="1">
        <p:scale>
          <a:sx n="78" d="100"/>
          <a:sy n="78" d="100"/>
        </p:scale>
        <p:origin x="898" y="58"/>
      </p:cViewPr>
      <p:guideLst>
        <p:guide orient="horz" pos="2184"/>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DBB8BD7-1D99-4E47-A148-9EEC32D3FB55}" type="datetimeFigureOut">
              <a:rPr lang="en-US" smtClean="0"/>
              <a:pPr/>
              <a:t>3/27/2026</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F7650FD-4E43-404A-8EE5-469A29A165F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2F5FDF56-7B48-4FFA-B066-6E27F293B625}" type="datetimeFigureOut">
              <a:rPr lang="en-US" smtClean="0"/>
              <a:pPr/>
              <a:t>3/27/2026</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3FC2440-83B0-4C73-A546-764E2208C465}" type="slidenum">
              <a:rPr lang="en-US" smtClean="0"/>
              <a:pPr/>
              <a:t>‹#›</a:t>
            </a:fld>
            <a:endParaRPr lang="en-US"/>
          </a:p>
        </p:txBody>
      </p:sp>
    </p:spTree>
    <p:extLst>
      <p:ext uri="{BB962C8B-B14F-4D97-AF65-F5344CB8AC3E}">
        <p14:creationId xmlns:p14="http://schemas.microsoft.com/office/powerpoint/2010/main" val="1651759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LUẬN VĂN THẠC SĨ Y HỌC</a:t>
            </a:r>
          </a:p>
        </p:txBody>
      </p:sp>
      <p:sp>
        <p:nvSpPr>
          <p:cNvPr id="4" name="Slide Number Placeholder 3"/>
          <p:cNvSpPr>
            <a:spLocks noGrp="1"/>
          </p:cNvSpPr>
          <p:nvPr>
            <p:ph type="sldNum" sz="quarter" idx="5"/>
          </p:nvPr>
        </p:nvSpPr>
        <p:spPr/>
        <p:txBody>
          <a:bodyPr/>
          <a:lstStyle/>
          <a:p>
            <a:fld id="{63924B7B-E537-4684-A376-299B691B0D42}" type="slidenum">
              <a:rPr lang="en-US" smtClean="0"/>
              <a:t>0</a:t>
            </a:fld>
            <a:endParaRPr lang="en-US"/>
          </a:p>
        </p:txBody>
      </p:sp>
    </p:spTree>
    <p:extLst>
      <p:ext uri="{BB962C8B-B14F-4D97-AF65-F5344CB8AC3E}">
        <p14:creationId xmlns:p14="http://schemas.microsoft.com/office/powerpoint/2010/main" val="1704791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4" name="Slide Number Placeholder 3"/>
          <p:cNvSpPr>
            <a:spLocks noGrp="1"/>
          </p:cNvSpPr>
          <p:nvPr>
            <p:ph type="sldNum" sz="quarter" idx="4"/>
          </p:nvPr>
        </p:nvSpPr>
        <p:spPr>
          <a:xfrm>
            <a:off x="10979624" y="6290945"/>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C3A546F-0A33-41C7-9A36-8712BEA4B5AB}"/>
              </a:ext>
            </a:extLst>
          </p:cNvPr>
          <p:cNvSpPr>
            <a:spLocks noGrp="1"/>
          </p:cNvSpPr>
          <p:nvPr>
            <p:ph type="body" sz="quarter" idx="10"/>
          </p:nvPr>
        </p:nvSpPr>
        <p:spPr>
          <a:xfrm>
            <a:off x="1046163" y="1526257"/>
            <a:ext cx="10407404" cy="3930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5" name="Slide Number Placeholder 3"/>
          <p:cNvSpPr txBox="1">
            <a:spLocks/>
          </p:cNvSpPr>
          <p:nvPr userDrawn="1"/>
        </p:nvSpPr>
        <p:spPr>
          <a:xfrm>
            <a:off x="10977483" y="6284121"/>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07537E-7031-46E3-8BAF-DB170420A4AD}"/>
              </a:ext>
            </a:extLst>
          </p:cNvPr>
          <p:cNvSpPr>
            <a:spLocks noGrp="1"/>
          </p:cNvSpPr>
          <p:nvPr>
            <p:ph sz="half" idx="1"/>
          </p:nvPr>
        </p:nvSpPr>
        <p:spPr>
          <a:xfrm>
            <a:off x="696531" y="1400618"/>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6" name="Slide Number Placeholder 3"/>
          <p:cNvSpPr txBox="1">
            <a:spLocks/>
          </p:cNvSpPr>
          <p:nvPr userDrawn="1"/>
        </p:nvSpPr>
        <p:spPr>
          <a:xfrm>
            <a:off x="10977483" y="6290945"/>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10970894" y="6197761"/>
            <a:ext cx="528033" cy="534472"/>
          </a:xfrm>
          <a:prstGeom prst="rect">
            <a:avLst/>
          </a:prstGeom>
        </p:spPr>
        <p:txBody>
          <a:bodyPr vert="horz" lIns="91440" tIns="45720" rIns="91440" bIns="45720" rtlCol="0" anchor="ctr"/>
          <a:lstStyle>
            <a:lvl1pPr algn="ctr">
              <a:defRPr sz="16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596348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52" r:id="rId4"/>
    <p:sldLayoutId id="214748365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F7F6B365-A9A5-F426-E54E-5D184AC4EBEA}"/>
              </a:ext>
            </a:extLst>
          </p:cNvPr>
          <p:cNvSpPr txBox="1">
            <a:spLocks/>
          </p:cNvSpPr>
          <p:nvPr/>
        </p:nvSpPr>
        <p:spPr>
          <a:xfrm>
            <a:off x="694075" y="1497178"/>
            <a:ext cx="10774483" cy="24002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spcBef>
                <a:spcPct val="50000"/>
              </a:spcBef>
              <a:buNone/>
              <a:defRPr/>
            </a:pPr>
            <a:endParaRPr lang="en-US" sz="3200" b="1" dirty="0">
              <a:solidFill>
                <a:srgbClr val="FF0000"/>
              </a:solidFill>
            </a:endParaRPr>
          </a:p>
        </p:txBody>
      </p:sp>
      <p:sp>
        <p:nvSpPr>
          <p:cNvPr id="3" name="Subtitle 2"/>
          <p:cNvSpPr>
            <a:spLocks noGrp="1"/>
          </p:cNvSpPr>
          <p:nvPr>
            <p:ph type="subTitle" idx="1"/>
          </p:nvPr>
        </p:nvSpPr>
        <p:spPr>
          <a:xfrm>
            <a:off x="599768" y="1999481"/>
            <a:ext cx="10648335" cy="951109"/>
          </a:xfrm>
        </p:spPr>
        <p:txBody>
          <a:bodyPr>
            <a:normAutofit fontScale="47500" lnSpcReduction="20000"/>
          </a:bodyPr>
          <a:lstStyle/>
          <a:p>
            <a:r>
              <a:rPr lang="en-US" sz="5900" dirty="0" smtClean="0"/>
              <a:t>ĐIỀU TRỊ TĂNG ACID </a:t>
            </a:r>
            <a:r>
              <a:rPr lang="en-US" sz="5900" dirty="0" smtClean="0"/>
              <a:t>URIC Ở </a:t>
            </a:r>
            <a:r>
              <a:rPr lang="en-US" sz="5900" dirty="0" smtClean="0"/>
              <a:t>BỆNH THẬN MẠN</a:t>
            </a:r>
          </a:p>
          <a:p>
            <a:endParaRPr lang="en-US" dirty="0" smtClean="0"/>
          </a:p>
          <a:p>
            <a:r>
              <a:rPr lang="en-US" sz="4400" dirty="0" smtClean="0"/>
              <a:t>KHOA THẬN - LỌC MÁU</a:t>
            </a:r>
            <a:endParaRPr lang="en-SG" sz="4400" dirty="0"/>
          </a:p>
        </p:txBody>
      </p:sp>
    </p:spTree>
    <p:extLst>
      <p:ext uri="{BB962C8B-B14F-4D97-AF65-F5344CB8AC3E}">
        <p14:creationId xmlns:p14="http://schemas.microsoft.com/office/powerpoint/2010/main" val="1759149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70271" y="973395"/>
            <a:ext cx="11198942" cy="5722372"/>
          </a:xfrm>
        </p:spPr>
        <p:txBody>
          <a:bodyPr>
            <a:normAutofit/>
          </a:bodyPr>
          <a:lstStyle/>
          <a:p>
            <a:pPr marL="0" indent="0">
              <a:spcBef>
                <a:spcPts val="1200"/>
              </a:spcBef>
              <a:spcAft>
                <a:spcPts val="1200"/>
              </a:spcAft>
              <a:buNone/>
            </a:pPr>
            <a:r>
              <a:rPr lang="vi-VN" b="1" dirty="0"/>
              <a:t>Rối loạn chức năng nội mô và tăng huyết áp vi mạch </a:t>
            </a:r>
            <a:endParaRPr lang="vi-VN" b="1" dirty="0" smtClean="0"/>
          </a:p>
          <a:p>
            <a:pPr marL="0" indent="0">
              <a:lnSpc>
                <a:spcPct val="150000"/>
              </a:lnSpc>
              <a:spcBef>
                <a:spcPts val="600"/>
              </a:spcBef>
              <a:spcAft>
                <a:spcPts val="600"/>
              </a:spcAft>
              <a:buNone/>
            </a:pPr>
            <a:r>
              <a:rPr lang="en-US" sz="2400" dirty="0" smtClean="0"/>
              <a:t>- </a:t>
            </a:r>
            <a:r>
              <a:rPr lang="vi-VN" sz="2400" dirty="0" smtClean="0"/>
              <a:t>Acid </a:t>
            </a:r>
            <a:r>
              <a:rPr lang="vi-VN" sz="2400" dirty="0"/>
              <a:t>uric ức chế nitric oxide (NO) </a:t>
            </a:r>
            <a:endParaRPr lang="vi-VN" sz="2400" dirty="0" smtClean="0"/>
          </a:p>
          <a:p>
            <a:pPr marL="0" indent="0">
              <a:lnSpc>
                <a:spcPct val="150000"/>
              </a:lnSpc>
              <a:spcBef>
                <a:spcPts val="600"/>
              </a:spcBef>
              <a:spcAft>
                <a:spcPts val="600"/>
              </a:spcAft>
              <a:buNone/>
            </a:pPr>
            <a:r>
              <a:rPr lang="en-US" sz="2400" dirty="0" smtClean="0"/>
              <a:t>- </a:t>
            </a:r>
            <a:r>
              <a:rPr lang="vi-VN" sz="2400" dirty="0" smtClean="0"/>
              <a:t>Chất </a:t>
            </a:r>
            <a:r>
              <a:rPr lang="vi-VN" sz="2400" dirty="0"/>
              <a:t>giãn mạch nội mô quan trọng, gây co mạch thận và giảm tưới máu cầu thận. </a:t>
            </a:r>
            <a:endParaRPr lang="vi-VN" sz="2400" dirty="0" smtClean="0"/>
          </a:p>
          <a:p>
            <a:pPr marL="0" indent="0">
              <a:lnSpc>
                <a:spcPct val="150000"/>
              </a:lnSpc>
              <a:spcBef>
                <a:spcPts val="600"/>
              </a:spcBef>
              <a:spcAft>
                <a:spcPts val="600"/>
              </a:spcAft>
              <a:buNone/>
            </a:pPr>
            <a:r>
              <a:rPr lang="en-US" sz="2400" dirty="0" smtClean="0"/>
              <a:t>- </a:t>
            </a:r>
            <a:r>
              <a:rPr lang="vi-VN" sz="2400" dirty="0" smtClean="0"/>
              <a:t>Thiếu </a:t>
            </a:r>
            <a:r>
              <a:rPr lang="vi-VN" sz="2400" dirty="0"/>
              <a:t>NO làm tăng stress oxy hóa và hoạt hóa endothelin-1, thúc đẩy co mạch, thiếu máu cục bộ mạn tính và xơ hóa cầu thận. </a:t>
            </a:r>
            <a:endParaRPr lang="vi-VN" sz="2400" dirty="0" smtClean="0"/>
          </a:p>
          <a:p>
            <a:pPr marL="0" indent="0">
              <a:lnSpc>
                <a:spcPct val="150000"/>
              </a:lnSpc>
              <a:spcBef>
                <a:spcPts val="600"/>
              </a:spcBef>
              <a:spcAft>
                <a:spcPts val="600"/>
              </a:spcAft>
              <a:buNone/>
            </a:pPr>
            <a:r>
              <a:rPr lang="en-US" sz="2400" dirty="0" smtClean="0"/>
              <a:t>- </a:t>
            </a:r>
            <a:r>
              <a:rPr lang="vi-VN" sz="2400" dirty="0" smtClean="0"/>
              <a:t>Quá </a:t>
            </a:r>
            <a:r>
              <a:rPr lang="vi-VN" sz="2400" dirty="0"/>
              <a:t>trình này tương tự mô hình ischemic nephropathy do tăng áp lực mạch thận mạn tính. </a:t>
            </a:r>
            <a:endParaRPr lang="en-US" sz="2400" dirty="0"/>
          </a:p>
        </p:txBody>
      </p:sp>
      <p:sp>
        <p:nvSpPr>
          <p:cNvPr id="3" name="Title 2"/>
          <p:cNvSpPr>
            <a:spLocks noGrp="1"/>
          </p:cNvSpPr>
          <p:nvPr>
            <p:ph type="title"/>
          </p:nvPr>
        </p:nvSpPr>
        <p:spPr>
          <a:xfrm>
            <a:off x="1396676" y="86035"/>
            <a:ext cx="9706377" cy="777875"/>
          </a:xfrm>
        </p:spPr>
        <p:txBody>
          <a:bodyPr>
            <a:normAutofit/>
          </a:bodyPr>
          <a:lstStyle/>
          <a:p>
            <a:r>
              <a:rPr lang="en-US" sz="2800" dirty="0"/>
              <a:t>CƠ CHẾ TĂNG ACID URIC MÁU Ở BỆNH THẬN MẠN</a:t>
            </a:r>
            <a:endParaRPr lang="en-US" sz="2800" dirty="0"/>
          </a:p>
        </p:txBody>
      </p:sp>
    </p:spTree>
    <p:extLst>
      <p:ext uri="{BB962C8B-B14F-4D97-AF65-F5344CB8AC3E}">
        <p14:creationId xmlns:p14="http://schemas.microsoft.com/office/powerpoint/2010/main" val="3674330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0606" y="1081548"/>
            <a:ext cx="11208773" cy="5594556"/>
          </a:xfrm>
        </p:spPr>
        <p:txBody>
          <a:bodyPr/>
          <a:lstStyle/>
          <a:p>
            <a:pPr marL="0" indent="0">
              <a:lnSpc>
                <a:spcPct val="150000"/>
              </a:lnSpc>
              <a:spcBef>
                <a:spcPts val="1200"/>
              </a:spcBef>
              <a:spcAft>
                <a:spcPts val="1200"/>
              </a:spcAft>
              <a:buNone/>
            </a:pPr>
            <a:r>
              <a:rPr lang="vi-VN" b="1" dirty="0"/>
              <a:t>Viêm mạn tính do hoạt hóa miễn dịch </a:t>
            </a:r>
          </a:p>
          <a:p>
            <a:pPr marL="0" indent="0">
              <a:lnSpc>
                <a:spcPct val="150000"/>
              </a:lnSpc>
              <a:spcBef>
                <a:spcPts val="1200"/>
              </a:spcBef>
              <a:spcAft>
                <a:spcPts val="1200"/>
              </a:spcAft>
              <a:buNone/>
            </a:pPr>
            <a:r>
              <a:rPr lang="en-US" dirty="0" smtClean="0"/>
              <a:t>- </a:t>
            </a:r>
            <a:r>
              <a:rPr lang="vi-VN" dirty="0" smtClean="0"/>
              <a:t>Tinh </a:t>
            </a:r>
            <a:r>
              <a:rPr lang="vi-VN" dirty="0"/>
              <a:t>thể monosodium urate (MSU) kích hoạt NLRP3 inflammasome trong đại thực bào → phóng thích IL-1</a:t>
            </a:r>
            <a:r>
              <a:rPr lang="el-GR" dirty="0"/>
              <a:t>β, </a:t>
            </a:r>
            <a:r>
              <a:rPr lang="vi-VN" dirty="0"/>
              <a:t>IL-6, TNF-</a:t>
            </a:r>
            <a:r>
              <a:rPr lang="el-GR" dirty="0"/>
              <a:t>α, </a:t>
            </a:r>
            <a:r>
              <a:rPr lang="vi-VN" dirty="0"/>
              <a:t>gây viêm mạn tính. </a:t>
            </a:r>
            <a:endParaRPr lang="vi-VN" dirty="0" smtClean="0"/>
          </a:p>
          <a:p>
            <a:pPr marL="0" indent="0">
              <a:lnSpc>
                <a:spcPct val="150000"/>
              </a:lnSpc>
              <a:spcBef>
                <a:spcPts val="1200"/>
              </a:spcBef>
              <a:spcAft>
                <a:spcPts val="1200"/>
              </a:spcAft>
              <a:buNone/>
            </a:pPr>
            <a:r>
              <a:rPr lang="en-US" dirty="0" smtClean="0"/>
              <a:t>- </a:t>
            </a:r>
            <a:r>
              <a:rPr lang="vi-VN" dirty="0" smtClean="0"/>
              <a:t>Sự </a:t>
            </a:r>
            <a:r>
              <a:rPr lang="vi-VN" dirty="0"/>
              <a:t>viêm này không chỉ khu trú tại khớp mà còn ảnh hưởng đến mô kẽ thận, góp phần vào tổn thương ống – mô kẽ tiến triển.</a:t>
            </a:r>
            <a:endParaRPr lang="en-US" dirty="0"/>
          </a:p>
        </p:txBody>
      </p:sp>
      <p:sp>
        <p:nvSpPr>
          <p:cNvPr id="3" name="Title 2"/>
          <p:cNvSpPr>
            <a:spLocks noGrp="1"/>
          </p:cNvSpPr>
          <p:nvPr>
            <p:ph type="title"/>
          </p:nvPr>
        </p:nvSpPr>
        <p:spPr>
          <a:xfrm>
            <a:off x="1413907" y="86035"/>
            <a:ext cx="9706377" cy="777875"/>
          </a:xfrm>
        </p:spPr>
        <p:txBody>
          <a:bodyPr>
            <a:normAutofit/>
          </a:bodyPr>
          <a:lstStyle/>
          <a:p>
            <a:r>
              <a:rPr lang="en-US" sz="2800" dirty="0"/>
              <a:t>CƠ CHẾ TĂNG ACID URIC MÁU Ở BỆNH THẬN MẠN</a:t>
            </a:r>
            <a:endParaRPr lang="en-US" sz="2800" dirty="0"/>
          </a:p>
        </p:txBody>
      </p:sp>
    </p:spTree>
    <p:extLst>
      <p:ext uri="{BB962C8B-B14F-4D97-AF65-F5344CB8AC3E}">
        <p14:creationId xmlns:p14="http://schemas.microsoft.com/office/powerpoint/2010/main" val="20944919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60439" y="1061884"/>
            <a:ext cx="11208774" cy="5496232"/>
          </a:xfrm>
        </p:spPr>
        <p:txBody>
          <a:bodyPr/>
          <a:lstStyle/>
          <a:p>
            <a:pPr marL="0" indent="0">
              <a:lnSpc>
                <a:spcPct val="150000"/>
              </a:lnSpc>
              <a:spcBef>
                <a:spcPts val="600"/>
              </a:spcBef>
              <a:spcAft>
                <a:spcPts val="600"/>
              </a:spcAft>
              <a:buNone/>
            </a:pPr>
            <a:r>
              <a:rPr lang="vi-VN" b="1" dirty="0"/>
              <a:t>Ức chế chức năng ống thận và stress oxy hóa </a:t>
            </a:r>
            <a:endParaRPr lang="vi-VN" b="1" dirty="0" smtClean="0"/>
          </a:p>
          <a:p>
            <a:pPr>
              <a:lnSpc>
                <a:spcPct val="150000"/>
              </a:lnSpc>
              <a:spcBef>
                <a:spcPts val="600"/>
              </a:spcBef>
              <a:spcAft>
                <a:spcPts val="600"/>
              </a:spcAft>
            </a:pPr>
            <a:r>
              <a:rPr lang="vi-VN" dirty="0" smtClean="0"/>
              <a:t>Acid </a:t>
            </a:r>
            <a:r>
              <a:rPr lang="vi-VN" dirty="0"/>
              <a:t>uric xâm nhập tế bào ống thận qua URAT1 và kích hoạt NADPH oxidase, tạo ROS (reactive oxygen species). </a:t>
            </a:r>
            <a:endParaRPr lang="vi-VN" dirty="0" smtClean="0"/>
          </a:p>
          <a:p>
            <a:pPr>
              <a:lnSpc>
                <a:spcPct val="150000"/>
              </a:lnSpc>
              <a:spcBef>
                <a:spcPts val="600"/>
              </a:spcBef>
              <a:spcAft>
                <a:spcPts val="600"/>
              </a:spcAft>
            </a:pPr>
            <a:r>
              <a:rPr lang="vi-VN" dirty="0" smtClean="0"/>
              <a:t>ROS </a:t>
            </a:r>
            <a:r>
              <a:rPr lang="vi-VN" dirty="0"/>
              <a:t>làm tổn thương ty thể, giảm ATP và gây apoptosis tế bào ống </a:t>
            </a:r>
            <a:r>
              <a:rPr lang="vi-VN" dirty="0" smtClean="0"/>
              <a:t>thận</a:t>
            </a:r>
          </a:p>
          <a:p>
            <a:pPr>
              <a:lnSpc>
                <a:spcPct val="150000"/>
              </a:lnSpc>
              <a:spcBef>
                <a:spcPts val="600"/>
              </a:spcBef>
              <a:spcAft>
                <a:spcPts val="600"/>
              </a:spcAft>
            </a:pPr>
            <a:r>
              <a:rPr lang="vi-VN" dirty="0" smtClean="0"/>
              <a:t>Đồng </a:t>
            </a:r>
            <a:r>
              <a:rPr lang="vi-VN" dirty="0"/>
              <a:t>thời, acid uric kích hoạt renin–angiotensin system (RAS) nội tại → tăng angiotensin II → xơ hóa kẽ thận và protein niệu.</a:t>
            </a:r>
            <a:endParaRPr lang="en-US" dirty="0"/>
          </a:p>
        </p:txBody>
      </p:sp>
      <p:sp>
        <p:nvSpPr>
          <p:cNvPr id="3" name="Title 2"/>
          <p:cNvSpPr>
            <a:spLocks noGrp="1"/>
          </p:cNvSpPr>
          <p:nvPr>
            <p:ph type="title"/>
          </p:nvPr>
        </p:nvSpPr>
        <p:spPr>
          <a:xfrm>
            <a:off x="1396676" y="95868"/>
            <a:ext cx="9706377" cy="777875"/>
          </a:xfrm>
        </p:spPr>
        <p:txBody>
          <a:bodyPr>
            <a:normAutofit/>
          </a:bodyPr>
          <a:lstStyle/>
          <a:p>
            <a:r>
              <a:rPr lang="en-US" sz="2800" dirty="0"/>
              <a:t>CƠ CHẾ TĂNG ACID URIC MÁU Ở BỆNH THẬN MẠN</a:t>
            </a:r>
            <a:endParaRPr lang="en-US" sz="2800" dirty="0"/>
          </a:p>
        </p:txBody>
      </p:sp>
    </p:spTree>
    <p:extLst>
      <p:ext uri="{BB962C8B-B14F-4D97-AF65-F5344CB8AC3E}">
        <p14:creationId xmlns:p14="http://schemas.microsoft.com/office/powerpoint/2010/main" val="3989353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0103" y="953729"/>
            <a:ext cx="11169446" cy="5633885"/>
          </a:xfrm>
        </p:spPr>
        <p:txBody>
          <a:bodyPr/>
          <a:lstStyle/>
          <a:p>
            <a:pPr marL="0" indent="0">
              <a:spcBef>
                <a:spcPts val="1200"/>
              </a:spcBef>
              <a:spcAft>
                <a:spcPts val="1200"/>
              </a:spcAft>
              <a:buNone/>
            </a:pPr>
            <a:r>
              <a:rPr lang="vi-VN" b="1" dirty="0"/>
              <a:t>Vai trò của yếu tố chuyển hóa kèm </a:t>
            </a:r>
            <a:r>
              <a:rPr lang="vi-VN" b="1" dirty="0" smtClean="0"/>
              <a:t>theo</a:t>
            </a:r>
          </a:p>
          <a:p>
            <a:pPr marL="0" indent="0">
              <a:lnSpc>
                <a:spcPct val="150000"/>
              </a:lnSpc>
              <a:spcBef>
                <a:spcPts val="600"/>
              </a:spcBef>
              <a:spcAft>
                <a:spcPts val="600"/>
              </a:spcAft>
              <a:buNone/>
            </a:pPr>
            <a:r>
              <a:rPr lang="en-US" dirty="0" smtClean="0"/>
              <a:t>- </a:t>
            </a:r>
            <a:r>
              <a:rPr lang="vi-VN" dirty="0" smtClean="0"/>
              <a:t>Tăng </a:t>
            </a:r>
            <a:r>
              <a:rPr lang="vi-VN" dirty="0"/>
              <a:t>acid uric thường đi kèm với hội chứng chuyển hóa (tăng huyết áp, đề kháng insulin, béo phì, rối loạn lipid máu), làm tăng gánh oxy hóa và giảm chức năng nội mô, thúc đẩy tiến triển CKD</a:t>
            </a:r>
            <a:r>
              <a:rPr lang="vi-VN" dirty="0" smtClean="0"/>
              <a:t>.</a:t>
            </a:r>
          </a:p>
          <a:p>
            <a:pPr marL="0" indent="0">
              <a:lnSpc>
                <a:spcPct val="150000"/>
              </a:lnSpc>
              <a:spcBef>
                <a:spcPts val="600"/>
              </a:spcBef>
              <a:spcAft>
                <a:spcPts val="600"/>
              </a:spcAft>
              <a:buNone/>
            </a:pPr>
            <a:r>
              <a:rPr lang="en-US" dirty="0" smtClean="0"/>
              <a:t>- </a:t>
            </a:r>
            <a:r>
              <a:rPr lang="vi-VN" dirty="0" smtClean="0"/>
              <a:t>Acid </a:t>
            </a:r>
            <a:r>
              <a:rPr lang="vi-VN" dirty="0"/>
              <a:t>uric cũng kích thích tăng sinh cơ trơn mạch máu, góp phần vào xơ cứng động mạch thận.</a:t>
            </a:r>
            <a:endParaRPr lang="en-US" dirty="0"/>
          </a:p>
        </p:txBody>
      </p:sp>
      <p:sp>
        <p:nvSpPr>
          <p:cNvPr id="3" name="Title 2"/>
          <p:cNvSpPr>
            <a:spLocks noGrp="1"/>
          </p:cNvSpPr>
          <p:nvPr>
            <p:ph type="title"/>
          </p:nvPr>
        </p:nvSpPr>
        <p:spPr>
          <a:xfrm>
            <a:off x="1482733" y="76202"/>
            <a:ext cx="9706377" cy="777875"/>
          </a:xfrm>
        </p:spPr>
        <p:txBody>
          <a:bodyPr>
            <a:normAutofit/>
          </a:bodyPr>
          <a:lstStyle/>
          <a:p>
            <a:r>
              <a:rPr lang="en-US" sz="2800" dirty="0"/>
              <a:t>CƠ CHẾ TĂNG ACID URIC MÁU Ở BỆNH THẬN MẠN</a:t>
            </a:r>
            <a:endParaRPr lang="en-US" sz="2800" dirty="0"/>
          </a:p>
        </p:txBody>
      </p:sp>
    </p:spTree>
    <p:extLst>
      <p:ext uri="{BB962C8B-B14F-4D97-AF65-F5344CB8AC3E}">
        <p14:creationId xmlns:p14="http://schemas.microsoft.com/office/powerpoint/2010/main" val="17717425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0775" y="863911"/>
            <a:ext cx="11267768" cy="5389406"/>
          </a:xfrm>
        </p:spPr>
        <p:txBody>
          <a:bodyPr/>
          <a:lstStyle/>
          <a:p>
            <a:pPr marL="0" indent="0" algn="ctr">
              <a:lnSpc>
                <a:spcPct val="150000"/>
              </a:lnSpc>
              <a:spcBef>
                <a:spcPts val="1200"/>
              </a:spcBef>
              <a:spcAft>
                <a:spcPts val="1200"/>
              </a:spcAft>
              <a:buNone/>
            </a:pPr>
            <a:r>
              <a:rPr lang="en-US" b="1" dirty="0" smtClean="0"/>
              <a:t>     </a:t>
            </a:r>
            <a:r>
              <a:rPr lang="vi-VN" sz="2400" b="1" dirty="0" smtClean="0"/>
              <a:t>Sơ </a:t>
            </a:r>
            <a:r>
              <a:rPr lang="vi-VN" sz="2400" b="1" dirty="0"/>
              <a:t>đồ minh họa cơ chế bệnh sinh tăng acid uric gây CKD</a:t>
            </a:r>
            <a:endParaRPr lang="en-US" sz="2400" b="1" dirty="0"/>
          </a:p>
        </p:txBody>
      </p:sp>
      <p:sp>
        <p:nvSpPr>
          <p:cNvPr id="3" name="Title 2"/>
          <p:cNvSpPr>
            <a:spLocks noGrp="1"/>
          </p:cNvSpPr>
          <p:nvPr>
            <p:ph type="title"/>
          </p:nvPr>
        </p:nvSpPr>
        <p:spPr>
          <a:xfrm>
            <a:off x="1423739" y="86035"/>
            <a:ext cx="9706377" cy="777875"/>
          </a:xfrm>
        </p:spPr>
        <p:txBody>
          <a:bodyPr>
            <a:normAutofit/>
          </a:bodyPr>
          <a:lstStyle/>
          <a:p>
            <a:pPr>
              <a:lnSpc>
                <a:spcPct val="150000"/>
              </a:lnSpc>
              <a:spcBef>
                <a:spcPts val="1200"/>
              </a:spcBef>
              <a:spcAft>
                <a:spcPts val="1200"/>
              </a:spcAft>
            </a:pPr>
            <a:r>
              <a:rPr lang="en-US" sz="2800" dirty="0"/>
              <a:t>CƠ CHẾ TĂNG ACID URIC MÁU Ở </a:t>
            </a:r>
            <a:r>
              <a:rPr lang="en-US" sz="2800" dirty="0" smtClean="0"/>
              <a:t>BỆNH THẬN MẠN</a:t>
            </a:r>
            <a:endParaRPr lang="en-US"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019" y="1573161"/>
            <a:ext cx="9448800" cy="4680155"/>
          </a:xfrm>
          <a:prstGeom prst="rect">
            <a:avLst/>
          </a:prstGeom>
        </p:spPr>
      </p:pic>
    </p:spTree>
    <p:extLst>
      <p:ext uri="{BB962C8B-B14F-4D97-AF65-F5344CB8AC3E}">
        <p14:creationId xmlns:p14="http://schemas.microsoft.com/office/powerpoint/2010/main" val="3089252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9432" y="1012723"/>
            <a:ext cx="11130116" cy="5299587"/>
          </a:xfrm>
        </p:spPr>
        <p:txBody>
          <a:bodyPr>
            <a:normAutofit/>
          </a:bodyPr>
          <a:lstStyle/>
          <a:p>
            <a:pPr marL="0" indent="0">
              <a:spcBef>
                <a:spcPts val="1200"/>
              </a:spcBef>
              <a:spcAft>
                <a:spcPts val="1200"/>
              </a:spcAft>
              <a:buNone/>
            </a:pPr>
            <a:r>
              <a:rPr lang="vi-VN" b="1" dirty="0">
                <a:solidFill>
                  <a:srgbClr val="FF0000"/>
                </a:solidFill>
              </a:rPr>
              <a:t>Theo khuyến cáo ACR và </a:t>
            </a:r>
            <a:r>
              <a:rPr lang="vi-VN" b="1" dirty="0" smtClean="0">
                <a:solidFill>
                  <a:srgbClr val="FF0000"/>
                </a:solidFill>
              </a:rPr>
              <a:t>EULAR</a:t>
            </a:r>
            <a:r>
              <a:rPr lang="vi-VN" dirty="0" smtClean="0">
                <a:solidFill>
                  <a:srgbClr val="FF0000"/>
                </a:solidFill>
              </a:rPr>
              <a:t>:</a:t>
            </a:r>
            <a:endParaRPr lang="vi-VN" dirty="0">
              <a:solidFill>
                <a:srgbClr val="FF0000"/>
              </a:solidFill>
            </a:endParaRPr>
          </a:p>
          <a:p>
            <a:pPr marL="0" indent="0">
              <a:lnSpc>
                <a:spcPct val="150000"/>
              </a:lnSpc>
              <a:spcBef>
                <a:spcPts val="600"/>
              </a:spcBef>
              <a:spcAft>
                <a:spcPts val="600"/>
              </a:spcAft>
              <a:buNone/>
            </a:pPr>
            <a:r>
              <a:rPr lang="vi-VN" dirty="0"/>
              <a:t>Điều trị hạ acid uric được chỉ định trong các trường hợp:</a:t>
            </a:r>
          </a:p>
          <a:p>
            <a:pPr marL="457200" lvl="1" indent="0">
              <a:lnSpc>
                <a:spcPct val="150000"/>
              </a:lnSpc>
              <a:spcBef>
                <a:spcPts val="600"/>
              </a:spcBef>
              <a:spcAft>
                <a:spcPts val="600"/>
              </a:spcAft>
              <a:buNone/>
            </a:pPr>
            <a:r>
              <a:rPr lang="en-US" sz="2800" dirty="0" smtClean="0"/>
              <a:t>- </a:t>
            </a:r>
            <a:r>
              <a:rPr lang="vi-VN" sz="2800" dirty="0" smtClean="0"/>
              <a:t>≥ </a:t>
            </a:r>
            <a:r>
              <a:rPr lang="vi-VN" sz="2800" dirty="0"/>
              <a:t>2 cơn gout trong một năm</a:t>
            </a:r>
          </a:p>
          <a:p>
            <a:pPr marL="457200" lvl="1" indent="0">
              <a:lnSpc>
                <a:spcPct val="150000"/>
              </a:lnSpc>
              <a:spcBef>
                <a:spcPts val="600"/>
              </a:spcBef>
              <a:spcAft>
                <a:spcPts val="600"/>
              </a:spcAft>
              <a:buNone/>
            </a:pPr>
            <a:r>
              <a:rPr lang="en-US" sz="2800" dirty="0" smtClean="0"/>
              <a:t>- </a:t>
            </a:r>
            <a:r>
              <a:rPr lang="vi-VN" sz="2800" dirty="0" smtClean="0"/>
              <a:t>Có </a:t>
            </a:r>
            <a:r>
              <a:rPr lang="vi-VN" sz="2800" dirty="0"/>
              <a:t>tophi hoặc tổn thương khớp do gout</a:t>
            </a:r>
          </a:p>
          <a:p>
            <a:pPr marL="457200" lvl="1" indent="0">
              <a:lnSpc>
                <a:spcPct val="150000"/>
              </a:lnSpc>
              <a:spcBef>
                <a:spcPts val="600"/>
              </a:spcBef>
              <a:spcAft>
                <a:spcPts val="600"/>
              </a:spcAft>
              <a:buNone/>
            </a:pPr>
            <a:r>
              <a:rPr lang="en-US" sz="2800" dirty="0" smtClean="0"/>
              <a:t>- </a:t>
            </a:r>
            <a:r>
              <a:rPr lang="vi-VN" sz="2800" dirty="0" smtClean="0"/>
              <a:t>Acid </a:t>
            </a:r>
            <a:r>
              <a:rPr lang="vi-VN" sz="2800" dirty="0"/>
              <a:t>uric máu &gt; 9 </a:t>
            </a:r>
            <a:r>
              <a:rPr lang="vi-VN" sz="2800" dirty="0" smtClean="0"/>
              <a:t>mg/Dl</a:t>
            </a:r>
            <a:r>
              <a:rPr lang="en-US" sz="2800" dirty="0" smtClean="0"/>
              <a:t> </a:t>
            </a:r>
            <a:r>
              <a:rPr lang="vi-VN" sz="2800" dirty="0" smtClean="0"/>
              <a:t>(540 µmol/L)</a:t>
            </a:r>
            <a:endParaRPr lang="vi-VN" sz="2800" dirty="0"/>
          </a:p>
          <a:p>
            <a:pPr marL="457200" lvl="1" indent="0">
              <a:lnSpc>
                <a:spcPct val="150000"/>
              </a:lnSpc>
              <a:spcBef>
                <a:spcPts val="600"/>
              </a:spcBef>
              <a:spcAft>
                <a:spcPts val="600"/>
              </a:spcAft>
              <a:buNone/>
            </a:pPr>
            <a:r>
              <a:rPr lang="en-US" sz="2800" dirty="0" smtClean="0"/>
              <a:t>- </a:t>
            </a:r>
            <a:r>
              <a:rPr lang="vi-VN" sz="2800" dirty="0" smtClean="0"/>
              <a:t>Bệnh </a:t>
            </a:r>
            <a:r>
              <a:rPr lang="vi-VN" sz="2800" dirty="0"/>
              <a:t>nhân CKD giai đoạn </a:t>
            </a:r>
            <a:r>
              <a:rPr lang="vi-VN" sz="2800" dirty="0" smtClean="0"/>
              <a:t>≥</a:t>
            </a:r>
            <a:r>
              <a:rPr lang="en-US" sz="2800" dirty="0" smtClean="0"/>
              <a:t> </a:t>
            </a:r>
            <a:r>
              <a:rPr lang="vi-VN" sz="2800" dirty="0" smtClean="0"/>
              <a:t>3 </a:t>
            </a:r>
            <a:r>
              <a:rPr lang="vi-VN" sz="2800" dirty="0"/>
              <a:t>có gout</a:t>
            </a:r>
          </a:p>
          <a:p>
            <a:endParaRPr lang="en-US" dirty="0"/>
          </a:p>
        </p:txBody>
      </p:sp>
      <p:sp>
        <p:nvSpPr>
          <p:cNvPr id="3" name="Title 2"/>
          <p:cNvSpPr>
            <a:spLocks noGrp="1"/>
          </p:cNvSpPr>
          <p:nvPr>
            <p:ph type="title"/>
          </p:nvPr>
        </p:nvSpPr>
        <p:spPr>
          <a:xfrm>
            <a:off x="1581055" y="76203"/>
            <a:ext cx="9706377" cy="777875"/>
          </a:xfrm>
        </p:spPr>
        <p:txBody>
          <a:bodyPr>
            <a:normAutofit/>
          </a:bodyPr>
          <a:lstStyle/>
          <a:p>
            <a:r>
              <a:rPr lang="en-US" sz="3200" dirty="0" smtClean="0"/>
              <a:t>CHỈ ĐỊNH ĐIỀU TRỊ HẠ ACID URIC</a:t>
            </a:r>
            <a:endParaRPr lang="en-US" sz="3200" dirty="0"/>
          </a:p>
        </p:txBody>
      </p:sp>
    </p:spTree>
    <p:extLst>
      <p:ext uri="{BB962C8B-B14F-4D97-AF65-F5344CB8AC3E}">
        <p14:creationId xmlns:p14="http://schemas.microsoft.com/office/powerpoint/2010/main" val="1484609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60715" y="1415845"/>
            <a:ext cx="11533518" cy="5442155"/>
          </a:xfrm>
        </p:spPr>
        <p:txBody>
          <a:bodyPr/>
          <a:lstStyle/>
          <a:p>
            <a:pPr>
              <a:lnSpc>
                <a:spcPct val="150000"/>
              </a:lnSpc>
              <a:spcBef>
                <a:spcPts val="1800"/>
              </a:spcBef>
              <a:spcAft>
                <a:spcPts val="1800"/>
              </a:spcAft>
            </a:pPr>
            <a:r>
              <a:rPr lang="en-US" sz="3200" dirty="0" smtClean="0"/>
              <a:t>Allopurinol </a:t>
            </a:r>
            <a:r>
              <a:rPr lang="en-US" sz="3200" dirty="0" err="1" smtClean="0"/>
              <a:t>là</a:t>
            </a:r>
            <a:r>
              <a:rPr lang="en-US" sz="3200" dirty="0" smtClean="0"/>
              <a:t> </a:t>
            </a:r>
            <a:r>
              <a:rPr lang="en-US" sz="3200" dirty="0" err="1" smtClean="0"/>
              <a:t>thuốc</a:t>
            </a:r>
            <a:r>
              <a:rPr lang="en-US" sz="3200" dirty="0" smtClean="0"/>
              <a:t> </a:t>
            </a:r>
            <a:r>
              <a:rPr lang="en-US" sz="3200" dirty="0" err="1" smtClean="0"/>
              <a:t>ức</a:t>
            </a:r>
            <a:r>
              <a:rPr lang="en-US" sz="3200" dirty="0" smtClean="0"/>
              <a:t> </a:t>
            </a:r>
            <a:r>
              <a:rPr lang="en-US" sz="3200" dirty="0" err="1" smtClean="0"/>
              <a:t>chế</a:t>
            </a:r>
            <a:r>
              <a:rPr lang="en-US" sz="3200" dirty="0" smtClean="0"/>
              <a:t> enzyme xanthine oxidase</a:t>
            </a:r>
          </a:p>
          <a:p>
            <a:pPr marL="0" indent="0">
              <a:lnSpc>
                <a:spcPct val="150000"/>
              </a:lnSpc>
              <a:spcBef>
                <a:spcPts val="1800"/>
              </a:spcBef>
              <a:spcAft>
                <a:spcPts val="1800"/>
              </a:spcAft>
              <a:buNone/>
            </a:pPr>
            <a:r>
              <a:rPr lang="en-US" sz="3200" dirty="0" smtClean="0"/>
              <a:t>- </a:t>
            </a:r>
            <a:r>
              <a:rPr lang="en-US" sz="3200" dirty="0" err="1" smtClean="0"/>
              <a:t>Làm</a:t>
            </a:r>
            <a:r>
              <a:rPr lang="en-US" sz="3200" dirty="0" smtClean="0"/>
              <a:t> </a:t>
            </a:r>
            <a:r>
              <a:rPr lang="en-US" sz="3200" dirty="0" err="1" smtClean="0"/>
              <a:t>giảm</a:t>
            </a:r>
            <a:r>
              <a:rPr lang="en-US" sz="3200" dirty="0" smtClean="0"/>
              <a:t> </a:t>
            </a:r>
            <a:r>
              <a:rPr lang="en-US" sz="3200" dirty="0" err="1" smtClean="0"/>
              <a:t>tổng</a:t>
            </a:r>
            <a:r>
              <a:rPr lang="en-US" sz="3200" dirty="0" smtClean="0"/>
              <a:t> </a:t>
            </a:r>
            <a:r>
              <a:rPr lang="en-US" sz="3200" dirty="0" err="1" smtClean="0"/>
              <a:t>hợp</a:t>
            </a:r>
            <a:r>
              <a:rPr lang="en-US" sz="3200" dirty="0" smtClean="0"/>
              <a:t> acid uric</a:t>
            </a:r>
          </a:p>
          <a:p>
            <a:pPr marL="0" indent="0">
              <a:lnSpc>
                <a:spcPct val="150000"/>
              </a:lnSpc>
              <a:spcBef>
                <a:spcPts val="1800"/>
              </a:spcBef>
              <a:spcAft>
                <a:spcPts val="1800"/>
              </a:spcAft>
              <a:buNone/>
            </a:pPr>
            <a:r>
              <a:rPr lang="en-US" sz="3200" dirty="0"/>
              <a:t>*</a:t>
            </a:r>
            <a:r>
              <a:rPr lang="en-US" sz="3200" dirty="0" smtClean="0"/>
              <a:t> </a:t>
            </a:r>
            <a:r>
              <a:rPr lang="en-US" sz="3200" dirty="0" err="1" smtClean="0"/>
              <a:t>Nguyên</a:t>
            </a:r>
            <a:r>
              <a:rPr lang="en-US" sz="3200" dirty="0" smtClean="0"/>
              <a:t> </a:t>
            </a:r>
            <a:r>
              <a:rPr lang="en-US" sz="3200" dirty="0" err="1"/>
              <a:t>tắc</a:t>
            </a:r>
            <a:r>
              <a:rPr lang="en-US" sz="3200" dirty="0"/>
              <a:t> </a:t>
            </a:r>
            <a:r>
              <a:rPr lang="en-US" sz="3200" dirty="0" err="1"/>
              <a:t>sử</a:t>
            </a:r>
            <a:r>
              <a:rPr lang="en-US" sz="3200" dirty="0"/>
              <a:t> </a:t>
            </a:r>
            <a:r>
              <a:rPr lang="en-US" sz="3200" dirty="0" err="1"/>
              <a:t>dụng</a:t>
            </a:r>
            <a:r>
              <a:rPr lang="en-US" sz="3200" dirty="0"/>
              <a:t>: </a:t>
            </a:r>
            <a:r>
              <a:rPr lang="en-US" sz="3200" dirty="0" err="1" smtClean="0"/>
              <a:t>Khởi</a:t>
            </a:r>
            <a:r>
              <a:rPr lang="en-US" sz="3200" dirty="0" smtClean="0"/>
              <a:t> </a:t>
            </a:r>
            <a:r>
              <a:rPr lang="en-US" sz="3200" dirty="0" err="1"/>
              <a:t>đầu</a:t>
            </a:r>
            <a:r>
              <a:rPr lang="en-US" sz="3200" dirty="0"/>
              <a:t> </a:t>
            </a:r>
            <a:r>
              <a:rPr lang="en-US" sz="3200" dirty="0" err="1"/>
              <a:t>liều</a:t>
            </a:r>
            <a:r>
              <a:rPr lang="en-US" sz="3200" dirty="0"/>
              <a:t> </a:t>
            </a:r>
            <a:r>
              <a:rPr lang="en-US" sz="3200" dirty="0" err="1"/>
              <a:t>thấp</a:t>
            </a:r>
            <a:r>
              <a:rPr lang="en-US" sz="3200" dirty="0"/>
              <a:t> </a:t>
            </a:r>
            <a:r>
              <a:rPr lang="en-US" sz="3200" dirty="0" err="1"/>
              <a:t>và</a:t>
            </a:r>
            <a:r>
              <a:rPr lang="en-US" sz="3200" dirty="0"/>
              <a:t> </a:t>
            </a:r>
            <a:r>
              <a:rPr lang="en-US" sz="3200" dirty="0" err="1"/>
              <a:t>tăng</a:t>
            </a:r>
            <a:r>
              <a:rPr lang="en-US" sz="3200" dirty="0"/>
              <a:t> </a:t>
            </a:r>
            <a:r>
              <a:rPr lang="en-US" sz="3200" dirty="0" err="1"/>
              <a:t>dần</a:t>
            </a:r>
            <a:r>
              <a:rPr lang="en-US" sz="3200" dirty="0"/>
              <a:t> </a:t>
            </a:r>
            <a:r>
              <a:rPr lang="en-US" sz="3200" dirty="0" err="1"/>
              <a:t>theo</a:t>
            </a:r>
            <a:r>
              <a:rPr lang="en-US" sz="3200" dirty="0"/>
              <a:t> </a:t>
            </a:r>
            <a:r>
              <a:rPr lang="en-US" sz="3200" dirty="0" err="1"/>
              <a:t>đáp</a:t>
            </a:r>
            <a:r>
              <a:rPr lang="en-US" sz="3200" dirty="0"/>
              <a:t> </a:t>
            </a:r>
            <a:r>
              <a:rPr lang="en-US" sz="3200" dirty="0" err="1"/>
              <a:t>ứng</a:t>
            </a:r>
            <a:r>
              <a:rPr lang="en-US" sz="3200" dirty="0"/>
              <a:t> </a:t>
            </a:r>
            <a:r>
              <a:rPr lang="en-US" sz="3200" dirty="0" err="1"/>
              <a:t>và</a:t>
            </a:r>
            <a:r>
              <a:rPr lang="en-US" sz="3200" dirty="0"/>
              <a:t> dung </a:t>
            </a:r>
            <a:r>
              <a:rPr lang="en-US" sz="3200" dirty="0" err="1" smtClean="0"/>
              <a:t>nạp</a:t>
            </a:r>
            <a:r>
              <a:rPr lang="en-US" sz="3200" dirty="0"/>
              <a:t>.</a:t>
            </a:r>
          </a:p>
          <a:p>
            <a:pPr>
              <a:spcBef>
                <a:spcPts val="2400"/>
              </a:spcBef>
              <a:spcAft>
                <a:spcPts val="2400"/>
              </a:spcAft>
            </a:pPr>
            <a:endParaRPr lang="en-SG"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1936955" y="86035"/>
            <a:ext cx="8485240" cy="777875"/>
          </a:xfrm>
        </p:spPr>
        <p:txBody>
          <a:bodyPr>
            <a:normAutofit/>
          </a:bodyPr>
          <a:lstStyle/>
          <a:p>
            <a:r>
              <a:rPr lang="en-SG" dirty="0" err="1" smtClean="0">
                <a:solidFill>
                  <a:srgbClr val="FF0000"/>
                </a:solidFill>
              </a:rPr>
              <a:t>Thuốc</a:t>
            </a:r>
            <a:r>
              <a:rPr lang="en-SG" dirty="0" smtClean="0">
                <a:solidFill>
                  <a:srgbClr val="FF0000"/>
                </a:solidFill>
              </a:rPr>
              <a:t> </a:t>
            </a:r>
            <a:r>
              <a:rPr lang="en-SG" dirty="0" err="1" smtClean="0">
                <a:solidFill>
                  <a:srgbClr val="FF0000"/>
                </a:solidFill>
              </a:rPr>
              <a:t>đầu</a:t>
            </a:r>
            <a:r>
              <a:rPr lang="en-SG" dirty="0" smtClean="0">
                <a:solidFill>
                  <a:srgbClr val="FF0000"/>
                </a:solidFill>
              </a:rPr>
              <a:t> </a:t>
            </a:r>
            <a:r>
              <a:rPr lang="en-SG" dirty="0" err="1" smtClean="0">
                <a:solidFill>
                  <a:srgbClr val="FF0000"/>
                </a:solidFill>
              </a:rPr>
              <a:t>tay</a:t>
            </a:r>
            <a:r>
              <a:rPr lang="en-SG" dirty="0" smtClean="0">
                <a:solidFill>
                  <a:srgbClr val="FF0000"/>
                </a:solidFill>
              </a:rPr>
              <a:t>: </a:t>
            </a:r>
            <a:r>
              <a:rPr lang="en-SG" dirty="0" smtClean="0">
                <a:solidFill>
                  <a:srgbClr val="00B0F0"/>
                </a:solidFill>
              </a:rPr>
              <a:t>Allopurinol</a:t>
            </a:r>
            <a:endParaRPr lang="en-SG" dirty="0">
              <a:solidFill>
                <a:srgbClr val="00B0F0"/>
              </a:solidFill>
            </a:endParaRPr>
          </a:p>
        </p:txBody>
      </p:sp>
    </p:spTree>
    <p:extLst>
      <p:ext uri="{BB962C8B-B14F-4D97-AF65-F5344CB8AC3E}">
        <p14:creationId xmlns:p14="http://schemas.microsoft.com/office/powerpoint/2010/main" val="2738153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21110" y="1101212"/>
            <a:ext cx="11228438" cy="5230761"/>
          </a:xfrm>
        </p:spPr>
        <p:txBody>
          <a:bodyPr/>
          <a:lstStyle/>
          <a:p>
            <a:pPr marL="0" indent="0">
              <a:buNone/>
            </a:pPr>
            <a:r>
              <a:rPr lang="en-US" b="1" dirty="0" err="1"/>
              <a:t>Liều</a:t>
            </a:r>
            <a:r>
              <a:rPr lang="en-US" b="1" dirty="0"/>
              <a:t> </a:t>
            </a:r>
            <a:r>
              <a:rPr lang="en-US" b="1" dirty="0" err="1"/>
              <a:t>khởi</a:t>
            </a:r>
            <a:r>
              <a:rPr lang="en-US" b="1" dirty="0"/>
              <a:t> </a:t>
            </a:r>
            <a:r>
              <a:rPr lang="en-US" b="1" dirty="0" err="1"/>
              <a:t>đầu</a:t>
            </a:r>
            <a:r>
              <a:rPr lang="en-US" b="1" dirty="0"/>
              <a:t> </a:t>
            </a:r>
            <a:r>
              <a:rPr lang="en-US" b="1" dirty="0" err="1"/>
              <a:t>theo</a:t>
            </a:r>
            <a:r>
              <a:rPr lang="en-US" b="1" dirty="0"/>
              <a:t> </a:t>
            </a:r>
            <a:r>
              <a:rPr lang="en-US" b="1" dirty="0" err="1"/>
              <a:t>eGFR</a:t>
            </a:r>
            <a:r>
              <a:rPr lang="en-US" b="1" dirty="0"/>
              <a:t>:[1] </a:t>
            </a:r>
            <a:endParaRPr lang="en-SG" b="1" dirty="0"/>
          </a:p>
        </p:txBody>
      </p:sp>
      <p:sp>
        <p:nvSpPr>
          <p:cNvPr id="3" name="Title 2"/>
          <p:cNvSpPr>
            <a:spLocks noGrp="1"/>
          </p:cNvSpPr>
          <p:nvPr>
            <p:ph type="title"/>
          </p:nvPr>
        </p:nvSpPr>
        <p:spPr>
          <a:xfrm>
            <a:off x="1571223" y="57867"/>
            <a:ext cx="9706377" cy="777875"/>
          </a:xfrm>
        </p:spPr>
        <p:txBody>
          <a:bodyPr>
            <a:normAutofit/>
          </a:bodyPr>
          <a:lstStyle/>
          <a:p>
            <a:r>
              <a:rPr lang="en-SG" sz="3200" dirty="0" err="1" smtClean="0">
                <a:solidFill>
                  <a:srgbClr val="FF0000"/>
                </a:solidFill>
              </a:rPr>
              <a:t>Chỉ</a:t>
            </a:r>
            <a:r>
              <a:rPr lang="en-SG" sz="3200" dirty="0" smtClean="0">
                <a:solidFill>
                  <a:srgbClr val="FF0000"/>
                </a:solidFill>
              </a:rPr>
              <a:t> </a:t>
            </a:r>
            <a:r>
              <a:rPr lang="en-SG" sz="3200" dirty="0" err="1" smtClean="0">
                <a:solidFill>
                  <a:srgbClr val="FF0000"/>
                </a:solidFill>
              </a:rPr>
              <a:t>định</a:t>
            </a:r>
            <a:r>
              <a:rPr lang="en-SG" sz="3200" dirty="0" smtClean="0">
                <a:solidFill>
                  <a:srgbClr val="FF0000"/>
                </a:solidFill>
              </a:rPr>
              <a:t> </a:t>
            </a:r>
            <a:r>
              <a:rPr lang="en-SG" sz="3200" dirty="0" smtClean="0">
                <a:solidFill>
                  <a:srgbClr val="FF0000"/>
                </a:solidFill>
              </a:rPr>
              <a:t>Allopurinol </a:t>
            </a:r>
            <a:r>
              <a:rPr lang="en-SG" sz="3200" dirty="0" err="1" smtClean="0">
                <a:solidFill>
                  <a:srgbClr val="FF0000"/>
                </a:solidFill>
              </a:rPr>
              <a:t>theo</a:t>
            </a:r>
            <a:r>
              <a:rPr lang="en-SG" sz="3200" dirty="0" smtClean="0">
                <a:solidFill>
                  <a:srgbClr val="FF0000"/>
                </a:solidFill>
              </a:rPr>
              <a:t> </a:t>
            </a:r>
            <a:r>
              <a:rPr lang="en-SG" sz="3200" dirty="0" err="1" smtClean="0">
                <a:solidFill>
                  <a:srgbClr val="FF0000"/>
                </a:solidFill>
              </a:rPr>
              <a:t>eGFR</a:t>
            </a:r>
            <a:endParaRPr lang="en-SG" sz="3200"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53265010"/>
              </p:ext>
            </p:extLst>
          </p:nvPr>
        </p:nvGraphicFramePr>
        <p:xfrm>
          <a:off x="353962" y="1661648"/>
          <a:ext cx="11749548" cy="4454016"/>
        </p:xfrm>
        <a:graphic>
          <a:graphicData uri="http://schemas.openxmlformats.org/drawingml/2006/table">
            <a:tbl>
              <a:tblPr firstRow="1" bandRow="1">
                <a:tableStyleId>{5C22544A-7EE6-4342-B048-85BDC9FD1C3A}</a:tableStyleId>
              </a:tblPr>
              <a:tblGrid>
                <a:gridCol w="3916516">
                  <a:extLst>
                    <a:ext uri="{9D8B030D-6E8A-4147-A177-3AD203B41FA5}">
                      <a16:colId xmlns:a16="http://schemas.microsoft.com/office/drawing/2014/main" val="279651065"/>
                    </a:ext>
                  </a:extLst>
                </a:gridCol>
                <a:gridCol w="3916516">
                  <a:extLst>
                    <a:ext uri="{9D8B030D-6E8A-4147-A177-3AD203B41FA5}">
                      <a16:colId xmlns:a16="http://schemas.microsoft.com/office/drawing/2014/main" val="533345876"/>
                    </a:ext>
                  </a:extLst>
                </a:gridCol>
                <a:gridCol w="3916516">
                  <a:extLst>
                    <a:ext uri="{9D8B030D-6E8A-4147-A177-3AD203B41FA5}">
                      <a16:colId xmlns:a16="http://schemas.microsoft.com/office/drawing/2014/main" val="2240267500"/>
                    </a:ext>
                  </a:extLst>
                </a:gridCol>
              </a:tblGrid>
              <a:tr h="556752">
                <a:tc>
                  <a:txBody>
                    <a:bodyPr/>
                    <a:lstStyle/>
                    <a:p>
                      <a:r>
                        <a:rPr lang="en-SG" dirty="0" err="1" smtClean="0"/>
                        <a:t>eGFR</a:t>
                      </a:r>
                      <a:r>
                        <a:rPr lang="en-SG" dirty="0" smtClean="0"/>
                        <a:t> (mL/min/1.73 m²)</a:t>
                      </a:r>
                      <a:endParaRPr lang="en-SG" dirty="0"/>
                    </a:p>
                  </a:txBody>
                  <a:tcPr/>
                </a:tc>
                <a:tc>
                  <a:txBody>
                    <a:bodyPr/>
                    <a:lstStyle/>
                    <a:p>
                      <a:r>
                        <a:rPr lang="en-SG" dirty="0" err="1" smtClean="0"/>
                        <a:t>Liều</a:t>
                      </a:r>
                      <a:r>
                        <a:rPr lang="en-SG" dirty="0" smtClean="0"/>
                        <a:t> allopurinol </a:t>
                      </a:r>
                      <a:r>
                        <a:rPr lang="en-SG" dirty="0" err="1" smtClean="0"/>
                        <a:t>khởi</a:t>
                      </a:r>
                      <a:r>
                        <a:rPr lang="en-SG" dirty="0" smtClean="0"/>
                        <a:t> </a:t>
                      </a:r>
                      <a:r>
                        <a:rPr lang="en-SG" dirty="0" err="1" smtClean="0"/>
                        <a:t>đầu</a:t>
                      </a:r>
                      <a:endParaRPr lang="en-SG" dirty="0"/>
                    </a:p>
                  </a:txBody>
                  <a:tcPr/>
                </a:tc>
                <a:tc>
                  <a:txBody>
                    <a:bodyPr/>
                    <a:lstStyle/>
                    <a:p>
                      <a:r>
                        <a:rPr lang="en-SG" dirty="0" err="1" smtClean="0"/>
                        <a:t>Khoảng</a:t>
                      </a:r>
                      <a:r>
                        <a:rPr lang="en-SG" dirty="0" smtClean="0"/>
                        <a:t> </a:t>
                      </a:r>
                      <a:r>
                        <a:rPr lang="en-SG" dirty="0" err="1" smtClean="0"/>
                        <a:t>cách</a:t>
                      </a:r>
                      <a:r>
                        <a:rPr lang="en-SG" dirty="0" smtClean="0"/>
                        <a:t> </a:t>
                      </a:r>
                      <a:r>
                        <a:rPr lang="en-SG" dirty="0" err="1" smtClean="0"/>
                        <a:t>liều</a:t>
                      </a:r>
                      <a:endParaRPr lang="en-SG" dirty="0"/>
                    </a:p>
                  </a:txBody>
                  <a:tcPr/>
                </a:tc>
                <a:extLst>
                  <a:ext uri="{0D108BD9-81ED-4DB2-BD59-A6C34878D82A}">
                    <a16:rowId xmlns:a16="http://schemas.microsoft.com/office/drawing/2014/main" val="2485592337"/>
                  </a:ext>
                </a:extLst>
              </a:tr>
              <a:tr h="556752">
                <a:tc>
                  <a:txBody>
                    <a:bodyPr/>
                    <a:lstStyle/>
                    <a:p>
                      <a:pPr algn="ctr"/>
                      <a:r>
                        <a:rPr lang="en-SG" dirty="0" smtClean="0"/>
                        <a:t>&lt;5</a:t>
                      </a:r>
                      <a:endParaRPr lang="en-SG" dirty="0"/>
                    </a:p>
                  </a:txBody>
                  <a:tcPr/>
                </a:tc>
                <a:tc>
                  <a:txBody>
                    <a:bodyPr/>
                    <a:lstStyle/>
                    <a:p>
                      <a:pPr algn="ctr"/>
                      <a:r>
                        <a:rPr lang="en-SG" dirty="0" smtClean="0"/>
                        <a:t>50 mg </a:t>
                      </a:r>
                      <a:r>
                        <a:rPr lang="en-SG" dirty="0" err="1" smtClean="0"/>
                        <a:t>mỗi</a:t>
                      </a:r>
                      <a:r>
                        <a:rPr lang="en-SG" dirty="0" smtClean="0"/>
                        <a:t> </a:t>
                      </a:r>
                      <a:r>
                        <a:rPr lang="en-SG" dirty="0" err="1" smtClean="0"/>
                        <a:t>tuần</a:t>
                      </a:r>
                      <a:r>
                        <a:rPr lang="en-SG" dirty="0" smtClean="0"/>
                        <a:t> 1 </a:t>
                      </a:r>
                      <a:r>
                        <a:rPr lang="en-SG" dirty="0" err="1" smtClean="0"/>
                        <a:t>lần</a:t>
                      </a:r>
                      <a:endParaRPr lang="en-SG" dirty="0"/>
                    </a:p>
                  </a:txBody>
                  <a:tcPr/>
                </a:tc>
                <a:tc>
                  <a:txBody>
                    <a:bodyPr/>
                    <a:lstStyle/>
                    <a:p>
                      <a:pPr algn="ctr"/>
                      <a:r>
                        <a:rPr lang="en-SG" dirty="0" smtClean="0"/>
                        <a:t>1 </a:t>
                      </a:r>
                      <a:r>
                        <a:rPr lang="en-SG" dirty="0" err="1" smtClean="0"/>
                        <a:t>lần</a:t>
                      </a:r>
                      <a:r>
                        <a:rPr lang="en-SG" dirty="0" smtClean="0"/>
                        <a:t> </a:t>
                      </a:r>
                      <a:r>
                        <a:rPr lang="en-SG" dirty="0" err="1" smtClean="0"/>
                        <a:t>mỗi</a:t>
                      </a:r>
                      <a:r>
                        <a:rPr lang="en-SG" dirty="0" smtClean="0"/>
                        <a:t> </a:t>
                      </a:r>
                      <a:r>
                        <a:rPr lang="en-SG" dirty="0" err="1" smtClean="0"/>
                        <a:t>tuần</a:t>
                      </a:r>
                      <a:endParaRPr lang="en-SG" dirty="0"/>
                    </a:p>
                  </a:txBody>
                  <a:tcPr/>
                </a:tc>
                <a:extLst>
                  <a:ext uri="{0D108BD9-81ED-4DB2-BD59-A6C34878D82A}">
                    <a16:rowId xmlns:a16="http://schemas.microsoft.com/office/drawing/2014/main" val="1126093541"/>
                  </a:ext>
                </a:extLst>
              </a:tr>
              <a:tr h="556752">
                <a:tc>
                  <a:txBody>
                    <a:bodyPr/>
                    <a:lstStyle/>
                    <a:p>
                      <a:pPr algn="ctr"/>
                      <a:r>
                        <a:rPr lang="en-SG" dirty="0" smtClean="0"/>
                        <a:t>5–15</a:t>
                      </a:r>
                      <a:endParaRPr lang="en-SG" dirty="0"/>
                    </a:p>
                  </a:txBody>
                  <a:tcPr/>
                </a:tc>
                <a:tc>
                  <a:txBody>
                    <a:bodyPr/>
                    <a:lstStyle/>
                    <a:p>
                      <a:pPr algn="ctr"/>
                      <a:r>
                        <a:rPr lang="en-SG" dirty="0" smtClean="0"/>
                        <a:t>50 mg </a:t>
                      </a:r>
                      <a:r>
                        <a:rPr lang="en-SG" dirty="0" err="1" smtClean="0"/>
                        <a:t>hai</a:t>
                      </a:r>
                      <a:r>
                        <a:rPr lang="en-SG" dirty="0" smtClean="0"/>
                        <a:t> </a:t>
                      </a:r>
                      <a:r>
                        <a:rPr lang="en-SG" dirty="0" err="1" smtClean="0"/>
                        <a:t>lần</a:t>
                      </a:r>
                      <a:r>
                        <a:rPr lang="en-SG" dirty="0" smtClean="0"/>
                        <a:t>/</a:t>
                      </a:r>
                      <a:r>
                        <a:rPr lang="en-SG" dirty="0" err="1" smtClean="0"/>
                        <a:t>tuần</a:t>
                      </a:r>
                      <a:endParaRPr lang="en-SG" dirty="0"/>
                    </a:p>
                  </a:txBody>
                  <a:tcPr/>
                </a:tc>
                <a:tc>
                  <a:txBody>
                    <a:bodyPr/>
                    <a:lstStyle/>
                    <a:p>
                      <a:pPr algn="ctr"/>
                      <a:r>
                        <a:rPr lang="en-SG" dirty="0" smtClean="0"/>
                        <a:t>2 </a:t>
                      </a:r>
                      <a:r>
                        <a:rPr lang="en-SG" dirty="0" err="1" smtClean="0"/>
                        <a:t>lần</a:t>
                      </a:r>
                      <a:r>
                        <a:rPr lang="en-SG" dirty="0" smtClean="0"/>
                        <a:t> </a:t>
                      </a:r>
                      <a:r>
                        <a:rPr lang="en-SG" dirty="0" err="1" smtClean="0"/>
                        <a:t>mỗi</a:t>
                      </a:r>
                      <a:r>
                        <a:rPr lang="en-SG" dirty="0" smtClean="0"/>
                        <a:t> </a:t>
                      </a:r>
                      <a:r>
                        <a:rPr lang="en-SG" dirty="0" err="1" smtClean="0"/>
                        <a:t>tuần</a:t>
                      </a:r>
                      <a:endParaRPr lang="en-SG" dirty="0"/>
                    </a:p>
                  </a:txBody>
                  <a:tcPr/>
                </a:tc>
                <a:extLst>
                  <a:ext uri="{0D108BD9-81ED-4DB2-BD59-A6C34878D82A}">
                    <a16:rowId xmlns:a16="http://schemas.microsoft.com/office/drawing/2014/main" val="3867096451"/>
                  </a:ext>
                </a:extLst>
              </a:tr>
              <a:tr h="556752">
                <a:tc>
                  <a:txBody>
                    <a:bodyPr/>
                    <a:lstStyle/>
                    <a:p>
                      <a:pPr algn="ctr"/>
                      <a:r>
                        <a:rPr lang="en-SG" dirty="0" smtClean="0"/>
                        <a:t>16–30</a:t>
                      </a:r>
                      <a:endParaRPr lang="en-SG" dirty="0"/>
                    </a:p>
                  </a:txBody>
                  <a:tcPr/>
                </a:tc>
                <a:tc>
                  <a:txBody>
                    <a:bodyPr/>
                    <a:lstStyle/>
                    <a:p>
                      <a:pPr algn="ctr"/>
                      <a:r>
                        <a:rPr lang="en-SG" dirty="0" smtClean="0"/>
                        <a:t>50 mg </a:t>
                      </a:r>
                      <a:r>
                        <a:rPr lang="en-SG" dirty="0" err="1" smtClean="0"/>
                        <a:t>cách</a:t>
                      </a:r>
                      <a:r>
                        <a:rPr lang="en-SG" dirty="0" smtClean="0"/>
                        <a:t> </a:t>
                      </a:r>
                      <a:r>
                        <a:rPr lang="en-SG" dirty="0" err="1" smtClean="0"/>
                        <a:t>ngày</a:t>
                      </a:r>
                      <a:endParaRPr lang="en-SG" dirty="0"/>
                    </a:p>
                  </a:txBody>
                  <a:tcPr/>
                </a:tc>
                <a:tc>
                  <a:txBody>
                    <a:bodyPr/>
                    <a:lstStyle/>
                    <a:p>
                      <a:pPr algn="ctr"/>
                      <a:r>
                        <a:rPr lang="en-SG" dirty="0" err="1" smtClean="0"/>
                        <a:t>Mỗi</a:t>
                      </a:r>
                      <a:r>
                        <a:rPr lang="en-SG" dirty="0" smtClean="0"/>
                        <a:t> 2 </a:t>
                      </a:r>
                      <a:r>
                        <a:rPr lang="en-SG" dirty="0" err="1" smtClean="0"/>
                        <a:t>ngày</a:t>
                      </a:r>
                      <a:r>
                        <a:rPr lang="en-SG" dirty="0" smtClean="0"/>
                        <a:t> </a:t>
                      </a:r>
                      <a:r>
                        <a:rPr lang="en-SG" dirty="0" err="1" smtClean="0"/>
                        <a:t>một</a:t>
                      </a:r>
                      <a:r>
                        <a:rPr lang="en-SG" dirty="0" smtClean="0"/>
                        <a:t> </a:t>
                      </a:r>
                      <a:r>
                        <a:rPr lang="en-SG" dirty="0" err="1" smtClean="0"/>
                        <a:t>lần</a:t>
                      </a:r>
                      <a:endParaRPr lang="en-SG" dirty="0"/>
                    </a:p>
                  </a:txBody>
                  <a:tcPr/>
                </a:tc>
                <a:extLst>
                  <a:ext uri="{0D108BD9-81ED-4DB2-BD59-A6C34878D82A}">
                    <a16:rowId xmlns:a16="http://schemas.microsoft.com/office/drawing/2014/main" val="2836426451"/>
                  </a:ext>
                </a:extLst>
              </a:tr>
              <a:tr h="556752">
                <a:tc>
                  <a:txBody>
                    <a:bodyPr/>
                    <a:lstStyle/>
                    <a:p>
                      <a:pPr algn="ctr"/>
                      <a:r>
                        <a:rPr lang="en-SG" dirty="0" smtClean="0"/>
                        <a:t>31–45 </a:t>
                      </a:r>
                      <a:endParaRPr lang="en-SG" dirty="0"/>
                    </a:p>
                  </a:txBody>
                  <a:tcPr/>
                </a:tc>
                <a:tc>
                  <a:txBody>
                    <a:bodyPr/>
                    <a:lstStyle/>
                    <a:p>
                      <a:pPr algn="ctr"/>
                      <a:r>
                        <a:rPr lang="en-SG" dirty="0" smtClean="0"/>
                        <a:t>50 mg </a:t>
                      </a:r>
                      <a:r>
                        <a:rPr lang="en-SG" dirty="0" err="1" smtClean="0"/>
                        <a:t>mỗi</a:t>
                      </a:r>
                      <a:r>
                        <a:rPr lang="en-SG" dirty="0" smtClean="0"/>
                        <a:t> </a:t>
                      </a:r>
                      <a:r>
                        <a:rPr lang="en-SG" dirty="0" err="1" smtClean="0"/>
                        <a:t>ngày</a:t>
                      </a:r>
                      <a:endParaRPr lang="en-SG" dirty="0"/>
                    </a:p>
                  </a:txBody>
                  <a:tcPr/>
                </a:tc>
                <a:tc>
                  <a:txBody>
                    <a:bodyPr/>
                    <a:lstStyle/>
                    <a:p>
                      <a:pPr algn="ctr"/>
                      <a:r>
                        <a:rPr lang="en-SG" dirty="0" err="1" smtClean="0"/>
                        <a:t>Mỗi</a:t>
                      </a:r>
                      <a:r>
                        <a:rPr lang="en-SG" dirty="0" smtClean="0"/>
                        <a:t> </a:t>
                      </a:r>
                      <a:r>
                        <a:rPr lang="en-SG" dirty="0" err="1" smtClean="0"/>
                        <a:t>ngày</a:t>
                      </a:r>
                      <a:endParaRPr lang="en-SG" dirty="0"/>
                    </a:p>
                  </a:txBody>
                  <a:tcPr/>
                </a:tc>
                <a:extLst>
                  <a:ext uri="{0D108BD9-81ED-4DB2-BD59-A6C34878D82A}">
                    <a16:rowId xmlns:a16="http://schemas.microsoft.com/office/drawing/2014/main" val="2723672791"/>
                  </a:ext>
                </a:extLst>
              </a:tr>
              <a:tr h="556752">
                <a:tc>
                  <a:txBody>
                    <a:bodyPr/>
                    <a:lstStyle/>
                    <a:p>
                      <a:pPr algn="ctr"/>
                      <a:r>
                        <a:rPr lang="en-SG" dirty="0" smtClean="0"/>
                        <a:t>46–60</a:t>
                      </a:r>
                      <a:endParaRPr lang="en-SG" dirty="0"/>
                    </a:p>
                  </a:txBody>
                  <a:tcPr/>
                </a:tc>
                <a:tc>
                  <a:txBody>
                    <a:bodyPr/>
                    <a:lstStyle/>
                    <a:p>
                      <a:pPr algn="ctr"/>
                      <a:r>
                        <a:rPr lang="en-SG" dirty="0" smtClean="0"/>
                        <a:t>50 mg </a:t>
                      </a:r>
                      <a:r>
                        <a:rPr lang="en-SG" dirty="0" err="1" smtClean="0"/>
                        <a:t>và</a:t>
                      </a:r>
                      <a:r>
                        <a:rPr lang="en-SG" dirty="0" smtClean="0"/>
                        <a:t> 100 mg </a:t>
                      </a:r>
                      <a:r>
                        <a:rPr lang="en-SG" dirty="0" err="1" smtClean="0"/>
                        <a:t>xen</a:t>
                      </a:r>
                      <a:r>
                        <a:rPr lang="en-SG" dirty="0" smtClean="0"/>
                        <a:t> </a:t>
                      </a:r>
                      <a:r>
                        <a:rPr lang="en-SG" dirty="0" err="1" smtClean="0"/>
                        <a:t>kẽ</a:t>
                      </a:r>
                      <a:endParaRPr lang="en-SG" dirty="0"/>
                    </a:p>
                  </a:txBody>
                  <a:tcPr/>
                </a:tc>
                <a:tc>
                  <a:txBody>
                    <a:bodyPr/>
                    <a:lstStyle/>
                    <a:p>
                      <a:pPr algn="ctr"/>
                      <a:r>
                        <a:rPr lang="en-SG" dirty="0" err="1" smtClean="0"/>
                        <a:t>Cách</a:t>
                      </a:r>
                      <a:r>
                        <a:rPr lang="en-SG" dirty="0" smtClean="0"/>
                        <a:t> </a:t>
                      </a:r>
                      <a:r>
                        <a:rPr lang="en-SG" dirty="0" err="1" smtClean="0"/>
                        <a:t>ngày</a:t>
                      </a:r>
                      <a:endParaRPr lang="en-SG" dirty="0"/>
                    </a:p>
                  </a:txBody>
                  <a:tcPr/>
                </a:tc>
                <a:extLst>
                  <a:ext uri="{0D108BD9-81ED-4DB2-BD59-A6C34878D82A}">
                    <a16:rowId xmlns:a16="http://schemas.microsoft.com/office/drawing/2014/main" val="3580805883"/>
                  </a:ext>
                </a:extLst>
              </a:tr>
              <a:tr h="556752">
                <a:tc>
                  <a:txBody>
                    <a:bodyPr/>
                    <a:lstStyle/>
                    <a:p>
                      <a:pPr algn="ctr"/>
                      <a:r>
                        <a:rPr lang="en-SG" dirty="0" smtClean="0"/>
                        <a:t>61–90</a:t>
                      </a:r>
                      <a:endParaRPr lang="en-SG" dirty="0"/>
                    </a:p>
                  </a:txBody>
                  <a:tcPr/>
                </a:tc>
                <a:tc>
                  <a:txBody>
                    <a:bodyPr/>
                    <a:lstStyle/>
                    <a:p>
                      <a:pPr algn="ctr"/>
                      <a:r>
                        <a:rPr lang="en-SG" dirty="0" smtClean="0"/>
                        <a:t>100 mg </a:t>
                      </a:r>
                      <a:r>
                        <a:rPr lang="en-SG" dirty="0" err="1" smtClean="0"/>
                        <a:t>mỗi</a:t>
                      </a:r>
                      <a:r>
                        <a:rPr lang="en-SG" dirty="0" smtClean="0"/>
                        <a:t> </a:t>
                      </a:r>
                      <a:r>
                        <a:rPr lang="en-SG" dirty="0" err="1" smtClean="0"/>
                        <a:t>ngày</a:t>
                      </a:r>
                      <a:endParaRPr lang="en-SG" dirty="0"/>
                    </a:p>
                  </a:txBody>
                  <a:tcPr/>
                </a:tc>
                <a:tc>
                  <a:txBody>
                    <a:bodyPr/>
                    <a:lstStyle/>
                    <a:p>
                      <a:pPr algn="ctr"/>
                      <a:r>
                        <a:rPr lang="en-SG" dirty="0" err="1" smtClean="0"/>
                        <a:t>Mỗi</a:t>
                      </a:r>
                      <a:r>
                        <a:rPr lang="en-SG" dirty="0" smtClean="0"/>
                        <a:t> </a:t>
                      </a:r>
                      <a:r>
                        <a:rPr lang="en-SG" dirty="0" err="1" smtClean="0"/>
                        <a:t>ngày</a:t>
                      </a:r>
                      <a:endParaRPr lang="en-SG" dirty="0"/>
                    </a:p>
                  </a:txBody>
                  <a:tcPr/>
                </a:tc>
                <a:extLst>
                  <a:ext uri="{0D108BD9-81ED-4DB2-BD59-A6C34878D82A}">
                    <a16:rowId xmlns:a16="http://schemas.microsoft.com/office/drawing/2014/main" val="500788559"/>
                  </a:ext>
                </a:extLst>
              </a:tr>
              <a:tr h="556752">
                <a:tc>
                  <a:txBody>
                    <a:bodyPr/>
                    <a:lstStyle/>
                    <a:p>
                      <a:pPr algn="ctr"/>
                      <a:r>
                        <a:rPr lang="en-SG" dirty="0" smtClean="0"/>
                        <a:t>&gt;90</a:t>
                      </a:r>
                      <a:endParaRPr lang="en-SG" dirty="0"/>
                    </a:p>
                  </a:txBody>
                  <a:tcPr/>
                </a:tc>
                <a:tc>
                  <a:txBody>
                    <a:bodyPr/>
                    <a:lstStyle/>
                    <a:p>
                      <a:pPr algn="ctr"/>
                      <a:r>
                        <a:rPr lang="en-SG" dirty="0" smtClean="0"/>
                        <a:t>150–200 mg </a:t>
                      </a:r>
                      <a:r>
                        <a:rPr lang="en-SG" dirty="0" err="1" smtClean="0"/>
                        <a:t>mỗi</a:t>
                      </a:r>
                      <a:r>
                        <a:rPr lang="en-SG" dirty="0" smtClean="0"/>
                        <a:t> </a:t>
                      </a:r>
                      <a:r>
                        <a:rPr lang="en-SG" dirty="0" err="1" smtClean="0"/>
                        <a:t>ngày</a:t>
                      </a:r>
                      <a:endParaRPr lang="en-SG" dirty="0"/>
                    </a:p>
                  </a:txBody>
                  <a:tcPr/>
                </a:tc>
                <a:tc>
                  <a:txBody>
                    <a:bodyPr/>
                    <a:lstStyle/>
                    <a:p>
                      <a:pPr algn="ctr"/>
                      <a:r>
                        <a:rPr lang="en-SG" dirty="0" err="1" smtClean="0"/>
                        <a:t>Mỗi</a:t>
                      </a:r>
                      <a:r>
                        <a:rPr lang="en-SG" dirty="0" smtClean="0"/>
                        <a:t> </a:t>
                      </a:r>
                      <a:r>
                        <a:rPr lang="en-SG" dirty="0" err="1" smtClean="0"/>
                        <a:t>ngày</a:t>
                      </a:r>
                      <a:endParaRPr lang="en-SG" dirty="0"/>
                    </a:p>
                  </a:txBody>
                  <a:tcPr/>
                </a:tc>
                <a:extLst>
                  <a:ext uri="{0D108BD9-81ED-4DB2-BD59-A6C34878D82A}">
                    <a16:rowId xmlns:a16="http://schemas.microsoft.com/office/drawing/2014/main" val="3293204314"/>
                  </a:ext>
                </a:extLst>
              </a:tr>
            </a:tbl>
          </a:graphicData>
        </a:graphic>
      </p:graphicFrame>
    </p:spTree>
    <p:extLst>
      <p:ext uri="{BB962C8B-B14F-4D97-AF65-F5344CB8AC3E}">
        <p14:creationId xmlns:p14="http://schemas.microsoft.com/office/powerpoint/2010/main" val="451198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0774" y="1789471"/>
            <a:ext cx="11208774" cy="4660490"/>
          </a:xfrm>
        </p:spPr>
        <p:txBody>
          <a:bodyPr>
            <a:normAutofit/>
          </a:bodyPr>
          <a:lstStyle/>
          <a:p>
            <a:pPr marL="0" indent="0">
              <a:lnSpc>
                <a:spcPct val="150000"/>
              </a:lnSpc>
              <a:spcBef>
                <a:spcPts val="1200"/>
              </a:spcBef>
              <a:spcAft>
                <a:spcPts val="1200"/>
              </a:spcAft>
              <a:buNone/>
            </a:pPr>
            <a:r>
              <a:rPr lang="en-US" dirty="0" smtClean="0"/>
              <a:t>- Ở </a:t>
            </a:r>
            <a:r>
              <a:rPr lang="en-US" dirty="0" err="1"/>
              <a:t>bệnh</a:t>
            </a:r>
            <a:r>
              <a:rPr lang="en-US" dirty="0"/>
              <a:t> </a:t>
            </a:r>
            <a:r>
              <a:rPr lang="en-US" dirty="0" err="1"/>
              <a:t>nhân</a:t>
            </a:r>
            <a:r>
              <a:rPr lang="en-US" dirty="0"/>
              <a:t> </a:t>
            </a:r>
            <a:r>
              <a:rPr lang="en-US" dirty="0" err="1"/>
              <a:t>lọc</a:t>
            </a:r>
            <a:r>
              <a:rPr lang="en-US" dirty="0"/>
              <a:t> </a:t>
            </a:r>
            <a:r>
              <a:rPr lang="en-US" dirty="0" err="1"/>
              <a:t>máu</a:t>
            </a:r>
            <a:r>
              <a:rPr lang="en-US" dirty="0"/>
              <a:t> </a:t>
            </a:r>
            <a:r>
              <a:rPr lang="en-US" dirty="0" err="1"/>
              <a:t>chu</a:t>
            </a:r>
            <a:r>
              <a:rPr lang="en-US" dirty="0"/>
              <a:t> </a:t>
            </a:r>
            <a:r>
              <a:rPr lang="en-US" dirty="0" err="1"/>
              <a:t>kỳ</a:t>
            </a:r>
            <a:r>
              <a:rPr lang="en-US" dirty="0"/>
              <a:t>, allopurinol </a:t>
            </a:r>
            <a:r>
              <a:rPr lang="en-US" dirty="0" err="1"/>
              <a:t>vẫn</a:t>
            </a:r>
            <a:r>
              <a:rPr lang="en-US" dirty="0"/>
              <a:t> </a:t>
            </a:r>
            <a:r>
              <a:rPr lang="en-US" dirty="0" err="1"/>
              <a:t>có</a:t>
            </a:r>
            <a:r>
              <a:rPr lang="en-US" dirty="0"/>
              <a:t> </a:t>
            </a:r>
            <a:r>
              <a:rPr lang="en-US" dirty="0" err="1"/>
              <a:t>thể</a:t>
            </a:r>
            <a:r>
              <a:rPr lang="en-US" dirty="0"/>
              <a:t> </a:t>
            </a:r>
            <a:r>
              <a:rPr lang="en-US" dirty="0" err="1"/>
              <a:t>sử</a:t>
            </a:r>
            <a:r>
              <a:rPr lang="en-US" dirty="0"/>
              <a:t> </a:t>
            </a:r>
            <a:r>
              <a:rPr lang="en-US" dirty="0" err="1"/>
              <a:t>dụng</a:t>
            </a:r>
            <a:endParaRPr lang="en-US" dirty="0"/>
          </a:p>
          <a:p>
            <a:pPr marL="0" indent="0">
              <a:lnSpc>
                <a:spcPct val="150000"/>
              </a:lnSpc>
              <a:spcBef>
                <a:spcPts val="1200"/>
              </a:spcBef>
              <a:spcAft>
                <a:spcPts val="1200"/>
              </a:spcAft>
              <a:buNone/>
            </a:pPr>
            <a:r>
              <a:rPr lang="en-US" dirty="0" smtClean="0"/>
              <a:t>- </a:t>
            </a:r>
            <a:r>
              <a:rPr lang="en-US" dirty="0" err="1" smtClean="0"/>
              <a:t>Liều</a:t>
            </a:r>
            <a:r>
              <a:rPr lang="en-US" dirty="0" smtClean="0"/>
              <a:t> </a:t>
            </a:r>
            <a:r>
              <a:rPr lang="en-US" dirty="0" err="1"/>
              <a:t>khởi</a:t>
            </a:r>
            <a:r>
              <a:rPr lang="en-US" dirty="0"/>
              <a:t> </a:t>
            </a:r>
            <a:r>
              <a:rPr lang="en-US" dirty="0" err="1"/>
              <a:t>đầu</a:t>
            </a:r>
            <a:r>
              <a:rPr lang="en-US" dirty="0"/>
              <a:t> </a:t>
            </a:r>
            <a:r>
              <a:rPr lang="en-US" dirty="0" err="1"/>
              <a:t>thường</a:t>
            </a:r>
            <a:r>
              <a:rPr lang="en-US" dirty="0"/>
              <a:t> </a:t>
            </a:r>
            <a:r>
              <a:rPr lang="en-US" dirty="0" err="1"/>
              <a:t>dùng</a:t>
            </a:r>
            <a:r>
              <a:rPr lang="en-US" dirty="0"/>
              <a:t>: 50 mg </a:t>
            </a:r>
            <a:r>
              <a:rPr lang="en-US" dirty="0" err="1"/>
              <a:t>sau</a:t>
            </a:r>
            <a:r>
              <a:rPr lang="en-US" dirty="0"/>
              <a:t> </a:t>
            </a:r>
            <a:r>
              <a:rPr lang="en-US" dirty="0" err="1"/>
              <a:t>mỗi</a:t>
            </a:r>
            <a:r>
              <a:rPr lang="en-US" dirty="0"/>
              <a:t> </a:t>
            </a:r>
            <a:r>
              <a:rPr lang="en-US" dirty="0" err="1"/>
              <a:t>buổi</a:t>
            </a:r>
            <a:r>
              <a:rPr lang="en-US" dirty="0"/>
              <a:t> </a:t>
            </a:r>
            <a:r>
              <a:rPr lang="en-US" dirty="0" err="1"/>
              <a:t>lọc</a:t>
            </a:r>
            <a:r>
              <a:rPr lang="en-US" dirty="0"/>
              <a:t> </a:t>
            </a:r>
            <a:r>
              <a:rPr lang="en-US" dirty="0" err="1" smtClean="0"/>
              <a:t>máu</a:t>
            </a:r>
            <a:endParaRPr lang="vi-VN" dirty="0" smtClean="0"/>
          </a:p>
          <a:p>
            <a:pPr marL="0" indent="0">
              <a:lnSpc>
                <a:spcPct val="150000"/>
              </a:lnSpc>
              <a:spcBef>
                <a:spcPts val="1200"/>
              </a:spcBef>
              <a:spcAft>
                <a:spcPts val="1200"/>
              </a:spcAft>
              <a:buNone/>
            </a:pPr>
            <a:r>
              <a:rPr lang="en-US" dirty="0" smtClean="0"/>
              <a:t>- </a:t>
            </a:r>
            <a:r>
              <a:rPr lang="en-US" dirty="0" err="1" smtClean="0"/>
              <a:t>Tần</a:t>
            </a:r>
            <a:r>
              <a:rPr lang="en-US" dirty="0" smtClean="0"/>
              <a:t> </a:t>
            </a:r>
            <a:r>
              <a:rPr lang="en-US" dirty="0" err="1"/>
              <a:t>suất</a:t>
            </a:r>
            <a:r>
              <a:rPr lang="en-US" dirty="0"/>
              <a:t>: 3 </a:t>
            </a:r>
            <a:r>
              <a:rPr lang="en-US" dirty="0" err="1"/>
              <a:t>lần</a:t>
            </a:r>
            <a:r>
              <a:rPr lang="en-US" dirty="0"/>
              <a:t> </a:t>
            </a:r>
            <a:r>
              <a:rPr lang="en-US" dirty="0" err="1"/>
              <a:t>mỗi</a:t>
            </a:r>
            <a:r>
              <a:rPr lang="en-US" dirty="0"/>
              <a:t> </a:t>
            </a:r>
            <a:r>
              <a:rPr lang="en-US" dirty="0" err="1"/>
              <a:t>tuần</a:t>
            </a:r>
            <a:endParaRPr lang="en-US" dirty="0"/>
          </a:p>
          <a:p>
            <a:pPr marL="0" indent="0">
              <a:lnSpc>
                <a:spcPct val="150000"/>
              </a:lnSpc>
              <a:spcBef>
                <a:spcPts val="1200"/>
              </a:spcBef>
              <a:spcAft>
                <a:spcPts val="1200"/>
              </a:spcAft>
              <a:buNone/>
            </a:pPr>
            <a:r>
              <a:rPr lang="en-US" dirty="0" smtClean="0"/>
              <a:t>- </a:t>
            </a:r>
            <a:r>
              <a:rPr lang="en-US" dirty="0" err="1" smtClean="0"/>
              <a:t>Có</a:t>
            </a:r>
            <a:r>
              <a:rPr lang="en-US" dirty="0" smtClean="0"/>
              <a:t> </a:t>
            </a:r>
            <a:r>
              <a:rPr lang="en-US" dirty="0" err="1"/>
              <a:t>thể</a:t>
            </a:r>
            <a:r>
              <a:rPr lang="en-US" dirty="0"/>
              <a:t> </a:t>
            </a:r>
            <a:r>
              <a:rPr lang="en-US" dirty="0" err="1"/>
              <a:t>tăng</a:t>
            </a:r>
            <a:r>
              <a:rPr lang="en-US" dirty="0"/>
              <a:t> </a:t>
            </a:r>
            <a:r>
              <a:rPr lang="en-US" dirty="0" err="1"/>
              <a:t>liều</a:t>
            </a:r>
            <a:r>
              <a:rPr lang="en-US" dirty="0"/>
              <a:t> </a:t>
            </a:r>
            <a:r>
              <a:rPr lang="en-US" dirty="0" err="1"/>
              <a:t>chậm</a:t>
            </a:r>
            <a:r>
              <a:rPr lang="en-US" dirty="0"/>
              <a:t> </a:t>
            </a:r>
            <a:r>
              <a:rPr lang="en-US" dirty="0" err="1"/>
              <a:t>mỗi</a:t>
            </a:r>
            <a:r>
              <a:rPr lang="en-US" dirty="0"/>
              <a:t> 2–4 </a:t>
            </a:r>
            <a:r>
              <a:rPr lang="en-US" dirty="0" err="1"/>
              <a:t>tuần</a:t>
            </a:r>
            <a:r>
              <a:rPr lang="en-US" dirty="0"/>
              <a:t> </a:t>
            </a:r>
            <a:r>
              <a:rPr lang="en-US" dirty="0" err="1"/>
              <a:t>nếu</a:t>
            </a:r>
            <a:r>
              <a:rPr lang="en-US" dirty="0"/>
              <a:t> acid uric </a:t>
            </a:r>
            <a:r>
              <a:rPr lang="en-US" dirty="0" err="1"/>
              <a:t>chưa</a:t>
            </a:r>
            <a:r>
              <a:rPr lang="en-US" dirty="0"/>
              <a:t> </a:t>
            </a:r>
            <a:r>
              <a:rPr lang="en-US" dirty="0" err="1"/>
              <a:t>đạt</a:t>
            </a:r>
            <a:r>
              <a:rPr lang="en-US" dirty="0"/>
              <a:t> </a:t>
            </a:r>
            <a:r>
              <a:rPr lang="en-US" dirty="0" err="1"/>
              <a:t>mục</a:t>
            </a:r>
            <a:r>
              <a:rPr lang="en-US" dirty="0"/>
              <a:t> </a:t>
            </a:r>
            <a:r>
              <a:rPr lang="en-US" dirty="0" err="1"/>
              <a:t>tiêu</a:t>
            </a:r>
            <a:endParaRPr lang="en-US" dirty="0"/>
          </a:p>
          <a:p>
            <a:pPr>
              <a:spcBef>
                <a:spcPts val="2400"/>
              </a:spcBef>
              <a:spcAft>
                <a:spcPts val="2400"/>
              </a:spcAft>
            </a:pPr>
            <a:endParaRPr lang="en-US" dirty="0"/>
          </a:p>
        </p:txBody>
      </p:sp>
      <p:sp>
        <p:nvSpPr>
          <p:cNvPr id="3" name="Title 2"/>
          <p:cNvSpPr>
            <a:spLocks noGrp="1"/>
          </p:cNvSpPr>
          <p:nvPr>
            <p:ph type="title"/>
          </p:nvPr>
        </p:nvSpPr>
        <p:spPr>
          <a:xfrm>
            <a:off x="1669545" y="76203"/>
            <a:ext cx="9303255" cy="777875"/>
          </a:xfrm>
        </p:spPr>
        <p:txBody>
          <a:bodyPr/>
          <a:lstStyle/>
          <a:p>
            <a:r>
              <a:rPr lang="en-US" dirty="0" err="1"/>
              <a:t>Liều</a:t>
            </a:r>
            <a:r>
              <a:rPr lang="en-US" dirty="0"/>
              <a:t> </a:t>
            </a:r>
            <a:r>
              <a:rPr lang="en-US" dirty="0" smtClean="0"/>
              <a:t>Allopurinol </a:t>
            </a:r>
            <a:r>
              <a:rPr lang="en-US" dirty="0"/>
              <a:t>ở </a:t>
            </a:r>
            <a:r>
              <a:rPr lang="en-US" dirty="0" err="1"/>
              <a:t>bệnh</a:t>
            </a:r>
            <a:r>
              <a:rPr lang="en-US" dirty="0"/>
              <a:t> </a:t>
            </a:r>
            <a:r>
              <a:rPr lang="en-US" dirty="0" err="1"/>
              <a:t>nhân</a:t>
            </a:r>
            <a:r>
              <a:rPr lang="en-US" dirty="0"/>
              <a:t> </a:t>
            </a:r>
            <a:r>
              <a:rPr lang="en-US" dirty="0" err="1"/>
              <a:t>lọc</a:t>
            </a:r>
            <a:r>
              <a:rPr lang="en-US" dirty="0"/>
              <a:t> </a:t>
            </a:r>
            <a:r>
              <a:rPr lang="en-US" dirty="0" err="1"/>
              <a:t>máu</a:t>
            </a:r>
            <a:endParaRPr lang="en-US" dirty="0"/>
          </a:p>
        </p:txBody>
      </p:sp>
    </p:spTree>
    <p:extLst>
      <p:ext uri="{BB962C8B-B14F-4D97-AF65-F5344CB8AC3E}">
        <p14:creationId xmlns:p14="http://schemas.microsoft.com/office/powerpoint/2010/main" val="2619876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86582" y="1445341"/>
            <a:ext cx="10481186" cy="4866968"/>
          </a:xfrm>
        </p:spPr>
        <p:txBody>
          <a:bodyPr>
            <a:normAutofit/>
          </a:bodyPr>
          <a:lstStyle/>
          <a:p>
            <a:pPr marL="0" indent="0">
              <a:lnSpc>
                <a:spcPct val="150000"/>
              </a:lnSpc>
              <a:spcBef>
                <a:spcPts val="1200"/>
              </a:spcBef>
              <a:spcAft>
                <a:spcPts val="1200"/>
              </a:spcAft>
              <a:buNone/>
            </a:pPr>
            <a:r>
              <a:rPr lang="en-US" dirty="0" smtClean="0"/>
              <a:t>- </a:t>
            </a:r>
            <a:r>
              <a:rPr lang="vi-VN" dirty="0" smtClean="0"/>
              <a:t>Theo </a:t>
            </a:r>
            <a:r>
              <a:rPr lang="vi-VN" dirty="0"/>
              <a:t>dõi nồng độ acid uric huyết thanh định kỳ</a:t>
            </a:r>
          </a:p>
          <a:p>
            <a:pPr marL="0" indent="0">
              <a:lnSpc>
                <a:spcPct val="150000"/>
              </a:lnSpc>
              <a:spcBef>
                <a:spcPts val="1200"/>
              </a:spcBef>
              <a:spcAft>
                <a:spcPts val="1200"/>
              </a:spcAft>
              <a:buNone/>
            </a:pPr>
            <a:r>
              <a:rPr lang="en-US" dirty="0" smtClean="0"/>
              <a:t>- </a:t>
            </a:r>
            <a:r>
              <a:rPr lang="vi-VN" dirty="0" smtClean="0"/>
              <a:t>Mục </a:t>
            </a:r>
            <a:r>
              <a:rPr lang="vi-VN" dirty="0"/>
              <a:t>tiêu điều trị: &lt; 6 </a:t>
            </a:r>
            <a:r>
              <a:rPr lang="vi-VN" dirty="0" smtClean="0"/>
              <a:t>mg/dL (360 µmol/L)</a:t>
            </a:r>
            <a:endParaRPr lang="vi-VN" dirty="0"/>
          </a:p>
          <a:p>
            <a:pPr marL="0" indent="0">
              <a:lnSpc>
                <a:spcPct val="150000"/>
              </a:lnSpc>
              <a:spcBef>
                <a:spcPts val="1200"/>
              </a:spcBef>
              <a:spcAft>
                <a:spcPts val="1200"/>
              </a:spcAft>
              <a:buNone/>
            </a:pPr>
            <a:r>
              <a:rPr lang="en-US" dirty="0" smtClean="0"/>
              <a:t>- </a:t>
            </a:r>
            <a:r>
              <a:rPr lang="vi-VN" dirty="0" smtClean="0"/>
              <a:t>Nếu </a:t>
            </a:r>
            <a:r>
              <a:rPr lang="vi-VN" dirty="0"/>
              <a:t>gout nặng hoặc có tophi: mục tiêu &lt; 5 </a:t>
            </a:r>
            <a:r>
              <a:rPr lang="vi-VN" dirty="0" smtClean="0"/>
              <a:t>mg/dL (300 </a:t>
            </a:r>
            <a:r>
              <a:rPr lang="vi-VN" dirty="0"/>
              <a:t>µmol/L </a:t>
            </a:r>
            <a:r>
              <a:rPr lang="vi-VN" dirty="0" smtClean="0"/>
              <a:t>)</a:t>
            </a:r>
            <a:endParaRPr lang="vi-VN" dirty="0"/>
          </a:p>
          <a:p>
            <a:pPr marL="0" indent="0">
              <a:lnSpc>
                <a:spcPct val="150000"/>
              </a:lnSpc>
              <a:spcBef>
                <a:spcPts val="1200"/>
              </a:spcBef>
              <a:spcAft>
                <a:spcPts val="1200"/>
              </a:spcAft>
              <a:buNone/>
            </a:pPr>
            <a:r>
              <a:rPr lang="en-US" dirty="0" smtClean="0"/>
              <a:t>- </a:t>
            </a:r>
            <a:r>
              <a:rPr lang="vi-VN" dirty="0" smtClean="0"/>
              <a:t>Theo </a:t>
            </a:r>
            <a:r>
              <a:rPr lang="vi-VN" dirty="0"/>
              <a:t>dõi dấu hiệu quá mẫn: phát ban, sốt, tổn thương gan thận</a:t>
            </a:r>
          </a:p>
          <a:p>
            <a:endParaRPr lang="en-US" dirty="0"/>
          </a:p>
        </p:txBody>
      </p:sp>
      <p:sp>
        <p:nvSpPr>
          <p:cNvPr id="3" name="Title 2"/>
          <p:cNvSpPr>
            <a:spLocks noGrp="1"/>
          </p:cNvSpPr>
          <p:nvPr>
            <p:ph type="title"/>
          </p:nvPr>
        </p:nvSpPr>
        <p:spPr>
          <a:xfrm>
            <a:off x="1728540" y="76203"/>
            <a:ext cx="9706377" cy="777875"/>
          </a:xfrm>
        </p:spPr>
        <p:txBody>
          <a:bodyPr/>
          <a:lstStyle/>
          <a:p>
            <a:r>
              <a:rPr lang="en-US" dirty="0"/>
              <a:t>Theo </a:t>
            </a:r>
            <a:r>
              <a:rPr lang="en-US" dirty="0" err="1"/>
              <a:t>dõi</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điều</a:t>
            </a:r>
            <a:r>
              <a:rPr lang="en-US" dirty="0"/>
              <a:t> </a:t>
            </a:r>
            <a:r>
              <a:rPr lang="en-US" dirty="0" err="1"/>
              <a:t>trị</a:t>
            </a:r>
            <a:endParaRPr lang="en-US" dirty="0"/>
          </a:p>
        </p:txBody>
      </p:sp>
    </p:spTree>
    <p:extLst>
      <p:ext uri="{BB962C8B-B14F-4D97-AF65-F5344CB8AC3E}">
        <p14:creationId xmlns:p14="http://schemas.microsoft.com/office/powerpoint/2010/main" val="209357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5973" y="1396181"/>
            <a:ext cx="11474245" cy="4709651"/>
          </a:xfrm>
        </p:spPr>
        <p:txBody>
          <a:bodyPr>
            <a:noAutofit/>
          </a:bodyPr>
          <a:lstStyle/>
          <a:p>
            <a:pPr>
              <a:lnSpc>
                <a:spcPct val="150000"/>
              </a:lnSpc>
              <a:spcBef>
                <a:spcPts val="1200"/>
              </a:spcBef>
              <a:spcAft>
                <a:spcPts val="1200"/>
              </a:spcAft>
              <a:buFontTx/>
              <a:buChar char="-"/>
            </a:pPr>
            <a:r>
              <a:rPr lang="en-SG" sz="3200" dirty="0" smtClean="0"/>
              <a:t>Gout </a:t>
            </a:r>
            <a:r>
              <a:rPr lang="en-SG" sz="3200" dirty="0" err="1" smtClean="0"/>
              <a:t>là</a:t>
            </a:r>
            <a:r>
              <a:rPr lang="en-SG" sz="3200" dirty="0" smtClean="0"/>
              <a:t> </a:t>
            </a:r>
            <a:r>
              <a:rPr lang="en-SG" sz="3200" dirty="0" err="1" smtClean="0"/>
              <a:t>bệnh</a:t>
            </a:r>
            <a:r>
              <a:rPr lang="en-SG" sz="3200" dirty="0" smtClean="0"/>
              <a:t> </a:t>
            </a:r>
            <a:r>
              <a:rPr lang="en-SG" sz="3200" dirty="0" err="1" smtClean="0"/>
              <a:t>viêm</a:t>
            </a:r>
            <a:r>
              <a:rPr lang="en-SG" sz="3200" dirty="0" smtClean="0"/>
              <a:t> </a:t>
            </a:r>
            <a:r>
              <a:rPr lang="en-SG" sz="3200" dirty="0" err="1" smtClean="0"/>
              <a:t>khớp</a:t>
            </a:r>
            <a:r>
              <a:rPr lang="en-SG" sz="3200" dirty="0" smtClean="0"/>
              <a:t> do </a:t>
            </a:r>
            <a:r>
              <a:rPr lang="en-SG" sz="3200" dirty="0" err="1" smtClean="0"/>
              <a:t>tinh</a:t>
            </a:r>
            <a:r>
              <a:rPr lang="en-SG" sz="3200" dirty="0" smtClean="0"/>
              <a:t> </a:t>
            </a:r>
            <a:r>
              <a:rPr lang="en-SG" sz="3200" dirty="0" err="1" smtClean="0"/>
              <a:t>thể</a:t>
            </a:r>
            <a:r>
              <a:rPr lang="en-SG" sz="3200" dirty="0" smtClean="0"/>
              <a:t> </a:t>
            </a:r>
            <a:r>
              <a:rPr lang="en-SG" sz="3200" dirty="0" err="1" smtClean="0"/>
              <a:t>urat</a:t>
            </a:r>
            <a:r>
              <a:rPr lang="en-SG" sz="3200" dirty="0" smtClean="0"/>
              <a:t>, </a:t>
            </a:r>
            <a:r>
              <a:rPr lang="en-SG" sz="3200" dirty="0" err="1" smtClean="0"/>
              <a:t>ngày</a:t>
            </a:r>
            <a:r>
              <a:rPr lang="en-SG" sz="3200" dirty="0" smtClean="0"/>
              <a:t> </a:t>
            </a:r>
            <a:r>
              <a:rPr lang="en-SG" sz="3200" dirty="0" err="1" smtClean="0"/>
              <a:t>càng</a:t>
            </a:r>
            <a:r>
              <a:rPr lang="en-SG" sz="3200" dirty="0" smtClean="0"/>
              <a:t> </a:t>
            </a:r>
            <a:r>
              <a:rPr lang="en-SG" sz="3200" dirty="0" err="1" smtClean="0"/>
              <a:t>phổ</a:t>
            </a:r>
            <a:r>
              <a:rPr lang="en-SG" sz="3200" dirty="0" smtClean="0"/>
              <a:t> </a:t>
            </a:r>
            <a:r>
              <a:rPr lang="en-SG" sz="3200" dirty="0" err="1" smtClean="0"/>
              <a:t>biến</a:t>
            </a:r>
            <a:r>
              <a:rPr lang="en-SG" sz="3200" dirty="0" smtClean="0"/>
              <a:t> </a:t>
            </a:r>
            <a:r>
              <a:rPr lang="en-SG" sz="3200" dirty="0" err="1" smtClean="0"/>
              <a:t>và</a:t>
            </a:r>
            <a:r>
              <a:rPr lang="en-SG" sz="3200" dirty="0" smtClean="0"/>
              <a:t> </a:t>
            </a:r>
            <a:r>
              <a:rPr lang="en-SG" sz="3200" dirty="0" err="1" smtClean="0"/>
              <a:t>thường</a:t>
            </a:r>
            <a:r>
              <a:rPr lang="en-SG" sz="3200" dirty="0" smtClean="0"/>
              <a:t> </a:t>
            </a:r>
            <a:r>
              <a:rPr lang="en-SG" sz="3200" dirty="0" err="1" smtClean="0"/>
              <a:t>nặng</a:t>
            </a:r>
            <a:r>
              <a:rPr lang="en-SG" sz="3200" dirty="0" smtClean="0"/>
              <a:t> </a:t>
            </a:r>
            <a:r>
              <a:rPr lang="en-SG" sz="3200" dirty="0" err="1" smtClean="0"/>
              <a:t>hơn</a:t>
            </a:r>
            <a:r>
              <a:rPr lang="en-SG" sz="3200" dirty="0" smtClean="0"/>
              <a:t> ở </a:t>
            </a:r>
            <a:r>
              <a:rPr lang="en-SG" sz="3200" dirty="0" err="1" smtClean="0"/>
              <a:t>người</a:t>
            </a:r>
            <a:r>
              <a:rPr lang="en-SG" sz="3200" dirty="0" smtClean="0"/>
              <a:t> </a:t>
            </a:r>
            <a:r>
              <a:rPr lang="en-SG" sz="3200" dirty="0" err="1" smtClean="0"/>
              <a:t>có</a:t>
            </a:r>
            <a:r>
              <a:rPr lang="en-SG" sz="3200" dirty="0" smtClean="0"/>
              <a:t> </a:t>
            </a:r>
            <a:r>
              <a:rPr lang="en-SG" sz="3200" dirty="0" err="1" smtClean="0"/>
              <a:t>bệnh</a:t>
            </a:r>
            <a:r>
              <a:rPr lang="en-SG" sz="3200" dirty="0" smtClean="0"/>
              <a:t> </a:t>
            </a:r>
            <a:r>
              <a:rPr lang="en-SG" sz="3200" dirty="0" err="1" smtClean="0"/>
              <a:t>thận</a:t>
            </a:r>
            <a:r>
              <a:rPr lang="en-SG" sz="3200" dirty="0" smtClean="0"/>
              <a:t> </a:t>
            </a:r>
            <a:r>
              <a:rPr lang="en-SG" sz="3200" dirty="0" err="1" smtClean="0"/>
              <a:t>mạn</a:t>
            </a:r>
            <a:endParaRPr lang="en-SG" sz="3200" dirty="0"/>
          </a:p>
          <a:p>
            <a:pPr>
              <a:lnSpc>
                <a:spcPct val="150000"/>
              </a:lnSpc>
              <a:spcBef>
                <a:spcPts val="1200"/>
              </a:spcBef>
              <a:spcAft>
                <a:spcPts val="1200"/>
              </a:spcAft>
              <a:buFontTx/>
              <a:buChar char="-"/>
            </a:pPr>
            <a:r>
              <a:rPr lang="en-SG" sz="3200" dirty="0" err="1" smtClean="0"/>
              <a:t>Bệnh</a:t>
            </a:r>
            <a:r>
              <a:rPr lang="en-SG" sz="3200" dirty="0" smtClean="0"/>
              <a:t> </a:t>
            </a:r>
            <a:r>
              <a:rPr lang="en-SG" sz="3200" dirty="0" err="1" smtClean="0"/>
              <a:t>thận</a:t>
            </a:r>
            <a:r>
              <a:rPr lang="en-SG" sz="3200" dirty="0" smtClean="0"/>
              <a:t> </a:t>
            </a:r>
            <a:r>
              <a:rPr lang="en-SG" sz="3200" dirty="0" err="1" smtClean="0"/>
              <a:t>mạn</a:t>
            </a:r>
            <a:r>
              <a:rPr lang="en-SG" sz="3200" dirty="0" smtClean="0"/>
              <a:t> </a:t>
            </a:r>
            <a:r>
              <a:rPr lang="en-SG" sz="3200" dirty="0" err="1" smtClean="0"/>
              <a:t>ảnh</a:t>
            </a:r>
            <a:r>
              <a:rPr lang="en-SG" sz="3200" dirty="0" smtClean="0"/>
              <a:t> </a:t>
            </a:r>
            <a:r>
              <a:rPr lang="en-SG" sz="3200" dirty="0" err="1" smtClean="0"/>
              <a:t>hưởng</a:t>
            </a:r>
            <a:r>
              <a:rPr lang="en-SG" sz="3200" dirty="0" smtClean="0"/>
              <a:t> </a:t>
            </a:r>
            <a:r>
              <a:rPr lang="en-SG" sz="3200" dirty="0" err="1" smtClean="0"/>
              <a:t>đến</a:t>
            </a:r>
            <a:r>
              <a:rPr lang="en-SG" sz="3200" dirty="0" smtClean="0"/>
              <a:t> </a:t>
            </a:r>
            <a:r>
              <a:rPr lang="en-SG" sz="3200" dirty="0" err="1" smtClean="0"/>
              <a:t>khoảng</a:t>
            </a:r>
            <a:r>
              <a:rPr lang="en-SG" sz="3200" dirty="0" smtClean="0"/>
              <a:t> 9-14% </a:t>
            </a:r>
            <a:r>
              <a:rPr lang="en-SG" sz="3200" dirty="0" err="1" smtClean="0"/>
              <a:t>dân</a:t>
            </a:r>
            <a:r>
              <a:rPr lang="en-SG" sz="3200" dirty="0" smtClean="0"/>
              <a:t> </a:t>
            </a:r>
            <a:r>
              <a:rPr lang="en-SG" sz="3200" dirty="0" err="1" smtClean="0"/>
              <a:t>số</a:t>
            </a:r>
            <a:r>
              <a:rPr lang="en-SG" sz="3200" dirty="0" smtClean="0"/>
              <a:t> </a:t>
            </a:r>
            <a:r>
              <a:rPr lang="en-SG" sz="3200" dirty="0" err="1" smtClean="0"/>
              <a:t>toàn</a:t>
            </a:r>
            <a:r>
              <a:rPr lang="en-SG" sz="3200" dirty="0" smtClean="0"/>
              <a:t> </a:t>
            </a:r>
            <a:r>
              <a:rPr lang="en-SG" sz="3200" dirty="0" err="1" smtClean="0"/>
              <a:t>cầu</a:t>
            </a:r>
            <a:r>
              <a:rPr lang="en-SG" sz="3200" dirty="0" smtClean="0"/>
              <a:t> </a:t>
            </a:r>
            <a:r>
              <a:rPr lang="en-SG" sz="3200" dirty="0" err="1" smtClean="0"/>
              <a:t>và</a:t>
            </a:r>
            <a:r>
              <a:rPr lang="en-SG" sz="3200" dirty="0" smtClean="0"/>
              <a:t> </a:t>
            </a:r>
            <a:r>
              <a:rPr lang="en-SG" sz="3200" dirty="0" err="1" smtClean="0"/>
              <a:t>làm</a:t>
            </a:r>
            <a:r>
              <a:rPr lang="en-SG" sz="3200" dirty="0" smtClean="0"/>
              <a:t> </a:t>
            </a:r>
            <a:r>
              <a:rPr lang="en-SG" sz="3200" dirty="0" err="1" smtClean="0"/>
              <a:t>tăng</a:t>
            </a:r>
            <a:r>
              <a:rPr lang="en-SG" sz="3200" dirty="0" smtClean="0"/>
              <a:t> </a:t>
            </a:r>
            <a:r>
              <a:rPr lang="en-SG" sz="3200" dirty="0" err="1" smtClean="0"/>
              <a:t>nguy</a:t>
            </a:r>
            <a:r>
              <a:rPr lang="en-SG" sz="3200" dirty="0" smtClean="0"/>
              <a:t> </a:t>
            </a:r>
            <a:r>
              <a:rPr lang="en-SG" sz="3200" dirty="0" err="1" smtClean="0"/>
              <a:t>cơ</a:t>
            </a:r>
            <a:r>
              <a:rPr lang="en-SG" sz="3200" dirty="0" smtClean="0"/>
              <a:t> </a:t>
            </a:r>
            <a:r>
              <a:rPr lang="en-SG" sz="3200" dirty="0" err="1" smtClean="0"/>
              <a:t>mắc</a:t>
            </a:r>
            <a:r>
              <a:rPr lang="en-SG" sz="3200" dirty="0" smtClean="0"/>
              <a:t> gout </a:t>
            </a:r>
            <a:r>
              <a:rPr lang="en-SG" sz="3200" dirty="0" err="1" smtClean="0"/>
              <a:t>lên</a:t>
            </a:r>
            <a:r>
              <a:rPr lang="en-SG" sz="3200" dirty="0" smtClean="0"/>
              <a:t> </a:t>
            </a:r>
            <a:r>
              <a:rPr lang="en-SG" sz="3200" dirty="0" err="1" smtClean="0"/>
              <a:t>đến</a:t>
            </a:r>
            <a:r>
              <a:rPr lang="en-SG" sz="3200" dirty="0" smtClean="0"/>
              <a:t> &gt; 30% ở </a:t>
            </a:r>
            <a:r>
              <a:rPr lang="en-SG" sz="3200" dirty="0" err="1" smtClean="0"/>
              <a:t>bệnh</a:t>
            </a:r>
            <a:r>
              <a:rPr lang="en-SG" sz="3200" dirty="0" smtClean="0"/>
              <a:t> </a:t>
            </a:r>
            <a:r>
              <a:rPr lang="en-SG" sz="3200" dirty="0" err="1" smtClean="0"/>
              <a:t>thận</a:t>
            </a:r>
            <a:r>
              <a:rPr lang="en-SG" sz="3200" dirty="0" smtClean="0"/>
              <a:t> </a:t>
            </a:r>
            <a:r>
              <a:rPr lang="en-SG" sz="3200" dirty="0" err="1" smtClean="0"/>
              <a:t>mạn</a:t>
            </a:r>
            <a:r>
              <a:rPr lang="en-SG" sz="3200" dirty="0" smtClean="0"/>
              <a:t> </a:t>
            </a:r>
            <a:r>
              <a:rPr lang="en-SG" sz="3200" dirty="0" err="1" smtClean="0"/>
              <a:t>giai</a:t>
            </a:r>
            <a:r>
              <a:rPr lang="en-SG" sz="3200" dirty="0" smtClean="0"/>
              <a:t> </a:t>
            </a:r>
            <a:r>
              <a:rPr lang="en-SG" sz="3200" dirty="0" err="1" smtClean="0"/>
              <a:t>đoạn</a:t>
            </a:r>
            <a:r>
              <a:rPr lang="en-SG" sz="3200" dirty="0" smtClean="0"/>
              <a:t> 4</a:t>
            </a:r>
            <a:endParaRPr lang="en-SG" sz="3200" dirty="0"/>
          </a:p>
        </p:txBody>
      </p:sp>
      <p:sp>
        <p:nvSpPr>
          <p:cNvPr id="3" name="Title 2"/>
          <p:cNvSpPr>
            <a:spLocks noGrp="1"/>
          </p:cNvSpPr>
          <p:nvPr>
            <p:ph type="title"/>
          </p:nvPr>
        </p:nvSpPr>
        <p:spPr>
          <a:xfrm>
            <a:off x="1327356" y="105699"/>
            <a:ext cx="9655276" cy="777875"/>
          </a:xfrm>
        </p:spPr>
        <p:txBody>
          <a:bodyPr>
            <a:noAutofit/>
          </a:bodyPr>
          <a:lstStyle/>
          <a:p>
            <a:r>
              <a:rPr lang="en-SG" sz="3200" dirty="0" smtClean="0"/>
              <a:t>MỐI LIÊN HỆ GIỮA GOUT </a:t>
            </a:r>
            <a:r>
              <a:rPr lang="en-US" sz="3200" dirty="0"/>
              <a:t>&amp;</a:t>
            </a:r>
            <a:r>
              <a:rPr lang="en-SG" sz="3200" dirty="0" smtClean="0"/>
              <a:t> </a:t>
            </a:r>
            <a:r>
              <a:rPr lang="en-SG" sz="3200" dirty="0" smtClean="0"/>
              <a:t>BỆNH THẬN MẠN</a:t>
            </a:r>
            <a:endParaRPr lang="en-SG" sz="3200" dirty="0"/>
          </a:p>
        </p:txBody>
      </p:sp>
    </p:spTree>
    <p:extLst>
      <p:ext uri="{BB962C8B-B14F-4D97-AF65-F5344CB8AC3E}">
        <p14:creationId xmlns:p14="http://schemas.microsoft.com/office/powerpoint/2010/main" val="2648723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8658" y="1022555"/>
            <a:ext cx="11847871" cy="5270089"/>
          </a:xfrm>
        </p:spPr>
        <p:txBody>
          <a:bodyPr/>
          <a:lstStyle/>
          <a:p>
            <a:pPr marL="0" indent="0">
              <a:buNone/>
            </a:pPr>
            <a:r>
              <a:rPr lang="en-US" dirty="0">
                <a:solidFill>
                  <a:srgbClr val="FF0000"/>
                </a:solidFill>
              </a:rPr>
              <a:t> </a:t>
            </a:r>
            <a:r>
              <a:rPr lang="en-US" dirty="0" smtClean="0">
                <a:solidFill>
                  <a:srgbClr val="FF0000"/>
                </a:solidFill>
              </a:rPr>
              <a:t>          </a:t>
            </a:r>
            <a:r>
              <a:rPr lang="vi-VN" dirty="0" smtClean="0">
                <a:solidFill>
                  <a:srgbClr val="FF0000"/>
                </a:solidFill>
              </a:rPr>
              <a:t>Febuxostat</a:t>
            </a:r>
            <a:r>
              <a:rPr lang="vi-VN" dirty="0" smtClean="0"/>
              <a:t> </a:t>
            </a:r>
            <a:r>
              <a:rPr lang="vi-VN" dirty="0"/>
              <a:t>là thuốc ức chế xanthine oxidase thế hệ mới</a:t>
            </a:r>
          </a:p>
          <a:p>
            <a:pPr marL="0" indent="0">
              <a:buNone/>
            </a:pPr>
            <a:r>
              <a:rPr lang="en-US" dirty="0" smtClean="0"/>
              <a:t>- </a:t>
            </a:r>
            <a:r>
              <a:rPr lang="vi-VN" dirty="0" smtClean="0"/>
              <a:t>Chuyển </a:t>
            </a:r>
            <a:r>
              <a:rPr lang="vi-VN" dirty="0"/>
              <a:t>hóa chủ yếu qua gan</a:t>
            </a:r>
          </a:p>
          <a:p>
            <a:pPr marL="0" indent="0">
              <a:buNone/>
            </a:pPr>
            <a:r>
              <a:rPr lang="en-US" dirty="0" smtClean="0"/>
              <a:t>- </a:t>
            </a:r>
            <a:r>
              <a:rPr lang="vi-VN" dirty="0" smtClean="0"/>
              <a:t>Ít </a:t>
            </a:r>
            <a:r>
              <a:rPr lang="vi-VN" dirty="0"/>
              <a:t>phụ thuộc vào chức năng thận hơn so với allopurinol</a:t>
            </a:r>
          </a:p>
          <a:p>
            <a:pPr marL="0" indent="0">
              <a:buNone/>
            </a:pPr>
            <a:r>
              <a:rPr lang="en-US" dirty="0" smtClean="0"/>
              <a:t>- </a:t>
            </a:r>
            <a:r>
              <a:rPr lang="vi-VN" dirty="0" smtClean="0"/>
              <a:t>Tuy </a:t>
            </a:r>
            <a:r>
              <a:rPr lang="vi-VN" dirty="0"/>
              <a:t>nhiên cần lưu ý nguy cơ tim mạch theo một số nghiên cứu</a:t>
            </a:r>
          </a:p>
          <a:p>
            <a:endParaRPr lang="en-US" dirty="0"/>
          </a:p>
        </p:txBody>
      </p:sp>
      <p:sp>
        <p:nvSpPr>
          <p:cNvPr id="3" name="Title 2"/>
          <p:cNvSpPr>
            <a:spLocks noGrp="1"/>
          </p:cNvSpPr>
          <p:nvPr>
            <p:ph type="title"/>
          </p:nvPr>
        </p:nvSpPr>
        <p:spPr>
          <a:xfrm>
            <a:off x="1561391" y="26448"/>
            <a:ext cx="9706377" cy="777875"/>
          </a:xfrm>
        </p:spPr>
        <p:txBody>
          <a:bodyPr/>
          <a:lstStyle/>
          <a:p>
            <a:r>
              <a:rPr lang="en-US" dirty="0" err="1" smtClean="0">
                <a:solidFill>
                  <a:srgbClr val="FF0000"/>
                </a:solidFill>
              </a:rPr>
              <a:t>Thuốc</a:t>
            </a:r>
            <a:r>
              <a:rPr lang="en-US" dirty="0" smtClean="0">
                <a:solidFill>
                  <a:srgbClr val="FF0000"/>
                </a:solidFill>
              </a:rPr>
              <a:t> </a:t>
            </a:r>
            <a:r>
              <a:rPr lang="en-US" dirty="0" err="1" smtClean="0">
                <a:solidFill>
                  <a:srgbClr val="FF0000"/>
                </a:solidFill>
              </a:rPr>
              <a:t>đầu</a:t>
            </a:r>
            <a:r>
              <a:rPr lang="en-US" dirty="0" smtClean="0">
                <a:solidFill>
                  <a:srgbClr val="FF0000"/>
                </a:solidFill>
              </a:rPr>
              <a:t> </a:t>
            </a:r>
            <a:r>
              <a:rPr lang="en-US" dirty="0" err="1" smtClean="0">
                <a:solidFill>
                  <a:srgbClr val="FF0000"/>
                </a:solidFill>
              </a:rPr>
              <a:t>tay</a:t>
            </a:r>
            <a:r>
              <a:rPr lang="en-US" dirty="0" smtClean="0">
                <a:solidFill>
                  <a:srgbClr val="FF0000"/>
                </a:solidFill>
              </a:rPr>
              <a:t>: </a:t>
            </a:r>
            <a:r>
              <a:rPr lang="en-US" dirty="0" err="1" smtClean="0">
                <a:solidFill>
                  <a:srgbClr val="00B0F0"/>
                </a:solidFill>
              </a:rPr>
              <a:t>Febuxostat</a:t>
            </a:r>
            <a:endParaRPr lang="en-US" dirty="0">
              <a:solidFill>
                <a:srgbClr val="00B0F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623131263"/>
              </p:ext>
            </p:extLst>
          </p:nvPr>
        </p:nvGraphicFramePr>
        <p:xfrm>
          <a:off x="481780" y="3195484"/>
          <a:ext cx="11090788" cy="2792360"/>
        </p:xfrm>
        <a:graphic>
          <a:graphicData uri="http://schemas.openxmlformats.org/drawingml/2006/table">
            <a:tbl>
              <a:tblPr firstRow="1" bandRow="1">
                <a:tableStyleId>{5C22544A-7EE6-4342-B048-85BDC9FD1C3A}</a:tableStyleId>
              </a:tblPr>
              <a:tblGrid>
                <a:gridCol w="2772697">
                  <a:extLst>
                    <a:ext uri="{9D8B030D-6E8A-4147-A177-3AD203B41FA5}">
                      <a16:colId xmlns:a16="http://schemas.microsoft.com/office/drawing/2014/main" val="619003247"/>
                    </a:ext>
                  </a:extLst>
                </a:gridCol>
                <a:gridCol w="2772697">
                  <a:extLst>
                    <a:ext uri="{9D8B030D-6E8A-4147-A177-3AD203B41FA5}">
                      <a16:colId xmlns:a16="http://schemas.microsoft.com/office/drawing/2014/main" val="1344032530"/>
                    </a:ext>
                  </a:extLst>
                </a:gridCol>
                <a:gridCol w="2772697">
                  <a:extLst>
                    <a:ext uri="{9D8B030D-6E8A-4147-A177-3AD203B41FA5}">
                      <a16:colId xmlns:a16="http://schemas.microsoft.com/office/drawing/2014/main" val="3766648481"/>
                    </a:ext>
                  </a:extLst>
                </a:gridCol>
                <a:gridCol w="2772697">
                  <a:extLst>
                    <a:ext uri="{9D8B030D-6E8A-4147-A177-3AD203B41FA5}">
                      <a16:colId xmlns:a16="http://schemas.microsoft.com/office/drawing/2014/main" val="2155062897"/>
                    </a:ext>
                  </a:extLst>
                </a:gridCol>
              </a:tblGrid>
              <a:tr h="1396180">
                <a:tc>
                  <a:txBody>
                    <a:bodyPr/>
                    <a:lstStyle/>
                    <a:p>
                      <a:endParaRPr lang="en-SG"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SG" sz="1800" b="1" kern="1200" dirty="0" smtClean="0">
                          <a:solidFill>
                            <a:schemeClr val="lt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SG" sz="1800" b="1" kern="1200" dirty="0" smtClean="0">
                          <a:solidFill>
                            <a:schemeClr val="lt1"/>
                          </a:solidFill>
                          <a:effectLst/>
                          <a:latin typeface="+mn-lt"/>
                          <a:ea typeface="+mn-ea"/>
                          <a:cs typeface="+mn-cs"/>
                        </a:rPr>
                        <a:t>   LIỀU</a:t>
                      </a:r>
                      <a:endParaRPr lang="en-SG" dirty="0" smtClean="0">
                        <a:effectLs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1200" dirty="0" smtClean="0">
                        <a:solidFill>
                          <a:schemeClr val="lt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800" b="1" kern="1200" dirty="0" smtClean="0">
                          <a:solidFill>
                            <a:schemeClr val="lt1"/>
                          </a:solidFill>
                          <a:effectLst/>
                          <a:latin typeface="+mn-lt"/>
                          <a:ea typeface="+mn-ea"/>
                          <a:cs typeface="+mn-cs"/>
                        </a:rPr>
                        <a:t>Lưu ý ở BN CKD (G3-5)</a:t>
                      </a:r>
                      <a:endParaRPr lang="en-SG" dirty="0" smtClean="0">
                        <a:effectLs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SG" sz="1800" b="1" kern="1200" dirty="0" smtClean="0">
                        <a:solidFill>
                          <a:schemeClr val="lt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SG" sz="1800" b="1" kern="1200" dirty="0" err="1" smtClean="0">
                          <a:solidFill>
                            <a:schemeClr val="lt1"/>
                          </a:solidFill>
                          <a:effectLst/>
                          <a:latin typeface="+mn-lt"/>
                          <a:ea typeface="+mn-ea"/>
                          <a:cs typeface="+mn-cs"/>
                        </a:rPr>
                        <a:t>Khuyến</a:t>
                      </a:r>
                      <a:r>
                        <a:rPr lang="en-SG" sz="1800" b="1" kern="1200" dirty="0" smtClean="0">
                          <a:solidFill>
                            <a:schemeClr val="lt1"/>
                          </a:solidFill>
                          <a:effectLst/>
                          <a:latin typeface="+mn-lt"/>
                          <a:ea typeface="+mn-ea"/>
                          <a:cs typeface="+mn-cs"/>
                        </a:rPr>
                        <a:t> </a:t>
                      </a:r>
                      <a:r>
                        <a:rPr lang="en-SG" sz="1800" b="1" kern="1200" dirty="0" err="1" smtClean="0">
                          <a:solidFill>
                            <a:schemeClr val="lt1"/>
                          </a:solidFill>
                          <a:effectLst/>
                          <a:latin typeface="+mn-lt"/>
                          <a:ea typeface="+mn-ea"/>
                          <a:cs typeface="+mn-cs"/>
                        </a:rPr>
                        <a:t>cáo</a:t>
                      </a:r>
                      <a:r>
                        <a:rPr lang="en-SG" sz="1800" b="1" kern="1200" dirty="0" smtClean="0">
                          <a:solidFill>
                            <a:schemeClr val="lt1"/>
                          </a:solidFill>
                          <a:effectLst/>
                          <a:latin typeface="+mn-lt"/>
                          <a:ea typeface="+mn-ea"/>
                          <a:cs typeface="+mn-cs"/>
                        </a:rPr>
                        <a:t> (G5D)</a:t>
                      </a:r>
                      <a:endParaRPr lang="en-SG" dirty="0" smtClean="0">
                        <a:effectLst/>
                      </a:endParaRPr>
                    </a:p>
                  </a:txBody>
                  <a:tcPr/>
                </a:tc>
                <a:extLst>
                  <a:ext uri="{0D108BD9-81ED-4DB2-BD59-A6C34878D82A}">
                    <a16:rowId xmlns:a16="http://schemas.microsoft.com/office/drawing/2014/main" val="1811620975"/>
                  </a:ext>
                </a:extLst>
              </a:tr>
              <a:tr h="1396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SG" sz="2000" dirty="0" err="1" smtClean="0">
                          <a:solidFill>
                            <a:srgbClr val="FF0000"/>
                          </a:solidFill>
                        </a:rPr>
                        <a:t>Febuxostat</a:t>
                      </a:r>
                      <a:endParaRPr lang="en-SG" sz="2000" dirty="0" smtClean="0">
                        <a:solidFill>
                          <a:srgbClr val="FF0000"/>
                        </a:solidFill>
                      </a:endParaRPr>
                    </a:p>
                  </a:txBody>
                  <a:tcPr/>
                </a:tc>
                <a:tc>
                  <a:txBody>
                    <a:bodyPr/>
                    <a:lstStyle/>
                    <a:p>
                      <a:r>
                        <a:rPr lang="en-SG" sz="2000" dirty="0" err="1" smtClean="0"/>
                        <a:t>Khởi</a:t>
                      </a:r>
                      <a:r>
                        <a:rPr lang="en-SG" sz="2000" dirty="0" smtClean="0"/>
                        <a:t> </a:t>
                      </a:r>
                      <a:r>
                        <a:rPr lang="en-SG" sz="2000" dirty="0" err="1" smtClean="0"/>
                        <a:t>đầu</a:t>
                      </a:r>
                      <a:r>
                        <a:rPr lang="en-SG" sz="2000" dirty="0" smtClean="0"/>
                        <a:t>: 40mg/</a:t>
                      </a:r>
                      <a:r>
                        <a:rPr lang="en-SG" sz="2000" dirty="0" err="1" smtClean="0"/>
                        <a:t>ngày</a:t>
                      </a:r>
                      <a:r>
                        <a:rPr lang="en-SG" sz="2000" dirty="0" smtClean="0"/>
                        <a:t> </a:t>
                      </a:r>
                      <a:r>
                        <a:rPr lang="en-SG" sz="2000" dirty="0" err="1" smtClean="0"/>
                        <a:t>Tối</a:t>
                      </a:r>
                      <a:r>
                        <a:rPr lang="en-SG" sz="2000" dirty="0" smtClean="0"/>
                        <a:t> </a:t>
                      </a:r>
                      <a:r>
                        <a:rPr lang="en-SG" sz="2000" dirty="0" err="1" smtClean="0"/>
                        <a:t>đa</a:t>
                      </a:r>
                      <a:r>
                        <a:rPr lang="en-SG" sz="2000" dirty="0" smtClean="0"/>
                        <a:t>: 120mg/</a:t>
                      </a:r>
                      <a:r>
                        <a:rPr lang="en-SG" sz="2000" dirty="0" err="1" smtClean="0"/>
                        <a:t>ngày</a:t>
                      </a:r>
                      <a:endParaRPr lang="en-SG" sz="2000" dirty="0"/>
                    </a:p>
                  </a:txBody>
                  <a:tcPr/>
                </a:tc>
                <a:tc>
                  <a:txBody>
                    <a:bodyPr/>
                    <a:lstStyle/>
                    <a:p>
                      <a:r>
                        <a:rPr lang="vi-VN" sz="2000" dirty="0" smtClean="0"/>
                        <a:t>Chưa đủ dữ liệu ở bn với MLCT &lt; 30 ml/phút</a:t>
                      </a:r>
                      <a:endParaRPr lang="en-SG" sz="2000" dirty="0"/>
                    </a:p>
                  </a:txBody>
                  <a:tcPr/>
                </a:tc>
                <a:tc>
                  <a:txBody>
                    <a:bodyPr/>
                    <a:lstStyle/>
                    <a:p>
                      <a:r>
                        <a:rPr lang="vi-VN" sz="2000" dirty="0" smtClean="0"/>
                        <a:t>Chưa đủ dữ liệu</a:t>
                      </a:r>
                      <a:endParaRPr lang="en-SG" sz="2000" dirty="0"/>
                    </a:p>
                  </a:txBody>
                  <a:tcPr/>
                </a:tc>
                <a:extLst>
                  <a:ext uri="{0D108BD9-81ED-4DB2-BD59-A6C34878D82A}">
                    <a16:rowId xmlns:a16="http://schemas.microsoft.com/office/drawing/2014/main" val="1065265789"/>
                  </a:ext>
                </a:extLst>
              </a:tr>
            </a:tbl>
          </a:graphicData>
        </a:graphic>
      </p:graphicFrame>
    </p:spTree>
    <p:extLst>
      <p:ext uri="{BB962C8B-B14F-4D97-AF65-F5344CB8AC3E}">
        <p14:creationId xmlns:p14="http://schemas.microsoft.com/office/powerpoint/2010/main" val="1342375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88258" y="1386347"/>
            <a:ext cx="10373032" cy="4355691"/>
          </a:xfrm>
        </p:spPr>
        <p:txBody>
          <a:bodyPr/>
          <a:lstStyle/>
          <a:p>
            <a:pPr marL="0" indent="0">
              <a:buNone/>
            </a:pPr>
            <a:r>
              <a:rPr lang="en-US" sz="3200" dirty="0" smtClean="0">
                <a:solidFill>
                  <a:srgbClr val="FF0000"/>
                </a:solidFill>
              </a:rPr>
              <a:t>   </a:t>
            </a:r>
          </a:p>
          <a:p>
            <a:pPr marL="0" indent="0">
              <a:buNone/>
            </a:pPr>
            <a:r>
              <a:rPr lang="en-US" sz="3200" dirty="0">
                <a:solidFill>
                  <a:srgbClr val="FF0000"/>
                </a:solidFill>
              </a:rPr>
              <a:t> </a:t>
            </a:r>
            <a:r>
              <a:rPr lang="en-US" sz="3200" dirty="0" smtClean="0">
                <a:solidFill>
                  <a:srgbClr val="FF0000"/>
                </a:solidFill>
              </a:rPr>
              <a:t>     </a:t>
            </a:r>
            <a:r>
              <a:rPr lang="en-US" sz="3200" dirty="0" smtClean="0">
                <a:solidFill>
                  <a:srgbClr val="FF0000"/>
                </a:solidFill>
              </a:rPr>
              <a:t>? </a:t>
            </a:r>
            <a:r>
              <a:rPr lang="en-US" sz="3600" dirty="0" smtClean="0"/>
              <a:t>Allopurinol </a:t>
            </a:r>
            <a:r>
              <a:rPr lang="en-US" sz="3600" dirty="0" smtClean="0"/>
              <a:t>200mg/d x30d &amp; </a:t>
            </a:r>
            <a:r>
              <a:rPr lang="en-US" sz="3600" dirty="0" smtClean="0">
                <a:solidFill>
                  <a:srgbClr val="FF0000"/>
                </a:solidFill>
              </a:rPr>
              <a:t>100k/</a:t>
            </a:r>
            <a:r>
              <a:rPr lang="en-US" sz="3600" dirty="0" err="1" smtClean="0">
                <a:solidFill>
                  <a:srgbClr val="FF0000"/>
                </a:solidFill>
              </a:rPr>
              <a:t>th</a:t>
            </a:r>
            <a:endParaRPr lang="en-US" sz="3600" dirty="0" smtClean="0">
              <a:solidFill>
                <a:srgbClr val="FF0000"/>
              </a:solidFill>
            </a:endParaRPr>
          </a:p>
          <a:p>
            <a:pPr marL="0" indent="0">
              <a:buNone/>
            </a:pPr>
            <a:endParaRPr lang="en-US" sz="3600" dirty="0" smtClean="0">
              <a:solidFill>
                <a:srgbClr val="FF0000"/>
              </a:solidFill>
            </a:endParaRPr>
          </a:p>
          <a:p>
            <a:pPr marL="0" indent="0">
              <a:buNone/>
            </a:pPr>
            <a:r>
              <a:rPr lang="en-US" sz="3600" dirty="0">
                <a:solidFill>
                  <a:srgbClr val="FF0000"/>
                </a:solidFill>
              </a:rPr>
              <a:t> </a:t>
            </a:r>
            <a:r>
              <a:rPr lang="en-US" sz="3600" dirty="0" smtClean="0">
                <a:solidFill>
                  <a:srgbClr val="FF0000"/>
                </a:solidFill>
              </a:rPr>
              <a:t>     </a:t>
            </a:r>
            <a:r>
              <a:rPr lang="en-US" sz="3600" dirty="0" smtClean="0">
                <a:solidFill>
                  <a:srgbClr val="FF0000"/>
                </a:solidFill>
              </a:rPr>
              <a:t>? </a:t>
            </a:r>
            <a:r>
              <a:rPr lang="vi-VN" sz="3600" dirty="0" smtClean="0"/>
              <a:t>Febuxostat</a:t>
            </a:r>
            <a:r>
              <a:rPr lang="en-US" sz="3600" dirty="0" smtClean="0"/>
              <a:t> </a:t>
            </a:r>
            <a:r>
              <a:rPr lang="en-US" sz="3600" dirty="0" smtClean="0"/>
              <a:t>40mg/dx30d &amp; </a:t>
            </a:r>
            <a:r>
              <a:rPr lang="en-US" sz="3600" dirty="0" smtClean="0">
                <a:solidFill>
                  <a:srgbClr val="FF0000"/>
                </a:solidFill>
              </a:rPr>
              <a:t>800k/</a:t>
            </a:r>
            <a:r>
              <a:rPr lang="en-US" sz="3600" dirty="0" err="1" smtClean="0">
                <a:solidFill>
                  <a:srgbClr val="FF0000"/>
                </a:solidFill>
              </a:rPr>
              <a:t>th</a:t>
            </a:r>
            <a:endParaRPr lang="en-US" sz="3600" dirty="0" smtClean="0">
              <a:solidFill>
                <a:srgbClr val="FF0000"/>
              </a:solidFill>
            </a:endParaRPr>
          </a:p>
          <a:p>
            <a:pPr marL="0" indent="0">
              <a:buNone/>
            </a:pPr>
            <a:endParaRPr lang="en-US" dirty="0"/>
          </a:p>
        </p:txBody>
      </p:sp>
      <p:sp>
        <p:nvSpPr>
          <p:cNvPr id="3" name="Title 2"/>
          <p:cNvSpPr>
            <a:spLocks noGrp="1"/>
          </p:cNvSpPr>
          <p:nvPr>
            <p:ph type="title"/>
          </p:nvPr>
        </p:nvSpPr>
        <p:spPr>
          <a:xfrm>
            <a:off x="1563329" y="86035"/>
            <a:ext cx="9183329" cy="777875"/>
          </a:xfrm>
        </p:spPr>
        <p:txBody>
          <a:bodyPr>
            <a:normAutofit/>
          </a:bodyPr>
          <a:lstStyle/>
          <a:p>
            <a:r>
              <a:rPr lang="en-US" sz="3200" dirty="0" smtClean="0"/>
              <a:t>ĐIỀU TRỊ HẠ ACID URIC MÁU?</a:t>
            </a:r>
            <a:endParaRPr lang="en-US" sz="3200" dirty="0"/>
          </a:p>
        </p:txBody>
      </p:sp>
    </p:spTree>
    <p:extLst>
      <p:ext uri="{BB962C8B-B14F-4D97-AF65-F5344CB8AC3E}">
        <p14:creationId xmlns:p14="http://schemas.microsoft.com/office/powerpoint/2010/main" val="1357640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1276" y="1101212"/>
            <a:ext cx="11159613" cy="5043949"/>
          </a:xfrm>
        </p:spPr>
        <p:txBody>
          <a:bodyPr>
            <a:normAutofit/>
          </a:bodyPr>
          <a:lstStyle/>
          <a:p>
            <a:pPr marL="0" indent="0" algn="ctr">
              <a:buNone/>
            </a:pPr>
            <a:r>
              <a:rPr lang="en-US" sz="3600" dirty="0" smtClean="0">
                <a:solidFill>
                  <a:srgbClr val="FF0000"/>
                </a:solidFill>
              </a:rPr>
              <a:t>Allopurinol? </a:t>
            </a:r>
            <a:r>
              <a:rPr lang="en-US" sz="3600" dirty="0" err="1" smtClean="0">
                <a:solidFill>
                  <a:srgbClr val="FF0000"/>
                </a:solidFill>
              </a:rPr>
              <a:t>Nguy</a:t>
            </a:r>
            <a:r>
              <a:rPr lang="en-US" sz="3600" dirty="0" smtClean="0">
                <a:solidFill>
                  <a:srgbClr val="FF0000"/>
                </a:solidFill>
              </a:rPr>
              <a:t> </a:t>
            </a:r>
            <a:r>
              <a:rPr lang="en-US" sz="3600" dirty="0" err="1" smtClean="0">
                <a:solidFill>
                  <a:srgbClr val="FF0000"/>
                </a:solidFill>
              </a:rPr>
              <a:t>cơ</a:t>
            </a:r>
            <a:r>
              <a:rPr lang="en-US" sz="3600" dirty="0" smtClean="0">
                <a:solidFill>
                  <a:srgbClr val="FF0000"/>
                </a:solidFill>
              </a:rPr>
              <a:t> </a:t>
            </a:r>
            <a:r>
              <a:rPr lang="en-US" sz="3600" dirty="0" err="1" smtClean="0">
                <a:solidFill>
                  <a:srgbClr val="FF0000"/>
                </a:solidFill>
              </a:rPr>
              <a:t>quá</a:t>
            </a:r>
            <a:r>
              <a:rPr lang="en-US" sz="3600" dirty="0" smtClean="0">
                <a:solidFill>
                  <a:srgbClr val="FF0000"/>
                </a:solidFill>
              </a:rPr>
              <a:t> </a:t>
            </a:r>
            <a:r>
              <a:rPr lang="en-US" sz="3600" dirty="0" err="1" smtClean="0">
                <a:solidFill>
                  <a:srgbClr val="FF0000"/>
                </a:solidFill>
              </a:rPr>
              <a:t>mẫn</a:t>
            </a:r>
            <a:endParaRPr lang="en-US" sz="3600" dirty="0" smtClean="0">
              <a:solidFill>
                <a:srgbClr val="FF0000"/>
              </a:solidFill>
            </a:endParaRPr>
          </a:p>
          <a:p>
            <a:pPr marL="0" indent="0">
              <a:spcBef>
                <a:spcPts val="2400"/>
              </a:spcBef>
              <a:spcAft>
                <a:spcPts val="2400"/>
              </a:spcAft>
              <a:buNone/>
            </a:pPr>
            <a:r>
              <a:rPr lang="en-US" dirty="0" smtClean="0"/>
              <a:t>- </a:t>
            </a:r>
            <a:r>
              <a:rPr lang="vi-VN" dirty="0" smtClean="0"/>
              <a:t>Hội </a:t>
            </a:r>
            <a:r>
              <a:rPr lang="vi-VN" dirty="0"/>
              <a:t>chứng quá mẫn allopurinol (AHS) là biến chứng hiếm nhưng nặng</a:t>
            </a:r>
          </a:p>
          <a:p>
            <a:pPr marL="0" indent="0">
              <a:spcBef>
                <a:spcPts val="2400"/>
              </a:spcBef>
              <a:spcAft>
                <a:spcPts val="2400"/>
              </a:spcAft>
              <a:buNone/>
            </a:pPr>
            <a:r>
              <a:rPr lang="en-US" dirty="0" smtClean="0">
                <a:solidFill>
                  <a:srgbClr val="FF0000"/>
                </a:solidFill>
              </a:rPr>
              <a:t>- </a:t>
            </a:r>
            <a:r>
              <a:rPr lang="vi-VN" dirty="0" smtClean="0">
                <a:solidFill>
                  <a:srgbClr val="FF0000"/>
                </a:solidFill>
              </a:rPr>
              <a:t>Liên </a:t>
            </a:r>
            <a:r>
              <a:rPr lang="vi-VN" dirty="0">
                <a:solidFill>
                  <a:srgbClr val="FF0000"/>
                </a:solidFill>
              </a:rPr>
              <a:t>quan chặt chẽ với alen HLA‑B*58:01</a:t>
            </a:r>
          </a:p>
          <a:p>
            <a:pPr marL="0" indent="0">
              <a:spcBef>
                <a:spcPts val="2400"/>
              </a:spcBef>
              <a:spcAft>
                <a:spcPts val="2400"/>
              </a:spcAft>
              <a:buNone/>
            </a:pPr>
            <a:r>
              <a:rPr lang="en-US" dirty="0" smtClean="0"/>
              <a:t>- </a:t>
            </a:r>
            <a:r>
              <a:rPr lang="vi-VN" dirty="0" smtClean="0"/>
              <a:t>Nguy </a:t>
            </a:r>
            <a:r>
              <a:rPr lang="vi-VN" dirty="0"/>
              <a:t>cơ cao hơn ở người châu Á</a:t>
            </a:r>
          </a:p>
          <a:p>
            <a:pPr marL="0" indent="0">
              <a:spcBef>
                <a:spcPts val="2400"/>
              </a:spcBef>
              <a:spcAft>
                <a:spcPts val="2400"/>
              </a:spcAft>
              <a:buNone/>
            </a:pPr>
            <a:r>
              <a:rPr lang="en-US" dirty="0" smtClean="0">
                <a:solidFill>
                  <a:srgbClr val="FF0000"/>
                </a:solidFill>
              </a:rPr>
              <a:t>- </a:t>
            </a:r>
            <a:r>
              <a:rPr lang="vi-VN" dirty="0" smtClean="0">
                <a:solidFill>
                  <a:srgbClr val="FF0000"/>
                </a:solidFill>
              </a:rPr>
              <a:t>Do </a:t>
            </a:r>
            <a:r>
              <a:rPr lang="vi-VN" dirty="0">
                <a:solidFill>
                  <a:srgbClr val="FF0000"/>
                </a:solidFill>
              </a:rPr>
              <a:t>đó nên cân nhắc xét nghiệm HLA‑B*58:01 trước khi dùng</a:t>
            </a:r>
          </a:p>
          <a:p>
            <a:pPr marL="0" indent="0">
              <a:buNone/>
            </a:pPr>
            <a:endParaRPr lang="en-US" dirty="0">
              <a:solidFill>
                <a:srgbClr val="FF0000"/>
              </a:solidFill>
            </a:endParaRPr>
          </a:p>
        </p:txBody>
      </p:sp>
      <p:sp>
        <p:nvSpPr>
          <p:cNvPr id="3" name="Title 2"/>
          <p:cNvSpPr>
            <a:spLocks noGrp="1"/>
          </p:cNvSpPr>
          <p:nvPr>
            <p:ph type="title"/>
          </p:nvPr>
        </p:nvSpPr>
        <p:spPr>
          <a:xfrm>
            <a:off x="2485624" y="86035"/>
            <a:ext cx="8005396" cy="777875"/>
          </a:xfrm>
        </p:spPr>
        <p:txBody>
          <a:bodyPr/>
          <a:lstStyle/>
          <a:p>
            <a:r>
              <a:rPr lang="en-US" dirty="0" smtClean="0"/>
              <a:t>THUỐC NÀO?</a:t>
            </a:r>
            <a:endParaRPr lang="en-US" dirty="0"/>
          </a:p>
        </p:txBody>
      </p:sp>
    </p:spTree>
    <p:extLst>
      <p:ext uri="{BB962C8B-B14F-4D97-AF65-F5344CB8AC3E}">
        <p14:creationId xmlns:p14="http://schemas.microsoft.com/office/powerpoint/2010/main" val="31284751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06245" y="1258529"/>
            <a:ext cx="10647322" cy="4198378"/>
          </a:xfrm>
        </p:spPr>
        <p:txBody>
          <a:bodyPr>
            <a:normAutofit/>
          </a:bodyPr>
          <a:lstStyle/>
          <a:p>
            <a:pPr marL="0" indent="0">
              <a:lnSpc>
                <a:spcPct val="150000"/>
              </a:lnSpc>
              <a:spcBef>
                <a:spcPts val="1200"/>
              </a:spcBef>
              <a:spcAft>
                <a:spcPts val="1200"/>
              </a:spcAft>
              <a:buNone/>
            </a:pPr>
            <a:r>
              <a:rPr lang="en-US" sz="3200" dirty="0" smtClean="0"/>
              <a:t> </a:t>
            </a:r>
            <a:r>
              <a:rPr lang="en-US" sz="3200" dirty="0">
                <a:solidFill>
                  <a:srgbClr val="FF0000"/>
                </a:solidFill>
              </a:rPr>
              <a:t> </a:t>
            </a:r>
            <a:r>
              <a:rPr lang="en-US" sz="3200" dirty="0" err="1" smtClean="0">
                <a:solidFill>
                  <a:srgbClr val="FF0000"/>
                </a:solidFill>
              </a:rPr>
              <a:t>Ưu</a:t>
            </a:r>
            <a:r>
              <a:rPr lang="en-US" sz="3200" dirty="0" smtClean="0">
                <a:solidFill>
                  <a:srgbClr val="FF0000"/>
                </a:solidFill>
              </a:rPr>
              <a:t> điểm:  Allopurinol: </a:t>
            </a:r>
            <a:r>
              <a:rPr lang="en-US" sz="3200" dirty="0" err="1" smtClean="0"/>
              <a:t>Có</a:t>
            </a:r>
            <a:r>
              <a:rPr lang="en-US" sz="3200" dirty="0" smtClean="0"/>
              <a:t> </a:t>
            </a:r>
            <a:r>
              <a:rPr lang="en-US" sz="3200" dirty="0" err="1" smtClean="0"/>
              <a:t>liều</a:t>
            </a:r>
            <a:r>
              <a:rPr lang="en-US" sz="3200" dirty="0" smtClean="0"/>
              <a:t> </a:t>
            </a:r>
            <a:r>
              <a:rPr lang="en-US" sz="3200" dirty="0" err="1" smtClean="0"/>
              <a:t>khuyến</a:t>
            </a:r>
            <a:r>
              <a:rPr lang="en-US" sz="3200" dirty="0" smtClean="0"/>
              <a:t> </a:t>
            </a:r>
            <a:r>
              <a:rPr lang="en-US" sz="3200" dirty="0" err="1" smtClean="0"/>
              <a:t>cáo</a:t>
            </a:r>
            <a:r>
              <a:rPr lang="en-US" sz="3200" dirty="0" smtClean="0"/>
              <a:t> </a:t>
            </a:r>
            <a:r>
              <a:rPr lang="en-US" sz="3200" dirty="0" err="1" smtClean="0"/>
              <a:t>rõ</a:t>
            </a:r>
            <a:r>
              <a:rPr lang="en-US" sz="3200" dirty="0" smtClean="0"/>
              <a:t> </a:t>
            </a:r>
            <a:r>
              <a:rPr lang="en-US" sz="3200" dirty="0" err="1" smtClean="0"/>
              <a:t>ràng</a:t>
            </a:r>
            <a:r>
              <a:rPr lang="en-US" sz="3200" dirty="0" smtClean="0"/>
              <a:t> </a:t>
            </a:r>
            <a:r>
              <a:rPr lang="en-US" sz="3200" dirty="0" err="1" smtClean="0"/>
              <a:t>cho</a:t>
            </a:r>
            <a:r>
              <a:rPr lang="en-US" sz="3200" dirty="0" smtClean="0"/>
              <a:t> </a:t>
            </a:r>
            <a:r>
              <a:rPr lang="en-US" sz="3200" dirty="0" err="1" smtClean="0"/>
              <a:t>từng</a:t>
            </a:r>
            <a:r>
              <a:rPr lang="en-US" sz="3200" dirty="0" smtClean="0"/>
              <a:t> </a:t>
            </a:r>
            <a:r>
              <a:rPr lang="en-US" sz="3200" dirty="0" err="1" smtClean="0"/>
              <a:t>mức</a:t>
            </a:r>
            <a:r>
              <a:rPr lang="en-US" sz="3200" dirty="0" smtClean="0"/>
              <a:t> </a:t>
            </a:r>
            <a:r>
              <a:rPr lang="en-US" sz="3200" dirty="0" err="1" smtClean="0"/>
              <a:t>lọc</a:t>
            </a:r>
            <a:r>
              <a:rPr lang="en-US" sz="3200" dirty="0" smtClean="0"/>
              <a:t> </a:t>
            </a:r>
            <a:r>
              <a:rPr lang="en-US" sz="3200" dirty="0" err="1" smtClean="0"/>
              <a:t>cầu</a:t>
            </a:r>
            <a:r>
              <a:rPr lang="en-US" sz="3200" dirty="0" smtClean="0"/>
              <a:t> </a:t>
            </a:r>
            <a:r>
              <a:rPr lang="en-US" sz="3200" dirty="0" err="1" smtClean="0"/>
              <a:t>thận</a:t>
            </a:r>
            <a:r>
              <a:rPr lang="en-US" sz="3200" dirty="0" smtClean="0"/>
              <a:t>, </a:t>
            </a:r>
            <a:r>
              <a:rPr lang="en-US" sz="3200" dirty="0" err="1" smtClean="0"/>
              <a:t>giá</a:t>
            </a:r>
            <a:r>
              <a:rPr lang="en-US" sz="3200" dirty="0" smtClean="0"/>
              <a:t> </a:t>
            </a:r>
            <a:r>
              <a:rPr lang="en-US" sz="3200" dirty="0" err="1" smtClean="0"/>
              <a:t>thành</a:t>
            </a:r>
            <a:r>
              <a:rPr lang="en-US" sz="3200" dirty="0" smtClean="0"/>
              <a:t> </a:t>
            </a:r>
            <a:r>
              <a:rPr lang="en-US" sz="3200" dirty="0" err="1" smtClean="0"/>
              <a:t>rẻ</a:t>
            </a:r>
            <a:r>
              <a:rPr lang="en-US" sz="3200" dirty="0" smtClean="0"/>
              <a:t>…</a:t>
            </a:r>
          </a:p>
          <a:p>
            <a:pPr marL="0" indent="0">
              <a:lnSpc>
                <a:spcPct val="150000"/>
              </a:lnSpc>
              <a:spcBef>
                <a:spcPts val="1200"/>
              </a:spcBef>
              <a:spcAft>
                <a:spcPts val="1200"/>
              </a:spcAft>
              <a:buNone/>
            </a:pPr>
            <a:r>
              <a:rPr lang="en-US" sz="3200" dirty="0"/>
              <a:t> </a:t>
            </a:r>
            <a:r>
              <a:rPr lang="en-US" sz="3200" dirty="0" err="1" smtClean="0">
                <a:solidFill>
                  <a:srgbClr val="FF0000"/>
                </a:solidFill>
              </a:rPr>
              <a:t>Febuxostas</a:t>
            </a:r>
            <a:r>
              <a:rPr lang="en-US" sz="3200" dirty="0" smtClean="0"/>
              <a:t> </a:t>
            </a:r>
            <a:r>
              <a:rPr lang="en-US" sz="3200" dirty="0" err="1" smtClean="0"/>
              <a:t>ít</a:t>
            </a:r>
            <a:r>
              <a:rPr lang="en-US" sz="3200" dirty="0" smtClean="0"/>
              <a:t> </a:t>
            </a:r>
            <a:r>
              <a:rPr lang="en-US" sz="3200" dirty="0" err="1" smtClean="0"/>
              <a:t>nguy</a:t>
            </a:r>
            <a:r>
              <a:rPr lang="en-US" sz="3200" dirty="0" smtClean="0"/>
              <a:t> </a:t>
            </a:r>
            <a:r>
              <a:rPr lang="en-US" sz="3200" dirty="0" err="1" smtClean="0"/>
              <a:t>cơ</a:t>
            </a:r>
            <a:r>
              <a:rPr lang="en-US" sz="3200" dirty="0" smtClean="0"/>
              <a:t> </a:t>
            </a:r>
            <a:r>
              <a:rPr lang="en-US" sz="3200" dirty="0" err="1" smtClean="0"/>
              <a:t>dị</a:t>
            </a:r>
            <a:r>
              <a:rPr lang="en-US" sz="3200" dirty="0" smtClean="0"/>
              <a:t> </a:t>
            </a:r>
            <a:r>
              <a:rPr lang="en-US" sz="3200" dirty="0" err="1" smtClean="0"/>
              <a:t>ứng</a:t>
            </a:r>
            <a:r>
              <a:rPr lang="en-US" sz="3200" dirty="0" smtClean="0"/>
              <a:t> </a:t>
            </a:r>
            <a:r>
              <a:rPr lang="en-US" sz="3200" dirty="0" err="1" smtClean="0"/>
              <a:t>hơn</a:t>
            </a:r>
            <a:r>
              <a:rPr lang="en-US" sz="3200" dirty="0" smtClean="0"/>
              <a:t>? </a:t>
            </a:r>
            <a:r>
              <a:rPr lang="en-US" sz="3200" dirty="0" err="1" smtClean="0"/>
              <a:t>Chưa</a:t>
            </a:r>
            <a:r>
              <a:rPr lang="en-US" sz="3200" dirty="0" smtClean="0"/>
              <a:t> </a:t>
            </a:r>
            <a:r>
              <a:rPr lang="en-US" sz="3200" dirty="0" err="1" smtClean="0"/>
              <a:t>có</a:t>
            </a:r>
            <a:r>
              <a:rPr lang="en-US" sz="3200" dirty="0" smtClean="0"/>
              <a:t> </a:t>
            </a:r>
            <a:r>
              <a:rPr lang="en-US" sz="3200" dirty="0" err="1" smtClean="0"/>
              <a:t>liều</a:t>
            </a:r>
            <a:r>
              <a:rPr lang="en-US" sz="3200" dirty="0" smtClean="0"/>
              <a:t> </a:t>
            </a:r>
            <a:r>
              <a:rPr lang="en-US" sz="3200" dirty="0" err="1" smtClean="0"/>
              <a:t>khuyến</a:t>
            </a:r>
            <a:r>
              <a:rPr lang="en-US" sz="3200" dirty="0" smtClean="0"/>
              <a:t> </a:t>
            </a:r>
            <a:r>
              <a:rPr lang="en-US" sz="3200" dirty="0" err="1" smtClean="0"/>
              <a:t>cáo</a:t>
            </a:r>
            <a:r>
              <a:rPr lang="en-US" sz="3200" dirty="0" smtClean="0"/>
              <a:t> </a:t>
            </a:r>
            <a:r>
              <a:rPr lang="en-US" sz="3200" dirty="0" err="1" smtClean="0"/>
              <a:t>cho</a:t>
            </a:r>
            <a:r>
              <a:rPr lang="en-US" sz="3200" dirty="0" smtClean="0"/>
              <a:t> </a:t>
            </a:r>
            <a:r>
              <a:rPr lang="en-US" sz="3200" dirty="0" err="1" smtClean="0"/>
              <a:t>từng</a:t>
            </a:r>
            <a:r>
              <a:rPr lang="en-US" sz="3200" dirty="0" smtClean="0"/>
              <a:t> </a:t>
            </a:r>
            <a:r>
              <a:rPr lang="en-US" sz="3200" dirty="0" err="1" smtClean="0"/>
              <a:t>giai</a:t>
            </a:r>
            <a:r>
              <a:rPr lang="en-US" sz="3200" dirty="0" smtClean="0"/>
              <a:t> </a:t>
            </a:r>
            <a:r>
              <a:rPr lang="en-US" sz="3200" dirty="0" err="1" smtClean="0"/>
              <a:t>đoạn</a:t>
            </a:r>
            <a:r>
              <a:rPr lang="en-US" sz="3200" dirty="0" smtClean="0"/>
              <a:t> </a:t>
            </a:r>
            <a:r>
              <a:rPr lang="en-US" sz="3200" dirty="0" err="1" smtClean="0"/>
              <a:t>bệnh</a:t>
            </a:r>
            <a:r>
              <a:rPr lang="en-US" sz="3200" dirty="0" smtClean="0"/>
              <a:t> </a:t>
            </a:r>
            <a:r>
              <a:rPr lang="en-US" sz="3200" dirty="0" err="1" smtClean="0"/>
              <a:t>thận</a:t>
            </a:r>
            <a:r>
              <a:rPr lang="en-US" sz="3200" dirty="0" smtClean="0"/>
              <a:t>? </a:t>
            </a:r>
            <a:r>
              <a:rPr lang="en-US" sz="3200" dirty="0" err="1" smtClean="0"/>
              <a:t>Giá</a:t>
            </a:r>
            <a:r>
              <a:rPr lang="en-US" sz="3200" dirty="0" smtClean="0"/>
              <a:t> </a:t>
            </a:r>
            <a:r>
              <a:rPr lang="en-US" sz="3200" dirty="0" err="1" smtClean="0"/>
              <a:t>thành</a:t>
            </a:r>
            <a:r>
              <a:rPr lang="en-US" sz="3200" dirty="0" smtClean="0"/>
              <a:t>?...</a:t>
            </a:r>
            <a:endParaRPr lang="en-US" sz="3200" dirty="0"/>
          </a:p>
        </p:txBody>
      </p:sp>
      <p:sp>
        <p:nvSpPr>
          <p:cNvPr id="3" name="Title 2"/>
          <p:cNvSpPr>
            <a:spLocks noGrp="1"/>
          </p:cNvSpPr>
          <p:nvPr>
            <p:ph type="title"/>
          </p:nvPr>
        </p:nvSpPr>
        <p:spPr>
          <a:xfrm>
            <a:off x="2485623" y="86035"/>
            <a:ext cx="6501061" cy="777875"/>
          </a:xfrm>
        </p:spPr>
        <p:txBody>
          <a:bodyPr/>
          <a:lstStyle/>
          <a:p>
            <a:r>
              <a:rPr lang="en-US" dirty="0" smtClean="0"/>
              <a:t>THUỐC NÀO?</a:t>
            </a:r>
            <a:endParaRPr lang="en-US" dirty="0"/>
          </a:p>
        </p:txBody>
      </p:sp>
    </p:spTree>
    <p:extLst>
      <p:ext uri="{BB962C8B-B14F-4D97-AF65-F5344CB8AC3E}">
        <p14:creationId xmlns:p14="http://schemas.microsoft.com/office/powerpoint/2010/main" val="7654513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29264" y="1337187"/>
            <a:ext cx="11139949" cy="5034115"/>
          </a:xfrm>
        </p:spPr>
        <p:txBody>
          <a:bodyPr/>
          <a:lstStyle/>
          <a:p>
            <a:pPr marL="0" indent="0">
              <a:spcBef>
                <a:spcPts val="2400"/>
              </a:spcBef>
              <a:spcAft>
                <a:spcPts val="2400"/>
              </a:spcAft>
              <a:buNone/>
            </a:pPr>
            <a:r>
              <a:rPr lang="en-US" dirty="0" smtClean="0"/>
              <a:t>- </a:t>
            </a:r>
            <a:r>
              <a:rPr lang="en-US" dirty="0" err="1" smtClean="0"/>
              <a:t>Lọc</a:t>
            </a:r>
            <a:r>
              <a:rPr lang="en-US" dirty="0" smtClean="0"/>
              <a:t> </a:t>
            </a:r>
            <a:r>
              <a:rPr lang="en-US" dirty="0" err="1"/>
              <a:t>máu</a:t>
            </a:r>
            <a:r>
              <a:rPr lang="en-US" dirty="0"/>
              <a:t> </a:t>
            </a:r>
            <a:r>
              <a:rPr lang="en-US" dirty="0" err="1"/>
              <a:t>có</a:t>
            </a:r>
            <a:r>
              <a:rPr lang="en-US" dirty="0"/>
              <a:t> </a:t>
            </a:r>
            <a:r>
              <a:rPr lang="en-US" dirty="0" err="1"/>
              <a:t>thể</a:t>
            </a:r>
            <a:r>
              <a:rPr lang="en-US" dirty="0"/>
              <a:t> </a:t>
            </a:r>
            <a:r>
              <a:rPr lang="en-US" dirty="0" err="1"/>
              <a:t>loại</a:t>
            </a:r>
            <a:r>
              <a:rPr lang="en-US" dirty="0"/>
              <a:t> </a:t>
            </a:r>
            <a:r>
              <a:rPr lang="en-US" dirty="0" err="1"/>
              <a:t>bỏ</a:t>
            </a:r>
            <a:r>
              <a:rPr lang="en-US" dirty="0"/>
              <a:t> </a:t>
            </a:r>
            <a:r>
              <a:rPr lang="en-US" dirty="0" err="1"/>
              <a:t>một</a:t>
            </a:r>
            <a:r>
              <a:rPr lang="en-US" dirty="0"/>
              <a:t> </a:t>
            </a:r>
            <a:r>
              <a:rPr lang="en-US" dirty="0" err="1"/>
              <a:t>phần</a:t>
            </a:r>
            <a:r>
              <a:rPr lang="en-US" dirty="0"/>
              <a:t> </a:t>
            </a:r>
            <a:r>
              <a:rPr lang="en-US" dirty="0" err="1"/>
              <a:t>đáng</a:t>
            </a:r>
            <a:r>
              <a:rPr lang="en-US" dirty="0"/>
              <a:t> </a:t>
            </a:r>
            <a:r>
              <a:rPr lang="en-US" dirty="0" err="1"/>
              <a:t>kể</a:t>
            </a:r>
            <a:r>
              <a:rPr lang="en-US" dirty="0"/>
              <a:t> acid uric </a:t>
            </a:r>
            <a:r>
              <a:rPr lang="en-US" dirty="0" err="1"/>
              <a:t>khỏi</a:t>
            </a:r>
            <a:r>
              <a:rPr lang="en-US" dirty="0"/>
              <a:t> </a:t>
            </a:r>
            <a:r>
              <a:rPr lang="en-US" dirty="0" err="1"/>
              <a:t>tuần</a:t>
            </a:r>
            <a:r>
              <a:rPr lang="en-US" dirty="0"/>
              <a:t> </a:t>
            </a:r>
            <a:r>
              <a:rPr lang="en-US" dirty="0" err="1"/>
              <a:t>hoàn</a:t>
            </a:r>
            <a:endParaRPr lang="en-US" dirty="0"/>
          </a:p>
          <a:p>
            <a:pPr marL="0" indent="0">
              <a:spcBef>
                <a:spcPts val="2400"/>
              </a:spcBef>
              <a:spcAft>
                <a:spcPts val="2400"/>
              </a:spcAft>
              <a:buNone/>
            </a:pPr>
            <a:r>
              <a:rPr lang="en-US" dirty="0" smtClean="0"/>
              <a:t>- </a:t>
            </a:r>
            <a:r>
              <a:rPr lang="en-US" dirty="0" err="1" smtClean="0"/>
              <a:t>Nồng</a:t>
            </a:r>
            <a:r>
              <a:rPr lang="en-US" dirty="0" smtClean="0"/>
              <a:t> </a:t>
            </a:r>
            <a:r>
              <a:rPr lang="en-US" dirty="0" err="1"/>
              <a:t>độ</a:t>
            </a:r>
            <a:r>
              <a:rPr lang="en-US" dirty="0"/>
              <a:t> acid uric </a:t>
            </a:r>
            <a:r>
              <a:rPr lang="en-US" dirty="0" err="1"/>
              <a:t>có</a:t>
            </a:r>
            <a:r>
              <a:rPr lang="en-US" dirty="0"/>
              <a:t> </a:t>
            </a:r>
            <a:r>
              <a:rPr lang="en-US" dirty="0" err="1"/>
              <a:t>thể</a:t>
            </a:r>
            <a:r>
              <a:rPr lang="en-US" dirty="0"/>
              <a:t> </a:t>
            </a:r>
            <a:r>
              <a:rPr lang="en-US" dirty="0" err="1"/>
              <a:t>giảm</a:t>
            </a:r>
            <a:r>
              <a:rPr lang="en-US" dirty="0"/>
              <a:t> </a:t>
            </a:r>
            <a:r>
              <a:rPr lang="en-US" dirty="0" err="1"/>
              <a:t>tới</a:t>
            </a:r>
            <a:r>
              <a:rPr lang="en-US" dirty="0"/>
              <a:t> </a:t>
            </a:r>
            <a:r>
              <a:rPr lang="en-US" dirty="0" err="1"/>
              <a:t>khoảng</a:t>
            </a:r>
            <a:r>
              <a:rPr lang="en-US" dirty="0"/>
              <a:t> 60% </a:t>
            </a:r>
            <a:r>
              <a:rPr lang="en-US" dirty="0" err="1"/>
              <a:t>sau</a:t>
            </a:r>
            <a:r>
              <a:rPr lang="en-US" dirty="0"/>
              <a:t> </a:t>
            </a:r>
            <a:r>
              <a:rPr lang="en-US" dirty="0" err="1"/>
              <a:t>buổi</a:t>
            </a:r>
            <a:r>
              <a:rPr lang="en-US" dirty="0"/>
              <a:t> </a:t>
            </a:r>
            <a:r>
              <a:rPr lang="en-US" dirty="0" err="1"/>
              <a:t>lọc</a:t>
            </a:r>
            <a:endParaRPr lang="en-US" dirty="0"/>
          </a:p>
          <a:p>
            <a:pPr marL="0" indent="0">
              <a:spcBef>
                <a:spcPts val="2400"/>
              </a:spcBef>
              <a:spcAft>
                <a:spcPts val="2400"/>
              </a:spcAft>
              <a:buNone/>
            </a:pPr>
            <a:r>
              <a:rPr lang="en-US" dirty="0" smtClean="0"/>
              <a:t>- </a:t>
            </a:r>
            <a:r>
              <a:rPr lang="en-US" dirty="0" err="1" smtClean="0"/>
              <a:t>Thời</a:t>
            </a:r>
            <a:r>
              <a:rPr lang="en-US" dirty="0" smtClean="0"/>
              <a:t> </a:t>
            </a:r>
            <a:r>
              <a:rPr lang="en-US" dirty="0" err="1"/>
              <a:t>gian</a:t>
            </a:r>
            <a:r>
              <a:rPr lang="en-US" dirty="0"/>
              <a:t> </a:t>
            </a:r>
            <a:r>
              <a:rPr lang="en-US" dirty="0" err="1"/>
              <a:t>lọc</a:t>
            </a:r>
            <a:r>
              <a:rPr lang="en-US" dirty="0"/>
              <a:t> </a:t>
            </a:r>
            <a:r>
              <a:rPr lang="en-US" dirty="0" err="1"/>
              <a:t>máu</a:t>
            </a:r>
            <a:r>
              <a:rPr lang="en-US" dirty="0"/>
              <a:t> </a:t>
            </a:r>
            <a:r>
              <a:rPr lang="en-US" dirty="0" err="1"/>
              <a:t>càng</a:t>
            </a:r>
            <a:r>
              <a:rPr lang="en-US" dirty="0"/>
              <a:t> </a:t>
            </a:r>
            <a:r>
              <a:rPr lang="en-US" dirty="0" err="1"/>
              <a:t>dài</a:t>
            </a:r>
            <a:r>
              <a:rPr lang="en-US" dirty="0"/>
              <a:t> </a:t>
            </a:r>
            <a:r>
              <a:rPr lang="en-US" dirty="0" err="1"/>
              <a:t>hiệu</a:t>
            </a:r>
            <a:r>
              <a:rPr lang="en-US" dirty="0"/>
              <a:t> </a:t>
            </a:r>
            <a:r>
              <a:rPr lang="en-US" dirty="0" err="1"/>
              <a:t>quả</a:t>
            </a:r>
            <a:r>
              <a:rPr lang="en-US" dirty="0"/>
              <a:t> </a:t>
            </a:r>
            <a:r>
              <a:rPr lang="en-US" dirty="0" err="1"/>
              <a:t>loại</a:t>
            </a:r>
            <a:r>
              <a:rPr lang="en-US" dirty="0"/>
              <a:t> </a:t>
            </a:r>
            <a:r>
              <a:rPr lang="en-US" dirty="0" err="1"/>
              <a:t>bỏ</a:t>
            </a:r>
            <a:r>
              <a:rPr lang="en-US" dirty="0"/>
              <a:t> uric </a:t>
            </a:r>
            <a:r>
              <a:rPr lang="en-US" dirty="0" err="1"/>
              <a:t>càng</a:t>
            </a:r>
            <a:r>
              <a:rPr lang="en-US" dirty="0"/>
              <a:t> </a:t>
            </a:r>
            <a:r>
              <a:rPr lang="en-US" dirty="0" err="1"/>
              <a:t>cao</a:t>
            </a:r>
            <a:endParaRPr lang="en-US" dirty="0"/>
          </a:p>
          <a:p>
            <a:pPr marL="0" indent="0">
              <a:spcBef>
                <a:spcPts val="2400"/>
              </a:spcBef>
              <a:spcAft>
                <a:spcPts val="2400"/>
              </a:spcAft>
              <a:buNone/>
            </a:pPr>
            <a:r>
              <a:rPr lang="en-US" dirty="0" smtClean="0"/>
              <a:t>- Do </a:t>
            </a:r>
            <a:r>
              <a:rPr lang="en-US" dirty="0" err="1"/>
              <a:t>đó</a:t>
            </a:r>
            <a:r>
              <a:rPr lang="en-US" dirty="0"/>
              <a:t> </a:t>
            </a:r>
            <a:r>
              <a:rPr lang="en-US" dirty="0" err="1"/>
              <a:t>nhiều</a:t>
            </a:r>
            <a:r>
              <a:rPr lang="en-US" dirty="0"/>
              <a:t> </a:t>
            </a:r>
            <a:r>
              <a:rPr lang="en-US" dirty="0" err="1"/>
              <a:t>bệnh</a:t>
            </a:r>
            <a:r>
              <a:rPr lang="en-US" dirty="0"/>
              <a:t> </a:t>
            </a:r>
            <a:r>
              <a:rPr lang="en-US" dirty="0" err="1"/>
              <a:t>nhân</a:t>
            </a:r>
            <a:r>
              <a:rPr lang="en-US" dirty="0"/>
              <a:t> ESRD </a:t>
            </a:r>
            <a:r>
              <a:rPr lang="en-US" dirty="0" err="1"/>
              <a:t>có</a:t>
            </a:r>
            <a:r>
              <a:rPr lang="en-US" dirty="0"/>
              <a:t> </a:t>
            </a:r>
            <a:r>
              <a:rPr lang="en-US" dirty="0" err="1"/>
              <a:t>thể</a:t>
            </a:r>
            <a:r>
              <a:rPr lang="en-US" dirty="0"/>
              <a:t> </a:t>
            </a:r>
            <a:r>
              <a:rPr lang="en-US" dirty="0" err="1"/>
              <a:t>không</a:t>
            </a:r>
            <a:r>
              <a:rPr lang="en-US" dirty="0"/>
              <a:t> </a:t>
            </a:r>
            <a:r>
              <a:rPr lang="en-US" dirty="0" err="1"/>
              <a:t>cần</a:t>
            </a:r>
            <a:r>
              <a:rPr lang="en-US" dirty="0"/>
              <a:t> </a:t>
            </a:r>
            <a:r>
              <a:rPr lang="en-US" dirty="0" err="1"/>
              <a:t>dùng</a:t>
            </a:r>
            <a:r>
              <a:rPr lang="en-US" dirty="0"/>
              <a:t> </a:t>
            </a:r>
            <a:r>
              <a:rPr lang="en-US" dirty="0" err="1"/>
              <a:t>thuốc</a:t>
            </a:r>
            <a:r>
              <a:rPr lang="en-US" dirty="0"/>
              <a:t> </a:t>
            </a:r>
            <a:r>
              <a:rPr lang="en-US" dirty="0" err="1"/>
              <a:t>hạ</a:t>
            </a:r>
            <a:r>
              <a:rPr lang="en-US" dirty="0"/>
              <a:t> uric</a:t>
            </a:r>
          </a:p>
          <a:p>
            <a:endParaRPr lang="en-US" dirty="0"/>
          </a:p>
        </p:txBody>
      </p:sp>
      <p:sp>
        <p:nvSpPr>
          <p:cNvPr id="3" name="Title 2"/>
          <p:cNvSpPr>
            <a:spLocks noGrp="1"/>
          </p:cNvSpPr>
          <p:nvPr>
            <p:ph type="title"/>
          </p:nvPr>
        </p:nvSpPr>
        <p:spPr>
          <a:xfrm>
            <a:off x="1522062" y="0"/>
            <a:ext cx="9706377" cy="777875"/>
          </a:xfrm>
        </p:spPr>
        <p:txBody>
          <a:bodyPr>
            <a:normAutofit/>
          </a:bodyPr>
          <a:lstStyle/>
          <a:p>
            <a:r>
              <a:rPr lang="en-US" sz="3200" dirty="0" smtClean="0"/>
              <a:t>VAI TRÒ CỦA LỌC MÁU</a:t>
            </a:r>
            <a:endParaRPr lang="en-US" sz="3200" dirty="0"/>
          </a:p>
        </p:txBody>
      </p:sp>
    </p:spTree>
    <p:extLst>
      <p:ext uri="{BB962C8B-B14F-4D97-AF65-F5344CB8AC3E}">
        <p14:creationId xmlns:p14="http://schemas.microsoft.com/office/powerpoint/2010/main" val="38504628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2787" y="1120878"/>
            <a:ext cx="11356258" cy="5122606"/>
          </a:xfrm>
        </p:spPr>
        <p:txBody>
          <a:bodyPr>
            <a:normAutofit/>
          </a:bodyPr>
          <a:lstStyle/>
          <a:p>
            <a:pPr marL="0" indent="0">
              <a:spcBef>
                <a:spcPts val="1800"/>
              </a:spcBef>
              <a:spcAft>
                <a:spcPts val="1800"/>
              </a:spcAft>
              <a:buNone/>
            </a:pPr>
            <a:r>
              <a:rPr lang="en-US" dirty="0" smtClean="0"/>
              <a:t> - </a:t>
            </a:r>
            <a:r>
              <a:rPr lang="vi-VN" dirty="0" smtClean="0"/>
              <a:t>Tăng </a:t>
            </a:r>
            <a:r>
              <a:rPr lang="vi-VN" dirty="0"/>
              <a:t>acid uric máu thường gặp ở bệnh nhân CKD và lọc máu</a:t>
            </a:r>
          </a:p>
          <a:p>
            <a:pPr marL="0" indent="0">
              <a:spcBef>
                <a:spcPts val="1800"/>
              </a:spcBef>
              <a:spcAft>
                <a:spcPts val="1800"/>
              </a:spcAft>
              <a:buNone/>
            </a:pPr>
            <a:r>
              <a:rPr lang="en-US" dirty="0" smtClean="0"/>
              <a:t>- </a:t>
            </a:r>
            <a:r>
              <a:rPr lang="vi-VN" dirty="0" smtClean="0"/>
              <a:t>Nó </a:t>
            </a:r>
            <a:r>
              <a:rPr lang="vi-VN" dirty="0"/>
              <a:t>góp phần vào tiến triển tổn thương thận thông qua nhiều cơ chế</a:t>
            </a:r>
          </a:p>
          <a:p>
            <a:pPr marL="0" indent="0">
              <a:spcBef>
                <a:spcPts val="1800"/>
              </a:spcBef>
              <a:spcAft>
                <a:spcPts val="1800"/>
              </a:spcAft>
              <a:buNone/>
            </a:pPr>
            <a:r>
              <a:rPr lang="en-US" dirty="0" smtClean="0"/>
              <a:t>- </a:t>
            </a:r>
            <a:r>
              <a:rPr lang="vi-VN" dirty="0" smtClean="0"/>
              <a:t>Điều </a:t>
            </a:r>
            <a:r>
              <a:rPr lang="vi-VN" dirty="0"/>
              <a:t>trị cần cá thể hóa cho từng bệnh nhân</a:t>
            </a:r>
          </a:p>
          <a:p>
            <a:pPr marL="0" indent="0">
              <a:spcBef>
                <a:spcPts val="1800"/>
              </a:spcBef>
              <a:spcAft>
                <a:spcPts val="1800"/>
              </a:spcAft>
              <a:buNone/>
            </a:pPr>
            <a:r>
              <a:rPr lang="en-US" dirty="0" smtClean="0"/>
              <a:t>- </a:t>
            </a:r>
            <a:r>
              <a:rPr lang="vi-VN" dirty="0" smtClean="0"/>
              <a:t>Allopurinol </a:t>
            </a:r>
            <a:r>
              <a:rPr lang="vi-VN" dirty="0"/>
              <a:t>vẫn là lựa chọn đầu tay với chiến lược start‑low go‑slow</a:t>
            </a:r>
          </a:p>
          <a:p>
            <a:pPr marL="0" indent="0">
              <a:spcBef>
                <a:spcPts val="1800"/>
              </a:spcBef>
              <a:spcAft>
                <a:spcPts val="1800"/>
              </a:spcAft>
              <a:buNone/>
            </a:pPr>
            <a:r>
              <a:rPr lang="en-US" dirty="0" smtClean="0"/>
              <a:t>- </a:t>
            </a:r>
            <a:r>
              <a:rPr lang="vi-VN" dirty="0" smtClean="0"/>
              <a:t>Theo </a:t>
            </a:r>
            <a:r>
              <a:rPr lang="vi-VN" dirty="0"/>
              <a:t>dõi acid uric và tác dụng phụ là yếu tố quan trọng trong điều trị</a:t>
            </a:r>
          </a:p>
          <a:p>
            <a:endParaRPr lang="en-US" dirty="0"/>
          </a:p>
        </p:txBody>
      </p:sp>
      <p:sp>
        <p:nvSpPr>
          <p:cNvPr id="3" name="Title 2"/>
          <p:cNvSpPr>
            <a:spLocks noGrp="1"/>
          </p:cNvSpPr>
          <p:nvPr>
            <p:ph type="title"/>
          </p:nvPr>
        </p:nvSpPr>
        <p:spPr>
          <a:xfrm>
            <a:off x="1396676" y="105700"/>
            <a:ext cx="9706377" cy="777875"/>
          </a:xfrm>
        </p:spPr>
        <p:txBody>
          <a:bodyPr>
            <a:normAutofit/>
          </a:bodyPr>
          <a:lstStyle/>
          <a:p>
            <a:r>
              <a:rPr lang="en-US" sz="3200" dirty="0" smtClean="0"/>
              <a:t>KẾT LUẬN</a:t>
            </a:r>
            <a:endParaRPr lang="en-US" sz="3200" dirty="0"/>
          </a:p>
        </p:txBody>
      </p:sp>
    </p:spTree>
    <p:extLst>
      <p:ext uri="{BB962C8B-B14F-4D97-AF65-F5344CB8AC3E}">
        <p14:creationId xmlns:p14="http://schemas.microsoft.com/office/powerpoint/2010/main" val="3801919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2926" y="1000126"/>
            <a:ext cx="11287124" cy="5257800"/>
          </a:xfrm>
        </p:spPr>
        <p:txBody>
          <a:bodyPr>
            <a:normAutofit fontScale="55000" lnSpcReduction="20000"/>
          </a:bodyPr>
          <a:lstStyle/>
          <a:p>
            <a:pPr marL="514350" indent="-514350">
              <a:buAutoNum type="arabicPeriod"/>
            </a:pPr>
            <a:r>
              <a:rPr lang="en-US" dirty="0" err="1" smtClean="0"/>
              <a:t>Ostrowski</a:t>
            </a:r>
            <a:r>
              <a:rPr lang="en-US" dirty="0" smtClean="0"/>
              <a:t> </a:t>
            </a:r>
            <a:r>
              <a:rPr lang="en-US" dirty="0"/>
              <a:t>RA. Gout Management in Patients With CKD: A Review. American Journal of Kidney Diseases. 2025;86(4):516-24. Gout. 2025;178(3):ITC33-ITC48. </a:t>
            </a:r>
            <a:endParaRPr lang="en-US" dirty="0" smtClean="0"/>
          </a:p>
          <a:p>
            <a:pPr marL="514350" indent="-514350">
              <a:buAutoNum type="arabicPeriod"/>
            </a:pPr>
            <a:r>
              <a:rPr lang="en-US" dirty="0"/>
              <a:t>Gout. 2025;178(3):ITC33-ITC48</a:t>
            </a:r>
            <a:r>
              <a:rPr lang="en-US" dirty="0" smtClean="0"/>
              <a:t>.</a:t>
            </a:r>
          </a:p>
          <a:p>
            <a:pPr marL="514350" indent="-514350">
              <a:buAutoNum type="arabicPeriod"/>
            </a:pPr>
            <a:r>
              <a:rPr lang="en-US" dirty="0" err="1"/>
              <a:t>Dalbeth</a:t>
            </a:r>
            <a:r>
              <a:rPr lang="en-US" dirty="0"/>
              <a:t> N, </a:t>
            </a:r>
            <a:r>
              <a:rPr lang="en-US" dirty="0" err="1"/>
              <a:t>Te</a:t>
            </a:r>
            <a:r>
              <a:rPr lang="en-US" dirty="0"/>
              <a:t> </a:t>
            </a:r>
            <a:r>
              <a:rPr lang="en-US" dirty="0" err="1"/>
              <a:t>Karu</a:t>
            </a:r>
            <a:r>
              <a:rPr lang="en-US" dirty="0"/>
              <a:t> L, Stamp LK. Gout and its management. 2024;54(5):</a:t>
            </a:r>
            <a:r>
              <a:rPr lang="en-US" dirty="0" smtClean="0"/>
              <a:t>716 – 23</a:t>
            </a:r>
          </a:p>
          <a:p>
            <a:pPr marL="514350" indent="-514350">
              <a:buAutoNum type="arabicPeriod"/>
            </a:pPr>
            <a:r>
              <a:rPr lang="en-US" dirty="0" err="1"/>
              <a:t>Tabi-Amponsah</a:t>
            </a:r>
            <a:r>
              <a:rPr lang="en-US" dirty="0"/>
              <a:t> AD, Stewart S, Stamp LK, Taylor WJ, </a:t>
            </a:r>
            <a:r>
              <a:rPr lang="en-US" dirty="0" err="1"/>
              <a:t>Terkeltaub</a:t>
            </a:r>
            <a:r>
              <a:rPr lang="en-US" dirty="0"/>
              <a:t> R, </a:t>
            </a:r>
            <a:r>
              <a:rPr lang="en-US" dirty="0" err="1"/>
              <a:t>Dalbeth</a:t>
            </a:r>
            <a:r>
              <a:rPr lang="en-US" dirty="0"/>
              <a:t> N. The Gout, Hyperuricemia and Crystal-Associated Disease Network (G-CAN) definition of clinical remission in gout. Annals of the Rheumatic Diseases. 2025</a:t>
            </a:r>
            <a:r>
              <a:rPr lang="en-US" dirty="0" smtClean="0"/>
              <a:t>.</a:t>
            </a:r>
          </a:p>
          <a:p>
            <a:pPr marL="514350" indent="-514350">
              <a:buAutoNum type="arabicPeriod"/>
            </a:pPr>
            <a:r>
              <a:rPr lang="en-US" dirty="0"/>
              <a:t>Sun M, </a:t>
            </a:r>
            <a:r>
              <a:rPr lang="en-US" dirty="0" err="1"/>
              <a:t>Lyu</a:t>
            </a:r>
            <a:r>
              <a:rPr lang="en-US" dirty="0"/>
              <a:t> Z, Wang C, Li Y, Zhao D, Ran X, et al. 2024 Update of Chinese Guidelines for Diagnosis and Treatment of Hyperuricemia and Gout Part I: Recommendations for General Patients. International journal of rheumatic diseases. 2025;28(7):e70375</a:t>
            </a:r>
            <a:r>
              <a:rPr lang="en-US" dirty="0" smtClean="0"/>
              <a:t>.</a:t>
            </a:r>
          </a:p>
          <a:p>
            <a:pPr marL="514350" indent="-514350">
              <a:buAutoNum type="arabicPeriod"/>
            </a:pPr>
            <a:r>
              <a:rPr lang="en-US" dirty="0"/>
              <a:t>George C, Leslie SW, Minter DA. Hyperuricemia. </a:t>
            </a:r>
            <a:r>
              <a:rPr lang="en-US" dirty="0" err="1"/>
              <a:t>StatPearls</a:t>
            </a:r>
            <a:r>
              <a:rPr lang="en-US" dirty="0"/>
              <a:t> [Internet]: </a:t>
            </a:r>
            <a:r>
              <a:rPr lang="en-US" dirty="0" err="1"/>
              <a:t>StatPearls</a:t>
            </a:r>
            <a:r>
              <a:rPr lang="en-US" dirty="0"/>
              <a:t> Publishing; 2023</a:t>
            </a:r>
            <a:r>
              <a:rPr lang="en-US" dirty="0" smtClean="0"/>
              <a:t>.</a:t>
            </a:r>
          </a:p>
          <a:p>
            <a:pPr marL="514350" indent="-514350">
              <a:buAutoNum type="arabicPeriod"/>
            </a:pPr>
            <a:r>
              <a:rPr lang="en-US" dirty="0"/>
              <a:t>Prasad </a:t>
            </a:r>
            <a:r>
              <a:rPr lang="en-US" dirty="0" err="1"/>
              <a:t>Sah</a:t>
            </a:r>
            <a:r>
              <a:rPr lang="en-US" dirty="0"/>
              <a:t> OS, Qing YX. Associations Between Hyperuricemia and Chronic Kidney Disease: A Review. </a:t>
            </a:r>
            <a:r>
              <a:rPr lang="en-US" dirty="0" err="1"/>
              <a:t>Nephro</a:t>
            </a:r>
            <a:r>
              <a:rPr lang="en-US" dirty="0"/>
              <a:t>-urology monthly. 2015;7(3):e27233</a:t>
            </a:r>
            <a:r>
              <a:rPr lang="en-US" dirty="0" smtClean="0"/>
              <a:t>.</a:t>
            </a:r>
          </a:p>
          <a:p>
            <a:pPr marL="514350" indent="-514350">
              <a:buAutoNum type="arabicPeriod"/>
            </a:pPr>
            <a:r>
              <a:rPr lang="en-US" dirty="0" err="1"/>
              <a:t>Takata</a:t>
            </a:r>
            <a:r>
              <a:rPr lang="en-US" dirty="0"/>
              <a:t> T, Mae Y, Hoi S, </a:t>
            </a:r>
            <a:r>
              <a:rPr lang="en-US" dirty="0" err="1"/>
              <a:t>Iyama</a:t>
            </a:r>
            <a:r>
              <a:rPr lang="en-US" dirty="0"/>
              <a:t> T, </a:t>
            </a:r>
            <a:r>
              <a:rPr lang="en-US" dirty="0" err="1"/>
              <a:t>Isomoto</a:t>
            </a:r>
            <a:r>
              <a:rPr lang="en-US" dirty="0"/>
              <a:t> H. Hyperuricemia in Chronic Kidney Disease: Emerging Pathophysiology and a Novel Therapeutic Strategy. 2025;26(18):9000</a:t>
            </a:r>
            <a:r>
              <a:rPr lang="en-US" dirty="0" smtClean="0"/>
              <a:t>.</a:t>
            </a:r>
          </a:p>
          <a:p>
            <a:pPr marL="514350" indent="-514350">
              <a:buAutoNum type="arabicPeriod"/>
            </a:pPr>
            <a:r>
              <a:rPr lang="en-US" dirty="0"/>
              <a:t>Barman Z, Hasan M, Miah R, </a:t>
            </a:r>
            <a:r>
              <a:rPr lang="en-US" dirty="0" err="1"/>
              <a:t>Mou</a:t>
            </a:r>
            <a:r>
              <a:rPr lang="en-US" dirty="0"/>
              <a:t> AD, </a:t>
            </a:r>
            <a:r>
              <a:rPr lang="en-US" dirty="0" err="1"/>
              <a:t>Hafsa</a:t>
            </a:r>
            <a:r>
              <a:rPr lang="en-US" dirty="0"/>
              <a:t> JM, Trisha AD, et al. Association between hyperuricemia and chronic kidney disease: a cross-sectional study in Bangladeshi adults. 2023;23(1):45</a:t>
            </a:r>
            <a:r>
              <a:rPr lang="en-US" dirty="0" smtClean="0"/>
              <a:t>.</a:t>
            </a:r>
          </a:p>
          <a:p>
            <a:pPr marL="514350" indent="-514350">
              <a:buAutoNum type="arabicPeriod"/>
            </a:pPr>
            <a:r>
              <a:rPr lang="en-US" dirty="0" err="1"/>
              <a:t>Piani</a:t>
            </a:r>
            <a:r>
              <a:rPr lang="en-US" dirty="0"/>
              <a:t> F, </a:t>
            </a:r>
            <a:r>
              <a:rPr lang="en-US" dirty="0" err="1"/>
              <a:t>Sasai</a:t>
            </a:r>
            <a:r>
              <a:rPr lang="en-US" dirty="0"/>
              <a:t> F, </a:t>
            </a:r>
            <a:r>
              <a:rPr lang="en-US" dirty="0" err="1"/>
              <a:t>Bjornstad</a:t>
            </a:r>
            <a:r>
              <a:rPr lang="en-US" dirty="0"/>
              <a:t> P, </a:t>
            </a:r>
            <a:r>
              <a:rPr lang="en-US" dirty="0" err="1"/>
              <a:t>Borghi</a:t>
            </a:r>
            <a:r>
              <a:rPr lang="en-US" dirty="0"/>
              <a:t> C, Yoshimura A, Sanchez-</a:t>
            </a:r>
            <a:r>
              <a:rPr lang="en-US" dirty="0" err="1"/>
              <a:t>Lozada</a:t>
            </a:r>
            <a:r>
              <a:rPr lang="en-US" dirty="0"/>
              <a:t> LG, et al. Hyperuricemia and chronic kidney disease: to treat or not to treat. 2021;43:572-9</a:t>
            </a:r>
            <a:r>
              <a:rPr lang="en-US" dirty="0" smtClean="0"/>
              <a:t>.</a:t>
            </a:r>
          </a:p>
          <a:p>
            <a:pPr marL="514350" indent="-514350">
              <a:buAutoNum type="arabicPeriod"/>
            </a:pPr>
            <a:r>
              <a:rPr lang="en-US" dirty="0"/>
              <a:t>Yang S, Liu H, Fang X-M, Yan F, Zhang Y. Signaling pathways in uric acid homeostasis and gout: From pathogenesis to therapeutic interventions. International </a:t>
            </a:r>
            <a:r>
              <a:rPr lang="en-US" dirty="0" err="1"/>
              <a:t>Immunopharmacology</a:t>
            </a:r>
            <a:r>
              <a:rPr lang="en-US" dirty="0"/>
              <a:t>. 2024;132:111932</a:t>
            </a:r>
            <a:r>
              <a:rPr lang="en-US" dirty="0" smtClean="0"/>
              <a:t>.</a:t>
            </a:r>
          </a:p>
          <a:p>
            <a:pPr marL="514350" indent="-514350">
              <a:buAutoNum type="arabicPeriod"/>
            </a:pPr>
            <a:r>
              <a:rPr lang="en-US" dirty="0" err="1"/>
              <a:t>Alkilany</a:t>
            </a:r>
            <a:r>
              <a:rPr lang="en-US" dirty="0"/>
              <a:t> R, </a:t>
            </a:r>
            <a:r>
              <a:rPr lang="en-US" dirty="0" err="1"/>
              <a:t>Einstadter</a:t>
            </a:r>
            <a:r>
              <a:rPr lang="en-US" dirty="0"/>
              <a:t> D, </a:t>
            </a:r>
            <a:r>
              <a:rPr lang="en-US" dirty="0" err="1"/>
              <a:t>Antonelli</a:t>
            </a:r>
            <a:r>
              <a:rPr lang="en-US" dirty="0"/>
              <a:t> M. Urate-lowering therapy for patients with gout on hemodialysis. International journal of rheumatic diseases. 2022;25(7):769-74.</a:t>
            </a:r>
            <a:endParaRPr lang="en-US" dirty="0" smtClean="0"/>
          </a:p>
          <a:p>
            <a:pPr marL="514350" indent="-514350">
              <a:buAutoNum type="arabicPeriod"/>
            </a:pPr>
            <a:endParaRPr lang="en-US" dirty="0" smtClean="0"/>
          </a:p>
        </p:txBody>
      </p:sp>
      <p:sp>
        <p:nvSpPr>
          <p:cNvPr id="3" name="Title 2"/>
          <p:cNvSpPr>
            <a:spLocks noGrp="1"/>
          </p:cNvSpPr>
          <p:nvPr>
            <p:ph type="title"/>
          </p:nvPr>
        </p:nvSpPr>
        <p:spPr>
          <a:xfrm>
            <a:off x="1533123" y="76510"/>
            <a:ext cx="9706377" cy="777875"/>
          </a:xfrm>
        </p:spPr>
        <p:txBody>
          <a:bodyPr>
            <a:normAutofit/>
          </a:bodyPr>
          <a:lstStyle/>
          <a:p>
            <a:r>
              <a:rPr lang="en-US" sz="3200" dirty="0" smtClean="0"/>
              <a:t>TÀI LIỆU THAM KHẢM</a:t>
            </a:r>
            <a:endParaRPr lang="en-US" sz="3200" dirty="0"/>
          </a:p>
        </p:txBody>
      </p:sp>
    </p:spTree>
    <p:extLst>
      <p:ext uri="{BB962C8B-B14F-4D97-AF65-F5344CB8AC3E}">
        <p14:creationId xmlns:p14="http://schemas.microsoft.com/office/powerpoint/2010/main" val="3506430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913C2B85-BC4B-6A31-534A-A6CB254F3B26}"/>
              </a:ext>
            </a:extLst>
          </p:cNvPr>
          <p:cNvSpPr>
            <a:spLocks noGrp="1"/>
          </p:cNvSpPr>
          <p:nvPr>
            <p:ph type="subTitle" idx="1"/>
          </p:nvPr>
        </p:nvSpPr>
        <p:spPr/>
        <p:txBody>
          <a:bodyPr/>
          <a:lstStyle/>
          <a:p>
            <a:r>
              <a:rPr lang="en-US" dirty="0"/>
              <a:t>Xin </a:t>
            </a:r>
            <a:r>
              <a:rPr lang="en-US" dirty="0" err="1"/>
              <a:t>chân</a:t>
            </a:r>
            <a:r>
              <a:rPr lang="en-US" dirty="0"/>
              <a:t> </a:t>
            </a:r>
            <a:r>
              <a:rPr lang="en-US" dirty="0" err="1"/>
              <a:t>thành</a:t>
            </a:r>
            <a:r>
              <a:rPr lang="en-US" dirty="0"/>
              <a:t> </a:t>
            </a:r>
            <a:r>
              <a:rPr lang="en-US" dirty="0" err="1"/>
              <a:t>cảm</a:t>
            </a:r>
            <a:r>
              <a:rPr lang="en-US" dirty="0"/>
              <a:t> </a:t>
            </a:r>
            <a:r>
              <a:rPr lang="en-US" dirty="0" err="1"/>
              <a:t>ơn</a:t>
            </a:r>
            <a:r>
              <a:rPr lang="en-US" dirty="0"/>
              <a:t>.</a:t>
            </a:r>
          </a:p>
        </p:txBody>
      </p:sp>
      <p:sp>
        <p:nvSpPr>
          <p:cNvPr id="4" name="Slide Number Placeholder 3">
            <a:extLst>
              <a:ext uri="{FF2B5EF4-FFF2-40B4-BE49-F238E27FC236}">
                <a16:creationId xmlns:a16="http://schemas.microsoft.com/office/drawing/2014/main" id="{D3EDFA01-5E8F-855E-F741-E73FA918C039}"/>
              </a:ext>
            </a:extLst>
          </p:cNvPr>
          <p:cNvSpPr>
            <a:spLocks noGrp="1"/>
          </p:cNvSpPr>
          <p:nvPr>
            <p:ph type="sldNum" sz="quarter" idx="4294967295"/>
          </p:nvPr>
        </p:nvSpPr>
        <p:spPr>
          <a:xfrm>
            <a:off x="11690350" y="6032500"/>
            <a:ext cx="501650" cy="360363"/>
          </a:xfrm>
        </p:spPr>
        <p:txBody>
          <a:bodyPr/>
          <a:lstStyle/>
          <a:p>
            <a:fld id="{DBEF1338-33B8-4F02-A6AD-5EC26488AF37}" type="slidenum">
              <a:rPr lang="en-US" smtClean="0"/>
              <a:pPr/>
              <a:t>26</a:t>
            </a:fld>
            <a:endParaRPr lang="en-US" dirty="0"/>
          </a:p>
        </p:txBody>
      </p:sp>
    </p:spTree>
    <p:extLst>
      <p:ext uri="{BB962C8B-B14F-4D97-AF65-F5344CB8AC3E}">
        <p14:creationId xmlns:p14="http://schemas.microsoft.com/office/powerpoint/2010/main" val="979691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3290" y="1120877"/>
            <a:ext cx="11493910" cy="5102942"/>
          </a:xfrm>
        </p:spPr>
        <p:txBody>
          <a:bodyPr>
            <a:normAutofit/>
          </a:bodyPr>
          <a:lstStyle/>
          <a:p>
            <a:pPr marL="0" indent="0">
              <a:lnSpc>
                <a:spcPct val="150000"/>
              </a:lnSpc>
              <a:spcBef>
                <a:spcPts val="600"/>
              </a:spcBef>
              <a:spcAft>
                <a:spcPts val="600"/>
              </a:spcAft>
              <a:buNone/>
            </a:pPr>
            <a:r>
              <a:rPr lang="en-US" sz="3200" dirty="0" smtClean="0"/>
              <a:t>- </a:t>
            </a:r>
            <a:r>
              <a:rPr lang="vi-VN" sz="3200" dirty="0" smtClean="0">
                <a:solidFill>
                  <a:srgbClr val="FF0000"/>
                </a:solidFill>
              </a:rPr>
              <a:t>Gout</a:t>
            </a:r>
            <a:r>
              <a:rPr lang="vi-VN" sz="3200" dirty="0"/>
              <a:t>: là một bệnh mãn tính do lắng đọng tinh thể monosodium urate (MSU) trong khớp và mô mềm, gây ra các đợt viêm khớp cấp tính.[2, 3</a:t>
            </a:r>
            <a:r>
              <a:rPr lang="vi-VN" sz="3200" dirty="0" smtClean="0"/>
              <a:t>]</a:t>
            </a:r>
            <a:r>
              <a:rPr lang="en-US" sz="3200" dirty="0" smtClean="0"/>
              <a:t>.</a:t>
            </a:r>
            <a:endParaRPr lang="vi-VN" sz="3200" dirty="0" smtClean="0"/>
          </a:p>
          <a:p>
            <a:pPr marL="0" indent="0">
              <a:lnSpc>
                <a:spcPct val="150000"/>
              </a:lnSpc>
              <a:spcBef>
                <a:spcPts val="600"/>
              </a:spcBef>
              <a:spcAft>
                <a:spcPts val="600"/>
              </a:spcAft>
              <a:buNone/>
            </a:pPr>
            <a:r>
              <a:rPr lang="en-US" sz="3200" dirty="0" smtClean="0"/>
              <a:t>- </a:t>
            </a:r>
            <a:r>
              <a:rPr lang="vi-VN" sz="3200" dirty="0" smtClean="0">
                <a:solidFill>
                  <a:srgbClr val="FF0000"/>
                </a:solidFill>
              </a:rPr>
              <a:t>Gout </a:t>
            </a:r>
            <a:r>
              <a:rPr lang="vi-VN" sz="3200" dirty="0">
                <a:solidFill>
                  <a:srgbClr val="FF0000"/>
                </a:solidFill>
              </a:rPr>
              <a:t>không hoạt động</a:t>
            </a:r>
            <a:r>
              <a:rPr lang="vi-VN" sz="3200" dirty="0"/>
              <a:t>: không có cơn gout trong 12 tháng, không có tophi dưới da, và acid uric huyết thanh &lt; </a:t>
            </a:r>
            <a:r>
              <a:rPr lang="vi-VN" sz="3200" dirty="0" smtClean="0"/>
              <a:t>360 </a:t>
            </a:r>
            <a:r>
              <a:rPr lang="vi-VN" sz="3200" dirty="0"/>
              <a:t>µ</a:t>
            </a:r>
            <a:r>
              <a:rPr lang="vi-VN" sz="3200" dirty="0" smtClean="0"/>
              <a:t>mol/L </a:t>
            </a:r>
            <a:r>
              <a:rPr lang="vi-VN" sz="3200" dirty="0"/>
              <a:t>(6 mg/dL) trong 12 tháng.[4</a:t>
            </a:r>
            <a:r>
              <a:rPr lang="vi-VN" sz="3200" dirty="0" smtClean="0"/>
              <a:t>]</a:t>
            </a:r>
            <a:r>
              <a:rPr lang="en-US" sz="3200" dirty="0" smtClean="0"/>
              <a:t>.</a:t>
            </a:r>
            <a:endParaRPr lang="vi-VN" sz="3200" dirty="0" smtClean="0"/>
          </a:p>
        </p:txBody>
      </p:sp>
      <p:sp>
        <p:nvSpPr>
          <p:cNvPr id="3" name="Title 2"/>
          <p:cNvSpPr>
            <a:spLocks noGrp="1"/>
          </p:cNvSpPr>
          <p:nvPr>
            <p:ph type="title"/>
          </p:nvPr>
        </p:nvSpPr>
        <p:spPr>
          <a:xfrm>
            <a:off x="1396676" y="86035"/>
            <a:ext cx="9706377" cy="777875"/>
          </a:xfrm>
        </p:spPr>
        <p:txBody>
          <a:bodyPr>
            <a:normAutofit/>
          </a:bodyPr>
          <a:lstStyle/>
          <a:p>
            <a:r>
              <a:rPr lang="en-US" sz="3200" dirty="0" smtClean="0"/>
              <a:t>ĐỊNH NGHĨA GOUTE &amp; TĂNG ACID URIC MÁU</a:t>
            </a:r>
            <a:endParaRPr lang="en-US" sz="3200" dirty="0"/>
          </a:p>
        </p:txBody>
      </p:sp>
    </p:spTree>
    <p:extLst>
      <p:ext uri="{BB962C8B-B14F-4D97-AF65-F5344CB8AC3E}">
        <p14:creationId xmlns:p14="http://schemas.microsoft.com/office/powerpoint/2010/main" val="3692112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48929" y="1526257"/>
            <a:ext cx="10599174" cy="3930650"/>
          </a:xfrm>
        </p:spPr>
        <p:txBody>
          <a:bodyPr/>
          <a:lstStyle/>
          <a:p>
            <a:pPr marL="0" indent="0">
              <a:lnSpc>
                <a:spcPct val="150000"/>
              </a:lnSpc>
              <a:spcBef>
                <a:spcPts val="1200"/>
              </a:spcBef>
              <a:spcAft>
                <a:spcPts val="1200"/>
              </a:spcAft>
              <a:buNone/>
            </a:pPr>
            <a:r>
              <a:rPr lang="en-US" sz="3200" dirty="0" smtClean="0"/>
              <a:t>- </a:t>
            </a:r>
            <a:r>
              <a:rPr lang="vi-VN" sz="3200" dirty="0" smtClean="0">
                <a:solidFill>
                  <a:srgbClr val="FF0000"/>
                </a:solidFill>
              </a:rPr>
              <a:t>Tăng </a:t>
            </a:r>
            <a:r>
              <a:rPr lang="vi-VN" sz="3200" dirty="0">
                <a:solidFill>
                  <a:srgbClr val="FF0000"/>
                </a:solidFill>
              </a:rPr>
              <a:t>acid uric máu </a:t>
            </a:r>
            <a:r>
              <a:rPr lang="vi-VN" sz="3200" dirty="0"/>
              <a:t>(hyperuricemia): là nồng độ urat huyết thanh vượt quá điểm bão hòa (</a:t>
            </a:r>
            <a:r>
              <a:rPr lang="vi-VN" sz="3200" dirty="0">
                <a:solidFill>
                  <a:srgbClr val="FF0000"/>
                </a:solidFill>
              </a:rPr>
              <a:t>khoảng 420 </a:t>
            </a:r>
            <a:r>
              <a:rPr lang="vi-VN" sz="3200" dirty="0" smtClean="0">
                <a:solidFill>
                  <a:srgbClr val="FF0000"/>
                </a:solidFill>
              </a:rPr>
              <a:t>µmol/L</a:t>
            </a:r>
            <a:r>
              <a:rPr lang="en-US" sz="3200" dirty="0" smtClean="0">
                <a:solidFill>
                  <a:srgbClr val="FF0000"/>
                </a:solidFill>
              </a:rPr>
              <a:t> </a:t>
            </a:r>
            <a:r>
              <a:rPr lang="en-US" sz="3200" dirty="0" smtClean="0"/>
              <a:t>-</a:t>
            </a:r>
            <a:r>
              <a:rPr lang="vi-VN" sz="3200" dirty="0" smtClean="0"/>
              <a:t> 7mg/dL</a:t>
            </a:r>
            <a:r>
              <a:rPr lang="vi-VN" sz="3200" dirty="0"/>
              <a:t>) là yếu tố nguy cơ chính để phát triển gout.[5]</a:t>
            </a:r>
            <a:endParaRPr lang="en-US" sz="3200" dirty="0"/>
          </a:p>
          <a:p>
            <a:pPr marL="0" indent="0">
              <a:buNone/>
            </a:pPr>
            <a:endParaRPr lang="en-US" dirty="0"/>
          </a:p>
        </p:txBody>
      </p:sp>
      <p:sp>
        <p:nvSpPr>
          <p:cNvPr id="3" name="Title 2"/>
          <p:cNvSpPr>
            <a:spLocks noGrp="1"/>
          </p:cNvSpPr>
          <p:nvPr>
            <p:ph type="title"/>
          </p:nvPr>
        </p:nvSpPr>
        <p:spPr>
          <a:xfrm>
            <a:off x="1632156" y="86035"/>
            <a:ext cx="9144000" cy="777875"/>
          </a:xfrm>
        </p:spPr>
        <p:txBody>
          <a:bodyPr>
            <a:normAutofit/>
          </a:bodyPr>
          <a:lstStyle/>
          <a:p>
            <a:r>
              <a:rPr lang="en-US" sz="3200" dirty="0" smtClean="0"/>
              <a:t>ĐỊNH NGHĨA GOUTE </a:t>
            </a:r>
            <a:r>
              <a:rPr lang="en-US" sz="3200" dirty="0"/>
              <a:t>&amp;</a:t>
            </a:r>
            <a:r>
              <a:rPr lang="en-US" sz="3200" dirty="0" smtClean="0"/>
              <a:t> </a:t>
            </a:r>
            <a:r>
              <a:rPr lang="en-US" sz="3200" dirty="0" smtClean="0"/>
              <a:t>TĂNG URIC MÁU</a:t>
            </a:r>
            <a:endParaRPr lang="en-US" sz="3200" dirty="0"/>
          </a:p>
        </p:txBody>
      </p:sp>
    </p:spTree>
    <p:extLst>
      <p:ext uri="{BB962C8B-B14F-4D97-AF65-F5344CB8AC3E}">
        <p14:creationId xmlns:p14="http://schemas.microsoft.com/office/powerpoint/2010/main" val="944835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2285" y="943898"/>
            <a:ext cx="11434916" cy="5338916"/>
          </a:xfrm>
        </p:spPr>
        <p:txBody>
          <a:bodyPr>
            <a:normAutofit fontScale="92500" lnSpcReduction="10000"/>
          </a:bodyPr>
          <a:lstStyle/>
          <a:p>
            <a:pPr marL="0" indent="0">
              <a:spcBef>
                <a:spcPts val="1200"/>
              </a:spcBef>
              <a:spcAft>
                <a:spcPts val="1200"/>
              </a:spcAft>
              <a:buNone/>
            </a:pPr>
            <a:r>
              <a:rPr lang="vi-VN" sz="2000" b="1" dirty="0"/>
              <a:t>Phân biệt tăng acid uric nguyên phát (sản xuất nhiều hơn bình thường) và tăng acid uric thứ phát do giảm thải (giảm eGFR</a:t>
            </a:r>
            <a:r>
              <a:rPr lang="vi-VN" sz="2000" b="1" dirty="0" smtClean="0"/>
              <a:t>):</a:t>
            </a:r>
            <a:endParaRPr lang="vi-VN" sz="2000" b="1" dirty="0"/>
          </a:p>
          <a:p>
            <a:pPr>
              <a:lnSpc>
                <a:spcPct val="150000"/>
              </a:lnSpc>
              <a:spcBef>
                <a:spcPts val="600"/>
              </a:spcBef>
              <a:spcAft>
                <a:spcPts val="600"/>
              </a:spcAft>
            </a:pPr>
            <a:r>
              <a:rPr lang="vi-VN" dirty="0" smtClean="0"/>
              <a:t>Ở người bình thường, thận loại bỏ khoảng 2/3 lượng urat hàng ngày, khoảng 1/3 còn lại được bài tiết qua ruột.[6]</a:t>
            </a:r>
          </a:p>
          <a:p>
            <a:pPr>
              <a:lnSpc>
                <a:spcPct val="150000"/>
              </a:lnSpc>
              <a:spcBef>
                <a:spcPts val="600"/>
              </a:spcBef>
              <a:spcAft>
                <a:spcPts val="600"/>
              </a:spcAft>
            </a:pPr>
            <a:r>
              <a:rPr lang="en-US" dirty="0" err="1" smtClean="0"/>
              <a:t>Khi</a:t>
            </a:r>
            <a:r>
              <a:rPr lang="en-US" dirty="0" smtClean="0"/>
              <a:t> </a:t>
            </a:r>
            <a:r>
              <a:rPr lang="en-US" dirty="0" err="1"/>
              <a:t>eGFR</a:t>
            </a:r>
            <a:r>
              <a:rPr lang="en-US" dirty="0"/>
              <a:t> </a:t>
            </a:r>
            <a:r>
              <a:rPr lang="en-US" dirty="0" err="1"/>
              <a:t>giảm</a:t>
            </a:r>
            <a:r>
              <a:rPr lang="en-US" dirty="0"/>
              <a:t>, </a:t>
            </a:r>
            <a:r>
              <a:rPr lang="en-US" dirty="0" err="1"/>
              <a:t>chức</a:t>
            </a:r>
            <a:r>
              <a:rPr lang="en-US" dirty="0"/>
              <a:t> </a:t>
            </a:r>
            <a:r>
              <a:rPr lang="en-US" dirty="0" err="1"/>
              <a:t>năng</a:t>
            </a:r>
            <a:r>
              <a:rPr lang="en-US" dirty="0"/>
              <a:t> </a:t>
            </a:r>
            <a:r>
              <a:rPr lang="en-US" dirty="0" err="1"/>
              <a:t>lọc</a:t>
            </a:r>
            <a:r>
              <a:rPr lang="en-US" dirty="0"/>
              <a:t> </a:t>
            </a:r>
            <a:r>
              <a:rPr lang="en-US" dirty="0" err="1"/>
              <a:t>cầu</a:t>
            </a:r>
            <a:r>
              <a:rPr lang="en-US" dirty="0"/>
              <a:t> </a:t>
            </a:r>
            <a:r>
              <a:rPr lang="en-US" dirty="0" err="1"/>
              <a:t>thận</a:t>
            </a:r>
            <a:r>
              <a:rPr lang="en-US" dirty="0"/>
              <a:t> </a:t>
            </a:r>
            <a:r>
              <a:rPr lang="en-US" dirty="0" err="1"/>
              <a:t>và</a:t>
            </a:r>
            <a:r>
              <a:rPr lang="en-US" dirty="0"/>
              <a:t> </a:t>
            </a:r>
            <a:r>
              <a:rPr lang="en-US" dirty="0" err="1"/>
              <a:t>bài</a:t>
            </a:r>
            <a:r>
              <a:rPr lang="en-US" dirty="0"/>
              <a:t> </a:t>
            </a:r>
            <a:r>
              <a:rPr lang="en-US" dirty="0" err="1"/>
              <a:t>tiết</a:t>
            </a:r>
            <a:r>
              <a:rPr lang="en-US" dirty="0"/>
              <a:t> </a:t>
            </a:r>
            <a:r>
              <a:rPr lang="en-US" dirty="0" err="1"/>
              <a:t>urat</a:t>
            </a:r>
            <a:r>
              <a:rPr lang="en-US" dirty="0"/>
              <a:t> </a:t>
            </a:r>
            <a:r>
              <a:rPr lang="en-US" dirty="0" err="1"/>
              <a:t>của</a:t>
            </a:r>
            <a:r>
              <a:rPr lang="en-US" dirty="0"/>
              <a:t> </a:t>
            </a:r>
            <a:r>
              <a:rPr lang="en-US" dirty="0" err="1"/>
              <a:t>thận</a:t>
            </a:r>
            <a:r>
              <a:rPr lang="en-US" dirty="0"/>
              <a:t> </a:t>
            </a:r>
            <a:r>
              <a:rPr lang="en-US" dirty="0" err="1"/>
              <a:t>bị</a:t>
            </a:r>
            <a:r>
              <a:rPr lang="en-US" dirty="0"/>
              <a:t> </a:t>
            </a:r>
            <a:r>
              <a:rPr lang="en-US" dirty="0" err="1"/>
              <a:t>giảm</a:t>
            </a:r>
            <a:r>
              <a:rPr lang="en-US" dirty="0"/>
              <a:t> → </a:t>
            </a:r>
            <a:r>
              <a:rPr lang="en-US" dirty="0" err="1"/>
              <a:t>urat</a:t>
            </a:r>
            <a:r>
              <a:rPr lang="en-US" dirty="0"/>
              <a:t> </a:t>
            </a:r>
            <a:r>
              <a:rPr lang="en-US" dirty="0" err="1"/>
              <a:t>tích</a:t>
            </a:r>
            <a:r>
              <a:rPr lang="en-US" dirty="0"/>
              <a:t> </a:t>
            </a:r>
            <a:r>
              <a:rPr lang="en-US" dirty="0" err="1"/>
              <a:t>tụ</a:t>
            </a:r>
            <a:r>
              <a:rPr lang="en-US" dirty="0"/>
              <a:t> </a:t>
            </a:r>
            <a:r>
              <a:rPr lang="en-US" dirty="0" err="1"/>
              <a:t>trong</a:t>
            </a:r>
            <a:r>
              <a:rPr lang="en-US" dirty="0"/>
              <a:t> </a:t>
            </a:r>
            <a:r>
              <a:rPr lang="en-US" dirty="0" err="1"/>
              <a:t>máu</a:t>
            </a:r>
            <a:r>
              <a:rPr lang="en-US" dirty="0"/>
              <a:t> → </a:t>
            </a:r>
            <a:r>
              <a:rPr lang="en-US" dirty="0" err="1"/>
              <a:t>tăng</a:t>
            </a:r>
            <a:r>
              <a:rPr lang="en-US" dirty="0"/>
              <a:t> acid uric </a:t>
            </a:r>
            <a:r>
              <a:rPr lang="en-US" dirty="0" err="1"/>
              <a:t>thứ</a:t>
            </a:r>
            <a:r>
              <a:rPr lang="en-US" dirty="0"/>
              <a:t> </a:t>
            </a:r>
            <a:r>
              <a:rPr lang="en-US" dirty="0" err="1"/>
              <a:t>phát</a:t>
            </a:r>
            <a:r>
              <a:rPr lang="en-US" dirty="0"/>
              <a:t> </a:t>
            </a:r>
            <a:r>
              <a:rPr lang="en-US" dirty="0" err="1"/>
              <a:t>là</a:t>
            </a:r>
            <a:r>
              <a:rPr lang="en-US" dirty="0"/>
              <a:t> </a:t>
            </a:r>
            <a:r>
              <a:rPr lang="en-US" dirty="0" err="1"/>
              <a:t>rất</a:t>
            </a:r>
            <a:r>
              <a:rPr lang="en-US" dirty="0"/>
              <a:t> </a:t>
            </a:r>
            <a:r>
              <a:rPr lang="en-US" dirty="0" err="1"/>
              <a:t>phổ</a:t>
            </a:r>
            <a:r>
              <a:rPr lang="en-US" dirty="0"/>
              <a:t> </a:t>
            </a:r>
            <a:r>
              <a:rPr lang="en-US" dirty="0" err="1"/>
              <a:t>biến</a:t>
            </a:r>
            <a:r>
              <a:rPr lang="en-US" dirty="0"/>
              <a:t> </a:t>
            </a:r>
            <a:r>
              <a:rPr lang="en-US" dirty="0" err="1"/>
              <a:t>trong</a:t>
            </a:r>
            <a:r>
              <a:rPr lang="en-US" dirty="0"/>
              <a:t> CKD.[7] </a:t>
            </a:r>
            <a:endParaRPr lang="vi-VN" dirty="0" smtClean="0"/>
          </a:p>
          <a:p>
            <a:pPr>
              <a:lnSpc>
                <a:spcPct val="150000"/>
              </a:lnSpc>
              <a:spcBef>
                <a:spcPts val="600"/>
              </a:spcBef>
              <a:spcAft>
                <a:spcPts val="600"/>
              </a:spcAft>
            </a:pPr>
            <a:r>
              <a:rPr lang="vi-VN" dirty="0" smtClean="0"/>
              <a:t>Ở </a:t>
            </a:r>
            <a:r>
              <a:rPr lang="vi-VN" dirty="0"/>
              <a:t>bệnh nhân CKD, cơ chế giảm thải urat qua thận là cơ chế chiếm </a:t>
            </a:r>
            <a:r>
              <a:rPr lang="vi-VN" dirty="0" smtClean="0"/>
              <a:t>ưu thế</a:t>
            </a:r>
            <a:r>
              <a:rPr lang="en-US" dirty="0" smtClean="0"/>
              <a:t>.[</a:t>
            </a:r>
            <a:r>
              <a:rPr lang="vi-VN" dirty="0" smtClean="0"/>
              <a:t>8</a:t>
            </a:r>
            <a:r>
              <a:rPr lang="en-US" dirty="0" smtClean="0"/>
              <a:t>]</a:t>
            </a:r>
            <a:endParaRPr lang="vi-VN" dirty="0" smtClean="0"/>
          </a:p>
          <a:p>
            <a:endParaRPr lang="vi-VN" dirty="0" smtClean="0"/>
          </a:p>
          <a:p>
            <a:pPr marL="0" indent="0">
              <a:buNone/>
            </a:pPr>
            <a:endParaRPr lang="vi-VN" dirty="0"/>
          </a:p>
          <a:p>
            <a:pPr marL="0" indent="0">
              <a:buNone/>
            </a:pPr>
            <a:endParaRPr lang="vi-VN" dirty="0"/>
          </a:p>
          <a:p>
            <a:endParaRPr lang="en-US" dirty="0"/>
          </a:p>
        </p:txBody>
      </p:sp>
      <p:sp>
        <p:nvSpPr>
          <p:cNvPr id="3" name="Title 2"/>
          <p:cNvSpPr>
            <a:spLocks noGrp="1"/>
          </p:cNvSpPr>
          <p:nvPr>
            <p:ph type="title"/>
          </p:nvPr>
        </p:nvSpPr>
        <p:spPr>
          <a:xfrm>
            <a:off x="1022555" y="86035"/>
            <a:ext cx="10638503" cy="777875"/>
          </a:xfrm>
        </p:spPr>
        <p:txBody>
          <a:bodyPr>
            <a:noAutofit/>
          </a:bodyPr>
          <a:lstStyle/>
          <a:p>
            <a:r>
              <a:rPr lang="en-US" sz="3200" dirty="0"/>
              <a:t>CƠ CHẾ TĂNG ACID URIC MÁU Ở </a:t>
            </a:r>
            <a:r>
              <a:rPr lang="en-US" sz="3200" dirty="0" smtClean="0"/>
              <a:t>BỆNH THẬN MẠN</a:t>
            </a:r>
            <a:endParaRPr lang="en-US" sz="3200" dirty="0"/>
          </a:p>
        </p:txBody>
      </p:sp>
    </p:spTree>
    <p:extLst>
      <p:ext uri="{BB962C8B-B14F-4D97-AF65-F5344CB8AC3E}">
        <p14:creationId xmlns:p14="http://schemas.microsoft.com/office/powerpoint/2010/main" val="2960550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04568" y="1238865"/>
            <a:ext cx="10548999" cy="4218042"/>
          </a:xfrm>
        </p:spPr>
        <p:txBody>
          <a:bodyPr>
            <a:normAutofit fontScale="92500" lnSpcReduction="10000"/>
          </a:bodyPr>
          <a:lstStyle/>
          <a:p>
            <a:pPr marL="0" indent="0">
              <a:lnSpc>
                <a:spcPct val="150000"/>
              </a:lnSpc>
              <a:spcBef>
                <a:spcPts val="600"/>
              </a:spcBef>
              <a:spcAft>
                <a:spcPts val="600"/>
              </a:spcAft>
              <a:buNone/>
            </a:pPr>
            <a:r>
              <a:rPr lang="en-US" dirty="0" smtClean="0"/>
              <a:t>- </a:t>
            </a:r>
            <a:r>
              <a:rPr lang="vi-VN" dirty="0" smtClean="0">
                <a:solidFill>
                  <a:srgbClr val="FF0000"/>
                </a:solidFill>
              </a:rPr>
              <a:t>Tuy </a:t>
            </a:r>
            <a:r>
              <a:rPr lang="vi-VN" dirty="0">
                <a:solidFill>
                  <a:srgbClr val="FF0000"/>
                </a:solidFill>
              </a:rPr>
              <a:t>nhiên, </a:t>
            </a:r>
            <a:r>
              <a:rPr lang="vi-VN" dirty="0"/>
              <a:t>trong một số trường hợp, tăng sản xuất uric acid vẫn có thể góp phần (ví dụ: tăng phân huỷ tế bào, chế độ ăn nhiều purin, rối loạn chuyển hoá) — tức là có thể là “tăng sản xuất + giảm thải” kết hợp.[9]</a:t>
            </a:r>
          </a:p>
          <a:p>
            <a:pPr marL="0" indent="0">
              <a:lnSpc>
                <a:spcPct val="150000"/>
              </a:lnSpc>
              <a:spcBef>
                <a:spcPts val="600"/>
              </a:spcBef>
              <a:spcAft>
                <a:spcPts val="600"/>
              </a:spcAft>
              <a:buNone/>
            </a:pPr>
            <a:r>
              <a:rPr lang="en-US" dirty="0" smtClean="0"/>
              <a:t>- </a:t>
            </a:r>
            <a:r>
              <a:rPr lang="vi-VN" dirty="0" smtClean="0"/>
              <a:t>Ngoài </a:t>
            </a:r>
            <a:r>
              <a:rPr lang="vi-VN" dirty="0"/>
              <a:t>ra, khi thận suy, có thể có cơ chế bù trừ: bài tiết urat qua đường ruột tăng lên để giảm áp lực cho thận, nhưng không đủ để bù đắp sự giảm thải qua thận.[10] </a:t>
            </a:r>
          </a:p>
          <a:p>
            <a:pPr marL="0" indent="0">
              <a:buNone/>
            </a:pPr>
            <a:endParaRPr lang="en-US" dirty="0"/>
          </a:p>
        </p:txBody>
      </p:sp>
      <p:sp>
        <p:nvSpPr>
          <p:cNvPr id="3" name="Title 2"/>
          <p:cNvSpPr>
            <a:spLocks noGrp="1"/>
          </p:cNvSpPr>
          <p:nvPr>
            <p:ph type="title"/>
          </p:nvPr>
        </p:nvSpPr>
        <p:spPr>
          <a:xfrm>
            <a:off x="1700981" y="86035"/>
            <a:ext cx="9016181" cy="777875"/>
          </a:xfrm>
        </p:spPr>
        <p:txBody>
          <a:bodyPr>
            <a:normAutofit/>
          </a:bodyPr>
          <a:lstStyle/>
          <a:p>
            <a:r>
              <a:rPr lang="en-US" sz="3200" dirty="0" smtClean="0"/>
              <a:t>CƠ CHẾ TĂNG ACID URIC MÁU Ở CKD</a:t>
            </a:r>
            <a:endParaRPr lang="en-US" sz="3200" dirty="0"/>
          </a:p>
        </p:txBody>
      </p:sp>
    </p:spTree>
    <p:extLst>
      <p:ext uri="{BB962C8B-B14F-4D97-AF65-F5344CB8AC3E}">
        <p14:creationId xmlns:p14="http://schemas.microsoft.com/office/powerpoint/2010/main" val="1078366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1781" y="1091382"/>
            <a:ext cx="11366090" cy="5161934"/>
          </a:xfrm>
        </p:spPr>
        <p:txBody>
          <a:bodyPr/>
          <a:lstStyle/>
          <a:p>
            <a:pPr marL="0" indent="0">
              <a:buNone/>
            </a:pPr>
            <a:r>
              <a:rPr lang="vi-VN" dirty="0"/>
              <a:t>Yếu tố gợi ý “tăng sản xuất nguyên phát” trong người bệnh CKD: </a:t>
            </a:r>
            <a:endParaRPr lang="en-US" dirty="0"/>
          </a:p>
        </p:txBody>
      </p:sp>
      <p:sp>
        <p:nvSpPr>
          <p:cNvPr id="3" name="Title 2"/>
          <p:cNvSpPr>
            <a:spLocks noGrp="1"/>
          </p:cNvSpPr>
          <p:nvPr>
            <p:ph type="title"/>
          </p:nvPr>
        </p:nvSpPr>
        <p:spPr>
          <a:xfrm>
            <a:off x="1413907" y="125364"/>
            <a:ext cx="9706377" cy="777875"/>
          </a:xfrm>
        </p:spPr>
        <p:txBody>
          <a:bodyPr>
            <a:normAutofit fontScale="90000"/>
          </a:bodyPr>
          <a:lstStyle/>
          <a:p>
            <a:r>
              <a:rPr lang="en-US" dirty="0"/>
              <a:t>CƠ CHẾ TĂNG ACID URIC MÁU Ở BỆNH THẬN MẠN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64535354"/>
              </p:ext>
            </p:extLst>
          </p:nvPr>
        </p:nvGraphicFramePr>
        <p:xfrm>
          <a:off x="575187" y="1779639"/>
          <a:ext cx="11179278" cy="4562168"/>
        </p:xfrm>
        <a:graphic>
          <a:graphicData uri="http://schemas.openxmlformats.org/drawingml/2006/table">
            <a:tbl>
              <a:tblPr firstRow="1" bandRow="1">
                <a:tableStyleId>{5C22544A-7EE6-4342-B048-85BDC9FD1C3A}</a:tableStyleId>
              </a:tblPr>
              <a:tblGrid>
                <a:gridCol w="5589639">
                  <a:extLst>
                    <a:ext uri="{9D8B030D-6E8A-4147-A177-3AD203B41FA5}">
                      <a16:colId xmlns:a16="http://schemas.microsoft.com/office/drawing/2014/main" val="872225309"/>
                    </a:ext>
                  </a:extLst>
                </a:gridCol>
                <a:gridCol w="5589639">
                  <a:extLst>
                    <a:ext uri="{9D8B030D-6E8A-4147-A177-3AD203B41FA5}">
                      <a16:colId xmlns:a16="http://schemas.microsoft.com/office/drawing/2014/main" val="3188542065"/>
                    </a:ext>
                  </a:extLst>
                </a:gridCol>
              </a:tblGrid>
              <a:tr h="388270">
                <a:tc>
                  <a:txBody>
                    <a:bodyPr/>
                    <a:lstStyle/>
                    <a:p>
                      <a:r>
                        <a:rPr lang="en-US" dirty="0" err="1" smtClean="0"/>
                        <a:t>Yếu</a:t>
                      </a:r>
                      <a:r>
                        <a:rPr lang="en-US" dirty="0" smtClean="0"/>
                        <a:t> </a:t>
                      </a:r>
                      <a:r>
                        <a:rPr lang="en-US" dirty="0" err="1" smtClean="0"/>
                        <a:t>tố</a:t>
                      </a:r>
                      <a:r>
                        <a:rPr lang="en-US" dirty="0" smtClean="0"/>
                        <a:t> / </a:t>
                      </a:r>
                      <a:r>
                        <a:rPr lang="en-US" dirty="0" err="1" smtClean="0"/>
                        <a:t>dấu</a:t>
                      </a:r>
                      <a:r>
                        <a:rPr lang="en-US" dirty="0" smtClean="0"/>
                        <a:t> </a:t>
                      </a:r>
                      <a:r>
                        <a:rPr lang="en-US" dirty="0" err="1" smtClean="0"/>
                        <a:t>hiệu</a:t>
                      </a:r>
                      <a:endParaRPr lang="en-US" dirty="0"/>
                    </a:p>
                  </a:txBody>
                  <a:tcPr/>
                </a:tc>
                <a:tc>
                  <a:txBody>
                    <a:bodyPr/>
                    <a:lstStyle/>
                    <a:p>
                      <a:r>
                        <a:rPr lang="en-US" dirty="0" smtClean="0"/>
                        <a:t>Ý </a:t>
                      </a:r>
                      <a:r>
                        <a:rPr lang="en-US" dirty="0" err="1" smtClean="0"/>
                        <a:t>nghĩa</a:t>
                      </a:r>
                      <a:r>
                        <a:rPr lang="en-US" dirty="0" smtClean="0"/>
                        <a:t> </a:t>
                      </a:r>
                      <a:r>
                        <a:rPr lang="en-US" dirty="0" err="1" smtClean="0"/>
                        <a:t>gợi</a:t>
                      </a:r>
                      <a:r>
                        <a:rPr lang="en-US" dirty="0" smtClean="0"/>
                        <a:t> ý</a:t>
                      </a:r>
                      <a:endParaRPr lang="en-US" dirty="0"/>
                    </a:p>
                  </a:txBody>
                  <a:tcPr/>
                </a:tc>
                <a:extLst>
                  <a:ext uri="{0D108BD9-81ED-4DB2-BD59-A6C34878D82A}">
                    <a16:rowId xmlns:a16="http://schemas.microsoft.com/office/drawing/2014/main" val="2572550241"/>
                  </a:ext>
                </a:extLst>
              </a:tr>
              <a:tr h="970674">
                <a:tc>
                  <a:txBody>
                    <a:bodyPr/>
                    <a:lstStyle/>
                    <a:p>
                      <a:r>
                        <a:rPr lang="vi-VN" dirty="0" smtClean="0"/>
                        <a:t>Lượng uric acid bài tiết cao (urinary uric acid excretion) </a:t>
                      </a:r>
                      <a:endParaRPr lang="en-US" dirty="0"/>
                    </a:p>
                  </a:txBody>
                  <a:tcPr/>
                </a:tc>
                <a:tc>
                  <a:txBody>
                    <a:bodyPr/>
                    <a:lstStyle/>
                    <a:p>
                      <a:r>
                        <a:rPr lang="vi-VN" dirty="0" smtClean="0"/>
                        <a:t>Nếu có xét nghiệm nước tiểu 24 giờ đo được lượng urat bài tiết rất cao so với bình thường, có thể có tăng sản xuất.</a:t>
                      </a:r>
                      <a:endParaRPr lang="en-US" dirty="0"/>
                    </a:p>
                  </a:txBody>
                  <a:tcPr/>
                </a:tc>
                <a:extLst>
                  <a:ext uri="{0D108BD9-81ED-4DB2-BD59-A6C34878D82A}">
                    <a16:rowId xmlns:a16="http://schemas.microsoft.com/office/drawing/2014/main" val="2338163035"/>
                  </a:ext>
                </a:extLst>
              </a:tr>
              <a:tr h="970674">
                <a:tc>
                  <a:txBody>
                    <a:bodyPr/>
                    <a:lstStyle/>
                    <a:p>
                      <a:r>
                        <a:rPr lang="vi-VN" dirty="0" smtClean="0"/>
                        <a:t>Không tương quan giữa mức độ suy thận và mức acid uric cao hơn mong đợi</a:t>
                      </a:r>
                      <a:endParaRPr lang="en-US" dirty="0"/>
                    </a:p>
                  </a:txBody>
                  <a:tcPr/>
                </a:tc>
                <a:tc>
                  <a:txBody>
                    <a:bodyPr/>
                    <a:lstStyle/>
                    <a:p>
                      <a:r>
                        <a:rPr lang="vi-VN" dirty="0" smtClean="0"/>
                        <a:t>Ví dụ, người bệnh CKD giai đoạn nhẹ nhưng acid uric rất cao, vượt xa mức mà giảm lọc giải thích được. </a:t>
                      </a:r>
                      <a:endParaRPr lang="en-US" dirty="0"/>
                    </a:p>
                  </a:txBody>
                  <a:tcPr/>
                </a:tc>
                <a:extLst>
                  <a:ext uri="{0D108BD9-81ED-4DB2-BD59-A6C34878D82A}">
                    <a16:rowId xmlns:a16="http://schemas.microsoft.com/office/drawing/2014/main" val="3812123683"/>
                  </a:ext>
                </a:extLst>
              </a:tr>
              <a:tr h="970674">
                <a:tc>
                  <a:txBody>
                    <a:bodyPr/>
                    <a:lstStyle/>
                    <a:p>
                      <a:r>
                        <a:rPr lang="en-US" dirty="0" err="1" smtClean="0"/>
                        <a:t>Yếu</a:t>
                      </a:r>
                      <a:r>
                        <a:rPr lang="en-US" dirty="0" smtClean="0"/>
                        <a:t> </a:t>
                      </a:r>
                      <a:r>
                        <a:rPr lang="en-US" dirty="0" err="1" smtClean="0"/>
                        <a:t>tố</a:t>
                      </a:r>
                      <a:r>
                        <a:rPr lang="en-US" dirty="0" smtClean="0"/>
                        <a:t> </a:t>
                      </a:r>
                      <a:r>
                        <a:rPr lang="en-US" dirty="0" err="1" smtClean="0"/>
                        <a:t>kích</a:t>
                      </a:r>
                      <a:r>
                        <a:rPr lang="en-US" dirty="0" smtClean="0"/>
                        <a:t> </a:t>
                      </a:r>
                      <a:r>
                        <a:rPr lang="en-US" dirty="0" err="1" smtClean="0"/>
                        <a:t>thích</a:t>
                      </a:r>
                      <a:r>
                        <a:rPr lang="en-US" dirty="0" smtClean="0"/>
                        <a:t> </a:t>
                      </a:r>
                      <a:r>
                        <a:rPr lang="en-US" dirty="0" err="1" smtClean="0"/>
                        <a:t>tăng</a:t>
                      </a:r>
                      <a:r>
                        <a:rPr lang="en-US" dirty="0" smtClean="0"/>
                        <a:t> </a:t>
                      </a:r>
                      <a:r>
                        <a:rPr lang="en-US" dirty="0" err="1" smtClean="0"/>
                        <a:t>sản</a:t>
                      </a:r>
                      <a:r>
                        <a:rPr lang="en-US" dirty="0" smtClean="0"/>
                        <a:t> </a:t>
                      </a:r>
                      <a:r>
                        <a:rPr lang="en-US" dirty="0" err="1" smtClean="0"/>
                        <a:t>xuất</a:t>
                      </a:r>
                      <a:endParaRPr lang="en-US" dirty="0"/>
                    </a:p>
                  </a:txBody>
                  <a:tcPr/>
                </a:tc>
                <a:tc>
                  <a:txBody>
                    <a:bodyPr/>
                    <a:lstStyle/>
                    <a:p>
                      <a:r>
                        <a:rPr lang="vi-VN" dirty="0" smtClean="0"/>
                        <a:t>Ví dụ: chế độ ăn giàu purin, tăng thoái hoá tế bào (bệnh máu, ung thư, tiêu huỷ mô), sử dụng các thuốc làm tăng chuyển hóa purin.</a:t>
                      </a:r>
                      <a:endParaRPr lang="en-US" dirty="0"/>
                    </a:p>
                  </a:txBody>
                  <a:tcPr/>
                </a:tc>
                <a:extLst>
                  <a:ext uri="{0D108BD9-81ED-4DB2-BD59-A6C34878D82A}">
                    <a16:rowId xmlns:a16="http://schemas.microsoft.com/office/drawing/2014/main" val="2724876362"/>
                  </a:ext>
                </a:extLst>
              </a:tr>
              <a:tr h="1261876">
                <a:tc>
                  <a:txBody>
                    <a:bodyPr/>
                    <a:lstStyle/>
                    <a:p>
                      <a:r>
                        <a:rPr lang="en-US" dirty="0" err="1" smtClean="0"/>
                        <a:t>Phân</a:t>
                      </a:r>
                      <a:r>
                        <a:rPr lang="en-US" dirty="0" smtClean="0"/>
                        <a:t> </a:t>
                      </a:r>
                      <a:r>
                        <a:rPr lang="en-US" dirty="0" err="1" smtClean="0"/>
                        <a:t>tích</a:t>
                      </a:r>
                      <a:r>
                        <a:rPr lang="en-US" dirty="0" smtClean="0"/>
                        <a:t> gen/ transporter </a:t>
                      </a:r>
                      <a:r>
                        <a:rPr lang="en-US" dirty="0" err="1" smtClean="0"/>
                        <a:t>urat</a:t>
                      </a:r>
                      <a:r>
                        <a:rPr lang="en-US" dirty="0" smtClean="0"/>
                        <a:t>[11] </a:t>
                      </a:r>
                      <a:endParaRPr lang="en-US" dirty="0"/>
                    </a:p>
                  </a:txBody>
                  <a:tcPr/>
                </a:tc>
                <a:tc>
                  <a:txBody>
                    <a:bodyPr/>
                    <a:lstStyle/>
                    <a:p>
                      <a:r>
                        <a:rPr lang="en-US" dirty="0" err="1" smtClean="0"/>
                        <a:t>Có</a:t>
                      </a:r>
                      <a:r>
                        <a:rPr lang="en-US" dirty="0" smtClean="0"/>
                        <a:t> </a:t>
                      </a:r>
                      <a:r>
                        <a:rPr lang="en-US" dirty="0" err="1" smtClean="0"/>
                        <a:t>các</a:t>
                      </a:r>
                      <a:r>
                        <a:rPr lang="en-US" dirty="0" smtClean="0"/>
                        <a:t> </a:t>
                      </a:r>
                      <a:r>
                        <a:rPr lang="en-US" dirty="0" err="1" smtClean="0"/>
                        <a:t>đột</a:t>
                      </a:r>
                      <a:r>
                        <a:rPr lang="en-US" dirty="0" smtClean="0"/>
                        <a:t> </a:t>
                      </a:r>
                      <a:r>
                        <a:rPr lang="en-US" dirty="0" err="1" smtClean="0"/>
                        <a:t>biến</a:t>
                      </a:r>
                      <a:r>
                        <a:rPr lang="en-US" dirty="0" smtClean="0"/>
                        <a:t> hay </a:t>
                      </a:r>
                      <a:r>
                        <a:rPr lang="en-US" dirty="0" err="1" smtClean="0"/>
                        <a:t>biến</a:t>
                      </a:r>
                      <a:r>
                        <a:rPr lang="en-US" dirty="0" smtClean="0"/>
                        <a:t> </a:t>
                      </a:r>
                      <a:r>
                        <a:rPr lang="en-US" dirty="0" err="1" smtClean="0"/>
                        <a:t>dị</a:t>
                      </a:r>
                      <a:r>
                        <a:rPr lang="en-US" dirty="0" smtClean="0"/>
                        <a:t> ở </a:t>
                      </a:r>
                      <a:r>
                        <a:rPr lang="en-US" dirty="0" err="1" smtClean="0"/>
                        <a:t>các</a:t>
                      </a:r>
                      <a:r>
                        <a:rPr lang="en-US" dirty="0" smtClean="0"/>
                        <a:t> gene </a:t>
                      </a:r>
                      <a:r>
                        <a:rPr lang="en-US" dirty="0" err="1" smtClean="0"/>
                        <a:t>vận</a:t>
                      </a:r>
                      <a:r>
                        <a:rPr lang="en-US" dirty="0" smtClean="0"/>
                        <a:t> </a:t>
                      </a:r>
                      <a:r>
                        <a:rPr lang="en-US" dirty="0" err="1" smtClean="0"/>
                        <a:t>chuyển</a:t>
                      </a:r>
                      <a:r>
                        <a:rPr lang="en-US" dirty="0" smtClean="0"/>
                        <a:t> </a:t>
                      </a:r>
                      <a:r>
                        <a:rPr lang="en-US" dirty="0" err="1" smtClean="0"/>
                        <a:t>urat</a:t>
                      </a:r>
                      <a:r>
                        <a:rPr lang="en-US" dirty="0" smtClean="0"/>
                        <a:t> (URAT1, GLUT9, ABCG2) </a:t>
                      </a:r>
                      <a:r>
                        <a:rPr lang="en-US" dirty="0" err="1" smtClean="0"/>
                        <a:t>làm</a:t>
                      </a:r>
                      <a:r>
                        <a:rPr lang="en-US" dirty="0" smtClean="0"/>
                        <a:t> </a:t>
                      </a:r>
                      <a:r>
                        <a:rPr lang="en-US" dirty="0" err="1" smtClean="0"/>
                        <a:t>tăng</a:t>
                      </a:r>
                      <a:r>
                        <a:rPr lang="en-US" dirty="0" smtClean="0"/>
                        <a:t> </a:t>
                      </a:r>
                      <a:r>
                        <a:rPr lang="en-US" dirty="0" err="1" smtClean="0"/>
                        <a:t>tái</a:t>
                      </a:r>
                      <a:r>
                        <a:rPr lang="en-US" dirty="0" smtClean="0"/>
                        <a:t> </a:t>
                      </a:r>
                      <a:r>
                        <a:rPr lang="en-US" dirty="0" err="1" smtClean="0"/>
                        <a:t>hấp</a:t>
                      </a:r>
                      <a:r>
                        <a:rPr lang="en-US" dirty="0" smtClean="0"/>
                        <a:t> </a:t>
                      </a:r>
                      <a:r>
                        <a:rPr lang="en-US" dirty="0" err="1" smtClean="0"/>
                        <a:t>thu</a:t>
                      </a:r>
                      <a:r>
                        <a:rPr lang="en-US" dirty="0" smtClean="0"/>
                        <a:t> </a:t>
                      </a:r>
                      <a:r>
                        <a:rPr lang="en-US" dirty="0" err="1" smtClean="0"/>
                        <a:t>hoặc</a:t>
                      </a:r>
                      <a:r>
                        <a:rPr lang="en-US" dirty="0" smtClean="0"/>
                        <a:t> </a:t>
                      </a:r>
                      <a:r>
                        <a:rPr lang="en-US" dirty="0" err="1" smtClean="0"/>
                        <a:t>giảm</a:t>
                      </a:r>
                      <a:r>
                        <a:rPr lang="en-US" dirty="0" smtClean="0"/>
                        <a:t> </a:t>
                      </a:r>
                      <a:r>
                        <a:rPr lang="en-US" dirty="0" err="1" smtClean="0"/>
                        <a:t>tiết</a:t>
                      </a:r>
                      <a:r>
                        <a:rPr lang="en-US" dirty="0" smtClean="0"/>
                        <a:t>, </a:t>
                      </a:r>
                      <a:r>
                        <a:rPr lang="en-US" dirty="0" err="1" smtClean="0"/>
                        <a:t>gây</a:t>
                      </a:r>
                      <a:r>
                        <a:rPr lang="en-US" dirty="0" smtClean="0"/>
                        <a:t> “</a:t>
                      </a:r>
                      <a:r>
                        <a:rPr lang="en-US" dirty="0" err="1" smtClean="0"/>
                        <a:t>tăng</a:t>
                      </a:r>
                      <a:r>
                        <a:rPr lang="en-US" dirty="0" smtClean="0"/>
                        <a:t> </a:t>
                      </a:r>
                      <a:r>
                        <a:rPr lang="en-US" dirty="0" err="1" smtClean="0"/>
                        <a:t>urat</a:t>
                      </a:r>
                      <a:r>
                        <a:rPr lang="en-US" dirty="0" smtClean="0"/>
                        <a:t> </a:t>
                      </a:r>
                      <a:r>
                        <a:rPr lang="en-US" dirty="0" err="1" smtClean="0"/>
                        <a:t>nội</a:t>
                      </a:r>
                      <a:r>
                        <a:rPr lang="en-US" dirty="0" smtClean="0"/>
                        <a:t> </a:t>
                      </a:r>
                      <a:r>
                        <a:rPr lang="en-US" dirty="0" err="1" smtClean="0"/>
                        <a:t>tế</a:t>
                      </a:r>
                      <a:r>
                        <a:rPr lang="en-US" dirty="0" smtClean="0"/>
                        <a:t> </a:t>
                      </a:r>
                      <a:r>
                        <a:rPr lang="en-US" dirty="0" err="1" smtClean="0"/>
                        <a:t>bào</a:t>
                      </a:r>
                      <a:r>
                        <a:rPr lang="en-US" dirty="0" smtClean="0"/>
                        <a:t>” — </a:t>
                      </a:r>
                      <a:r>
                        <a:rPr lang="en-US" dirty="0" err="1" smtClean="0"/>
                        <a:t>một</a:t>
                      </a:r>
                      <a:r>
                        <a:rPr lang="en-US" dirty="0" smtClean="0"/>
                        <a:t> </a:t>
                      </a:r>
                      <a:r>
                        <a:rPr lang="en-US" dirty="0" err="1" smtClean="0"/>
                        <a:t>dạng</a:t>
                      </a:r>
                      <a:r>
                        <a:rPr lang="en-US" dirty="0" smtClean="0"/>
                        <a:t> “</a:t>
                      </a:r>
                      <a:r>
                        <a:rPr lang="en-US" dirty="0" err="1" smtClean="0"/>
                        <a:t>tăng</a:t>
                      </a:r>
                      <a:r>
                        <a:rPr lang="en-US" dirty="0" smtClean="0"/>
                        <a:t> </a:t>
                      </a:r>
                      <a:r>
                        <a:rPr lang="en-US" dirty="0" err="1" smtClean="0"/>
                        <a:t>sản</a:t>
                      </a:r>
                      <a:r>
                        <a:rPr lang="en-US" dirty="0" smtClean="0"/>
                        <a:t> </a:t>
                      </a:r>
                      <a:r>
                        <a:rPr lang="en-US" dirty="0" err="1" smtClean="0"/>
                        <a:t>xuất</a:t>
                      </a:r>
                      <a:r>
                        <a:rPr lang="en-US" dirty="0" smtClean="0"/>
                        <a:t>/ </a:t>
                      </a:r>
                      <a:r>
                        <a:rPr lang="en-US" dirty="0" err="1" smtClean="0"/>
                        <a:t>nội</a:t>
                      </a:r>
                      <a:r>
                        <a:rPr lang="en-US" dirty="0" smtClean="0"/>
                        <a:t> </a:t>
                      </a:r>
                      <a:r>
                        <a:rPr lang="en-US" dirty="0" err="1" smtClean="0"/>
                        <a:t>sinh</a:t>
                      </a:r>
                      <a:r>
                        <a:rPr lang="en-US" dirty="0" smtClean="0"/>
                        <a:t>” </a:t>
                      </a:r>
                      <a:r>
                        <a:rPr lang="en-US" dirty="0" err="1" smtClean="0"/>
                        <a:t>dù</a:t>
                      </a:r>
                      <a:r>
                        <a:rPr lang="en-US" dirty="0" smtClean="0"/>
                        <a:t> </a:t>
                      </a:r>
                      <a:r>
                        <a:rPr lang="en-US" dirty="0" err="1" smtClean="0"/>
                        <a:t>thải</a:t>
                      </a:r>
                      <a:r>
                        <a:rPr lang="en-US" dirty="0" smtClean="0"/>
                        <a:t> </a:t>
                      </a:r>
                      <a:r>
                        <a:rPr lang="en-US" dirty="0" err="1" smtClean="0"/>
                        <a:t>giảm</a:t>
                      </a:r>
                      <a:r>
                        <a:rPr lang="en-US" dirty="0" smtClean="0"/>
                        <a:t>.</a:t>
                      </a:r>
                      <a:endParaRPr lang="en-US" dirty="0"/>
                    </a:p>
                  </a:txBody>
                  <a:tcPr/>
                </a:tc>
                <a:extLst>
                  <a:ext uri="{0D108BD9-81ED-4DB2-BD59-A6C34878D82A}">
                    <a16:rowId xmlns:a16="http://schemas.microsoft.com/office/drawing/2014/main" val="3139301701"/>
                  </a:ext>
                </a:extLst>
              </a:tr>
            </a:tbl>
          </a:graphicData>
        </a:graphic>
      </p:graphicFrame>
    </p:spTree>
    <p:extLst>
      <p:ext uri="{BB962C8B-B14F-4D97-AF65-F5344CB8AC3E}">
        <p14:creationId xmlns:p14="http://schemas.microsoft.com/office/powerpoint/2010/main" val="3159450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0774" y="1170038"/>
            <a:ext cx="11257936" cy="5004619"/>
          </a:xfrm>
        </p:spPr>
        <p:txBody>
          <a:bodyPr>
            <a:normAutofit/>
          </a:bodyPr>
          <a:lstStyle/>
          <a:p>
            <a:pPr marL="0" indent="0">
              <a:lnSpc>
                <a:spcPct val="150000"/>
              </a:lnSpc>
              <a:spcBef>
                <a:spcPts val="600"/>
              </a:spcBef>
              <a:spcAft>
                <a:spcPts val="600"/>
              </a:spcAft>
              <a:buNone/>
            </a:pPr>
            <a:r>
              <a:rPr lang="vi-VN" sz="2400" dirty="0"/>
              <a:t>Nhiều cơ chế sinh lý bệnh, bao gồm cả tổn thương trực tiếp và gián tiếp lên vi mạch thận, tế bào ống thận, và quá trình viêm – xơ </a:t>
            </a:r>
            <a:r>
              <a:rPr lang="vi-VN" sz="2400" dirty="0" smtClean="0"/>
              <a:t>hóa:</a:t>
            </a:r>
          </a:p>
          <a:p>
            <a:pPr marL="0" indent="0">
              <a:lnSpc>
                <a:spcPct val="150000"/>
              </a:lnSpc>
              <a:spcBef>
                <a:spcPts val="600"/>
              </a:spcBef>
              <a:spcAft>
                <a:spcPts val="600"/>
              </a:spcAft>
              <a:buNone/>
            </a:pPr>
            <a:r>
              <a:rPr lang="en-US" sz="2400" dirty="0" smtClean="0"/>
              <a:t>- </a:t>
            </a:r>
            <a:r>
              <a:rPr lang="en-US" sz="2400" dirty="0" err="1" smtClean="0"/>
              <a:t>Rối</a:t>
            </a:r>
            <a:r>
              <a:rPr lang="en-US" sz="2400" dirty="0" smtClean="0"/>
              <a:t> </a:t>
            </a:r>
            <a:r>
              <a:rPr lang="en-US" sz="2400" dirty="0" err="1"/>
              <a:t>loạn</a:t>
            </a:r>
            <a:r>
              <a:rPr lang="en-US" sz="2400" dirty="0"/>
              <a:t> </a:t>
            </a:r>
            <a:r>
              <a:rPr lang="en-US" sz="2400" dirty="0" err="1"/>
              <a:t>chuyển</a:t>
            </a:r>
            <a:r>
              <a:rPr lang="en-US" sz="2400" dirty="0"/>
              <a:t> </a:t>
            </a:r>
            <a:r>
              <a:rPr lang="en-US" sz="2400" dirty="0" err="1"/>
              <a:t>hóa</a:t>
            </a:r>
            <a:r>
              <a:rPr lang="en-US" sz="2400" dirty="0"/>
              <a:t> </a:t>
            </a:r>
            <a:r>
              <a:rPr lang="en-US" sz="2400" dirty="0" err="1"/>
              <a:t>và</a:t>
            </a:r>
            <a:r>
              <a:rPr lang="en-US" sz="2400" dirty="0"/>
              <a:t> </a:t>
            </a:r>
            <a:r>
              <a:rPr lang="en-US" sz="2400" dirty="0" err="1"/>
              <a:t>quá</a:t>
            </a:r>
            <a:r>
              <a:rPr lang="en-US" sz="2400" dirty="0"/>
              <a:t> </a:t>
            </a:r>
            <a:r>
              <a:rPr lang="en-US" sz="2400" dirty="0" err="1"/>
              <a:t>tải</a:t>
            </a:r>
            <a:r>
              <a:rPr lang="en-US" sz="2400" dirty="0"/>
              <a:t> </a:t>
            </a:r>
            <a:r>
              <a:rPr lang="en-US" sz="2400" dirty="0" err="1"/>
              <a:t>urat</a:t>
            </a:r>
            <a:r>
              <a:rPr lang="en-US" sz="2400" dirty="0"/>
              <a:t> </a:t>
            </a:r>
            <a:r>
              <a:rPr lang="en-US" sz="2400" dirty="0" err="1"/>
              <a:t>trong</a:t>
            </a:r>
            <a:r>
              <a:rPr lang="en-US" sz="2400" dirty="0"/>
              <a:t> </a:t>
            </a:r>
            <a:r>
              <a:rPr lang="en-US" sz="2400" dirty="0" err="1"/>
              <a:t>thận</a:t>
            </a:r>
            <a:endParaRPr lang="vi-VN" sz="2400" dirty="0" smtClean="0"/>
          </a:p>
          <a:p>
            <a:pPr marL="0" indent="0">
              <a:lnSpc>
                <a:spcPct val="150000"/>
              </a:lnSpc>
              <a:spcBef>
                <a:spcPts val="600"/>
              </a:spcBef>
              <a:spcAft>
                <a:spcPts val="600"/>
              </a:spcAft>
              <a:buNone/>
            </a:pPr>
            <a:r>
              <a:rPr lang="en-US" sz="2400" dirty="0" smtClean="0"/>
              <a:t>- </a:t>
            </a:r>
            <a:r>
              <a:rPr lang="en-US" sz="2400" dirty="0" err="1" smtClean="0"/>
              <a:t>Rối</a:t>
            </a:r>
            <a:r>
              <a:rPr lang="en-US" sz="2400" dirty="0" smtClean="0"/>
              <a:t> </a:t>
            </a:r>
            <a:r>
              <a:rPr lang="en-US" sz="2400" dirty="0" err="1"/>
              <a:t>loạn</a:t>
            </a:r>
            <a:r>
              <a:rPr lang="en-US" sz="2400" dirty="0"/>
              <a:t> </a:t>
            </a:r>
            <a:r>
              <a:rPr lang="en-US" sz="2400" dirty="0" err="1"/>
              <a:t>chức</a:t>
            </a:r>
            <a:r>
              <a:rPr lang="en-US" sz="2400" dirty="0"/>
              <a:t> </a:t>
            </a:r>
            <a:r>
              <a:rPr lang="en-US" sz="2400" dirty="0" err="1"/>
              <a:t>năng</a:t>
            </a:r>
            <a:r>
              <a:rPr lang="en-US" sz="2400" dirty="0"/>
              <a:t> </a:t>
            </a:r>
            <a:r>
              <a:rPr lang="en-US" sz="2400" dirty="0" err="1"/>
              <a:t>nội</a:t>
            </a:r>
            <a:r>
              <a:rPr lang="en-US" sz="2400" dirty="0"/>
              <a:t> </a:t>
            </a:r>
            <a:r>
              <a:rPr lang="en-US" sz="2400" dirty="0" err="1"/>
              <a:t>mô</a:t>
            </a:r>
            <a:r>
              <a:rPr lang="en-US" sz="2400" dirty="0"/>
              <a:t> </a:t>
            </a:r>
            <a:r>
              <a:rPr lang="en-US" sz="2400" dirty="0" err="1"/>
              <a:t>và</a:t>
            </a:r>
            <a:r>
              <a:rPr lang="en-US" sz="2400" dirty="0"/>
              <a:t> </a:t>
            </a:r>
            <a:r>
              <a:rPr lang="en-US" sz="2400" dirty="0" err="1"/>
              <a:t>tăng</a:t>
            </a:r>
            <a:r>
              <a:rPr lang="en-US" sz="2400" dirty="0"/>
              <a:t> </a:t>
            </a:r>
            <a:r>
              <a:rPr lang="en-US" sz="2400" dirty="0" err="1"/>
              <a:t>huyết</a:t>
            </a:r>
            <a:r>
              <a:rPr lang="en-US" sz="2400" dirty="0"/>
              <a:t> </a:t>
            </a:r>
            <a:r>
              <a:rPr lang="en-US" sz="2400" dirty="0" err="1"/>
              <a:t>áp</a:t>
            </a:r>
            <a:r>
              <a:rPr lang="en-US" sz="2400" dirty="0"/>
              <a:t> vi </a:t>
            </a:r>
            <a:r>
              <a:rPr lang="en-US" sz="2400" dirty="0" err="1"/>
              <a:t>mạch</a:t>
            </a:r>
            <a:r>
              <a:rPr lang="en-US" sz="2400" dirty="0"/>
              <a:t> </a:t>
            </a:r>
            <a:endParaRPr lang="vi-VN" sz="2400" dirty="0" smtClean="0"/>
          </a:p>
          <a:p>
            <a:pPr marL="0" indent="0">
              <a:lnSpc>
                <a:spcPct val="150000"/>
              </a:lnSpc>
              <a:spcBef>
                <a:spcPts val="600"/>
              </a:spcBef>
              <a:spcAft>
                <a:spcPts val="600"/>
              </a:spcAft>
              <a:buNone/>
            </a:pPr>
            <a:r>
              <a:rPr lang="en-US" sz="2400" dirty="0" smtClean="0"/>
              <a:t>- </a:t>
            </a:r>
            <a:r>
              <a:rPr lang="en-US" sz="2400" dirty="0" err="1" smtClean="0"/>
              <a:t>Viêm</a:t>
            </a:r>
            <a:r>
              <a:rPr lang="en-US" sz="2400" dirty="0" smtClean="0"/>
              <a:t> </a:t>
            </a:r>
            <a:r>
              <a:rPr lang="en-US" sz="2400" dirty="0" err="1"/>
              <a:t>mạn</a:t>
            </a:r>
            <a:r>
              <a:rPr lang="en-US" sz="2400" dirty="0"/>
              <a:t> </a:t>
            </a:r>
            <a:r>
              <a:rPr lang="en-US" sz="2400" dirty="0" err="1"/>
              <a:t>tính</a:t>
            </a:r>
            <a:r>
              <a:rPr lang="en-US" sz="2400" dirty="0"/>
              <a:t> do </a:t>
            </a:r>
            <a:r>
              <a:rPr lang="en-US" sz="2400" dirty="0" err="1"/>
              <a:t>hoạt</a:t>
            </a:r>
            <a:r>
              <a:rPr lang="en-US" sz="2400" dirty="0"/>
              <a:t> </a:t>
            </a:r>
            <a:r>
              <a:rPr lang="en-US" sz="2400" dirty="0" err="1"/>
              <a:t>hóa</a:t>
            </a:r>
            <a:r>
              <a:rPr lang="en-US" sz="2400" dirty="0"/>
              <a:t> </a:t>
            </a:r>
            <a:r>
              <a:rPr lang="en-US" sz="2400" dirty="0" err="1"/>
              <a:t>miễn</a:t>
            </a:r>
            <a:r>
              <a:rPr lang="en-US" sz="2400" dirty="0"/>
              <a:t> </a:t>
            </a:r>
            <a:r>
              <a:rPr lang="en-US" sz="2400" dirty="0" err="1"/>
              <a:t>dịch</a:t>
            </a:r>
            <a:endParaRPr lang="vi-VN" sz="2400" dirty="0" smtClean="0"/>
          </a:p>
          <a:p>
            <a:pPr marL="0" indent="0">
              <a:lnSpc>
                <a:spcPct val="150000"/>
              </a:lnSpc>
              <a:spcBef>
                <a:spcPts val="600"/>
              </a:spcBef>
              <a:spcAft>
                <a:spcPts val="600"/>
              </a:spcAft>
              <a:buNone/>
            </a:pPr>
            <a:r>
              <a:rPr lang="en-US" sz="2400" dirty="0" smtClean="0"/>
              <a:t>- </a:t>
            </a:r>
            <a:r>
              <a:rPr lang="en-US" sz="2400" dirty="0" err="1" smtClean="0"/>
              <a:t>Ức</a:t>
            </a:r>
            <a:r>
              <a:rPr lang="en-US" sz="2400" dirty="0" smtClean="0"/>
              <a:t> </a:t>
            </a:r>
            <a:r>
              <a:rPr lang="en-US" sz="2400" dirty="0" err="1"/>
              <a:t>chế</a:t>
            </a:r>
            <a:r>
              <a:rPr lang="en-US" sz="2400" dirty="0"/>
              <a:t> </a:t>
            </a:r>
            <a:r>
              <a:rPr lang="en-US" sz="2400" dirty="0" err="1"/>
              <a:t>chức</a:t>
            </a:r>
            <a:r>
              <a:rPr lang="en-US" sz="2400" dirty="0"/>
              <a:t> </a:t>
            </a:r>
            <a:r>
              <a:rPr lang="en-US" sz="2400" dirty="0" err="1"/>
              <a:t>năng</a:t>
            </a:r>
            <a:r>
              <a:rPr lang="en-US" sz="2400" dirty="0"/>
              <a:t> </a:t>
            </a:r>
            <a:r>
              <a:rPr lang="en-US" sz="2400" dirty="0" err="1"/>
              <a:t>ống</a:t>
            </a:r>
            <a:r>
              <a:rPr lang="en-US" sz="2400" dirty="0"/>
              <a:t> </a:t>
            </a:r>
            <a:r>
              <a:rPr lang="en-US" sz="2400" dirty="0" err="1"/>
              <a:t>thận</a:t>
            </a:r>
            <a:r>
              <a:rPr lang="en-US" sz="2400" dirty="0"/>
              <a:t> </a:t>
            </a:r>
            <a:r>
              <a:rPr lang="en-US" sz="2400" dirty="0" err="1"/>
              <a:t>và</a:t>
            </a:r>
            <a:r>
              <a:rPr lang="en-US" sz="2400" dirty="0"/>
              <a:t> stress oxy </a:t>
            </a:r>
            <a:r>
              <a:rPr lang="en-US" sz="2400" dirty="0" err="1"/>
              <a:t>hóa</a:t>
            </a:r>
            <a:r>
              <a:rPr lang="en-US" sz="2400" dirty="0"/>
              <a:t> </a:t>
            </a:r>
            <a:endParaRPr lang="vi-VN" sz="2400" dirty="0" smtClean="0"/>
          </a:p>
          <a:p>
            <a:pPr marL="0" indent="0">
              <a:lnSpc>
                <a:spcPct val="150000"/>
              </a:lnSpc>
              <a:spcBef>
                <a:spcPts val="600"/>
              </a:spcBef>
              <a:spcAft>
                <a:spcPts val="600"/>
              </a:spcAft>
              <a:buNone/>
            </a:pPr>
            <a:r>
              <a:rPr lang="en-US" sz="2400" dirty="0" smtClean="0"/>
              <a:t>- </a:t>
            </a:r>
            <a:r>
              <a:rPr lang="en-US" sz="2400" dirty="0" err="1" smtClean="0"/>
              <a:t>Vai</a:t>
            </a:r>
            <a:r>
              <a:rPr lang="en-US" sz="2400" dirty="0" smtClean="0"/>
              <a:t> </a:t>
            </a:r>
            <a:r>
              <a:rPr lang="en-US" sz="2400" dirty="0" err="1"/>
              <a:t>trò</a:t>
            </a:r>
            <a:r>
              <a:rPr lang="en-US" sz="2400" dirty="0"/>
              <a:t> </a:t>
            </a:r>
            <a:r>
              <a:rPr lang="en-US" sz="2400" dirty="0" err="1"/>
              <a:t>của</a:t>
            </a:r>
            <a:r>
              <a:rPr lang="en-US" sz="2400" dirty="0"/>
              <a:t> </a:t>
            </a:r>
            <a:r>
              <a:rPr lang="en-US" sz="2400" dirty="0" err="1"/>
              <a:t>yếu</a:t>
            </a:r>
            <a:r>
              <a:rPr lang="en-US" sz="2400" dirty="0"/>
              <a:t> </a:t>
            </a:r>
            <a:r>
              <a:rPr lang="en-US" sz="2400" dirty="0" err="1"/>
              <a:t>tố</a:t>
            </a:r>
            <a:r>
              <a:rPr lang="en-US" sz="2400" dirty="0"/>
              <a:t> </a:t>
            </a:r>
            <a:r>
              <a:rPr lang="en-US" sz="2400" dirty="0" err="1"/>
              <a:t>chuyển</a:t>
            </a:r>
            <a:r>
              <a:rPr lang="en-US" sz="2400" dirty="0"/>
              <a:t> </a:t>
            </a:r>
            <a:r>
              <a:rPr lang="en-US" sz="2400" dirty="0" err="1"/>
              <a:t>hóa</a:t>
            </a:r>
            <a:r>
              <a:rPr lang="en-US" sz="2400" dirty="0"/>
              <a:t> </a:t>
            </a:r>
            <a:r>
              <a:rPr lang="en-US" sz="2400" dirty="0" err="1"/>
              <a:t>kèm</a:t>
            </a:r>
            <a:r>
              <a:rPr lang="en-US" sz="2400" dirty="0"/>
              <a:t> </a:t>
            </a:r>
            <a:r>
              <a:rPr lang="en-US" sz="2400" dirty="0" err="1"/>
              <a:t>theo</a:t>
            </a:r>
            <a:endParaRPr lang="en-US" sz="2400" dirty="0"/>
          </a:p>
        </p:txBody>
      </p:sp>
      <p:sp>
        <p:nvSpPr>
          <p:cNvPr id="3" name="Title 2"/>
          <p:cNvSpPr>
            <a:spLocks noGrp="1"/>
          </p:cNvSpPr>
          <p:nvPr>
            <p:ph type="title"/>
          </p:nvPr>
        </p:nvSpPr>
        <p:spPr>
          <a:xfrm>
            <a:off x="698090" y="86035"/>
            <a:ext cx="10943303" cy="777875"/>
          </a:xfrm>
        </p:spPr>
        <p:txBody>
          <a:bodyPr>
            <a:normAutofit fontScale="90000"/>
          </a:bodyPr>
          <a:lstStyle/>
          <a:p>
            <a:r>
              <a:rPr lang="en-US" dirty="0"/>
              <a:t>CƠ CHẾ TĂNG ACID URIC MÁU Ở BỆNH THẬN MẠN</a:t>
            </a:r>
            <a:endParaRPr lang="en-US" dirty="0"/>
          </a:p>
        </p:txBody>
      </p:sp>
    </p:spTree>
    <p:extLst>
      <p:ext uri="{BB962C8B-B14F-4D97-AF65-F5344CB8AC3E}">
        <p14:creationId xmlns:p14="http://schemas.microsoft.com/office/powerpoint/2010/main" val="2003317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0102" y="1199535"/>
            <a:ext cx="11218607" cy="4925962"/>
          </a:xfrm>
        </p:spPr>
        <p:txBody>
          <a:bodyPr/>
          <a:lstStyle/>
          <a:p>
            <a:pPr marL="0" indent="0">
              <a:spcBef>
                <a:spcPts val="1200"/>
              </a:spcBef>
              <a:spcAft>
                <a:spcPts val="1200"/>
              </a:spcAft>
              <a:buNone/>
            </a:pPr>
            <a:r>
              <a:rPr lang="en-US" b="1" dirty="0" err="1"/>
              <a:t>Rối</a:t>
            </a:r>
            <a:r>
              <a:rPr lang="en-US" b="1" dirty="0"/>
              <a:t> </a:t>
            </a:r>
            <a:r>
              <a:rPr lang="en-US" b="1" dirty="0" err="1"/>
              <a:t>loạn</a:t>
            </a:r>
            <a:r>
              <a:rPr lang="en-US" b="1" dirty="0"/>
              <a:t> </a:t>
            </a:r>
            <a:r>
              <a:rPr lang="en-US" b="1" dirty="0" err="1"/>
              <a:t>chuyển</a:t>
            </a:r>
            <a:r>
              <a:rPr lang="en-US" b="1" dirty="0"/>
              <a:t> </a:t>
            </a:r>
            <a:r>
              <a:rPr lang="en-US" b="1" dirty="0" err="1"/>
              <a:t>hóa</a:t>
            </a:r>
            <a:r>
              <a:rPr lang="en-US" b="1" dirty="0"/>
              <a:t> </a:t>
            </a:r>
            <a:r>
              <a:rPr lang="en-US" b="1" dirty="0" err="1"/>
              <a:t>và</a:t>
            </a:r>
            <a:r>
              <a:rPr lang="en-US" b="1" dirty="0"/>
              <a:t> </a:t>
            </a:r>
            <a:r>
              <a:rPr lang="en-US" b="1" dirty="0" err="1"/>
              <a:t>quá</a:t>
            </a:r>
            <a:r>
              <a:rPr lang="en-US" b="1" dirty="0"/>
              <a:t> </a:t>
            </a:r>
            <a:r>
              <a:rPr lang="en-US" b="1" dirty="0" err="1"/>
              <a:t>tải</a:t>
            </a:r>
            <a:r>
              <a:rPr lang="en-US" b="1" dirty="0"/>
              <a:t> </a:t>
            </a:r>
            <a:r>
              <a:rPr lang="en-US" b="1" dirty="0" err="1"/>
              <a:t>urat</a:t>
            </a:r>
            <a:r>
              <a:rPr lang="en-US" b="1" dirty="0"/>
              <a:t> </a:t>
            </a:r>
            <a:r>
              <a:rPr lang="en-US" b="1" dirty="0" err="1"/>
              <a:t>trong</a:t>
            </a:r>
            <a:r>
              <a:rPr lang="en-US" b="1" dirty="0"/>
              <a:t> </a:t>
            </a:r>
            <a:r>
              <a:rPr lang="en-US" b="1" dirty="0" err="1"/>
              <a:t>thận</a:t>
            </a:r>
            <a:r>
              <a:rPr lang="en-US" b="1" dirty="0"/>
              <a:t> </a:t>
            </a:r>
            <a:endParaRPr lang="vi-VN" b="1" dirty="0"/>
          </a:p>
          <a:p>
            <a:pPr marL="0" indent="0">
              <a:lnSpc>
                <a:spcPct val="150000"/>
              </a:lnSpc>
              <a:spcBef>
                <a:spcPts val="600"/>
              </a:spcBef>
              <a:spcAft>
                <a:spcPts val="600"/>
              </a:spcAft>
              <a:buNone/>
            </a:pPr>
            <a:r>
              <a:rPr lang="en-US" sz="2400" dirty="0" smtClean="0"/>
              <a:t>- </a:t>
            </a:r>
            <a:r>
              <a:rPr lang="vi-VN" sz="2400" dirty="0" smtClean="0"/>
              <a:t>Urat </a:t>
            </a:r>
            <a:r>
              <a:rPr lang="vi-VN" sz="2400" dirty="0"/>
              <a:t>được lọc tự do qua cầu thận, sau đó được tái hấp thu và bài tiết tại ống lượn gần (qua URAT1, GLUT9). </a:t>
            </a:r>
            <a:endParaRPr lang="vi-VN" sz="2400" dirty="0" smtClean="0"/>
          </a:p>
          <a:p>
            <a:pPr marL="0" indent="0">
              <a:lnSpc>
                <a:spcPct val="150000"/>
              </a:lnSpc>
              <a:spcBef>
                <a:spcPts val="600"/>
              </a:spcBef>
              <a:spcAft>
                <a:spcPts val="600"/>
              </a:spcAft>
              <a:buNone/>
            </a:pPr>
            <a:r>
              <a:rPr lang="en-US" sz="2400" dirty="0" smtClean="0"/>
              <a:t>- </a:t>
            </a:r>
            <a:r>
              <a:rPr lang="vi-VN" sz="2400" dirty="0" smtClean="0"/>
              <a:t>Khi </a:t>
            </a:r>
            <a:r>
              <a:rPr lang="vi-VN" sz="2400" dirty="0"/>
              <a:t>nồng độ urat trong máu tăng cao → tinh thể urat lắng đọng ở mô kẽ và ống thận, gây viêm kẽ thận mạn và giảm số nephron hoạt động. </a:t>
            </a:r>
            <a:endParaRPr lang="vi-VN" sz="2400" dirty="0" smtClean="0"/>
          </a:p>
          <a:p>
            <a:pPr marL="0" indent="0">
              <a:lnSpc>
                <a:spcPct val="150000"/>
              </a:lnSpc>
              <a:spcBef>
                <a:spcPts val="600"/>
              </a:spcBef>
              <a:spcAft>
                <a:spcPts val="600"/>
              </a:spcAft>
              <a:buNone/>
            </a:pPr>
            <a:r>
              <a:rPr lang="en-US" sz="2400" dirty="0" smtClean="0"/>
              <a:t>- </a:t>
            </a:r>
            <a:r>
              <a:rPr lang="vi-VN" sz="2400" dirty="0" smtClean="0"/>
              <a:t>Lắng </a:t>
            </a:r>
            <a:r>
              <a:rPr lang="vi-VN" sz="2400" dirty="0"/>
              <a:t>đọng urat lâu dài dẫn đến xơ hóa mô kẽ và teo ống thận, gọi là urate </a:t>
            </a:r>
            <a:r>
              <a:rPr lang="en-US" sz="2400" dirty="0" smtClean="0"/>
              <a:t>n </a:t>
            </a:r>
            <a:r>
              <a:rPr lang="en-US" sz="2400" dirty="0" err="1"/>
              <a:t>chuyển</a:t>
            </a:r>
            <a:r>
              <a:rPr lang="en-US" sz="2400" dirty="0"/>
              <a:t> </a:t>
            </a:r>
            <a:r>
              <a:rPr lang="en-US" sz="2400" dirty="0" err="1"/>
              <a:t>hóa</a:t>
            </a:r>
            <a:r>
              <a:rPr lang="en-US" sz="2400" dirty="0"/>
              <a:t> </a:t>
            </a:r>
            <a:r>
              <a:rPr lang="en-US" sz="2400" dirty="0" err="1"/>
              <a:t>và</a:t>
            </a:r>
            <a:r>
              <a:rPr lang="en-US" sz="2400" dirty="0"/>
              <a:t> </a:t>
            </a:r>
            <a:r>
              <a:rPr lang="en-US" sz="2400" dirty="0" err="1"/>
              <a:t>quá</a:t>
            </a:r>
            <a:r>
              <a:rPr lang="en-US" sz="2400" dirty="0"/>
              <a:t> </a:t>
            </a:r>
            <a:r>
              <a:rPr lang="en-US" sz="2400" dirty="0" err="1"/>
              <a:t>tải</a:t>
            </a:r>
            <a:r>
              <a:rPr lang="en-US" sz="2400" dirty="0"/>
              <a:t> </a:t>
            </a:r>
            <a:r>
              <a:rPr lang="en-US" sz="2400" dirty="0" err="1"/>
              <a:t>urat</a:t>
            </a:r>
            <a:r>
              <a:rPr lang="en-US" sz="2400" dirty="0"/>
              <a:t> </a:t>
            </a:r>
            <a:r>
              <a:rPr lang="en-US" sz="2400" dirty="0" err="1"/>
              <a:t>trong</a:t>
            </a:r>
            <a:r>
              <a:rPr lang="en-US" sz="2400" dirty="0"/>
              <a:t> </a:t>
            </a:r>
            <a:r>
              <a:rPr lang="en-US" sz="2400" dirty="0" err="1"/>
              <a:t>thận</a:t>
            </a:r>
            <a:endParaRPr lang="en-US" sz="2400" dirty="0"/>
          </a:p>
        </p:txBody>
      </p:sp>
      <p:sp>
        <p:nvSpPr>
          <p:cNvPr id="3" name="Title 2"/>
          <p:cNvSpPr>
            <a:spLocks noGrp="1"/>
          </p:cNvSpPr>
          <p:nvPr>
            <p:ph type="title"/>
          </p:nvPr>
        </p:nvSpPr>
        <p:spPr>
          <a:xfrm>
            <a:off x="1396676" y="105700"/>
            <a:ext cx="9706377" cy="777875"/>
          </a:xfrm>
        </p:spPr>
        <p:txBody>
          <a:bodyPr>
            <a:normAutofit/>
          </a:bodyPr>
          <a:lstStyle/>
          <a:p>
            <a:r>
              <a:rPr lang="en-US" sz="2800" dirty="0"/>
              <a:t>CƠ CHẾ TĂNG ACID URIC MÁU Ở BỆNH THẬN MẠN</a:t>
            </a:r>
            <a:endParaRPr lang="en-US" sz="2800" dirty="0"/>
          </a:p>
        </p:txBody>
      </p:sp>
    </p:spTree>
    <p:extLst>
      <p:ext uri="{BB962C8B-B14F-4D97-AF65-F5344CB8AC3E}">
        <p14:creationId xmlns:p14="http://schemas.microsoft.com/office/powerpoint/2010/main" val="3474770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PPbvnhitw 169-đau chan bang nha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vnhitw169.potx" id="{719850F3-7B19-4D77-8489-C35D3D60F263}" vid="{6315819C-F623-4C08-AE8F-98D860E88B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14441</TotalTime>
  <Words>2311</Words>
  <Application>Microsoft Office PowerPoint</Application>
  <PresentationFormat>Widescreen</PresentationFormat>
  <Paragraphs>170</Paragraphs>
  <Slides>27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PPbvnhitw 169-đau chan bang nhau</vt:lpstr>
      <vt:lpstr>PowerPoint Presentation</vt:lpstr>
      <vt:lpstr>MỐI LIÊN HỆ GIỮA GOUT &amp; BỆNH THẬN MẠN</vt:lpstr>
      <vt:lpstr>ĐỊNH NGHĨA GOUTE &amp; TĂNG ACID URIC MÁU</vt:lpstr>
      <vt:lpstr>ĐỊNH NGHĨA GOUTE &amp; TĂNG URIC MÁU</vt:lpstr>
      <vt:lpstr>CƠ CHẾ TĂNG ACID URIC MÁU Ở BỆNH THẬN MẠN</vt:lpstr>
      <vt:lpstr>CƠ CHẾ TĂNG ACID URIC MÁU Ở CKD</vt:lpstr>
      <vt:lpstr>CƠ CHẾ TĂNG ACID URIC MÁU Ở BỆNH THẬN MẠN</vt:lpstr>
      <vt:lpstr>CƠ CHẾ TĂNG ACID URIC MÁU Ở BỆNH THẬN MẠN</vt:lpstr>
      <vt:lpstr>CƠ CHẾ TĂNG ACID URIC MÁU Ở BỆNH THẬN MẠN</vt:lpstr>
      <vt:lpstr>CƠ CHẾ TĂNG ACID URIC MÁU Ở BỆNH THẬN MẠN</vt:lpstr>
      <vt:lpstr>CƠ CHẾ TĂNG ACID URIC MÁU Ở BỆNH THẬN MẠN</vt:lpstr>
      <vt:lpstr>CƠ CHẾ TĂNG ACID URIC MÁU Ở BỆNH THẬN MẠN</vt:lpstr>
      <vt:lpstr>CƠ CHẾ TĂNG ACID URIC MÁU Ở BỆNH THẬN MẠN</vt:lpstr>
      <vt:lpstr>CƠ CHẾ TĂNG ACID URIC MÁU Ở BỆNH THẬN MẠN</vt:lpstr>
      <vt:lpstr>CHỈ ĐỊNH ĐIỀU TRỊ HẠ ACID URIC</vt:lpstr>
      <vt:lpstr>Thuốc đầu tay: Allopurinol</vt:lpstr>
      <vt:lpstr>Chỉ định Allopurinol theo eGFR</vt:lpstr>
      <vt:lpstr>Liều Allopurinol ở bệnh nhân lọc máu</vt:lpstr>
      <vt:lpstr>Theo dõi trong quá trình điều trị</vt:lpstr>
      <vt:lpstr>Thuốc đầu tay: Febuxostat</vt:lpstr>
      <vt:lpstr>ĐIỀU TRỊ HẠ ACID URIC MÁU?</vt:lpstr>
      <vt:lpstr>THUỐC NÀO?</vt:lpstr>
      <vt:lpstr>THUỐC NÀO?</vt:lpstr>
      <vt:lpstr>VAI TRÒ CỦA LỌC MÁU</vt:lpstr>
      <vt:lpstr>KẾT LUẬN</vt:lpstr>
      <vt:lpstr>TÀI LIỆU THAM KHẢM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Admin</dc:creator>
  <cp:lastModifiedBy>Asus-Pro</cp:lastModifiedBy>
  <cp:revision>442</cp:revision>
  <dcterms:created xsi:type="dcterms:W3CDTF">2022-03-14T01:15:12Z</dcterms:created>
  <dcterms:modified xsi:type="dcterms:W3CDTF">2026-03-27T09:06:21Z</dcterms:modified>
</cp:coreProperties>
</file>