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Lst>
  <p:notesMasterIdLst>
    <p:notesMasterId r:id="rId17"/>
  </p:notesMasterIdLst>
  <p:handoutMasterIdLst>
    <p:handoutMasterId r:id="rId18"/>
  </p:handoutMasterIdLst>
  <p:sldIdLst>
    <p:sldId id="1105" r:id="rId2"/>
    <p:sldId id="1101" r:id="rId3"/>
    <p:sldId id="1102" r:id="rId4"/>
    <p:sldId id="1118" r:id="rId5"/>
    <p:sldId id="1106" r:id="rId6"/>
    <p:sldId id="1107" r:id="rId7"/>
    <p:sldId id="1108" r:id="rId8"/>
    <p:sldId id="1109" r:id="rId9"/>
    <p:sldId id="1110" r:id="rId10"/>
    <p:sldId id="1111" r:id="rId11"/>
    <p:sldId id="1112" r:id="rId12"/>
    <p:sldId id="1113" r:id="rId13"/>
    <p:sldId id="1114" r:id="rId14"/>
    <p:sldId id="1117" r:id="rId15"/>
    <p:sldId id="1104" r:id="rId1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58A1D5"/>
    <a:srgbClr val="FCFDFD"/>
    <a:srgbClr val="28659C"/>
    <a:srgbClr val="B8B8B8"/>
    <a:srgbClr val="B7B8B8"/>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88640" autoAdjust="0"/>
  </p:normalViewPr>
  <p:slideViewPr>
    <p:cSldViewPr snapToGrid="0">
      <p:cViewPr varScale="1">
        <p:scale>
          <a:sx n="64" d="100"/>
          <a:sy n="64" d="100"/>
        </p:scale>
        <p:origin x="978" y="72"/>
      </p:cViewPr>
      <p:guideLst>
        <p:guide orient="horz" pos="2184"/>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7DBB8BD7-1D99-4E47-A148-9EEC32D3FB55}" type="datetimeFigureOut">
              <a:rPr lang="en-US" smtClean="0"/>
              <a:pPr/>
              <a:t>3/15/2026</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F7650FD-4E43-404A-8EE5-469A29A165FA}"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2F5FDF56-7B48-4FFA-B066-6E27F293B625}" type="datetimeFigureOut">
              <a:rPr lang="en-US" smtClean="0"/>
              <a:pPr/>
              <a:t>3/15/2026</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3FC2440-83B0-4C73-A546-764E2208C465}" type="slidenum">
              <a:rPr lang="en-US" smtClean="0"/>
              <a:pPr/>
              <a:t>‹#›</a:t>
            </a:fld>
            <a:endParaRPr lang="en-US"/>
          </a:p>
        </p:txBody>
      </p:sp>
    </p:spTree>
    <p:extLst>
      <p:ext uri="{BB962C8B-B14F-4D97-AF65-F5344CB8AC3E}">
        <p14:creationId xmlns:p14="http://schemas.microsoft.com/office/powerpoint/2010/main" val="165175912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1092413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87084-1F31-43C1-9DA4-3B1A800F34DD}"/>
              </a:ext>
            </a:extLst>
          </p:cNvPr>
          <p:cNvSpPr>
            <a:spLocks noGrp="1"/>
          </p:cNvSpPr>
          <p:nvPr>
            <p:ph idx="1"/>
          </p:nvPr>
        </p:nvSpPr>
        <p:spPr>
          <a:xfrm>
            <a:off x="851079" y="1344308"/>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a:extLst>
              <a:ext uri="{FF2B5EF4-FFF2-40B4-BE49-F238E27FC236}">
                <a16:creationId xmlns:a16="http://schemas.microsoft.com/office/drawing/2014/main" id="{F11AE0AE-1B2F-49DC-B0A1-7120014576C8}"/>
              </a:ext>
            </a:extLst>
          </p:cNvPr>
          <p:cNvSpPr>
            <a:spLocks noGrp="1"/>
          </p:cNvSpPr>
          <p:nvPr>
            <p:ph type="title"/>
          </p:nvPr>
        </p:nvSpPr>
        <p:spPr>
          <a:xfrm>
            <a:off x="2691685" y="86035"/>
            <a:ext cx="927278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4" name="Slide Number Placeholder 3"/>
          <p:cNvSpPr>
            <a:spLocks noGrp="1"/>
          </p:cNvSpPr>
          <p:nvPr>
            <p:ph type="sldNum" sz="quarter" idx="4"/>
          </p:nvPr>
        </p:nvSpPr>
        <p:spPr>
          <a:xfrm>
            <a:off x="11616933" y="6032326"/>
            <a:ext cx="502276" cy="360608"/>
          </a:xfrm>
          <a:prstGeom prst="rect">
            <a:avLst/>
          </a:prstGeom>
        </p:spPr>
        <p:txBody>
          <a:bodyPr vert="horz" lIns="91440" tIns="45720" rIns="91440" bIns="45720" rtlCol="0" anchor="ctr"/>
          <a:lstStyle>
            <a:lvl1pPr algn="ctr">
              <a:defRPr sz="15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1734155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C3A546F-0A33-41C7-9A36-8712BEA4B5AB}"/>
              </a:ext>
            </a:extLst>
          </p:cNvPr>
          <p:cNvSpPr>
            <a:spLocks noGrp="1"/>
          </p:cNvSpPr>
          <p:nvPr>
            <p:ph type="body" sz="quarter" idx="10"/>
          </p:nvPr>
        </p:nvSpPr>
        <p:spPr>
          <a:xfrm>
            <a:off x="1046163" y="1526257"/>
            <a:ext cx="10407404" cy="39306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8F87CEB5-2086-4D20-A19E-D7DA1F8ADB92}"/>
              </a:ext>
            </a:extLst>
          </p:cNvPr>
          <p:cNvSpPr>
            <a:spLocks noGrp="1"/>
          </p:cNvSpPr>
          <p:nvPr>
            <p:ph type="title"/>
          </p:nvPr>
        </p:nvSpPr>
        <p:spPr>
          <a:xfrm>
            <a:off x="2485623" y="86035"/>
            <a:ext cx="9706377"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5" name="Slide Number Placeholder 3"/>
          <p:cNvSpPr txBox="1">
            <a:spLocks/>
          </p:cNvSpPr>
          <p:nvPr userDrawn="1"/>
        </p:nvSpPr>
        <p:spPr>
          <a:xfrm>
            <a:off x="11689724" y="6034739"/>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182185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07537E-7031-46E3-8BAF-DB170420A4AD}"/>
              </a:ext>
            </a:extLst>
          </p:cNvPr>
          <p:cNvSpPr>
            <a:spLocks noGrp="1"/>
          </p:cNvSpPr>
          <p:nvPr>
            <p:ph sz="half" idx="1"/>
          </p:nvPr>
        </p:nvSpPr>
        <p:spPr>
          <a:xfrm>
            <a:off x="696531" y="1400618"/>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68ED14E-8B1D-470A-9D58-F27D4F45C265}"/>
              </a:ext>
            </a:extLst>
          </p:cNvPr>
          <p:cNvSpPr>
            <a:spLocks noGrp="1"/>
          </p:cNvSpPr>
          <p:nvPr>
            <p:ph sz="half" idx="2"/>
          </p:nvPr>
        </p:nvSpPr>
        <p:spPr>
          <a:xfrm>
            <a:off x="6455538" y="1400618"/>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519B0E43-95E5-4467-B6EA-F4854F52350C}"/>
              </a:ext>
            </a:extLst>
          </p:cNvPr>
          <p:cNvSpPr>
            <a:spLocks noGrp="1"/>
          </p:cNvSpPr>
          <p:nvPr>
            <p:ph type="title"/>
          </p:nvPr>
        </p:nvSpPr>
        <p:spPr>
          <a:xfrm>
            <a:off x="2434108" y="98914"/>
            <a:ext cx="9757892" cy="777875"/>
          </a:xfrm>
          <a:prstGeom prst="rect">
            <a:avLst/>
          </a:prstGeom>
        </p:spPr>
        <p:txBody>
          <a:bodyPr>
            <a:normAutofit/>
          </a:bodyPr>
          <a:lstStyle>
            <a:lvl1pPr algn="ctr">
              <a:lnSpc>
                <a:spcPct val="100000"/>
              </a:lnSpc>
              <a:defRPr sz="3600" b="1">
                <a:solidFill>
                  <a:srgbClr val="0070C0"/>
                </a:solidFill>
              </a:defRPr>
            </a:lvl1pPr>
          </a:lstStyle>
          <a:p>
            <a:r>
              <a:rPr lang="en-US" dirty="0"/>
              <a:t>Click to edit Master title style</a:t>
            </a:r>
          </a:p>
        </p:txBody>
      </p:sp>
      <p:sp>
        <p:nvSpPr>
          <p:cNvPr id="6" name="Slide Number Placeholder 3"/>
          <p:cNvSpPr txBox="1">
            <a:spLocks/>
          </p:cNvSpPr>
          <p:nvPr userDrawn="1"/>
        </p:nvSpPr>
        <p:spPr>
          <a:xfrm>
            <a:off x="11689724" y="6013854"/>
            <a:ext cx="502276" cy="360608"/>
          </a:xfrm>
          <a:prstGeom prst="rect">
            <a:avLst/>
          </a:prstGeom>
        </p:spPr>
        <p:txBody>
          <a:bodyPr vert="horz" lIns="91440" tIns="45720" rIns="91440" bIns="45720" rtlCol="0" anchor="ctr"/>
          <a:lstStyle>
            <a:lvl1pPr algn="ctr">
              <a:defRPr sz="1200">
                <a:solidFill>
                  <a:srgbClr val="0070C0"/>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EF1338-33B8-4F02-A6AD-5EC26488AF37}" type="slidenum">
              <a:rPr kumimoji="0" lang="en-US" sz="1500" b="0" i="0" u="none" strike="noStrike" kern="1200" cap="none" spc="0" normalizeH="0" baseline="0" noProof="0" smtClean="0">
                <a:ln>
                  <a:noFill/>
                </a:ln>
                <a:solidFill>
                  <a:srgbClr val="0070C0"/>
                </a:solidFill>
                <a:effectLst/>
                <a:uLnTx/>
                <a:uFillTx/>
                <a:latin typeface="+mn-l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500" b="0" i="0" u="none" strike="noStrike" kern="1200" cap="none" spc="0" normalizeH="0" baseline="0" noProof="0" dirty="0">
              <a:ln>
                <a:noFill/>
              </a:ln>
              <a:solidFill>
                <a:srgbClr val="0070C0"/>
              </a:solidFill>
              <a:effectLst/>
              <a:uLnTx/>
              <a:uFillTx/>
              <a:latin typeface="+mn-lt"/>
              <a:ea typeface="+mn-ea"/>
              <a:cs typeface="+mn-cs"/>
            </a:endParaRPr>
          </a:p>
        </p:txBody>
      </p:sp>
    </p:spTree>
    <p:extLst>
      <p:ext uri="{BB962C8B-B14F-4D97-AF65-F5344CB8AC3E}">
        <p14:creationId xmlns:p14="http://schemas.microsoft.com/office/powerpoint/2010/main" val="3989979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8B82D49C-ED4D-49AA-899B-8D3C496BB476}"/>
              </a:ext>
            </a:extLst>
          </p:cNvPr>
          <p:cNvSpPr>
            <a:spLocks noGrp="1"/>
          </p:cNvSpPr>
          <p:nvPr>
            <p:ph type="subTitle" idx="1" hasCustomPrompt="1"/>
          </p:nvPr>
        </p:nvSpPr>
        <p:spPr>
          <a:xfrm>
            <a:off x="1618268" y="1999481"/>
            <a:ext cx="9144000" cy="951109"/>
          </a:xfrm>
        </p:spPr>
        <p:txBody>
          <a:bodyPr>
            <a:normAutofit/>
          </a:bodyPr>
          <a:lstStyle>
            <a:lvl1pPr marL="0" indent="0" algn="ctr">
              <a:lnSpc>
                <a:spcPct val="100000"/>
              </a:lnSpc>
              <a:spcBef>
                <a:spcPts val="0"/>
              </a:spcBef>
              <a:buNone/>
              <a:defRPr sz="3600" b="1">
                <a:solidFill>
                  <a:srgbClr val="0070C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title</a:t>
            </a:r>
          </a:p>
        </p:txBody>
      </p:sp>
    </p:spTree>
    <p:extLst>
      <p:ext uri="{BB962C8B-B14F-4D97-AF65-F5344CB8AC3E}">
        <p14:creationId xmlns:p14="http://schemas.microsoft.com/office/powerpoint/2010/main" val="2761056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5EDF5D-0802-4857-BC6E-69469795FB79}"/>
              </a:ext>
            </a:extLst>
          </p:cNvPr>
          <p:cNvSpPr>
            <a:spLocks noGrp="1"/>
          </p:cNvSpPr>
          <p:nvPr>
            <p:ph type="body" idx="1"/>
          </p:nvPr>
        </p:nvSpPr>
        <p:spPr>
          <a:xfrm>
            <a:off x="915475" y="1323349"/>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4"/>
          </p:nvPr>
        </p:nvSpPr>
        <p:spPr>
          <a:xfrm>
            <a:off x="11663967" y="5948379"/>
            <a:ext cx="528033" cy="534472"/>
          </a:xfrm>
          <a:prstGeom prst="rect">
            <a:avLst/>
          </a:prstGeom>
          <a:ln>
            <a:solidFill>
              <a:schemeClr val="accent1"/>
            </a:solidFill>
          </a:ln>
        </p:spPr>
        <p:txBody>
          <a:bodyPr vert="horz" lIns="91440" tIns="45720" rIns="91440" bIns="45720" rtlCol="0" anchor="ctr"/>
          <a:lstStyle>
            <a:lvl1pPr algn="ctr">
              <a:defRPr sz="1600">
                <a:solidFill>
                  <a:srgbClr val="0070C0"/>
                </a:solidFill>
              </a:defRPr>
            </a:lvl1pPr>
          </a:lstStyle>
          <a:p>
            <a:fld id="{DBEF1338-33B8-4F02-A6AD-5EC26488AF37}" type="slidenum">
              <a:rPr lang="en-US" smtClean="0"/>
              <a:pPr/>
              <a:t>‹#›</a:t>
            </a:fld>
            <a:endParaRPr lang="en-US" dirty="0"/>
          </a:p>
        </p:txBody>
      </p:sp>
    </p:spTree>
    <p:extLst>
      <p:ext uri="{BB962C8B-B14F-4D97-AF65-F5344CB8AC3E}">
        <p14:creationId xmlns:p14="http://schemas.microsoft.com/office/powerpoint/2010/main" val="5963482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 id="2147483652" r:id="rId4"/>
    <p:sldLayoutId id="2147483658"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C008A-592A-A6C9-EF1F-DC13176526CB}"/>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90080534-7103-BD6C-C228-86A27EE0E70D}"/>
              </a:ext>
            </a:extLst>
          </p:cNvPr>
          <p:cNvSpPr>
            <a:spLocks noGrp="1"/>
          </p:cNvSpPr>
          <p:nvPr>
            <p:ph type="subTitle" idx="1"/>
          </p:nvPr>
        </p:nvSpPr>
        <p:spPr>
          <a:xfrm>
            <a:off x="1524000" y="1561736"/>
            <a:ext cx="9144000" cy="951109"/>
          </a:xfrm>
        </p:spPr>
        <p:txBody>
          <a:bodyPr>
            <a:normAutofit/>
          </a:bodyPr>
          <a:lstStyle/>
          <a:p>
            <a:r>
              <a:rPr lang="en-US" dirty="0"/>
              <a:t>CHĂM SÓC TRẺ THIẾU MÁU</a:t>
            </a:r>
          </a:p>
          <a:p>
            <a:endParaRPr lang="en-US" dirty="0"/>
          </a:p>
        </p:txBody>
      </p:sp>
      <p:sp>
        <p:nvSpPr>
          <p:cNvPr id="4" name="Slide Number Placeholder 3">
            <a:extLst>
              <a:ext uri="{FF2B5EF4-FFF2-40B4-BE49-F238E27FC236}">
                <a16:creationId xmlns:a16="http://schemas.microsoft.com/office/drawing/2014/main" id="{E7EEEE25-C92E-5B70-D262-260F95D16A3C}"/>
              </a:ext>
            </a:extLst>
          </p:cNvPr>
          <p:cNvSpPr>
            <a:spLocks noGrp="1"/>
          </p:cNvSpPr>
          <p:nvPr>
            <p:ph type="sldNum" sz="quarter" idx="4294967295"/>
          </p:nvPr>
        </p:nvSpPr>
        <p:spPr>
          <a:xfrm>
            <a:off x="11690350" y="6032500"/>
            <a:ext cx="501650" cy="360363"/>
          </a:xfrm>
        </p:spPr>
        <p:txBody>
          <a:bodyPr/>
          <a:lstStyle/>
          <a:p>
            <a:fld id="{DBEF1338-33B8-4F02-A6AD-5EC26488AF37}" type="slidenum">
              <a:rPr lang="en-US" smtClean="0"/>
              <a:pPr/>
              <a:t>0</a:t>
            </a:fld>
            <a:endParaRPr lang="en-US" dirty="0"/>
          </a:p>
        </p:txBody>
      </p:sp>
    </p:spTree>
    <p:extLst>
      <p:ext uri="{BB962C8B-B14F-4D97-AF65-F5344CB8AC3E}">
        <p14:creationId xmlns:p14="http://schemas.microsoft.com/office/powerpoint/2010/main" val="4171992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659F7C-AAB4-F3CC-E1A4-C53AD1F86737}"/>
              </a:ext>
            </a:extLst>
          </p:cNvPr>
          <p:cNvSpPr>
            <a:spLocks noGrp="1"/>
          </p:cNvSpPr>
          <p:nvPr>
            <p:ph type="body" sz="quarter" idx="10"/>
          </p:nvPr>
        </p:nvSpPr>
        <p:spPr/>
        <p:txBody>
          <a:bodyPr>
            <a:normAutofit lnSpcReduction="10000"/>
          </a:bodyPr>
          <a:lstStyle/>
          <a:p>
            <a:pPr marL="0" indent="0" algn="just">
              <a:buNone/>
            </a:pPr>
            <a:r>
              <a:rPr lang="en-US" b="1" dirty="0">
                <a:solidFill>
                  <a:srgbClr val="FF0000"/>
                </a:solidFill>
              </a:rPr>
              <a:t>1. TĂNG KHẢ NĂNG VẬN ĐỘNG CHO TRẺ</a:t>
            </a:r>
            <a:endParaRPr lang="vi-VN" b="1" dirty="0">
              <a:solidFill>
                <a:srgbClr val="FF0000"/>
              </a:solidFill>
            </a:endParaRPr>
          </a:p>
          <a:p>
            <a:pPr algn="just"/>
            <a:r>
              <a:rPr lang="vi-VN" b="1" dirty="0"/>
              <a:t>Nghỉ ngơi:</a:t>
            </a:r>
            <a:r>
              <a:rPr lang="vi-VN" dirty="0"/>
              <a:t> Để trẻ ở tư thế thoải mái, </a:t>
            </a:r>
            <a:r>
              <a:rPr lang="en-US" dirty="0" err="1"/>
              <a:t>cho</a:t>
            </a:r>
            <a:r>
              <a:rPr lang="en-US" dirty="0"/>
              <a:t> </a:t>
            </a:r>
            <a:r>
              <a:rPr lang="en-US" dirty="0" err="1"/>
              <a:t>trẻ</a:t>
            </a:r>
            <a:r>
              <a:rPr lang="en-US" dirty="0"/>
              <a:t> </a:t>
            </a:r>
            <a:r>
              <a:rPr lang="en-US" dirty="0" err="1"/>
              <a:t>nghỉ</a:t>
            </a:r>
            <a:r>
              <a:rPr lang="en-US" dirty="0"/>
              <a:t> </a:t>
            </a:r>
            <a:r>
              <a:rPr lang="en-US" dirty="0" err="1"/>
              <a:t>ngơi</a:t>
            </a:r>
            <a:r>
              <a:rPr lang="en-US" dirty="0"/>
              <a:t>, </a:t>
            </a:r>
            <a:r>
              <a:rPr lang="vi-VN" dirty="0"/>
              <a:t>thay đổi tư thế 2 giờ/lần.</a:t>
            </a:r>
          </a:p>
          <a:p>
            <a:pPr algn="just"/>
            <a:r>
              <a:rPr lang="vi-VN" b="1" dirty="0"/>
              <a:t>Vận động:</a:t>
            </a:r>
            <a:r>
              <a:rPr lang="vi-VN" dirty="0"/>
              <a:t> Tập thụ động/chủ động 4 giờ/lần. Tăng dần mức độ hoạt động dựa trên sự chịu đựng của trẻ.</a:t>
            </a:r>
          </a:p>
          <a:p>
            <a:pPr algn="just"/>
            <a:r>
              <a:rPr lang="vi-VN" b="1" dirty="0"/>
              <a:t>Theo dõi:</a:t>
            </a:r>
            <a:r>
              <a:rPr lang="vi-VN" dirty="0"/>
              <a:t> Đo dấu hiệu sinh tồn 4 giờ/lần. Chú ý các biểu hiện khó thở, nhịp tim nhanh khi vận động.</a:t>
            </a:r>
            <a:endParaRPr lang="en-US" dirty="0"/>
          </a:p>
          <a:p>
            <a:pPr algn="just"/>
            <a:r>
              <a:rPr lang="en-US" b="1" dirty="0" err="1"/>
              <a:t>Kết</a:t>
            </a:r>
            <a:r>
              <a:rPr lang="en-US" b="1" dirty="0"/>
              <a:t> </a:t>
            </a:r>
            <a:r>
              <a:rPr lang="en-US" b="1" dirty="0" err="1"/>
              <a:t>quả</a:t>
            </a:r>
            <a:r>
              <a:rPr lang="en-US" b="1" dirty="0"/>
              <a:t> </a:t>
            </a:r>
            <a:r>
              <a:rPr lang="en-US" b="1" dirty="0" err="1"/>
              <a:t>mong</a:t>
            </a:r>
            <a:r>
              <a:rPr lang="en-US" b="1" dirty="0"/>
              <a:t> </a:t>
            </a:r>
            <a:r>
              <a:rPr lang="en-US" b="1" dirty="0" err="1"/>
              <a:t>đợi</a:t>
            </a:r>
            <a:r>
              <a:rPr lang="en-US" dirty="0"/>
              <a:t>: </a:t>
            </a:r>
            <a:r>
              <a:rPr lang="vi-VN" dirty="0"/>
              <a:t>Tr</a:t>
            </a:r>
            <a:r>
              <a:rPr lang="en-US" dirty="0"/>
              <a:t>ẻ</a:t>
            </a:r>
            <a:r>
              <a:rPr lang="vi-VN" dirty="0"/>
              <a:t> sẽ chịu đựng được vận động tăng lên từ từ</a:t>
            </a:r>
          </a:p>
          <a:p>
            <a:endParaRPr lang="en-US" dirty="0"/>
          </a:p>
        </p:txBody>
      </p:sp>
      <p:sp>
        <p:nvSpPr>
          <p:cNvPr id="3" name="Title 2">
            <a:extLst>
              <a:ext uri="{FF2B5EF4-FFF2-40B4-BE49-F238E27FC236}">
                <a16:creationId xmlns:a16="http://schemas.microsoft.com/office/drawing/2014/main" id="{D19F3CD0-D783-6D7F-50D8-2DBE5271E0A7}"/>
              </a:ext>
            </a:extLst>
          </p:cNvPr>
          <p:cNvSpPr>
            <a:spLocks noGrp="1"/>
          </p:cNvSpPr>
          <p:nvPr>
            <p:ph type="title"/>
          </p:nvPr>
        </p:nvSpPr>
        <p:spPr/>
        <p:txBody>
          <a:bodyPr>
            <a:normAutofit/>
          </a:bodyPr>
          <a:lstStyle/>
          <a:p>
            <a:r>
              <a:rPr lang="en-US" dirty="0"/>
              <a:t>LẬP KẾ HOẠCH CS-THỰC HIỆN CAN THIỆP</a:t>
            </a:r>
          </a:p>
        </p:txBody>
      </p:sp>
    </p:spTree>
    <p:extLst>
      <p:ext uri="{BB962C8B-B14F-4D97-AF65-F5344CB8AC3E}">
        <p14:creationId xmlns:p14="http://schemas.microsoft.com/office/powerpoint/2010/main" val="1958152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AAFA2C-8686-FA03-56B6-E761309E67EE}"/>
              </a:ext>
            </a:extLst>
          </p:cNvPr>
          <p:cNvSpPr>
            <a:spLocks noGrp="1"/>
          </p:cNvSpPr>
          <p:nvPr>
            <p:ph type="body" sz="quarter" idx="10"/>
          </p:nvPr>
        </p:nvSpPr>
        <p:spPr/>
        <p:txBody>
          <a:bodyPr>
            <a:normAutofit lnSpcReduction="10000"/>
          </a:bodyPr>
          <a:lstStyle/>
          <a:p>
            <a:pPr marL="0" indent="0" algn="just">
              <a:buNone/>
            </a:pPr>
            <a:r>
              <a:rPr lang="en-US" b="1" dirty="0">
                <a:solidFill>
                  <a:srgbClr val="FF0000"/>
                </a:solidFill>
              </a:rPr>
              <a:t>2. ĐẢM BẢO AN TOÀN, PHÒNG CHỐNG CHẤN THƯƠNG</a:t>
            </a:r>
            <a:endParaRPr lang="vi-VN" b="1" dirty="0">
              <a:solidFill>
                <a:srgbClr val="FF0000"/>
              </a:solidFill>
            </a:endParaRPr>
          </a:p>
          <a:p>
            <a:pPr algn="just"/>
            <a:r>
              <a:rPr lang="vi-VN" b="1" dirty="0"/>
              <a:t>Môi trường:</a:t>
            </a:r>
            <a:r>
              <a:rPr lang="vi-VN" dirty="0"/>
              <a:t> Giường thấp, có tay vịn cao. Môi trường yên tĩnh, ấm áp.</a:t>
            </a:r>
          </a:p>
          <a:p>
            <a:pPr algn="just"/>
            <a:r>
              <a:rPr lang="vi-VN" b="1" dirty="0"/>
              <a:t>Hỗ trợ:</a:t>
            </a:r>
            <a:r>
              <a:rPr lang="vi-VN" dirty="0"/>
              <a:t> Giúp trẻ khi đi lại. Hướng dẫn trẻ duỗi chân từ từ trước khi rời giường. Sử dụng giày dép chống trơn trượt.</a:t>
            </a:r>
          </a:p>
          <a:p>
            <a:pPr algn="just"/>
            <a:r>
              <a:rPr lang="vi-VN" b="1" dirty="0"/>
              <a:t>Theo dõi thần kinh:</a:t>
            </a:r>
            <a:r>
              <a:rPr lang="vi-VN" dirty="0"/>
              <a:t> Đánh giá mức độ tỉnh táo 4 giờ/lần, theo dõi nồng độ Oxy mạch (SpO2).</a:t>
            </a:r>
            <a:endParaRPr lang="en-US" dirty="0"/>
          </a:p>
          <a:p>
            <a:pPr algn="just"/>
            <a:r>
              <a:rPr lang="en-US" b="1" dirty="0" err="1"/>
              <a:t>Kết</a:t>
            </a:r>
            <a:r>
              <a:rPr lang="en-US" b="1" dirty="0"/>
              <a:t> </a:t>
            </a:r>
            <a:r>
              <a:rPr lang="en-US" b="1" dirty="0" err="1"/>
              <a:t>quả</a:t>
            </a:r>
            <a:r>
              <a:rPr lang="en-US" b="1" dirty="0"/>
              <a:t> </a:t>
            </a:r>
            <a:r>
              <a:rPr lang="en-US" b="1" dirty="0" err="1"/>
              <a:t>mong</a:t>
            </a:r>
            <a:r>
              <a:rPr lang="en-US" b="1" dirty="0"/>
              <a:t> </a:t>
            </a:r>
            <a:r>
              <a:rPr lang="en-US" b="1" dirty="0" err="1"/>
              <a:t>đợi</a:t>
            </a:r>
            <a:r>
              <a:rPr lang="en-US" dirty="0"/>
              <a:t>: </a:t>
            </a:r>
            <a:r>
              <a:rPr lang="en-US" dirty="0" err="1"/>
              <a:t>trẻ</a:t>
            </a:r>
            <a:r>
              <a:rPr lang="en-US" dirty="0"/>
              <a:t> </a:t>
            </a:r>
            <a:r>
              <a:rPr lang="en-US" dirty="0" err="1"/>
              <a:t>không</a:t>
            </a:r>
            <a:r>
              <a:rPr lang="en-US" dirty="0"/>
              <a:t> </a:t>
            </a:r>
            <a:r>
              <a:rPr lang="en-US" dirty="0" err="1"/>
              <a:t>bị</a:t>
            </a:r>
            <a:r>
              <a:rPr lang="en-US" dirty="0"/>
              <a:t> </a:t>
            </a:r>
            <a:r>
              <a:rPr lang="en-US" dirty="0" err="1"/>
              <a:t>chấn</a:t>
            </a:r>
            <a:r>
              <a:rPr lang="en-US" dirty="0"/>
              <a:t> </a:t>
            </a:r>
            <a:r>
              <a:rPr lang="en-US" dirty="0" err="1"/>
              <a:t>thương</a:t>
            </a:r>
            <a:r>
              <a:rPr lang="en-US" dirty="0"/>
              <a:t> </a:t>
            </a:r>
            <a:r>
              <a:rPr lang="en-US" dirty="0" err="1"/>
              <a:t>trong</a:t>
            </a:r>
            <a:r>
              <a:rPr lang="en-US" dirty="0"/>
              <a:t> </a:t>
            </a:r>
            <a:r>
              <a:rPr lang="en-US" dirty="0" err="1"/>
              <a:t>thời</a:t>
            </a:r>
            <a:r>
              <a:rPr lang="en-US" dirty="0"/>
              <a:t> </a:t>
            </a:r>
            <a:r>
              <a:rPr lang="en-US" dirty="0" err="1"/>
              <a:t>gian</a:t>
            </a:r>
            <a:r>
              <a:rPr lang="en-US" dirty="0"/>
              <a:t> </a:t>
            </a:r>
            <a:r>
              <a:rPr lang="en-US" dirty="0" err="1"/>
              <a:t>nằm</a:t>
            </a:r>
            <a:r>
              <a:rPr lang="en-US" dirty="0"/>
              <a:t> </a:t>
            </a:r>
            <a:r>
              <a:rPr lang="en-US" dirty="0" err="1"/>
              <a:t>viện</a:t>
            </a:r>
            <a:endParaRPr lang="vi-VN" dirty="0"/>
          </a:p>
          <a:p>
            <a:endParaRPr lang="en-US" dirty="0"/>
          </a:p>
        </p:txBody>
      </p:sp>
      <p:sp>
        <p:nvSpPr>
          <p:cNvPr id="3" name="Title 2">
            <a:extLst>
              <a:ext uri="{FF2B5EF4-FFF2-40B4-BE49-F238E27FC236}">
                <a16:creationId xmlns:a16="http://schemas.microsoft.com/office/drawing/2014/main" id="{6AA122D2-E71A-4200-1FAA-FD2238CA995C}"/>
              </a:ext>
            </a:extLst>
          </p:cNvPr>
          <p:cNvSpPr>
            <a:spLocks noGrp="1"/>
          </p:cNvSpPr>
          <p:nvPr>
            <p:ph type="title"/>
          </p:nvPr>
        </p:nvSpPr>
        <p:spPr/>
        <p:txBody>
          <a:bodyPr/>
          <a:lstStyle/>
          <a:p>
            <a:r>
              <a:rPr lang="en-US" dirty="0"/>
              <a:t>LẬP KẾ HOẠCH CS-THỰC HIỆN CAN THIỆP</a:t>
            </a:r>
          </a:p>
        </p:txBody>
      </p:sp>
    </p:spTree>
    <p:extLst>
      <p:ext uri="{BB962C8B-B14F-4D97-AF65-F5344CB8AC3E}">
        <p14:creationId xmlns:p14="http://schemas.microsoft.com/office/powerpoint/2010/main" val="3033561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AF376-556E-1E05-D47B-258718A727F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B7EB81-7B18-BA9C-C023-96D2F4D72B31}"/>
              </a:ext>
            </a:extLst>
          </p:cNvPr>
          <p:cNvSpPr>
            <a:spLocks noGrp="1"/>
          </p:cNvSpPr>
          <p:nvPr>
            <p:ph type="body" sz="quarter" idx="10"/>
          </p:nvPr>
        </p:nvSpPr>
        <p:spPr/>
        <p:txBody>
          <a:bodyPr/>
          <a:lstStyle/>
          <a:p>
            <a:pPr marL="0" indent="0" algn="just">
              <a:buNone/>
            </a:pPr>
            <a:r>
              <a:rPr lang="en-US" b="1" dirty="0">
                <a:solidFill>
                  <a:srgbClr val="FF0000"/>
                </a:solidFill>
              </a:rPr>
              <a:t>3. PHÒNG NGỪA NHIỄM TRÙNG</a:t>
            </a:r>
          </a:p>
          <a:p>
            <a:pPr algn="just"/>
            <a:r>
              <a:rPr lang="vi-VN" b="1" dirty="0"/>
              <a:t>Cách ly bảo vệ:</a:t>
            </a:r>
            <a:r>
              <a:rPr lang="vi-VN" dirty="0"/>
              <a:t> Tránh tiếp xúc người bị cảm cúm/nhiễm trùng. Hạn chế thăm nuôi (ưu tiên liên lạc điện thoại).</a:t>
            </a:r>
          </a:p>
          <a:p>
            <a:pPr algn="just"/>
            <a:r>
              <a:rPr lang="vi-VN" b="1" dirty="0"/>
              <a:t>Vệ sinh:</a:t>
            </a:r>
            <a:r>
              <a:rPr lang="vi-VN" dirty="0"/>
              <a:t> Hướng dẫn rửa tay đúng cách. Theo dõi nhiệt độ và công thức bạch cầu thường xuyên.</a:t>
            </a:r>
          </a:p>
          <a:p>
            <a:pPr algn="just"/>
            <a:r>
              <a:rPr lang="en-US" b="1" dirty="0" err="1"/>
              <a:t>Kết</a:t>
            </a:r>
            <a:r>
              <a:rPr lang="en-US" b="1" dirty="0"/>
              <a:t> </a:t>
            </a:r>
            <a:r>
              <a:rPr lang="en-US" b="1" dirty="0" err="1"/>
              <a:t>quả</a:t>
            </a:r>
            <a:r>
              <a:rPr lang="en-US" b="1" dirty="0"/>
              <a:t> </a:t>
            </a:r>
            <a:r>
              <a:rPr lang="en-US" b="1" dirty="0" err="1"/>
              <a:t>mong</a:t>
            </a:r>
            <a:r>
              <a:rPr lang="en-US" b="1" dirty="0"/>
              <a:t> </a:t>
            </a:r>
            <a:r>
              <a:rPr lang="en-US" b="1" dirty="0" err="1"/>
              <a:t>đợi</a:t>
            </a:r>
            <a:r>
              <a:rPr lang="en-US" dirty="0"/>
              <a:t>: </a:t>
            </a:r>
            <a:r>
              <a:rPr lang="en-US" dirty="0" err="1"/>
              <a:t>Trẻ</a:t>
            </a:r>
            <a:r>
              <a:rPr lang="en-US" dirty="0"/>
              <a:t> </a:t>
            </a:r>
            <a:r>
              <a:rPr lang="en-US" dirty="0" err="1"/>
              <a:t>không</a:t>
            </a:r>
            <a:r>
              <a:rPr lang="en-US" dirty="0"/>
              <a:t> </a:t>
            </a:r>
            <a:r>
              <a:rPr lang="en-US" dirty="0" err="1"/>
              <a:t>bị</a:t>
            </a:r>
            <a:r>
              <a:rPr lang="en-US" dirty="0"/>
              <a:t> </a:t>
            </a:r>
            <a:r>
              <a:rPr lang="en-US" dirty="0" err="1"/>
              <a:t>nhiễm</a:t>
            </a:r>
            <a:r>
              <a:rPr lang="en-US" dirty="0"/>
              <a:t> </a:t>
            </a:r>
            <a:r>
              <a:rPr lang="en-US" dirty="0" err="1"/>
              <a:t>trùng</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nằm</a:t>
            </a:r>
            <a:r>
              <a:rPr lang="en-US" dirty="0"/>
              <a:t> </a:t>
            </a:r>
            <a:r>
              <a:rPr lang="en-US" dirty="0" err="1"/>
              <a:t>viện</a:t>
            </a:r>
            <a:endParaRPr lang="en-US" dirty="0"/>
          </a:p>
        </p:txBody>
      </p:sp>
      <p:sp>
        <p:nvSpPr>
          <p:cNvPr id="3" name="Title 2">
            <a:extLst>
              <a:ext uri="{FF2B5EF4-FFF2-40B4-BE49-F238E27FC236}">
                <a16:creationId xmlns:a16="http://schemas.microsoft.com/office/drawing/2014/main" id="{1129C0B5-0322-62C6-54E2-320EC505120A}"/>
              </a:ext>
            </a:extLst>
          </p:cNvPr>
          <p:cNvSpPr>
            <a:spLocks noGrp="1"/>
          </p:cNvSpPr>
          <p:nvPr>
            <p:ph type="title"/>
          </p:nvPr>
        </p:nvSpPr>
        <p:spPr/>
        <p:txBody>
          <a:bodyPr/>
          <a:lstStyle/>
          <a:p>
            <a:r>
              <a:rPr lang="en-US" dirty="0"/>
              <a:t>LẬP KẾ HOẠCH CS-THỰC HIỆN CAN THIỆP</a:t>
            </a:r>
          </a:p>
        </p:txBody>
      </p:sp>
    </p:spTree>
    <p:extLst>
      <p:ext uri="{BB962C8B-B14F-4D97-AF65-F5344CB8AC3E}">
        <p14:creationId xmlns:p14="http://schemas.microsoft.com/office/powerpoint/2010/main" val="3300362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5D378-ECF4-26CC-60B7-4010DA940B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84C628-CB8B-B134-63DF-92D2DD0F4056}"/>
              </a:ext>
            </a:extLst>
          </p:cNvPr>
          <p:cNvSpPr>
            <a:spLocks noGrp="1"/>
          </p:cNvSpPr>
          <p:nvPr>
            <p:ph type="body" sz="quarter" idx="10"/>
          </p:nvPr>
        </p:nvSpPr>
        <p:spPr>
          <a:xfrm>
            <a:off x="1046163" y="1019331"/>
            <a:ext cx="10407404" cy="5276538"/>
          </a:xfrm>
        </p:spPr>
        <p:txBody>
          <a:bodyPr>
            <a:normAutofit/>
          </a:bodyPr>
          <a:lstStyle/>
          <a:p>
            <a:pPr marL="0" indent="0" algn="just">
              <a:buNone/>
            </a:pPr>
            <a:r>
              <a:rPr lang="en-US" b="1" dirty="0">
                <a:solidFill>
                  <a:srgbClr val="FF0000"/>
                </a:solidFill>
              </a:rPr>
              <a:t>4. GIÁO DỤC SK </a:t>
            </a:r>
            <a:r>
              <a:rPr lang="vi-VN" b="1" dirty="0">
                <a:solidFill>
                  <a:srgbClr val="FF0000"/>
                </a:solidFill>
              </a:rPr>
              <a:t>&amp; D</a:t>
            </a:r>
            <a:r>
              <a:rPr lang="en-US" b="1" dirty="0">
                <a:solidFill>
                  <a:srgbClr val="FF0000"/>
                </a:solidFill>
              </a:rPr>
              <a:t>INH DƯỠNG</a:t>
            </a:r>
            <a:endParaRPr lang="vi-VN" b="1" dirty="0">
              <a:solidFill>
                <a:srgbClr val="FF0000"/>
              </a:solidFill>
            </a:endParaRPr>
          </a:p>
          <a:p>
            <a:pPr algn="just"/>
            <a:r>
              <a:rPr lang="vi-VN" b="1" dirty="0"/>
              <a:t>Chế độ ăn:</a:t>
            </a:r>
            <a:r>
              <a:rPr lang="vi-VN" dirty="0"/>
              <a:t> Tăng cường thực phẩm giàu sắt, acid folic (gan, tạng, rau xanh, các loại hạt).</a:t>
            </a:r>
          </a:p>
          <a:p>
            <a:pPr algn="just"/>
            <a:r>
              <a:rPr lang="vi-VN" b="1" dirty="0"/>
              <a:t>Sử dụng thuốc:</a:t>
            </a:r>
            <a:endParaRPr lang="vi-VN" dirty="0"/>
          </a:p>
          <a:p>
            <a:pPr lvl="1" algn="just"/>
            <a:r>
              <a:rPr lang="vi-VN" dirty="0"/>
              <a:t>Uống sắt </a:t>
            </a:r>
            <a:r>
              <a:rPr lang="vi-VN" b="1" dirty="0"/>
              <a:t>sau bữa ăn</a:t>
            </a:r>
            <a:r>
              <a:rPr lang="vi-VN" dirty="0"/>
              <a:t> (giảm kích ứng tiêu hóa).</a:t>
            </a:r>
          </a:p>
          <a:p>
            <a:pPr lvl="1" algn="just"/>
            <a:r>
              <a:rPr lang="vi-VN" dirty="0"/>
              <a:t>Giải thích hiện tượng </a:t>
            </a:r>
            <a:r>
              <a:rPr lang="vi-VN" b="1" dirty="0"/>
              <a:t>đi ngoài phân đen</a:t>
            </a:r>
            <a:r>
              <a:rPr lang="vi-VN" dirty="0"/>
              <a:t> khi uống sắt để gia đình không lo lắng.</a:t>
            </a:r>
          </a:p>
          <a:p>
            <a:pPr lvl="1" algn="just"/>
            <a:r>
              <a:rPr lang="vi-VN" dirty="0"/>
              <a:t>Nhắc nhở tiêm Vitamin B12 định kỳ (nếu có chỉ định).</a:t>
            </a:r>
          </a:p>
          <a:p>
            <a:pPr algn="just"/>
            <a:r>
              <a:rPr lang="vi-VN" b="1" dirty="0"/>
              <a:t>Tái khám:</a:t>
            </a:r>
            <a:r>
              <a:rPr lang="vi-VN" dirty="0"/>
              <a:t> Nhấn mạnh tầm quan trọng của việc xét nghiệm định kỳ.</a:t>
            </a:r>
            <a:endParaRPr lang="en-US" dirty="0"/>
          </a:p>
          <a:p>
            <a:pPr algn="just"/>
            <a:r>
              <a:rPr lang="en-US" dirty="0" err="1"/>
              <a:t>Kết</a:t>
            </a:r>
            <a:r>
              <a:rPr lang="en-US" dirty="0"/>
              <a:t> </a:t>
            </a:r>
            <a:r>
              <a:rPr lang="en-US" dirty="0" err="1"/>
              <a:t>quả</a:t>
            </a:r>
            <a:r>
              <a:rPr lang="en-US" dirty="0"/>
              <a:t> </a:t>
            </a:r>
            <a:r>
              <a:rPr lang="en-US" dirty="0" err="1"/>
              <a:t>mong</a:t>
            </a:r>
            <a:r>
              <a:rPr lang="en-US" dirty="0"/>
              <a:t> </a:t>
            </a:r>
            <a:r>
              <a:rPr lang="en-US" dirty="0" err="1"/>
              <a:t>đợi</a:t>
            </a:r>
            <a:r>
              <a:rPr lang="en-US" dirty="0"/>
              <a:t>: </a:t>
            </a:r>
            <a:r>
              <a:rPr lang="en-US" dirty="0" err="1"/>
              <a:t>bố</a:t>
            </a:r>
            <a:r>
              <a:rPr lang="en-US" dirty="0"/>
              <a:t> </a:t>
            </a:r>
            <a:r>
              <a:rPr lang="en-US" dirty="0" err="1"/>
              <a:t>mẹ</a:t>
            </a:r>
            <a:r>
              <a:rPr lang="en-US" dirty="0"/>
              <a:t> </a:t>
            </a:r>
            <a:r>
              <a:rPr lang="en-US" dirty="0" err="1"/>
              <a:t>hiểu</a:t>
            </a:r>
            <a:r>
              <a:rPr lang="en-US" dirty="0"/>
              <a:t> </a:t>
            </a:r>
            <a:r>
              <a:rPr lang="en-US" dirty="0" err="1"/>
              <a:t>biết</a:t>
            </a:r>
            <a:r>
              <a:rPr lang="en-US" dirty="0"/>
              <a:t> </a:t>
            </a:r>
            <a:r>
              <a:rPr lang="en-US" dirty="0" err="1"/>
              <a:t>và</a:t>
            </a:r>
            <a:r>
              <a:rPr lang="en-US" dirty="0"/>
              <a:t> </a:t>
            </a:r>
            <a:r>
              <a:rPr lang="en-US" dirty="0" err="1"/>
              <a:t>thực</a:t>
            </a:r>
            <a:r>
              <a:rPr lang="en-US" dirty="0"/>
              <a:t> </a:t>
            </a:r>
            <a:r>
              <a:rPr lang="en-US" dirty="0" err="1"/>
              <a:t>hiện</a:t>
            </a:r>
            <a:r>
              <a:rPr lang="en-US" dirty="0"/>
              <a:t> </a:t>
            </a:r>
            <a:r>
              <a:rPr lang="en-US" dirty="0" err="1"/>
              <a:t>được</a:t>
            </a:r>
            <a:r>
              <a:rPr lang="en-US" dirty="0"/>
              <a:t> </a:t>
            </a:r>
            <a:r>
              <a:rPr lang="en-US" dirty="0" err="1"/>
              <a:t>những</a:t>
            </a:r>
            <a:r>
              <a:rPr lang="en-US" dirty="0"/>
              <a:t> </a:t>
            </a:r>
            <a:r>
              <a:rPr lang="en-US" dirty="0" err="1"/>
              <a:t>kỹ</a:t>
            </a:r>
            <a:r>
              <a:rPr lang="en-US" dirty="0"/>
              <a:t> </a:t>
            </a:r>
            <a:r>
              <a:rPr lang="en-US" dirty="0" err="1"/>
              <a:t>năng</a:t>
            </a:r>
            <a:r>
              <a:rPr lang="en-US" dirty="0"/>
              <a:t> </a:t>
            </a:r>
            <a:r>
              <a:rPr lang="en-US" dirty="0" err="1"/>
              <a:t>cần</a:t>
            </a:r>
            <a:r>
              <a:rPr lang="en-US" dirty="0"/>
              <a:t> </a:t>
            </a:r>
            <a:r>
              <a:rPr lang="en-US" dirty="0" err="1"/>
              <a:t>thiết</a:t>
            </a:r>
            <a:r>
              <a:rPr lang="en-US" dirty="0"/>
              <a:t> </a:t>
            </a:r>
            <a:r>
              <a:rPr lang="en-US" dirty="0" err="1"/>
              <a:t>để</a:t>
            </a:r>
            <a:r>
              <a:rPr lang="en-US" dirty="0"/>
              <a:t> </a:t>
            </a:r>
            <a:r>
              <a:rPr lang="en-US" dirty="0" err="1"/>
              <a:t>chăn</a:t>
            </a:r>
            <a:r>
              <a:rPr lang="en-US" dirty="0"/>
              <a:t> </a:t>
            </a:r>
            <a:r>
              <a:rPr lang="en-US" dirty="0" err="1"/>
              <a:t>sóc</a:t>
            </a:r>
            <a:r>
              <a:rPr lang="en-US" dirty="0"/>
              <a:t> </a:t>
            </a:r>
            <a:r>
              <a:rPr lang="en-US" dirty="0" err="1"/>
              <a:t>trẻ</a:t>
            </a:r>
            <a:r>
              <a:rPr lang="en-US" dirty="0"/>
              <a:t> </a:t>
            </a:r>
            <a:r>
              <a:rPr lang="en-US" dirty="0" err="1"/>
              <a:t>sau</a:t>
            </a:r>
            <a:r>
              <a:rPr lang="en-US" dirty="0"/>
              <a:t> </a:t>
            </a:r>
            <a:r>
              <a:rPr lang="en-US" dirty="0" err="1"/>
              <a:t>khi</a:t>
            </a:r>
            <a:r>
              <a:rPr lang="en-US" dirty="0"/>
              <a:t> </a:t>
            </a:r>
            <a:r>
              <a:rPr lang="en-US" dirty="0" err="1"/>
              <a:t>ra</a:t>
            </a:r>
            <a:r>
              <a:rPr lang="en-US" dirty="0"/>
              <a:t> </a:t>
            </a:r>
            <a:r>
              <a:rPr lang="en-US" dirty="0" err="1"/>
              <a:t>viện</a:t>
            </a:r>
            <a:endParaRPr lang="vi-VN" dirty="0"/>
          </a:p>
          <a:p>
            <a:endParaRPr lang="en-US" dirty="0"/>
          </a:p>
        </p:txBody>
      </p:sp>
      <p:sp>
        <p:nvSpPr>
          <p:cNvPr id="3" name="Title 2">
            <a:extLst>
              <a:ext uri="{FF2B5EF4-FFF2-40B4-BE49-F238E27FC236}">
                <a16:creationId xmlns:a16="http://schemas.microsoft.com/office/drawing/2014/main" id="{6C6FBB23-FCE9-E41A-088A-DA7D2AD07D5F}"/>
              </a:ext>
            </a:extLst>
          </p:cNvPr>
          <p:cNvSpPr>
            <a:spLocks noGrp="1"/>
          </p:cNvSpPr>
          <p:nvPr>
            <p:ph type="title"/>
          </p:nvPr>
        </p:nvSpPr>
        <p:spPr/>
        <p:txBody>
          <a:bodyPr/>
          <a:lstStyle/>
          <a:p>
            <a:r>
              <a:rPr lang="en-US" dirty="0"/>
              <a:t>LẬP KẾ HOẠCH CS-THỰC HIỆN CAN THIỆP</a:t>
            </a:r>
          </a:p>
        </p:txBody>
      </p:sp>
    </p:spTree>
    <p:extLst>
      <p:ext uri="{BB962C8B-B14F-4D97-AF65-F5344CB8AC3E}">
        <p14:creationId xmlns:p14="http://schemas.microsoft.com/office/powerpoint/2010/main" val="2302260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F67A7B-3100-A31F-2958-0C59364752FA}"/>
              </a:ext>
            </a:extLst>
          </p:cNvPr>
          <p:cNvSpPr>
            <a:spLocks noGrp="1"/>
          </p:cNvSpPr>
          <p:nvPr>
            <p:ph type="title"/>
          </p:nvPr>
        </p:nvSpPr>
        <p:spPr/>
        <p:txBody>
          <a:bodyPr/>
          <a:lstStyle/>
          <a:p>
            <a:r>
              <a:rPr lang="en-US" dirty="0"/>
              <a:t>ĐÁNH GIÁ</a:t>
            </a:r>
          </a:p>
        </p:txBody>
      </p:sp>
      <p:sp>
        <p:nvSpPr>
          <p:cNvPr id="4" name="Rectangle 1">
            <a:extLst>
              <a:ext uri="{FF2B5EF4-FFF2-40B4-BE49-F238E27FC236}">
                <a16:creationId xmlns:a16="http://schemas.microsoft.com/office/drawing/2014/main" id="{A75B7218-A87F-9F4B-A848-BF8435AFEB44}"/>
              </a:ext>
            </a:extLst>
          </p:cNvPr>
          <p:cNvSpPr>
            <a:spLocks noGrp="1" noChangeArrowheads="1"/>
          </p:cNvSpPr>
          <p:nvPr>
            <p:ph type="body" sz="quarter" idx="10"/>
          </p:nvPr>
        </p:nvSpPr>
        <p:spPr bwMode="auto">
          <a:xfrm>
            <a:off x="1046163" y="1821895"/>
            <a:ext cx="10166480" cy="333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err="1">
                <a:ln>
                  <a:noFill/>
                </a:ln>
                <a:solidFill>
                  <a:srgbClr val="FF0000"/>
                </a:solidFill>
                <a:effectLst/>
              </a:rPr>
              <a:t>Một</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kế</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hoạch</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chăm</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sóc</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thành</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công</a:t>
            </a:r>
            <a:r>
              <a:rPr kumimoji="0" lang="en-US" altLang="en-US" b="0" i="0" u="none" strike="noStrike" cap="none" normalizeH="0" baseline="0" dirty="0">
                <a:ln>
                  <a:noFill/>
                </a:ln>
                <a:solidFill>
                  <a:srgbClr val="FF0000"/>
                </a:solidFill>
                <a:effectLst/>
              </a:rPr>
              <a:t> </a:t>
            </a:r>
            <a:r>
              <a:rPr kumimoji="0" lang="en-US" altLang="en-US" b="0" i="0" u="none" strike="noStrike" cap="none" normalizeH="0" baseline="0" dirty="0" err="1">
                <a:ln>
                  <a:noFill/>
                </a:ln>
                <a:solidFill>
                  <a:srgbClr val="FF0000"/>
                </a:solidFill>
                <a:effectLst/>
              </a:rPr>
              <a:t>khi</a:t>
            </a:r>
            <a:r>
              <a:rPr kumimoji="0" lang="en-US" altLang="en-US" b="0" i="0" u="none" strike="noStrike" cap="none" normalizeH="0" baseline="0" dirty="0">
                <a:ln>
                  <a:noFill/>
                </a:ln>
                <a:solidFill>
                  <a:srgbClr val="FF0000"/>
                </a:solidFill>
                <a:effectLst/>
              </a:rPr>
              <a:t>:</a:t>
            </a:r>
          </a:p>
          <a:p>
            <a:pPr marL="0" lvl="0" indent="0" algn="just" eaLnBrk="0" fontAlgn="base" hangingPunct="0">
              <a:lnSpc>
                <a:spcPct val="100000"/>
              </a:lnSpc>
              <a:spcBef>
                <a:spcPct val="0"/>
              </a:spcBef>
              <a:spcAft>
                <a:spcPct val="0"/>
              </a:spcAft>
              <a:buFontTx/>
              <a:buAutoNum type="arabicPeriod"/>
            </a:pPr>
            <a:r>
              <a:rPr kumimoji="0" lang="en-US" altLang="en-US" b="0" i="0" u="none" strike="noStrike" cap="none" normalizeH="0" baseline="0" dirty="0" err="1">
                <a:ln>
                  <a:noFill/>
                </a:ln>
                <a:solidFill>
                  <a:schemeClr val="tx1"/>
                </a:solidFill>
                <a:effectLst/>
              </a:rPr>
              <a:t>Trẻ</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không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bị</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chấn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thương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không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có</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dấu</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hiệu</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nhiễm</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trùng</a:t>
            </a:r>
            <a:r>
              <a:rPr kumimoji="0" lang="en-US" altLang="en-US" b="0" i="0" u="none" strike="noStrike" cap="none" normalizeH="0" baseline="0" dirty="0">
                <a:ln>
                  <a:noFill/>
                </a:ln>
                <a:solidFill>
                  <a:schemeClr val="tx1"/>
                </a:solidFill>
                <a:effectLst/>
              </a:rPr>
              <a:t> </a:t>
            </a:r>
            <a:r>
              <a:rPr lang="en-US" altLang="en-US" dirty="0">
                <a:latin typeface="Arial" panose="020B0604020202020204" pitchFamily="34" charset="0"/>
              </a:rPr>
              <a:t>(&lt; 37,2°C)</a:t>
            </a:r>
            <a:endParaRPr kumimoji="0" lang="en-US" altLang="en-US"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AutoNum type="arabicPeriod"/>
              <a:tabLst/>
            </a:pPr>
            <a:r>
              <a:rPr kumimoji="0" lang="en-US" altLang="en-US" b="0" i="0" u="none" strike="noStrike" cap="none" normalizeH="0" baseline="0" dirty="0">
                <a:ln>
                  <a:noFill/>
                </a:ln>
                <a:solidFill>
                  <a:schemeClr val="tx1"/>
                </a:solidFill>
                <a:effectLst/>
              </a:rPr>
              <a:t>Các </a:t>
            </a:r>
            <a:r>
              <a:rPr kumimoji="0" lang="en-US" altLang="en-US" b="0" i="0" u="none" strike="noStrike" cap="none" normalizeH="0" baseline="0" dirty="0" err="1">
                <a:ln>
                  <a:noFill/>
                </a:ln>
                <a:solidFill>
                  <a:schemeClr val="tx1"/>
                </a:solidFill>
                <a:effectLst/>
              </a:rPr>
              <a:t>chỉ</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số</a:t>
            </a:r>
            <a:r>
              <a:rPr kumimoji="0" lang="en-US" altLang="en-US" b="0" i="0" u="none" strike="noStrike" cap="none" normalizeH="0" baseline="0" dirty="0">
                <a:ln>
                  <a:noFill/>
                </a:ln>
                <a:solidFill>
                  <a:schemeClr val="tx1"/>
                </a:solidFill>
                <a:effectLst/>
              </a:rPr>
              <a:t> Hb, </a:t>
            </a:r>
            <a:r>
              <a:rPr kumimoji="0" lang="en-US" altLang="en-US" b="0" i="0" u="none" strike="noStrike" cap="none" normalizeH="0" baseline="0" dirty="0" err="1">
                <a:ln>
                  <a:noFill/>
                </a:ln>
                <a:solidFill>
                  <a:schemeClr val="tx1"/>
                </a:solidFill>
                <a:effectLst/>
              </a:rPr>
              <a:t>hồng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cầu</a:t>
            </a:r>
            <a:r>
              <a:rPr kumimoji="0" lang="en-US" altLang="en-US" b="0" i="0" u="none" strike="noStrike" cap="none" normalizeH="0" baseline="0" dirty="0">
                <a:ln>
                  <a:noFill/>
                </a:ln>
                <a:solidFill>
                  <a:schemeClr val="tx1"/>
                </a:solidFill>
                <a:effectLst/>
              </a:rPr>
              <a:t>, Oxy, </a:t>
            </a:r>
            <a:r>
              <a:rPr kumimoji="0" lang="en-US" altLang="en-US" b="0" i="0" u="none" strike="noStrike" cap="none" normalizeH="0" baseline="0" dirty="0" err="1">
                <a:ln>
                  <a:noFill/>
                </a:ln>
                <a:solidFill>
                  <a:schemeClr val="tx1"/>
                </a:solidFill>
                <a:effectLst/>
              </a:rPr>
              <a:t>mạch</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ổn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định</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dần</a:t>
            </a:r>
            <a:r>
              <a:rPr kumimoji="0" lang="en-US" altLang="en-US" b="0" i="0" u="none" strike="noStrike" cap="none" normalizeH="0" baseline="0" dirty="0">
                <a:ln>
                  <a:noFill/>
                </a:ln>
                <a:solidFill>
                  <a:schemeClr val="tx1"/>
                </a:solidFill>
                <a:effectLst/>
              </a:rPr>
              <a:t>.</a:t>
            </a:r>
          </a:p>
          <a:p>
            <a:pPr marL="0" marR="0" lvl="0" indent="0" algn="just" defTabSz="914400" rtl="0" eaLnBrk="0" fontAlgn="base" latinLnBrk="0" hangingPunct="0">
              <a:lnSpc>
                <a:spcPct val="100000"/>
              </a:lnSpc>
              <a:spcBef>
                <a:spcPct val="0"/>
              </a:spcBef>
              <a:spcAft>
                <a:spcPct val="0"/>
              </a:spcAft>
              <a:buClrTx/>
              <a:buSzTx/>
              <a:buFontTx/>
              <a:buAutoNum type="arabicPeriod" startAt="3"/>
              <a:tabLst/>
            </a:pPr>
            <a:r>
              <a:rPr kumimoji="0" lang="en-US" altLang="en-US" b="0" i="0" u="none" strike="noStrike" cap="none" normalizeH="0" baseline="0" dirty="0" err="1">
                <a:ln>
                  <a:noFill/>
                </a:ln>
                <a:solidFill>
                  <a:schemeClr val="tx1"/>
                </a:solidFill>
                <a:effectLst/>
              </a:rPr>
              <a:t>Trẻ</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tăng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dần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mức</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độ</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vận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động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mà</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không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mệt</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mỏi</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khó</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thở</a:t>
            </a:r>
            <a:r>
              <a:rPr kumimoji="0" lang="en-US" altLang="en-US" b="0" i="0" u="none" strike="noStrike" cap="none" normalizeH="0" baseline="0" dirty="0">
                <a:ln>
                  <a:noFill/>
                </a:ln>
                <a:solidFill>
                  <a:schemeClr val="tx1"/>
                </a:solidFill>
                <a:effectLst/>
              </a:rPr>
              <a:t>.</a:t>
            </a:r>
          </a:p>
          <a:p>
            <a:pPr marL="0" marR="0" lvl="0" indent="0" algn="just" defTabSz="914400" rtl="0" eaLnBrk="0" fontAlgn="base" latinLnBrk="0" hangingPunct="0">
              <a:lnSpc>
                <a:spcPct val="100000"/>
              </a:lnSpc>
              <a:spcBef>
                <a:spcPct val="0"/>
              </a:spcBef>
              <a:spcAft>
                <a:spcPct val="0"/>
              </a:spcAft>
              <a:buClrTx/>
              <a:buSzTx/>
              <a:buFontTx/>
              <a:buAutoNum type="arabicPeriod" startAt="4"/>
              <a:tabLst/>
            </a:pPr>
            <a:r>
              <a:rPr kumimoji="0" lang="en-US" altLang="en-US" b="0" i="0" u="none" strike="noStrike" cap="none" normalizeH="0" baseline="0" dirty="0" err="1">
                <a:ln>
                  <a:noFill/>
                </a:ln>
                <a:solidFill>
                  <a:schemeClr val="tx1"/>
                </a:solidFill>
                <a:effectLst/>
              </a:rPr>
              <a:t>Bố</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mẹ</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nắm</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vững</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cách</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chọn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thực</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phẩm</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và</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tuân</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thủ</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lộ</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trình</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điều</a:t>
            </a:r>
            <a:r>
              <a:rPr kumimoji="0" lang="en-US" altLang="en-US" b="0" i="0" u="none" strike="noStrike" cap="none" normalizeH="0" baseline="0" dirty="0">
                <a:ln>
                  <a:noFill/>
                </a:ln>
                <a:solidFill>
                  <a:schemeClr val="tx1"/>
                </a:solidFill>
                <a:effectLst/>
              </a:rPr>
              <a:t> </a:t>
            </a:r>
            <a:r>
              <a:rPr kumimoji="0" lang="en-US" altLang="en-US" b="0" i="0" u="none" strike="noStrike" cap="none" normalizeH="0" baseline="0" dirty="0" err="1">
                <a:ln>
                  <a:noFill/>
                </a:ln>
                <a:solidFill>
                  <a:schemeClr val="tx1"/>
                </a:solidFill>
                <a:effectLst/>
              </a:rPr>
              <a:t>trị</a:t>
            </a:r>
            <a:r>
              <a:rPr kumimoji="0" lang="en-US" altLang="en-US" b="0" i="0" u="none" strike="noStrike" cap="none" normalizeH="0" baseline="0" dirty="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19497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913C2B85-BC4B-6A31-534A-A6CB254F3B26}"/>
              </a:ext>
            </a:extLst>
          </p:cNvPr>
          <p:cNvSpPr>
            <a:spLocks noGrp="1"/>
          </p:cNvSpPr>
          <p:nvPr>
            <p:ph type="subTitle" idx="1"/>
          </p:nvPr>
        </p:nvSpPr>
        <p:spPr/>
        <p:txBody>
          <a:bodyPr/>
          <a:lstStyle/>
          <a:p>
            <a:r>
              <a:rPr lang="en-US" dirty="0"/>
              <a:t>Trang </a:t>
            </a:r>
            <a:r>
              <a:rPr lang="en-US" dirty="0" err="1"/>
              <a:t>cuối</a:t>
            </a:r>
            <a:endParaRPr lang="en-US" dirty="0"/>
          </a:p>
        </p:txBody>
      </p:sp>
      <p:sp>
        <p:nvSpPr>
          <p:cNvPr id="4" name="Slide Number Placeholder 3">
            <a:extLst>
              <a:ext uri="{FF2B5EF4-FFF2-40B4-BE49-F238E27FC236}">
                <a16:creationId xmlns:a16="http://schemas.microsoft.com/office/drawing/2014/main" id="{D3EDFA01-5E8F-855E-F741-E73FA918C039}"/>
              </a:ext>
            </a:extLst>
          </p:cNvPr>
          <p:cNvSpPr>
            <a:spLocks noGrp="1"/>
          </p:cNvSpPr>
          <p:nvPr>
            <p:ph type="sldNum" sz="quarter" idx="4294967295"/>
          </p:nvPr>
        </p:nvSpPr>
        <p:spPr>
          <a:xfrm>
            <a:off x="11690350" y="6032500"/>
            <a:ext cx="501650" cy="360363"/>
          </a:xfrm>
        </p:spPr>
        <p:txBody>
          <a:bodyPr/>
          <a:lstStyle/>
          <a:p>
            <a:fld id="{DBEF1338-33B8-4F02-A6AD-5EC26488AF37}" type="slidenum">
              <a:rPr lang="en-US" smtClean="0"/>
              <a:pPr/>
              <a:t>14</a:t>
            </a:fld>
            <a:endParaRPr lang="en-US" dirty="0"/>
          </a:p>
        </p:txBody>
      </p:sp>
      <p:pic>
        <p:nvPicPr>
          <p:cNvPr id="2" name="Content Placeholder 4">
            <a:extLst>
              <a:ext uri="{FF2B5EF4-FFF2-40B4-BE49-F238E27FC236}">
                <a16:creationId xmlns:a16="http://schemas.microsoft.com/office/drawing/2014/main" id="{2B63553A-414E-ED49-4C2D-024A05EF5CAC}"/>
              </a:ext>
            </a:extLst>
          </p:cNvPr>
          <p:cNvPicPr>
            <a:picLocks noGrp="1" noChangeAspect="1"/>
          </p:cNvPicPr>
          <p:nvPr/>
        </p:nvPicPr>
        <p:blipFill>
          <a:blip r:embed="rId2"/>
          <a:stretch>
            <a:fillRect/>
          </a:stretch>
        </p:blipFill>
        <p:spPr>
          <a:xfrm>
            <a:off x="1033" y="-20925"/>
            <a:ext cx="12189934" cy="6899850"/>
          </a:xfrm>
          <a:prstGeom prst="rect">
            <a:avLst/>
          </a:prstGeom>
        </p:spPr>
      </p:pic>
    </p:spTree>
    <p:extLst>
      <p:ext uri="{BB962C8B-B14F-4D97-AF65-F5344CB8AC3E}">
        <p14:creationId xmlns:p14="http://schemas.microsoft.com/office/powerpoint/2010/main" val="549468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6FBC96-27E2-5797-1B73-3AF0D4AFEC48}"/>
              </a:ext>
            </a:extLst>
          </p:cNvPr>
          <p:cNvSpPr>
            <a:spLocks noGrp="1"/>
          </p:cNvSpPr>
          <p:nvPr>
            <p:ph type="body" sz="quarter" idx="10"/>
          </p:nvPr>
        </p:nvSpPr>
        <p:spPr/>
        <p:txBody>
          <a:bodyPr>
            <a:normAutofit lnSpcReduction="10000"/>
          </a:bodyPr>
          <a:lstStyle/>
          <a:p>
            <a:r>
              <a:rPr lang="vi-VN" b="1" dirty="0"/>
              <a:t>Đối tượng:</a:t>
            </a:r>
            <a:r>
              <a:rPr lang="vi-VN" dirty="0"/>
              <a:t> Sinh viên Điều dưỡng </a:t>
            </a:r>
            <a:endParaRPr lang="en-US" dirty="0"/>
          </a:p>
          <a:p>
            <a:r>
              <a:rPr lang="vi-VN" b="1" dirty="0"/>
              <a:t>Thời lượng:</a:t>
            </a:r>
            <a:r>
              <a:rPr lang="vi-VN" dirty="0"/>
              <a:t> 2 - 3 tiết </a:t>
            </a:r>
            <a:endParaRPr lang="en-US" dirty="0"/>
          </a:p>
          <a:p>
            <a:r>
              <a:rPr lang="vi-VN" b="1" dirty="0"/>
              <a:t>Mục tiêu bài học:</a:t>
            </a:r>
            <a:endParaRPr lang="vi-VN" dirty="0"/>
          </a:p>
          <a:p>
            <a:pPr marL="514350" indent="-514350">
              <a:buFont typeface="+mj-lt"/>
              <a:buAutoNum type="arabicPeriod"/>
            </a:pPr>
            <a:r>
              <a:rPr lang="vi-VN" dirty="0"/>
              <a:t>Trình bày được định nghĩa và tiêu chuẩn chẩn đoán thiếu máu theo WHO.</a:t>
            </a:r>
          </a:p>
          <a:p>
            <a:pPr marL="514350" indent="-514350">
              <a:buFont typeface="+mj-lt"/>
              <a:buAutoNum type="arabicPeriod"/>
            </a:pPr>
            <a:r>
              <a:rPr lang="vi-VN" dirty="0"/>
              <a:t>Phân tích được các nhóm nguyên nhân gây thiếu máu thường gặp ở trẻ em.</a:t>
            </a:r>
          </a:p>
          <a:p>
            <a:pPr marL="514350" indent="-514350">
              <a:buFont typeface="+mj-lt"/>
              <a:buAutoNum type="arabicPeriod"/>
            </a:pPr>
            <a:r>
              <a:rPr lang="vi-VN" dirty="0"/>
              <a:t>Lập và thực hiện được kế hoạch chăm sóc điều dưỡng cho trẻ thiếu máu.</a:t>
            </a:r>
          </a:p>
          <a:p>
            <a:endParaRPr lang="en-US" dirty="0"/>
          </a:p>
        </p:txBody>
      </p:sp>
      <p:sp>
        <p:nvSpPr>
          <p:cNvPr id="3" name="Title 2">
            <a:extLst>
              <a:ext uri="{FF2B5EF4-FFF2-40B4-BE49-F238E27FC236}">
                <a16:creationId xmlns:a16="http://schemas.microsoft.com/office/drawing/2014/main" id="{052C88C4-FC63-1FFE-D1AC-9DF5E2AC7A8F}"/>
              </a:ext>
            </a:extLst>
          </p:cNvPr>
          <p:cNvSpPr>
            <a:spLocks noGrp="1"/>
          </p:cNvSpPr>
          <p:nvPr>
            <p:ph type="title"/>
          </p:nvPr>
        </p:nvSpPr>
        <p:spPr/>
        <p:txBody>
          <a:bodyPr/>
          <a:lstStyle/>
          <a:p>
            <a:r>
              <a:rPr lang="en-US" dirty="0"/>
              <a:t>MỤC TIÊU</a:t>
            </a:r>
          </a:p>
        </p:txBody>
      </p:sp>
    </p:spTree>
    <p:extLst>
      <p:ext uri="{BB962C8B-B14F-4D97-AF65-F5344CB8AC3E}">
        <p14:creationId xmlns:p14="http://schemas.microsoft.com/office/powerpoint/2010/main" val="3744587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7C62661-E542-C6A2-EE11-51F32BEC0CE6}"/>
              </a:ext>
            </a:extLst>
          </p:cNvPr>
          <p:cNvSpPr>
            <a:spLocks noGrp="1"/>
          </p:cNvSpPr>
          <p:nvPr>
            <p:ph sz="half" idx="1"/>
          </p:nvPr>
        </p:nvSpPr>
        <p:spPr/>
        <p:txBody>
          <a:bodyPr>
            <a:normAutofit lnSpcReduction="10000"/>
          </a:bodyPr>
          <a:lstStyle/>
          <a:p>
            <a:pPr algn="just"/>
            <a:r>
              <a:rPr lang="vi-VN" dirty="0"/>
              <a:t>Thiếu máu là tình trạng giảm lượng Hemoglobin (Hb) hoặc khối hồng cầu trong một đơn vị thể tích máu so với giới hạn bình thường của trẻ cùng lứa tuổi.</a:t>
            </a:r>
            <a:endParaRPr lang="en-US" dirty="0"/>
          </a:p>
          <a:p>
            <a:pPr algn="just"/>
            <a:r>
              <a:rPr lang="en-US" dirty="0" err="1"/>
              <a:t>Rất</a:t>
            </a:r>
            <a:r>
              <a:rPr lang="en-US" dirty="0"/>
              <a:t> </a:t>
            </a:r>
            <a:r>
              <a:rPr lang="en-US" dirty="0" err="1"/>
              <a:t>phổ</a:t>
            </a:r>
            <a:r>
              <a:rPr lang="en-US" dirty="0"/>
              <a:t> </a:t>
            </a:r>
            <a:r>
              <a:rPr lang="en-US" dirty="0" err="1"/>
              <a:t>biến</a:t>
            </a:r>
            <a:r>
              <a:rPr lang="en-US" dirty="0"/>
              <a:t> ở </a:t>
            </a:r>
            <a:r>
              <a:rPr lang="en-US" dirty="0" err="1"/>
              <a:t>trẻ</a:t>
            </a:r>
            <a:r>
              <a:rPr lang="en-US" dirty="0"/>
              <a:t> </a:t>
            </a:r>
            <a:r>
              <a:rPr lang="en-US" dirty="0" err="1"/>
              <a:t>em</a:t>
            </a:r>
            <a:r>
              <a:rPr lang="en-US" dirty="0"/>
              <a:t>, </a:t>
            </a:r>
            <a:r>
              <a:rPr lang="en-US" dirty="0" err="1"/>
              <a:t>phụ</a:t>
            </a:r>
            <a:r>
              <a:rPr lang="en-US" dirty="0"/>
              <a:t> </a:t>
            </a:r>
            <a:r>
              <a:rPr lang="en-US" dirty="0" err="1"/>
              <a:t>nữ</a:t>
            </a:r>
            <a:r>
              <a:rPr lang="en-US" dirty="0"/>
              <a:t> </a:t>
            </a:r>
            <a:r>
              <a:rPr lang="en-US" dirty="0" err="1"/>
              <a:t>có</a:t>
            </a:r>
            <a:r>
              <a:rPr lang="en-US" dirty="0"/>
              <a:t> </a:t>
            </a:r>
            <a:r>
              <a:rPr lang="en-US" dirty="0" err="1"/>
              <a:t>thai</a:t>
            </a:r>
            <a:endParaRPr lang="en-US" dirty="0"/>
          </a:p>
          <a:p>
            <a:pPr algn="just"/>
            <a:r>
              <a:rPr lang="en-US" dirty="0" err="1"/>
              <a:t>Dưới</a:t>
            </a:r>
            <a:r>
              <a:rPr lang="en-US" dirty="0"/>
              <a:t> 5 </a:t>
            </a:r>
            <a:r>
              <a:rPr lang="en-US" dirty="0" err="1"/>
              <a:t>tuổi</a:t>
            </a:r>
            <a:r>
              <a:rPr lang="en-US" dirty="0"/>
              <a:t>: </a:t>
            </a:r>
            <a:r>
              <a:rPr lang="en-US" dirty="0" err="1"/>
              <a:t>chiếm</a:t>
            </a:r>
            <a:r>
              <a:rPr lang="en-US" dirty="0"/>
              <a:t> 51% ở </a:t>
            </a:r>
            <a:r>
              <a:rPr lang="en-US" dirty="0" err="1"/>
              <a:t>các</a:t>
            </a:r>
            <a:r>
              <a:rPr lang="en-US" dirty="0"/>
              <a:t> </a:t>
            </a:r>
            <a:r>
              <a:rPr lang="en-US" dirty="0" err="1"/>
              <a:t>nước</a:t>
            </a:r>
            <a:r>
              <a:rPr lang="en-US" dirty="0"/>
              <a:t> </a:t>
            </a:r>
            <a:r>
              <a:rPr lang="en-US" dirty="0" err="1"/>
              <a:t>đang</a:t>
            </a:r>
            <a:r>
              <a:rPr lang="en-US" dirty="0"/>
              <a:t> </a:t>
            </a:r>
            <a:r>
              <a:rPr lang="en-US" dirty="0" err="1"/>
              <a:t>phát</a:t>
            </a:r>
            <a:r>
              <a:rPr lang="en-US" dirty="0"/>
              <a:t> </a:t>
            </a:r>
            <a:r>
              <a:rPr lang="en-US" dirty="0" err="1"/>
              <a:t>triển</a:t>
            </a:r>
            <a:r>
              <a:rPr lang="en-US" dirty="0"/>
              <a:t>, 12% ở </a:t>
            </a:r>
            <a:r>
              <a:rPr lang="en-US" dirty="0" err="1"/>
              <a:t>các</a:t>
            </a:r>
            <a:r>
              <a:rPr lang="en-US" dirty="0"/>
              <a:t> </a:t>
            </a:r>
            <a:r>
              <a:rPr lang="en-US" dirty="0" err="1"/>
              <a:t>nước</a:t>
            </a:r>
            <a:r>
              <a:rPr lang="en-US" dirty="0"/>
              <a:t> </a:t>
            </a:r>
            <a:r>
              <a:rPr lang="en-US" dirty="0" err="1"/>
              <a:t>phát</a:t>
            </a:r>
            <a:r>
              <a:rPr lang="en-US" dirty="0"/>
              <a:t> </a:t>
            </a:r>
            <a:r>
              <a:rPr lang="en-US" dirty="0" err="1"/>
              <a:t>triển</a:t>
            </a:r>
            <a:endParaRPr lang="en-US" dirty="0"/>
          </a:p>
          <a:p>
            <a:endParaRPr lang="en-US" dirty="0"/>
          </a:p>
        </p:txBody>
      </p:sp>
      <p:sp>
        <p:nvSpPr>
          <p:cNvPr id="6" name="Content Placeholder 5">
            <a:extLst>
              <a:ext uri="{FF2B5EF4-FFF2-40B4-BE49-F238E27FC236}">
                <a16:creationId xmlns:a16="http://schemas.microsoft.com/office/drawing/2014/main" id="{30507B8C-D4A1-BFC7-4EBB-CA124A7DED6D}"/>
              </a:ext>
            </a:extLst>
          </p:cNvPr>
          <p:cNvSpPr>
            <a:spLocks noGrp="1"/>
          </p:cNvSpPr>
          <p:nvPr>
            <p:ph sz="half" idx="2"/>
          </p:nvPr>
        </p:nvSpPr>
        <p:spPr/>
        <p:txBody>
          <a:bodyPr/>
          <a:lstStyle/>
          <a:p>
            <a:r>
              <a:rPr lang="vi-VN" dirty="0"/>
              <a:t>Trẻ 6 tháng - 6 tuổi</a:t>
            </a:r>
            <a:r>
              <a:rPr lang="en-US" dirty="0"/>
              <a:t>: </a:t>
            </a:r>
            <a:r>
              <a:rPr lang="vi-VN" dirty="0"/>
              <a:t>&lt; 110 g/l</a:t>
            </a:r>
          </a:p>
          <a:p>
            <a:r>
              <a:rPr lang="vi-VN" dirty="0"/>
              <a:t>Trẻ 6 tuổi - 14 tuổi</a:t>
            </a:r>
            <a:r>
              <a:rPr lang="en-US" dirty="0"/>
              <a:t>: </a:t>
            </a:r>
            <a:r>
              <a:rPr lang="vi-VN" dirty="0"/>
              <a:t>&lt; 120 g/l</a:t>
            </a:r>
          </a:p>
          <a:p>
            <a:r>
              <a:rPr lang="vi-VN" dirty="0"/>
              <a:t>Nam giới trưởng thành</a:t>
            </a:r>
            <a:r>
              <a:rPr lang="en-US" dirty="0"/>
              <a:t>: </a:t>
            </a:r>
            <a:r>
              <a:rPr lang="vi-VN" dirty="0"/>
              <a:t>&lt; 130 g/l</a:t>
            </a:r>
          </a:p>
          <a:p>
            <a:r>
              <a:rPr lang="vi-VN" dirty="0"/>
              <a:t>Nữ giới trưởng thành</a:t>
            </a:r>
            <a:r>
              <a:rPr lang="en-US" dirty="0"/>
              <a:t>: </a:t>
            </a:r>
            <a:r>
              <a:rPr lang="vi-VN" dirty="0"/>
              <a:t>&lt; 120 g/l (Phụ nữ có thai &lt; 110 g/l)</a:t>
            </a:r>
            <a:endParaRPr lang="en-US" dirty="0"/>
          </a:p>
        </p:txBody>
      </p:sp>
      <p:sp>
        <p:nvSpPr>
          <p:cNvPr id="4" name="Title 3">
            <a:extLst>
              <a:ext uri="{FF2B5EF4-FFF2-40B4-BE49-F238E27FC236}">
                <a16:creationId xmlns:a16="http://schemas.microsoft.com/office/drawing/2014/main" id="{222FC9AC-F0D4-F68B-42DB-DB4BE7365506}"/>
              </a:ext>
            </a:extLst>
          </p:cNvPr>
          <p:cNvSpPr>
            <a:spLocks noGrp="1"/>
          </p:cNvSpPr>
          <p:nvPr>
            <p:ph type="title"/>
          </p:nvPr>
        </p:nvSpPr>
        <p:spPr/>
        <p:txBody>
          <a:bodyPr/>
          <a:lstStyle/>
          <a:p>
            <a:r>
              <a:rPr lang="en-US" dirty="0"/>
              <a:t>ĐẠI CƯƠNG</a:t>
            </a:r>
          </a:p>
        </p:txBody>
      </p:sp>
    </p:spTree>
    <p:extLst>
      <p:ext uri="{BB962C8B-B14F-4D97-AF65-F5344CB8AC3E}">
        <p14:creationId xmlns:p14="http://schemas.microsoft.com/office/powerpoint/2010/main" val="5993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48EF20-D342-D8A3-964E-4D03197E05B5}"/>
              </a:ext>
            </a:extLst>
          </p:cNvPr>
          <p:cNvSpPr>
            <a:spLocks noGrp="1"/>
          </p:cNvSpPr>
          <p:nvPr>
            <p:ph sz="half" idx="2"/>
          </p:nvPr>
        </p:nvSpPr>
        <p:spPr/>
        <p:txBody>
          <a:bodyPr/>
          <a:lstStyle/>
          <a:p>
            <a:endParaRPr lang="en-US"/>
          </a:p>
        </p:txBody>
      </p:sp>
      <p:sp>
        <p:nvSpPr>
          <p:cNvPr id="4" name="Title 3">
            <a:extLst>
              <a:ext uri="{FF2B5EF4-FFF2-40B4-BE49-F238E27FC236}">
                <a16:creationId xmlns:a16="http://schemas.microsoft.com/office/drawing/2014/main" id="{4527E810-EDC7-1765-EB78-11AFA6A932E8}"/>
              </a:ext>
            </a:extLst>
          </p:cNvPr>
          <p:cNvSpPr>
            <a:spLocks noGrp="1"/>
          </p:cNvSpPr>
          <p:nvPr>
            <p:ph type="title"/>
          </p:nvPr>
        </p:nvSpPr>
        <p:spPr/>
        <p:txBody>
          <a:bodyPr/>
          <a:lstStyle/>
          <a:p>
            <a:endParaRPr lang="en-US"/>
          </a:p>
        </p:txBody>
      </p:sp>
      <p:pic>
        <p:nvPicPr>
          <p:cNvPr id="5122" name="Picture 2" descr="causes of anemia in children diagram, do AI tạo">
            <a:extLst>
              <a:ext uri="{FF2B5EF4-FFF2-40B4-BE49-F238E27FC236}">
                <a16:creationId xmlns:a16="http://schemas.microsoft.com/office/drawing/2014/main" id="{0BC4EE29-36A8-E761-4819-F848067E8C9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96913" y="1416844"/>
            <a:ext cx="5181600" cy="43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504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DAD76C-ED89-5D3A-8278-379B55D23764}"/>
              </a:ext>
            </a:extLst>
          </p:cNvPr>
          <p:cNvSpPr>
            <a:spLocks noGrp="1"/>
          </p:cNvSpPr>
          <p:nvPr>
            <p:ph type="body" sz="quarter" idx="10"/>
          </p:nvPr>
        </p:nvSpPr>
        <p:spPr>
          <a:xfrm>
            <a:off x="1046163" y="1526257"/>
            <a:ext cx="10407404" cy="4634700"/>
          </a:xfrm>
        </p:spPr>
        <p:txBody>
          <a:bodyPr>
            <a:normAutofit lnSpcReduction="10000"/>
          </a:bodyPr>
          <a:lstStyle/>
          <a:p>
            <a:pPr marL="0" indent="0" algn="just">
              <a:buNone/>
            </a:pPr>
            <a:r>
              <a:rPr lang="vi-VN" b="1" dirty="0">
                <a:solidFill>
                  <a:srgbClr val="FF0000"/>
                </a:solidFill>
              </a:rPr>
              <a:t>1. Do giảm sinh </a:t>
            </a:r>
            <a:endParaRPr lang="en-US" b="1" dirty="0">
              <a:solidFill>
                <a:srgbClr val="FF0000"/>
              </a:solidFill>
            </a:endParaRPr>
          </a:p>
          <a:p>
            <a:pPr algn="just"/>
            <a:r>
              <a:rPr lang="vi-VN" b="1" dirty="0"/>
              <a:t>Thiếu yếu tố tạo máu:</a:t>
            </a:r>
            <a:r>
              <a:rPr lang="vi-VN" dirty="0"/>
              <a:t> Thiếu sắt (phổ biến nhất), Vitamin B12, Acid Folic, Protein.</a:t>
            </a:r>
            <a:endParaRPr lang="en-US" dirty="0"/>
          </a:p>
          <a:p>
            <a:pPr algn="just"/>
            <a:r>
              <a:rPr lang="en-US" b="1" dirty="0" err="1"/>
              <a:t>Giảm</a:t>
            </a:r>
            <a:r>
              <a:rPr lang="en-US" b="1" dirty="0"/>
              <a:t> </a:t>
            </a:r>
            <a:r>
              <a:rPr lang="en-US" b="1" dirty="0" err="1"/>
              <a:t>sản</a:t>
            </a:r>
            <a:r>
              <a:rPr lang="en-US" b="1" dirty="0"/>
              <a:t> </a:t>
            </a:r>
            <a:r>
              <a:rPr lang="en-US" b="1" dirty="0" err="1"/>
              <a:t>và</a:t>
            </a:r>
            <a:r>
              <a:rPr lang="en-US" b="1" dirty="0"/>
              <a:t> </a:t>
            </a:r>
            <a:r>
              <a:rPr lang="en-US" b="1" dirty="0" err="1"/>
              <a:t>bất</a:t>
            </a:r>
            <a:r>
              <a:rPr lang="en-US" b="1" dirty="0"/>
              <a:t> </a:t>
            </a:r>
            <a:r>
              <a:rPr lang="en-US" b="1" dirty="0" err="1"/>
              <a:t>sản</a:t>
            </a:r>
            <a:r>
              <a:rPr lang="en-US" b="1" dirty="0"/>
              <a:t> </a:t>
            </a:r>
            <a:r>
              <a:rPr lang="en-US" b="1" dirty="0" err="1"/>
              <a:t>tuỷ</a:t>
            </a:r>
            <a:r>
              <a:rPr lang="en-US" dirty="0"/>
              <a:t>: </a:t>
            </a:r>
          </a:p>
          <a:p>
            <a:pPr algn="just">
              <a:buFont typeface="Wingdings" panose="05000000000000000000" pitchFamily="2" charset="2"/>
              <a:buChar char="Ø"/>
            </a:pPr>
            <a:r>
              <a:rPr lang="en-US" dirty="0" err="1"/>
              <a:t>Giảm</a:t>
            </a:r>
            <a:r>
              <a:rPr lang="en-US" dirty="0"/>
              <a:t> </a:t>
            </a:r>
            <a:r>
              <a:rPr lang="en-US" dirty="0" err="1"/>
              <a:t>sinh</a:t>
            </a:r>
            <a:r>
              <a:rPr lang="en-US" dirty="0"/>
              <a:t> </a:t>
            </a:r>
            <a:r>
              <a:rPr lang="en-US" dirty="0" err="1"/>
              <a:t>nguyên</a:t>
            </a:r>
            <a:r>
              <a:rPr lang="en-US" dirty="0"/>
              <a:t> HC </a:t>
            </a:r>
            <a:r>
              <a:rPr lang="en-US" dirty="0" err="1"/>
              <a:t>đơn</a:t>
            </a:r>
            <a:r>
              <a:rPr lang="en-US" dirty="0"/>
              <a:t> </a:t>
            </a:r>
            <a:r>
              <a:rPr lang="en-US" dirty="0" err="1"/>
              <a:t>thuần</a:t>
            </a:r>
            <a:r>
              <a:rPr lang="en-US" dirty="0"/>
              <a:t> ( Diamond </a:t>
            </a:r>
            <a:r>
              <a:rPr lang="en-US" dirty="0" err="1"/>
              <a:t>Blackfan</a:t>
            </a:r>
            <a:r>
              <a:rPr lang="en-US" dirty="0"/>
              <a:t>)</a:t>
            </a:r>
            <a:endParaRPr lang="vi-VN" dirty="0"/>
          </a:p>
          <a:p>
            <a:pPr algn="just">
              <a:buFont typeface="Wingdings" panose="05000000000000000000" pitchFamily="2" charset="2"/>
              <a:buChar char="Ø"/>
            </a:pPr>
            <a:r>
              <a:rPr lang="vi-VN" dirty="0"/>
              <a:t>Suy tủy</a:t>
            </a:r>
            <a:r>
              <a:rPr lang="vi-VN" b="1" dirty="0"/>
              <a:t>:</a:t>
            </a:r>
            <a:r>
              <a:rPr lang="vi-VN" dirty="0"/>
              <a:t> Bẩm sinh (Fanconi) hoặc mắc phải.</a:t>
            </a:r>
          </a:p>
          <a:p>
            <a:pPr algn="just">
              <a:buFont typeface="Wingdings" panose="05000000000000000000" pitchFamily="2" charset="2"/>
              <a:buChar char="Ø"/>
            </a:pPr>
            <a:r>
              <a:rPr lang="vi-VN" dirty="0"/>
              <a:t>Thâm nhiễm</a:t>
            </a:r>
            <a:r>
              <a:rPr lang="en-US" dirty="0"/>
              <a:t> </a:t>
            </a:r>
            <a:r>
              <a:rPr lang="en-US" dirty="0" err="1"/>
              <a:t>tuỷ</a:t>
            </a:r>
            <a:r>
              <a:rPr lang="en-US" b="1" dirty="0"/>
              <a:t>: </a:t>
            </a:r>
            <a:r>
              <a:rPr lang="vi-VN" dirty="0"/>
              <a:t> Bệnh bạch cầu (Leukemia), ung thư di căn tủy.</a:t>
            </a:r>
            <a:endParaRPr lang="en-US" dirty="0"/>
          </a:p>
          <a:p>
            <a:pPr algn="just">
              <a:buFont typeface="Wingdings" panose="05000000000000000000" pitchFamily="2" charset="2"/>
              <a:buChar char="Ø"/>
            </a:pPr>
            <a:r>
              <a:rPr lang="en-US" dirty="0"/>
              <a:t>Nguyên </a:t>
            </a:r>
            <a:r>
              <a:rPr lang="en-US" dirty="0" err="1"/>
              <a:t>nhân</a:t>
            </a:r>
            <a:r>
              <a:rPr lang="en-US" dirty="0"/>
              <a:t> </a:t>
            </a:r>
            <a:r>
              <a:rPr lang="en-US" dirty="0" err="1"/>
              <a:t>khác</a:t>
            </a:r>
            <a:r>
              <a:rPr lang="en-US" dirty="0"/>
              <a:t>: Suy </a:t>
            </a:r>
            <a:r>
              <a:rPr lang="en-US" dirty="0" err="1"/>
              <a:t>thận</a:t>
            </a:r>
            <a:r>
              <a:rPr lang="en-US" dirty="0"/>
              <a:t> </a:t>
            </a:r>
            <a:r>
              <a:rPr lang="en-US" dirty="0" err="1"/>
              <a:t>mạn</a:t>
            </a:r>
            <a:r>
              <a:rPr lang="en-US" dirty="0"/>
              <a:t>, </a:t>
            </a:r>
            <a:r>
              <a:rPr lang="en-US" dirty="0" err="1"/>
              <a:t>thiểu</a:t>
            </a:r>
            <a:r>
              <a:rPr lang="en-US" dirty="0"/>
              <a:t> </a:t>
            </a:r>
            <a:r>
              <a:rPr lang="en-US" dirty="0" err="1"/>
              <a:t>năng</a:t>
            </a:r>
            <a:r>
              <a:rPr lang="en-US" dirty="0"/>
              <a:t> </a:t>
            </a:r>
            <a:r>
              <a:rPr lang="en-US" dirty="0" err="1"/>
              <a:t>giáp</a:t>
            </a:r>
            <a:r>
              <a:rPr lang="en-US" dirty="0"/>
              <a:t>, </a:t>
            </a:r>
            <a:r>
              <a:rPr lang="en-US" dirty="0" err="1"/>
              <a:t>nhiễm</a:t>
            </a:r>
            <a:r>
              <a:rPr lang="en-US" dirty="0"/>
              <a:t> </a:t>
            </a:r>
            <a:r>
              <a:rPr lang="en-US" dirty="0" err="1"/>
              <a:t>khuẩn</a:t>
            </a:r>
            <a:r>
              <a:rPr lang="en-US" dirty="0"/>
              <a:t> </a:t>
            </a:r>
            <a:r>
              <a:rPr lang="en-US" dirty="0" err="1"/>
              <a:t>mạn</a:t>
            </a:r>
            <a:r>
              <a:rPr lang="en-US" dirty="0"/>
              <a:t> </a:t>
            </a:r>
            <a:r>
              <a:rPr lang="en-US" dirty="0" err="1"/>
              <a:t>tính</a:t>
            </a:r>
            <a:r>
              <a:rPr lang="en-US" dirty="0"/>
              <a:t>, </a:t>
            </a:r>
            <a:r>
              <a:rPr lang="en-US" dirty="0" err="1"/>
              <a:t>bệnh</a:t>
            </a:r>
            <a:r>
              <a:rPr lang="en-US" dirty="0"/>
              <a:t> Collagen</a:t>
            </a:r>
            <a:endParaRPr lang="vi-VN" dirty="0"/>
          </a:p>
          <a:p>
            <a:endParaRPr lang="en-US" dirty="0"/>
          </a:p>
        </p:txBody>
      </p:sp>
      <p:sp>
        <p:nvSpPr>
          <p:cNvPr id="3" name="Title 2">
            <a:extLst>
              <a:ext uri="{FF2B5EF4-FFF2-40B4-BE49-F238E27FC236}">
                <a16:creationId xmlns:a16="http://schemas.microsoft.com/office/drawing/2014/main" id="{E2723278-79C4-5158-37E6-F852C590B901}"/>
              </a:ext>
            </a:extLst>
          </p:cNvPr>
          <p:cNvSpPr>
            <a:spLocks noGrp="1"/>
          </p:cNvSpPr>
          <p:nvPr>
            <p:ph type="title"/>
          </p:nvPr>
        </p:nvSpPr>
        <p:spPr/>
        <p:txBody>
          <a:bodyPr/>
          <a:lstStyle/>
          <a:p>
            <a:r>
              <a:rPr lang="en-US" dirty="0"/>
              <a:t>PHÂN LOẠI THEO NGUYÊN NHÂN</a:t>
            </a:r>
          </a:p>
        </p:txBody>
      </p:sp>
    </p:spTree>
    <p:extLst>
      <p:ext uri="{BB962C8B-B14F-4D97-AF65-F5344CB8AC3E}">
        <p14:creationId xmlns:p14="http://schemas.microsoft.com/office/powerpoint/2010/main" val="4071343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ECF567-F00B-3AA1-17FF-BFBD0D8112D5}"/>
              </a:ext>
            </a:extLst>
          </p:cNvPr>
          <p:cNvSpPr>
            <a:spLocks noGrp="1"/>
          </p:cNvSpPr>
          <p:nvPr>
            <p:ph type="body" sz="quarter" idx="10"/>
          </p:nvPr>
        </p:nvSpPr>
        <p:spPr>
          <a:xfrm>
            <a:off x="1046163" y="1526256"/>
            <a:ext cx="10407404" cy="4709651"/>
          </a:xfrm>
        </p:spPr>
        <p:txBody>
          <a:bodyPr>
            <a:normAutofit lnSpcReduction="10000"/>
          </a:bodyPr>
          <a:lstStyle/>
          <a:p>
            <a:pPr marL="0" indent="0" algn="just">
              <a:buNone/>
            </a:pPr>
            <a:r>
              <a:rPr lang="en-US" b="1" dirty="0">
                <a:solidFill>
                  <a:srgbClr val="FF0000"/>
                </a:solidFill>
              </a:rPr>
              <a:t>2. Do tan </a:t>
            </a:r>
            <a:r>
              <a:rPr lang="en-US" b="1" dirty="0" err="1">
                <a:solidFill>
                  <a:srgbClr val="FF0000"/>
                </a:solidFill>
              </a:rPr>
              <a:t>máu</a:t>
            </a:r>
            <a:r>
              <a:rPr lang="en-US" b="1" dirty="0">
                <a:solidFill>
                  <a:srgbClr val="FF0000"/>
                </a:solidFill>
              </a:rPr>
              <a:t> (Hồng </a:t>
            </a:r>
            <a:r>
              <a:rPr lang="en-US" b="1" dirty="0" err="1">
                <a:solidFill>
                  <a:srgbClr val="FF0000"/>
                </a:solidFill>
              </a:rPr>
              <a:t>cầu</a:t>
            </a:r>
            <a:r>
              <a:rPr lang="en-US" b="1" dirty="0">
                <a:solidFill>
                  <a:srgbClr val="FF0000"/>
                </a:solidFill>
              </a:rPr>
              <a:t> </a:t>
            </a:r>
            <a:r>
              <a:rPr lang="en-US" b="1" dirty="0" err="1">
                <a:solidFill>
                  <a:srgbClr val="FF0000"/>
                </a:solidFill>
              </a:rPr>
              <a:t>bị</a:t>
            </a:r>
            <a:r>
              <a:rPr lang="en-US" b="1" dirty="0">
                <a:solidFill>
                  <a:srgbClr val="FF0000"/>
                </a:solidFill>
              </a:rPr>
              <a:t> </a:t>
            </a:r>
            <a:r>
              <a:rPr lang="en-US" b="1" dirty="0" err="1">
                <a:solidFill>
                  <a:srgbClr val="FF0000"/>
                </a:solidFill>
              </a:rPr>
              <a:t>phá</a:t>
            </a:r>
            <a:r>
              <a:rPr lang="en-US" b="1" dirty="0">
                <a:solidFill>
                  <a:srgbClr val="FF0000"/>
                </a:solidFill>
              </a:rPr>
              <a:t> </a:t>
            </a:r>
            <a:r>
              <a:rPr lang="en-US" b="1" dirty="0" err="1">
                <a:solidFill>
                  <a:srgbClr val="FF0000"/>
                </a:solidFill>
              </a:rPr>
              <a:t>hủy</a:t>
            </a:r>
            <a:r>
              <a:rPr lang="en-US" b="1" dirty="0">
                <a:solidFill>
                  <a:srgbClr val="FF0000"/>
                </a:solidFill>
              </a:rPr>
              <a:t> </a:t>
            </a:r>
            <a:r>
              <a:rPr lang="en-US" b="1" dirty="0" err="1">
                <a:solidFill>
                  <a:srgbClr val="FF0000"/>
                </a:solidFill>
              </a:rPr>
              <a:t>sớm</a:t>
            </a:r>
            <a:r>
              <a:rPr lang="en-US" b="1" dirty="0">
                <a:solidFill>
                  <a:srgbClr val="FF0000"/>
                </a:solidFill>
              </a:rPr>
              <a:t>)</a:t>
            </a:r>
          </a:p>
          <a:p>
            <a:pPr algn="just"/>
            <a:r>
              <a:rPr lang="en-US" b="1" dirty="0" err="1"/>
              <a:t>Tại</a:t>
            </a:r>
            <a:r>
              <a:rPr lang="en-US" b="1" dirty="0"/>
              <a:t> </a:t>
            </a:r>
            <a:r>
              <a:rPr lang="en-US" b="1" dirty="0" err="1"/>
              <a:t>hồng</a:t>
            </a:r>
            <a:r>
              <a:rPr lang="en-US" b="1" dirty="0"/>
              <a:t> </a:t>
            </a:r>
            <a:r>
              <a:rPr lang="en-US" b="1" dirty="0" err="1"/>
              <a:t>cầu</a:t>
            </a:r>
            <a:r>
              <a:rPr lang="en-US" b="1" dirty="0"/>
              <a:t> (Di </a:t>
            </a:r>
            <a:r>
              <a:rPr lang="en-US" b="1" dirty="0" err="1"/>
              <a:t>truyền</a:t>
            </a:r>
            <a:r>
              <a:rPr lang="en-US" b="1" dirty="0"/>
              <a:t>):</a:t>
            </a:r>
            <a:r>
              <a:rPr lang="en-US" dirty="0"/>
              <a:t> </a:t>
            </a:r>
          </a:p>
          <a:p>
            <a:pPr algn="just">
              <a:buFont typeface="Wingdings" panose="05000000000000000000" pitchFamily="2" charset="2"/>
              <a:buChar char="Ø"/>
            </a:pPr>
            <a:r>
              <a:rPr lang="en-US" dirty="0" err="1"/>
              <a:t>Bệnh</a:t>
            </a:r>
            <a:r>
              <a:rPr lang="en-US" dirty="0"/>
              <a:t> </a:t>
            </a:r>
            <a:r>
              <a:rPr lang="en-US" dirty="0" err="1"/>
              <a:t>về</a:t>
            </a:r>
            <a:r>
              <a:rPr lang="en-US" dirty="0"/>
              <a:t> Hb: alpha-beta Thalassemia, </a:t>
            </a:r>
            <a:r>
              <a:rPr lang="en-US" dirty="0" err="1"/>
              <a:t>bệnh</a:t>
            </a:r>
            <a:r>
              <a:rPr lang="en-US" dirty="0"/>
              <a:t> </a:t>
            </a:r>
            <a:r>
              <a:rPr lang="en-US" dirty="0" err="1"/>
              <a:t>HbE</a:t>
            </a:r>
            <a:r>
              <a:rPr lang="en-US" dirty="0"/>
              <a:t>, </a:t>
            </a:r>
            <a:r>
              <a:rPr lang="en-US" dirty="0" err="1"/>
              <a:t>HbS</a:t>
            </a:r>
            <a:r>
              <a:rPr lang="en-US" dirty="0"/>
              <a:t>, </a:t>
            </a:r>
            <a:r>
              <a:rPr lang="en-US" dirty="0" err="1"/>
              <a:t>HbC</a:t>
            </a:r>
            <a:endParaRPr lang="en-US" dirty="0"/>
          </a:p>
          <a:p>
            <a:pPr algn="just">
              <a:buFont typeface="Wingdings" panose="05000000000000000000" pitchFamily="2" charset="2"/>
              <a:buChar char="Ø"/>
            </a:pPr>
            <a:r>
              <a:rPr lang="en-US" dirty="0" err="1"/>
              <a:t>Bệnh</a:t>
            </a:r>
            <a:r>
              <a:rPr lang="en-US" dirty="0"/>
              <a:t> </a:t>
            </a:r>
            <a:r>
              <a:rPr lang="en-US" dirty="0" err="1"/>
              <a:t>thiếu</a:t>
            </a:r>
            <a:r>
              <a:rPr lang="en-US" dirty="0"/>
              <a:t> </a:t>
            </a:r>
            <a:r>
              <a:rPr lang="en-US" dirty="0" err="1"/>
              <a:t>hụt</a:t>
            </a:r>
            <a:r>
              <a:rPr lang="en-US" dirty="0"/>
              <a:t> men HC: </a:t>
            </a:r>
            <a:r>
              <a:rPr lang="en-US" dirty="0" err="1"/>
              <a:t>thiếu</a:t>
            </a:r>
            <a:r>
              <a:rPr lang="en-US" dirty="0"/>
              <a:t> men G6PD, </a:t>
            </a:r>
            <a:r>
              <a:rPr lang="en-US" dirty="0" err="1"/>
              <a:t>thiếu</a:t>
            </a:r>
            <a:r>
              <a:rPr lang="en-US" dirty="0"/>
              <a:t> </a:t>
            </a:r>
            <a:r>
              <a:rPr lang="vi-VN" dirty="0"/>
              <a:t>pyruvatkinase</a:t>
            </a:r>
            <a:endParaRPr lang="en-US" dirty="0"/>
          </a:p>
          <a:p>
            <a:pPr algn="just">
              <a:buFont typeface="Wingdings" panose="05000000000000000000" pitchFamily="2" charset="2"/>
              <a:buChar char="Ø"/>
            </a:pPr>
            <a:r>
              <a:rPr lang="en-US" dirty="0" err="1"/>
              <a:t>Bệnh</a:t>
            </a:r>
            <a:r>
              <a:rPr lang="en-US" dirty="0"/>
              <a:t> ở </a:t>
            </a:r>
            <a:r>
              <a:rPr lang="en-US" dirty="0" err="1"/>
              <a:t>màng</a:t>
            </a:r>
            <a:r>
              <a:rPr lang="en-US" dirty="0"/>
              <a:t> HC:  </a:t>
            </a:r>
            <a:r>
              <a:rPr lang="en-US" dirty="0" err="1"/>
              <a:t>bệnh</a:t>
            </a:r>
            <a:r>
              <a:rPr lang="en-US" dirty="0"/>
              <a:t> </a:t>
            </a:r>
            <a:r>
              <a:rPr lang="en-US" dirty="0" err="1"/>
              <a:t>hồng</a:t>
            </a:r>
            <a:r>
              <a:rPr lang="en-US" dirty="0"/>
              <a:t> </a:t>
            </a:r>
            <a:r>
              <a:rPr lang="en-US" dirty="0" err="1"/>
              <a:t>cầu</a:t>
            </a:r>
            <a:r>
              <a:rPr lang="en-US" dirty="0"/>
              <a:t> </a:t>
            </a:r>
            <a:r>
              <a:rPr lang="en-US" dirty="0" err="1"/>
              <a:t>nhỏ</a:t>
            </a:r>
            <a:r>
              <a:rPr lang="en-US" dirty="0"/>
              <a:t> </a:t>
            </a:r>
            <a:r>
              <a:rPr lang="en-US" dirty="0" err="1"/>
              <a:t>hình</a:t>
            </a:r>
            <a:r>
              <a:rPr lang="en-US" dirty="0"/>
              <a:t> </a:t>
            </a:r>
            <a:r>
              <a:rPr lang="en-US" dirty="0" err="1"/>
              <a:t>cầu</a:t>
            </a:r>
            <a:r>
              <a:rPr lang="en-US" dirty="0"/>
              <a:t>.</a:t>
            </a:r>
          </a:p>
          <a:p>
            <a:pPr algn="just"/>
            <a:r>
              <a:rPr lang="en-US" b="1" dirty="0" err="1"/>
              <a:t>Ngoài</a:t>
            </a:r>
            <a:r>
              <a:rPr lang="en-US" b="1" dirty="0"/>
              <a:t> </a:t>
            </a:r>
            <a:r>
              <a:rPr lang="en-US" b="1" dirty="0" err="1"/>
              <a:t>hồng</a:t>
            </a:r>
            <a:r>
              <a:rPr lang="en-US" b="1" dirty="0"/>
              <a:t> </a:t>
            </a:r>
            <a:r>
              <a:rPr lang="en-US" b="1" dirty="0" err="1"/>
              <a:t>cầu</a:t>
            </a:r>
            <a:r>
              <a:rPr lang="en-US" b="1" dirty="0"/>
              <a:t> (</a:t>
            </a:r>
            <a:r>
              <a:rPr lang="en-US" b="1" dirty="0" err="1"/>
              <a:t>Mắc</a:t>
            </a:r>
            <a:r>
              <a:rPr lang="en-US" b="1" dirty="0"/>
              <a:t> </a:t>
            </a:r>
            <a:r>
              <a:rPr lang="en-US" b="1" dirty="0" err="1"/>
              <a:t>phải</a:t>
            </a:r>
            <a:r>
              <a:rPr lang="en-US" b="1" dirty="0"/>
              <a:t>):</a:t>
            </a:r>
            <a:r>
              <a:rPr lang="en-US" dirty="0"/>
              <a:t> </a:t>
            </a:r>
          </a:p>
          <a:p>
            <a:pPr algn="just">
              <a:buFont typeface="Wingdings" panose="05000000000000000000" pitchFamily="2" charset="2"/>
              <a:buChar char="Ø"/>
            </a:pPr>
            <a:r>
              <a:rPr lang="en-US" dirty="0"/>
              <a:t>Tan </a:t>
            </a:r>
            <a:r>
              <a:rPr lang="en-US" dirty="0" err="1"/>
              <a:t>máu</a:t>
            </a:r>
            <a:r>
              <a:rPr lang="en-US" dirty="0"/>
              <a:t> </a:t>
            </a:r>
            <a:r>
              <a:rPr lang="en-US" dirty="0" err="1"/>
              <a:t>miễn</a:t>
            </a:r>
            <a:r>
              <a:rPr lang="en-US" dirty="0"/>
              <a:t> </a:t>
            </a:r>
            <a:r>
              <a:rPr lang="en-US" dirty="0" err="1"/>
              <a:t>dịch</a:t>
            </a:r>
            <a:r>
              <a:rPr lang="en-US" dirty="0"/>
              <a:t>: </a:t>
            </a:r>
            <a:r>
              <a:rPr lang="en-US" dirty="0" err="1"/>
              <a:t>Bất</a:t>
            </a:r>
            <a:r>
              <a:rPr lang="en-US" dirty="0"/>
              <a:t> </a:t>
            </a:r>
            <a:r>
              <a:rPr lang="en-US" dirty="0" err="1"/>
              <a:t>đồng</a:t>
            </a:r>
            <a:r>
              <a:rPr lang="en-US" dirty="0"/>
              <a:t> </a:t>
            </a:r>
            <a:r>
              <a:rPr lang="en-US" dirty="0" err="1"/>
              <a:t>nhóm</a:t>
            </a:r>
            <a:r>
              <a:rPr lang="en-US" dirty="0"/>
              <a:t> </a:t>
            </a:r>
            <a:r>
              <a:rPr lang="en-US" dirty="0" err="1"/>
              <a:t>máu</a:t>
            </a:r>
            <a:r>
              <a:rPr lang="en-US" dirty="0"/>
              <a:t> </a:t>
            </a:r>
            <a:r>
              <a:rPr lang="en-US" dirty="0" err="1"/>
              <a:t>mẹ</a:t>
            </a:r>
            <a:r>
              <a:rPr lang="en-US" dirty="0"/>
              <a:t> con (ABO, Rh)</a:t>
            </a:r>
          </a:p>
          <a:p>
            <a:pPr algn="just">
              <a:buFont typeface="Wingdings" panose="05000000000000000000" pitchFamily="2" charset="2"/>
              <a:buChar char="Ø"/>
            </a:pPr>
            <a:r>
              <a:rPr lang="en-US" dirty="0" err="1"/>
              <a:t>Nhiễm</a:t>
            </a:r>
            <a:r>
              <a:rPr lang="en-US" dirty="0"/>
              <a:t> </a:t>
            </a:r>
            <a:r>
              <a:rPr lang="en-US" dirty="0" err="1"/>
              <a:t>khuẩn</a:t>
            </a:r>
            <a:r>
              <a:rPr lang="en-US" dirty="0"/>
              <a:t>:  </a:t>
            </a:r>
            <a:r>
              <a:rPr lang="en-US" dirty="0" err="1"/>
              <a:t>sốt</a:t>
            </a:r>
            <a:r>
              <a:rPr lang="en-US" dirty="0"/>
              <a:t> </a:t>
            </a:r>
            <a:r>
              <a:rPr lang="en-US" dirty="0" err="1"/>
              <a:t>rét</a:t>
            </a:r>
            <a:r>
              <a:rPr lang="en-US" dirty="0"/>
              <a:t>, </a:t>
            </a:r>
            <a:r>
              <a:rPr lang="en-US" dirty="0" err="1"/>
              <a:t>nhiễm</a:t>
            </a:r>
            <a:r>
              <a:rPr lang="en-US" dirty="0"/>
              <a:t> </a:t>
            </a:r>
            <a:r>
              <a:rPr lang="en-US" dirty="0" err="1"/>
              <a:t>khuẩn</a:t>
            </a:r>
            <a:r>
              <a:rPr lang="en-US" dirty="0"/>
              <a:t> </a:t>
            </a:r>
            <a:r>
              <a:rPr lang="en-US" dirty="0" err="1"/>
              <a:t>máu</a:t>
            </a:r>
            <a:endParaRPr lang="en-US" dirty="0"/>
          </a:p>
          <a:p>
            <a:pPr algn="just">
              <a:buFont typeface="Wingdings" panose="05000000000000000000" pitchFamily="2" charset="2"/>
              <a:buChar char="Ø"/>
            </a:pPr>
            <a:r>
              <a:rPr lang="en-US" dirty="0" err="1"/>
              <a:t>Nhiễm</a:t>
            </a:r>
            <a:r>
              <a:rPr lang="en-US" dirty="0"/>
              <a:t> </a:t>
            </a:r>
            <a:r>
              <a:rPr lang="en-US" dirty="0" err="1"/>
              <a:t>độc</a:t>
            </a:r>
            <a:r>
              <a:rPr lang="en-US" dirty="0"/>
              <a:t>: </a:t>
            </a:r>
            <a:r>
              <a:rPr lang="en-US" dirty="0" err="1"/>
              <a:t>thuốc</a:t>
            </a:r>
            <a:r>
              <a:rPr lang="en-US" dirty="0"/>
              <a:t> </a:t>
            </a:r>
            <a:r>
              <a:rPr lang="en-US" dirty="0" err="1"/>
              <a:t>sốt</a:t>
            </a:r>
            <a:r>
              <a:rPr lang="en-US" dirty="0"/>
              <a:t> </a:t>
            </a:r>
            <a:r>
              <a:rPr lang="en-US" dirty="0" err="1"/>
              <a:t>rét</a:t>
            </a:r>
            <a:r>
              <a:rPr lang="en-US" dirty="0"/>
              <a:t>, </a:t>
            </a:r>
            <a:r>
              <a:rPr lang="vi-VN" dirty="0"/>
              <a:t>phenylhydrazin</a:t>
            </a:r>
            <a:r>
              <a:rPr lang="en-US" dirty="0"/>
              <a:t>, </a:t>
            </a:r>
            <a:r>
              <a:rPr lang="en-US" dirty="0" err="1"/>
              <a:t>nọc</a:t>
            </a:r>
            <a:r>
              <a:rPr lang="en-US" dirty="0"/>
              <a:t> </a:t>
            </a:r>
            <a:r>
              <a:rPr lang="en-US" dirty="0" err="1"/>
              <a:t>rắn</a:t>
            </a:r>
            <a:r>
              <a:rPr lang="en-US" dirty="0"/>
              <a:t>, </a:t>
            </a:r>
            <a:r>
              <a:rPr lang="en-US" dirty="0" err="1"/>
              <a:t>nấm</a:t>
            </a:r>
            <a:r>
              <a:rPr lang="en-US" dirty="0"/>
              <a:t> </a:t>
            </a:r>
            <a:r>
              <a:rPr lang="en-US" dirty="0" err="1"/>
              <a:t>độc</a:t>
            </a:r>
            <a:r>
              <a:rPr lang="en-US" dirty="0"/>
              <a:t>.</a:t>
            </a:r>
          </a:p>
          <a:p>
            <a:pPr algn="just">
              <a:buFont typeface="Wingdings" panose="05000000000000000000" pitchFamily="2" charset="2"/>
              <a:buChar char="Ø"/>
            </a:pPr>
            <a:r>
              <a:rPr lang="en-US" dirty="0"/>
              <a:t>Cường </a:t>
            </a:r>
            <a:r>
              <a:rPr lang="en-US" dirty="0" err="1"/>
              <a:t>lách</a:t>
            </a:r>
            <a:endParaRPr lang="en-US" dirty="0"/>
          </a:p>
          <a:p>
            <a:endParaRPr lang="en-US" dirty="0"/>
          </a:p>
        </p:txBody>
      </p:sp>
      <p:sp>
        <p:nvSpPr>
          <p:cNvPr id="3" name="Title 2">
            <a:extLst>
              <a:ext uri="{FF2B5EF4-FFF2-40B4-BE49-F238E27FC236}">
                <a16:creationId xmlns:a16="http://schemas.microsoft.com/office/drawing/2014/main" id="{F7946B24-7F87-F792-DEEB-CC78A96BBCC5}"/>
              </a:ext>
            </a:extLst>
          </p:cNvPr>
          <p:cNvSpPr>
            <a:spLocks noGrp="1"/>
          </p:cNvSpPr>
          <p:nvPr>
            <p:ph type="title"/>
          </p:nvPr>
        </p:nvSpPr>
        <p:spPr/>
        <p:txBody>
          <a:bodyPr/>
          <a:lstStyle/>
          <a:p>
            <a:r>
              <a:rPr lang="en-US" dirty="0"/>
              <a:t>PHÂN LOẠI THEO NGUYÊN NHÂN</a:t>
            </a:r>
          </a:p>
        </p:txBody>
      </p:sp>
    </p:spTree>
    <p:extLst>
      <p:ext uri="{BB962C8B-B14F-4D97-AF65-F5344CB8AC3E}">
        <p14:creationId xmlns:p14="http://schemas.microsoft.com/office/powerpoint/2010/main" val="195738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437A2B-9A21-7140-BD21-15EDDE874C43}"/>
              </a:ext>
            </a:extLst>
          </p:cNvPr>
          <p:cNvSpPr>
            <a:spLocks noGrp="1"/>
          </p:cNvSpPr>
          <p:nvPr>
            <p:ph type="body" sz="quarter" idx="10"/>
          </p:nvPr>
        </p:nvSpPr>
        <p:spPr/>
        <p:txBody>
          <a:bodyPr/>
          <a:lstStyle/>
          <a:p>
            <a:pPr marL="0" indent="0" algn="just">
              <a:buNone/>
            </a:pPr>
            <a:r>
              <a:rPr lang="vi-VN" b="1" dirty="0">
                <a:solidFill>
                  <a:srgbClr val="FF0000"/>
                </a:solidFill>
              </a:rPr>
              <a:t>3. Do chảy máu (Mất máu ra ngoài)</a:t>
            </a:r>
          </a:p>
          <a:p>
            <a:pPr algn="just"/>
            <a:r>
              <a:rPr lang="vi-VN" b="1" dirty="0"/>
              <a:t>Cấp tính:</a:t>
            </a:r>
            <a:r>
              <a:rPr lang="vi-VN" dirty="0"/>
              <a:t> </a:t>
            </a:r>
            <a:endParaRPr lang="en-US" dirty="0"/>
          </a:p>
          <a:p>
            <a:pPr algn="just">
              <a:buFont typeface="Wingdings" panose="05000000000000000000" pitchFamily="2" charset="2"/>
              <a:buChar char="Ø"/>
            </a:pPr>
            <a:r>
              <a:rPr lang="vi-VN" dirty="0"/>
              <a:t>Chấn thương, xuất huyết tiêu hóa, xuất huyết não</a:t>
            </a:r>
            <a:r>
              <a:rPr lang="en-US" dirty="0"/>
              <a:t>- </a:t>
            </a:r>
            <a:r>
              <a:rPr lang="en-US" dirty="0" err="1"/>
              <a:t>màng</a:t>
            </a:r>
            <a:r>
              <a:rPr lang="en-US" dirty="0"/>
              <a:t> </a:t>
            </a:r>
            <a:r>
              <a:rPr lang="en-US" dirty="0" err="1"/>
              <a:t>não</a:t>
            </a:r>
            <a:r>
              <a:rPr lang="en-US" dirty="0"/>
              <a:t> do </a:t>
            </a:r>
            <a:r>
              <a:rPr lang="en-US" dirty="0" err="1"/>
              <a:t>vỡ</a:t>
            </a:r>
            <a:r>
              <a:rPr lang="en-US" dirty="0"/>
              <a:t> </a:t>
            </a:r>
            <a:r>
              <a:rPr lang="en-US" dirty="0" err="1"/>
              <a:t>phình</a:t>
            </a:r>
            <a:r>
              <a:rPr lang="en-US" dirty="0"/>
              <a:t> </a:t>
            </a:r>
            <a:r>
              <a:rPr lang="en-US" dirty="0" err="1"/>
              <a:t>mạch</a:t>
            </a:r>
            <a:r>
              <a:rPr lang="vi-VN" dirty="0"/>
              <a:t>.</a:t>
            </a:r>
            <a:endParaRPr lang="en-US" dirty="0"/>
          </a:p>
          <a:p>
            <a:pPr algn="just">
              <a:buFont typeface="Wingdings" panose="05000000000000000000" pitchFamily="2" charset="2"/>
              <a:buChar char="Ø"/>
            </a:pPr>
            <a:r>
              <a:rPr lang="en-US" dirty="0"/>
              <a:t>Do </a:t>
            </a:r>
            <a:r>
              <a:rPr lang="en-US" dirty="0" err="1"/>
              <a:t>rối</a:t>
            </a:r>
            <a:r>
              <a:rPr lang="en-US" dirty="0"/>
              <a:t> </a:t>
            </a:r>
            <a:r>
              <a:rPr lang="en-US" dirty="0" err="1"/>
              <a:t>loạn</a:t>
            </a:r>
            <a:r>
              <a:rPr lang="en-US" dirty="0"/>
              <a:t> </a:t>
            </a:r>
            <a:r>
              <a:rPr lang="en-US" dirty="0" err="1"/>
              <a:t>quá</a:t>
            </a:r>
            <a:r>
              <a:rPr lang="en-US" dirty="0"/>
              <a:t> </a:t>
            </a:r>
            <a:r>
              <a:rPr lang="en-US" dirty="0" err="1"/>
              <a:t>trình</a:t>
            </a:r>
            <a:r>
              <a:rPr lang="en-US" dirty="0"/>
              <a:t> </a:t>
            </a:r>
            <a:r>
              <a:rPr lang="en-US" dirty="0" err="1"/>
              <a:t>cầm</a:t>
            </a:r>
            <a:r>
              <a:rPr lang="en-US" dirty="0"/>
              <a:t> </a:t>
            </a:r>
            <a:r>
              <a:rPr lang="en-US" dirty="0" err="1"/>
              <a:t>máu</a:t>
            </a:r>
            <a:r>
              <a:rPr lang="en-US" dirty="0"/>
              <a:t>: </a:t>
            </a:r>
            <a:r>
              <a:rPr lang="en-US" dirty="0" err="1"/>
              <a:t>giảm</a:t>
            </a:r>
            <a:r>
              <a:rPr lang="en-US" dirty="0"/>
              <a:t> </a:t>
            </a:r>
            <a:r>
              <a:rPr lang="en-US" dirty="0" err="1"/>
              <a:t>tiểu</a:t>
            </a:r>
            <a:r>
              <a:rPr lang="en-US" dirty="0"/>
              <a:t> </a:t>
            </a:r>
            <a:r>
              <a:rPr lang="en-US" dirty="0" err="1"/>
              <a:t>cầu</a:t>
            </a:r>
            <a:r>
              <a:rPr lang="en-US" dirty="0"/>
              <a:t>, hemophilia, </a:t>
            </a:r>
            <a:r>
              <a:rPr lang="en-US" dirty="0" err="1"/>
              <a:t>giảm</a:t>
            </a:r>
            <a:r>
              <a:rPr lang="en-US" dirty="0"/>
              <a:t> prothrombin.</a:t>
            </a:r>
            <a:endParaRPr lang="vi-VN" dirty="0"/>
          </a:p>
          <a:p>
            <a:pPr algn="just"/>
            <a:r>
              <a:rPr lang="vi-VN" b="1" dirty="0"/>
              <a:t>Mãn tính:</a:t>
            </a:r>
            <a:r>
              <a:rPr lang="vi-VN" dirty="0"/>
              <a:t> Nhiễm giun móc, loét dạ dày</a:t>
            </a:r>
            <a:r>
              <a:rPr lang="en-US" dirty="0"/>
              <a:t>- </a:t>
            </a:r>
            <a:r>
              <a:rPr lang="en-US" dirty="0" err="1"/>
              <a:t>tá</a:t>
            </a:r>
            <a:r>
              <a:rPr lang="en-US" dirty="0"/>
              <a:t> </a:t>
            </a:r>
            <a:r>
              <a:rPr lang="en-US" dirty="0" err="1"/>
              <a:t>tràng</a:t>
            </a:r>
            <a:r>
              <a:rPr lang="vi-VN" dirty="0"/>
              <a:t>, trĩ</a:t>
            </a:r>
            <a:r>
              <a:rPr lang="en-US" dirty="0"/>
              <a:t>, </a:t>
            </a:r>
            <a:r>
              <a:rPr lang="en-US" dirty="0" err="1"/>
              <a:t>sa</a:t>
            </a:r>
            <a:r>
              <a:rPr lang="en-US" dirty="0"/>
              <a:t> </a:t>
            </a:r>
            <a:r>
              <a:rPr lang="en-US" dirty="0" err="1"/>
              <a:t>trực</a:t>
            </a:r>
            <a:r>
              <a:rPr lang="en-US" dirty="0"/>
              <a:t> </a:t>
            </a:r>
            <a:r>
              <a:rPr lang="en-US" dirty="0" err="1"/>
              <a:t>tràng</a:t>
            </a:r>
            <a:r>
              <a:rPr lang="vi-VN" dirty="0"/>
              <a:t>.</a:t>
            </a:r>
          </a:p>
          <a:p>
            <a:endParaRPr lang="en-US" dirty="0"/>
          </a:p>
        </p:txBody>
      </p:sp>
      <p:sp>
        <p:nvSpPr>
          <p:cNvPr id="3" name="Title 2">
            <a:extLst>
              <a:ext uri="{FF2B5EF4-FFF2-40B4-BE49-F238E27FC236}">
                <a16:creationId xmlns:a16="http://schemas.microsoft.com/office/drawing/2014/main" id="{A57A2FB2-114C-C469-CBA7-BE3DE6C91C03}"/>
              </a:ext>
            </a:extLst>
          </p:cNvPr>
          <p:cNvSpPr>
            <a:spLocks noGrp="1"/>
          </p:cNvSpPr>
          <p:nvPr>
            <p:ph type="title"/>
          </p:nvPr>
        </p:nvSpPr>
        <p:spPr/>
        <p:txBody>
          <a:bodyPr/>
          <a:lstStyle/>
          <a:p>
            <a:r>
              <a:rPr lang="en-US" dirty="0"/>
              <a:t>PHÂN LOẠI THEO NGUYÊN NHÂN</a:t>
            </a:r>
          </a:p>
        </p:txBody>
      </p:sp>
    </p:spTree>
    <p:extLst>
      <p:ext uri="{BB962C8B-B14F-4D97-AF65-F5344CB8AC3E}">
        <p14:creationId xmlns:p14="http://schemas.microsoft.com/office/powerpoint/2010/main" val="468873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AEAC0F-7CB3-861E-9BB8-790C475665D1}"/>
              </a:ext>
            </a:extLst>
          </p:cNvPr>
          <p:cNvSpPr>
            <a:spLocks noGrp="1"/>
          </p:cNvSpPr>
          <p:nvPr>
            <p:ph type="body" sz="quarter" idx="10"/>
          </p:nvPr>
        </p:nvSpPr>
        <p:spPr/>
        <p:txBody>
          <a:bodyPr/>
          <a:lstStyle/>
          <a:p>
            <a:pPr marL="0" indent="0">
              <a:buNone/>
            </a:pPr>
            <a:r>
              <a:rPr lang="en-US" b="1" dirty="0">
                <a:solidFill>
                  <a:srgbClr val="FF0000"/>
                </a:solidFill>
              </a:rPr>
              <a:t>NHẬN ĐỊNH</a:t>
            </a:r>
            <a:endParaRPr lang="vi-VN" b="1" dirty="0">
              <a:solidFill>
                <a:srgbClr val="FF0000"/>
              </a:solidFill>
            </a:endParaRPr>
          </a:p>
          <a:p>
            <a:r>
              <a:rPr lang="vi-VN" b="1" dirty="0"/>
              <a:t>Lâm sàng:</a:t>
            </a:r>
            <a:r>
              <a:rPr lang="vi-VN" dirty="0"/>
              <a:t> Da xanh, niêm mạc nhợt, trẻ mệt mỏi, kém hoạt bát.</a:t>
            </a:r>
          </a:p>
          <a:p>
            <a:r>
              <a:rPr lang="vi-VN" b="1" dirty="0"/>
              <a:t>Nguyên nhân:</a:t>
            </a:r>
            <a:r>
              <a:rPr lang="vi-VN" dirty="0"/>
              <a:t> Tìm các dấu hiệu gợi ý tan máu, xuất huyết hoặc thiếu hụt dinh dưỡng.</a:t>
            </a:r>
          </a:p>
          <a:p>
            <a:r>
              <a:rPr lang="vi-VN" b="1" dirty="0"/>
              <a:t>Cận lâm sàng:</a:t>
            </a:r>
            <a:r>
              <a:rPr lang="vi-VN" dirty="0"/>
              <a:t> Theo dõi chỉ số Hb, số lượng HC và các xét nghiệm chuyên biệt tìm nguyên nhân.</a:t>
            </a:r>
          </a:p>
          <a:p>
            <a:endParaRPr lang="en-US" dirty="0"/>
          </a:p>
        </p:txBody>
      </p:sp>
      <p:sp>
        <p:nvSpPr>
          <p:cNvPr id="3" name="Title 2">
            <a:extLst>
              <a:ext uri="{FF2B5EF4-FFF2-40B4-BE49-F238E27FC236}">
                <a16:creationId xmlns:a16="http://schemas.microsoft.com/office/drawing/2014/main" id="{520E9FA6-EAC6-A779-E355-8DCEE6B2EF31}"/>
              </a:ext>
            </a:extLst>
          </p:cNvPr>
          <p:cNvSpPr>
            <a:spLocks noGrp="1"/>
          </p:cNvSpPr>
          <p:nvPr>
            <p:ph type="title"/>
          </p:nvPr>
        </p:nvSpPr>
        <p:spPr/>
        <p:txBody>
          <a:bodyPr/>
          <a:lstStyle/>
          <a:p>
            <a:r>
              <a:rPr lang="en-US" dirty="0"/>
              <a:t>QUY TRÌNH CHĂM SÓC ĐIỀU DƯỠNG</a:t>
            </a:r>
          </a:p>
        </p:txBody>
      </p:sp>
    </p:spTree>
    <p:extLst>
      <p:ext uri="{BB962C8B-B14F-4D97-AF65-F5344CB8AC3E}">
        <p14:creationId xmlns:p14="http://schemas.microsoft.com/office/powerpoint/2010/main" val="3682228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F7DD61-A534-FE3A-CBBA-3243B3E81B76}"/>
              </a:ext>
            </a:extLst>
          </p:cNvPr>
          <p:cNvSpPr>
            <a:spLocks noGrp="1"/>
          </p:cNvSpPr>
          <p:nvPr>
            <p:ph type="body" sz="quarter" idx="10"/>
          </p:nvPr>
        </p:nvSpPr>
        <p:spPr/>
        <p:txBody>
          <a:bodyPr/>
          <a:lstStyle/>
          <a:p>
            <a:pPr marL="0" indent="0">
              <a:buNone/>
            </a:pPr>
            <a:r>
              <a:rPr lang="en-US" b="1" dirty="0">
                <a:solidFill>
                  <a:srgbClr val="FF0000"/>
                </a:solidFill>
              </a:rPr>
              <a:t>CHẨN ĐOÁN ĐIỀU DƯỠNG</a:t>
            </a:r>
            <a:endParaRPr lang="vi-VN" b="1" dirty="0">
              <a:solidFill>
                <a:srgbClr val="FF0000"/>
              </a:solidFill>
            </a:endParaRPr>
          </a:p>
          <a:p>
            <a:r>
              <a:rPr lang="vi-VN" b="1" dirty="0"/>
              <a:t>Hạn chế vận động</a:t>
            </a:r>
            <a:r>
              <a:rPr lang="vi-VN" dirty="0"/>
              <a:t> do mất cân bằng cung - cầu Oxy.</a:t>
            </a:r>
          </a:p>
          <a:p>
            <a:r>
              <a:rPr lang="vi-VN" b="1" dirty="0"/>
              <a:t>Nguy cơ chấn thương</a:t>
            </a:r>
            <a:r>
              <a:rPr lang="vi-VN" dirty="0"/>
              <a:t> do giảm Oxy não và mệt mỏi.</a:t>
            </a:r>
          </a:p>
          <a:p>
            <a:r>
              <a:rPr lang="vi-VN" b="1" dirty="0"/>
              <a:t>Nguy cơ nhiễm trùng</a:t>
            </a:r>
            <a:r>
              <a:rPr lang="vi-VN" dirty="0"/>
              <a:t> do giảm bạch cầu</a:t>
            </a:r>
            <a:r>
              <a:rPr lang="en-US" dirty="0"/>
              <a:t>, </a:t>
            </a:r>
            <a:r>
              <a:rPr lang="en-US" dirty="0" err="1"/>
              <a:t>giảm</a:t>
            </a:r>
            <a:r>
              <a:rPr lang="en-US" dirty="0"/>
              <a:t> </a:t>
            </a:r>
            <a:r>
              <a:rPr lang="en-US" dirty="0" err="1"/>
              <a:t>đáp</a:t>
            </a:r>
            <a:r>
              <a:rPr lang="en-US" dirty="0"/>
              <a:t> </a:t>
            </a:r>
            <a:r>
              <a:rPr lang="en-US" dirty="0" err="1"/>
              <a:t>ứng</a:t>
            </a:r>
            <a:r>
              <a:rPr lang="en-US" dirty="0"/>
              <a:t> </a:t>
            </a:r>
            <a:r>
              <a:rPr lang="vi-VN" dirty="0"/>
              <a:t>miễn dịch.</a:t>
            </a:r>
          </a:p>
          <a:p>
            <a:r>
              <a:rPr lang="vi-VN" b="1" dirty="0"/>
              <a:t>Thiếu kiến thức</a:t>
            </a:r>
            <a:r>
              <a:rPr lang="vi-VN" dirty="0"/>
              <a:t> của gia đình về bệnh và cách chăm sóc</a:t>
            </a:r>
            <a:r>
              <a:rPr lang="en-US" dirty="0"/>
              <a:t>, </a:t>
            </a:r>
            <a:r>
              <a:rPr lang="en-US" dirty="0" err="1"/>
              <a:t>phòng</a:t>
            </a:r>
            <a:r>
              <a:rPr lang="en-US" dirty="0"/>
              <a:t> </a:t>
            </a:r>
            <a:r>
              <a:rPr lang="en-US" dirty="0" err="1"/>
              <a:t>và</a:t>
            </a:r>
            <a:r>
              <a:rPr lang="en-US" dirty="0"/>
              <a:t> </a:t>
            </a:r>
            <a:r>
              <a:rPr lang="en-US" dirty="0" err="1"/>
              <a:t>điều</a:t>
            </a:r>
            <a:r>
              <a:rPr lang="en-US" dirty="0"/>
              <a:t> </a:t>
            </a:r>
            <a:r>
              <a:rPr lang="en-US" dirty="0" err="1"/>
              <a:t>trị</a:t>
            </a:r>
            <a:r>
              <a:rPr lang="vi-VN" dirty="0"/>
              <a:t>.</a:t>
            </a:r>
          </a:p>
          <a:p>
            <a:endParaRPr lang="en-US" dirty="0"/>
          </a:p>
        </p:txBody>
      </p:sp>
      <p:sp>
        <p:nvSpPr>
          <p:cNvPr id="3" name="Title 2">
            <a:extLst>
              <a:ext uri="{FF2B5EF4-FFF2-40B4-BE49-F238E27FC236}">
                <a16:creationId xmlns:a16="http://schemas.microsoft.com/office/drawing/2014/main" id="{CAA9A1EC-A6D6-05DA-A6BA-ECC9E01D456D}"/>
              </a:ext>
            </a:extLst>
          </p:cNvPr>
          <p:cNvSpPr>
            <a:spLocks noGrp="1"/>
          </p:cNvSpPr>
          <p:nvPr>
            <p:ph type="title"/>
          </p:nvPr>
        </p:nvSpPr>
        <p:spPr/>
        <p:txBody>
          <a:bodyPr/>
          <a:lstStyle/>
          <a:p>
            <a:r>
              <a:rPr lang="en-US" dirty="0"/>
              <a:t>QUY TRÌNH CHĂM SÓC ĐIỀU DƯỠNG</a:t>
            </a:r>
          </a:p>
        </p:txBody>
      </p:sp>
    </p:spTree>
    <p:extLst>
      <p:ext uri="{BB962C8B-B14F-4D97-AF65-F5344CB8AC3E}">
        <p14:creationId xmlns:p14="http://schemas.microsoft.com/office/powerpoint/2010/main" val="2613334138"/>
      </p:ext>
    </p:extLst>
  </p:cSld>
  <p:clrMapOvr>
    <a:masterClrMapping/>
  </p:clrMapOvr>
</p:sld>
</file>

<file path=ppt/theme/theme1.xml><?xml version="1.0" encoding="utf-8"?>
<a:theme xmlns:a="http://schemas.openxmlformats.org/drawingml/2006/main" name="PPbvnhitw 169-đau chan bang nha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vnhitw169.potx" id="{719850F3-7B19-4D77-8489-C35D3D60F263}" vid="{6315819C-F623-4C08-AE8F-98D860E88B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8083</TotalTime>
  <Words>1119</Words>
  <Application>Microsoft Office PowerPoint</Application>
  <PresentationFormat>Widescreen</PresentationFormat>
  <Paragraphs>87</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PPbvnhitw 169-đau chan bang nhau</vt:lpstr>
      <vt:lpstr>PowerPoint Presentation</vt:lpstr>
      <vt:lpstr>MỤC TIÊU</vt:lpstr>
      <vt:lpstr>ĐẠI CƯƠNG</vt:lpstr>
      <vt:lpstr>PowerPoint Presentation</vt:lpstr>
      <vt:lpstr>PHÂN LOẠI THEO NGUYÊN NHÂN</vt:lpstr>
      <vt:lpstr>PHÂN LOẠI THEO NGUYÊN NHÂN</vt:lpstr>
      <vt:lpstr>PHÂN LOẠI THEO NGUYÊN NHÂN</vt:lpstr>
      <vt:lpstr>QUY TRÌNH CHĂM SÓC ĐIỀU DƯỠNG</vt:lpstr>
      <vt:lpstr>QUY TRÌNH CHĂM SÓC ĐIỀU DƯỠNG</vt:lpstr>
      <vt:lpstr>LẬP KẾ HOẠCH CS-THỰC HIỆN CAN THIỆP</vt:lpstr>
      <vt:lpstr>LẬP KẾ HOẠCH CS-THỰC HIỆN CAN THIỆP</vt:lpstr>
      <vt:lpstr>LẬP KẾ HOẠCH CS-THỰC HIỆN CAN THIỆP</vt:lpstr>
      <vt:lpstr>LẬP KẾ HOẠCH CS-THỰC HIỆN CAN THIỆP</vt:lpstr>
      <vt:lpstr>ĐÁNH GIÁ</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Admin</dc:creator>
  <cp:lastModifiedBy>Admin</cp:lastModifiedBy>
  <cp:revision>360</cp:revision>
  <dcterms:created xsi:type="dcterms:W3CDTF">2022-03-14T01:15:12Z</dcterms:created>
  <dcterms:modified xsi:type="dcterms:W3CDTF">2026-03-15T16:47:15Z</dcterms:modified>
</cp:coreProperties>
</file>