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60" r:id="rId1"/>
  </p:sldMasterIdLst>
  <p:notesMasterIdLst>
    <p:notesMasterId r:id="rId30"/>
  </p:notesMasterIdLst>
  <p:handoutMasterIdLst>
    <p:handoutMasterId r:id="rId31"/>
  </p:handoutMasterIdLst>
  <p:sldIdLst>
    <p:sldId id="1105" r:id="rId2"/>
    <p:sldId id="1101" r:id="rId3"/>
    <p:sldId id="1106" r:id="rId4"/>
    <p:sldId id="1107" r:id="rId5"/>
    <p:sldId id="1112" r:id="rId6"/>
    <p:sldId id="1108" r:id="rId7"/>
    <p:sldId id="1109" r:id="rId8"/>
    <p:sldId id="1114" r:id="rId9"/>
    <p:sldId id="1111" r:id="rId10"/>
    <p:sldId id="1119" r:id="rId11"/>
    <p:sldId id="1118" r:id="rId12"/>
    <p:sldId id="1117" r:id="rId13"/>
    <p:sldId id="1123" r:id="rId14"/>
    <p:sldId id="1122" r:id="rId15"/>
    <p:sldId id="1120" r:id="rId16"/>
    <p:sldId id="1126" r:id="rId17"/>
    <p:sldId id="1125" r:id="rId18"/>
    <p:sldId id="1121" r:id="rId19"/>
    <p:sldId id="1127" r:id="rId20"/>
    <p:sldId id="1128" r:id="rId21"/>
    <p:sldId id="1129" r:id="rId22"/>
    <p:sldId id="1130" r:id="rId23"/>
    <p:sldId id="1131" r:id="rId24"/>
    <p:sldId id="1132" r:id="rId25"/>
    <p:sldId id="1133" r:id="rId26"/>
    <p:sldId id="1134" r:id="rId27"/>
    <p:sldId id="1135" r:id="rId28"/>
    <p:sldId id="1104" r:id="rId29"/>
  </p:sldIdLst>
  <p:sldSz cx="12192000" cy="6858000"/>
  <p:notesSz cx="6807200" cy="99393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FCFDFD"/>
    <a:srgbClr val="58A1D5"/>
    <a:srgbClr val="28659C"/>
    <a:srgbClr val="B8B8B8"/>
    <a:srgbClr val="B7B8B8"/>
    <a:srgbClr val="FD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242" autoAdjust="0"/>
  </p:normalViewPr>
  <p:slideViewPr>
    <p:cSldViewPr snapToGrid="0">
      <p:cViewPr varScale="1">
        <p:scale>
          <a:sx n="107" d="100"/>
          <a:sy n="107" d="100"/>
        </p:scale>
        <p:origin x="750" y="114"/>
      </p:cViewPr>
      <p:guideLst>
        <p:guide orient="horz" pos="2184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BB8BD7-1D99-4E47-A148-9EEC32D3FB55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650FD-4E43-404A-8EE5-469A29A165F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5838" y="0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FDF56-7B48-4FFA-B066-6E27F293B625}" type="datetimeFigureOut">
              <a:rPr lang="en-US" smtClean="0"/>
              <a:pPr/>
              <a:t>12/31/2025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075" y="746125"/>
            <a:ext cx="6623050" cy="3725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720" y="4721186"/>
            <a:ext cx="5445760" cy="44727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5838" y="9440646"/>
            <a:ext cx="2949787" cy="49696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FC2440-83B0-4C73-A546-764E2208C4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75912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B82D49C-ED4D-49AA-899B-8D3C496BB4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8268" y="1999481"/>
            <a:ext cx="9144000" cy="95110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1092413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87084-1F31-43C1-9DA4-3B1A800F34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1079" y="1344308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11AE0AE-1B2F-49DC-B0A1-712001457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1685" y="86035"/>
            <a:ext cx="9272787" cy="7778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616933" y="6032326"/>
            <a:ext cx="502276" cy="360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0">
                <a:solidFill>
                  <a:srgbClr val="0070C0"/>
                </a:solidFill>
              </a:defRPr>
            </a:lvl1pPr>
          </a:lstStyle>
          <a:p>
            <a:fld id="{DBEF1338-33B8-4F02-A6AD-5EC26488AF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41557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C3A546F-0A33-41C7-9A36-8712BEA4B5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163" y="1526257"/>
            <a:ext cx="10407404" cy="393065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87CEB5-2086-4D20-A19E-D7DA1F8AD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623" y="86035"/>
            <a:ext cx="9706377" cy="7778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3"/>
          <p:cNvSpPr txBox="1">
            <a:spLocks/>
          </p:cNvSpPr>
          <p:nvPr userDrawn="1"/>
        </p:nvSpPr>
        <p:spPr>
          <a:xfrm>
            <a:off x="11689724" y="6034739"/>
            <a:ext cx="502276" cy="360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F1338-33B8-4F02-A6AD-5EC26488AF3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18529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07537E-7031-46E3-8BAF-DB170420A4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6531" y="1400618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8ED14E-8B1D-470A-9D58-F27D4F45C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55538" y="1400618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19B0E43-95E5-4467-B6EA-F4854F523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4108" y="98914"/>
            <a:ext cx="9757892" cy="777875"/>
          </a:xfrm>
          <a:prstGeom prst="rect">
            <a:avLst/>
          </a:prstGeom>
        </p:spPr>
        <p:txBody>
          <a:bodyPr>
            <a:normAutofit/>
          </a:bodyPr>
          <a:lstStyle>
            <a:lvl1pPr algn="ctr">
              <a:lnSpc>
                <a:spcPct val="100000"/>
              </a:lnSpc>
              <a:defRPr sz="3600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3"/>
          <p:cNvSpPr txBox="1">
            <a:spLocks/>
          </p:cNvSpPr>
          <p:nvPr userDrawn="1"/>
        </p:nvSpPr>
        <p:spPr>
          <a:xfrm>
            <a:off x="11689724" y="6013854"/>
            <a:ext cx="502276" cy="3606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EF1338-33B8-4F02-A6AD-5EC26488AF37}" type="slidenum">
              <a:rPr kumimoji="0" lang="en-US" sz="1500" b="0" i="0" u="none" strike="noStrike" kern="1200" cap="none" spc="0" normalizeH="0" baseline="0" noProof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9790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8B82D49C-ED4D-49AA-899B-8D3C496BB4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18268" y="1999481"/>
            <a:ext cx="9144000" cy="951109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276105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EDF5D-0802-4857-BC6E-69469795FB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5475" y="1323349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11663967" y="5948379"/>
            <a:ext cx="528033" cy="534472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rgbClr val="0070C0"/>
                </a:solidFill>
              </a:defRPr>
            </a:lvl1pPr>
          </a:lstStyle>
          <a:p>
            <a:fld id="{DBEF1338-33B8-4F02-A6AD-5EC26488AF3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48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7" r:id="rId3"/>
    <p:sldLayoutId id="2147483652" r:id="rId4"/>
    <p:sldLayoutId id="2147483658" r:id="rId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0C008A-592A-A6C9-EF1F-DC13176526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0080534-7103-BD6C-C228-86A27EE0E7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37961"/>
            <a:ext cx="9144000" cy="951109"/>
          </a:xfrm>
        </p:spPr>
        <p:txBody>
          <a:bodyPr>
            <a:norm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XE GAN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EEEE25-C92E-5B70-D262-260F95D16A3C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0350" y="6032500"/>
            <a:ext cx="501650" cy="360363"/>
          </a:xfrm>
        </p:spPr>
        <p:txBody>
          <a:bodyPr/>
          <a:lstStyle/>
          <a:p>
            <a:fld id="{DBEF1338-33B8-4F02-A6AD-5EC26488AF37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9922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C1072E1-7557-47EA-A097-7405D0AB2E1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: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,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D7470F1-35F7-4E70-A638-614CFAB3C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1" y="86035"/>
            <a:ext cx="10668000" cy="77787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59E4F7-C29D-4BCC-AECB-4559C1709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943" y="2052918"/>
            <a:ext cx="4946844" cy="37293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843289D-AE61-4765-BD8B-0F29204B4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067" y="2052918"/>
            <a:ext cx="5795556" cy="375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22017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5B0F28-0596-4BDF-81E7-07817266ACD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thoái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 :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đi</a:t>
            </a:r>
            <a:r>
              <a:rPr lang="en-US" dirty="0"/>
              <a:t>, xu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trở</a:t>
            </a:r>
            <a:r>
              <a:rPr lang="en-US" dirty="0"/>
              <a:t> </a:t>
            </a:r>
            <a:r>
              <a:rPr lang="en-US" dirty="0" err="1"/>
              <a:t>nên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cản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do </a:t>
            </a:r>
            <a:r>
              <a:rPr lang="en-US" dirty="0" err="1"/>
              <a:t>tổ</a:t>
            </a:r>
            <a:r>
              <a:rPr lang="en-US" dirty="0"/>
              <a:t> </a:t>
            </a:r>
            <a:r>
              <a:rPr lang="en-US" dirty="0" err="1"/>
              <a:t>chức</a:t>
            </a:r>
            <a:r>
              <a:rPr lang="en-US" dirty="0"/>
              <a:t> </a:t>
            </a:r>
            <a:r>
              <a:rPr lang="en-US" dirty="0" err="1"/>
              <a:t>sửa</a:t>
            </a:r>
            <a:r>
              <a:rPr lang="en-US" dirty="0"/>
              <a:t> </a:t>
            </a:r>
            <a:r>
              <a:rPr lang="en-US" dirty="0" err="1"/>
              <a:t>chữa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hốc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nang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A784EF-FB2B-4841-BF40-E01A4B7F3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676" y="150695"/>
            <a:ext cx="9706377" cy="77787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18EB7C-29E8-4892-BDBF-4EFA7FDFA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886" y="2721631"/>
            <a:ext cx="4211490" cy="34909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C7AB2A1-EEC0-40ED-996B-DA444B79A1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8783" y="2653469"/>
            <a:ext cx="4211490" cy="355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3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DBB174B-9BC8-4CCF-B75C-E11C7B4E95C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 1 ổ ( 85%),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bị</a:t>
            </a:r>
            <a:r>
              <a:rPr lang="en-US" dirty="0"/>
              <a:t> ở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ở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vi.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4F03839-D891-4FF8-8931-6B919CA06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765" y="86035"/>
            <a:ext cx="11878236" cy="777875"/>
          </a:xfrm>
        </p:spPr>
        <p:txBody>
          <a:bodyPr/>
          <a:lstStyle/>
          <a:p>
            <a:r>
              <a:rPr lang="en-US" dirty="0" err="1"/>
              <a:t>Ápxe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Amip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F22892-2C40-4B8E-AD57-CE3CAA9E45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2894" y="2963115"/>
            <a:ext cx="7395882" cy="2886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8391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714E6B9-50BE-4F9D-A223-DB3B756EC71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163" y="1526257"/>
            <a:ext cx="4879508" cy="3930650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: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viêm</a:t>
            </a:r>
            <a:r>
              <a:rPr lang="en-US" dirty="0"/>
              <a:t> </a:t>
            </a:r>
            <a:r>
              <a:rPr lang="en-US" dirty="0" err="1"/>
              <a:t>tại</a:t>
            </a:r>
            <a:r>
              <a:rPr lang="en-US" dirty="0"/>
              <a:t> </a:t>
            </a:r>
            <a:r>
              <a:rPr lang="en-US" dirty="0" err="1"/>
              <a:t>chỗ</a:t>
            </a:r>
            <a:r>
              <a:rPr lang="en-US" dirty="0"/>
              <a:t>,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siêu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đối</a:t>
            </a:r>
            <a:r>
              <a:rPr lang="en-US" dirty="0"/>
              <a:t> </a:t>
            </a:r>
            <a:r>
              <a:rPr lang="en-US" dirty="0" err="1"/>
              <a:t>kín</a:t>
            </a:r>
            <a:r>
              <a:rPr lang="en-US" dirty="0"/>
              <a:t> </a:t>
            </a:r>
            <a:r>
              <a:rPr lang="en-US" dirty="0" err="1"/>
              <a:t>đáo</a:t>
            </a:r>
            <a:r>
              <a:rPr lang="en-US" dirty="0"/>
              <a:t>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.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nãy</a:t>
            </a:r>
            <a:r>
              <a:rPr lang="en-US" dirty="0"/>
              <a:t> </a:t>
            </a:r>
            <a:r>
              <a:rPr lang="en-US" dirty="0" err="1"/>
              <a:t>dễ</a:t>
            </a:r>
            <a:r>
              <a:rPr lang="en-US" dirty="0"/>
              <a:t> </a:t>
            </a:r>
            <a:r>
              <a:rPr lang="en-US" dirty="0" err="1"/>
              <a:t>bỏ</a:t>
            </a:r>
            <a:r>
              <a:rPr lang="en-US" dirty="0"/>
              <a:t> </a:t>
            </a:r>
            <a:r>
              <a:rPr lang="en-US" dirty="0" err="1"/>
              <a:t>sót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D86B52F-0765-4BE6-9B4E-AA8EF1556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63" y="68106"/>
            <a:ext cx="9706377" cy="777875"/>
          </a:xfrm>
        </p:spPr>
        <p:txBody>
          <a:bodyPr/>
          <a:lstStyle/>
          <a:p>
            <a:r>
              <a:rPr lang="en-US" dirty="0" err="1"/>
              <a:t>Áp</a:t>
            </a:r>
            <a:r>
              <a:rPr lang="en-US" dirty="0"/>
              <a:t>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Amip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0F79CE-DA3E-4F4F-98BF-A8FFB14EB4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1" y="1425388"/>
            <a:ext cx="4583740" cy="4356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633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72854FC-9C91-465A-92F7-F4B5E8DBC5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: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quá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viêm</a:t>
            </a:r>
            <a:r>
              <a:rPr lang="en-US" dirty="0"/>
              <a:t> 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dirty="0" err="1"/>
              <a:t>rộng</a:t>
            </a:r>
            <a:r>
              <a:rPr lang="en-US" dirty="0"/>
              <a:t>. Ổ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cố</a:t>
            </a:r>
            <a:r>
              <a:rPr lang="en-US" dirty="0"/>
              <a:t> </a:t>
            </a:r>
            <a:r>
              <a:rPr lang="en-US" dirty="0" err="1"/>
              <a:t>định</a:t>
            </a:r>
            <a:r>
              <a:rPr lang="en-US" dirty="0"/>
              <a:t> </a:t>
            </a:r>
            <a:r>
              <a:rPr lang="en-US" dirty="0" err="1"/>
              <a:t>vì</a:t>
            </a:r>
            <a:r>
              <a:rPr lang="en-US" dirty="0"/>
              <a:t> </a:t>
            </a:r>
            <a:r>
              <a:rPr lang="en-US" dirty="0" err="1"/>
              <a:t>còn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tiến</a:t>
            </a:r>
            <a:r>
              <a:rPr lang="en-US" dirty="0"/>
              <a:t> </a:t>
            </a:r>
            <a:r>
              <a:rPr lang="en-US" dirty="0" err="1"/>
              <a:t>triển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,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ngách</a:t>
            </a:r>
            <a:r>
              <a:rPr lang="en-US" dirty="0"/>
              <a:t>. </a:t>
            </a:r>
            <a:r>
              <a:rPr lang="en-US" dirty="0" err="1"/>
              <a:t>Ranh</a:t>
            </a:r>
            <a:r>
              <a:rPr lang="en-US" dirty="0"/>
              <a:t>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giữa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lành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.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phản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hỗn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DAABF6-B197-49A8-8C7C-BAECE7E69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8870" y="112929"/>
            <a:ext cx="9706377" cy="777875"/>
          </a:xfrm>
        </p:spPr>
        <p:txBody>
          <a:bodyPr/>
          <a:lstStyle/>
          <a:p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Amip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54D3F1-AD42-42F3-B4A1-24B3BFE5BA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484" y="3491582"/>
            <a:ext cx="4108281" cy="28309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B98EDF-B840-4403-8EEA-90FBB6D4B7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083" y="3491582"/>
            <a:ext cx="3858187" cy="283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992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0F6294-C96B-449F-A77C-11ED02CBEFF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tụ</a:t>
            </a:r>
            <a:r>
              <a:rPr lang="en-US" dirty="0"/>
              <a:t> </a:t>
            </a:r>
            <a:r>
              <a:rPr lang="en-US" dirty="0" err="1"/>
              <a:t>mủ</a:t>
            </a:r>
            <a:r>
              <a:rPr lang="en-US" dirty="0"/>
              <a:t> : Ổ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riêng</a:t>
            </a:r>
            <a:r>
              <a:rPr lang="en-US" dirty="0"/>
              <a:t> </a:t>
            </a:r>
            <a:r>
              <a:rPr lang="en-US" dirty="0" err="1"/>
              <a:t>biệt</a:t>
            </a:r>
            <a:r>
              <a:rPr lang="en-US" dirty="0"/>
              <a:t>,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, ổ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.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ngoài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thô</a:t>
            </a:r>
            <a:r>
              <a:rPr lang="en-US" dirty="0"/>
              <a:t>.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mủ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 </a:t>
            </a:r>
            <a:r>
              <a:rPr lang="en-US" dirty="0" err="1"/>
              <a:t>khá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</a:t>
            </a:r>
          </a:p>
          <a:p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tái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 :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ổ 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thu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,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vỏ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.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dải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độ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gần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hồi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tân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ổ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lan</a:t>
            </a:r>
            <a:r>
              <a:rPr lang="en-US" dirty="0"/>
              <a:t> </a:t>
            </a:r>
            <a:r>
              <a:rPr lang="en-US" dirty="0" err="1"/>
              <a:t>dần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lấp</a:t>
            </a:r>
            <a:r>
              <a:rPr lang="en-US" dirty="0"/>
              <a:t> </a:t>
            </a:r>
            <a:r>
              <a:rPr lang="en-US" dirty="0" err="1"/>
              <a:t>đầy</a:t>
            </a:r>
            <a:r>
              <a:rPr lang="en-US" dirty="0"/>
              <a:t> </a:t>
            </a:r>
            <a:r>
              <a:rPr lang="en-US" dirty="0" err="1"/>
              <a:t>khoang</a:t>
            </a:r>
            <a:r>
              <a:rPr lang="en-US" dirty="0"/>
              <a:t> </a:t>
            </a:r>
            <a:r>
              <a:rPr lang="en-US" dirty="0" err="1"/>
              <a:t>apxe</a:t>
            </a:r>
            <a:r>
              <a:rPr lang="en-US" dirty="0"/>
              <a:t>.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ổ </a:t>
            </a:r>
            <a:r>
              <a:rPr lang="en-US" dirty="0" err="1"/>
              <a:t>apxe</a:t>
            </a:r>
            <a:r>
              <a:rPr lang="en-US" dirty="0"/>
              <a:t> 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6-12 </a:t>
            </a:r>
            <a:r>
              <a:rPr lang="en-US" dirty="0" err="1"/>
              <a:t>tuần</a:t>
            </a:r>
            <a:r>
              <a:rPr lang="en-US" dirty="0"/>
              <a:t>. Sau </a:t>
            </a:r>
            <a:r>
              <a:rPr lang="en-US" dirty="0" err="1"/>
              <a:t>thời</a:t>
            </a:r>
            <a:r>
              <a:rPr lang="en-US" dirty="0"/>
              <a:t> </a:t>
            </a:r>
            <a:r>
              <a:rPr lang="en-US" dirty="0" err="1"/>
              <a:t>gian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di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, </a:t>
            </a:r>
            <a:r>
              <a:rPr lang="en-US" dirty="0" err="1"/>
              <a:t>vệt</a:t>
            </a:r>
            <a:r>
              <a:rPr lang="en-US" dirty="0"/>
              <a:t> </a:t>
            </a:r>
            <a:r>
              <a:rPr lang="en-US" dirty="0" err="1"/>
              <a:t>xơ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nang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BE5E5F3-840E-4587-8325-893577656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082" y="0"/>
            <a:ext cx="9706377" cy="777875"/>
          </a:xfrm>
        </p:spPr>
        <p:txBody>
          <a:bodyPr/>
          <a:lstStyle/>
          <a:p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Amip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727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24EFBE1-E36B-47F0-A813-B6F14C95D5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vi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rải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lách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4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rải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,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2-5mm : </a:t>
            </a:r>
            <a:r>
              <a:rPr lang="en-US" dirty="0" err="1"/>
              <a:t>Đây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phổ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đại</a:t>
            </a:r>
            <a:r>
              <a:rPr lang="en-US" dirty="0"/>
              <a:t> </a:t>
            </a:r>
            <a:r>
              <a:rPr lang="en-US" dirty="0" err="1"/>
              <a:t>diện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xơ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viêm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bánh </a:t>
            </a:r>
            <a:r>
              <a:rPr lang="en-US" dirty="0" err="1"/>
              <a:t>xe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bánh </a:t>
            </a:r>
            <a:r>
              <a:rPr lang="en-US" dirty="0" err="1"/>
              <a:t>xe</a:t>
            </a:r>
            <a:r>
              <a:rPr lang="en-US" dirty="0"/>
              <a:t> :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ở </a:t>
            </a:r>
            <a:r>
              <a:rPr lang="en-US" dirty="0" err="1"/>
              <a:t>ngoại</a:t>
            </a:r>
            <a:r>
              <a:rPr lang="en-US" dirty="0"/>
              <a:t> vi do </a:t>
            </a:r>
            <a:r>
              <a:rPr lang="en-US" dirty="0" err="1"/>
              <a:t>xơ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,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tế</a:t>
            </a:r>
            <a:r>
              <a:rPr lang="en-US" dirty="0"/>
              <a:t> </a:t>
            </a:r>
            <a:r>
              <a:rPr lang="en-US" dirty="0" err="1"/>
              <a:t>bào</a:t>
            </a:r>
            <a:r>
              <a:rPr lang="en-US" dirty="0"/>
              <a:t> </a:t>
            </a:r>
            <a:r>
              <a:rPr lang="en-US" dirty="0" err="1"/>
              <a:t>viêm</a:t>
            </a:r>
            <a:r>
              <a:rPr lang="en-US" dirty="0"/>
              <a:t> ,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mảnh</a:t>
            </a:r>
            <a:r>
              <a:rPr lang="en-US" dirty="0"/>
              <a:t> </a:t>
            </a:r>
            <a:r>
              <a:rPr lang="en-US" dirty="0" err="1"/>
              <a:t>vụn</a:t>
            </a:r>
            <a:r>
              <a:rPr lang="en-US" dirty="0"/>
              <a:t> do </a:t>
            </a:r>
            <a:r>
              <a:rPr lang="en-US" dirty="0" err="1"/>
              <a:t>nấm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“</a:t>
            </a:r>
            <a:r>
              <a:rPr lang="en-US" dirty="0" err="1"/>
              <a:t>mắt</a:t>
            </a:r>
            <a:r>
              <a:rPr lang="en-US" dirty="0"/>
              <a:t> </a:t>
            </a:r>
            <a:r>
              <a:rPr lang="en-US" dirty="0" err="1"/>
              <a:t>bò</a:t>
            </a:r>
            <a:r>
              <a:rPr lang="en-US" dirty="0"/>
              <a:t>” :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vi ,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.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1-4mm.	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F59E8EC-FB80-4B07-8371-4B51C4449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623" y="86035"/>
            <a:ext cx="8254095" cy="777875"/>
          </a:xfrm>
        </p:spPr>
        <p:txBody>
          <a:bodyPr/>
          <a:lstStyle/>
          <a:p>
            <a:r>
              <a:rPr lang="en-US" dirty="0" err="1"/>
              <a:t>Apxe</a:t>
            </a:r>
            <a:r>
              <a:rPr lang="en-US" dirty="0"/>
              <a:t> do </a:t>
            </a:r>
            <a:r>
              <a:rPr lang="en-US" dirty="0" err="1"/>
              <a:t>nấm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974462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06932C3-4471-4A69-A8D0-C2058F1EF3A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nốt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do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sẹo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vôi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A9C2C95-DD49-4412-B362-FEA440816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11" y="0"/>
            <a:ext cx="9706377" cy="777875"/>
          </a:xfrm>
        </p:spPr>
        <p:txBody>
          <a:bodyPr/>
          <a:lstStyle/>
          <a:p>
            <a:r>
              <a:rPr lang="en-US" dirty="0" err="1"/>
              <a:t>Apxe</a:t>
            </a:r>
            <a:r>
              <a:rPr lang="en-US" dirty="0"/>
              <a:t> do </a:t>
            </a:r>
            <a:r>
              <a:rPr lang="en-US" dirty="0" err="1"/>
              <a:t>nấm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CA4C05-2CDB-4052-87A9-5049C5E93B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906" y="2416067"/>
            <a:ext cx="7804417" cy="28462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47552A-B819-4B14-B677-5A2EB72D3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6430" y="2588279"/>
            <a:ext cx="2878278" cy="267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82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1B1173E-ECE6-4982-B467-71B2ECDEFB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 marL="571500" indent="-571500">
              <a:buAutoNum type="romanUcPeriod"/>
            </a:pP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vi </a:t>
            </a:r>
            <a:r>
              <a:rPr lang="en-US" dirty="0" err="1"/>
              <a:t>khuẩn</a:t>
            </a:r>
            <a:r>
              <a:rPr lang="en-US" dirty="0"/>
              <a:t> : </a:t>
            </a:r>
          </a:p>
          <a:p>
            <a:pPr>
              <a:buFontTx/>
              <a:buChar char="-"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: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ổ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rải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, </a:t>
            </a:r>
            <a:r>
              <a:rPr lang="en-US" dirty="0" err="1"/>
              <a:t>dạng</a:t>
            </a:r>
            <a:r>
              <a:rPr lang="en-US" dirty="0"/>
              <a:t> ổ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kèm</a:t>
            </a:r>
            <a:r>
              <a:rPr lang="en-US" dirty="0"/>
              <a:t> ổ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vi,  </a:t>
            </a:r>
            <a:r>
              <a:rPr lang="en-US" dirty="0" err="1"/>
              <a:t>nhiều</a:t>
            </a:r>
            <a:r>
              <a:rPr lang="en-US" dirty="0"/>
              <a:t> ổ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thái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: </a:t>
            </a:r>
          </a:p>
          <a:p>
            <a:pPr marL="0" indent="0">
              <a:buNone/>
            </a:pP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sớm</a:t>
            </a:r>
            <a:r>
              <a:rPr lang="en-US" dirty="0"/>
              <a:t>: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thâm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 </a:t>
            </a:r>
            <a:r>
              <a:rPr lang="en-US" dirty="0" err="1"/>
              <a:t>viêm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nề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tiêm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,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thùy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. 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3BD74E4-2BB1-47DF-8340-4FB5EC3B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4988" y="68105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5703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DB310BC-14CA-4C79-946F-75ACECF5E4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163" y="1526257"/>
            <a:ext cx="5049837" cy="3771884"/>
          </a:xfrm>
        </p:spPr>
        <p:txBody>
          <a:bodyPr/>
          <a:lstStyle/>
          <a:p>
            <a:pPr marL="0" indent="0">
              <a:buNone/>
            </a:pP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mủ</a:t>
            </a:r>
            <a:r>
              <a:rPr lang="en-US" dirty="0"/>
              <a:t> : 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ổ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cản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vách</a:t>
            </a:r>
            <a:r>
              <a:rPr lang="en-US" dirty="0"/>
              <a:t> </a:t>
            </a:r>
            <a:r>
              <a:rPr lang="en-US" dirty="0" err="1"/>
              <a:t>ngăn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Nhiều</a:t>
            </a:r>
            <a:r>
              <a:rPr lang="en-US" dirty="0"/>
              <a:t> ổ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ổ </a:t>
            </a:r>
            <a:r>
              <a:rPr lang="en-US" dirty="0" err="1"/>
              <a:t>lớn</a:t>
            </a:r>
            <a:r>
              <a:rPr lang="en-US" dirty="0"/>
              <a:t>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Hoặn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ổ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đơn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62D0102-A198-495F-8587-C88824D77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9176" y="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9E2AF3-A93C-4DB2-A663-33E87F779B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5391" y="1111623"/>
            <a:ext cx="5863016" cy="445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6812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36FBC96-27E2-5797-1B73-3AF0D4AFEC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  60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Thọ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sườn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khoảng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16C0C9D-4B92-4239-914A-14EAC149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079" y="68105"/>
            <a:ext cx="10431507" cy="777875"/>
          </a:xfrm>
        </p:spPr>
        <p:txBody>
          <a:bodyPr>
            <a:normAutofit fontScale="90000"/>
          </a:bodyPr>
          <a:lstStyle/>
          <a:p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Case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877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951A30-3556-4462-920E-853ECAD4091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163" y="1526256"/>
            <a:ext cx="4395413" cy="37718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,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do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nề</a:t>
            </a:r>
            <a:r>
              <a:rPr lang="en-US" dirty="0"/>
              <a:t> </a:t>
            </a:r>
            <a:r>
              <a:rPr lang="en-US" dirty="0" err="1"/>
              <a:t>giống</a:t>
            </a:r>
            <a:r>
              <a:rPr lang="en-US" dirty="0"/>
              <a:t> </a:t>
            </a:r>
            <a:r>
              <a:rPr lang="en-US" dirty="0" err="1"/>
              <a:t>như</a:t>
            </a:r>
            <a:r>
              <a:rPr lang="en-US" dirty="0"/>
              <a:t>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amip</a:t>
            </a:r>
            <a:r>
              <a:rPr lang="en-US" dirty="0"/>
              <a:t>,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do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lỏng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mủ</a:t>
            </a:r>
            <a:r>
              <a:rPr lang="en-US" dirty="0"/>
              <a:t> =&gt;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bia</a:t>
            </a:r>
            <a:r>
              <a:rPr lang="en-US" dirty="0"/>
              <a:t> </a:t>
            </a:r>
            <a:r>
              <a:rPr lang="en-US" dirty="0" err="1"/>
              <a:t>kép</a:t>
            </a:r>
            <a:r>
              <a:rPr lang="en-US" dirty="0"/>
              <a:t>.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nề</a:t>
            </a:r>
            <a:r>
              <a:rPr lang="en-US" dirty="0"/>
              <a:t>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amip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ràng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31B1DA9-FDBF-47F5-8226-6F4086877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740" y="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707FA5-3418-456E-AECA-27F4E28678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293" y="1335742"/>
            <a:ext cx="5068884" cy="377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577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6F6BD91-8340-44CC-AECF-7E39BE37DCC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Rối</a:t>
            </a:r>
            <a:r>
              <a:rPr lang="en-US" dirty="0"/>
              <a:t> </a:t>
            </a:r>
            <a:r>
              <a:rPr lang="en-US" dirty="0" err="1"/>
              <a:t>loạn</a:t>
            </a:r>
            <a:r>
              <a:rPr lang="en-US" dirty="0"/>
              <a:t>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máu</a:t>
            </a:r>
            <a:r>
              <a:rPr lang="en-US" dirty="0"/>
              <a:t> :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ổ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 ở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,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ở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muộn</a:t>
            </a:r>
            <a:r>
              <a:rPr lang="en-US" dirty="0"/>
              <a:t>. Do </a:t>
            </a:r>
            <a:r>
              <a:rPr lang="en-US" dirty="0" err="1"/>
              <a:t>tình</a:t>
            </a:r>
            <a:r>
              <a:rPr lang="en-US" dirty="0"/>
              <a:t> </a:t>
            </a:r>
            <a:r>
              <a:rPr lang="en-US" dirty="0" err="1"/>
              <a:t>trạng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tuần</a:t>
            </a:r>
            <a:r>
              <a:rPr lang="en-US" dirty="0"/>
              <a:t> </a:t>
            </a:r>
            <a:r>
              <a:rPr lang="en-US" dirty="0" err="1"/>
              <a:t>hoàn</a:t>
            </a:r>
            <a:r>
              <a:rPr lang="en-US" dirty="0"/>
              <a:t> 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viêm</a:t>
            </a:r>
            <a:r>
              <a:rPr lang="en-US" dirty="0"/>
              <a:t> </a:t>
            </a:r>
            <a:r>
              <a:rPr lang="en-US" dirty="0" err="1"/>
              <a:t>huyết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nhánh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55196FD-E9BE-43B7-B526-81A38F559D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6775" y="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1ED38F-33D3-4955-A54B-CB309AA513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7210" y="2826660"/>
            <a:ext cx="8865942" cy="3215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51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29E923-5395-4442-A11B-2661524D3E8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Đôi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thấy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ổ </a:t>
            </a:r>
            <a:r>
              <a:rPr lang="en-US" dirty="0" err="1"/>
              <a:t>apxe</a:t>
            </a:r>
            <a:r>
              <a:rPr lang="en-US" dirty="0"/>
              <a:t> (20%):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bóng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mức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khí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này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</a:t>
            </a:r>
            <a:r>
              <a:rPr lang="en-US" dirty="0" err="1"/>
              <a:t>cạnh</a:t>
            </a:r>
            <a:r>
              <a:rPr lang="en-US" dirty="0"/>
              <a:t> </a:t>
            </a:r>
            <a:r>
              <a:rPr lang="en-US" dirty="0" err="1"/>
              <a:t>nhau</a:t>
            </a:r>
            <a:r>
              <a:rPr lang="en-US" dirty="0"/>
              <a:t>  </a:t>
            </a:r>
            <a:r>
              <a:rPr lang="en-US" dirty="0" err="1"/>
              <a:t>và</a:t>
            </a:r>
            <a:r>
              <a:rPr lang="en-US" dirty="0"/>
              <a:t> xen </a:t>
            </a:r>
            <a:r>
              <a:rPr lang="en-US" dirty="0" err="1"/>
              <a:t>kẽ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cấu</a:t>
            </a:r>
            <a:r>
              <a:rPr lang="en-US" dirty="0"/>
              <a:t> </a:t>
            </a:r>
            <a:r>
              <a:rPr lang="en-US" dirty="0" err="1"/>
              <a:t>trúc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81BF220-2528-43E4-9403-68EBE0883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29" y="86035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8E508-D469-4634-BE9B-31320A6A8D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5299" y="2725975"/>
            <a:ext cx="6301502" cy="348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5752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F29C74D-492D-48F6-B505-B7235372E6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Amip</a:t>
            </a:r>
            <a:endParaRPr lang="en-US" dirty="0"/>
          </a:p>
          <a:p>
            <a:pPr>
              <a:buFontTx/>
              <a:buChar char="-"/>
            </a:pP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chưa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mủ</a:t>
            </a:r>
            <a:r>
              <a:rPr lang="en-US" dirty="0"/>
              <a:t> :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 </a:t>
            </a:r>
            <a:r>
              <a:rPr lang="en-US" dirty="0" err="1"/>
              <a:t>ngay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</a:t>
            </a:r>
            <a:r>
              <a:rPr lang="en-US" dirty="0" err="1"/>
              <a:t>trước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tiêm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cản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.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bình</a:t>
            </a:r>
            <a:r>
              <a:rPr lang="en-US" dirty="0"/>
              <a:t> </a:t>
            </a:r>
            <a:r>
              <a:rPr lang="en-US" dirty="0" err="1"/>
              <a:t>thường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Giai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hóa</a:t>
            </a:r>
            <a:r>
              <a:rPr lang="en-US" dirty="0"/>
              <a:t> </a:t>
            </a:r>
            <a:r>
              <a:rPr lang="en-US" dirty="0" err="1"/>
              <a:t>mủ</a:t>
            </a:r>
            <a:r>
              <a:rPr lang="en-US" dirty="0"/>
              <a:t> :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lớn</a:t>
            </a:r>
            <a:r>
              <a:rPr lang="en-US" dirty="0"/>
              <a:t>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1 ổ ( 85%), </a:t>
            </a:r>
            <a:r>
              <a:rPr lang="en-US" dirty="0" err="1"/>
              <a:t>chủ</a:t>
            </a:r>
            <a:r>
              <a:rPr lang="en-US" dirty="0"/>
              <a:t> </a:t>
            </a:r>
            <a:r>
              <a:rPr lang="en-US" dirty="0" err="1"/>
              <a:t>yếu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ở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( 70-80%)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trái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nằm</a:t>
            </a:r>
            <a:r>
              <a:rPr lang="en-US" dirty="0"/>
              <a:t> ở </a:t>
            </a:r>
            <a:r>
              <a:rPr lang="en-US" dirty="0" err="1"/>
              <a:t>ngoại</a:t>
            </a:r>
            <a:r>
              <a:rPr lang="en-US" dirty="0"/>
              <a:t> vi.</a:t>
            </a:r>
          </a:p>
          <a:p>
            <a:pPr marL="0" indent="0">
              <a:buNone/>
            </a:pPr>
            <a:r>
              <a:rPr lang="en-US" dirty="0"/>
              <a:t>+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tròn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bầu</a:t>
            </a:r>
            <a:r>
              <a:rPr lang="en-US" dirty="0"/>
              <a:t> </a:t>
            </a:r>
            <a:r>
              <a:rPr lang="en-US" dirty="0" err="1"/>
              <a:t>dục</a:t>
            </a:r>
            <a:r>
              <a:rPr lang="en-US" dirty="0"/>
              <a:t>,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thước</a:t>
            </a:r>
            <a:r>
              <a:rPr lang="en-US" dirty="0"/>
              <a:t> 2-6cm</a:t>
            </a:r>
          </a:p>
          <a:p>
            <a:pPr marL="0" indent="0">
              <a:buNone/>
            </a:pPr>
            <a:r>
              <a:rPr lang="en-US" dirty="0"/>
              <a:t>+ Ổ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dịch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, </a:t>
            </a:r>
            <a:r>
              <a:rPr lang="en-US" dirty="0" err="1"/>
              <a:t>bờ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, </a:t>
            </a:r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rõ</a:t>
            </a:r>
            <a:r>
              <a:rPr lang="en-US" dirty="0"/>
              <a:t>,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cản</a:t>
            </a:r>
            <a:r>
              <a:rPr lang="en-US" dirty="0"/>
              <a:t> </a:t>
            </a:r>
            <a:r>
              <a:rPr lang="en-US" dirty="0" err="1"/>
              <a:t>quang</a:t>
            </a:r>
            <a:r>
              <a:rPr lang="en-US" dirty="0"/>
              <a:t> </a:t>
            </a:r>
            <a:r>
              <a:rPr lang="en-US" dirty="0" err="1"/>
              <a:t>mạnh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981D00F-FFEA-4BAE-BF6B-00F8F59A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4329" y="9500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tính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43404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6445398-5376-4C2D-91DD-5E54D472DB1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163" y="1526256"/>
            <a:ext cx="4852613" cy="4462167"/>
          </a:xfrm>
        </p:spPr>
        <p:txBody>
          <a:bodyPr/>
          <a:lstStyle/>
          <a:p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nấm</a:t>
            </a:r>
            <a:r>
              <a:rPr lang="en-US" dirty="0"/>
              <a:t>:</a:t>
            </a:r>
          </a:p>
          <a:p>
            <a:pPr>
              <a:buFontTx/>
              <a:buChar char="-"/>
            </a:pP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vi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rải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nhu</a:t>
            </a:r>
            <a:r>
              <a:rPr lang="en-US" dirty="0"/>
              <a:t> </a:t>
            </a:r>
            <a:r>
              <a:rPr lang="en-US" dirty="0" err="1"/>
              <a:t>mô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lách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tượng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 </a:t>
            </a:r>
            <a:r>
              <a:rPr lang="en-US" dirty="0" err="1"/>
              <a:t>hoặc</a:t>
            </a:r>
            <a:r>
              <a:rPr lang="en-US" dirty="0"/>
              <a:t> 	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: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09EC52A-6E7B-438E-B925-A635609D4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529" y="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985BF99-3557-4333-BAB5-CE22FE4FC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317813"/>
            <a:ext cx="4820619" cy="4831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1893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CCFB6E1-0F03-4045-8B3E-947E4E7CD94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chứng</a:t>
            </a:r>
            <a:r>
              <a:rPr lang="en-US" dirty="0"/>
              <a:t> : </a:t>
            </a:r>
          </a:p>
          <a:p>
            <a:pPr>
              <a:buFontTx/>
              <a:buChar char="-"/>
            </a:pPr>
            <a:r>
              <a:rPr lang="en-US" dirty="0" err="1"/>
              <a:t>Huyết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, </a:t>
            </a:r>
            <a:r>
              <a:rPr lang="en-US" dirty="0" err="1"/>
              <a:t>huyết</a:t>
            </a:r>
            <a:r>
              <a:rPr lang="en-US" dirty="0"/>
              <a:t> </a:t>
            </a:r>
            <a:r>
              <a:rPr lang="en-US" dirty="0" err="1"/>
              <a:t>khối</a:t>
            </a:r>
            <a:r>
              <a:rPr lang="en-US" dirty="0"/>
              <a:t> </a:t>
            </a:r>
            <a:r>
              <a:rPr lang="en-US" dirty="0" err="1"/>
              <a:t>tĩnh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 </a:t>
            </a:r>
            <a:r>
              <a:rPr lang="en-US" dirty="0" err="1"/>
              <a:t>cửa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vỡ</a:t>
            </a:r>
            <a:r>
              <a:rPr lang="en-US" dirty="0"/>
              <a:t> : </a:t>
            </a:r>
            <a:r>
              <a:rPr lang="en-US" dirty="0" err="1"/>
              <a:t>Vỡ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, </a:t>
            </a:r>
            <a:r>
              <a:rPr lang="en-US" dirty="0" err="1"/>
              <a:t>khoang</a:t>
            </a:r>
            <a:r>
              <a:rPr lang="en-US" dirty="0"/>
              <a:t> </a:t>
            </a:r>
            <a:r>
              <a:rPr lang="en-US" dirty="0" err="1"/>
              <a:t>màng</a:t>
            </a:r>
            <a:r>
              <a:rPr lang="en-US" dirty="0"/>
              <a:t> </a:t>
            </a:r>
            <a:r>
              <a:rPr lang="en-US" dirty="0" err="1"/>
              <a:t>phổi</a:t>
            </a:r>
            <a:r>
              <a:rPr lang="en-US" dirty="0"/>
              <a:t>, </a:t>
            </a:r>
            <a:r>
              <a:rPr lang="en-US" dirty="0" err="1"/>
              <a:t>dưới</a:t>
            </a:r>
            <a:r>
              <a:rPr lang="en-US" dirty="0"/>
              <a:t> bao </a:t>
            </a:r>
            <a:r>
              <a:rPr lang="en-US" dirty="0" err="1"/>
              <a:t>gan</a:t>
            </a:r>
            <a:r>
              <a:rPr lang="en-US" dirty="0"/>
              <a:t>,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, ổ </a:t>
            </a:r>
            <a:r>
              <a:rPr lang="en-US" dirty="0" err="1"/>
              <a:t>phúc</a:t>
            </a:r>
            <a:r>
              <a:rPr lang="en-US" dirty="0"/>
              <a:t> </a:t>
            </a:r>
            <a:r>
              <a:rPr lang="en-US" dirty="0" err="1"/>
              <a:t>mạc</a:t>
            </a:r>
            <a:r>
              <a:rPr lang="en-US" dirty="0"/>
              <a:t>, </a:t>
            </a:r>
            <a:r>
              <a:rPr lang="en-US" dirty="0" err="1"/>
              <a:t>tạng</a:t>
            </a:r>
            <a:r>
              <a:rPr lang="en-US" dirty="0"/>
              <a:t> </a:t>
            </a:r>
            <a:r>
              <a:rPr lang="en-US" dirty="0" err="1"/>
              <a:t>lân</a:t>
            </a:r>
            <a:r>
              <a:rPr lang="en-US" dirty="0"/>
              <a:t> </a:t>
            </a:r>
            <a:r>
              <a:rPr lang="en-US" dirty="0" err="1"/>
              <a:t>cận</a:t>
            </a:r>
            <a:r>
              <a:rPr lang="en-US" dirty="0"/>
              <a:t>.</a:t>
            </a:r>
          </a:p>
          <a:p>
            <a:pPr>
              <a:buFontTx/>
              <a:buChar char="-"/>
            </a:pP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phình</a:t>
            </a:r>
            <a:r>
              <a:rPr lang="en-US" dirty="0"/>
              <a:t> </a:t>
            </a:r>
            <a:r>
              <a:rPr lang="en-US" dirty="0" err="1"/>
              <a:t>động</a:t>
            </a:r>
            <a:r>
              <a:rPr lang="en-US" dirty="0"/>
              <a:t> </a:t>
            </a:r>
            <a:r>
              <a:rPr lang="en-US" dirty="0" err="1"/>
              <a:t>mạch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FD9E177-8F63-431F-9B94-D87F7F73A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11" y="9500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cắt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vi </a:t>
            </a:r>
            <a:r>
              <a:rPr lang="en-US" dirty="0" err="1"/>
              <a:t>tính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621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6DAA55B-19C4-467B-84FF-67403E4E36E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T1W :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đồng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trong</a:t>
            </a:r>
            <a:r>
              <a:rPr lang="en-US" dirty="0"/>
              <a:t> </a:t>
            </a:r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do </a:t>
            </a:r>
            <a:r>
              <a:rPr lang="en-US" dirty="0" err="1"/>
              <a:t>nấm</a:t>
            </a:r>
            <a:endParaRPr lang="en-US" dirty="0"/>
          </a:p>
          <a:p>
            <a:r>
              <a:rPr lang="en-US" dirty="0"/>
              <a:t>T1 in phase </a:t>
            </a:r>
            <a:r>
              <a:rPr lang="en-US" dirty="0" err="1"/>
              <a:t>và</a:t>
            </a:r>
            <a:r>
              <a:rPr lang="en-US" dirty="0"/>
              <a:t> T1 out of phase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.</a:t>
            </a:r>
          </a:p>
          <a:p>
            <a:r>
              <a:rPr lang="en-US" dirty="0"/>
              <a:t>T2W: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,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nề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dirty="0" err="1"/>
              <a:t>tăng</a:t>
            </a:r>
            <a:r>
              <a:rPr lang="en-US" dirty="0"/>
              <a:t> </a:t>
            </a:r>
            <a:r>
              <a:rPr lang="en-US" dirty="0" err="1"/>
              <a:t>nhẹ</a:t>
            </a:r>
            <a:r>
              <a:rPr lang="en-US" dirty="0"/>
              <a:t> </a:t>
            </a:r>
            <a:r>
              <a:rPr lang="en-US" dirty="0" err="1"/>
              <a:t>tín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.</a:t>
            </a:r>
          </a:p>
          <a:p>
            <a:r>
              <a:rPr lang="en-US" dirty="0"/>
              <a:t>DWI: </a:t>
            </a:r>
            <a:r>
              <a:rPr lang="en-US" dirty="0" err="1"/>
              <a:t>Hạn</a:t>
            </a:r>
            <a:r>
              <a:rPr lang="en-US" dirty="0"/>
              <a:t>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khuyếch</a:t>
            </a:r>
            <a:r>
              <a:rPr lang="en-US" dirty="0"/>
              <a:t> </a:t>
            </a:r>
            <a:r>
              <a:rPr lang="en-US" dirty="0" err="1"/>
              <a:t>tán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 </a:t>
            </a:r>
            <a:r>
              <a:rPr lang="en-US" dirty="0" err="1"/>
              <a:t>apxe</a:t>
            </a:r>
            <a:r>
              <a:rPr lang="en-US" dirty="0"/>
              <a:t>,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 DAC.</a:t>
            </a:r>
          </a:p>
          <a:p>
            <a:r>
              <a:rPr lang="en-US" dirty="0"/>
              <a:t>T1W </a:t>
            </a:r>
            <a:r>
              <a:rPr lang="en-US" dirty="0" err="1"/>
              <a:t>Gado</a:t>
            </a:r>
            <a:r>
              <a:rPr lang="en-US" dirty="0"/>
              <a:t>: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86BA412-FEFD-42F3-99B0-B0F83439D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6676" y="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MRI</a:t>
            </a:r>
          </a:p>
        </p:txBody>
      </p:sp>
    </p:spTree>
    <p:extLst>
      <p:ext uri="{BB962C8B-B14F-4D97-AF65-F5344CB8AC3E}">
        <p14:creationId xmlns:p14="http://schemas.microsoft.com/office/powerpoint/2010/main" val="19251441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BE4EFF-3BF8-480B-9AC2-60A7A25535F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Apxe</a:t>
            </a:r>
            <a:r>
              <a:rPr lang="en-US" dirty="0"/>
              <a:t> </a:t>
            </a:r>
            <a:r>
              <a:rPr lang="en-US" dirty="0" err="1"/>
              <a:t>dưới</a:t>
            </a:r>
            <a:r>
              <a:rPr lang="en-US" dirty="0"/>
              <a:t> </a:t>
            </a:r>
            <a:r>
              <a:rPr lang="en-US" dirty="0" err="1"/>
              <a:t>hoành</a:t>
            </a:r>
            <a:r>
              <a:rPr lang="en-US" dirty="0"/>
              <a:t>.</a:t>
            </a:r>
          </a:p>
          <a:p>
            <a:r>
              <a:rPr lang="en-US" dirty="0"/>
              <a:t>Di </a:t>
            </a:r>
            <a:r>
              <a:rPr lang="en-US" dirty="0" err="1"/>
              <a:t>căn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: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u </a:t>
            </a:r>
            <a:r>
              <a:rPr lang="en-US" dirty="0" err="1"/>
              <a:t>nguyên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,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,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viền</a:t>
            </a:r>
            <a:r>
              <a:rPr lang="en-US" dirty="0"/>
              <a:t> </a:t>
            </a:r>
            <a:r>
              <a:rPr lang="en-US" dirty="0" err="1"/>
              <a:t>giảm</a:t>
            </a:r>
            <a:r>
              <a:rPr lang="en-US" dirty="0"/>
              <a:t> </a:t>
            </a:r>
            <a:r>
              <a:rPr lang="en-US" dirty="0" err="1"/>
              <a:t>tỷ</a:t>
            </a:r>
            <a:r>
              <a:rPr lang="en-US" dirty="0"/>
              <a:t> </a:t>
            </a:r>
            <a:r>
              <a:rPr lang="en-US" dirty="0" err="1"/>
              <a:t>trọng</a:t>
            </a:r>
            <a:r>
              <a:rPr lang="en-US" dirty="0"/>
              <a:t> </a:t>
            </a:r>
            <a:r>
              <a:rPr lang="en-US" dirty="0" err="1"/>
              <a:t>xung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, </a:t>
            </a:r>
            <a:r>
              <a:rPr lang="en-US" dirty="0" err="1"/>
              <a:t>tổn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ổ </a:t>
            </a:r>
            <a:r>
              <a:rPr lang="en-US" dirty="0" err="1"/>
              <a:t>rải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bố</a:t>
            </a:r>
            <a:r>
              <a:rPr lang="en-US" dirty="0"/>
              <a:t> , </a:t>
            </a:r>
            <a:r>
              <a:rPr lang="en-US" dirty="0" err="1"/>
              <a:t>thường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đám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ổ </a:t>
            </a:r>
            <a:r>
              <a:rPr lang="en-US" dirty="0" err="1"/>
              <a:t>lớn</a:t>
            </a:r>
            <a:r>
              <a:rPr lang="en-US" dirty="0"/>
              <a:t>.</a:t>
            </a:r>
          </a:p>
          <a:p>
            <a:r>
              <a:rPr lang="en-US" dirty="0"/>
              <a:t>HCC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: Ổ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 </a:t>
            </a:r>
            <a:r>
              <a:rPr lang="en-US" dirty="0" err="1"/>
              <a:t>trung</a:t>
            </a:r>
            <a:r>
              <a:rPr lang="en-US" dirty="0"/>
              <a:t> </a:t>
            </a:r>
            <a:r>
              <a:rPr lang="en-US" dirty="0" err="1"/>
              <a:t>tâm</a:t>
            </a:r>
            <a:r>
              <a:rPr lang="en-US" dirty="0"/>
              <a:t>, </a:t>
            </a:r>
            <a:r>
              <a:rPr lang="en-US" dirty="0" err="1"/>
              <a:t>ngoại</a:t>
            </a:r>
            <a:r>
              <a:rPr lang="en-US" dirty="0"/>
              <a:t> vi </a:t>
            </a:r>
            <a:r>
              <a:rPr lang="en-US" dirty="0" err="1"/>
              <a:t>thành</a:t>
            </a:r>
            <a:r>
              <a:rPr lang="en-US" dirty="0"/>
              <a:t> </a:t>
            </a:r>
            <a:r>
              <a:rPr lang="en-US" dirty="0" err="1"/>
              <a:t>dày</a:t>
            </a:r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. </a:t>
            </a:r>
            <a:r>
              <a:rPr lang="en-US" dirty="0" err="1"/>
              <a:t>Phần</a:t>
            </a:r>
            <a:r>
              <a:rPr lang="en-US" dirty="0"/>
              <a:t> </a:t>
            </a:r>
            <a:r>
              <a:rPr lang="en-US" dirty="0" err="1"/>
              <a:t>ngoại</a:t>
            </a:r>
            <a:r>
              <a:rPr lang="en-US" dirty="0"/>
              <a:t> vi </a:t>
            </a:r>
            <a:r>
              <a:rPr lang="en-US" dirty="0" err="1"/>
              <a:t>ngấm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tiêm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thải</a:t>
            </a:r>
            <a:r>
              <a:rPr lang="en-US" dirty="0"/>
              <a:t> </a:t>
            </a:r>
            <a:r>
              <a:rPr lang="en-US" dirty="0" err="1"/>
              <a:t>thuốc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muộn</a:t>
            </a:r>
            <a:r>
              <a:rPr lang="en-US" dirty="0"/>
              <a:t>.</a:t>
            </a:r>
          </a:p>
          <a:p>
            <a:r>
              <a:rPr lang="en-US" dirty="0"/>
              <a:t>U </a:t>
            </a:r>
            <a:r>
              <a:rPr lang="en-US" dirty="0" err="1"/>
              <a:t>đường</a:t>
            </a:r>
            <a:r>
              <a:rPr lang="en-US" dirty="0"/>
              <a:t> </a:t>
            </a:r>
            <a:r>
              <a:rPr lang="en-US" dirty="0" err="1"/>
              <a:t>mật</a:t>
            </a:r>
            <a:r>
              <a:rPr lang="en-US" dirty="0"/>
              <a:t> </a:t>
            </a:r>
            <a:r>
              <a:rPr lang="en-US" dirty="0" err="1"/>
              <a:t>hoại</a:t>
            </a:r>
            <a:r>
              <a:rPr lang="en-US" dirty="0"/>
              <a:t> </a:t>
            </a:r>
            <a:r>
              <a:rPr lang="en-US" dirty="0" err="1"/>
              <a:t>tử</a:t>
            </a:r>
            <a:r>
              <a:rPr lang="en-US" dirty="0"/>
              <a:t>.</a:t>
            </a:r>
          </a:p>
          <a:p>
            <a:r>
              <a:rPr lang="en-US" dirty="0"/>
              <a:t>Nang </a:t>
            </a:r>
            <a:r>
              <a:rPr lang="en-US" dirty="0" err="1"/>
              <a:t>gan</a:t>
            </a:r>
            <a:r>
              <a:rPr lang="en-US" dirty="0"/>
              <a:t> </a:t>
            </a:r>
            <a:r>
              <a:rPr lang="en-US" dirty="0" err="1"/>
              <a:t>bội</a:t>
            </a:r>
            <a:r>
              <a:rPr lang="en-US" dirty="0"/>
              <a:t> </a:t>
            </a:r>
            <a:r>
              <a:rPr lang="en-US" dirty="0" err="1"/>
              <a:t>nhiễm</a:t>
            </a:r>
            <a:r>
              <a:rPr lang="en-US" dirty="0"/>
              <a:t>.</a:t>
            </a:r>
          </a:p>
          <a:p>
            <a:r>
              <a:rPr lang="en-US" dirty="0"/>
              <a:t>Nang </a:t>
            </a:r>
            <a:r>
              <a:rPr lang="en-US" dirty="0" err="1"/>
              <a:t>sán</a:t>
            </a:r>
            <a:r>
              <a:rPr lang="en-US" dirty="0"/>
              <a:t> </a:t>
            </a:r>
            <a:r>
              <a:rPr lang="en-US" dirty="0" err="1"/>
              <a:t>chó</a:t>
            </a:r>
            <a:r>
              <a:rPr lang="en-US" dirty="0"/>
              <a:t>, </a:t>
            </a:r>
            <a:r>
              <a:rPr lang="en-US" dirty="0" err="1"/>
              <a:t>sán</a:t>
            </a:r>
            <a:r>
              <a:rPr lang="en-US" dirty="0"/>
              <a:t> </a:t>
            </a:r>
            <a:r>
              <a:rPr lang="en-US" dirty="0" err="1"/>
              <a:t>lá</a:t>
            </a:r>
            <a:r>
              <a:rPr lang="en-US" dirty="0"/>
              <a:t> </a:t>
            </a:r>
            <a:r>
              <a:rPr lang="en-US" dirty="0" err="1"/>
              <a:t>gan</a:t>
            </a:r>
            <a:r>
              <a:rPr lang="en-US"/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E018090-5592-410A-9C29-DD78B6961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163" y="0"/>
            <a:ext cx="9706377" cy="777875"/>
          </a:xfrm>
        </p:spPr>
        <p:txBody>
          <a:bodyPr/>
          <a:lstStyle/>
          <a:p>
            <a:r>
              <a:rPr lang="en-US" dirty="0" err="1"/>
              <a:t>Chẩn</a:t>
            </a:r>
            <a:r>
              <a:rPr lang="en-US" dirty="0"/>
              <a:t> </a:t>
            </a:r>
            <a:r>
              <a:rPr lang="en-US" dirty="0" err="1"/>
              <a:t>đoán</a:t>
            </a:r>
            <a:r>
              <a:rPr lang="en-US" dirty="0"/>
              <a:t> </a:t>
            </a:r>
            <a:r>
              <a:rPr lang="en-US" dirty="0" err="1"/>
              <a:t>phân</a:t>
            </a:r>
            <a:r>
              <a:rPr lang="en-US" dirty="0"/>
              <a:t> </a:t>
            </a:r>
            <a:r>
              <a:rPr lang="en-US" dirty="0" err="1"/>
              <a:t>biệt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194048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13C2B85-BC4B-6A31-534A-A6CB254F3B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18268" y="1963271"/>
            <a:ext cx="9144000" cy="987319"/>
          </a:xfrm>
        </p:spPr>
        <p:txBody>
          <a:bodyPr>
            <a:noAutofit/>
          </a:bodyPr>
          <a:lstStyle/>
          <a:p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EDFA01-5E8F-855E-F741-E73FA918C0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0350" y="6032500"/>
            <a:ext cx="501650" cy="360363"/>
          </a:xfrm>
        </p:spPr>
        <p:txBody>
          <a:bodyPr/>
          <a:lstStyle/>
          <a:p>
            <a:fld id="{DBEF1338-33B8-4F02-A6AD-5EC26488AF37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68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8DB4CD8-F813-46D3-8390-CCB345E113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pPr marL="742950" indent="-742950">
              <a:buAutoNum type="arabicPeriod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WBC : 7.18 G/L			RBC : 6.11 T/L</a:t>
            </a:r>
          </a:p>
          <a:p>
            <a:pPr marL="0" indent="0">
              <a:buNone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GPT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116    U/I			GOT : 71 U/I</a:t>
            </a:r>
          </a:p>
          <a:p>
            <a:pPr marL="0" indent="0">
              <a:buNone/>
            </a:pP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: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Denge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Test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cúm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E991684-C06D-45CD-8DDD-F04FBA3031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6638" y="66985"/>
            <a:ext cx="9706377" cy="777875"/>
          </a:xfrm>
        </p:spPr>
        <p:txBody>
          <a:bodyPr>
            <a:noAutofit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645597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64E4E96-AEAC-4418-9732-B37CBE13083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3200" dirty="0" err="1"/>
              <a:t>Siêu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ổ </a:t>
            </a:r>
            <a:r>
              <a:rPr lang="en-US" sz="3200" dirty="0" err="1"/>
              <a:t>bụng</a:t>
            </a:r>
            <a:r>
              <a:rPr lang="en-US" sz="3200" dirty="0"/>
              <a:t> : </a:t>
            </a:r>
            <a:r>
              <a:rPr lang="en-US" sz="3200" dirty="0" err="1"/>
              <a:t>Hình</a:t>
            </a:r>
            <a:r>
              <a:rPr lang="en-US" sz="3200" dirty="0"/>
              <a:t> </a:t>
            </a:r>
            <a:r>
              <a:rPr lang="en-US" sz="3200" dirty="0" err="1"/>
              <a:t>ảnh</a:t>
            </a:r>
            <a:r>
              <a:rPr lang="en-US" sz="3200" dirty="0"/>
              <a:t> ổ </a:t>
            </a:r>
            <a:r>
              <a:rPr lang="en-US" sz="3200" dirty="0" err="1"/>
              <a:t>giảm</a:t>
            </a:r>
            <a:r>
              <a:rPr lang="en-US" sz="3200" dirty="0"/>
              <a:t> </a:t>
            </a:r>
            <a:r>
              <a:rPr lang="en-US" sz="3200" dirty="0" err="1"/>
              <a:t>âm</a:t>
            </a:r>
            <a:r>
              <a:rPr lang="en-US" sz="3200" dirty="0"/>
              <a:t> </a:t>
            </a:r>
            <a:r>
              <a:rPr lang="en-US" sz="3200" dirty="0" err="1"/>
              <a:t>gan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( </a:t>
            </a:r>
            <a:r>
              <a:rPr lang="en-US" sz="3200" dirty="0" err="1"/>
              <a:t>theo</a:t>
            </a:r>
            <a:r>
              <a:rPr lang="en-US" sz="3200" dirty="0"/>
              <a:t> </a:t>
            </a:r>
            <a:r>
              <a:rPr lang="en-US" sz="3200" dirty="0" err="1"/>
              <a:t>dõi</a:t>
            </a:r>
            <a:r>
              <a:rPr lang="en-US" sz="3200" dirty="0"/>
              <a:t> </a:t>
            </a:r>
            <a:r>
              <a:rPr lang="en-US" sz="3200" dirty="0" err="1"/>
              <a:t>áp</a:t>
            </a:r>
            <a:r>
              <a:rPr lang="en-US" sz="3200" dirty="0"/>
              <a:t> </a:t>
            </a:r>
            <a:r>
              <a:rPr lang="en-US" sz="3200" dirty="0" err="1"/>
              <a:t>xe</a:t>
            </a:r>
            <a:r>
              <a:rPr lang="en-US" sz="3200" dirty="0"/>
              <a:t> ) 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F93B1C6-EF72-4878-91F5-03352AE70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323" y="0"/>
            <a:ext cx="9706377" cy="968685"/>
          </a:xfrm>
        </p:spPr>
        <p:txBody>
          <a:bodyPr>
            <a:normAutofit fontScale="90000"/>
          </a:bodyPr>
          <a:lstStyle/>
          <a:p>
            <a:r>
              <a:rPr lang="en-US" dirty="0"/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b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FA6D62-6FDE-4E30-AD0E-EBE8B3654E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4945" y="2008093"/>
            <a:ext cx="6502307" cy="4006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297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5D7D3E8-E716-49A2-905E-01F7F7FCBC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046163" y="1526257"/>
            <a:ext cx="6672449" cy="3930650"/>
          </a:xfrm>
        </p:spPr>
        <p:txBody>
          <a:bodyPr>
            <a:normAutofit fontScale="85000" lnSpcReduction="20000"/>
          </a:bodyPr>
          <a:lstStyle/>
          <a:p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MRI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vi-VN" sz="33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Nhu mô gan giảm tín hiệu trên chuỗi xung outphase, có ổ tổn thương hạ phân thùy VII kích thước </a:t>
            </a:r>
            <a:r>
              <a:rPr lang="en-US" sz="33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~ </a:t>
            </a:r>
            <a:r>
              <a:rPr lang="vi-VN" sz="33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23x26mm, tín hiệu thấp trên T1W,cao trên T2W, hạn chế khuếch tán trên DWI, bắt thuốc viền sau tiêm</a:t>
            </a:r>
            <a:endParaRPr lang="en-US" sz="33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Theo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D52D2E-CFE8-4E67-851C-CA255A04E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2811" y="1"/>
            <a:ext cx="9706377" cy="940110"/>
          </a:xfrm>
        </p:spPr>
        <p:txBody>
          <a:bodyPr>
            <a:normAutofit fontScale="90000"/>
          </a:bodyPr>
          <a:lstStyle/>
          <a:p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sàng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FD7F292-E7A5-4BD1-A2D0-8F8AE098D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5176" y="1134347"/>
            <a:ext cx="4178589" cy="471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0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7AC99D7-D9A9-4935-9EFA-3BEADB97648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92298" y="1562116"/>
            <a:ext cx="10407404" cy="473166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F7F156-4ECB-4A09-839B-25AF882A7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7190" y="157269"/>
            <a:ext cx="9706377" cy="777875"/>
          </a:xfrm>
        </p:spPr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BF87A-1639-4753-826E-B5740D9DF058}"/>
              </a:ext>
            </a:extLst>
          </p:cNvPr>
          <p:cNvSpPr txBox="1"/>
          <p:nvPr/>
        </p:nvSpPr>
        <p:spPr>
          <a:xfrm>
            <a:off x="627529" y="973260"/>
            <a:ext cx="111162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 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( Liver Abscess )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. .</a:t>
            </a:r>
          </a:p>
          <a:p>
            <a:pPr marL="457200" indent="-457200">
              <a:buFontTx/>
              <a:buChar char="-"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ký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42547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09280D-5642-4338-94FC-1ADAF850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4175" y="205378"/>
            <a:ext cx="9706377" cy="777875"/>
          </a:xfrm>
        </p:spPr>
        <p:txBody>
          <a:bodyPr>
            <a:noAutofit/>
          </a:bodyPr>
          <a:lstStyle/>
          <a:p>
            <a:pPr algn="l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Apxe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0" dirty="0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b="0" dirty="0" err="1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Chẩn</a:t>
            </a:r>
            <a:r>
              <a:rPr lang="en-US" b="0" dirty="0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đoán</a:t>
            </a:r>
            <a:r>
              <a:rPr lang="en-US" b="0" dirty="0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0" dirty="0" err="1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Xquang</a:t>
            </a:r>
            <a:r>
              <a:rPr lang="en-US" b="0" dirty="0">
                <a:solidFill>
                  <a:schemeClr val="tx1"/>
                </a:solidFill>
                <a:highlight>
                  <a:srgbClr val="FCFDFD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b="0" dirty="0">
              <a:highlight>
                <a:srgbClr val="000000"/>
              </a:highligh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43AAF79-5BCC-4F52-8C3B-49EC184121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459" y="1212671"/>
            <a:ext cx="4825708" cy="4931419"/>
          </a:xfrm>
          <a:prstGeom prst="rect">
            <a:avLst/>
          </a:prstGeom>
        </p:spPr>
      </p:pic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F7BA98BD-1B38-46B8-A454-86F2F19A09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5212231"/>
              </p:ext>
            </p:extLst>
          </p:nvPr>
        </p:nvGraphicFramePr>
        <p:xfrm>
          <a:off x="886691" y="1413165"/>
          <a:ext cx="6169891" cy="4553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69891">
                  <a:extLst>
                    <a:ext uri="{9D8B030D-6E8A-4147-A177-3AD203B41FA5}">
                      <a16:colId xmlns:a16="http://schemas.microsoft.com/office/drawing/2014/main" val="3081107279"/>
                    </a:ext>
                  </a:extLst>
                </a:gridCol>
              </a:tblGrid>
              <a:tr h="4553526">
                <a:tc>
                  <a:txBody>
                    <a:bodyPr/>
                    <a:lstStyle/>
                    <a:p>
                      <a:r>
                        <a:rPr lang="en-US" sz="3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mờ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to.</a:t>
                      </a:r>
                      <a:b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Vòm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bất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thường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vùng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mạn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sườn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ổ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áp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xe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dưới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hoành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mật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b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Tràn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dịch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khoang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ứng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khối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apxe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vỡ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màng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phổi</a:t>
                      </a:r>
                      <a:r>
                        <a:rPr lang="en-US" sz="3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3200" dirty="0"/>
                    </a:p>
                  </a:txBody>
                  <a:tcPr>
                    <a:solidFill>
                      <a:srgbClr val="FCFDF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57372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52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0872607-97C2-47E1-BCB9-2B097FE1A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5624" y="86035"/>
            <a:ext cx="7707248" cy="777875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Apxe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CFAB899-6314-49A3-AB86-B1F9D05100FF}"/>
              </a:ext>
            </a:extLst>
          </p:cNvPr>
          <p:cNvSpPr txBox="1"/>
          <p:nvPr/>
        </p:nvSpPr>
        <p:spPr>
          <a:xfrm>
            <a:off x="1111623" y="1416424"/>
            <a:ext cx="5136777" cy="44319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II.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Chẩn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đoán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siêu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: </a:t>
            </a:r>
          </a:p>
          <a:p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-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Giai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đoạn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sớm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: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Tổn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thương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là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vùng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giảm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âm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đều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,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ranh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giới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không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rõ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, Doppler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có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vùng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tăng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tưới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máu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xung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  <a:r>
              <a:rPr lang="fr-FR" sz="32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quanh</a:t>
            </a:r>
            <a:r>
              <a:rPr lang="fr-FR" sz="3200" dirty="0">
                <a:solidFill>
                  <a:srgbClr val="000000"/>
                </a:solidFill>
                <a:latin typeface="Times New Roman" panose="02020603050405020304" pitchFamily="18" charset="0"/>
              </a:rPr>
              <a:t>. </a:t>
            </a: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fr-FR" sz="1800" b="0" i="0" u="none" strike="noStrike" baseline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fr-FR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r>
              <a:rPr lang="fr-FR" sz="18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  <a:t>.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8E3B263-D5FE-459F-8E71-369E863AE4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44949"/>
            <a:ext cx="5715000" cy="28479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B942C9-2BB8-4222-99FD-342844245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828877"/>
            <a:ext cx="36576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690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A5D1663-5B4D-4D73-989F-17BD91ECE0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3718" y="1165412"/>
            <a:ext cx="10674740" cy="4831975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kèm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	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C18D5-93A5-4F3F-9C53-C0E5588C2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0065" y="2122394"/>
            <a:ext cx="3229535" cy="23266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9F8100B-8D15-4D38-9817-2764F88A7A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5792081" y="2122394"/>
            <a:ext cx="4245669" cy="24275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9F3B521-E2BB-4E67-BE19-BA6957DE28C6}"/>
              </a:ext>
            </a:extLst>
          </p:cNvPr>
          <p:cNvSpPr txBox="1"/>
          <p:nvPr/>
        </p:nvSpPr>
        <p:spPr>
          <a:xfrm>
            <a:off x="1299883" y="152727"/>
            <a:ext cx="997549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Apxe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vi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khuẩn</a:t>
            </a:r>
            <a:endParaRPr lang="en-US" sz="40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44457"/>
      </p:ext>
    </p:extLst>
  </p:cSld>
  <p:clrMapOvr>
    <a:masterClrMapping/>
  </p:clrMapOvr>
</p:sld>
</file>

<file path=ppt/theme/theme1.xml><?xml version="1.0" encoding="utf-8"?>
<a:theme xmlns:a="http://schemas.openxmlformats.org/drawingml/2006/main" name="PPbvnhitw 169-đau chan bang nhau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vnhitw169.potx" id="{719850F3-7B19-4D77-8489-C35D3D60F263}" vid="{6315819C-F623-4C08-AE8F-98D860E88B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8839</TotalTime>
  <Words>1725</Words>
  <Application>Microsoft Office PowerPoint</Application>
  <PresentationFormat>Widescreen</PresentationFormat>
  <Paragraphs>107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Times New Roman</vt:lpstr>
      <vt:lpstr>PPbvnhitw 169-đau chan bang nhau</vt:lpstr>
      <vt:lpstr>PowerPoint Presentation</vt:lpstr>
      <vt:lpstr>Case lâm sàng  </vt:lpstr>
      <vt:lpstr>Khám cận lâm sàng </vt:lpstr>
      <vt:lpstr> Khám cận lâm sàng </vt:lpstr>
      <vt:lpstr>Khám cận lâm sàng </vt:lpstr>
      <vt:lpstr>Đặt vấn đề : </vt:lpstr>
      <vt:lpstr>    Apxe  gan I. Chẩn đoán Xquang : </vt:lpstr>
      <vt:lpstr>Apxe gan</vt:lpstr>
      <vt:lpstr>PowerPoint Presentation</vt:lpstr>
      <vt:lpstr>Apxe gan do vi khuẩn</vt:lpstr>
      <vt:lpstr>Apxe gan do vi khuẩn</vt:lpstr>
      <vt:lpstr>Ápxe gan do Amip</vt:lpstr>
      <vt:lpstr>Áp xe gan do Amip</vt:lpstr>
      <vt:lpstr>Apxe gan do Amip</vt:lpstr>
      <vt:lpstr>Apxe gan do Amip</vt:lpstr>
      <vt:lpstr>Apxe do nấm </vt:lpstr>
      <vt:lpstr>Apxe do nấm</vt:lpstr>
      <vt:lpstr>Chẩn đoán cắt lớp vi tính</vt:lpstr>
      <vt:lpstr>Chẩn đoán cắt lớp vi tính</vt:lpstr>
      <vt:lpstr>Chẩn đoán cắt lớp vi tính</vt:lpstr>
      <vt:lpstr>Chẩn đoán cắt lớp vi tính</vt:lpstr>
      <vt:lpstr>Chẩn đoán cắt lớp vi tính</vt:lpstr>
      <vt:lpstr>Chẩn đoán cắt lớp cắt tính</vt:lpstr>
      <vt:lpstr>Chẩn đoán cắt lớp vi tính</vt:lpstr>
      <vt:lpstr>Chẩn đoán cắt lớp vi tính</vt:lpstr>
      <vt:lpstr>Chẩn đoán MRI</vt:lpstr>
      <vt:lpstr>Chẩn đoán phân biệt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0</dc:title>
  <dc:creator>Admin</dc:creator>
  <cp:lastModifiedBy>Administrator</cp:lastModifiedBy>
  <cp:revision>421</cp:revision>
  <dcterms:created xsi:type="dcterms:W3CDTF">2022-03-14T01:15:12Z</dcterms:created>
  <dcterms:modified xsi:type="dcterms:W3CDTF">2025-12-31T06:35:23Z</dcterms:modified>
</cp:coreProperties>
</file>