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9"/>
  </p:notesMasterIdLst>
  <p:sldIdLst>
    <p:sldId id="256" r:id="rId2"/>
    <p:sldId id="262" r:id="rId3"/>
    <p:sldId id="259" r:id="rId4"/>
    <p:sldId id="261"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5" r:id="rId25"/>
    <p:sldId id="282" r:id="rId26"/>
    <p:sldId id="283" r:id="rId27"/>
    <p:sldId id="286"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22" autoAdjust="0"/>
  </p:normalViewPr>
  <p:slideViewPr>
    <p:cSldViewPr>
      <p:cViewPr varScale="1">
        <p:scale>
          <a:sx n="58" d="100"/>
          <a:sy n="58" d="100"/>
        </p:scale>
        <p:origin x="78" y="31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6FC4FB-1469-4A61-8D73-9F3D9B8ACC8F}" type="datetimeFigureOut">
              <a:rPr lang="en-US" smtClean="0"/>
              <a:t>12/30/2025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68A920-A790-4C08-BF05-2E7148825FCB}" type="slidenum">
              <a:rPr lang="en-US" smtClean="0"/>
              <a:t>‹#›</a:t>
            </a:fld>
            <a:endParaRPr lang="en-US"/>
          </a:p>
        </p:txBody>
      </p:sp>
    </p:spTree>
    <p:extLst>
      <p:ext uri="{BB962C8B-B14F-4D97-AF65-F5344CB8AC3E}">
        <p14:creationId xmlns:p14="http://schemas.microsoft.com/office/powerpoint/2010/main" val="1813459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868A920-A790-4C08-BF05-2E7148825FCB}" type="slidenum">
              <a:rPr lang="en-US" smtClean="0"/>
              <a:t>1</a:t>
            </a:fld>
            <a:endParaRPr lang="en-US"/>
          </a:p>
        </p:txBody>
      </p:sp>
    </p:spTree>
    <p:extLst>
      <p:ext uri="{BB962C8B-B14F-4D97-AF65-F5344CB8AC3E}">
        <p14:creationId xmlns:p14="http://schemas.microsoft.com/office/powerpoint/2010/main" val="3863135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6B2C096-F2D0-4302-A54B-D4DDF37A5470}" type="datetimeFigureOut">
              <a:rPr lang="en-US" smtClean="0"/>
              <a:t>12/30/2025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A295961-3DCE-459D-84A0-8A9F9FFCE3A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6B2C096-F2D0-4302-A54B-D4DDF37A5470}"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295961-3DCE-459D-84A0-8A9F9FFCE3A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6B2C096-F2D0-4302-A54B-D4DDF37A5470}"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295961-3DCE-459D-84A0-8A9F9FFCE3A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6B2C096-F2D0-4302-A54B-D4DDF37A5470}"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295961-3DCE-459D-84A0-8A9F9FFCE3A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6B2C096-F2D0-4302-A54B-D4DDF37A5470}"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295961-3DCE-459D-84A0-8A9F9FFCE3A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6B2C096-F2D0-4302-A54B-D4DDF37A5470}" type="datetimeFigureOut">
              <a:rPr lang="en-US" smtClean="0"/>
              <a:t>12/30/2025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295961-3DCE-459D-84A0-8A9F9FFCE3A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6B2C096-F2D0-4302-A54B-D4DDF37A5470}" type="datetimeFigureOut">
              <a:rPr lang="en-US" smtClean="0"/>
              <a:t>12/30/2025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295961-3DCE-459D-84A0-8A9F9FFCE3A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6B2C096-F2D0-4302-A54B-D4DDF37A5470}" type="datetimeFigureOut">
              <a:rPr lang="en-US" smtClean="0"/>
              <a:t>12/30/2025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295961-3DCE-459D-84A0-8A9F9FFCE3A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B2C096-F2D0-4302-A54B-D4DDF37A5470}" type="datetimeFigureOut">
              <a:rPr lang="en-US" smtClean="0"/>
              <a:t>12/30/2025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295961-3DCE-459D-84A0-8A9F9FFCE3A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6B2C096-F2D0-4302-A54B-D4DDF37A5470}" type="datetimeFigureOut">
              <a:rPr lang="en-US" smtClean="0"/>
              <a:t>12/30/2025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295961-3DCE-459D-84A0-8A9F9FFCE3A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6B2C096-F2D0-4302-A54B-D4DDF37A5470}" type="datetimeFigureOut">
              <a:rPr lang="en-US" smtClean="0"/>
              <a:t>12/30/2025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A295961-3DCE-459D-84A0-8A9F9FFCE3A9}"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6B2C096-F2D0-4302-A54B-D4DDF37A5470}" type="datetimeFigureOut">
              <a:rPr lang="en-US" smtClean="0"/>
              <a:t>12/30/2025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A295961-3DCE-459D-84A0-8A9F9FFCE3A9}"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1143000"/>
            <a:ext cx="8305800" cy="5790816"/>
          </a:xfrm>
          <a:prstGeom prst="rect">
            <a:avLst/>
          </a:prstGeom>
        </p:spPr>
        <p:txBody>
          <a:bodyPr wrap="square">
            <a:spAutoFit/>
          </a:bodyPr>
          <a:lstStyle/>
          <a:p>
            <a:pPr algn="ctr">
              <a:lnSpc>
                <a:spcPct val="115000"/>
              </a:lnSpc>
              <a:spcAft>
                <a:spcPts val="0"/>
              </a:spcAft>
            </a:pPr>
            <a:r>
              <a:rPr lang="en-US" sz="6600" b="1" err="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Các</a:t>
            </a:r>
            <a:r>
              <a:rPr lang="en-US" sz="6600" b="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6600" b="1" err="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yếu</a:t>
            </a:r>
            <a:r>
              <a:rPr lang="en-US" sz="6600" b="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6600" b="1" err="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tố</a:t>
            </a:r>
            <a:r>
              <a:rPr lang="en-US" sz="6600" b="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6600" b="1" err="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tiên</a:t>
            </a:r>
            <a:r>
              <a:rPr lang="en-US" sz="6600" b="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6600" b="1" err="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lượng</a:t>
            </a:r>
            <a:endParaRPr lang="en-US" sz="6600" b="1">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endParaRPr>
          </a:p>
          <a:p>
            <a:pPr algn="ctr">
              <a:lnSpc>
                <a:spcPct val="115000"/>
              </a:lnSpc>
              <a:spcAft>
                <a:spcPts val="0"/>
              </a:spcAft>
            </a:pPr>
            <a:r>
              <a:rPr lang="en-US" sz="6600" b="1" err="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đặt</a:t>
            </a:r>
            <a:r>
              <a:rPr lang="en-US" sz="6600" b="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6600" b="1" err="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nội</a:t>
            </a:r>
            <a:r>
              <a:rPr lang="en-US" sz="6600" b="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6600" b="1" err="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khí</a:t>
            </a:r>
            <a:r>
              <a:rPr lang="en-US" sz="6600" b="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6600" b="1" err="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quản</a:t>
            </a:r>
            <a:r>
              <a:rPr lang="en-US" sz="6600" b="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6600" b="1" err="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khó</a:t>
            </a:r>
            <a:endParaRPr lang="en-US" sz="6600" b="1">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endParaRPr>
          </a:p>
          <a:p>
            <a:pPr algn="ctr">
              <a:lnSpc>
                <a:spcPct val="115000"/>
              </a:lnSpc>
              <a:spcAft>
                <a:spcPts val="0"/>
              </a:spcAft>
            </a:pPr>
            <a:r>
              <a:rPr lang="en-US" sz="6600" b="1" err="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và</a:t>
            </a:r>
            <a:r>
              <a:rPr lang="en-US" sz="6600" b="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6600" b="1" err="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cách</a:t>
            </a:r>
            <a:r>
              <a:rPr lang="en-US" sz="6600" b="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6600" b="1" err="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xử</a:t>
            </a:r>
            <a:r>
              <a:rPr lang="en-US" sz="6600" b="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6600" b="1" err="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trí</a:t>
            </a:r>
            <a:endParaRPr lang="en-US" sz="6600" b="1" smtClean="0">
              <a:solidFill>
                <a:schemeClr val="accent1">
                  <a:lumMod val="40000"/>
                  <a:lumOff val="60000"/>
                </a:schemeClr>
              </a:solidFill>
              <a:effectLst>
                <a:outerShdw blurRad="38100" dist="38100" dir="2700000" algn="tl">
                  <a:srgbClr val="000000">
                    <a:alpha val="43137"/>
                  </a:srgbClr>
                </a:outerShdw>
              </a:effectLst>
              <a:latin typeface="Times New Roman"/>
              <a:ea typeface="Times New Roman"/>
              <a:cs typeface="Times New Roman"/>
            </a:endParaRPr>
          </a:p>
          <a:p>
            <a:pPr algn="ctr">
              <a:lnSpc>
                <a:spcPct val="115000"/>
              </a:lnSpc>
              <a:spcAft>
                <a:spcPts val="0"/>
              </a:spcAft>
            </a:pPr>
            <a:endParaRPr lang="en-US" sz="8800" b="1">
              <a:latin typeface="Times New Roman"/>
              <a:ea typeface="Calibri"/>
              <a:cs typeface="Times New Roman"/>
            </a:endParaRPr>
          </a:p>
          <a:p>
            <a:pPr algn="ctr">
              <a:lnSpc>
                <a:spcPct val="115000"/>
              </a:lnSpc>
              <a:spcAft>
                <a:spcPts val="0"/>
              </a:spcAft>
            </a:pPr>
            <a:r>
              <a:rPr lang="en-US" sz="2800" b="1" smtClean="0">
                <a:latin typeface="Times New Roman"/>
                <a:ea typeface="Calibri"/>
                <a:cs typeface="Times New Roman"/>
              </a:rPr>
              <a:t>BSCKI. </a:t>
            </a:r>
            <a:r>
              <a:rPr lang="en-US" sz="2800" b="1" err="1" smtClean="0">
                <a:latin typeface="Times New Roman"/>
                <a:ea typeface="Calibri"/>
                <a:cs typeface="Times New Roman"/>
              </a:rPr>
              <a:t>Dương</a:t>
            </a:r>
            <a:r>
              <a:rPr lang="en-US" sz="2800" b="1" smtClean="0">
                <a:latin typeface="Times New Roman"/>
                <a:ea typeface="Calibri"/>
                <a:cs typeface="Times New Roman"/>
              </a:rPr>
              <a:t> </a:t>
            </a:r>
            <a:r>
              <a:rPr lang="en-US" sz="2800" b="1" err="1" smtClean="0">
                <a:latin typeface="Times New Roman"/>
                <a:ea typeface="Calibri"/>
                <a:cs typeface="Times New Roman"/>
              </a:rPr>
              <a:t>Quốc</a:t>
            </a:r>
            <a:r>
              <a:rPr lang="en-US" sz="2800" b="1" smtClean="0">
                <a:latin typeface="Times New Roman"/>
                <a:ea typeface="Calibri"/>
                <a:cs typeface="Times New Roman"/>
              </a:rPr>
              <a:t> </a:t>
            </a:r>
            <a:r>
              <a:rPr lang="en-US" sz="2800" b="1" err="1" smtClean="0">
                <a:latin typeface="Times New Roman"/>
                <a:ea typeface="Calibri"/>
                <a:cs typeface="Times New Roman"/>
              </a:rPr>
              <a:t>Yên</a:t>
            </a:r>
            <a:endParaRPr lang="en-US" sz="2800">
              <a:ea typeface="Calibri"/>
              <a:cs typeface="Times New Roman"/>
            </a:endParaRPr>
          </a:p>
        </p:txBody>
      </p:sp>
    </p:spTree>
    <p:extLst>
      <p:ext uri="{BB962C8B-B14F-4D97-AF65-F5344CB8AC3E}">
        <p14:creationId xmlns:p14="http://schemas.microsoft.com/office/powerpoint/2010/main" val="1798785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76200"/>
            <a:ext cx="8686800" cy="1366528"/>
          </a:xfrm>
          <a:prstGeom prst="rect">
            <a:avLst/>
          </a:prstGeom>
        </p:spPr>
        <p:txBody>
          <a:bodyPr wrap="square">
            <a:spAutoFit/>
          </a:bodyPr>
          <a:lstStyle/>
          <a:p>
            <a:pPr algn="ctr">
              <a:lnSpc>
                <a:spcPct val="115000"/>
              </a:lnSpc>
              <a:spcAft>
                <a:spcPts val="0"/>
              </a:spcAft>
            </a:pPr>
            <a:r>
              <a:rPr lang="en-US" sz="3600" b="1" smtClean="0">
                <a:effectLst/>
                <a:latin typeface="Times New Roman"/>
                <a:ea typeface="Times New Roman"/>
                <a:cs typeface="Times New Roman"/>
              </a:rPr>
              <a:t>* </a:t>
            </a:r>
            <a:r>
              <a:rPr lang="en-US" sz="3600" b="1" err="1" smtClean="0">
                <a:effectLst/>
                <a:latin typeface="Times New Roman"/>
                <a:ea typeface="Times New Roman"/>
                <a:cs typeface="Times New Roman"/>
              </a:rPr>
              <a:t>Phân</a:t>
            </a:r>
            <a:r>
              <a:rPr lang="en-US" sz="3600" b="1" smtClean="0">
                <a:effectLst/>
                <a:latin typeface="Times New Roman"/>
                <a:ea typeface="Times New Roman"/>
                <a:cs typeface="Times New Roman"/>
              </a:rPr>
              <a:t> </a:t>
            </a:r>
            <a:r>
              <a:rPr lang="en-US" sz="3600" b="1" err="1" smtClean="0">
                <a:effectLst/>
                <a:latin typeface="Times New Roman"/>
                <a:ea typeface="Times New Roman"/>
                <a:cs typeface="Times New Roman"/>
              </a:rPr>
              <a:t>loại</a:t>
            </a:r>
            <a:r>
              <a:rPr lang="en-US" sz="3600" b="1" smtClean="0">
                <a:effectLst/>
                <a:latin typeface="Times New Roman"/>
                <a:ea typeface="Times New Roman"/>
                <a:cs typeface="Times New Roman"/>
              </a:rPr>
              <a:t> </a:t>
            </a:r>
            <a:r>
              <a:rPr lang="en-US" sz="3600" b="1" err="1" smtClean="0">
                <a:effectLst/>
                <a:latin typeface="Times New Roman"/>
                <a:ea typeface="Times New Roman"/>
                <a:cs typeface="Times New Roman"/>
              </a:rPr>
              <a:t>mức</a:t>
            </a:r>
            <a:r>
              <a:rPr lang="en-US" sz="3600" b="1" smtClean="0">
                <a:effectLst/>
                <a:latin typeface="Times New Roman"/>
                <a:ea typeface="Times New Roman"/>
                <a:cs typeface="Times New Roman"/>
              </a:rPr>
              <a:t> </a:t>
            </a:r>
            <a:r>
              <a:rPr lang="en-US" sz="3600" b="1" err="1" smtClean="0">
                <a:effectLst/>
                <a:latin typeface="Times New Roman"/>
                <a:ea typeface="Times New Roman"/>
                <a:cs typeface="Times New Roman"/>
              </a:rPr>
              <a:t>độ</a:t>
            </a:r>
            <a:r>
              <a:rPr lang="en-US" sz="3600" b="1" smtClean="0">
                <a:effectLst/>
                <a:latin typeface="Times New Roman"/>
                <a:ea typeface="Times New Roman"/>
                <a:cs typeface="Times New Roman"/>
              </a:rPr>
              <a:t> </a:t>
            </a:r>
            <a:r>
              <a:rPr lang="en-US" sz="3600" b="1" err="1" smtClean="0">
                <a:effectLst/>
                <a:latin typeface="Times New Roman"/>
                <a:ea typeface="Times New Roman"/>
                <a:cs typeface="Times New Roman"/>
              </a:rPr>
              <a:t>đặt</a:t>
            </a:r>
            <a:r>
              <a:rPr lang="en-US" sz="3600" b="1" smtClean="0">
                <a:effectLst/>
                <a:latin typeface="Times New Roman"/>
                <a:ea typeface="Times New Roman"/>
                <a:cs typeface="Times New Roman"/>
              </a:rPr>
              <a:t> NKQ </a:t>
            </a:r>
            <a:r>
              <a:rPr lang="en-US" sz="3600" b="1" err="1" smtClean="0">
                <a:effectLst/>
                <a:latin typeface="Times New Roman"/>
                <a:ea typeface="Times New Roman"/>
                <a:cs typeface="Times New Roman"/>
              </a:rPr>
              <a:t>khó</a:t>
            </a:r>
            <a:endParaRPr lang="en-US" sz="3600" b="1" smtClean="0">
              <a:effectLst/>
              <a:latin typeface="Times New Roman"/>
              <a:ea typeface="Times New Roman"/>
              <a:cs typeface="Times New Roman"/>
            </a:endParaRPr>
          </a:p>
          <a:p>
            <a:pPr algn="ctr">
              <a:lnSpc>
                <a:spcPct val="115000"/>
              </a:lnSpc>
              <a:spcAft>
                <a:spcPts val="0"/>
              </a:spcAft>
            </a:pPr>
            <a:r>
              <a:rPr lang="en-US" sz="3600" b="1" err="1" smtClean="0">
                <a:effectLst/>
                <a:latin typeface="Times New Roman"/>
                <a:ea typeface="Times New Roman"/>
                <a:cs typeface="Times New Roman"/>
              </a:rPr>
              <a:t>bằng</a:t>
            </a:r>
            <a:r>
              <a:rPr lang="en-US" sz="3600" b="1" smtClean="0">
                <a:effectLst/>
                <a:latin typeface="Times New Roman"/>
                <a:ea typeface="Times New Roman"/>
                <a:cs typeface="Times New Roman"/>
              </a:rPr>
              <a:t> </a:t>
            </a:r>
            <a:r>
              <a:rPr lang="en-US" sz="3600" b="1" err="1" smtClean="0">
                <a:effectLst/>
                <a:latin typeface="Times New Roman"/>
                <a:ea typeface="Times New Roman"/>
                <a:cs typeface="Times New Roman"/>
              </a:rPr>
              <a:t>đèn</a:t>
            </a:r>
            <a:r>
              <a:rPr lang="en-US" sz="3600" b="1" smtClean="0">
                <a:effectLst/>
                <a:latin typeface="Times New Roman"/>
                <a:ea typeface="Times New Roman"/>
                <a:cs typeface="Times New Roman"/>
              </a:rPr>
              <a:t> </a:t>
            </a:r>
            <a:r>
              <a:rPr lang="en-US" sz="3600" b="1" err="1" smtClean="0">
                <a:effectLst/>
                <a:latin typeface="Times New Roman"/>
                <a:ea typeface="Times New Roman"/>
                <a:cs typeface="Times New Roman"/>
              </a:rPr>
              <a:t>soi</a:t>
            </a:r>
            <a:r>
              <a:rPr lang="en-US" sz="3600" b="1" smtClean="0">
                <a:effectLst/>
                <a:latin typeface="Times New Roman"/>
                <a:ea typeface="Times New Roman"/>
                <a:cs typeface="Times New Roman"/>
              </a:rPr>
              <a:t> </a:t>
            </a:r>
            <a:r>
              <a:rPr lang="en-US" sz="3600" b="1" err="1" smtClean="0">
                <a:effectLst/>
                <a:latin typeface="Times New Roman"/>
                <a:ea typeface="Times New Roman"/>
                <a:cs typeface="Times New Roman"/>
              </a:rPr>
              <a:t>thanh</a:t>
            </a:r>
            <a:r>
              <a:rPr lang="en-US" sz="3600" b="1" smtClean="0">
                <a:effectLst/>
                <a:latin typeface="Times New Roman"/>
                <a:ea typeface="Times New Roman"/>
                <a:cs typeface="Times New Roman"/>
              </a:rPr>
              <a:t> </a:t>
            </a:r>
            <a:r>
              <a:rPr lang="en-US" sz="3600" b="1" err="1" smtClean="0">
                <a:effectLst/>
                <a:latin typeface="Times New Roman"/>
                <a:ea typeface="Times New Roman"/>
                <a:cs typeface="Times New Roman"/>
              </a:rPr>
              <a:t>quản</a:t>
            </a:r>
            <a:endParaRPr lang="en-US" sz="2800">
              <a:effectLst/>
              <a:latin typeface="Calibri"/>
              <a:ea typeface="Calibri"/>
              <a:cs typeface="Times New Roman"/>
            </a:endParaRPr>
          </a:p>
        </p:txBody>
      </p:sp>
      <p:sp>
        <p:nvSpPr>
          <p:cNvPr id="5" name="Rectangle 4"/>
          <p:cNvSpPr/>
          <p:nvPr/>
        </p:nvSpPr>
        <p:spPr>
          <a:xfrm>
            <a:off x="398253" y="1554282"/>
            <a:ext cx="8458200" cy="2817694"/>
          </a:xfrm>
          <a:prstGeom prst="rect">
            <a:avLst/>
          </a:prstGeom>
        </p:spPr>
        <p:txBody>
          <a:bodyPr wrap="square">
            <a:spAutoFit/>
          </a:bodyPr>
          <a:lstStyle/>
          <a:p>
            <a:pPr indent="457200" algn="just">
              <a:lnSpc>
                <a:spcPct val="115000"/>
              </a:lnSpc>
              <a:spcAft>
                <a:spcPts val="0"/>
              </a:spcAft>
            </a:pPr>
            <a:r>
              <a:rPr lang="en-US" sz="2200" smtClean="0">
                <a:effectLst/>
                <a:latin typeface="Times New Roman"/>
                <a:ea typeface="Times New Roman"/>
                <a:cs typeface="Times New Roman"/>
              </a:rPr>
              <a:t>Theo Cormack </a:t>
            </a:r>
            <a:r>
              <a:rPr lang="en-US" sz="2200" err="1" smtClean="0">
                <a:effectLst/>
                <a:latin typeface="Times New Roman"/>
                <a:ea typeface="Times New Roman"/>
                <a:cs typeface="Times New Roman"/>
              </a:rPr>
              <a:t>và</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Lehance</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phân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độ</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đánh</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giá</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khi</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soi</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thanh</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quản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bằng</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đèn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Mascintosh</a:t>
            </a:r>
            <a:endParaRPr lang="en-US" sz="2200" smtClean="0">
              <a:effectLst/>
              <a:latin typeface="Calibri"/>
              <a:ea typeface="Calibri"/>
              <a:cs typeface="Times New Roman"/>
            </a:endParaRPr>
          </a:p>
          <a:p>
            <a:pPr indent="457200" algn="just">
              <a:lnSpc>
                <a:spcPct val="115000"/>
              </a:lnSpc>
              <a:spcAft>
                <a:spcPts val="0"/>
              </a:spcAft>
            </a:pP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Độ</a:t>
            </a:r>
            <a:r>
              <a:rPr lang="en-US" sz="2200" smtClean="0">
                <a:effectLst/>
                <a:latin typeface="Times New Roman"/>
                <a:ea typeface="Times New Roman"/>
                <a:cs typeface="Times New Roman"/>
              </a:rPr>
              <a:t> I: </a:t>
            </a:r>
            <a:r>
              <a:rPr lang="en-US" sz="2200" err="1" smtClean="0">
                <a:effectLst/>
                <a:latin typeface="Times New Roman"/>
                <a:ea typeface="Times New Roman"/>
                <a:cs typeface="Times New Roman"/>
              </a:rPr>
              <a:t>Khi</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thấy</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toàn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bộ</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khe</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giữa</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hai</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dây</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thanh</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quản</a:t>
            </a:r>
            <a:r>
              <a:rPr lang="en-US" sz="2200" smtClean="0">
                <a:effectLst/>
                <a:latin typeface="Times New Roman"/>
                <a:ea typeface="Times New Roman"/>
                <a:cs typeface="Times New Roman"/>
              </a:rPr>
              <a:t>.</a:t>
            </a:r>
            <a:endParaRPr lang="en-US" sz="2200" smtClean="0">
              <a:effectLst/>
              <a:latin typeface="Calibri"/>
              <a:ea typeface="Calibri"/>
              <a:cs typeface="Times New Roman"/>
            </a:endParaRPr>
          </a:p>
          <a:p>
            <a:pPr indent="457200" algn="just">
              <a:lnSpc>
                <a:spcPct val="115000"/>
              </a:lnSpc>
              <a:spcAft>
                <a:spcPts val="0"/>
              </a:spcAft>
            </a:pP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Độ</a:t>
            </a:r>
            <a:r>
              <a:rPr lang="en-US" sz="2200" smtClean="0">
                <a:effectLst/>
                <a:latin typeface="Times New Roman"/>
                <a:ea typeface="Times New Roman"/>
                <a:cs typeface="Times New Roman"/>
              </a:rPr>
              <a:t> II: </a:t>
            </a:r>
            <a:r>
              <a:rPr lang="en-US" sz="2200" err="1" smtClean="0">
                <a:effectLst/>
                <a:latin typeface="Times New Roman"/>
                <a:ea typeface="Times New Roman"/>
                <a:cs typeface="Times New Roman"/>
              </a:rPr>
              <a:t>Chỉ</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thấy</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phần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sau</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của</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thanh</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quản</a:t>
            </a:r>
            <a:r>
              <a:rPr lang="en-US" sz="2200" smtClean="0">
                <a:effectLst/>
                <a:latin typeface="Times New Roman"/>
                <a:ea typeface="Times New Roman"/>
                <a:cs typeface="Times New Roman"/>
              </a:rPr>
              <a:t>.</a:t>
            </a:r>
            <a:endParaRPr lang="en-US" sz="2200" smtClean="0">
              <a:effectLst/>
              <a:latin typeface="Calibri"/>
              <a:ea typeface="Calibri"/>
              <a:cs typeface="Times New Roman"/>
            </a:endParaRPr>
          </a:p>
          <a:p>
            <a:pPr indent="457200" algn="just">
              <a:lnSpc>
                <a:spcPct val="115000"/>
              </a:lnSpc>
              <a:spcAft>
                <a:spcPts val="0"/>
              </a:spcAft>
            </a:pP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Độ</a:t>
            </a:r>
            <a:r>
              <a:rPr lang="en-US" sz="2200" smtClean="0">
                <a:effectLst/>
                <a:latin typeface="Times New Roman"/>
                <a:ea typeface="Times New Roman"/>
                <a:cs typeface="Times New Roman"/>
              </a:rPr>
              <a:t> III: </a:t>
            </a:r>
            <a:r>
              <a:rPr lang="en-US" sz="2200" err="1" smtClean="0">
                <a:effectLst/>
                <a:latin typeface="Times New Roman"/>
                <a:ea typeface="Times New Roman"/>
                <a:cs typeface="Times New Roman"/>
              </a:rPr>
              <a:t>chỉ</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thấy</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sụn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nắp</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thanh</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môn</a:t>
            </a:r>
            <a:r>
              <a:rPr lang="en-US" sz="2200" smtClean="0">
                <a:effectLst/>
                <a:latin typeface="Times New Roman"/>
                <a:ea typeface="Times New Roman"/>
                <a:cs typeface="Times New Roman"/>
              </a:rPr>
              <a:t>.</a:t>
            </a:r>
            <a:endParaRPr lang="en-US" sz="2200" smtClean="0">
              <a:effectLst/>
              <a:latin typeface="Calibri"/>
              <a:ea typeface="Calibri"/>
              <a:cs typeface="Times New Roman"/>
            </a:endParaRPr>
          </a:p>
          <a:p>
            <a:pPr indent="457200" algn="just">
              <a:lnSpc>
                <a:spcPct val="115000"/>
              </a:lnSpc>
              <a:spcAft>
                <a:spcPts val="0"/>
              </a:spcAft>
            </a:pP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Độ</a:t>
            </a:r>
            <a:r>
              <a:rPr lang="en-US" sz="2200" smtClean="0">
                <a:effectLst/>
                <a:latin typeface="Times New Roman"/>
                <a:ea typeface="Times New Roman"/>
                <a:cs typeface="Times New Roman"/>
              </a:rPr>
              <a:t> IV: </a:t>
            </a:r>
            <a:r>
              <a:rPr lang="en-US" sz="2200" err="1" smtClean="0">
                <a:effectLst/>
                <a:latin typeface="Times New Roman"/>
                <a:ea typeface="Times New Roman"/>
                <a:cs typeface="Times New Roman"/>
              </a:rPr>
              <a:t>chỉ</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thấy</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khẩu</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cái</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mềm</a:t>
            </a:r>
            <a:r>
              <a:rPr lang="en-US" sz="2200" smtClean="0">
                <a:effectLst/>
                <a:latin typeface="Times New Roman"/>
                <a:ea typeface="Times New Roman"/>
                <a:cs typeface="Times New Roman"/>
              </a:rPr>
              <a:t>.</a:t>
            </a:r>
            <a:endParaRPr lang="en-US" sz="2200" smtClean="0">
              <a:effectLst/>
              <a:latin typeface="Calibri"/>
              <a:ea typeface="Calibri"/>
              <a:cs typeface="Times New Roman"/>
            </a:endParaRPr>
          </a:p>
          <a:p>
            <a:pPr indent="457200" algn="just">
              <a:lnSpc>
                <a:spcPct val="115000"/>
              </a:lnSpc>
              <a:spcAft>
                <a:spcPts val="0"/>
              </a:spcAft>
            </a:pP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Đặt</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nội</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khí</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quản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khó</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khi</a:t>
            </a:r>
            <a:r>
              <a:rPr lang="en-US" sz="2200" smtClean="0">
                <a:effectLst/>
                <a:latin typeface="Times New Roman"/>
                <a:ea typeface="Times New Roman"/>
                <a:cs typeface="Times New Roman"/>
              </a:rPr>
              <a:t> ở </a:t>
            </a:r>
            <a:r>
              <a:rPr lang="en-US" sz="2200" err="1" smtClean="0">
                <a:effectLst/>
                <a:latin typeface="Times New Roman"/>
                <a:ea typeface="Times New Roman"/>
                <a:cs typeface="Times New Roman"/>
              </a:rPr>
              <a:t>độ</a:t>
            </a:r>
            <a:r>
              <a:rPr lang="en-US" sz="2200" smtClean="0">
                <a:effectLst/>
                <a:latin typeface="Times New Roman"/>
                <a:ea typeface="Times New Roman"/>
                <a:cs typeface="Times New Roman"/>
              </a:rPr>
              <a:t> III, IV.</a:t>
            </a:r>
            <a:endParaRPr lang="en-US" sz="2200">
              <a:effectLst/>
              <a:latin typeface="Calibri"/>
              <a:ea typeface="Calibri"/>
              <a:cs typeface="Times New Roman"/>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4371976"/>
            <a:ext cx="5486400" cy="2400318"/>
          </a:xfrm>
          <a:prstGeom prst="rect">
            <a:avLst/>
          </a:prstGeom>
        </p:spPr>
      </p:pic>
    </p:spTree>
    <p:extLst>
      <p:ext uri="{BB962C8B-B14F-4D97-AF65-F5344CB8AC3E}">
        <p14:creationId xmlns:p14="http://schemas.microsoft.com/office/powerpoint/2010/main" val="3371186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457200"/>
            <a:ext cx="8610600" cy="689099"/>
          </a:xfrm>
          <a:prstGeom prst="rect">
            <a:avLst/>
          </a:prstGeom>
        </p:spPr>
        <p:txBody>
          <a:bodyPr wrap="square">
            <a:spAutoFit/>
          </a:bodyPr>
          <a:lstStyle/>
          <a:p>
            <a:pPr indent="457200" algn="just">
              <a:lnSpc>
                <a:spcPct val="115000"/>
              </a:lnSpc>
              <a:spcAft>
                <a:spcPts val="0"/>
              </a:spcAft>
            </a:pPr>
            <a:r>
              <a:rPr lang="en-US" sz="3600" b="1" smtClean="0">
                <a:solidFill>
                  <a:schemeClr val="bg2">
                    <a:lumMod val="40000"/>
                    <a:lumOff val="60000"/>
                  </a:schemeClr>
                </a:solidFill>
                <a:effectLst>
                  <a:outerShdw blurRad="38100" dist="38100" dir="2700000" algn="tl">
                    <a:srgbClr val="000000">
                      <a:alpha val="43137"/>
                    </a:srgbClr>
                  </a:outerShdw>
                </a:effectLst>
                <a:latin typeface="Times New Roman"/>
                <a:ea typeface="Calibri"/>
                <a:cs typeface="Times New Roman"/>
              </a:rPr>
              <a:t>3. </a:t>
            </a:r>
            <a:r>
              <a:rPr lang="en-US" sz="3600" b="1" err="1" smtClean="0">
                <a:solidFill>
                  <a:schemeClr val="bg2">
                    <a:lumMod val="40000"/>
                    <a:lumOff val="60000"/>
                  </a:schemeClr>
                </a:solidFill>
                <a:effectLst>
                  <a:outerShdw blurRad="38100" dist="38100" dir="2700000" algn="tl">
                    <a:srgbClr val="000000">
                      <a:alpha val="43137"/>
                    </a:srgbClr>
                  </a:outerShdw>
                </a:effectLst>
                <a:latin typeface="Times New Roman"/>
                <a:ea typeface="Calibri"/>
                <a:cs typeface="Times New Roman"/>
              </a:rPr>
              <a:t>Tiên</a:t>
            </a:r>
            <a:r>
              <a:rPr lang="en-US" sz="3600" b="1" smtClean="0">
                <a:solidFill>
                  <a:schemeClr val="bg2">
                    <a:lumMod val="40000"/>
                    <a:lumOff val="60000"/>
                  </a:schemeClr>
                </a:solidFill>
                <a:effectLst>
                  <a:outerShdw blurRad="38100" dist="38100" dir="2700000" algn="tl">
                    <a:srgbClr val="000000">
                      <a:alpha val="43137"/>
                    </a:srgbClr>
                  </a:outerShdw>
                </a:effectLst>
                <a:latin typeface="Times New Roman"/>
                <a:ea typeface="Calibri"/>
                <a:cs typeface="Times New Roman"/>
              </a:rPr>
              <a:t> </a:t>
            </a:r>
            <a:r>
              <a:rPr lang="en-US" sz="3600" b="1" err="1" smtClean="0">
                <a:solidFill>
                  <a:schemeClr val="bg2">
                    <a:lumMod val="40000"/>
                    <a:lumOff val="60000"/>
                  </a:schemeClr>
                </a:solidFill>
                <a:effectLst>
                  <a:outerShdw blurRad="38100" dist="38100" dir="2700000" algn="tl">
                    <a:srgbClr val="000000">
                      <a:alpha val="43137"/>
                    </a:srgbClr>
                  </a:outerShdw>
                </a:effectLst>
                <a:latin typeface="Times New Roman"/>
                <a:ea typeface="Calibri"/>
                <a:cs typeface="Times New Roman"/>
              </a:rPr>
              <a:t>lượng</a:t>
            </a:r>
            <a:r>
              <a:rPr lang="en-US" sz="3600" b="1" smtClean="0">
                <a:solidFill>
                  <a:schemeClr val="bg2">
                    <a:lumMod val="40000"/>
                    <a:lumOff val="60000"/>
                  </a:schemeClr>
                </a:solidFill>
                <a:effectLst>
                  <a:outerShdw blurRad="38100" dist="38100" dir="2700000" algn="tl">
                    <a:srgbClr val="000000">
                      <a:alpha val="43137"/>
                    </a:srgbClr>
                  </a:outerShdw>
                </a:effectLst>
                <a:latin typeface="Times New Roman"/>
                <a:ea typeface="Calibri"/>
                <a:cs typeface="Times New Roman"/>
              </a:rPr>
              <a:t> </a:t>
            </a:r>
            <a:r>
              <a:rPr lang="en-US" sz="3600" b="1" err="1" smtClean="0">
                <a:solidFill>
                  <a:schemeClr val="bg2">
                    <a:lumMod val="40000"/>
                    <a:lumOff val="60000"/>
                  </a:schemeClr>
                </a:solidFill>
                <a:effectLst>
                  <a:outerShdw blurRad="38100" dist="38100" dir="2700000" algn="tl">
                    <a:srgbClr val="000000">
                      <a:alpha val="43137"/>
                    </a:srgbClr>
                  </a:outerShdw>
                </a:effectLst>
                <a:latin typeface="Times New Roman"/>
                <a:ea typeface="Calibri"/>
                <a:cs typeface="Times New Roman"/>
              </a:rPr>
              <a:t>kiểm</a:t>
            </a:r>
            <a:r>
              <a:rPr lang="en-US" sz="3600" b="1" smtClean="0">
                <a:solidFill>
                  <a:schemeClr val="bg2">
                    <a:lumMod val="40000"/>
                    <a:lumOff val="60000"/>
                  </a:schemeClr>
                </a:solidFill>
                <a:effectLst>
                  <a:outerShdw blurRad="38100" dist="38100" dir="2700000" algn="tl">
                    <a:srgbClr val="000000">
                      <a:alpha val="43137"/>
                    </a:srgbClr>
                  </a:outerShdw>
                </a:effectLst>
                <a:latin typeface="Times New Roman"/>
                <a:ea typeface="Calibri"/>
                <a:cs typeface="Times New Roman"/>
              </a:rPr>
              <a:t> </a:t>
            </a:r>
            <a:r>
              <a:rPr lang="en-US" sz="3600" b="1" err="1" smtClean="0">
                <a:solidFill>
                  <a:schemeClr val="bg2">
                    <a:lumMod val="40000"/>
                    <a:lumOff val="60000"/>
                  </a:schemeClr>
                </a:solidFill>
                <a:effectLst>
                  <a:outerShdw blurRad="38100" dist="38100" dir="2700000" algn="tl">
                    <a:srgbClr val="000000">
                      <a:alpha val="43137"/>
                    </a:srgbClr>
                  </a:outerShdw>
                </a:effectLst>
                <a:latin typeface="Times New Roman"/>
                <a:ea typeface="Calibri"/>
                <a:cs typeface="Times New Roman"/>
              </a:rPr>
              <a:t>soát</a:t>
            </a:r>
            <a:r>
              <a:rPr lang="en-US" sz="3600" b="1" smtClean="0">
                <a:solidFill>
                  <a:schemeClr val="bg2">
                    <a:lumMod val="40000"/>
                    <a:lumOff val="60000"/>
                  </a:schemeClr>
                </a:solidFill>
                <a:effectLst>
                  <a:outerShdw blurRad="38100" dist="38100" dir="2700000" algn="tl">
                    <a:srgbClr val="000000">
                      <a:alpha val="43137"/>
                    </a:srgbClr>
                  </a:outerShdw>
                </a:effectLst>
                <a:latin typeface="Times New Roman"/>
                <a:ea typeface="Calibri"/>
                <a:cs typeface="Times New Roman"/>
              </a:rPr>
              <a:t> </a:t>
            </a:r>
            <a:r>
              <a:rPr lang="en-US" sz="3600" b="1" err="1" smtClean="0">
                <a:solidFill>
                  <a:schemeClr val="bg2">
                    <a:lumMod val="40000"/>
                    <a:lumOff val="60000"/>
                  </a:schemeClr>
                </a:solidFill>
                <a:effectLst>
                  <a:outerShdw blurRad="38100" dist="38100" dir="2700000" algn="tl">
                    <a:srgbClr val="000000">
                      <a:alpha val="43137"/>
                    </a:srgbClr>
                  </a:outerShdw>
                </a:effectLst>
                <a:latin typeface="Times New Roman"/>
                <a:ea typeface="Calibri"/>
                <a:cs typeface="Times New Roman"/>
              </a:rPr>
              <a:t>đường</a:t>
            </a:r>
            <a:r>
              <a:rPr lang="en-US" sz="3600" b="1" smtClean="0">
                <a:solidFill>
                  <a:schemeClr val="bg2">
                    <a:lumMod val="40000"/>
                    <a:lumOff val="60000"/>
                  </a:schemeClr>
                </a:solidFill>
                <a:effectLst>
                  <a:outerShdw blurRad="38100" dist="38100" dir="2700000" algn="tl">
                    <a:srgbClr val="000000">
                      <a:alpha val="43137"/>
                    </a:srgbClr>
                  </a:outerShdw>
                </a:effectLst>
                <a:latin typeface="Times New Roman"/>
                <a:ea typeface="Calibri"/>
                <a:cs typeface="Times New Roman"/>
              </a:rPr>
              <a:t> </a:t>
            </a:r>
            <a:r>
              <a:rPr lang="en-US" sz="3600" b="1" err="1" smtClean="0">
                <a:solidFill>
                  <a:schemeClr val="bg2">
                    <a:lumMod val="40000"/>
                    <a:lumOff val="60000"/>
                  </a:schemeClr>
                </a:solidFill>
                <a:effectLst>
                  <a:outerShdw blurRad="38100" dist="38100" dir="2700000" algn="tl">
                    <a:srgbClr val="000000">
                      <a:alpha val="43137"/>
                    </a:srgbClr>
                  </a:outerShdw>
                </a:effectLst>
                <a:latin typeface="Times New Roman"/>
                <a:ea typeface="Calibri"/>
                <a:cs typeface="Times New Roman"/>
              </a:rPr>
              <a:t>thở</a:t>
            </a:r>
            <a:r>
              <a:rPr lang="en-US" sz="3600" b="1" smtClean="0">
                <a:solidFill>
                  <a:schemeClr val="bg2">
                    <a:lumMod val="40000"/>
                    <a:lumOff val="60000"/>
                  </a:schemeClr>
                </a:solidFill>
                <a:effectLst>
                  <a:outerShdw blurRad="38100" dist="38100" dir="2700000" algn="tl">
                    <a:srgbClr val="000000">
                      <a:alpha val="43137"/>
                    </a:srgbClr>
                  </a:outerShdw>
                </a:effectLst>
                <a:latin typeface="Times New Roman"/>
                <a:ea typeface="Calibri"/>
                <a:cs typeface="Times New Roman"/>
              </a:rPr>
              <a:t> </a:t>
            </a:r>
            <a:r>
              <a:rPr lang="en-US" sz="3600" b="1" err="1" smtClean="0">
                <a:solidFill>
                  <a:schemeClr val="bg2">
                    <a:lumMod val="40000"/>
                    <a:lumOff val="60000"/>
                  </a:schemeClr>
                </a:solidFill>
                <a:effectLst>
                  <a:outerShdw blurRad="38100" dist="38100" dir="2700000" algn="tl">
                    <a:srgbClr val="000000">
                      <a:alpha val="43137"/>
                    </a:srgbClr>
                  </a:outerShdw>
                </a:effectLst>
                <a:latin typeface="Times New Roman"/>
                <a:ea typeface="Calibri"/>
                <a:cs typeface="Times New Roman"/>
              </a:rPr>
              <a:t>khó</a:t>
            </a:r>
            <a:endParaRPr lang="en-US" sz="3600">
              <a:solidFill>
                <a:schemeClr val="bg2">
                  <a:lumMod val="40000"/>
                  <a:lumOff val="60000"/>
                </a:schemeClr>
              </a:solidFill>
              <a:effectLst>
                <a:outerShdw blurRad="38100" dist="38100" dir="2700000" algn="tl">
                  <a:srgbClr val="000000">
                    <a:alpha val="43137"/>
                  </a:srgbClr>
                </a:outerShdw>
              </a:effectLst>
              <a:latin typeface="Calibri"/>
              <a:ea typeface="Calibri"/>
              <a:cs typeface="Times New Roman"/>
            </a:endParaRPr>
          </a:p>
        </p:txBody>
      </p:sp>
      <p:sp>
        <p:nvSpPr>
          <p:cNvPr id="5" name="Rectangle 4"/>
          <p:cNvSpPr/>
          <p:nvPr/>
        </p:nvSpPr>
        <p:spPr>
          <a:xfrm>
            <a:off x="304800" y="1447800"/>
            <a:ext cx="8610600" cy="4304255"/>
          </a:xfrm>
          <a:prstGeom prst="rect">
            <a:avLst/>
          </a:prstGeom>
        </p:spPr>
        <p:txBody>
          <a:bodyPr wrap="square">
            <a:spAutoFit/>
          </a:bodyPr>
          <a:lstStyle/>
          <a:p>
            <a:pPr indent="457200" algn="ctr">
              <a:lnSpc>
                <a:spcPct val="115000"/>
              </a:lnSpc>
              <a:spcAft>
                <a:spcPts val="0"/>
              </a:spcAft>
            </a:pP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Tiên</a:t>
            </a: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lượng</a:t>
            </a: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đặt</a:t>
            </a: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nội</a:t>
            </a: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khí</a:t>
            </a: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quản</a:t>
            </a: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khó</a:t>
            </a:r>
            <a:r>
              <a:rPr lang="en-US" sz="2800" b="1" i="1" smtClean="0">
                <a:effectLst/>
                <a:latin typeface="Times New Roman"/>
                <a:ea typeface="Calibri"/>
                <a:cs typeface="Times New Roman"/>
              </a:rPr>
              <a:t>. </a:t>
            </a:r>
          </a:p>
          <a:p>
            <a:pPr indent="457200" algn="just">
              <a:lnSpc>
                <a:spcPct val="115000"/>
              </a:lnSpc>
              <a:spcAft>
                <a:spcPts val="0"/>
              </a:spcAft>
            </a:pPr>
            <a:endParaRPr lang="en-US" sz="1400" b="1" i="1" smtClean="0">
              <a:effectLst/>
              <a:latin typeface="Times New Roman"/>
              <a:ea typeface="Calibri"/>
              <a:cs typeface="Times New Roman"/>
            </a:endParaRPr>
          </a:p>
          <a:p>
            <a:pPr indent="457200" algn="just">
              <a:lnSpc>
                <a:spcPct val="115000"/>
              </a:lnSpc>
              <a:spcAft>
                <a:spcPts val="0"/>
              </a:spcAft>
            </a:pPr>
            <a:r>
              <a:rPr lang="en-US" sz="2800" err="1" smtClean="0">
                <a:effectLst/>
                <a:latin typeface="Times New Roman"/>
                <a:ea typeface="Calibri"/>
                <a:cs typeface="Times New Roman"/>
              </a:rPr>
              <a:t>Các</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dấu</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hiệu</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lâm</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sàng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quan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trọng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nhất</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bao</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gồm</a:t>
            </a:r>
            <a:r>
              <a:rPr lang="en-US" sz="2800" smtClean="0">
                <a:effectLst/>
                <a:latin typeface="Times New Roman"/>
                <a:ea typeface="Calibri"/>
                <a:cs typeface="Times New Roman"/>
              </a:rPr>
              <a:t>:</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Mallampati</a:t>
            </a:r>
            <a:r>
              <a:rPr lang="en-US" sz="2800" smtClean="0">
                <a:effectLst/>
                <a:latin typeface="Times New Roman"/>
                <a:ea typeface="Calibri"/>
                <a:cs typeface="Times New Roman"/>
              </a:rPr>
              <a:t> &gt; 2</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Há</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miệng</a:t>
            </a:r>
            <a:r>
              <a:rPr lang="en-US" sz="2800" smtClean="0">
                <a:effectLst/>
                <a:latin typeface="Times New Roman"/>
                <a:ea typeface="Calibri"/>
                <a:cs typeface="Times New Roman"/>
              </a:rPr>
              <a:t> &lt;= 30mm</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Khoảng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cằm</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giáp</a:t>
            </a:r>
            <a:r>
              <a:rPr lang="en-US" sz="2800" smtClean="0">
                <a:effectLst/>
                <a:latin typeface="Times New Roman"/>
                <a:ea typeface="Calibri"/>
                <a:cs typeface="Times New Roman"/>
              </a:rPr>
              <a:t> &lt;= 60mm</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Hạn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chế</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gập</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hoặc</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ngửa</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cổ</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góc</a:t>
            </a:r>
            <a:r>
              <a:rPr lang="en-US" sz="2800" smtClean="0">
                <a:effectLst/>
                <a:latin typeface="Times New Roman"/>
                <a:ea typeface="Calibri"/>
                <a:cs typeface="Times New Roman"/>
              </a:rPr>
              <a:t> &lt;90</a:t>
            </a:r>
            <a:r>
              <a:rPr lang="en-US" sz="2800" baseline="30000" smtClean="0">
                <a:effectLst/>
                <a:latin typeface="Times New Roman"/>
                <a:ea typeface="Calibri"/>
                <a:cs typeface="Times New Roman"/>
              </a:rPr>
              <a:t>0</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Béo</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phì</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Thay</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đổi</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giải</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phẫu</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đường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hô</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hấp</a:t>
            </a:r>
            <a:endParaRPr lang="en-US" sz="2000">
              <a:effectLst/>
              <a:latin typeface="Calibri"/>
              <a:ea typeface="Calibri"/>
              <a:cs typeface="Times New Roman"/>
            </a:endParaRPr>
          </a:p>
        </p:txBody>
      </p:sp>
    </p:spTree>
    <p:extLst>
      <p:ext uri="{BB962C8B-B14F-4D97-AF65-F5344CB8AC3E}">
        <p14:creationId xmlns:p14="http://schemas.microsoft.com/office/powerpoint/2010/main" val="23463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1447800"/>
            <a:ext cx="8001000" cy="3384003"/>
          </a:xfrm>
          <a:prstGeom prst="rect">
            <a:avLst/>
          </a:prstGeom>
        </p:spPr>
        <p:txBody>
          <a:bodyPr wrap="square">
            <a:spAutoFit/>
          </a:bodyPr>
          <a:lstStyle/>
          <a:p>
            <a:pPr indent="457200" algn="ctr">
              <a:lnSpc>
                <a:spcPct val="115000"/>
              </a:lnSpc>
              <a:spcAft>
                <a:spcPts val="0"/>
              </a:spcAft>
            </a:pP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Tiên</a:t>
            </a: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lượng</a:t>
            </a: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không</a:t>
            </a: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thể</a:t>
            </a: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đặt</a:t>
            </a: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được</a:t>
            </a: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nội</a:t>
            </a: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khí</a:t>
            </a:r>
            <a:r>
              <a:rPr lang="en-US" sz="2800" b="1" i="1" smtClean="0">
                <a:effectLst/>
                <a:latin typeface="Times New Roman"/>
                <a:ea typeface="Calibri"/>
                <a:cs typeface="Times New Roman"/>
              </a:rPr>
              <a:t> </a:t>
            </a:r>
            <a:r>
              <a:rPr lang="en-US" sz="2800" b="1" i="1" err="1" smtClean="0">
                <a:effectLst/>
                <a:latin typeface="Times New Roman"/>
                <a:ea typeface="Calibri"/>
                <a:cs typeface="Times New Roman"/>
              </a:rPr>
              <a:t>quản</a:t>
            </a:r>
            <a:r>
              <a:rPr lang="en-US" b="1" i="1" smtClean="0">
                <a:effectLst/>
                <a:latin typeface="Times New Roman"/>
                <a:ea typeface="Calibri"/>
                <a:cs typeface="Times New Roman"/>
              </a:rPr>
              <a:t>.</a:t>
            </a:r>
            <a:r>
              <a:rPr lang="en-US" smtClean="0">
                <a:effectLst/>
                <a:latin typeface="Times New Roman"/>
                <a:ea typeface="Calibri"/>
                <a:cs typeface="Times New Roman"/>
              </a:rPr>
              <a:t> </a:t>
            </a:r>
            <a:br>
              <a:rPr lang="en-US" smtClean="0">
                <a:effectLst/>
                <a:latin typeface="Times New Roman"/>
                <a:ea typeface="Calibri"/>
                <a:cs typeface="Times New Roman"/>
              </a:rPr>
            </a:br>
            <a:endParaRPr lang="en-US" smtClean="0">
              <a:effectLst/>
              <a:latin typeface="Times New Roman"/>
              <a:ea typeface="Calibri"/>
              <a:cs typeface="Times New Roman"/>
            </a:endParaRPr>
          </a:p>
          <a:p>
            <a:pPr indent="457200" algn="just">
              <a:lnSpc>
                <a:spcPct val="115000"/>
              </a:lnSpc>
              <a:spcAft>
                <a:spcPts val="0"/>
              </a:spcAft>
            </a:pPr>
            <a:r>
              <a:rPr lang="en-US" sz="2800" err="1" smtClean="0">
                <a:effectLst/>
                <a:latin typeface="Times New Roman"/>
                <a:ea typeface="Calibri"/>
                <a:cs typeface="Times New Roman"/>
              </a:rPr>
              <a:t>Các</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dấu</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hiệu</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lâm</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sàng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quan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trọng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nhất</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bao</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gồm</a:t>
            </a:r>
            <a:r>
              <a:rPr lang="en-US" sz="2800" smtClean="0">
                <a:effectLst/>
                <a:latin typeface="Times New Roman"/>
                <a:ea typeface="Calibri"/>
                <a:cs typeface="Times New Roman"/>
              </a:rPr>
              <a:t>:</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Há</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miệng</a:t>
            </a:r>
            <a:r>
              <a:rPr lang="en-US" sz="2800" smtClean="0">
                <a:effectLst/>
                <a:latin typeface="Times New Roman"/>
                <a:ea typeface="Calibri"/>
                <a:cs typeface="Times New Roman"/>
              </a:rPr>
              <a:t> &lt;20mm</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Cổ</a:t>
            </a:r>
            <a:r>
              <a:rPr lang="en-US" sz="2800" smtClean="0">
                <a:effectLst/>
                <a:latin typeface="Times New Roman"/>
                <a:ea typeface="Calibri"/>
                <a:cs typeface="Times New Roman"/>
              </a:rPr>
              <a:t> ở </a:t>
            </a:r>
            <a:r>
              <a:rPr lang="en-US" sz="2800" err="1" smtClean="0">
                <a:effectLst/>
                <a:latin typeface="Times New Roman"/>
                <a:ea typeface="Calibri"/>
                <a:cs typeface="Times New Roman"/>
              </a:rPr>
              <a:t>tư</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thế</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gập</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cứng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cố</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định</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Biến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dạng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nặng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mặt</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và</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cổ</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Tiền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sử</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không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thể</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đặt</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được</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nội</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khí</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quản</a:t>
            </a:r>
            <a:endParaRPr lang="en-US" sz="2000">
              <a:effectLst/>
              <a:latin typeface="Calibri"/>
              <a:ea typeface="Calibri"/>
              <a:cs typeface="Times New Roman"/>
            </a:endParaRPr>
          </a:p>
        </p:txBody>
      </p:sp>
    </p:spTree>
    <p:extLst>
      <p:ext uri="{BB962C8B-B14F-4D97-AF65-F5344CB8AC3E}">
        <p14:creationId xmlns:p14="http://schemas.microsoft.com/office/powerpoint/2010/main" val="805916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685800"/>
            <a:ext cx="8534400" cy="5118324"/>
          </a:xfrm>
          <a:prstGeom prst="rect">
            <a:avLst/>
          </a:prstGeom>
        </p:spPr>
        <p:txBody>
          <a:bodyPr wrap="square">
            <a:spAutoFit/>
          </a:bodyPr>
          <a:lstStyle/>
          <a:p>
            <a:pPr algn="ctr">
              <a:lnSpc>
                <a:spcPct val="115000"/>
              </a:lnSpc>
              <a:spcAft>
                <a:spcPts val="0"/>
              </a:spcAft>
            </a:pPr>
            <a:r>
              <a:rPr lang="en-US" sz="3200" b="1" i="1" smtClean="0">
                <a:effectLst/>
                <a:latin typeface="Times New Roman"/>
                <a:ea typeface="Calibri"/>
                <a:cs typeface="Times New Roman"/>
              </a:rPr>
              <a:t>* </a:t>
            </a:r>
            <a:r>
              <a:rPr lang="en-US" sz="3200" b="1" i="1" err="1" smtClean="0">
                <a:effectLst/>
                <a:latin typeface="Times New Roman"/>
                <a:ea typeface="Calibri"/>
                <a:cs typeface="Times New Roman"/>
              </a:rPr>
              <a:t>Tiên</a:t>
            </a:r>
            <a:r>
              <a:rPr lang="en-US" sz="3200" b="1" i="1" smtClean="0">
                <a:effectLst/>
                <a:latin typeface="Times New Roman"/>
                <a:ea typeface="Calibri"/>
                <a:cs typeface="Times New Roman"/>
              </a:rPr>
              <a:t> </a:t>
            </a:r>
            <a:r>
              <a:rPr lang="en-US" sz="3200" b="1" i="1" err="1" smtClean="0">
                <a:effectLst/>
                <a:latin typeface="Times New Roman"/>
                <a:ea typeface="Calibri"/>
                <a:cs typeface="Times New Roman"/>
              </a:rPr>
              <a:t>lượng</a:t>
            </a:r>
            <a:r>
              <a:rPr lang="en-US" sz="3200" b="1" i="1" smtClean="0">
                <a:effectLst/>
                <a:latin typeface="Times New Roman"/>
                <a:ea typeface="Calibri"/>
                <a:cs typeface="Times New Roman"/>
              </a:rPr>
              <a:t> </a:t>
            </a:r>
            <a:r>
              <a:rPr lang="en-US" sz="3200" b="1" i="1" err="1" smtClean="0">
                <a:effectLst/>
                <a:latin typeface="Times New Roman"/>
                <a:ea typeface="Calibri"/>
                <a:cs typeface="Times New Roman"/>
              </a:rPr>
              <a:t>thông</a:t>
            </a:r>
            <a:r>
              <a:rPr lang="en-US" sz="3200" b="1" i="1" smtClean="0">
                <a:effectLst/>
                <a:latin typeface="Times New Roman"/>
                <a:ea typeface="Calibri"/>
                <a:cs typeface="Times New Roman"/>
              </a:rPr>
              <a:t> </a:t>
            </a:r>
            <a:r>
              <a:rPr lang="en-US" sz="3200" b="1" i="1" err="1" smtClean="0">
                <a:effectLst/>
                <a:latin typeface="Times New Roman"/>
                <a:ea typeface="Calibri"/>
                <a:cs typeface="Times New Roman"/>
              </a:rPr>
              <a:t>khí</a:t>
            </a:r>
            <a:r>
              <a:rPr lang="en-US" sz="3200" b="1" i="1" smtClean="0">
                <a:effectLst/>
                <a:latin typeface="Times New Roman"/>
                <a:ea typeface="Calibri"/>
                <a:cs typeface="Times New Roman"/>
              </a:rPr>
              <a:t> qua mask </a:t>
            </a:r>
            <a:r>
              <a:rPr lang="en-US" sz="3200" b="1" i="1" err="1" smtClean="0">
                <a:effectLst/>
                <a:latin typeface="Times New Roman"/>
                <a:ea typeface="Calibri"/>
                <a:cs typeface="Times New Roman"/>
              </a:rPr>
              <a:t>hở</a:t>
            </a:r>
            <a:r>
              <a:rPr lang="en-US" sz="3200" b="1" i="1" smtClean="0">
                <a:effectLst/>
                <a:latin typeface="Times New Roman"/>
                <a:ea typeface="Calibri"/>
                <a:cs typeface="Times New Roman"/>
              </a:rPr>
              <a:t> </a:t>
            </a:r>
            <a:r>
              <a:rPr lang="en-US" sz="3200" b="1" i="1" err="1" smtClean="0">
                <a:effectLst/>
                <a:latin typeface="Times New Roman"/>
                <a:ea typeface="Calibri"/>
                <a:cs typeface="Times New Roman"/>
              </a:rPr>
              <a:t>khó</a:t>
            </a:r>
            <a:r>
              <a:rPr lang="en-US" sz="3200" b="1" i="1" smtClean="0">
                <a:effectLst/>
                <a:latin typeface="Times New Roman"/>
                <a:ea typeface="Calibri"/>
                <a:cs typeface="Times New Roman"/>
              </a:rPr>
              <a:t>.</a:t>
            </a:r>
            <a:r>
              <a:rPr lang="en-US" sz="3200" smtClean="0">
                <a:effectLst/>
                <a:latin typeface="Times New Roman"/>
                <a:ea typeface="Calibri"/>
                <a:cs typeface="Times New Roman"/>
              </a:rPr>
              <a:t> </a:t>
            </a:r>
          </a:p>
          <a:p>
            <a:pPr algn="ctr">
              <a:lnSpc>
                <a:spcPct val="115000"/>
              </a:lnSpc>
              <a:spcAft>
                <a:spcPts val="0"/>
              </a:spcAft>
            </a:pPr>
            <a:endParaRPr lang="en-US" sz="2800" smtClean="0">
              <a:effectLst/>
              <a:latin typeface="Times New Roman"/>
              <a:ea typeface="Calibri"/>
              <a:cs typeface="Times New Roman"/>
            </a:endParaRPr>
          </a:p>
          <a:p>
            <a:pPr algn="ctr">
              <a:lnSpc>
                <a:spcPct val="115000"/>
              </a:lnSpc>
              <a:spcAft>
                <a:spcPts val="0"/>
              </a:spcAft>
            </a:pPr>
            <a:r>
              <a:rPr lang="en-US" sz="2800" err="1" smtClean="0">
                <a:effectLst/>
                <a:latin typeface="Times New Roman"/>
                <a:ea typeface="Calibri"/>
                <a:cs typeface="Times New Roman"/>
              </a:rPr>
              <a:t>Các</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dấu</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hiệu</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lâm</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sàng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quan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trọng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nhất</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bao</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gồm</a:t>
            </a:r>
            <a:r>
              <a:rPr lang="en-US" sz="2800" smtClean="0">
                <a:effectLst/>
                <a:latin typeface="Times New Roman"/>
                <a:ea typeface="Calibri"/>
                <a:cs typeface="Times New Roman"/>
              </a:rPr>
              <a:t>:</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Bệnh</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nhân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không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có</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răng</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Cằm</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lẹm</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Béo</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phì</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Có</a:t>
            </a:r>
            <a:r>
              <a:rPr lang="en-US" sz="2800" smtClean="0">
                <a:effectLst/>
                <a:latin typeface="Times New Roman"/>
                <a:ea typeface="Calibri"/>
                <a:cs typeface="Times New Roman"/>
              </a:rPr>
              <a:t> u </a:t>
            </a:r>
            <a:r>
              <a:rPr lang="en-US" sz="2800" err="1" smtClean="0">
                <a:effectLst/>
                <a:latin typeface="Times New Roman"/>
                <a:ea typeface="Calibri"/>
                <a:cs typeface="Times New Roman"/>
              </a:rPr>
              <a:t>vùng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hầu</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thanh</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quản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hoặc</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khí</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quản</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Có</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hẹp</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thanh</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quản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khí</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quản</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Nhiều</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râu</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Ngủ</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ngáy</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và</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ngừng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thở</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khi</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ngủ</a:t>
            </a:r>
            <a:endParaRPr lang="en-US" sz="2000">
              <a:effectLst/>
              <a:latin typeface="Calibri"/>
              <a:ea typeface="Calibri"/>
              <a:cs typeface="Times New Roman"/>
            </a:endParaRPr>
          </a:p>
        </p:txBody>
      </p:sp>
    </p:spTree>
    <p:extLst>
      <p:ext uri="{BB962C8B-B14F-4D97-AF65-F5344CB8AC3E}">
        <p14:creationId xmlns:p14="http://schemas.microsoft.com/office/powerpoint/2010/main" val="2858758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04800"/>
            <a:ext cx="8686800" cy="3525581"/>
          </a:xfrm>
          <a:prstGeom prst="rect">
            <a:avLst/>
          </a:prstGeom>
        </p:spPr>
        <p:txBody>
          <a:bodyPr wrap="square">
            <a:spAutoFit/>
          </a:bodyPr>
          <a:lstStyle/>
          <a:p>
            <a:pPr indent="457200" algn="ctr">
              <a:lnSpc>
                <a:spcPct val="115000"/>
              </a:lnSpc>
              <a:spcAft>
                <a:spcPts val="0"/>
              </a:spcAft>
            </a:pPr>
            <a:endParaRPr lang="en-US" sz="3200" b="1" i="1" smtClean="0">
              <a:effectLst/>
              <a:latin typeface="Times New Roman"/>
              <a:ea typeface="Calibri"/>
              <a:cs typeface="Times New Roman"/>
            </a:endParaRPr>
          </a:p>
          <a:p>
            <a:pPr indent="457200" algn="ctr">
              <a:lnSpc>
                <a:spcPct val="115000"/>
              </a:lnSpc>
              <a:spcAft>
                <a:spcPts val="0"/>
              </a:spcAft>
            </a:pPr>
            <a:r>
              <a:rPr lang="en-US" sz="3200" b="1" i="1" smtClean="0">
                <a:effectLst/>
                <a:latin typeface="Times New Roman"/>
                <a:ea typeface="Calibri"/>
                <a:cs typeface="Times New Roman"/>
              </a:rPr>
              <a:t>* </a:t>
            </a:r>
            <a:r>
              <a:rPr lang="en-US" sz="3200" b="1" i="1" err="1" smtClean="0">
                <a:effectLst/>
                <a:latin typeface="Times New Roman"/>
                <a:ea typeface="Calibri"/>
                <a:cs typeface="Times New Roman"/>
              </a:rPr>
              <a:t>Tiên</a:t>
            </a:r>
            <a:r>
              <a:rPr lang="en-US" sz="3200" b="1" i="1" smtClean="0">
                <a:effectLst/>
                <a:latin typeface="Times New Roman"/>
                <a:ea typeface="Calibri"/>
                <a:cs typeface="Times New Roman"/>
              </a:rPr>
              <a:t> </a:t>
            </a:r>
            <a:r>
              <a:rPr lang="en-US" sz="3200" b="1" i="1" err="1" smtClean="0">
                <a:effectLst/>
                <a:latin typeface="Times New Roman"/>
                <a:ea typeface="Calibri"/>
                <a:cs typeface="Times New Roman"/>
              </a:rPr>
              <a:t>lượng</a:t>
            </a:r>
            <a:r>
              <a:rPr lang="en-US" sz="3200" b="1" i="1" smtClean="0">
                <a:effectLst/>
                <a:latin typeface="Times New Roman"/>
                <a:ea typeface="Calibri"/>
                <a:cs typeface="Times New Roman"/>
              </a:rPr>
              <a:t> </a:t>
            </a:r>
            <a:r>
              <a:rPr lang="en-US" sz="3200" b="1" i="1" err="1" smtClean="0">
                <a:effectLst/>
                <a:latin typeface="Times New Roman"/>
                <a:ea typeface="Calibri"/>
                <a:cs typeface="Times New Roman"/>
              </a:rPr>
              <a:t>đặt</a:t>
            </a:r>
            <a:r>
              <a:rPr lang="en-US" sz="3200" b="1" i="1" smtClean="0">
                <a:effectLst/>
                <a:latin typeface="Times New Roman"/>
                <a:ea typeface="Calibri"/>
                <a:cs typeface="Times New Roman"/>
              </a:rPr>
              <a:t> mask </a:t>
            </a:r>
            <a:r>
              <a:rPr lang="en-US" sz="3200" b="1" i="1" err="1" smtClean="0">
                <a:effectLst/>
                <a:latin typeface="Times New Roman"/>
                <a:ea typeface="Calibri"/>
                <a:cs typeface="Times New Roman"/>
              </a:rPr>
              <a:t>thanh</a:t>
            </a:r>
            <a:r>
              <a:rPr lang="en-US" sz="3200" b="1" i="1" smtClean="0">
                <a:effectLst/>
                <a:latin typeface="Times New Roman"/>
                <a:ea typeface="Calibri"/>
                <a:cs typeface="Times New Roman"/>
              </a:rPr>
              <a:t> </a:t>
            </a:r>
            <a:r>
              <a:rPr lang="en-US" sz="3200" b="1" i="1" err="1" smtClean="0">
                <a:effectLst/>
                <a:latin typeface="Times New Roman"/>
                <a:ea typeface="Calibri"/>
                <a:cs typeface="Times New Roman"/>
              </a:rPr>
              <a:t>quản</a:t>
            </a:r>
            <a:r>
              <a:rPr lang="en-US" sz="3200" b="1" i="1" smtClean="0">
                <a:effectLst/>
                <a:latin typeface="Times New Roman"/>
                <a:ea typeface="Calibri"/>
                <a:cs typeface="Times New Roman"/>
              </a:rPr>
              <a:t> </a:t>
            </a:r>
            <a:r>
              <a:rPr lang="en-US" sz="3200" b="1" i="1" err="1" smtClean="0">
                <a:effectLst/>
                <a:latin typeface="Times New Roman"/>
                <a:ea typeface="Calibri"/>
                <a:cs typeface="Times New Roman"/>
              </a:rPr>
              <a:t>khó</a:t>
            </a:r>
            <a:r>
              <a:rPr lang="en-US" sz="3200" b="1" smtClean="0">
                <a:effectLst/>
                <a:latin typeface="Times New Roman"/>
                <a:ea typeface="Calibri"/>
                <a:cs typeface="Times New Roman"/>
              </a:rPr>
              <a:t>.</a:t>
            </a:r>
            <a:r>
              <a:rPr lang="en-US" sz="3200" smtClean="0">
                <a:effectLst/>
                <a:latin typeface="Times New Roman"/>
                <a:ea typeface="Calibri"/>
                <a:cs typeface="Times New Roman"/>
              </a:rPr>
              <a:t> </a:t>
            </a:r>
          </a:p>
          <a:p>
            <a:pPr indent="457200" algn="just">
              <a:lnSpc>
                <a:spcPct val="115000"/>
              </a:lnSpc>
              <a:spcAft>
                <a:spcPts val="0"/>
              </a:spcAft>
            </a:pPr>
            <a:endParaRPr lang="en-US" smtClean="0">
              <a:effectLst/>
              <a:latin typeface="Times New Roman"/>
              <a:ea typeface="Calibri"/>
              <a:cs typeface="Times New Roman"/>
            </a:endParaRPr>
          </a:p>
          <a:p>
            <a:pPr indent="457200" algn="just">
              <a:lnSpc>
                <a:spcPct val="115000"/>
              </a:lnSpc>
              <a:spcAft>
                <a:spcPts val="0"/>
              </a:spcAft>
            </a:pPr>
            <a:r>
              <a:rPr lang="en-US" sz="2800" err="1" smtClean="0">
                <a:effectLst/>
                <a:latin typeface="Times New Roman"/>
                <a:ea typeface="Calibri"/>
                <a:cs typeface="Times New Roman"/>
              </a:rPr>
              <a:t>Các</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dấu</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hiệu</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lâm</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sàng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quan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trọng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nhất</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bao</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gồm</a:t>
            </a:r>
            <a:r>
              <a:rPr lang="en-US" sz="2800" smtClean="0">
                <a:effectLst/>
                <a:latin typeface="Times New Roman"/>
                <a:ea typeface="Calibri"/>
                <a:cs typeface="Times New Roman"/>
              </a:rPr>
              <a:t>:</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Đặt</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nội</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khí</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quản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thất</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bại</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Miệng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bé</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Há</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miệng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hạn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chế</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đặc</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biệt</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há</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miệng</a:t>
            </a:r>
            <a:r>
              <a:rPr lang="en-US" sz="2800" smtClean="0">
                <a:effectLst/>
                <a:latin typeface="Times New Roman"/>
                <a:ea typeface="Calibri"/>
                <a:cs typeface="Times New Roman"/>
              </a:rPr>
              <a:t> &lt;20mm</a:t>
            </a:r>
            <a:endParaRPr lang="en-US" sz="2000">
              <a:effectLst/>
              <a:latin typeface="Calibri"/>
              <a:ea typeface="Calibri"/>
              <a:cs typeface="Times New Roman"/>
            </a:endParaRPr>
          </a:p>
        </p:txBody>
      </p:sp>
    </p:spTree>
    <p:extLst>
      <p:ext uri="{BB962C8B-B14F-4D97-AF65-F5344CB8AC3E}">
        <p14:creationId xmlns:p14="http://schemas.microsoft.com/office/powerpoint/2010/main" val="2187292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762000"/>
            <a:ext cx="8534400" cy="4091889"/>
          </a:xfrm>
          <a:prstGeom prst="rect">
            <a:avLst/>
          </a:prstGeom>
        </p:spPr>
        <p:txBody>
          <a:bodyPr wrap="square">
            <a:spAutoFit/>
          </a:bodyPr>
          <a:lstStyle/>
          <a:p>
            <a:pPr indent="457200" algn="ctr">
              <a:lnSpc>
                <a:spcPct val="115000"/>
              </a:lnSpc>
              <a:spcAft>
                <a:spcPts val="0"/>
              </a:spcAft>
            </a:pPr>
            <a:r>
              <a:rPr lang="en-US" sz="3600" b="1" i="1" smtClean="0">
                <a:effectLst/>
                <a:latin typeface="Times New Roman"/>
                <a:ea typeface="Calibri"/>
                <a:cs typeface="Times New Roman"/>
              </a:rPr>
              <a:t>* </a:t>
            </a:r>
            <a:r>
              <a:rPr lang="en-US" sz="3600" b="1" i="1" err="1" smtClean="0">
                <a:effectLst/>
                <a:latin typeface="Times New Roman"/>
                <a:ea typeface="Calibri"/>
                <a:cs typeface="Times New Roman"/>
              </a:rPr>
              <a:t>Tiên</a:t>
            </a:r>
            <a:r>
              <a:rPr lang="en-US" sz="3600" b="1" i="1" smtClean="0">
                <a:effectLst/>
                <a:latin typeface="Times New Roman"/>
                <a:ea typeface="Calibri"/>
                <a:cs typeface="Times New Roman"/>
              </a:rPr>
              <a:t> </a:t>
            </a:r>
            <a:r>
              <a:rPr lang="en-US" sz="3600" b="1" i="1" err="1" smtClean="0">
                <a:effectLst/>
                <a:latin typeface="Times New Roman"/>
                <a:ea typeface="Calibri"/>
                <a:cs typeface="Times New Roman"/>
              </a:rPr>
              <a:t>lượng</a:t>
            </a:r>
            <a:r>
              <a:rPr lang="en-US" sz="3600" b="1" i="1" smtClean="0">
                <a:effectLst/>
                <a:latin typeface="Times New Roman"/>
                <a:ea typeface="Calibri"/>
                <a:cs typeface="Times New Roman"/>
              </a:rPr>
              <a:t> </a:t>
            </a:r>
            <a:r>
              <a:rPr lang="en-US" sz="3600" b="1" i="1" err="1" smtClean="0">
                <a:effectLst/>
                <a:latin typeface="Times New Roman"/>
                <a:ea typeface="Calibri"/>
                <a:cs typeface="Times New Roman"/>
              </a:rPr>
              <a:t>mở</a:t>
            </a:r>
            <a:r>
              <a:rPr lang="en-US" sz="3600" b="1" i="1" smtClean="0">
                <a:effectLst/>
                <a:latin typeface="Times New Roman"/>
                <a:ea typeface="Calibri"/>
                <a:cs typeface="Times New Roman"/>
              </a:rPr>
              <a:t> </a:t>
            </a:r>
            <a:r>
              <a:rPr lang="en-US" sz="3600" b="1" i="1" err="1" smtClean="0">
                <a:effectLst/>
                <a:latin typeface="Times New Roman"/>
                <a:ea typeface="Calibri"/>
                <a:cs typeface="Times New Roman"/>
              </a:rPr>
              <a:t>màng</a:t>
            </a:r>
            <a:r>
              <a:rPr lang="en-US" sz="3600" b="1" i="1" smtClean="0">
                <a:effectLst/>
                <a:latin typeface="Times New Roman"/>
                <a:ea typeface="Calibri"/>
                <a:cs typeface="Times New Roman"/>
              </a:rPr>
              <a:t> </a:t>
            </a:r>
            <a:r>
              <a:rPr lang="en-US" sz="3600" b="1" i="1" err="1" smtClean="0">
                <a:effectLst/>
                <a:latin typeface="Times New Roman"/>
                <a:ea typeface="Calibri"/>
                <a:cs typeface="Times New Roman"/>
              </a:rPr>
              <a:t>giáp</a:t>
            </a:r>
            <a:r>
              <a:rPr lang="en-US" sz="3600" b="1" i="1" smtClean="0">
                <a:effectLst/>
                <a:latin typeface="Times New Roman"/>
                <a:ea typeface="Calibri"/>
                <a:cs typeface="Times New Roman"/>
              </a:rPr>
              <a:t> </a:t>
            </a:r>
            <a:r>
              <a:rPr lang="en-US" sz="3600" b="1" i="1" err="1" smtClean="0">
                <a:effectLst/>
                <a:latin typeface="Times New Roman"/>
                <a:ea typeface="Calibri"/>
                <a:cs typeface="Times New Roman"/>
              </a:rPr>
              <a:t>nhẫn</a:t>
            </a:r>
            <a:r>
              <a:rPr lang="en-US" sz="3600" b="1" i="1" smtClean="0">
                <a:effectLst/>
                <a:latin typeface="Times New Roman"/>
                <a:ea typeface="Calibri"/>
                <a:cs typeface="Times New Roman"/>
              </a:rPr>
              <a:t> </a:t>
            </a:r>
            <a:r>
              <a:rPr lang="en-US" sz="3600" b="1" i="1" err="1" smtClean="0">
                <a:effectLst/>
                <a:latin typeface="Times New Roman"/>
                <a:ea typeface="Calibri"/>
                <a:cs typeface="Times New Roman"/>
              </a:rPr>
              <a:t>khó</a:t>
            </a:r>
            <a:r>
              <a:rPr lang="en-US" sz="3600" b="1" i="1" smtClean="0">
                <a:effectLst/>
                <a:latin typeface="Times New Roman"/>
                <a:ea typeface="Calibri"/>
                <a:cs typeface="Times New Roman"/>
              </a:rPr>
              <a:t>.</a:t>
            </a:r>
            <a:endParaRPr lang="en-US" sz="3600">
              <a:latin typeface="Times New Roman"/>
              <a:ea typeface="Calibri"/>
              <a:cs typeface="Times New Roman"/>
            </a:endParaRPr>
          </a:p>
          <a:p>
            <a:pPr indent="457200" algn="just">
              <a:lnSpc>
                <a:spcPct val="115000"/>
              </a:lnSpc>
              <a:spcAft>
                <a:spcPts val="0"/>
              </a:spcAft>
            </a:pPr>
            <a:endParaRPr lang="en-US" smtClean="0">
              <a:effectLst/>
              <a:latin typeface="Times New Roman"/>
              <a:ea typeface="Calibri"/>
              <a:cs typeface="Times New Roman"/>
            </a:endParaRPr>
          </a:p>
          <a:p>
            <a:pPr indent="457200" algn="just">
              <a:lnSpc>
                <a:spcPct val="115000"/>
              </a:lnSpc>
              <a:spcAft>
                <a:spcPts val="0"/>
              </a:spcAft>
            </a:pPr>
            <a:r>
              <a:rPr lang="en-US" sz="2800" err="1" smtClean="0">
                <a:effectLst/>
                <a:latin typeface="Times New Roman"/>
                <a:ea typeface="Calibri"/>
                <a:cs typeface="Times New Roman"/>
              </a:rPr>
              <a:t>Các</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dấu</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hiệu</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lâm</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sàng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quan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trọng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nhất</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bao</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gồm</a:t>
            </a:r>
            <a:r>
              <a:rPr lang="en-US" sz="2800" smtClean="0">
                <a:effectLst/>
                <a:latin typeface="Times New Roman"/>
                <a:ea typeface="Calibri"/>
                <a:cs typeface="Times New Roman"/>
              </a:rPr>
              <a:t>:</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Tiền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sử</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đã</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có</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phẫu</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thuật</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hoặc</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chấn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thương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đường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thở</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Có</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máu</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tụ</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hoặc</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nhiễm</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trùng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vùng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cổ</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Béo</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phì</a:t>
            </a:r>
            <a:endParaRPr lang="en-US" sz="2000" smtClean="0">
              <a:effectLst/>
              <a:latin typeface="Calibri"/>
              <a:ea typeface="Calibri"/>
              <a:cs typeface="Times New Roman"/>
            </a:endParaRPr>
          </a:p>
          <a:p>
            <a:pPr indent="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Có</a:t>
            </a:r>
            <a:r>
              <a:rPr lang="en-US" sz="2800" smtClean="0">
                <a:effectLst/>
                <a:latin typeface="Times New Roman"/>
                <a:ea typeface="Calibri"/>
                <a:cs typeface="Times New Roman"/>
              </a:rPr>
              <a:t> u </a:t>
            </a:r>
            <a:r>
              <a:rPr lang="en-US" sz="2800" err="1" smtClean="0">
                <a:effectLst/>
                <a:latin typeface="Times New Roman"/>
                <a:ea typeface="Calibri"/>
                <a:cs typeface="Times New Roman"/>
              </a:rPr>
              <a:t>vùng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cổ</a:t>
            </a:r>
            <a:r>
              <a:rPr lang="en-US" sz="2800" smtClean="0">
                <a:effectLst/>
                <a:latin typeface="Times New Roman"/>
                <a:ea typeface="Calibri"/>
                <a:cs typeface="Times New Roman"/>
              </a:rPr>
              <a:t>, u </a:t>
            </a:r>
            <a:r>
              <a:rPr lang="en-US" sz="2800" err="1" smtClean="0">
                <a:effectLst/>
                <a:latin typeface="Times New Roman"/>
                <a:ea typeface="Calibri"/>
                <a:cs typeface="Times New Roman"/>
              </a:rPr>
              <a:t>thanh</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quản</a:t>
            </a:r>
            <a:endParaRPr lang="en-US" sz="2000" smtClean="0">
              <a:effectLst/>
              <a:latin typeface="Calibri"/>
              <a:ea typeface="Calibri"/>
              <a:cs typeface="Times New Roman"/>
            </a:endParaRPr>
          </a:p>
          <a:p>
            <a:pPr marL="457200" algn="just">
              <a:lnSpc>
                <a:spcPct val="115000"/>
              </a:lnSpc>
              <a:spcAft>
                <a:spcPts val="0"/>
              </a:spcAft>
            </a:pPr>
            <a:r>
              <a:rPr lang="en-US" sz="2800" smtClean="0">
                <a:effectLst/>
                <a:latin typeface="Times New Roman"/>
                <a:ea typeface="Calibri"/>
                <a:cs typeface="Times New Roman"/>
              </a:rPr>
              <a:t>- </a:t>
            </a:r>
            <a:r>
              <a:rPr lang="en-US" sz="2800" err="1" smtClean="0">
                <a:effectLst/>
                <a:latin typeface="Times New Roman"/>
                <a:ea typeface="Calibri"/>
                <a:cs typeface="Times New Roman"/>
              </a:rPr>
              <a:t>Tiền</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sử</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được</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xạ</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trị</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vùng</a:t>
            </a:r>
            <a:r>
              <a:rPr lang="en-US" sz="2800" smtClean="0">
                <a:effectLst/>
                <a:latin typeface="Times New Roman"/>
                <a:ea typeface="Calibri"/>
                <a:cs typeface="Times New Roman"/>
              </a:rPr>
              <a:t> </a:t>
            </a:r>
            <a:r>
              <a:rPr lang="en-US" sz="2800" err="1" smtClean="0">
                <a:effectLst/>
                <a:latin typeface="Times New Roman"/>
                <a:ea typeface="Calibri"/>
                <a:cs typeface="Times New Roman"/>
              </a:rPr>
              <a:t>cổ</a:t>
            </a:r>
            <a:endParaRPr lang="en-US" sz="2000">
              <a:effectLst/>
              <a:latin typeface="Calibri"/>
              <a:ea typeface="Calibri"/>
              <a:cs typeface="Times New Roman"/>
            </a:endParaRPr>
          </a:p>
        </p:txBody>
      </p:sp>
    </p:spTree>
    <p:extLst>
      <p:ext uri="{BB962C8B-B14F-4D97-AF65-F5344CB8AC3E}">
        <p14:creationId xmlns:p14="http://schemas.microsoft.com/office/powerpoint/2010/main" val="3106131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630816"/>
            <a:ext cx="8686800" cy="2605329"/>
          </a:xfrm>
          <a:prstGeom prst="rect">
            <a:avLst/>
          </a:prstGeom>
        </p:spPr>
        <p:txBody>
          <a:bodyPr wrap="square">
            <a:spAutoFit/>
          </a:bodyPr>
          <a:lstStyle/>
          <a:p>
            <a:pPr indent="457200" algn="just">
              <a:lnSpc>
                <a:spcPct val="115000"/>
              </a:lnSpc>
              <a:spcAft>
                <a:spcPts val="0"/>
              </a:spcAft>
            </a:pPr>
            <a:r>
              <a:rPr lang="en-US" sz="3200" b="1" i="1" smtClean="0">
                <a:effectLst/>
                <a:latin typeface="Times New Roman"/>
                <a:ea typeface="Times New Roman"/>
                <a:cs typeface="Times New Roman"/>
              </a:rPr>
              <a:t>4.1 </a:t>
            </a:r>
            <a:r>
              <a:rPr lang="en-US" sz="3200" b="1" i="1" err="1" smtClean="0">
                <a:effectLst/>
                <a:latin typeface="Times New Roman"/>
                <a:ea typeface="Times New Roman"/>
                <a:cs typeface="Times New Roman"/>
              </a:rPr>
              <a:t>Thay</a:t>
            </a:r>
            <a:r>
              <a:rPr lang="en-US" sz="3200" b="1" i="1" smtClean="0">
                <a:effectLst/>
                <a:latin typeface="Times New Roman"/>
                <a:ea typeface="Times New Roman"/>
                <a:cs typeface="Times New Roman"/>
              </a:rPr>
              <a:t> </a:t>
            </a:r>
            <a:r>
              <a:rPr lang="en-US" sz="3200" b="1" i="1" err="1" smtClean="0">
                <a:effectLst/>
                <a:latin typeface="Times New Roman"/>
                <a:ea typeface="Times New Roman"/>
                <a:cs typeface="Times New Roman"/>
              </a:rPr>
              <a:t>đổi</a:t>
            </a:r>
            <a:r>
              <a:rPr lang="en-US" sz="3200" b="1" i="1" smtClean="0">
                <a:effectLst/>
                <a:latin typeface="Times New Roman"/>
                <a:ea typeface="Times New Roman"/>
                <a:cs typeface="Times New Roman"/>
              </a:rPr>
              <a:t> </a:t>
            </a:r>
            <a:r>
              <a:rPr lang="en-US" sz="3200" b="1" i="1" err="1" smtClean="0">
                <a:effectLst/>
                <a:latin typeface="Times New Roman"/>
                <a:ea typeface="Times New Roman"/>
                <a:cs typeface="Times New Roman"/>
              </a:rPr>
              <a:t>tư</a:t>
            </a:r>
            <a:r>
              <a:rPr lang="en-US" sz="3200" b="1" i="1" smtClean="0">
                <a:effectLst/>
                <a:latin typeface="Times New Roman"/>
                <a:ea typeface="Times New Roman"/>
                <a:cs typeface="Times New Roman"/>
              </a:rPr>
              <a:t> </a:t>
            </a:r>
            <a:r>
              <a:rPr lang="en-US" sz="3200" b="1" i="1" err="1" smtClean="0">
                <a:effectLst/>
                <a:latin typeface="Times New Roman"/>
                <a:ea typeface="Times New Roman"/>
                <a:cs typeface="Times New Roman"/>
              </a:rPr>
              <a:t>thế</a:t>
            </a:r>
            <a:r>
              <a:rPr lang="en-US" sz="3200" b="1" i="1" smtClean="0">
                <a:effectLst/>
                <a:latin typeface="Times New Roman"/>
                <a:ea typeface="Times New Roman"/>
                <a:cs typeface="Times New Roman"/>
              </a:rPr>
              <a:t> </a:t>
            </a:r>
            <a:r>
              <a:rPr lang="en-US" sz="3200" b="1" i="1" err="1" smtClean="0">
                <a:effectLst/>
                <a:latin typeface="Times New Roman"/>
                <a:ea typeface="Times New Roman"/>
                <a:cs typeface="Times New Roman"/>
              </a:rPr>
              <a:t>đầu</a:t>
            </a:r>
            <a:r>
              <a:rPr lang="en-US" sz="3200" b="1" i="1" smtClean="0">
                <a:effectLst/>
                <a:latin typeface="Times New Roman"/>
                <a:ea typeface="Times New Roman"/>
                <a:cs typeface="Times New Roman"/>
              </a:rPr>
              <a:t>, </a:t>
            </a:r>
            <a:r>
              <a:rPr lang="en-US" sz="3200" b="1" i="1" err="1" smtClean="0">
                <a:effectLst/>
                <a:latin typeface="Times New Roman"/>
                <a:ea typeface="Times New Roman"/>
                <a:cs typeface="Times New Roman"/>
              </a:rPr>
              <a:t>cổ</a:t>
            </a:r>
            <a:r>
              <a:rPr lang="en-US" sz="3200" b="1" i="1" smtClean="0">
                <a:effectLst/>
                <a:latin typeface="Times New Roman"/>
                <a:ea typeface="Times New Roman"/>
                <a:cs typeface="Times New Roman"/>
              </a:rPr>
              <a:t>, </a:t>
            </a:r>
            <a:r>
              <a:rPr lang="en-US" sz="3200" b="1" i="1" err="1" smtClean="0">
                <a:effectLst/>
                <a:latin typeface="Times New Roman"/>
                <a:ea typeface="Times New Roman"/>
                <a:cs typeface="Times New Roman"/>
              </a:rPr>
              <a:t>thanh</a:t>
            </a:r>
            <a:r>
              <a:rPr lang="en-US" sz="3200" b="1" i="1" smtClean="0">
                <a:effectLst/>
                <a:latin typeface="Times New Roman"/>
                <a:ea typeface="Times New Roman"/>
                <a:cs typeface="Times New Roman"/>
              </a:rPr>
              <a:t> </a:t>
            </a:r>
            <a:r>
              <a:rPr lang="en-US" sz="3200" b="1" i="1" err="1" smtClean="0">
                <a:effectLst/>
                <a:latin typeface="Times New Roman"/>
                <a:ea typeface="Times New Roman"/>
                <a:cs typeface="Times New Roman"/>
              </a:rPr>
              <a:t>quản</a:t>
            </a:r>
            <a:endParaRPr lang="en-US" sz="3200" i="1" smtClean="0">
              <a:effectLst/>
              <a:latin typeface="Calibri"/>
              <a:ea typeface="Calibri"/>
              <a:cs typeface="Times New Roman"/>
            </a:endParaRPr>
          </a:p>
          <a:p>
            <a:pPr indent="457200" algn="just">
              <a:lnSpc>
                <a:spcPct val="115000"/>
              </a:lnSpc>
              <a:spcAft>
                <a:spcPts val="0"/>
              </a:spcAft>
            </a:pP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Gấp</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phần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thấp</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của</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cột</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sống</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cổ</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về</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trước</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ngửa</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đầu</a:t>
            </a:r>
            <a:r>
              <a:rPr lang="en-US" sz="2200" smtClean="0">
                <a:effectLst/>
                <a:latin typeface="Times New Roman"/>
                <a:ea typeface="Times New Roman"/>
                <a:cs typeface="Times New Roman"/>
              </a:rPr>
              <a:t> ở </a:t>
            </a:r>
            <a:r>
              <a:rPr lang="en-US" sz="2200" err="1" smtClean="0">
                <a:effectLst/>
                <a:latin typeface="Times New Roman"/>
                <a:ea typeface="Times New Roman"/>
                <a:cs typeface="Times New Roman"/>
              </a:rPr>
              <a:t>khớp</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đội</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chẩm</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làm</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cho</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miệng</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hầu</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khí</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quản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nằm</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tương</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đối</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trên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một</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đường</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thẳng</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Có</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thể</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đặt</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gối</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kê</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dưới</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cổ</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người</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bệnh</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để</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tạo</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tư</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thế</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như</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hình</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dưới</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đây</a:t>
            </a:r>
            <a:r>
              <a:rPr lang="en-US" sz="2200" smtClean="0">
                <a:effectLst/>
                <a:latin typeface="Times New Roman"/>
                <a:ea typeface="Times New Roman"/>
                <a:cs typeface="Times New Roman"/>
              </a:rPr>
              <a:t>.</a:t>
            </a:r>
            <a:endParaRPr lang="en-US" sz="2200" smtClean="0">
              <a:effectLst/>
              <a:latin typeface="Calibri"/>
              <a:ea typeface="Calibri"/>
              <a:cs typeface="Times New Roman"/>
            </a:endParaRPr>
          </a:p>
          <a:p>
            <a:pPr indent="457200" algn="just">
              <a:lnSpc>
                <a:spcPct val="115000"/>
              </a:lnSpc>
              <a:spcAft>
                <a:spcPts val="0"/>
              </a:spcAft>
            </a:pP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Người</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phụ</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dùng</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tay</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đặt</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trên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sụn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giáp</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và</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sụn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nhẫn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đẩy</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thanh</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quản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lên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trên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và</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ra</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sau</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kỹ</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thuật</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này</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giúp</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quan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sát</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lỗ</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thanh</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môn</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tốt</a:t>
            </a:r>
            <a:r>
              <a:rPr lang="en-US" sz="2200" smtClean="0">
                <a:effectLst/>
                <a:latin typeface="Times New Roman"/>
                <a:ea typeface="Times New Roman"/>
                <a:cs typeface="Times New Roman"/>
              </a:rPr>
              <a:t> </a:t>
            </a:r>
            <a:r>
              <a:rPr lang="en-US" sz="2200" err="1" smtClean="0">
                <a:effectLst/>
                <a:latin typeface="Times New Roman"/>
                <a:ea typeface="Times New Roman"/>
                <a:cs typeface="Times New Roman"/>
              </a:rPr>
              <a:t>hơn</a:t>
            </a:r>
            <a:r>
              <a:rPr lang="en-US" sz="2200" smtClean="0">
                <a:effectLst/>
                <a:latin typeface="Times New Roman"/>
                <a:ea typeface="Times New Roman"/>
                <a:cs typeface="Times New Roman"/>
              </a:rPr>
              <a:t>.</a:t>
            </a:r>
            <a:endParaRPr lang="en-US" sz="2200">
              <a:effectLst/>
              <a:latin typeface="Calibri"/>
              <a:ea typeface="Calibri"/>
              <a:cs typeface="Times New Roman"/>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4236145"/>
            <a:ext cx="7024733" cy="2467801"/>
          </a:xfrm>
          <a:prstGeom prst="rect">
            <a:avLst/>
          </a:prstGeom>
        </p:spPr>
      </p:pic>
      <p:sp>
        <p:nvSpPr>
          <p:cNvPr id="6" name="Rectangle 5"/>
          <p:cNvSpPr/>
          <p:nvPr/>
        </p:nvSpPr>
        <p:spPr>
          <a:xfrm>
            <a:off x="228600" y="152400"/>
            <a:ext cx="8686800" cy="1366528"/>
          </a:xfrm>
          <a:prstGeom prst="rect">
            <a:avLst/>
          </a:prstGeom>
        </p:spPr>
        <p:txBody>
          <a:bodyPr wrap="square">
            <a:spAutoFit/>
          </a:bodyPr>
          <a:lstStyle/>
          <a:p>
            <a:pPr lvl="0" indent="457200" algn="ctr">
              <a:lnSpc>
                <a:spcPct val="115000"/>
              </a:lnSpc>
            </a:pPr>
            <a:r>
              <a:rPr lang="en-US" sz="3600" b="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4. </a:t>
            </a:r>
            <a:r>
              <a:rPr lang="en-US" sz="3600" b="1" err="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Xử</a:t>
            </a:r>
            <a:r>
              <a:rPr lang="en-US" sz="3600" b="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3600" b="1" err="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trí</a:t>
            </a:r>
            <a:r>
              <a:rPr lang="en-US" sz="3600" b="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3600" b="1" err="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người</a:t>
            </a:r>
            <a:r>
              <a:rPr lang="en-US" sz="3600" b="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3600" b="1" err="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bệnh</a:t>
            </a:r>
            <a:r>
              <a:rPr lang="en-US" sz="3600" b="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3600" b="1" err="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đặt</a:t>
            </a:r>
            <a:r>
              <a:rPr lang="en-US" sz="3600" b="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3600" b="1" err="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nội</a:t>
            </a:r>
            <a:r>
              <a:rPr lang="en-US" sz="3600" b="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3600" b="1" err="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khí</a:t>
            </a:r>
            <a:r>
              <a:rPr lang="en-US" sz="3600" b="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3600" b="1" err="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quản</a:t>
            </a:r>
            <a:r>
              <a:rPr lang="en-US" sz="3600" b="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3600" b="1" err="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khó</a:t>
            </a:r>
            <a:r>
              <a:rPr lang="en-US" sz="3600" b="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3600" b="1" err="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và</a:t>
            </a:r>
            <a:r>
              <a:rPr lang="en-US" sz="3600" b="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3600" b="1" err="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các</a:t>
            </a:r>
            <a:r>
              <a:rPr lang="en-US" sz="3600" b="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3600" b="1" err="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phương</a:t>
            </a:r>
            <a:r>
              <a:rPr lang="en-US" sz="3600" b="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3600" b="1" err="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tiện</a:t>
            </a:r>
            <a:r>
              <a:rPr lang="en-US" sz="3600" b="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3600" b="1" err="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hỗ</a:t>
            </a:r>
            <a:r>
              <a:rPr lang="en-US" sz="3600" b="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3600" b="1" err="1">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trợ</a:t>
            </a:r>
            <a:endParaRPr lang="en-US" sz="2800">
              <a:solidFill>
                <a:schemeClr val="bg2">
                  <a:lumMod val="40000"/>
                  <a:lumOff val="60000"/>
                </a:schemeClr>
              </a:solidFill>
              <a:effectLst>
                <a:outerShdw blurRad="38100" dist="38100" dir="2700000" algn="tl">
                  <a:srgbClr val="000000">
                    <a:alpha val="43137"/>
                  </a:srgbClr>
                </a:outerShdw>
              </a:effectLst>
              <a:latin typeface="Calibri"/>
              <a:ea typeface="Calibri"/>
              <a:cs typeface="Times New Roman"/>
            </a:endParaRPr>
          </a:p>
        </p:txBody>
      </p:sp>
    </p:spTree>
    <p:extLst>
      <p:ext uri="{BB962C8B-B14F-4D97-AF65-F5344CB8AC3E}">
        <p14:creationId xmlns:p14="http://schemas.microsoft.com/office/powerpoint/2010/main" val="2181163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6" descr="Description: A long curved metal object&#10;&#10;Description automatically generated with medium confid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111" y="3886200"/>
            <a:ext cx="8303978" cy="258558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152400" y="163459"/>
            <a:ext cx="8915400"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en-US" sz="32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4.2. </a:t>
            </a:r>
            <a:r>
              <a:rPr kumimoji="0" lang="en-US" sz="3600" b="1" i="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Dùng</a:t>
            </a:r>
            <a:r>
              <a:rPr kumimoji="0" lang="en-US" sz="36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3600" b="1" i="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nòng</a:t>
            </a:r>
            <a:r>
              <a:rPr kumimoji="0" lang="en-US" sz="36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3600" b="1" i="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nội</a:t>
            </a:r>
            <a:r>
              <a:rPr kumimoji="0" lang="en-US" sz="36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3600" b="1" i="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khí</a:t>
            </a:r>
            <a:r>
              <a:rPr kumimoji="0" lang="en-US" sz="36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3600" b="1" i="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quản</a:t>
            </a:r>
            <a:r>
              <a:rPr kumimoji="0" lang="en-US" sz="36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3600" b="1" i="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mandrin</a:t>
            </a:r>
            <a:r>
              <a:rPr kumimoji="0" lang="en-US" sz="36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en-US" sz="2000" b="0" i="1" u="none" strike="noStrike" cap="none" normalizeH="0" baseline="0" smtClean="0">
              <a:ln>
                <a:noFill/>
              </a:ln>
              <a:solidFill>
                <a:schemeClr val="tx1"/>
              </a:solidFill>
              <a:effectLst/>
              <a:latin typeface="Times New Roman" pitchFamily="18" charset="0"/>
              <a:cs typeface="Times New Roman" pitchFamily="18" charset="0"/>
            </a:endParaRPr>
          </a:p>
          <a:p>
            <a:pPr>
              <a:spcAft>
                <a:spcPts val="0"/>
              </a:spcAft>
            </a:pPr>
            <a:r>
              <a:rPr lang="en-US" sz="2800">
                <a:latin typeface="Symbol" panose="05050102010706020507" pitchFamily="18" charset="2"/>
                <a:ea typeface="Times New Roman" panose="02020603050405020304" pitchFamily="18" charset="0"/>
              </a:rPr>
              <a:t>·</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Dùng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mandrin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tạo</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hình</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và</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cố</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định</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dáng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ống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nội</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khí</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quản</a:t>
            </a:r>
            <a:endParaRPr lang="en-US" sz="2800">
              <a:latin typeface="Times New Roman" panose="02020603050405020304" pitchFamily="18" charset="0"/>
              <a:ea typeface="Times New Roman" panose="02020603050405020304" pitchFamily="18" charset="0"/>
            </a:endParaRPr>
          </a:p>
          <a:p>
            <a:pPr>
              <a:spcAft>
                <a:spcPts val="0"/>
              </a:spcAft>
            </a:pPr>
            <a:r>
              <a:rPr lang="en-US" sz="2800">
                <a:latin typeface="Symbol" panose="05050102010706020507" pitchFamily="18" charset="2"/>
                <a:ea typeface="Times New Roman" panose="02020603050405020304" pitchFamily="18" charset="0"/>
              </a:rPr>
              <a:t>·</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Phương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tiện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đơn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giản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hiệu</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quả</a:t>
            </a:r>
            <a:endParaRPr lang="en-US" sz="2800">
              <a:latin typeface="Times New Roman" panose="02020603050405020304" pitchFamily="18" charset="0"/>
              <a:ea typeface="Times New Roman" panose="02020603050405020304" pitchFamily="18" charset="0"/>
            </a:endParaRPr>
          </a:p>
          <a:p>
            <a:pPr>
              <a:spcAft>
                <a:spcPts val="0"/>
              </a:spcAft>
            </a:pPr>
            <a:r>
              <a:rPr lang="en-US" sz="2800">
                <a:latin typeface="Symbol" panose="05050102010706020507" pitchFamily="18" charset="2"/>
                <a:ea typeface="Times New Roman" panose="02020603050405020304" pitchFamily="18" charset="0"/>
              </a:rPr>
              <a:t>·</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Hữu</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ích</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khi</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chỉ</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quan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sát</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được</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một</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phần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lỗ</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thanh</a:t>
            </a:r>
            <a:r>
              <a:rPr lang="en-US" sz="2800">
                <a:latin typeface="Times New Roman" panose="02020603050405020304" pitchFamily="18" charset="0"/>
                <a:ea typeface="Times New Roman" panose="02020603050405020304" pitchFamily="18" charset="0"/>
              </a:rPr>
              <a:t> </a:t>
            </a:r>
            <a:r>
              <a:rPr lang="en-US" sz="2800" err="1" smtClean="0">
                <a:latin typeface="Times New Roman" panose="02020603050405020304" pitchFamily="18" charset="0"/>
                <a:ea typeface="Times New Roman" panose="02020603050405020304" pitchFamily="18" charset="0"/>
              </a:rPr>
              <a:t>môn</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38817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28600" y="1600386"/>
            <a:ext cx="8668109"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spcAft>
                <a:spcPts val="0"/>
              </a:spcAft>
            </a:pPr>
            <a:r>
              <a:rPr lang="en-US" sz="2800" smtClean="0">
                <a:latin typeface="Times New Roman" panose="02020603050405020304" pitchFamily="18" charset="0"/>
                <a:ea typeface="Calibri" panose="020F0502020204030204" pitchFamily="34" charset="0"/>
              </a:rPr>
              <a:t>- </a:t>
            </a:r>
            <a:r>
              <a:rPr lang="en-US" sz="2800" err="1">
                <a:latin typeface="Times New Roman" panose="02020603050405020304" pitchFamily="18" charset="0"/>
                <a:ea typeface="Times New Roman" panose="02020603050405020304" pitchFamily="18" charset="0"/>
              </a:rPr>
              <a:t>Ống</a:t>
            </a:r>
            <a:r>
              <a:rPr lang="en-US" sz="2800">
                <a:latin typeface="Times New Roman" panose="02020603050405020304" pitchFamily="18" charset="0"/>
                <a:ea typeface="Times New Roman" panose="02020603050405020304" pitchFamily="18" charset="0"/>
              </a:rPr>
              <a:t> Cook: </a:t>
            </a:r>
            <a:r>
              <a:rPr lang="en-US" sz="2800" err="1">
                <a:latin typeface="Times New Roman" panose="02020603050405020304" pitchFamily="18" charset="0"/>
                <a:ea typeface="Times New Roman" panose="02020603050405020304" pitchFamily="18" charset="0"/>
              </a:rPr>
              <a:t>ống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nhựa</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mềm</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đầu</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tù</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không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gây</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tổn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thương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đường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thở</a:t>
            </a:r>
            <a:endParaRPr lang="en-US" sz="2800">
              <a:latin typeface="Times New Roman" panose="02020603050405020304" pitchFamily="18" charset="0"/>
              <a:ea typeface="Times New Roman" panose="02020603050405020304" pitchFamily="18" charset="0"/>
            </a:endParaRPr>
          </a:p>
          <a:p>
            <a:pPr algn="just">
              <a:spcAft>
                <a:spcPts val="0"/>
              </a:spcAft>
            </a:pP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Đủ</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cứng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để</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dẫn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đường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đặt</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ống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nội</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khí</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quản</a:t>
            </a:r>
            <a:endParaRPr lang="en-US" sz="2800">
              <a:latin typeface="Times New Roman" panose="02020603050405020304" pitchFamily="18" charset="0"/>
              <a:ea typeface="Times New Roman" panose="02020603050405020304" pitchFamily="18" charset="0"/>
            </a:endParaRPr>
          </a:p>
          <a:p>
            <a:pPr algn="just">
              <a:spcAft>
                <a:spcPts val="0"/>
              </a:spcAft>
            </a:pP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Nòng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rỗng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có</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thể</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nối</a:t>
            </a:r>
            <a:r>
              <a:rPr lang="en-US" sz="2800">
                <a:latin typeface="Times New Roman" panose="02020603050405020304" pitchFamily="18" charset="0"/>
                <a:ea typeface="Times New Roman" panose="02020603050405020304" pitchFamily="18" charset="0"/>
              </a:rPr>
              <a:t> oxy </a:t>
            </a:r>
            <a:r>
              <a:rPr lang="en-US" sz="2800" err="1">
                <a:latin typeface="Times New Roman" panose="02020603050405020304" pitchFamily="18" charset="0"/>
                <a:ea typeface="Times New Roman" panose="02020603050405020304" pitchFamily="18" charset="0"/>
              </a:rPr>
              <a:t>khi</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BN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thiếu</a:t>
            </a:r>
            <a:r>
              <a:rPr lang="en-US" sz="2800">
                <a:latin typeface="Times New Roman" panose="02020603050405020304" pitchFamily="18" charset="0"/>
                <a:ea typeface="Times New Roman" panose="02020603050405020304" pitchFamily="18" charset="0"/>
              </a:rPr>
              <a:t> oxy </a:t>
            </a:r>
            <a:r>
              <a:rPr lang="en-US" sz="2800" err="1">
                <a:latin typeface="Times New Roman" panose="02020603050405020304" pitchFamily="18" charset="0"/>
                <a:ea typeface="Times New Roman" panose="02020603050405020304" pitchFamily="18" charset="0"/>
              </a:rPr>
              <a:t>nặng</a:t>
            </a:r>
            <a:endParaRPr lang="en-US" sz="2800">
              <a:latin typeface="Times New Roman" panose="02020603050405020304" pitchFamily="18" charset="0"/>
              <a:ea typeface="Times New Roman" panose="02020603050405020304" pitchFamily="18" charset="0"/>
            </a:endParaRPr>
          </a:p>
          <a:p>
            <a:pPr algn="just">
              <a:spcAft>
                <a:spcPts val="0"/>
              </a:spcAft>
            </a:pP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Hiệu</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quả</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trong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NKQ</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khó</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chỉ</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cần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thấy</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nắp</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thanh</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quản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hoặc</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một</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phần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lỗ</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thanh</a:t>
            </a:r>
            <a:r>
              <a:rPr lang="en-US" sz="2800">
                <a:latin typeface="Times New Roman" panose="02020603050405020304" pitchFamily="18" charset="0"/>
                <a:ea typeface="Times New Roman" panose="02020603050405020304" pitchFamily="18" charset="0"/>
              </a:rPr>
              <a:t> </a:t>
            </a:r>
            <a:r>
              <a:rPr lang="en-US" sz="2800" err="1" smtClean="0">
                <a:latin typeface="Times New Roman" panose="02020603050405020304" pitchFamily="18" charset="0"/>
                <a:ea typeface="Times New Roman" panose="02020603050405020304" pitchFamily="18" charset="0"/>
              </a:rPr>
              <a:t>môn</a:t>
            </a:r>
            <a:endParaRPr lang="en-US" sz="2800">
              <a:latin typeface="Times New Roman" panose="02020603050405020304" pitchFamily="18" charset="0"/>
              <a:ea typeface="Times New Roman" panose="02020603050405020304" pitchFamily="18" charset="0"/>
            </a:endParaRPr>
          </a:p>
        </p:txBody>
      </p:sp>
      <p:pic>
        <p:nvPicPr>
          <p:cNvPr id="3073" name="Picture 16" descr="Description: SỬ DỤNG QUE DẪN NHƯ THẾ NÀO TRONG KIỂM SOÁT ĐƯỜNG THỞ?"/>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287740"/>
            <a:ext cx="5781675" cy="19526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66800" y="388621"/>
            <a:ext cx="6705600" cy="830997"/>
          </a:xfrm>
          <a:prstGeom prst="rect">
            <a:avLst/>
          </a:prstGeom>
        </p:spPr>
        <p:txBody>
          <a:bodyPr wrap="square">
            <a:spAutoFit/>
          </a:bodyPr>
          <a:lstStyle/>
          <a:p>
            <a:pPr lvl="0" indent="457200" algn="ctr" fontAlgn="base">
              <a:spcBef>
                <a:spcPct val="0"/>
              </a:spcBef>
              <a:spcAft>
                <a:spcPct val="0"/>
              </a:spcAft>
            </a:pPr>
            <a:r>
              <a:rPr lang="en-US" sz="4800" b="1" i="1">
                <a:solidFill>
                  <a:prstClr val="white"/>
                </a:solidFill>
                <a:latin typeface="Times New Roman" pitchFamily="18" charset="0"/>
                <a:ea typeface="Times New Roman" pitchFamily="18" charset="0"/>
                <a:cs typeface="Times New Roman" pitchFamily="18" charset="0"/>
              </a:rPr>
              <a:t>4.3. </a:t>
            </a:r>
            <a:r>
              <a:rPr lang="en-US" sz="4800" b="1" i="1" err="1">
                <a:solidFill>
                  <a:prstClr val="white"/>
                </a:solidFill>
                <a:latin typeface="Times New Roman" pitchFamily="18" charset="0"/>
                <a:ea typeface="Times New Roman" pitchFamily="18" charset="0"/>
                <a:cs typeface="Times New Roman" pitchFamily="18" charset="0"/>
              </a:rPr>
              <a:t>Dùng</a:t>
            </a:r>
            <a:r>
              <a:rPr lang="en-US" sz="4800" b="1" i="1">
                <a:solidFill>
                  <a:prstClr val="white"/>
                </a:solidFill>
                <a:latin typeface="Times New Roman" pitchFamily="18" charset="0"/>
                <a:ea typeface="Times New Roman" pitchFamily="18" charset="0"/>
                <a:cs typeface="Times New Roman" pitchFamily="18" charset="0"/>
              </a:rPr>
              <a:t> </a:t>
            </a:r>
            <a:r>
              <a:rPr lang="en-US" sz="4800" b="1" i="1" err="1">
                <a:solidFill>
                  <a:prstClr val="white"/>
                </a:solidFill>
                <a:latin typeface="Times New Roman" pitchFamily="18" charset="0"/>
                <a:ea typeface="Times New Roman" pitchFamily="18" charset="0"/>
                <a:cs typeface="Times New Roman" pitchFamily="18" charset="0"/>
              </a:rPr>
              <a:t>ống</a:t>
            </a:r>
            <a:r>
              <a:rPr lang="en-US" sz="4800" b="1" i="1">
                <a:solidFill>
                  <a:prstClr val="white"/>
                </a:solidFill>
                <a:latin typeface="Times New Roman" pitchFamily="18" charset="0"/>
                <a:ea typeface="Times New Roman" pitchFamily="18" charset="0"/>
                <a:cs typeface="Times New Roman" pitchFamily="18" charset="0"/>
              </a:rPr>
              <a:t> cook</a:t>
            </a:r>
            <a:endParaRPr lang="en-US" sz="4800" i="1">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3505186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6200" y="477273"/>
            <a:ext cx="9220200"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lang="en-US" sz="3000" b="1" i="1">
                <a:latin typeface="Times New Roman" pitchFamily="18" charset="0"/>
                <a:ea typeface="Times New Roman" pitchFamily="18" charset="0"/>
                <a:cs typeface="Times New Roman" pitchFamily="18" charset="0"/>
              </a:rPr>
              <a:t>4</a:t>
            </a:r>
            <a:r>
              <a:rPr kumimoji="0" lang="en-US" sz="30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.4. </a:t>
            </a:r>
            <a:r>
              <a:rPr kumimoji="0" lang="en-US" sz="3000" b="1" i="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Dùng</a:t>
            </a:r>
            <a:r>
              <a:rPr kumimoji="0" lang="en-US" sz="30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3000" b="1" i="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các</a:t>
            </a:r>
            <a:r>
              <a:rPr kumimoji="0" lang="en-US" sz="30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3000" b="1" i="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phương</a:t>
            </a:r>
            <a:r>
              <a:rPr kumimoji="0" lang="en-US" sz="30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3000" b="1" i="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tiện</a:t>
            </a:r>
            <a:r>
              <a:rPr kumimoji="0" lang="en-US" sz="30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3000" b="1" i="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hỗ</a:t>
            </a:r>
            <a:r>
              <a:rPr kumimoji="0" lang="en-US" sz="30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3000" b="1" i="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trợ</a:t>
            </a:r>
            <a:r>
              <a:rPr kumimoji="0" lang="en-US" sz="30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3000" b="1" i="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chuyên</a:t>
            </a:r>
            <a:r>
              <a:rPr kumimoji="0" lang="en-US" sz="30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3000" b="1" i="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dụng</a:t>
            </a:r>
            <a:r>
              <a:rPr kumimoji="0" lang="en-US" sz="3000" b="1"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3000" b="1" i="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khác</a:t>
            </a:r>
            <a:endParaRPr kumimoji="0" lang="en-US" sz="3000" b="0" i="1"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Đèn</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lưỡi</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thẳng</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Miller</a:t>
            </a: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p:txBody>
      </p:sp>
      <p:pic>
        <p:nvPicPr>
          <p:cNvPr id="4097" name="Picture 15" descr="Description: A diagram of a person's fac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752600"/>
            <a:ext cx="5734050" cy="20383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152400" y="3948023"/>
            <a:ext cx="245932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Đèn</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Mccoy</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p:txBody>
      </p:sp>
      <p:pic>
        <p:nvPicPr>
          <p:cNvPr id="4099" name="Picture 14" descr="Description: A close-up of a metal device&#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4648200"/>
            <a:ext cx="6029325"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3703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533400"/>
            <a:ext cx="8686800" cy="4524315"/>
          </a:xfrm>
          <a:prstGeom prst="rect">
            <a:avLst/>
          </a:prstGeom>
        </p:spPr>
        <p:txBody>
          <a:bodyPr wrap="square">
            <a:spAutoFit/>
          </a:bodyPr>
          <a:lstStyle/>
          <a:p>
            <a:pPr algn="just"/>
            <a:r>
              <a:rPr lang="en-US" sz="2400" smtClean="0"/>
              <a:t>          </a:t>
            </a:r>
            <a:r>
              <a:rPr lang="vi-VN" sz="2400" smtClean="0"/>
              <a:t>-</a:t>
            </a:r>
            <a:r>
              <a:rPr lang="en-US" sz="2400" smtClean="0"/>
              <a:t> </a:t>
            </a:r>
            <a:r>
              <a:rPr lang="vi-VN" sz="2400" smtClean="0"/>
              <a:t>Đặt </a:t>
            </a:r>
            <a:r>
              <a:rPr lang="vi-VN" sz="2400"/>
              <a:t>nội khí quản (NKQ) là kỹ thuật quan trọng trong gây mê hồi sức và hồi sức cấp cứu, giúp kiểm soát và bảo vệ đường thở một cách chắc chắn, an toàn nhất.</a:t>
            </a:r>
          </a:p>
          <a:p>
            <a:pPr algn="just"/>
            <a:r>
              <a:rPr lang="en-US" sz="2400" smtClean="0"/>
              <a:t>          </a:t>
            </a:r>
            <a:r>
              <a:rPr lang="vi-VN" sz="2400" smtClean="0"/>
              <a:t>-</a:t>
            </a:r>
            <a:r>
              <a:rPr lang="en-US" sz="2400" smtClean="0"/>
              <a:t> </a:t>
            </a:r>
            <a:r>
              <a:rPr lang="vi-VN" sz="2400" smtClean="0"/>
              <a:t>Trong </a:t>
            </a:r>
            <a:r>
              <a:rPr lang="vi-VN" sz="2400"/>
              <a:t>nhiều trường hợp cấp cứu suy hô hấp, suy tuần hoàn, đặt NKQ có vai trò quyết định, góp phần cứu sống người bệnh.</a:t>
            </a:r>
          </a:p>
          <a:p>
            <a:pPr algn="just"/>
            <a:r>
              <a:rPr lang="en-US" sz="2400" smtClean="0"/>
              <a:t>          </a:t>
            </a:r>
            <a:r>
              <a:rPr lang="vi-VN" sz="2400" smtClean="0"/>
              <a:t>-</a:t>
            </a:r>
            <a:r>
              <a:rPr lang="en-US" sz="2400" smtClean="0"/>
              <a:t> </a:t>
            </a:r>
            <a:r>
              <a:rPr lang="vi-VN" sz="2400" smtClean="0"/>
              <a:t>Tuy </a:t>
            </a:r>
            <a:r>
              <a:rPr lang="vi-VN" sz="2400"/>
              <a:t>nhiên, việc đặt nội khí quản không phải lúc nào cũng thuận lợi và có thể gặp những khó khăn ngoài dự kiến.</a:t>
            </a:r>
          </a:p>
          <a:p>
            <a:pPr algn="just"/>
            <a:r>
              <a:rPr lang="en-US" sz="2400" smtClean="0"/>
              <a:t>          </a:t>
            </a:r>
            <a:r>
              <a:rPr lang="vi-VN" sz="2400" smtClean="0"/>
              <a:t>-</a:t>
            </a:r>
            <a:r>
              <a:rPr lang="en-US" sz="2400" smtClean="0"/>
              <a:t> </a:t>
            </a:r>
            <a:r>
              <a:rPr lang="vi-VN" sz="2400" smtClean="0"/>
              <a:t>Do </a:t>
            </a:r>
            <a:r>
              <a:rPr lang="vi-VN" sz="2400"/>
              <a:t>đó, việc thăm khám, đánh giá và tiên lượng trước nguy cơ đặt nội khí quản khó là hết sức cần thiết.</a:t>
            </a:r>
          </a:p>
          <a:p>
            <a:pPr algn="just"/>
            <a:r>
              <a:rPr lang="en-US" sz="2400" smtClean="0"/>
              <a:t>          </a:t>
            </a:r>
            <a:r>
              <a:rPr lang="vi-VN" sz="2400" smtClean="0"/>
              <a:t>-</a:t>
            </a:r>
            <a:r>
              <a:rPr lang="en-US" sz="2400" smtClean="0"/>
              <a:t> </a:t>
            </a:r>
            <a:r>
              <a:rPr lang="vi-VN" sz="2400" smtClean="0"/>
              <a:t>Công </a:t>
            </a:r>
            <a:r>
              <a:rPr lang="vi-VN" sz="2400"/>
              <a:t>tác chuẩn bị đầy đủ phương tiện, phương pháp và nhân lực sẽ giúp xử trí hiệu quả, kịp thời trong các tình huống cấp cứu bất ngờ và phức tạp.</a:t>
            </a:r>
            <a:endParaRPr lang="en-US" sz="240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4562061"/>
            <a:ext cx="3124200" cy="2295939"/>
          </a:xfrm>
          <a:prstGeom prst="rect">
            <a:avLst/>
          </a:prstGeom>
        </p:spPr>
      </p:pic>
    </p:spTree>
    <p:extLst>
      <p:ext uri="{BB962C8B-B14F-4D97-AF65-F5344CB8AC3E}">
        <p14:creationId xmlns:p14="http://schemas.microsoft.com/office/powerpoint/2010/main" val="2022330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3" descr="Description: A close-up of a devic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399" y="914400"/>
            <a:ext cx="5667375" cy="1752600"/>
          </a:xfrm>
          <a:prstGeom prst="rect">
            <a:avLst/>
          </a:prstGeom>
          <a:noFill/>
          <a:extLst>
            <a:ext uri="{909E8E84-426E-40DD-AFC4-6F175D3DCCD1}">
              <a14:hiddenFill xmlns:a14="http://schemas.microsoft.com/office/drawing/2010/main">
                <a:solidFill>
                  <a:srgbClr val="FFFFFF"/>
                </a:solidFill>
              </a14:hiddenFill>
            </a:ext>
          </a:extLst>
        </p:spPr>
      </p:pic>
      <p:pic>
        <p:nvPicPr>
          <p:cNvPr id="5121" name="Picture 12" descr="Description: A close-up of a device&#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3886200"/>
            <a:ext cx="5810250" cy="2247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217933" y="76200"/>
            <a:ext cx="8574783"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Arial" pitchFamily="34" charset="0"/>
              <a:ea typeface="Times New Roman" pitchFamily="18" charset="0"/>
              <a:cs typeface="Times New Roman" pitchFamily="18" charset="0"/>
            </a:endParaRPr>
          </a:p>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Đèn</a:t>
            </a:r>
            <a:r>
              <a:rPr kumimoji="0" lang="en-US" sz="2800" b="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có</a:t>
            </a:r>
            <a:r>
              <a:rPr kumimoji="0" lang="en-US" sz="2800" b="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gắn</a:t>
            </a:r>
            <a:r>
              <a:rPr kumimoji="0" lang="en-US" sz="2800" b="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camera </a:t>
            </a:r>
            <a:r>
              <a:rPr kumimoji="0" lang="en-US" sz="2800" b="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được</a:t>
            </a:r>
            <a:r>
              <a:rPr kumimoji="0" lang="en-US" sz="2800" b="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nối</a:t>
            </a:r>
            <a:r>
              <a:rPr kumimoji="0" lang="en-US" sz="2800" b="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tới</a:t>
            </a:r>
            <a:r>
              <a:rPr kumimoji="0" lang="en-US" sz="2800" b="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hệ</a:t>
            </a:r>
            <a:r>
              <a:rPr kumimoji="0" lang="en-US" sz="2800" b="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thống</a:t>
            </a:r>
            <a:r>
              <a:rPr kumimoji="0" lang="en-US" sz="2800" b="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màn</a:t>
            </a:r>
            <a:r>
              <a:rPr kumimoji="0" lang="en-US" sz="2800" b="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hình</a:t>
            </a:r>
            <a:r>
              <a:rPr kumimoji="0" lang="en-US" sz="2800" b="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800" b="1"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2800" b="0" i="1"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6" name="Rectangle 5"/>
          <p:cNvSpPr>
            <a:spLocks noChangeArrowheads="1"/>
          </p:cNvSpPr>
          <p:nvPr/>
        </p:nvSpPr>
        <p:spPr bwMode="auto">
          <a:xfrm>
            <a:off x="0" y="44577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6"/>
          <p:cNvSpPr/>
          <p:nvPr/>
        </p:nvSpPr>
        <p:spPr>
          <a:xfrm>
            <a:off x="217933" y="3231459"/>
            <a:ext cx="3230372" cy="523220"/>
          </a:xfrm>
          <a:prstGeom prst="rect">
            <a:avLst/>
          </a:prstGeom>
        </p:spPr>
        <p:txBody>
          <a:bodyPr wrap="none">
            <a:spAutoFit/>
          </a:bodyPr>
          <a:lstStyle/>
          <a:p>
            <a:pPr lvl="0" indent="457200" fontAlgn="base">
              <a:spcBef>
                <a:spcPct val="0"/>
              </a:spcBef>
              <a:spcAft>
                <a:spcPct val="0"/>
              </a:spcAft>
            </a:pPr>
            <a:r>
              <a:rPr lang="en-US" sz="2800" b="1" err="1">
                <a:solidFill>
                  <a:prstClr val="white"/>
                </a:solidFill>
                <a:latin typeface="Times New Roman" pitchFamily="18" charset="0"/>
                <a:ea typeface="Times New Roman" pitchFamily="18" charset="0"/>
                <a:cs typeface="Times New Roman" pitchFamily="18" charset="0"/>
              </a:rPr>
              <a:t>Ống</a:t>
            </a:r>
            <a:r>
              <a:rPr lang="en-US" sz="2800" b="1">
                <a:solidFill>
                  <a:prstClr val="white"/>
                </a:solidFill>
                <a:latin typeface="Times New Roman" pitchFamily="18" charset="0"/>
                <a:ea typeface="Times New Roman" pitchFamily="18" charset="0"/>
                <a:cs typeface="Times New Roman" pitchFamily="18" charset="0"/>
              </a:rPr>
              <a:t> </a:t>
            </a:r>
            <a:r>
              <a:rPr lang="en-US" sz="2800" b="1" err="1">
                <a:solidFill>
                  <a:prstClr val="white"/>
                </a:solidFill>
                <a:latin typeface="Times New Roman" pitchFamily="18" charset="0"/>
                <a:ea typeface="Times New Roman" pitchFamily="18" charset="0"/>
                <a:cs typeface="Times New Roman" pitchFamily="18" charset="0"/>
              </a:rPr>
              <a:t>nội</a:t>
            </a:r>
            <a:r>
              <a:rPr lang="en-US" sz="2800" b="1">
                <a:solidFill>
                  <a:prstClr val="white"/>
                </a:solidFill>
                <a:latin typeface="Times New Roman" pitchFamily="18" charset="0"/>
                <a:ea typeface="Times New Roman" pitchFamily="18" charset="0"/>
                <a:cs typeface="Times New Roman" pitchFamily="18" charset="0"/>
              </a:rPr>
              <a:t> </a:t>
            </a:r>
            <a:r>
              <a:rPr lang="en-US" sz="2800" b="1" err="1">
                <a:solidFill>
                  <a:prstClr val="white"/>
                </a:solidFill>
                <a:latin typeface="Times New Roman" pitchFamily="18" charset="0"/>
                <a:ea typeface="Times New Roman" pitchFamily="18" charset="0"/>
                <a:cs typeface="Times New Roman" pitchFamily="18" charset="0"/>
              </a:rPr>
              <a:t>soi</a:t>
            </a:r>
            <a:r>
              <a:rPr lang="en-US" sz="2800" b="1">
                <a:solidFill>
                  <a:prstClr val="white"/>
                </a:solidFill>
                <a:latin typeface="Times New Roman" pitchFamily="18" charset="0"/>
                <a:ea typeface="Times New Roman" pitchFamily="18" charset="0"/>
                <a:cs typeface="Times New Roman" pitchFamily="18" charset="0"/>
              </a:rPr>
              <a:t> </a:t>
            </a:r>
            <a:r>
              <a:rPr lang="en-US" sz="2800" b="1" err="1">
                <a:solidFill>
                  <a:prstClr val="white"/>
                </a:solidFill>
                <a:latin typeface="Times New Roman" pitchFamily="18" charset="0"/>
                <a:ea typeface="Times New Roman" pitchFamily="18" charset="0"/>
                <a:cs typeface="Times New Roman" pitchFamily="18" charset="0"/>
              </a:rPr>
              <a:t>mềm</a:t>
            </a:r>
            <a:endParaRPr lang="en-US" sz="105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2218599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48429"/>
            <a:ext cx="8770350" cy="75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Arial" pitchFamily="34" charset="0"/>
              <a:ea typeface="Times New Roman" pitchFamily="18" charset="0"/>
              <a:cs typeface="Times New Roman" pitchFamily="18" charset="0"/>
            </a:endParaRPr>
          </a:p>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Đặt</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ống</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nội</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khí</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quản</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qua mask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thanh</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quản</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Fastrach</a:t>
            </a: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100" b="0" i="0" u="none" strike="noStrike" cap="none" normalizeH="0" baseline="0" smtClean="0">
              <a:ln>
                <a:noFill/>
              </a:ln>
              <a:solidFill>
                <a:schemeClr val="tx1"/>
              </a:solidFill>
              <a:effectLst/>
              <a:latin typeface="Times New Roman" pitchFamily="18" charset="0"/>
              <a:cs typeface="Times New Roman" pitchFamily="18" charset="0"/>
            </a:endParaRPr>
          </a:p>
        </p:txBody>
      </p:sp>
      <p:pic>
        <p:nvPicPr>
          <p:cNvPr id="6145" name="Picture 11" descr="Description: Several images of medical instruments&#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762000"/>
            <a:ext cx="5229225" cy="24765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29337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a:spLocks noChangeArrowheads="1"/>
          </p:cNvSpPr>
          <p:nvPr/>
        </p:nvSpPr>
        <p:spPr bwMode="auto">
          <a:xfrm>
            <a:off x="36123" y="3409891"/>
            <a:ext cx="5126724"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Đặt</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nội</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khí</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quản</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ngược</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dòng</a:t>
            </a: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6148" name="Picture 10" descr="Description: A collage of images of a diagram&#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1" y="4040084"/>
            <a:ext cx="6559112" cy="211618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a:spLocks noChangeArrowheads="1"/>
          </p:cNvSpPr>
          <p:nvPr/>
        </p:nvSpPr>
        <p:spPr bwMode="auto">
          <a:xfrm>
            <a:off x="0" y="2371725"/>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166472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9" descr="Description: A collage of medical equipment&#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7973" y="1018887"/>
            <a:ext cx="5581650" cy="2533650"/>
          </a:xfrm>
          <a:prstGeom prst="rect">
            <a:avLst/>
          </a:prstGeom>
          <a:noFill/>
          <a:extLst>
            <a:ext uri="{909E8E84-426E-40DD-AFC4-6F175D3DCCD1}">
              <a14:hiddenFill xmlns:a14="http://schemas.microsoft.com/office/drawing/2010/main">
                <a:solidFill>
                  <a:srgbClr val="FFFFFF"/>
                </a:solidFill>
              </a14:hiddenFill>
            </a:ext>
          </a:extLst>
        </p:spPr>
      </p:pic>
      <p:pic>
        <p:nvPicPr>
          <p:cNvPr id="7169" name="Picture 8" descr="Description: A medical equipment with wires&#10;&#10;Description automatically generated with medium confide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2596" y="4495800"/>
            <a:ext cx="5876925" cy="20193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228600" y="304800"/>
            <a:ext cx="4346062"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Dùng</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mask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thanh</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err="1" smtClean="0">
                <a:ln>
                  <a:noFill/>
                </a:ln>
                <a:solidFill>
                  <a:schemeClr val="tx1"/>
                </a:solidFill>
                <a:effectLst/>
                <a:latin typeface="Times New Roman" pitchFamily="18" charset="0"/>
                <a:ea typeface="Times New Roman" pitchFamily="18" charset="0"/>
                <a:cs typeface="Times New Roman" pitchFamily="18" charset="0"/>
              </a:rPr>
              <a:t>quản</a:t>
            </a:r>
            <a:r>
              <a:rPr kumimoji="0" lang="en-US" sz="28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1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p:nvPr/>
        </p:nvSpPr>
        <p:spPr>
          <a:xfrm>
            <a:off x="749065" y="3536722"/>
            <a:ext cx="4400564" cy="738664"/>
          </a:xfrm>
          <a:prstGeom prst="rect">
            <a:avLst/>
          </a:prstGeom>
        </p:spPr>
        <p:txBody>
          <a:bodyPr wrap="none">
            <a:spAutoFit/>
          </a:bodyPr>
          <a:lstStyle/>
          <a:p>
            <a:endParaRPr lang="en-US" sz="1400" b="1" smtClean="0">
              <a:solidFill>
                <a:prstClr val="white"/>
              </a:solidFill>
              <a:latin typeface="Arial" pitchFamily="34" charset="0"/>
              <a:ea typeface="Times New Roman" pitchFamily="18" charset="0"/>
              <a:cs typeface="Times New Roman" pitchFamily="18" charset="0"/>
            </a:endParaRPr>
          </a:p>
          <a:p>
            <a:r>
              <a:rPr lang="en-US" sz="2800" b="1" err="1" smtClean="0">
                <a:solidFill>
                  <a:prstClr val="white"/>
                </a:solidFill>
                <a:latin typeface="Times New Roman" pitchFamily="18" charset="0"/>
                <a:ea typeface="Times New Roman" pitchFamily="18" charset="0"/>
                <a:cs typeface="Times New Roman" pitchFamily="18" charset="0"/>
              </a:rPr>
              <a:t>Dùng</a:t>
            </a:r>
            <a:r>
              <a:rPr lang="en-US" sz="2800" b="1" smtClean="0">
                <a:solidFill>
                  <a:prstClr val="white"/>
                </a:solidFill>
                <a:latin typeface="Times New Roman" pitchFamily="18" charset="0"/>
                <a:ea typeface="Times New Roman" pitchFamily="18" charset="0"/>
                <a:cs typeface="Times New Roman" pitchFamily="18" charset="0"/>
              </a:rPr>
              <a:t> </a:t>
            </a:r>
            <a:r>
              <a:rPr lang="en-US" sz="2800" b="1" err="1">
                <a:solidFill>
                  <a:prstClr val="white"/>
                </a:solidFill>
                <a:latin typeface="Times New Roman" pitchFamily="18" charset="0"/>
                <a:ea typeface="Times New Roman" pitchFamily="18" charset="0"/>
                <a:cs typeface="Times New Roman" pitchFamily="18" charset="0"/>
              </a:rPr>
              <a:t>ống</a:t>
            </a:r>
            <a:r>
              <a:rPr lang="en-US" sz="2800" b="1">
                <a:solidFill>
                  <a:prstClr val="white"/>
                </a:solidFill>
                <a:latin typeface="Times New Roman" pitchFamily="18" charset="0"/>
                <a:ea typeface="Times New Roman" pitchFamily="18" charset="0"/>
                <a:cs typeface="Times New Roman" pitchFamily="18" charset="0"/>
              </a:rPr>
              <a:t> 2 </a:t>
            </a:r>
            <a:r>
              <a:rPr lang="en-US" sz="2800" b="1" err="1">
                <a:solidFill>
                  <a:prstClr val="white"/>
                </a:solidFill>
                <a:latin typeface="Times New Roman" pitchFamily="18" charset="0"/>
                <a:ea typeface="Times New Roman" pitchFamily="18" charset="0"/>
                <a:cs typeface="Times New Roman" pitchFamily="18" charset="0"/>
              </a:rPr>
              <a:t>nòng</a:t>
            </a:r>
            <a:r>
              <a:rPr lang="en-US" sz="2800" b="1">
                <a:solidFill>
                  <a:prstClr val="white"/>
                </a:solidFill>
                <a:latin typeface="Times New Roman" pitchFamily="18" charset="0"/>
                <a:ea typeface="Times New Roman" pitchFamily="18" charset="0"/>
                <a:cs typeface="Times New Roman" pitchFamily="18" charset="0"/>
              </a:rPr>
              <a:t> </a:t>
            </a:r>
            <a:r>
              <a:rPr lang="en-US" sz="2800" b="1" err="1">
                <a:solidFill>
                  <a:prstClr val="white"/>
                </a:solidFill>
                <a:latin typeface="Times New Roman" pitchFamily="18" charset="0"/>
                <a:ea typeface="Times New Roman" pitchFamily="18" charset="0"/>
                <a:cs typeface="Times New Roman" pitchFamily="18" charset="0"/>
              </a:rPr>
              <a:t>Combitue</a:t>
            </a:r>
            <a:endParaRPr lang="en-US" sz="3600">
              <a:latin typeface="Times New Roman" pitchFamily="18" charset="0"/>
              <a:cs typeface="Times New Roman" pitchFamily="18" charset="0"/>
            </a:endParaRPr>
          </a:p>
        </p:txBody>
      </p:sp>
    </p:spTree>
    <p:extLst>
      <p:ext uri="{BB962C8B-B14F-4D97-AF65-F5344CB8AC3E}">
        <p14:creationId xmlns:p14="http://schemas.microsoft.com/office/powerpoint/2010/main" val="31994035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5049" y="381000"/>
            <a:ext cx="9004388" cy="821700"/>
          </a:xfrm>
          <a:prstGeom prst="rect">
            <a:avLst/>
          </a:prstGeom>
        </p:spPr>
        <p:txBody>
          <a:bodyPr wrap="none">
            <a:spAutoFit/>
          </a:bodyPr>
          <a:lstStyle/>
          <a:p>
            <a:pPr lvl="0" indent="457200" algn="just">
              <a:lnSpc>
                <a:spcPct val="115000"/>
              </a:lnSpc>
            </a:pPr>
            <a:r>
              <a:rPr lang="en-US" sz="4400" b="1">
                <a:solidFill>
                  <a:prstClr val="white"/>
                </a:solidFill>
                <a:latin typeface="Times New Roman"/>
                <a:ea typeface="Times New Roman"/>
                <a:cs typeface="Times New Roman"/>
              </a:rPr>
              <a:t>4.5. </a:t>
            </a:r>
            <a:r>
              <a:rPr lang="en-US" sz="4400" b="1" err="1">
                <a:solidFill>
                  <a:prstClr val="white"/>
                </a:solidFill>
                <a:latin typeface="Times New Roman"/>
                <a:ea typeface="Times New Roman"/>
                <a:cs typeface="Times New Roman"/>
              </a:rPr>
              <a:t>Phẫu</a:t>
            </a:r>
            <a:r>
              <a:rPr lang="en-US" sz="4400" b="1">
                <a:solidFill>
                  <a:prstClr val="white"/>
                </a:solidFill>
                <a:latin typeface="Times New Roman"/>
                <a:ea typeface="Times New Roman"/>
                <a:cs typeface="Times New Roman"/>
              </a:rPr>
              <a:t> </a:t>
            </a:r>
            <a:r>
              <a:rPr lang="en-US" sz="4400" b="1" err="1">
                <a:solidFill>
                  <a:prstClr val="white"/>
                </a:solidFill>
                <a:latin typeface="Times New Roman"/>
                <a:ea typeface="Times New Roman"/>
                <a:cs typeface="Times New Roman"/>
              </a:rPr>
              <a:t>thuật</a:t>
            </a:r>
            <a:r>
              <a:rPr lang="en-US" sz="4400" b="1">
                <a:solidFill>
                  <a:prstClr val="white"/>
                </a:solidFill>
                <a:latin typeface="Times New Roman"/>
                <a:ea typeface="Times New Roman"/>
                <a:cs typeface="Times New Roman"/>
              </a:rPr>
              <a:t> </a:t>
            </a:r>
            <a:r>
              <a:rPr lang="en-US" sz="4400" b="1" err="1">
                <a:solidFill>
                  <a:prstClr val="white"/>
                </a:solidFill>
                <a:latin typeface="Times New Roman"/>
                <a:ea typeface="Times New Roman"/>
                <a:cs typeface="Times New Roman"/>
              </a:rPr>
              <a:t>đường</a:t>
            </a:r>
            <a:r>
              <a:rPr lang="en-US" sz="4400" b="1">
                <a:solidFill>
                  <a:prstClr val="white"/>
                </a:solidFill>
                <a:latin typeface="Times New Roman"/>
                <a:ea typeface="Times New Roman"/>
                <a:cs typeface="Times New Roman"/>
              </a:rPr>
              <a:t> </a:t>
            </a:r>
            <a:r>
              <a:rPr lang="en-US" sz="4400" b="1" err="1">
                <a:solidFill>
                  <a:prstClr val="white"/>
                </a:solidFill>
                <a:latin typeface="Times New Roman"/>
                <a:ea typeface="Times New Roman"/>
                <a:cs typeface="Times New Roman"/>
              </a:rPr>
              <a:t>thở</a:t>
            </a:r>
            <a:r>
              <a:rPr lang="en-US" sz="4400" b="1">
                <a:solidFill>
                  <a:prstClr val="white"/>
                </a:solidFill>
                <a:latin typeface="Times New Roman"/>
                <a:ea typeface="Times New Roman"/>
                <a:cs typeface="Times New Roman"/>
              </a:rPr>
              <a:t> </a:t>
            </a:r>
            <a:r>
              <a:rPr lang="en-US" sz="4400" b="1" err="1">
                <a:solidFill>
                  <a:prstClr val="white"/>
                </a:solidFill>
                <a:latin typeface="Times New Roman"/>
                <a:ea typeface="Times New Roman"/>
                <a:cs typeface="Times New Roman"/>
              </a:rPr>
              <a:t>cấp</a:t>
            </a:r>
            <a:r>
              <a:rPr lang="en-US" sz="4400" b="1">
                <a:solidFill>
                  <a:prstClr val="white"/>
                </a:solidFill>
                <a:latin typeface="Times New Roman"/>
                <a:ea typeface="Times New Roman"/>
                <a:cs typeface="Times New Roman"/>
              </a:rPr>
              <a:t> </a:t>
            </a:r>
            <a:r>
              <a:rPr lang="en-US" sz="4400" b="1" err="1">
                <a:solidFill>
                  <a:prstClr val="white"/>
                </a:solidFill>
                <a:latin typeface="Times New Roman"/>
                <a:ea typeface="Times New Roman"/>
                <a:cs typeface="Times New Roman"/>
              </a:rPr>
              <a:t>cứu</a:t>
            </a:r>
            <a:endParaRPr lang="en-US" sz="3600">
              <a:solidFill>
                <a:prstClr val="white"/>
              </a:solidFill>
              <a:latin typeface="Calibri"/>
              <a:ea typeface="Calibri"/>
              <a:cs typeface="Times New Roman"/>
            </a:endParaRPr>
          </a:p>
        </p:txBody>
      </p:sp>
      <p:sp>
        <p:nvSpPr>
          <p:cNvPr id="4" name="Rectangle 3"/>
          <p:cNvSpPr/>
          <p:nvPr/>
        </p:nvSpPr>
        <p:spPr>
          <a:xfrm>
            <a:off x="261943" y="1752600"/>
            <a:ext cx="8610600" cy="4857484"/>
          </a:xfrm>
          <a:prstGeom prst="rect">
            <a:avLst/>
          </a:prstGeom>
        </p:spPr>
        <p:txBody>
          <a:bodyPr wrap="square">
            <a:spAutoFit/>
          </a:bodyPr>
          <a:lstStyle/>
          <a:p>
            <a:pPr algn="just">
              <a:spcAft>
                <a:spcPts val="0"/>
              </a:spcAft>
            </a:pPr>
            <a:r>
              <a:rPr lang="en-US" sz="3600">
                <a:latin typeface="Symbol" panose="05050102010706020507" pitchFamily="18" charset="2"/>
                <a:ea typeface="Times New Roman" panose="02020603050405020304" pitchFamily="18" charset="0"/>
              </a:rPr>
              <a:t>·</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Không</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đặt</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NKQ</a:t>
            </a:r>
            <a:r>
              <a:rPr lang="en-US" sz="3600">
                <a:latin typeface="Times New Roman" panose="02020603050405020304" pitchFamily="18" charset="0"/>
                <a:ea typeface="Times New Roman" panose="02020603050405020304" pitchFamily="18" charset="0"/>
              </a:rPr>
              <a:t> – </a:t>
            </a:r>
            <a:r>
              <a:rPr lang="en-US" sz="3600" err="1">
                <a:latin typeface="Times New Roman" panose="02020603050405020304" pitchFamily="18" charset="0"/>
                <a:ea typeface="Times New Roman" panose="02020603050405020304" pitchFamily="18" charset="0"/>
              </a:rPr>
              <a:t>không</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thông</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khí</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tình</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huống</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đe</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dọa</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tính</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mạng</a:t>
            </a:r>
            <a:r>
              <a:rPr lang="en-US" sz="3600">
                <a:latin typeface="Times New Roman" panose="02020603050405020304" pitchFamily="18" charset="0"/>
                <a:ea typeface="Times New Roman" panose="02020603050405020304" pitchFamily="18" charset="0"/>
              </a:rPr>
              <a:t> do </a:t>
            </a:r>
            <a:r>
              <a:rPr lang="en-US" sz="3600" err="1">
                <a:latin typeface="Times New Roman" panose="02020603050405020304" pitchFamily="18" charset="0"/>
                <a:ea typeface="Times New Roman" panose="02020603050405020304" pitchFamily="18" charset="0"/>
              </a:rPr>
              <a:t>thiếu</a:t>
            </a:r>
            <a:r>
              <a:rPr lang="en-US" sz="3600">
                <a:latin typeface="Times New Roman" panose="02020603050405020304" pitchFamily="18" charset="0"/>
                <a:ea typeface="Times New Roman" panose="02020603050405020304" pitchFamily="18" charset="0"/>
              </a:rPr>
              <a:t> oxy </a:t>
            </a:r>
            <a:r>
              <a:rPr lang="en-US" sz="3600" err="1" smtClean="0">
                <a:latin typeface="Times New Roman" panose="02020603050405020304" pitchFamily="18" charset="0"/>
                <a:ea typeface="Times New Roman" panose="02020603050405020304" pitchFamily="18" charset="0"/>
              </a:rPr>
              <a:t>nặng</a:t>
            </a:r>
            <a:r>
              <a:rPr lang="en-US" sz="3600" smtClean="0">
                <a:latin typeface="Times New Roman" panose="02020603050405020304" pitchFamily="18" charset="0"/>
                <a:ea typeface="Times New Roman" panose="02020603050405020304" pitchFamily="18" charset="0"/>
              </a:rPr>
              <a:t>.</a:t>
            </a:r>
            <a:endParaRPr lang="en-US" sz="3600">
              <a:latin typeface="Times New Roman" panose="02020603050405020304" pitchFamily="18" charset="0"/>
              <a:ea typeface="Times New Roman" panose="02020603050405020304" pitchFamily="18" charset="0"/>
            </a:endParaRPr>
          </a:p>
          <a:p>
            <a:pPr algn="just">
              <a:spcAft>
                <a:spcPts val="0"/>
              </a:spcAft>
            </a:pPr>
            <a:r>
              <a:rPr lang="en-US" sz="3600">
                <a:latin typeface="Symbol" panose="05050102010706020507" pitchFamily="18" charset="2"/>
                <a:ea typeface="Times New Roman" panose="02020603050405020304" pitchFamily="18" charset="0"/>
              </a:rPr>
              <a:t>·</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Cần</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thiết</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lập</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đường</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thở</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và</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cung</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cấp</a:t>
            </a:r>
            <a:r>
              <a:rPr lang="en-US" sz="3600">
                <a:latin typeface="Times New Roman" panose="02020603050405020304" pitchFamily="18" charset="0"/>
                <a:ea typeface="Times New Roman" panose="02020603050405020304" pitchFamily="18" charset="0"/>
              </a:rPr>
              <a:t> oxy </a:t>
            </a:r>
            <a:r>
              <a:rPr lang="en-US" sz="3600" b="1" err="1">
                <a:latin typeface="Times New Roman" panose="02020603050405020304" pitchFamily="18" charset="0"/>
                <a:ea typeface="Times New Roman" panose="02020603050405020304" pitchFamily="18" charset="0"/>
              </a:rPr>
              <a:t>nhanh</a:t>
            </a:r>
            <a:r>
              <a:rPr lang="en-US" sz="3600" b="1">
                <a:latin typeface="Times New Roman" panose="02020603050405020304" pitchFamily="18" charset="0"/>
                <a:ea typeface="Times New Roman" panose="02020603050405020304" pitchFamily="18" charset="0"/>
              </a:rPr>
              <a:t> </a:t>
            </a:r>
            <a:r>
              <a:rPr lang="en-US" sz="3600" b="1" err="1">
                <a:latin typeface="Times New Roman" panose="02020603050405020304" pitchFamily="18" charset="0"/>
                <a:ea typeface="Times New Roman" panose="02020603050405020304" pitchFamily="18" charset="0"/>
              </a:rPr>
              <a:t>nhất</a:t>
            </a:r>
            <a:endParaRPr lang="en-US" sz="3600">
              <a:latin typeface="Times New Roman" panose="02020603050405020304" pitchFamily="18" charset="0"/>
              <a:ea typeface="Times New Roman" panose="02020603050405020304" pitchFamily="18" charset="0"/>
            </a:endParaRPr>
          </a:p>
          <a:p>
            <a:pPr algn="just">
              <a:spcAft>
                <a:spcPts val="0"/>
              </a:spcAft>
            </a:pPr>
            <a:r>
              <a:rPr lang="en-US" sz="3600">
                <a:latin typeface="Symbol" panose="05050102010706020507" pitchFamily="18" charset="2"/>
                <a:ea typeface="Times New Roman" panose="02020603050405020304" pitchFamily="18" charset="0"/>
              </a:rPr>
              <a:t>·</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Các</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biện</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pháp</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cấp</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cứu</a:t>
            </a:r>
            <a:r>
              <a:rPr lang="en-US" sz="3600">
                <a:latin typeface="Times New Roman" panose="02020603050405020304" pitchFamily="18" charset="0"/>
                <a:ea typeface="Times New Roman" panose="02020603050405020304" pitchFamily="18" charset="0"/>
              </a:rPr>
              <a:t>:</a:t>
            </a:r>
          </a:p>
          <a:p>
            <a:pPr lvl="0" algn="just">
              <a:spcAft>
                <a:spcPts val="0"/>
              </a:spcAft>
              <a:buSzPts val="1000"/>
              <a:tabLst>
                <a:tab pos="457200" algn="l"/>
              </a:tabLst>
            </a:pPr>
            <a:r>
              <a:rPr lang="en-US" sz="3600" smtClean="0">
                <a:latin typeface="Times New Roman" panose="02020603050405020304" pitchFamily="18" charset="0"/>
                <a:ea typeface="Times New Roman" panose="02020603050405020304" pitchFamily="18" charset="0"/>
              </a:rPr>
              <a:t>    + </a:t>
            </a:r>
            <a:r>
              <a:rPr lang="en-US" sz="3600" err="1" smtClean="0">
                <a:latin typeface="Times New Roman" panose="02020603050405020304" pitchFamily="18" charset="0"/>
                <a:ea typeface="Times New Roman" panose="02020603050405020304" pitchFamily="18" charset="0"/>
              </a:rPr>
              <a:t>Chọc</a:t>
            </a:r>
            <a:r>
              <a:rPr lang="en-US" sz="3600" smtClean="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kim</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màng</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nhẫn</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giáp</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đặt</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canuyn</a:t>
            </a:r>
            <a:r>
              <a:rPr lang="en-US" sz="3600">
                <a:latin typeface="Times New Roman" panose="02020603050405020304" pitchFamily="18" charset="0"/>
                <a:ea typeface="Times New Roman" panose="02020603050405020304" pitchFamily="18" charset="0"/>
              </a:rPr>
              <a:t>/</a:t>
            </a:r>
            <a:r>
              <a:rPr lang="en-US" sz="3600" err="1">
                <a:latin typeface="Times New Roman" panose="02020603050405020304" pitchFamily="18" charset="0"/>
                <a:ea typeface="Times New Roman" panose="02020603050405020304" pitchFamily="18" charset="0"/>
              </a:rPr>
              <a:t>mở</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màng</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nhẫn</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giáp</a:t>
            </a:r>
            <a:endParaRPr lang="en-US" sz="3600">
              <a:latin typeface="Times New Roman" panose="02020603050405020304" pitchFamily="18" charset="0"/>
              <a:ea typeface="Times New Roman" panose="02020603050405020304" pitchFamily="18" charset="0"/>
            </a:endParaRPr>
          </a:p>
          <a:p>
            <a:pPr lvl="0" algn="just">
              <a:spcAft>
                <a:spcPts val="0"/>
              </a:spcAft>
              <a:buSzPts val="1000"/>
              <a:tabLst>
                <a:tab pos="457200" algn="l"/>
              </a:tabLst>
            </a:pPr>
            <a:r>
              <a:rPr lang="en-US" sz="3600" smtClean="0">
                <a:latin typeface="Times New Roman" panose="02020603050405020304" pitchFamily="18" charset="0"/>
                <a:ea typeface="Times New Roman" panose="02020603050405020304" pitchFamily="18" charset="0"/>
              </a:rPr>
              <a:t>    + </a:t>
            </a:r>
            <a:r>
              <a:rPr lang="en-US" sz="3600" err="1" smtClean="0">
                <a:latin typeface="Times New Roman" panose="02020603050405020304" pitchFamily="18" charset="0"/>
                <a:ea typeface="Times New Roman" panose="02020603050405020304" pitchFamily="18" charset="0"/>
              </a:rPr>
              <a:t>Mở</a:t>
            </a:r>
            <a:r>
              <a:rPr lang="en-US" sz="3600" smtClean="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khí</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quản</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cấp</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cứu</a:t>
            </a:r>
            <a:r>
              <a:rPr lang="en-US" sz="3600">
                <a:latin typeface="Times New Roman" panose="02020603050405020304" pitchFamily="18" charset="0"/>
                <a:ea typeface="Times New Roman" panose="02020603050405020304" pitchFamily="18" charset="0"/>
              </a:rPr>
              <a:t> (1 </a:t>
            </a:r>
            <a:r>
              <a:rPr lang="en-US" sz="3600" err="1">
                <a:latin typeface="Times New Roman" panose="02020603050405020304" pitchFamily="18" charset="0"/>
                <a:ea typeface="Times New Roman" panose="02020603050405020304" pitchFamily="18" charset="0"/>
              </a:rPr>
              <a:t>thì</a:t>
            </a:r>
            <a:r>
              <a:rPr lang="en-US" sz="3600">
                <a:latin typeface="Times New Roman" panose="02020603050405020304" pitchFamily="18" charset="0"/>
                <a:ea typeface="Times New Roman" panose="02020603050405020304" pitchFamily="18" charset="0"/>
              </a:rPr>
              <a:t>, </a:t>
            </a:r>
            <a:r>
              <a:rPr lang="en-US" sz="3600" err="1">
                <a:latin typeface="Times New Roman" panose="02020603050405020304" pitchFamily="18" charset="0"/>
                <a:ea typeface="Times New Roman" panose="02020603050405020304" pitchFamily="18" charset="0"/>
              </a:rPr>
              <a:t>nong</a:t>
            </a:r>
            <a:r>
              <a:rPr lang="en-US" sz="3600">
                <a:latin typeface="Times New Roman" panose="02020603050405020304" pitchFamily="18" charset="0"/>
                <a:ea typeface="Times New Roman" panose="02020603050405020304" pitchFamily="18" charset="0"/>
              </a:rPr>
              <a:t> 1 </a:t>
            </a:r>
            <a:r>
              <a:rPr lang="en-US" sz="3600" err="1">
                <a:latin typeface="Times New Roman" panose="02020603050405020304" pitchFamily="18" charset="0"/>
                <a:ea typeface="Times New Roman" panose="02020603050405020304" pitchFamily="18" charset="0"/>
              </a:rPr>
              <a:t>thì</a:t>
            </a:r>
            <a:r>
              <a:rPr lang="en-US" sz="3600">
                <a:latin typeface="Times New Roman" panose="02020603050405020304" pitchFamily="18" charset="0"/>
                <a:ea typeface="Times New Roman" panose="02020603050405020304" pitchFamily="18" charset="0"/>
              </a:rPr>
              <a:t>)</a:t>
            </a:r>
          </a:p>
          <a:p>
            <a:pPr indent="457200" algn="just">
              <a:lnSpc>
                <a:spcPct val="115000"/>
              </a:lnSpc>
              <a:spcAft>
                <a:spcPts val="0"/>
              </a:spcAft>
            </a:pPr>
            <a:endParaRPr lang="en-US" sz="2000">
              <a:effectLst/>
              <a:latin typeface="Calibri"/>
              <a:ea typeface="Calibri"/>
              <a:cs typeface="Times New Roman"/>
            </a:endParaRPr>
          </a:p>
        </p:txBody>
      </p:sp>
    </p:spTree>
    <p:extLst>
      <p:ext uri="{BB962C8B-B14F-4D97-AF65-F5344CB8AC3E}">
        <p14:creationId xmlns:p14="http://schemas.microsoft.com/office/powerpoint/2010/main" val="513441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183400"/>
            <a:ext cx="6267450" cy="6657975"/>
          </a:xfrm>
          <a:prstGeom prst="rect">
            <a:avLst/>
          </a:prstGeom>
        </p:spPr>
      </p:pic>
      <p:sp>
        <p:nvSpPr>
          <p:cNvPr id="5" name="Rectangle 4"/>
          <p:cNvSpPr/>
          <p:nvPr/>
        </p:nvSpPr>
        <p:spPr>
          <a:xfrm>
            <a:off x="457200" y="1295400"/>
            <a:ext cx="2133600" cy="3785652"/>
          </a:xfrm>
          <a:prstGeom prst="rect">
            <a:avLst/>
          </a:prstGeom>
        </p:spPr>
        <p:txBody>
          <a:bodyPr wrap="square">
            <a:spAutoFit/>
          </a:bodyPr>
          <a:lstStyle/>
          <a:p>
            <a:pPr algn="ctr"/>
            <a:r>
              <a:rPr lang="en-US" sz="4800" err="1" smtClean="0">
                <a:latin typeface="Times New Roman" panose="02020603050405020304" pitchFamily="18" charset="0"/>
                <a:cs typeface="Times New Roman" panose="02020603050405020304" pitchFamily="18" charset="0"/>
              </a:rPr>
              <a:t>Phác</a:t>
            </a:r>
            <a:r>
              <a:rPr lang="en-US" sz="4800" smtClean="0">
                <a:latin typeface="Times New Roman" panose="02020603050405020304" pitchFamily="18" charset="0"/>
                <a:cs typeface="Times New Roman" panose="02020603050405020304" pitchFamily="18" charset="0"/>
              </a:rPr>
              <a:t> </a:t>
            </a:r>
            <a:r>
              <a:rPr lang="en-US" sz="4800" err="1" smtClean="0">
                <a:latin typeface="Times New Roman" panose="02020603050405020304" pitchFamily="18" charset="0"/>
                <a:cs typeface="Times New Roman" panose="02020603050405020304" pitchFamily="18" charset="0"/>
              </a:rPr>
              <a:t>đồ</a:t>
            </a:r>
            <a:endParaRPr lang="en-US" sz="4800">
              <a:latin typeface="Times New Roman" panose="02020603050405020304" pitchFamily="18" charset="0"/>
              <a:cs typeface="Times New Roman" panose="02020603050405020304" pitchFamily="18" charset="0"/>
            </a:endParaRPr>
          </a:p>
          <a:p>
            <a:pPr algn="ctr"/>
            <a:r>
              <a:rPr lang="en-US" sz="4800" err="1" smtClean="0">
                <a:latin typeface="Times New Roman" panose="02020603050405020304" pitchFamily="18" charset="0"/>
                <a:cs typeface="Times New Roman" panose="02020603050405020304" pitchFamily="18" charset="0"/>
              </a:rPr>
              <a:t>xử</a:t>
            </a:r>
            <a:r>
              <a:rPr lang="en-US" sz="4800" smtClean="0">
                <a:latin typeface="Times New Roman" panose="02020603050405020304" pitchFamily="18" charset="0"/>
                <a:cs typeface="Times New Roman" panose="02020603050405020304" pitchFamily="18" charset="0"/>
              </a:rPr>
              <a:t> </a:t>
            </a:r>
            <a:r>
              <a:rPr lang="en-US" sz="4800" err="1" smtClean="0">
                <a:latin typeface="Times New Roman" panose="02020603050405020304" pitchFamily="18" charset="0"/>
                <a:cs typeface="Times New Roman" panose="02020603050405020304" pitchFamily="18" charset="0"/>
              </a:rPr>
              <a:t>trí</a:t>
            </a:r>
            <a:endParaRPr lang="en-US" sz="4800">
              <a:latin typeface="Times New Roman" panose="02020603050405020304" pitchFamily="18" charset="0"/>
              <a:cs typeface="Times New Roman" panose="02020603050405020304" pitchFamily="18" charset="0"/>
            </a:endParaRPr>
          </a:p>
          <a:p>
            <a:pPr algn="ctr"/>
            <a:r>
              <a:rPr lang="en-US" sz="4800" err="1" smtClean="0">
                <a:latin typeface="Times New Roman" panose="02020603050405020304" pitchFamily="18" charset="0"/>
                <a:cs typeface="Times New Roman" panose="02020603050405020304" pitchFamily="18" charset="0"/>
              </a:rPr>
              <a:t>đặt</a:t>
            </a:r>
            <a:endParaRPr lang="en-US" sz="4800">
              <a:latin typeface="Times New Roman" panose="02020603050405020304" pitchFamily="18" charset="0"/>
              <a:cs typeface="Times New Roman" panose="02020603050405020304" pitchFamily="18" charset="0"/>
            </a:endParaRPr>
          </a:p>
          <a:p>
            <a:pPr algn="ctr"/>
            <a:r>
              <a:rPr lang="en-US" sz="4800" err="1" smtClean="0">
                <a:latin typeface="Times New Roman" panose="02020603050405020304" pitchFamily="18" charset="0"/>
                <a:cs typeface="Times New Roman" panose="02020603050405020304" pitchFamily="18" charset="0"/>
              </a:rPr>
              <a:t>NKQ</a:t>
            </a:r>
            <a:endParaRPr lang="en-US" sz="4800">
              <a:latin typeface="Times New Roman" panose="02020603050405020304" pitchFamily="18" charset="0"/>
              <a:cs typeface="Times New Roman" panose="02020603050405020304" pitchFamily="18" charset="0"/>
            </a:endParaRPr>
          </a:p>
          <a:p>
            <a:pPr algn="ctr"/>
            <a:r>
              <a:rPr lang="en-US" sz="4800" err="1" smtClean="0">
                <a:latin typeface="Times New Roman" panose="02020603050405020304" pitchFamily="18" charset="0"/>
                <a:cs typeface="Times New Roman" panose="02020603050405020304" pitchFamily="18" charset="0"/>
              </a:rPr>
              <a:t>khó</a:t>
            </a:r>
            <a:endParaRPr lang="en-US" sz="4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7856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152400"/>
            <a:ext cx="8763000" cy="2003625"/>
          </a:xfrm>
          <a:prstGeom prst="rect">
            <a:avLst/>
          </a:prstGeom>
        </p:spPr>
        <p:txBody>
          <a:bodyPr wrap="square">
            <a:spAutoFit/>
          </a:bodyPr>
          <a:lstStyle/>
          <a:p>
            <a:pPr indent="457200" algn="just">
              <a:lnSpc>
                <a:spcPct val="115000"/>
              </a:lnSpc>
              <a:spcAft>
                <a:spcPts val="0"/>
              </a:spcAft>
            </a:pPr>
            <a:r>
              <a:rPr lang="en-US" sz="5400" b="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5. </a:t>
            </a:r>
            <a:r>
              <a:rPr lang="en-US" sz="5400" b="1" err="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Quy</a:t>
            </a:r>
            <a:r>
              <a:rPr lang="en-US" sz="5400" b="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5400" b="1" err="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tắc</a:t>
            </a:r>
            <a:r>
              <a:rPr lang="en-US" sz="5400" b="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5400" b="1" err="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phòng</a:t>
            </a:r>
            <a:r>
              <a:rPr lang="en-US" sz="5400" b="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5400" b="1" err="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ngừa</a:t>
            </a:r>
            <a:r>
              <a:rPr lang="en-US" sz="5400" b="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5400" b="1" err="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và</a:t>
            </a:r>
            <a:r>
              <a:rPr lang="en-US" sz="5400" b="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5400" b="1" err="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xử</a:t>
            </a:r>
            <a:r>
              <a:rPr lang="en-US" sz="5400" b="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5400" b="1" err="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trí</a:t>
            </a:r>
            <a:r>
              <a:rPr lang="en-US" sz="5400" b="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5400" b="1" err="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đặt</a:t>
            </a:r>
            <a:r>
              <a:rPr lang="en-US" sz="5400" b="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5400" b="1" err="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nội</a:t>
            </a:r>
            <a:r>
              <a:rPr lang="en-US" sz="5400" b="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5400" b="1" err="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khí</a:t>
            </a:r>
            <a:r>
              <a:rPr lang="en-US" sz="5400" b="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5400" b="1" err="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quản</a:t>
            </a:r>
            <a:r>
              <a:rPr lang="en-US" sz="5400" b="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 </a:t>
            </a:r>
            <a:r>
              <a:rPr lang="en-US" sz="5400" b="1" err="1" smtClean="0">
                <a:solidFill>
                  <a:schemeClr val="bg2">
                    <a:lumMod val="40000"/>
                    <a:lumOff val="60000"/>
                  </a:schemeClr>
                </a:solidFill>
                <a:effectLst>
                  <a:outerShdw blurRad="38100" dist="38100" dir="2700000" algn="tl">
                    <a:srgbClr val="000000">
                      <a:alpha val="43137"/>
                    </a:srgbClr>
                  </a:outerShdw>
                </a:effectLst>
                <a:latin typeface="Times New Roman"/>
                <a:ea typeface="Times New Roman"/>
                <a:cs typeface="Times New Roman"/>
              </a:rPr>
              <a:t>khó</a:t>
            </a:r>
            <a:endParaRPr lang="en-US" sz="4400">
              <a:solidFill>
                <a:schemeClr val="bg2">
                  <a:lumMod val="40000"/>
                  <a:lumOff val="60000"/>
                </a:schemeClr>
              </a:solidFill>
              <a:effectLst>
                <a:outerShdw blurRad="38100" dist="38100" dir="2700000" algn="tl">
                  <a:srgbClr val="000000">
                    <a:alpha val="43137"/>
                  </a:srgbClr>
                </a:outerShdw>
              </a:effectLst>
              <a:latin typeface="Calibri"/>
              <a:ea typeface="Calibri"/>
              <a:cs typeface="Times New Roman"/>
            </a:endParaRPr>
          </a:p>
        </p:txBody>
      </p:sp>
      <p:sp>
        <p:nvSpPr>
          <p:cNvPr id="2" name="Rectangle 1"/>
          <p:cNvSpPr/>
          <p:nvPr/>
        </p:nvSpPr>
        <p:spPr>
          <a:xfrm>
            <a:off x="304800" y="2438400"/>
            <a:ext cx="8458200" cy="3714863"/>
          </a:xfrm>
          <a:prstGeom prst="rect">
            <a:avLst/>
          </a:prstGeom>
        </p:spPr>
        <p:txBody>
          <a:bodyPr wrap="square">
            <a:spAutoFit/>
          </a:bodyPr>
          <a:lstStyle/>
          <a:p>
            <a:pPr algn="just">
              <a:lnSpc>
                <a:spcPct val="107000"/>
              </a:lnSpc>
              <a:spcAft>
                <a:spcPts val="0"/>
              </a:spcAft>
            </a:pPr>
            <a:r>
              <a:rPr lang="en-US" sz="3000" smtClean="0">
                <a:latin typeface="Times New Roman" panose="02020603050405020304" pitchFamily="18" charset="0"/>
                <a:ea typeface="Calibri" panose="020F0502020204030204" pitchFamily="34" charset="0"/>
                <a:cs typeface="Times New Roman" panose="02020603050405020304" pitchFamily="18" charset="0"/>
              </a:rPr>
              <a:t>- </a:t>
            </a:r>
            <a:r>
              <a:rPr lang="en-US" sz="3000" err="1" smtClean="0">
                <a:latin typeface="Times New Roman" panose="02020603050405020304" pitchFamily="18" charset="0"/>
                <a:ea typeface="Calibri" panose="020F0502020204030204" pitchFamily="34" charset="0"/>
                <a:cs typeface="Times New Roman" panose="02020603050405020304" pitchFamily="18" charset="0"/>
              </a:rPr>
              <a:t>Đánh</a:t>
            </a:r>
            <a:r>
              <a:rPr lang="en-US" sz="3000" smtClean="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giá</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nguy</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cơ</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NKQ</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khó</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cho</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mọi</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người</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smtClean="0">
                <a:latin typeface="Times New Roman" panose="02020603050405020304" pitchFamily="18" charset="0"/>
                <a:ea typeface="Calibri" panose="020F0502020204030204" pitchFamily="34" charset="0"/>
                <a:cs typeface="Times New Roman" panose="02020603050405020304" pitchFamily="18" charset="0"/>
              </a:rPr>
              <a:t>bệnh</a:t>
            </a:r>
            <a:endParaRPr lang="en-US" sz="300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endParaRPr lang="en-US" sz="10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3000" smtClean="0">
                <a:latin typeface="Times New Roman" panose="02020603050405020304" pitchFamily="18" charset="0"/>
                <a:ea typeface="Calibri" panose="020F0502020204030204" pitchFamily="34" charset="0"/>
                <a:cs typeface="Times New Roman" panose="02020603050405020304" pitchFamily="18" charset="0"/>
              </a:rPr>
              <a:t>- </a:t>
            </a:r>
            <a:r>
              <a:rPr lang="en-US" sz="3000" err="1" smtClean="0">
                <a:latin typeface="Times New Roman" panose="02020603050405020304" pitchFamily="18" charset="0"/>
                <a:ea typeface="Calibri" panose="020F0502020204030204" pitchFamily="34" charset="0"/>
                <a:cs typeface="Times New Roman" panose="02020603050405020304" pitchFamily="18" charset="0"/>
              </a:rPr>
              <a:t>Luôn</a:t>
            </a:r>
            <a:r>
              <a:rPr lang="en-US" sz="3000" smtClean="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sẵn</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sàng</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và</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chuẩn</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bị</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phương</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án</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NKQ</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smtClean="0">
                <a:latin typeface="Times New Roman" panose="02020603050405020304" pitchFamily="18" charset="0"/>
                <a:ea typeface="Calibri" panose="020F0502020204030204" pitchFamily="34" charset="0"/>
                <a:cs typeface="Times New Roman" panose="02020603050405020304" pitchFamily="18" charset="0"/>
              </a:rPr>
              <a:t>khó</a:t>
            </a:r>
            <a:endParaRPr lang="en-US" sz="300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endParaRPr lang="en-US" sz="10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3000" smtClean="0">
                <a:latin typeface="Times New Roman" panose="02020603050405020304" pitchFamily="18" charset="0"/>
                <a:ea typeface="Calibri" panose="020F0502020204030204" pitchFamily="34" charset="0"/>
                <a:cs typeface="Times New Roman" panose="02020603050405020304" pitchFamily="18" charset="0"/>
              </a:rPr>
              <a:t>- </a:t>
            </a:r>
            <a:r>
              <a:rPr lang="en-US" sz="3000" err="1" smtClean="0">
                <a:latin typeface="Times New Roman" panose="02020603050405020304" pitchFamily="18" charset="0"/>
                <a:ea typeface="Calibri" panose="020F0502020204030204" pitchFamily="34" charset="0"/>
                <a:cs typeface="Times New Roman" panose="02020603050405020304" pitchFamily="18" charset="0"/>
              </a:rPr>
              <a:t>Tuân</a:t>
            </a:r>
            <a:r>
              <a:rPr lang="en-US" sz="3000" smtClean="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thủ</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phác</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đồ</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chuẩn</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bị</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đầy</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đủ</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phương</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tiện</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smtClean="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thuốc</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smtClean="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nhân</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smtClean="0">
                <a:latin typeface="Times New Roman" panose="02020603050405020304" pitchFamily="18" charset="0"/>
                <a:ea typeface="Calibri" panose="020F0502020204030204" pitchFamily="34" charset="0"/>
                <a:cs typeface="Times New Roman" panose="02020603050405020304" pitchFamily="18" charset="0"/>
              </a:rPr>
              <a:t>lực</a:t>
            </a:r>
            <a:endParaRPr lang="en-US" sz="300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endParaRPr lang="en-US" sz="10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3000" smtClean="0">
                <a:latin typeface="Times New Roman" panose="02020603050405020304" pitchFamily="18" charset="0"/>
                <a:ea typeface="Calibri" panose="020F0502020204030204" pitchFamily="34" charset="0"/>
                <a:cs typeface="Times New Roman" panose="02020603050405020304" pitchFamily="18" charset="0"/>
              </a:rPr>
              <a:t>- </a:t>
            </a:r>
            <a:r>
              <a:rPr lang="en-US" sz="3000" err="1" smtClean="0">
                <a:latin typeface="Times New Roman" panose="02020603050405020304" pitchFamily="18" charset="0"/>
                <a:ea typeface="Calibri" panose="020F0502020204030204" pitchFamily="34" charset="0"/>
                <a:cs typeface="Times New Roman" panose="02020603050405020304" pitchFamily="18" charset="0"/>
              </a:rPr>
              <a:t>Thở</a:t>
            </a:r>
            <a:r>
              <a:rPr lang="en-US" sz="3000" smtClean="0">
                <a:latin typeface="Times New Roman" panose="02020603050405020304" pitchFamily="18" charset="0"/>
                <a:ea typeface="Calibri" panose="020F0502020204030204" pitchFamily="34" charset="0"/>
                <a:cs typeface="Times New Roman" panose="02020603050405020304" pitchFamily="18" charset="0"/>
              </a:rPr>
              <a:t> </a:t>
            </a:r>
            <a:r>
              <a:rPr lang="en-US" sz="3000">
                <a:latin typeface="Times New Roman" panose="02020603050405020304" pitchFamily="18" charset="0"/>
                <a:ea typeface="Calibri" panose="020F0502020204030204" pitchFamily="34" charset="0"/>
                <a:cs typeface="Times New Roman" panose="02020603050405020304" pitchFamily="18" charset="0"/>
              </a:rPr>
              <a:t>O₂ 100% ≥ 5 </a:t>
            </a:r>
            <a:r>
              <a:rPr lang="en-US" sz="3000" err="1">
                <a:latin typeface="Times New Roman" panose="02020603050405020304" pitchFamily="18" charset="0"/>
                <a:ea typeface="Calibri" panose="020F0502020204030204" pitchFamily="34" charset="0"/>
                <a:cs typeface="Times New Roman" panose="02020603050405020304" pitchFamily="18" charset="0"/>
              </a:rPr>
              <a:t>phút</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trước</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khởi</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smtClean="0">
                <a:latin typeface="Times New Roman" panose="02020603050405020304" pitchFamily="18" charset="0"/>
                <a:ea typeface="Calibri" panose="020F0502020204030204" pitchFamily="34" charset="0"/>
                <a:cs typeface="Times New Roman" panose="02020603050405020304" pitchFamily="18" charset="0"/>
              </a:rPr>
              <a:t>mê</a:t>
            </a:r>
            <a:endParaRPr lang="en-US" sz="3000" smtClean="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spcAft>
                <a:spcPts val="0"/>
              </a:spcAft>
              <a:buFontTx/>
              <a:buChar char="-"/>
            </a:pPr>
            <a:endParaRPr lang="en-US" sz="10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Luôn</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duy</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trì</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tự</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thở</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hoặc</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thông</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khí</a:t>
            </a:r>
            <a:r>
              <a:rPr lang="en-US" sz="3000">
                <a:latin typeface="Times New Roman" panose="02020603050405020304" pitchFamily="18" charset="0"/>
                <a:ea typeface="Calibri" panose="020F0502020204030204" pitchFamily="34" charset="0"/>
                <a:cs typeface="Times New Roman" panose="02020603050405020304" pitchFamily="18" charset="0"/>
              </a:rPr>
              <a:t> mask–</a:t>
            </a:r>
            <a:r>
              <a:rPr lang="en-US" sz="3000" err="1">
                <a:latin typeface="Times New Roman" panose="02020603050405020304" pitchFamily="18" charset="0"/>
                <a:ea typeface="Calibri" panose="020F0502020204030204" pitchFamily="34" charset="0"/>
                <a:cs typeface="Times New Roman" panose="02020603050405020304" pitchFamily="18" charset="0"/>
              </a:rPr>
              <a:t>bóp</a:t>
            </a: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err="1">
                <a:latin typeface="Times New Roman" panose="02020603050405020304" pitchFamily="18" charset="0"/>
                <a:ea typeface="Calibri" panose="020F0502020204030204" pitchFamily="34" charset="0"/>
                <a:cs typeface="Times New Roman" panose="02020603050405020304" pitchFamily="18" charset="0"/>
              </a:rPr>
              <a:t>bóng</a:t>
            </a:r>
            <a:endParaRPr lang="en-US" sz="30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17595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914400"/>
            <a:ext cx="8610600" cy="5510739"/>
          </a:xfrm>
          <a:prstGeom prst="rect">
            <a:avLst/>
          </a:prstGeom>
        </p:spPr>
        <p:txBody>
          <a:bodyPr wrap="square">
            <a:spAutoFit/>
          </a:bodyPr>
          <a:lstStyle/>
          <a:p>
            <a:pPr algn="just">
              <a:spcAft>
                <a:spcPts val="0"/>
              </a:spcAft>
            </a:pPr>
            <a:r>
              <a:rPr lang="en-US" sz="3200" smtClean="0">
                <a:latin typeface="Symbol" panose="05050102010706020507" pitchFamily="18" charset="2"/>
                <a:ea typeface="Times New Roman" panose="02020603050405020304" pitchFamily="18" charset="0"/>
              </a:rPr>
              <a:t>·</a:t>
            </a:r>
            <a:r>
              <a:rPr lang="en-US" sz="3200" smtClean="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Ưu</a:t>
            </a:r>
            <a:r>
              <a:rPr lang="en-US" sz="3200" smtClean="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tiên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thuốc</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mê</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giãn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cơ</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tác</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dụng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ngắn</a:t>
            </a:r>
            <a:r>
              <a:rPr lang="en-US" sz="3200">
                <a:latin typeface="Times New Roman" panose="02020603050405020304" pitchFamily="18" charset="0"/>
                <a:ea typeface="Times New Roman" panose="02020603050405020304" pitchFamily="18" charset="0"/>
              </a:rPr>
              <a:t> – </a:t>
            </a:r>
            <a:r>
              <a:rPr lang="en-US" sz="3200" err="1">
                <a:latin typeface="Times New Roman" panose="02020603050405020304" pitchFamily="18" charset="0"/>
                <a:ea typeface="Times New Roman" panose="02020603050405020304" pitchFamily="18" charset="0"/>
              </a:rPr>
              <a:t>liều</a:t>
            </a:r>
            <a:r>
              <a:rPr lang="en-US" sz="320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thấp</a:t>
            </a:r>
            <a:r>
              <a:rPr lang="en-US" sz="3200" smtClean="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propofol</a:t>
            </a:r>
            <a:r>
              <a:rPr lang="en-US" sz="3200">
                <a:latin typeface="Times New Roman" panose="02020603050405020304" pitchFamily="18" charset="0"/>
                <a:ea typeface="Times New Roman" panose="02020603050405020304" pitchFamily="18" charset="0"/>
              </a:rPr>
              <a:t>, succinylcholine; </a:t>
            </a:r>
            <a:r>
              <a:rPr lang="en-US" sz="3200" err="1">
                <a:latin typeface="Times New Roman" panose="02020603050405020304" pitchFamily="18" charset="0"/>
                <a:ea typeface="Times New Roman" panose="02020603050405020304" pitchFamily="18" charset="0"/>
              </a:rPr>
              <a:t>chuẩn</a:t>
            </a:r>
            <a:r>
              <a:rPr lang="en-US" sz="320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bị</a:t>
            </a:r>
            <a:r>
              <a:rPr lang="en-US" sz="3200" smtClean="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sugammadex</a:t>
            </a:r>
            <a:r>
              <a:rPr lang="en-US" sz="3200" smtClean="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nếu</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dùng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rocuronium</a:t>
            </a:r>
            <a:r>
              <a:rPr lang="en-US" sz="3200">
                <a:latin typeface="Times New Roman" panose="02020603050405020304" pitchFamily="18" charset="0"/>
                <a:ea typeface="Times New Roman" panose="02020603050405020304" pitchFamily="18" charset="0"/>
              </a:rPr>
              <a:t>/</a:t>
            </a:r>
            <a:r>
              <a:rPr lang="en-US" sz="3200" err="1">
                <a:latin typeface="Times New Roman" panose="02020603050405020304" pitchFamily="18" charset="0"/>
                <a:ea typeface="Times New Roman" panose="02020603050405020304" pitchFamily="18" charset="0"/>
              </a:rPr>
              <a:t>vecuronium</a:t>
            </a:r>
            <a:r>
              <a:rPr lang="en-US" sz="3200" smtClean="0">
                <a:latin typeface="Times New Roman" panose="02020603050405020304" pitchFamily="18" charset="0"/>
                <a:ea typeface="Times New Roman" panose="02020603050405020304" pitchFamily="18" charset="0"/>
              </a:rPr>
              <a:t>)</a:t>
            </a:r>
          </a:p>
          <a:p>
            <a:pPr algn="just">
              <a:spcAft>
                <a:spcPts val="0"/>
              </a:spcAft>
            </a:pPr>
            <a:endParaRPr lang="en-US" sz="1200">
              <a:latin typeface="Times New Roman" panose="02020603050405020304" pitchFamily="18" charset="0"/>
              <a:ea typeface="Times New Roman" panose="02020603050405020304" pitchFamily="18" charset="0"/>
            </a:endParaRPr>
          </a:p>
          <a:p>
            <a:pPr algn="just">
              <a:spcAft>
                <a:spcPts val="0"/>
              </a:spcAft>
            </a:pPr>
            <a:r>
              <a:rPr lang="en-US" sz="3200" smtClean="0">
                <a:latin typeface="Symbol" panose="05050102010706020507" pitchFamily="18" charset="2"/>
                <a:ea typeface="Times New Roman" panose="02020603050405020304" pitchFamily="18" charset="0"/>
              </a:rPr>
              <a:t>·</a:t>
            </a:r>
            <a:r>
              <a:rPr lang="en-US" sz="3200" smtClean="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Ghi</a:t>
            </a:r>
            <a:r>
              <a:rPr lang="en-US" sz="3200" smtClean="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nhớ</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BN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tử</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vong</a:t>
            </a:r>
            <a:r>
              <a:rPr lang="en-US" sz="3200">
                <a:latin typeface="Times New Roman" panose="02020603050405020304" pitchFamily="18" charset="0"/>
                <a:ea typeface="Times New Roman" panose="02020603050405020304" pitchFamily="18" charset="0"/>
              </a:rPr>
              <a:t> do </a:t>
            </a:r>
            <a:r>
              <a:rPr lang="en-US" sz="3200" b="1" err="1">
                <a:latin typeface="Times New Roman" panose="02020603050405020304" pitchFamily="18" charset="0"/>
                <a:ea typeface="Times New Roman" panose="02020603050405020304" pitchFamily="18" charset="0"/>
              </a:rPr>
              <a:t>thiếu</a:t>
            </a:r>
            <a:r>
              <a:rPr lang="en-US" sz="3200" b="1">
                <a:latin typeface="Times New Roman" panose="02020603050405020304" pitchFamily="18" charset="0"/>
                <a:ea typeface="Times New Roman" panose="02020603050405020304" pitchFamily="18" charset="0"/>
              </a:rPr>
              <a:t> oxy</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không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phải</a:t>
            </a:r>
            <a:r>
              <a:rPr lang="en-US" sz="3200">
                <a:latin typeface="Times New Roman" panose="02020603050405020304" pitchFamily="18" charset="0"/>
                <a:ea typeface="Times New Roman" panose="02020603050405020304" pitchFamily="18" charset="0"/>
              </a:rPr>
              <a:t> do </a:t>
            </a:r>
            <a:r>
              <a:rPr lang="en-US" sz="3200" err="1">
                <a:latin typeface="Times New Roman" panose="02020603050405020304" pitchFamily="18" charset="0"/>
                <a:ea typeface="Times New Roman" panose="02020603050405020304" pitchFamily="18" charset="0"/>
              </a:rPr>
              <a:t>không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đặt</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được</a:t>
            </a:r>
            <a:r>
              <a:rPr lang="en-US" sz="320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NKQ</a:t>
            </a:r>
            <a:endParaRPr lang="en-US" sz="3200" smtClean="0">
              <a:latin typeface="Times New Roman" panose="02020603050405020304" pitchFamily="18" charset="0"/>
              <a:ea typeface="Times New Roman" panose="02020603050405020304" pitchFamily="18" charset="0"/>
            </a:endParaRPr>
          </a:p>
          <a:p>
            <a:pPr algn="just">
              <a:spcAft>
                <a:spcPts val="0"/>
              </a:spcAft>
            </a:pPr>
            <a:endParaRPr lang="en-US" sz="1200">
              <a:latin typeface="Times New Roman" panose="02020603050405020304" pitchFamily="18" charset="0"/>
              <a:ea typeface="Times New Roman" panose="02020603050405020304" pitchFamily="18" charset="0"/>
            </a:endParaRPr>
          </a:p>
          <a:p>
            <a:pPr algn="just">
              <a:spcAft>
                <a:spcPts val="0"/>
              </a:spcAft>
            </a:pPr>
            <a:r>
              <a:rPr lang="en-US" sz="3200" smtClean="0">
                <a:latin typeface="Symbol" panose="05050102010706020507" pitchFamily="18" charset="2"/>
                <a:ea typeface="Times New Roman" panose="02020603050405020304" pitchFamily="18" charset="0"/>
              </a:rPr>
              <a:t>·</a:t>
            </a:r>
            <a:r>
              <a:rPr lang="en-US" sz="3200" smtClean="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Ưu</a:t>
            </a:r>
            <a:r>
              <a:rPr lang="en-US" sz="3200" smtClean="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tiên</a:t>
            </a:r>
            <a:r>
              <a:rPr lang="en-US" sz="3200">
                <a:latin typeface="Times New Roman" panose="02020603050405020304" pitchFamily="18" charset="0"/>
                <a:ea typeface="Times New Roman" panose="02020603050405020304" pitchFamily="18" charset="0"/>
              </a:rPr>
              <a:t> </a:t>
            </a:r>
            <a:r>
              <a:rPr lang="en-US" sz="3200" b="1" err="1">
                <a:latin typeface="Times New Roman" panose="02020603050405020304" pitchFamily="18" charset="0"/>
                <a:ea typeface="Times New Roman" panose="02020603050405020304" pitchFamily="18" charset="0"/>
              </a:rPr>
              <a:t>thông</a:t>
            </a:r>
            <a:r>
              <a:rPr lang="en-US" sz="3200" b="1">
                <a:latin typeface="Times New Roman" panose="02020603050405020304" pitchFamily="18" charset="0"/>
                <a:ea typeface="Times New Roman" panose="02020603050405020304" pitchFamily="18" charset="0"/>
              </a:rPr>
              <a:t> </a:t>
            </a:r>
            <a:r>
              <a:rPr lang="en-US" sz="3200" b="1" err="1">
                <a:latin typeface="Times New Roman" panose="02020603050405020304" pitchFamily="18" charset="0"/>
                <a:ea typeface="Times New Roman" panose="02020603050405020304" pitchFamily="18" charset="0"/>
              </a:rPr>
              <a:t>khí</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trong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khi</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bình</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tĩnh</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áp</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dụng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các</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kỹ</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thuật</a:t>
            </a:r>
            <a:r>
              <a:rPr lang="en-US" sz="320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khác</a:t>
            </a:r>
            <a:endParaRPr lang="en-US" sz="3200" smtClean="0">
              <a:latin typeface="Times New Roman" panose="02020603050405020304" pitchFamily="18" charset="0"/>
              <a:ea typeface="Times New Roman" panose="02020603050405020304" pitchFamily="18" charset="0"/>
            </a:endParaRPr>
          </a:p>
          <a:p>
            <a:pPr algn="just">
              <a:spcAft>
                <a:spcPts val="0"/>
              </a:spcAft>
            </a:pPr>
            <a:endParaRPr lang="en-US" sz="1200">
              <a:latin typeface="Times New Roman" panose="02020603050405020304" pitchFamily="18" charset="0"/>
              <a:ea typeface="Times New Roman" panose="02020603050405020304" pitchFamily="18" charset="0"/>
            </a:endParaRPr>
          </a:p>
          <a:p>
            <a:pPr algn="just">
              <a:spcAft>
                <a:spcPts val="0"/>
              </a:spcAft>
            </a:pPr>
            <a:r>
              <a:rPr lang="en-US" sz="3200" smtClean="0">
                <a:latin typeface="Symbol" panose="05050102010706020507" pitchFamily="18" charset="2"/>
                <a:ea typeface="Times New Roman" panose="02020603050405020304" pitchFamily="18" charset="0"/>
              </a:rPr>
              <a:t>·</a:t>
            </a:r>
            <a:r>
              <a:rPr lang="en-US" sz="3200" smtClean="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Gọi</a:t>
            </a:r>
            <a:r>
              <a:rPr lang="en-US" sz="3200" smtClean="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hỗ</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trợ</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sớm</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nhất</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là</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người</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có</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kinh</a:t>
            </a:r>
            <a:r>
              <a:rPr lang="en-US" sz="320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nghiệm</a:t>
            </a:r>
            <a:endParaRPr lang="en-US" sz="3200" smtClean="0">
              <a:latin typeface="Times New Roman" panose="02020603050405020304" pitchFamily="18" charset="0"/>
              <a:ea typeface="Times New Roman" panose="02020603050405020304" pitchFamily="18" charset="0"/>
            </a:endParaRPr>
          </a:p>
          <a:p>
            <a:pPr algn="just">
              <a:spcAft>
                <a:spcPts val="0"/>
              </a:spcAft>
            </a:pPr>
            <a:endParaRPr lang="en-US" sz="1200">
              <a:latin typeface="Times New Roman" panose="02020603050405020304" pitchFamily="18" charset="0"/>
              <a:ea typeface="Times New Roman" panose="02020603050405020304" pitchFamily="18" charset="0"/>
            </a:endParaRPr>
          </a:p>
          <a:p>
            <a:pPr algn="just">
              <a:spcAft>
                <a:spcPts val="0"/>
              </a:spcAft>
            </a:pPr>
            <a:r>
              <a:rPr lang="en-US" sz="3200">
                <a:latin typeface="Symbol" panose="05050102010706020507" pitchFamily="18" charset="2"/>
                <a:ea typeface="Times New Roman" panose="02020603050405020304" pitchFamily="18" charset="0"/>
              </a:rPr>
              <a:t>·</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Tránh</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gây</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tổn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thương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đường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thở</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khi</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cố</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đặt</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NKQ</a:t>
            </a:r>
            <a:endParaRPr lang="en-US" sz="3200">
              <a:latin typeface="Times New Roman" panose="02020603050405020304" pitchFamily="18" charset="0"/>
              <a:ea typeface="Times New Roman" panose="02020603050405020304" pitchFamily="18" charset="0"/>
            </a:endParaRPr>
          </a:p>
          <a:p>
            <a:pPr indent="457200" algn="just">
              <a:lnSpc>
                <a:spcPct val="115000"/>
              </a:lnSpc>
              <a:spcAft>
                <a:spcPts val="0"/>
              </a:spcAft>
            </a:pPr>
            <a:endParaRPr lang="en-US" sz="1400">
              <a:effectLst/>
              <a:latin typeface="Calibri"/>
              <a:ea typeface="Calibri"/>
              <a:cs typeface="Times New Roman"/>
            </a:endParaRPr>
          </a:p>
        </p:txBody>
      </p:sp>
    </p:spTree>
    <p:extLst>
      <p:ext uri="{BB962C8B-B14F-4D97-AF65-F5344CB8AC3E}">
        <p14:creationId xmlns:p14="http://schemas.microsoft.com/office/powerpoint/2010/main" val="37092816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694411"/>
            <a:ext cx="8458200" cy="1143000"/>
          </a:xfrm>
        </p:spPr>
        <p:txBody>
          <a:bodyPr>
            <a:noAutofit/>
          </a:bodyPr>
          <a:lstStyle/>
          <a:p>
            <a:pPr algn="ctr"/>
            <a:r>
              <a:rPr lang="en-US" sz="6600" i="1" smtClean="0">
                <a:latin typeface="Times New Roman" panose="02020603050405020304" pitchFamily="18" charset="0"/>
                <a:cs typeface="Times New Roman" panose="02020603050405020304" pitchFamily="18" charset="0"/>
              </a:rPr>
              <a:t>Xin trân trọng cảm ơn!</a:t>
            </a:r>
            <a:endParaRPr lang="en-US" sz="6600" i="1">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82752" y="2790306"/>
            <a:ext cx="7854696" cy="1752600"/>
          </a:xfrm>
        </p:spPr>
        <p:txBody>
          <a:bodyPr>
            <a:normAutofit/>
          </a:bodyPr>
          <a:lstStyle/>
          <a:p>
            <a:pPr algn="ctr"/>
            <a:r>
              <a:rPr lang="en-US" sz="8800" smtClean="0">
                <a:solidFill>
                  <a:srgbClr val="FFC000"/>
                </a:solidFill>
                <a:latin typeface=".VnAristote" panose="020B7200000000000000" pitchFamily="34" charset="0"/>
              </a:rPr>
              <a:t>Thanh you</a:t>
            </a:r>
            <a:r>
              <a:rPr lang="en-US" sz="6600" smtClean="0">
                <a:solidFill>
                  <a:srgbClr val="FFC000"/>
                </a:solidFill>
                <a:latin typeface=".VnAristote" panose="020B7200000000000000" pitchFamily="34" charset="0"/>
              </a:rPr>
              <a:t> </a:t>
            </a:r>
            <a:endParaRPr lang="en-US" sz="6600">
              <a:solidFill>
                <a:srgbClr val="FFC000"/>
              </a:solidFill>
              <a:latin typeface=".VnAristote" panose="020B7200000000000000" pitchFamily="34" charset="0"/>
            </a:endParaRPr>
          </a:p>
        </p:txBody>
      </p:sp>
      <p:sp>
        <p:nvSpPr>
          <p:cNvPr id="5" name="Heart 4"/>
          <p:cNvSpPr/>
          <p:nvPr/>
        </p:nvSpPr>
        <p:spPr>
          <a:xfrm>
            <a:off x="4152900" y="4542906"/>
            <a:ext cx="914400" cy="91440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art 5"/>
          <p:cNvSpPr/>
          <p:nvPr/>
        </p:nvSpPr>
        <p:spPr>
          <a:xfrm>
            <a:off x="2294313" y="4542906"/>
            <a:ext cx="914400" cy="91440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eart 6"/>
          <p:cNvSpPr/>
          <p:nvPr/>
        </p:nvSpPr>
        <p:spPr>
          <a:xfrm>
            <a:off x="6011487" y="4542906"/>
            <a:ext cx="914400" cy="91440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4415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7851648" cy="1219200"/>
          </a:xfrm>
        </p:spPr>
        <p:txBody>
          <a:bodyPr>
            <a:normAutofit fontScale="90000"/>
          </a:bodyPr>
          <a:lstStyle/>
          <a:p>
            <a:pPr algn="ctr"/>
            <a:r>
              <a:rPr lang="en-US" sz="6200">
                <a:latin typeface="Times New Roman" panose="02020603050405020304" pitchFamily="18" charset="0"/>
                <a:cs typeface="Times New Roman" panose="02020603050405020304" pitchFamily="18" charset="0"/>
              </a:rPr>
              <a:t>1. </a:t>
            </a:r>
            <a:r>
              <a:rPr lang="en-US" sz="6200" err="1">
                <a:latin typeface="Times New Roman" panose="02020603050405020304" pitchFamily="18" charset="0"/>
                <a:cs typeface="Times New Roman" panose="02020603050405020304" pitchFamily="18" charset="0"/>
              </a:rPr>
              <a:t>Đặt</a:t>
            </a:r>
            <a:r>
              <a:rPr lang="en-US" sz="6200">
                <a:latin typeface="Times New Roman" panose="02020603050405020304" pitchFamily="18" charset="0"/>
                <a:cs typeface="Times New Roman" panose="02020603050405020304" pitchFamily="18" charset="0"/>
              </a:rPr>
              <a:t> </a:t>
            </a:r>
            <a:r>
              <a:rPr lang="en-US" sz="6200" err="1">
                <a:latin typeface="Times New Roman" panose="02020603050405020304" pitchFamily="18" charset="0"/>
                <a:cs typeface="Times New Roman" panose="02020603050405020304" pitchFamily="18" charset="0"/>
              </a:rPr>
              <a:t>nội</a:t>
            </a:r>
            <a:r>
              <a:rPr lang="en-US" sz="6200">
                <a:latin typeface="Times New Roman" panose="02020603050405020304" pitchFamily="18" charset="0"/>
                <a:cs typeface="Times New Roman" panose="02020603050405020304" pitchFamily="18" charset="0"/>
              </a:rPr>
              <a:t> </a:t>
            </a:r>
            <a:r>
              <a:rPr lang="en-US" sz="6200" err="1">
                <a:latin typeface="Times New Roman" panose="02020603050405020304" pitchFamily="18" charset="0"/>
                <a:cs typeface="Times New Roman" panose="02020603050405020304" pitchFamily="18" charset="0"/>
              </a:rPr>
              <a:t>khí</a:t>
            </a:r>
            <a:r>
              <a:rPr lang="en-US" sz="6200">
                <a:latin typeface="Times New Roman" panose="02020603050405020304" pitchFamily="18" charset="0"/>
                <a:cs typeface="Times New Roman" panose="02020603050405020304" pitchFamily="18" charset="0"/>
              </a:rPr>
              <a:t> </a:t>
            </a:r>
            <a:r>
              <a:rPr lang="en-US" sz="6200" err="1">
                <a:latin typeface="Times New Roman" panose="02020603050405020304" pitchFamily="18" charset="0"/>
                <a:cs typeface="Times New Roman" panose="02020603050405020304" pitchFamily="18" charset="0"/>
              </a:rPr>
              <a:t>quản</a:t>
            </a:r>
            <a:r>
              <a:rPr lang="en-US" sz="6200">
                <a:latin typeface="Times New Roman" panose="02020603050405020304" pitchFamily="18" charset="0"/>
                <a:cs typeface="Times New Roman" panose="02020603050405020304" pitchFamily="18" charset="0"/>
              </a:rPr>
              <a:t> </a:t>
            </a:r>
            <a:r>
              <a:rPr lang="en-US" sz="6200" err="1">
                <a:latin typeface="Times New Roman" panose="02020603050405020304" pitchFamily="18" charset="0"/>
                <a:cs typeface="Times New Roman" panose="02020603050405020304" pitchFamily="18" charset="0"/>
              </a:rPr>
              <a:t>khó</a:t>
            </a:r>
            <a:r>
              <a:rPr lang="en-US" sz="6200">
                <a:latin typeface="Times New Roman" panose="02020603050405020304" pitchFamily="18" charset="0"/>
                <a:cs typeface="Times New Roman" panose="02020603050405020304" pitchFamily="18" charset="0"/>
              </a:rPr>
              <a:t>:</a:t>
            </a:r>
            <a:r>
              <a:rPr lang="en-US"/>
              <a:t> </a:t>
            </a:r>
            <a:br>
              <a:rPr lang="en-US"/>
            </a:br>
            <a:endParaRPr lang="en-US"/>
          </a:p>
        </p:txBody>
      </p:sp>
      <p:sp>
        <p:nvSpPr>
          <p:cNvPr id="3" name="Subtitle 2"/>
          <p:cNvSpPr>
            <a:spLocks noGrp="1"/>
          </p:cNvSpPr>
          <p:nvPr>
            <p:ph type="subTitle" idx="1"/>
          </p:nvPr>
        </p:nvSpPr>
        <p:spPr>
          <a:xfrm>
            <a:off x="228600" y="1219200"/>
            <a:ext cx="8686800" cy="5943600"/>
          </a:xfrm>
        </p:spPr>
        <p:txBody>
          <a:bodyPr>
            <a:normAutofit/>
          </a:bodyPr>
          <a:lstStyle/>
          <a:p>
            <a:pPr algn="just">
              <a:spcAft>
                <a:spcPts val="0"/>
              </a:spcAft>
            </a:pPr>
            <a:r>
              <a:rPr lang="en-US" b="1"/>
              <a:t> </a:t>
            </a:r>
            <a:r>
              <a:rPr lang="en-US" sz="3200">
                <a:latin typeface="Times New Roman" panose="02020603050405020304" pitchFamily="18" charset="0"/>
                <a:ea typeface="Calibri" panose="020F0502020204030204" pitchFamily="34" charset="0"/>
              </a:rPr>
              <a:t>- </a:t>
            </a:r>
            <a:r>
              <a:rPr lang="en-US" sz="3200" err="1">
                <a:latin typeface="Times New Roman" panose="02020603050405020304" pitchFamily="18" charset="0"/>
                <a:ea typeface="Times New Roman" panose="02020603050405020304" pitchFamily="18" charset="0"/>
              </a:rPr>
              <a:t>NKQ</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khó</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cần</a:t>
            </a:r>
            <a:r>
              <a:rPr lang="en-US" sz="320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hơn</a:t>
            </a:r>
            <a:r>
              <a:rPr lang="en-US" sz="3200" smtClean="0">
                <a:latin typeface="Times New Roman" panose="02020603050405020304" pitchFamily="18" charset="0"/>
                <a:ea typeface="Times New Roman" panose="02020603050405020304" pitchFamily="18" charset="0"/>
              </a:rPr>
              <a:t> 3 </a:t>
            </a:r>
            <a:r>
              <a:rPr lang="en-US" sz="3200" err="1">
                <a:latin typeface="Times New Roman" panose="02020603050405020304" pitchFamily="18" charset="0"/>
                <a:ea typeface="Times New Roman" panose="02020603050405020304" pitchFamily="18" charset="0"/>
              </a:rPr>
              <a:t>lần</a:t>
            </a:r>
            <a:r>
              <a:rPr lang="en-US" sz="320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sự</a:t>
            </a:r>
            <a:r>
              <a:rPr lang="en-US" sz="3200" smtClean="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nỗ</a:t>
            </a:r>
            <a:r>
              <a:rPr lang="en-US" sz="3200" smtClean="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lực</a:t>
            </a:r>
            <a:r>
              <a:rPr lang="en-US" sz="3200" smtClean="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hoặc</a:t>
            </a:r>
            <a:r>
              <a:rPr lang="en-US" sz="3200" smtClean="0">
                <a:latin typeface="Times New Roman" panose="02020603050405020304" pitchFamily="18" charset="0"/>
                <a:ea typeface="Times New Roman" panose="02020603050405020304" pitchFamily="18" charset="0"/>
              </a:rPr>
              <a:t> </a:t>
            </a:r>
            <a:r>
              <a:rPr lang="en-US" sz="3200">
                <a:latin typeface="Times New Roman" panose="02020603050405020304" pitchFamily="18" charset="0"/>
                <a:ea typeface="Times New Roman" panose="02020603050405020304" pitchFamily="18" charset="0"/>
              </a:rPr>
              <a:t>&gt;10 </a:t>
            </a:r>
            <a:r>
              <a:rPr lang="en-US" sz="3200" err="1">
                <a:latin typeface="Times New Roman" panose="02020603050405020304" pitchFamily="18" charset="0"/>
                <a:ea typeface="Times New Roman" panose="02020603050405020304" pitchFamily="18" charset="0"/>
              </a:rPr>
              <a:t>phút</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với</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soi</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thanh</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quản</a:t>
            </a:r>
            <a:r>
              <a:rPr lang="en-US" sz="320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thường</a:t>
            </a:r>
            <a:r>
              <a:rPr lang="en-US" sz="3200" smtClean="0">
                <a:latin typeface="Times New Roman" panose="02020603050405020304" pitchFamily="18" charset="0"/>
                <a:ea typeface="Times New Roman" panose="02020603050405020304" pitchFamily="18" charset="0"/>
              </a:rPr>
              <a:t>.</a:t>
            </a:r>
            <a:endParaRPr lang="en-US" sz="3200">
              <a:latin typeface="Times New Roman" panose="02020603050405020304" pitchFamily="18" charset="0"/>
              <a:ea typeface="Times New Roman" panose="02020603050405020304" pitchFamily="18" charset="0"/>
            </a:endParaRPr>
          </a:p>
          <a:p>
            <a:pPr algn="just">
              <a:spcAft>
                <a:spcPts val="0"/>
              </a:spcAft>
            </a:pPr>
            <a:r>
              <a:rPr lang="en-US" sz="3200" smtClean="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Tùy</a:t>
            </a:r>
            <a:r>
              <a:rPr lang="en-US" sz="3200" smtClean="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theo</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nghiên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cứu</a:t>
            </a:r>
            <a:r>
              <a:rPr lang="en-US" sz="3200">
                <a:latin typeface="Times New Roman" panose="02020603050405020304" pitchFamily="18" charset="0"/>
                <a:ea typeface="Times New Roman" panose="02020603050405020304" pitchFamily="18" charset="0"/>
              </a:rPr>
              <a:t>:</a:t>
            </a:r>
          </a:p>
          <a:p>
            <a:pPr algn="just">
              <a:spcAft>
                <a:spcPts val="0"/>
              </a:spcAft>
            </a:pPr>
            <a:r>
              <a:rPr lang="en-US" sz="3200">
                <a:latin typeface="Times New Roman" panose="02020603050405020304" pitchFamily="18" charset="0"/>
                <a:ea typeface="Times New Roman" panose="02020603050405020304" pitchFamily="18" charset="0"/>
              </a:rPr>
              <a:t> </a:t>
            </a:r>
            <a:r>
              <a:rPr lang="en-US" sz="3200" smtClean="0">
                <a:latin typeface="Times New Roman" panose="02020603050405020304" pitchFamily="18" charset="0"/>
                <a:ea typeface="Times New Roman" panose="02020603050405020304" pitchFamily="18" charset="0"/>
              </a:rPr>
              <a:t>         + </a:t>
            </a:r>
            <a:r>
              <a:rPr lang="en-US" sz="3200" err="1" smtClean="0">
                <a:latin typeface="Times New Roman" panose="02020603050405020304" pitchFamily="18" charset="0"/>
                <a:ea typeface="Times New Roman" panose="02020603050405020304" pitchFamily="18" charset="0"/>
              </a:rPr>
              <a:t>Tỷ</a:t>
            </a:r>
            <a:r>
              <a:rPr lang="en-US" sz="3200" smtClean="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lệ</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chung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thấp</a:t>
            </a:r>
            <a:r>
              <a:rPr lang="en-US" sz="3200">
                <a:latin typeface="Times New Roman" panose="02020603050405020304" pitchFamily="18" charset="0"/>
                <a:ea typeface="Times New Roman" panose="02020603050405020304" pitchFamily="18" charset="0"/>
              </a:rPr>
              <a:t> (0,04–2,3%) </a:t>
            </a:r>
            <a:r>
              <a:rPr lang="en-US" sz="3200" err="1">
                <a:latin typeface="Times New Roman" panose="02020603050405020304" pitchFamily="18" charset="0"/>
                <a:ea typeface="Times New Roman" panose="02020603050405020304" pitchFamily="18" charset="0"/>
              </a:rPr>
              <a:t>nhưng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tăng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cao</a:t>
            </a:r>
            <a:r>
              <a:rPr lang="en-US" sz="3200">
                <a:latin typeface="Times New Roman" panose="02020603050405020304" pitchFamily="18" charset="0"/>
                <a:ea typeface="Times New Roman" panose="02020603050405020304" pitchFamily="18" charset="0"/>
              </a:rPr>
              <a:t> ở </a:t>
            </a:r>
            <a:r>
              <a:rPr lang="en-US" sz="3200" err="1">
                <a:latin typeface="Times New Roman" panose="02020603050405020304" pitchFamily="18" charset="0"/>
                <a:ea typeface="Times New Roman" panose="02020603050405020304" pitchFamily="18" charset="0"/>
              </a:rPr>
              <a:t>bệnh</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nhân</a:t>
            </a:r>
            <a:r>
              <a:rPr lang="en-US" sz="3200">
                <a:latin typeface="Times New Roman" panose="02020603050405020304" pitchFamily="18" charset="0"/>
                <a:ea typeface="Times New Roman" panose="02020603050405020304" pitchFamily="18" charset="0"/>
              </a:rPr>
              <a:t> tai </a:t>
            </a:r>
            <a:r>
              <a:rPr lang="en-US" sz="3200" err="1">
                <a:latin typeface="Times New Roman" panose="02020603050405020304" pitchFamily="18" charset="0"/>
                <a:ea typeface="Times New Roman" panose="02020603050405020304" pitchFamily="18" charset="0"/>
              </a:rPr>
              <a:t>mũi</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họng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răng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hàm</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mặt</a:t>
            </a:r>
            <a:r>
              <a:rPr lang="en-US" sz="3200">
                <a:latin typeface="Times New Roman" panose="02020603050405020304" pitchFamily="18" charset="0"/>
                <a:ea typeface="Times New Roman" panose="02020603050405020304" pitchFamily="18" charset="0"/>
              </a:rPr>
              <a:t> (≈10%)</a:t>
            </a:r>
          </a:p>
          <a:p>
            <a:pPr algn="just">
              <a:spcAft>
                <a:spcPts val="0"/>
              </a:spcAft>
            </a:pPr>
            <a:r>
              <a:rPr lang="en-US" sz="3200">
                <a:latin typeface="Times New Roman" panose="02020603050405020304" pitchFamily="18" charset="0"/>
                <a:ea typeface="Times New Roman" panose="02020603050405020304" pitchFamily="18" charset="0"/>
              </a:rPr>
              <a:t> </a:t>
            </a:r>
            <a:r>
              <a:rPr lang="en-US" sz="3200" smtClean="0">
                <a:latin typeface="Times New Roman" panose="02020603050405020304" pitchFamily="18" charset="0"/>
                <a:ea typeface="Times New Roman" panose="02020603050405020304" pitchFamily="18" charset="0"/>
              </a:rPr>
              <a:t>         + 15–30</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NKQ</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khó</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xảy</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ra</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bất</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ngờ</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không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phát</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hiện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được</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khi</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khám</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trước</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đây</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là</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nguyên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nhân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biến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chứng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tử</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vong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hàng</a:t>
            </a:r>
            <a:r>
              <a:rPr lang="en-US" sz="320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đầu</a:t>
            </a:r>
            <a:r>
              <a:rPr lang="en-US" sz="3200" smtClean="0">
                <a:latin typeface="Times New Roman" panose="02020603050405020304" pitchFamily="18" charset="0"/>
                <a:ea typeface="Times New Roman" panose="02020603050405020304" pitchFamily="18" charset="0"/>
              </a:rPr>
              <a:t>.</a:t>
            </a:r>
            <a:endParaRPr lang="en-US" sz="3200">
              <a:latin typeface="Times New Roman" panose="02020603050405020304" pitchFamily="18" charset="0"/>
              <a:ea typeface="Times New Roman" panose="02020603050405020304" pitchFamily="18" charset="0"/>
            </a:endParaRPr>
          </a:p>
          <a:p>
            <a:pPr algn="just">
              <a:spcAft>
                <a:spcPts val="0"/>
              </a:spcAft>
            </a:pPr>
            <a:r>
              <a:rPr lang="en-US" sz="3200" smtClean="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Dự</a:t>
            </a:r>
            <a:r>
              <a:rPr lang="en-US" sz="3200" smtClean="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đoán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trước</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giúp</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chuẩn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bị</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phương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tiện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nhân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lực</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và</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kế</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hoạch</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phù</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hợp</a:t>
            </a:r>
            <a:endParaRPr lang="en-US" sz="3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58094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2580620"/>
            <a:ext cx="8686800" cy="4339650"/>
          </a:xfrm>
          <a:prstGeom prst="rect">
            <a:avLst/>
          </a:prstGeom>
        </p:spPr>
        <p:txBody>
          <a:bodyPr wrap="square">
            <a:spAutoFit/>
          </a:bodyPr>
          <a:lstStyle/>
          <a:p>
            <a:pPr lvl="0" algn="just"/>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Tiền</a:t>
            </a:r>
            <a:r>
              <a:rPr lang="en-US" sz="2800" smtClean="0">
                <a:latin typeface="Times New Roman" pitchFamily="18" charset="0"/>
                <a:cs typeface="Times New Roman" pitchFamily="18" charset="0"/>
              </a:rPr>
              <a:t> </a:t>
            </a:r>
            <a:r>
              <a:rPr lang="en-US" sz="2800" err="1">
                <a:latin typeface="Times New Roman" pitchFamily="18" charset="0"/>
                <a:cs typeface="Times New Roman" pitchFamily="18" charset="0"/>
              </a:rPr>
              <a:t>sử</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đặt</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ống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nội</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khí</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quản</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khó</a:t>
            </a:r>
            <a:r>
              <a:rPr lang="en-US" sz="2800">
                <a:latin typeface="Times New Roman" pitchFamily="18" charset="0"/>
                <a:cs typeface="Times New Roman" pitchFamily="18" charset="0"/>
              </a:rPr>
              <a:t> ở </a:t>
            </a:r>
            <a:r>
              <a:rPr lang="en-US" sz="2800" err="1">
                <a:latin typeface="Times New Roman" pitchFamily="18" charset="0"/>
                <a:cs typeface="Times New Roman" pitchFamily="18" charset="0"/>
              </a:rPr>
              <a:t>các</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lần</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phẫu</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thuật</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trước</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đó</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phương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tiện</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đã</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dùng</a:t>
            </a:r>
            <a:r>
              <a:rPr lang="en-US" sz="2800" smtClean="0">
                <a:latin typeface="Times New Roman" pitchFamily="18" charset="0"/>
                <a:cs typeface="Times New Roman" pitchFamily="18" charset="0"/>
              </a:rPr>
              <a:t>.</a:t>
            </a:r>
          </a:p>
          <a:p>
            <a:pPr lvl="0" algn="just"/>
            <a:endParaRPr lang="en-US" sz="800">
              <a:latin typeface="Times New Roman" pitchFamily="18" charset="0"/>
              <a:cs typeface="Times New Roman" pitchFamily="18" charset="0"/>
            </a:endParaRPr>
          </a:p>
          <a:p>
            <a:pPr lvl="0" algn="just"/>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Ngủ</a:t>
            </a:r>
            <a:r>
              <a:rPr lang="en-US" sz="2800" smtClean="0">
                <a:latin typeface="Times New Roman" pitchFamily="18" charset="0"/>
                <a:cs typeface="Times New Roman" pitchFamily="18" charset="0"/>
              </a:rPr>
              <a:t> </a:t>
            </a:r>
            <a:r>
              <a:rPr lang="en-US" sz="2800" err="1">
                <a:latin typeface="Times New Roman" pitchFamily="18" charset="0"/>
                <a:cs typeface="Times New Roman" pitchFamily="18" charset="0"/>
              </a:rPr>
              <a:t>gáy</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hoặc</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ngừng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thở</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khi</a:t>
            </a:r>
            <a:r>
              <a:rPr lang="en-US" sz="2800">
                <a:latin typeface="Times New Roman" pitchFamily="18" charset="0"/>
                <a:cs typeface="Times New Roman" pitchFamily="18" charset="0"/>
              </a:rPr>
              <a:t> </a:t>
            </a:r>
            <a:r>
              <a:rPr lang="en-US" sz="2800" err="1" smtClean="0">
                <a:latin typeface="Times New Roman" pitchFamily="18" charset="0"/>
                <a:cs typeface="Times New Roman" pitchFamily="18" charset="0"/>
              </a:rPr>
              <a:t>ngủ</a:t>
            </a:r>
            <a:endParaRPr lang="en-US" sz="2800" smtClean="0">
              <a:latin typeface="Times New Roman" pitchFamily="18" charset="0"/>
              <a:cs typeface="Times New Roman" pitchFamily="18" charset="0"/>
            </a:endParaRPr>
          </a:p>
          <a:p>
            <a:pPr lvl="0" algn="just"/>
            <a:endParaRPr lang="en-US" sz="800" smtClean="0">
              <a:latin typeface="Times New Roman" pitchFamily="18" charset="0"/>
              <a:cs typeface="Times New Roman" pitchFamily="18" charset="0"/>
            </a:endParaRPr>
          </a:p>
          <a:p>
            <a:pPr lvl="0" algn="just"/>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Tiền</a:t>
            </a:r>
            <a:r>
              <a:rPr lang="en-US" sz="2800" smtClean="0">
                <a:latin typeface="Times New Roman" pitchFamily="18" charset="0"/>
                <a:cs typeface="Times New Roman" pitchFamily="18" charset="0"/>
              </a:rPr>
              <a:t> </a:t>
            </a:r>
            <a:r>
              <a:rPr lang="en-US" sz="2800" err="1">
                <a:latin typeface="Times New Roman" pitchFamily="18" charset="0"/>
                <a:cs typeface="Times New Roman" pitchFamily="18" charset="0"/>
              </a:rPr>
              <a:t>sử</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phẫu</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thuật</a:t>
            </a:r>
            <a:r>
              <a:rPr lang="en-US" sz="2800">
                <a:latin typeface="Times New Roman" pitchFamily="18" charset="0"/>
                <a:cs typeface="Times New Roman" pitchFamily="18" charset="0"/>
              </a:rPr>
              <a:t> hay </a:t>
            </a:r>
            <a:r>
              <a:rPr lang="en-US" sz="2800" err="1">
                <a:latin typeface="Times New Roman" pitchFamily="18" charset="0"/>
                <a:cs typeface="Times New Roman" pitchFamily="18" charset="0"/>
              </a:rPr>
              <a:t>chấn</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thương</a:t>
            </a:r>
            <a:r>
              <a:rPr lang="en-US" sz="2800">
                <a:latin typeface="Times New Roman" pitchFamily="18" charset="0"/>
                <a:cs typeface="Times New Roman" pitchFamily="18" charset="0"/>
              </a:rPr>
              <a:t> ở </a:t>
            </a:r>
            <a:r>
              <a:rPr lang="en-US" sz="2800" err="1">
                <a:latin typeface="Times New Roman" pitchFamily="18" charset="0"/>
                <a:cs typeface="Times New Roman" pitchFamily="18" charset="0"/>
              </a:rPr>
              <a:t>vùng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đầu</a:t>
            </a:r>
            <a:r>
              <a:rPr lang="en-US" sz="2800">
                <a:latin typeface="Times New Roman" pitchFamily="18" charset="0"/>
                <a:cs typeface="Times New Roman" pitchFamily="18" charset="0"/>
              </a:rPr>
              <a:t> </a:t>
            </a:r>
            <a:r>
              <a:rPr lang="en-US" sz="2800" err="1" smtClean="0">
                <a:latin typeface="Times New Roman" pitchFamily="18" charset="0"/>
                <a:cs typeface="Times New Roman" pitchFamily="18" charset="0"/>
              </a:rPr>
              <a:t>cổ</a:t>
            </a:r>
            <a:endParaRPr lang="en-US" sz="2800" smtClean="0">
              <a:latin typeface="Times New Roman" pitchFamily="18" charset="0"/>
              <a:cs typeface="Times New Roman" pitchFamily="18" charset="0"/>
            </a:endParaRPr>
          </a:p>
          <a:p>
            <a:pPr lvl="0" algn="just"/>
            <a:endParaRPr lang="en-US" sz="800" smtClean="0">
              <a:latin typeface="Times New Roman" pitchFamily="18" charset="0"/>
              <a:cs typeface="Times New Roman" pitchFamily="18" charset="0"/>
            </a:endParaRPr>
          </a:p>
          <a:p>
            <a:pPr lvl="0" algn="just"/>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Một</a:t>
            </a:r>
            <a:r>
              <a:rPr lang="en-US" sz="2800" smtClean="0">
                <a:latin typeface="Times New Roman" pitchFamily="18" charset="0"/>
                <a:cs typeface="Times New Roman" pitchFamily="18" charset="0"/>
              </a:rPr>
              <a:t> </a:t>
            </a:r>
            <a:r>
              <a:rPr lang="en-US" sz="2800" err="1">
                <a:latin typeface="Times New Roman" pitchFamily="18" charset="0"/>
                <a:cs typeface="Times New Roman" pitchFamily="18" charset="0"/>
              </a:rPr>
              <a:t>số</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bệnh</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lý</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liên</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quan</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đến</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đường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thở</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khó</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Hội</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chứng</a:t>
            </a:r>
            <a:r>
              <a:rPr lang="en-US" sz="2800">
                <a:latin typeface="Times New Roman" pitchFamily="18" charset="0"/>
                <a:cs typeface="Times New Roman" pitchFamily="18" charset="0"/>
              </a:rPr>
              <a:t> Down, </a:t>
            </a:r>
            <a:r>
              <a:rPr lang="en-US" sz="2800" err="1">
                <a:latin typeface="Times New Roman" pitchFamily="18" charset="0"/>
                <a:cs typeface="Times New Roman" pitchFamily="18" charset="0"/>
              </a:rPr>
              <a:t>hội</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chứng</a:t>
            </a:r>
            <a:r>
              <a:rPr lang="en-US" sz="2800">
                <a:latin typeface="Times New Roman" pitchFamily="18" charset="0"/>
                <a:cs typeface="Times New Roman" pitchFamily="18" charset="0"/>
              </a:rPr>
              <a:t> Pierre Robin, </a:t>
            </a:r>
            <a:r>
              <a:rPr lang="en-US" sz="2800" err="1">
                <a:latin typeface="Times New Roman" pitchFamily="18" charset="0"/>
                <a:cs typeface="Times New Roman" pitchFamily="18" charset="0"/>
              </a:rPr>
              <a:t>hở</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hàm</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ếch</a:t>
            </a:r>
            <a:r>
              <a:rPr lang="en-US" sz="2800">
                <a:latin typeface="Times New Roman" pitchFamily="18" charset="0"/>
                <a:cs typeface="Times New Roman" pitchFamily="18" charset="0"/>
              </a:rPr>
              <a:t>, </a:t>
            </a:r>
            <a:r>
              <a:rPr lang="en-US" sz="2800" err="1" smtClean="0">
                <a:latin typeface="Times New Roman" pitchFamily="18" charset="0"/>
                <a:cs typeface="Times New Roman" pitchFamily="18" charset="0"/>
              </a:rPr>
              <a:t>dị</a:t>
            </a:r>
            <a:r>
              <a:rPr lang="en-US" sz="2800" smtClean="0">
                <a:latin typeface="Times New Roman" pitchFamily="18" charset="0"/>
                <a:cs typeface="Times New Roman" pitchFamily="18" charset="0"/>
              </a:rPr>
              <a:t> </a:t>
            </a:r>
            <a:r>
              <a:rPr lang="en-US" sz="2800" err="1">
                <a:latin typeface="Times New Roman" pitchFamily="18" charset="0"/>
                <a:cs typeface="Times New Roman" pitchFamily="18" charset="0"/>
              </a:rPr>
              <a:t>dạng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sọ</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mặt</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viêm</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cột</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sống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dính</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khớp</a:t>
            </a:r>
            <a:r>
              <a:rPr lang="en-US" sz="2800">
                <a:latin typeface="Times New Roman" pitchFamily="18" charset="0"/>
                <a:cs typeface="Times New Roman" pitchFamily="18" charset="0"/>
              </a:rPr>
              <a:t>, </a:t>
            </a:r>
            <a:r>
              <a:rPr lang="en-US" sz="2800" err="1" smtClean="0">
                <a:latin typeface="Times New Roman" pitchFamily="18" charset="0"/>
                <a:cs typeface="Times New Roman" pitchFamily="18" charset="0"/>
              </a:rPr>
              <a:t>cột</a:t>
            </a:r>
            <a:r>
              <a:rPr lang="en-US" sz="2800" smtClean="0">
                <a:latin typeface="Times New Roman" pitchFamily="18" charset="0"/>
                <a:cs typeface="Times New Roman" pitchFamily="18" charset="0"/>
              </a:rPr>
              <a:t> </a:t>
            </a:r>
            <a:r>
              <a:rPr lang="en-US" sz="2800" err="1">
                <a:latin typeface="Times New Roman" pitchFamily="18" charset="0"/>
                <a:cs typeface="Times New Roman" pitchFamily="18" charset="0"/>
              </a:rPr>
              <a:t>sống</a:t>
            </a:r>
            <a:r>
              <a:rPr lang="en-US" sz="2800">
                <a:latin typeface="Times New Roman" pitchFamily="18" charset="0"/>
                <a:cs typeface="Times New Roman" pitchFamily="18" charset="0"/>
              </a:rPr>
              <a:t> </a:t>
            </a:r>
            <a:r>
              <a:rPr lang="en-US" sz="2800" err="1" smtClean="0">
                <a:latin typeface="Times New Roman" pitchFamily="18" charset="0"/>
                <a:cs typeface="Times New Roman" pitchFamily="18" charset="0"/>
              </a:rPr>
              <a:t>cổ</a:t>
            </a:r>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bất</a:t>
            </a:r>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thường</a:t>
            </a:r>
            <a:r>
              <a:rPr lang="en-US" sz="2800" smtClean="0">
                <a:latin typeface="Times New Roman" pitchFamily="18" charset="0"/>
                <a:cs typeface="Times New Roman" pitchFamily="18" charset="0"/>
              </a:rPr>
              <a:t>, </a:t>
            </a:r>
            <a:r>
              <a:rPr lang="en-US" sz="2800" err="1">
                <a:latin typeface="Times New Roman" pitchFamily="18" charset="0"/>
                <a:cs typeface="Times New Roman" pitchFamily="18" charset="0"/>
              </a:rPr>
              <a:t>phù</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nề</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đường</a:t>
            </a:r>
            <a:r>
              <a:rPr lang="en-US" sz="2800">
                <a:latin typeface="Times New Roman" pitchFamily="18" charset="0"/>
                <a:cs typeface="Times New Roman" pitchFamily="18" charset="0"/>
              </a:rPr>
              <a:t> </a:t>
            </a:r>
            <a:r>
              <a:rPr lang="en-US" sz="2800" err="1" smtClean="0">
                <a:latin typeface="Times New Roman" pitchFamily="18" charset="0"/>
                <a:cs typeface="Times New Roman" pitchFamily="18" charset="0"/>
              </a:rPr>
              <a:t>thở</a:t>
            </a:r>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sẹo</a:t>
            </a:r>
            <a:r>
              <a:rPr lang="en-US" sz="2800" smtClean="0">
                <a:latin typeface="Times New Roman" pitchFamily="18" charset="0"/>
                <a:cs typeface="Times New Roman" pitchFamily="18" charset="0"/>
              </a:rPr>
              <a:t> </a:t>
            </a:r>
            <a:r>
              <a:rPr lang="en-US" sz="2800" err="1">
                <a:latin typeface="Times New Roman" pitchFamily="18" charset="0"/>
                <a:cs typeface="Times New Roman" pitchFamily="18" charset="0"/>
              </a:rPr>
              <a:t>vùng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mặt</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cổ</a:t>
            </a:r>
            <a:r>
              <a:rPr lang="en-US" sz="2800">
                <a:latin typeface="Times New Roman" pitchFamily="18" charset="0"/>
                <a:cs typeface="Times New Roman" pitchFamily="18" charset="0"/>
              </a:rPr>
              <a:t>, </a:t>
            </a:r>
            <a:r>
              <a:rPr lang="en-US" sz="2800" err="1" smtClean="0">
                <a:latin typeface="Times New Roman" pitchFamily="18" charset="0"/>
                <a:cs typeface="Times New Roman" pitchFamily="18" charset="0"/>
              </a:rPr>
              <a:t>dị</a:t>
            </a:r>
            <a:r>
              <a:rPr lang="en-US" sz="2800" smtClean="0">
                <a:latin typeface="Times New Roman" pitchFamily="18" charset="0"/>
                <a:cs typeface="Times New Roman" pitchFamily="18" charset="0"/>
              </a:rPr>
              <a:t> </a:t>
            </a:r>
            <a:r>
              <a:rPr lang="en-US" sz="2800" err="1">
                <a:latin typeface="Times New Roman" pitchFamily="18" charset="0"/>
                <a:cs typeface="Times New Roman" pitchFamily="18" charset="0"/>
              </a:rPr>
              <a:t>vật</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béo</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phì</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thai</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nghén</a:t>
            </a:r>
            <a:r>
              <a:rPr lang="en-US" sz="2800" smtClean="0">
                <a:latin typeface="Times New Roman" pitchFamily="18" charset="0"/>
                <a:cs typeface="Times New Roman" pitchFamily="18" charset="0"/>
              </a:rPr>
              <a:t>......</a:t>
            </a:r>
            <a:endParaRPr lang="en-US" sz="2800">
              <a:latin typeface="Times New Roman" pitchFamily="18" charset="0"/>
              <a:cs typeface="Times New Roman" pitchFamily="18" charset="0"/>
            </a:endParaRPr>
          </a:p>
        </p:txBody>
      </p:sp>
      <p:sp>
        <p:nvSpPr>
          <p:cNvPr id="4" name="Rectangle 3"/>
          <p:cNvSpPr/>
          <p:nvPr/>
        </p:nvSpPr>
        <p:spPr>
          <a:xfrm>
            <a:off x="419100" y="226130"/>
            <a:ext cx="8153400" cy="1569660"/>
          </a:xfrm>
          <a:prstGeom prst="rect">
            <a:avLst/>
          </a:prstGeom>
        </p:spPr>
        <p:txBody>
          <a:bodyPr wrap="square">
            <a:spAutoFit/>
          </a:bodyPr>
          <a:lstStyle/>
          <a:p>
            <a:pPr algn="ctr"/>
            <a:r>
              <a:rPr lang="en-US" sz="4800" b="1">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2. </a:t>
            </a:r>
            <a:r>
              <a:rPr lang="en-US" sz="4800" b="1" err="1">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Khám</a:t>
            </a:r>
            <a:r>
              <a:rPr lang="en-US" sz="4800" b="1">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800" b="1" err="1">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đánh</a:t>
            </a:r>
            <a:r>
              <a:rPr lang="en-US" sz="4800" b="1">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800" b="1" err="1">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giá</a:t>
            </a:r>
            <a:r>
              <a:rPr lang="en-US" sz="4800" b="1">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800" b="1" err="1">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tiên</a:t>
            </a:r>
            <a:r>
              <a:rPr lang="en-US" sz="4800" b="1">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800" b="1" err="1">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lượng</a:t>
            </a:r>
            <a:r>
              <a:rPr lang="en-US" sz="4800" b="1">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800" b="1" err="1">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đặt</a:t>
            </a:r>
            <a:r>
              <a:rPr lang="en-US" sz="4800" b="1">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800" b="1" err="1" smtClean="0">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Nội</a:t>
            </a:r>
            <a:r>
              <a:rPr lang="en-US" sz="4800" b="1" smtClean="0">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800" b="1" err="1" smtClean="0">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khí</a:t>
            </a:r>
            <a:r>
              <a:rPr lang="en-US" sz="4800" b="1" smtClean="0">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800" b="1" err="1" smtClean="0">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quản</a:t>
            </a:r>
            <a:r>
              <a:rPr lang="en-US" sz="4800" b="1" smtClean="0">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800" b="1" err="1" smtClean="0">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khó</a:t>
            </a:r>
            <a:endParaRPr lang="en-US" sz="4800">
              <a:solidFill>
                <a:schemeClr val="bg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152400" y="2008314"/>
            <a:ext cx="3886200" cy="584775"/>
          </a:xfrm>
          <a:prstGeom prst="rect">
            <a:avLst/>
          </a:prstGeom>
        </p:spPr>
        <p:txBody>
          <a:bodyPr wrap="square">
            <a:spAutoFit/>
          </a:bodyPr>
          <a:lstStyle/>
          <a:p>
            <a:r>
              <a:rPr lang="en-US" sz="3200" b="1" smtClean="0">
                <a:latin typeface="Times New Roman" pitchFamily="18" charset="0"/>
                <a:cs typeface="Times New Roman" pitchFamily="18" charset="0"/>
              </a:rPr>
              <a:t>2.1. </a:t>
            </a:r>
            <a:r>
              <a:rPr lang="en-US" sz="3200" b="1" err="1" smtClean="0">
                <a:latin typeface="Times New Roman" pitchFamily="18" charset="0"/>
                <a:cs typeface="Times New Roman" pitchFamily="18" charset="0"/>
              </a:rPr>
              <a:t>Khai</a:t>
            </a:r>
            <a:r>
              <a:rPr lang="en-US" sz="3200" b="1" smtClean="0">
                <a:latin typeface="Times New Roman" pitchFamily="18" charset="0"/>
                <a:cs typeface="Times New Roman" pitchFamily="18" charset="0"/>
              </a:rPr>
              <a:t> </a:t>
            </a:r>
            <a:r>
              <a:rPr lang="en-US" sz="3200" b="1" err="1" smtClean="0">
                <a:latin typeface="Times New Roman" pitchFamily="18" charset="0"/>
                <a:cs typeface="Times New Roman" pitchFamily="18" charset="0"/>
              </a:rPr>
              <a:t>thác</a:t>
            </a:r>
            <a:r>
              <a:rPr lang="en-US" sz="3200" b="1" smtClean="0">
                <a:latin typeface="Times New Roman" pitchFamily="18" charset="0"/>
                <a:cs typeface="Times New Roman" pitchFamily="18" charset="0"/>
              </a:rPr>
              <a:t> </a:t>
            </a:r>
            <a:r>
              <a:rPr lang="en-US" sz="3200" b="1" err="1" smtClean="0">
                <a:latin typeface="Times New Roman" pitchFamily="18" charset="0"/>
                <a:cs typeface="Times New Roman" pitchFamily="18" charset="0"/>
              </a:rPr>
              <a:t>tiền</a:t>
            </a:r>
            <a:r>
              <a:rPr lang="en-US" sz="3200" b="1" smtClean="0">
                <a:latin typeface="Times New Roman" pitchFamily="18" charset="0"/>
                <a:cs typeface="Times New Roman" pitchFamily="18" charset="0"/>
              </a:rPr>
              <a:t> </a:t>
            </a:r>
            <a:r>
              <a:rPr lang="en-US" sz="3200" b="1" err="1" smtClean="0">
                <a:latin typeface="Times New Roman" pitchFamily="18" charset="0"/>
                <a:cs typeface="Times New Roman" pitchFamily="18" charset="0"/>
              </a:rPr>
              <a:t>sử</a:t>
            </a:r>
            <a:endParaRPr lang="en-US" sz="3200">
              <a:latin typeface="Times New Roman" pitchFamily="18" charset="0"/>
              <a:cs typeface="Times New Roman" pitchFamily="18" charset="0"/>
            </a:endParaRPr>
          </a:p>
        </p:txBody>
      </p:sp>
    </p:spTree>
    <p:extLst>
      <p:ext uri="{BB962C8B-B14F-4D97-AF65-F5344CB8AC3E}">
        <p14:creationId xmlns:p14="http://schemas.microsoft.com/office/powerpoint/2010/main" val="1136827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85" y="712201"/>
            <a:ext cx="5864106" cy="888000"/>
          </a:xfrm>
          <a:prstGeom prst="rect">
            <a:avLst/>
          </a:prstGeom>
        </p:spPr>
        <p:txBody>
          <a:bodyPr wrap="none">
            <a:spAutoFit/>
          </a:bodyPr>
          <a:lstStyle/>
          <a:p>
            <a:pPr marL="742950" lvl="1" indent="-285750" algn="just">
              <a:lnSpc>
                <a:spcPct val="115000"/>
              </a:lnSpc>
              <a:spcAft>
                <a:spcPts val="0"/>
              </a:spcAft>
              <a:buFont typeface="+mj-lt"/>
              <a:buAutoNum type="arabicPeriod" startAt="2"/>
            </a:pPr>
            <a:r>
              <a:rPr lang="en-US" sz="4800" b="1" smtClean="0">
                <a:latin typeface="Times New Roman"/>
                <a:ea typeface="Times New Roman"/>
                <a:cs typeface="Times New Roman"/>
              </a:rPr>
              <a:t>2. </a:t>
            </a:r>
            <a:r>
              <a:rPr lang="en-US" sz="4800" b="1" err="1" smtClean="0">
                <a:effectLst/>
                <a:latin typeface="Times New Roman"/>
                <a:ea typeface="Times New Roman"/>
                <a:cs typeface="Times New Roman"/>
              </a:rPr>
              <a:t>Khám</a:t>
            </a:r>
            <a:r>
              <a:rPr lang="en-US" sz="4800" b="1" smtClean="0">
                <a:effectLst/>
                <a:latin typeface="Times New Roman"/>
                <a:ea typeface="Times New Roman"/>
                <a:cs typeface="Times New Roman"/>
              </a:rPr>
              <a:t> </a:t>
            </a:r>
            <a:r>
              <a:rPr lang="en-US" sz="4800" b="1" err="1" smtClean="0">
                <a:effectLst/>
                <a:latin typeface="Times New Roman"/>
                <a:ea typeface="Times New Roman"/>
                <a:cs typeface="Times New Roman"/>
              </a:rPr>
              <a:t>lâm</a:t>
            </a:r>
            <a:r>
              <a:rPr lang="en-US" sz="4800" b="1" smtClean="0">
                <a:effectLst/>
                <a:latin typeface="Times New Roman"/>
                <a:ea typeface="Times New Roman"/>
                <a:cs typeface="Times New Roman"/>
              </a:rPr>
              <a:t> </a:t>
            </a:r>
            <a:r>
              <a:rPr lang="en-US" sz="4800" b="1" err="1" smtClean="0">
                <a:effectLst/>
                <a:latin typeface="Times New Roman"/>
                <a:ea typeface="Times New Roman"/>
                <a:cs typeface="Times New Roman"/>
              </a:rPr>
              <a:t>sàng</a:t>
            </a:r>
            <a:endParaRPr lang="en-US" sz="4800" smtClean="0">
              <a:effectLst/>
              <a:latin typeface="Calibri"/>
              <a:ea typeface="Calibri"/>
              <a:cs typeface="Times New Roman"/>
            </a:endParaRPr>
          </a:p>
        </p:txBody>
      </p:sp>
      <p:sp>
        <p:nvSpPr>
          <p:cNvPr id="2" name="Rectangle 1"/>
          <p:cNvSpPr/>
          <p:nvPr/>
        </p:nvSpPr>
        <p:spPr>
          <a:xfrm>
            <a:off x="152400" y="1752600"/>
            <a:ext cx="8763000" cy="4001095"/>
          </a:xfrm>
          <a:prstGeom prst="rect">
            <a:avLst/>
          </a:prstGeom>
        </p:spPr>
        <p:txBody>
          <a:bodyPr wrap="square">
            <a:spAutoFit/>
          </a:bodyPr>
          <a:lstStyle/>
          <a:p>
            <a:pPr algn="just">
              <a:spcAft>
                <a:spcPts val="0"/>
              </a:spcAft>
            </a:pPr>
            <a:r>
              <a:rPr lang="en-US" sz="3200" smtClean="0">
                <a:latin typeface="Times New Roman" panose="02020603050405020304" pitchFamily="18" charset="0"/>
                <a:ea typeface="Calibri" panose="020F0502020204030204" pitchFamily="34" charset="0"/>
              </a:rPr>
              <a:t>- </a:t>
            </a:r>
            <a:r>
              <a:rPr lang="en-US" sz="3200" err="1" smtClean="0">
                <a:latin typeface="Times New Roman" panose="02020603050405020304" pitchFamily="18" charset="0"/>
                <a:ea typeface="Times New Roman" panose="02020603050405020304" pitchFamily="18" charset="0"/>
              </a:rPr>
              <a:t>Đa</a:t>
            </a:r>
            <a:r>
              <a:rPr lang="en-US" sz="3200" smtClean="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số</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NKQ</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khó</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có</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thể</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dự</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đoán</a:t>
            </a:r>
            <a:r>
              <a:rPr lang="en-US" sz="3200">
                <a:latin typeface="Times New Roman" panose="02020603050405020304" pitchFamily="18" charset="0"/>
                <a:ea typeface="Times New Roman" panose="02020603050405020304" pitchFamily="18" charset="0"/>
              </a:rPr>
              <a:t> qua </a:t>
            </a:r>
            <a:r>
              <a:rPr lang="en-US" sz="3200" err="1">
                <a:latin typeface="Times New Roman" panose="02020603050405020304" pitchFamily="18" charset="0"/>
                <a:ea typeface="Times New Roman" panose="02020603050405020304" pitchFamily="18" charset="0"/>
              </a:rPr>
              <a:t>khám</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lâm</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sàng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trước</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thủ</a:t>
            </a:r>
            <a:r>
              <a:rPr lang="en-US" sz="320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thuật</a:t>
            </a:r>
            <a:endParaRPr lang="en-US" sz="3200" smtClean="0">
              <a:latin typeface="Times New Roman" panose="02020603050405020304" pitchFamily="18" charset="0"/>
              <a:ea typeface="Times New Roman" panose="02020603050405020304" pitchFamily="18" charset="0"/>
            </a:endParaRPr>
          </a:p>
          <a:p>
            <a:pPr algn="just">
              <a:spcAft>
                <a:spcPts val="0"/>
              </a:spcAft>
            </a:pPr>
            <a:endParaRPr lang="en-US" sz="1000">
              <a:latin typeface="Times New Roman" panose="02020603050405020304" pitchFamily="18" charset="0"/>
              <a:ea typeface="Times New Roman" panose="02020603050405020304" pitchFamily="18" charset="0"/>
            </a:endParaRPr>
          </a:p>
          <a:p>
            <a:pPr algn="just">
              <a:spcAft>
                <a:spcPts val="0"/>
              </a:spcAft>
            </a:pPr>
            <a:r>
              <a:rPr lang="en-US" sz="3200" smtClean="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Đánh</a:t>
            </a:r>
            <a:r>
              <a:rPr lang="en-US" sz="3200" smtClean="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giá</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vẫn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có</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dương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tính</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giả</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và</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âm</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tính</a:t>
            </a:r>
            <a:r>
              <a:rPr lang="en-US" sz="320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giả</a:t>
            </a:r>
            <a:endParaRPr lang="en-US" sz="3200" smtClean="0">
              <a:latin typeface="Times New Roman" panose="02020603050405020304" pitchFamily="18" charset="0"/>
              <a:ea typeface="Times New Roman" panose="02020603050405020304" pitchFamily="18" charset="0"/>
            </a:endParaRPr>
          </a:p>
          <a:p>
            <a:pPr algn="just">
              <a:spcAft>
                <a:spcPts val="0"/>
              </a:spcAft>
            </a:pPr>
            <a:endParaRPr lang="en-US" sz="1000">
              <a:latin typeface="Times New Roman" panose="02020603050405020304" pitchFamily="18" charset="0"/>
              <a:ea typeface="Times New Roman" panose="02020603050405020304" pitchFamily="18" charset="0"/>
            </a:endParaRPr>
          </a:p>
          <a:p>
            <a:pPr algn="just">
              <a:spcAft>
                <a:spcPts val="0"/>
              </a:spcAft>
            </a:pPr>
            <a:r>
              <a:rPr lang="en-US" sz="3200" smtClean="0">
                <a:latin typeface="Times New Roman" panose="02020603050405020304" pitchFamily="18" charset="0"/>
                <a:ea typeface="Times New Roman" panose="02020603050405020304" pitchFamily="18" charset="0"/>
              </a:rPr>
              <a:t>- </a:t>
            </a:r>
            <a:r>
              <a:rPr lang="en-US" sz="3200" err="1" smtClean="0">
                <a:latin typeface="Times New Roman" panose="02020603050405020304" pitchFamily="18" charset="0"/>
                <a:ea typeface="Times New Roman" panose="02020603050405020304" pitchFamily="18" charset="0"/>
              </a:rPr>
              <a:t>Không</a:t>
            </a:r>
            <a:r>
              <a:rPr lang="en-US" sz="3200" smtClean="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có</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yếu</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tố</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tiên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lượng</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đơn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lẻ</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nào</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hoàn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toàn</a:t>
            </a:r>
            <a:r>
              <a:rPr lang="en-US" sz="3200">
                <a:latin typeface="Times New Roman" panose="02020603050405020304" pitchFamily="18" charset="0"/>
                <a:ea typeface="Times New Roman" panose="02020603050405020304" pitchFamily="18" charset="0"/>
              </a:rPr>
              <a:t> tin </a:t>
            </a:r>
            <a:r>
              <a:rPr lang="en-US" sz="3200" err="1" smtClean="0">
                <a:latin typeface="Times New Roman" panose="02020603050405020304" pitchFamily="18" charset="0"/>
                <a:ea typeface="Times New Roman" panose="02020603050405020304" pitchFamily="18" charset="0"/>
              </a:rPr>
              <a:t>cậy</a:t>
            </a:r>
            <a:endParaRPr lang="en-US" sz="3200" smtClean="0">
              <a:latin typeface="Times New Roman" panose="02020603050405020304" pitchFamily="18" charset="0"/>
              <a:ea typeface="Times New Roman" panose="02020603050405020304" pitchFamily="18" charset="0"/>
            </a:endParaRPr>
          </a:p>
          <a:p>
            <a:pPr algn="just">
              <a:spcAft>
                <a:spcPts val="0"/>
              </a:spcAft>
            </a:pPr>
            <a:endParaRPr lang="en-US" sz="1000">
              <a:latin typeface="Times New Roman" panose="02020603050405020304" pitchFamily="18" charset="0"/>
              <a:ea typeface="Times New Roman" panose="02020603050405020304" pitchFamily="18" charset="0"/>
            </a:endParaRPr>
          </a:p>
          <a:p>
            <a:pPr algn="just">
              <a:spcAft>
                <a:spcPts val="0"/>
              </a:spcAft>
            </a:pP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Cần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phối</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hợp</a:t>
            </a:r>
            <a:r>
              <a:rPr lang="en-US" sz="3200">
                <a:latin typeface="Times New Roman" panose="02020603050405020304" pitchFamily="18" charset="0"/>
                <a:ea typeface="Times New Roman" panose="02020603050405020304" pitchFamily="18" charset="0"/>
              </a:rPr>
              <a:t> ≥2 </a:t>
            </a:r>
            <a:r>
              <a:rPr lang="en-US" sz="3200" err="1">
                <a:latin typeface="Times New Roman" panose="02020603050405020304" pitchFamily="18" charset="0"/>
                <a:ea typeface="Times New Roman" panose="02020603050405020304" pitchFamily="18" charset="0"/>
              </a:rPr>
              <a:t>yếu</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tố</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dự</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đoán</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để</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giảm</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NKQ</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khó</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ngoài</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dự</a:t>
            </a:r>
            <a:r>
              <a:rPr lang="en-US" sz="3200">
                <a:latin typeface="Times New Roman" panose="02020603050405020304" pitchFamily="18" charset="0"/>
                <a:ea typeface="Times New Roman" panose="02020603050405020304" pitchFamily="18" charset="0"/>
              </a:rPr>
              <a:t> </a:t>
            </a:r>
            <a:r>
              <a:rPr lang="en-US" sz="3200" err="1">
                <a:latin typeface="Times New Roman" panose="02020603050405020304" pitchFamily="18" charset="0"/>
                <a:ea typeface="Times New Roman" panose="02020603050405020304" pitchFamily="18" charset="0"/>
              </a:rPr>
              <a:t>kiến</a:t>
            </a:r>
            <a:endParaRPr lang="en-US" sz="3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22438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81000"/>
            <a:ext cx="5867400" cy="658642"/>
          </a:xfrm>
          <a:prstGeom prst="rect">
            <a:avLst/>
          </a:prstGeom>
        </p:spPr>
        <p:txBody>
          <a:bodyPr wrap="square">
            <a:spAutoFit/>
          </a:bodyPr>
          <a:lstStyle/>
          <a:p>
            <a:pPr indent="457200">
              <a:lnSpc>
                <a:spcPct val="115000"/>
              </a:lnSpc>
              <a:spcAft>
                <a:spcPts val="0"/>
              </a:spcAft>
            </a:pPr>
            <a:r>
              <a:rPr lang="en-US" sz="3200" b="1" smtClean="0">
                <a:effectLst/>
                <a:latin typeface="Times New Roman"/>
                <a:ea typeface="Times New Roman"/>
                <a:cs typeface="Times New Roman"/>
              </a:rPr>
              <a:t>* </a:t>
            </a:r>
            <a:r>
              <a:rPr lang="en-US" sz="3200" b="1" err="1" smtClean="0">
                <a:effectLst/>
                <a:latin typeface="Times New Roman"/>
                <a:ea typeface="Times New Roman"/>
                <a:cs typeface="Times New Roman"/>
              </a:rPr>
              <a:t>Nhìn</a:t>
            </a:r>
            <a:r>
              <a:rPr lang="en-US" sz="3200" b="1" smtClean="0">
                <a:effectLst/>
                <a:latin typeface="Times New Roman"/>
                <a:ea typeface="Times New Roman"/>
                <a:cs typeface="Times New Roman"/>
              </a:rPr>
              <a:t> </a:t>
            </a:r>
            <a:r>
              <a:rPr lang="en-US" sz="3200" b="1" err="1" smtClean="0">
                <a:effectLst/>
                <a:latin typeface="Times New Roman"/>
                <a:ea typeface="Times New Roman"/>
                <a:cs typeface="Times New Roman"/>
              </a:rPr>
              <a:t>bên</a:t>
            </a:r>
            <a:r>
              <a:rPr lang="en-US" sz="3200" b="1" smtClean="0">
                <a:effectLst/>
                <a:latin typeface="Times New Roman"/>
                <a:ea typeface="Times New Roman"/>
                <a:cs typeface="Times New Roman"/>
              </a:rPr>
              <a:t> </a:t>
            </a:r>
            <a:r>
              <a:rPr lang="en-US" sz="3200" b="1" err="1" smtClean="0">
                <a:effectLst/>
                <a:latin typeface="Times New Roman"/>
                <a:ea typeface="Times New Roman"/>
                <a:cs typeface="Times New Roman"/>
              </a:rPr>
              <a:t>ngoài</a:t>
            </a:r>
            <a:r>
              <a:rPr lang="en-US" sz="3200" b="1" smtClean="0">
                <a:effectLst/>
                <a:latin typeface="Times New Roman"/>
                <a:ea typeface="Times New Roman"/>
                <a:cs typeface="Times New Roman"/>
              </a:rPr>
              <a:t>:</a:t>
            </a:r>
            <a:endParaRPr lang="en-US" sz="3200">
              <a:effectLst/>
              <a:latin typeface="Calibri"/>
              <a:ea typeface="Calibri"/>
              <a:cs typeface="Times New Roman"/>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1750" y="1445440"/>
            <a:ext cx="2571770" cy="3787393"/>
          </a:xfrm>
          <a:prstGeom prst="rect">
            <a:avLst/>
          </a:prstGeom>
        </p:spPr>
      </p:pic>
      <p:sp>
        <p:nvSpPr>
          <p:cNvPr id="5" name="Rectangle 4"/>
          <p:cNvSpPr/>
          <p:nvPr/>
        </p:nvSpPr>
        <p:spPr>
          <a:xfrm>
            <a:off x="339436" y="1295400"/>
            <a:ext cx="6160750" cy="5170646"/>
          </a:xfrm>
          <a:prstGeom prst="rect">
            <a:avLst/>
          </a:prstGeom>
        </p:spPr>
        <p:txBody>
          <a:bodyPr wrap="square">
            <a:spAutoFit/>
          </a:bodyPr>
          <a:lstStyle/>
          <a:p>
            <a:pPr lvl="0"/>
            <a:r>
              <a:rPr lang="en-US" sz="2800" smtClean="0"/>
              <a:t>-</a:t>
            </a:r>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Răng</a:t>
            </a:r>
            <a:r>
              <a:rPr lang="en-US" sz="2800" smtClean="0">
                <a:latin typeface="Times New Roman" pitchFamily="18" charset="0"/>
                <a:cs typeface="Times New Roman" pitchFamily="18" charset="0"/>
              </a:rPr>
              <a:t> </a:t>
            </a:r>
            <a:r>
              <a:rPr lang="en-US" sz="2800" err="1">
                <a:latin typeface="Times New Roman" pitchFamily="18" charset="0"/>
                <a:cs typeface="Times New Roman" pitchFamily="18" charset="0"/>
              </a:rPr>
              <a:t>hô</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răng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hàm</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trên</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nhô</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ra</a:t>
            </a:r>
            <a:r>
              <a:rPr lang="en-US" sz="2800">
                <a:latin typeface="Times New Roman" pitchFamily="18" charset="0"/>
                <a:cs typeface="Times New Roman" pitchFamily="18" charset="0"/>
              </a:rPr>
              <a:t> </a:t>
            </a:r>
            <a:r>
              <a:rPr lang="en-US" sz="2800" err="1" smtClean="0">
                <a:latin typeface="Times New Roman" pitchFamily="18" charset="0"/>
                <a:cs typeface="Times New Roman" pitchFamily="18" charset="0"/>
              </a:rPr>
              <a:t>trước</a:t>
            </a:r>
            <a:endParaRPr lang="en-US" sz="2800" smtClean="0">
              <a:latin typeface="Times New Roman" pitchFamily="18" charset="0"/>
              <a:cs typeface="Times New Roman" pitchFamily="18" charset="0"/>
            </a:endParaRPr>
          </a:p>
          <a:p>
            <a:pPr lvl="0"/>
            <a:endParaRPr lang="en-US" sz="1000">
              <a:latin typeface="Times New Roman" pitchFamily="18" charset="0"/>
              <a:cs typeface="Times New Roman" pitchFamily="18" charset="0"/>
            </a:endParaRPr>
          </a:p>
          <a:p>
            <a:pPr lvl="0"/>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Cằm</a:t>
            </a:r>
            <a:r>
              <a:rPr lang="en-US" sz="2800" smtClean="0">
                <a:latin typeface="Times New Roman" pitchFamily="18" charset="0"/>
                <a:cs typeface="Times New Roman" pitchFamily="18" charset="0"/>
              </a:rPr>
              <a:t> </a:t>
            </a:r>
            <a:r>
              <a:rPr lang="en-US" sz="2800" err="1">
                <a:latin typeface="Times New Roman" pitchFamily="18" charset="0"/>
                <a:cs typeface="Times New Roman" pitchFamily="18" charset="0"/>
              </a:rPr>
              <a:t>lẹm</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hàm</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dưới</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nhỏ</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hớt</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ra</a:t>
            </a:r>
            <a:r>
              <a:rPr lang="en-US" sz="2800">
                <a:latin typeface="Times New Roman" pitchFamily="18" charset="0"/>
                <a:cs typeface="Times New Roman" pitchFamily="18" charset="0"/>
              </a:rPr>
              <a:t> </a:t>
            </a:r>
            <a:r>
              <a:rPr lang="en-US" sz="2800" err="1" smtClean="0">
                <a:latin typeface="Times New Roman" pitchFamily="18" charset="0"/>
                <a:cs typeface="Times New Roman" pitchFamily="18" charset="0"/>
              </a:rPr>
              <a:t>sau</a:t>
            </a:r>
            <a:endParaRPr lang="en-US" sz="2800" smtClean="0">
              <a:latin typeface="Times New Roman" pitchFamily="18" charset="0"/>
              <a:cs typeface="Times New Roman" pitchFamily="18" charset="0"/>
            </a:endParaRPr>
          </a:p>
          <a:p>
            <a:pPr lvl="0"/>
            <a:endParaRPr lang="en-US" sz="1000">
              <a:latin typeface="Times New Roman" pitchFamily="18" charset="0"/>
              <a:cs typeface="Times New Roman" pitchFamily="18" charset="0"/>
            </a:endParaRPr>
          </a:p>
          <a:p>
            <a:pPr lvl="0"/>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Lưỡi</a:t>
            </a:r>
            <a:r>
              <a:rPr lang="en-US" sz="2800" smtClean="0">
                <a:latin typeface="Times New Roman" pitchFamily="18" charset="0"/>
                <a:cs typeface="Times New Roman" pitchFamily="18" charset="0"/>
              </a:rPr>
              <a:t> </a:t>
            </a:r>
            <a:r>
              <a:rPr lang="en-US" sz="2800">
                <a:latin typeface="Times New Roman" pitchFamily="18" charset="0"/>
                <a:cs typeface="Times New Roman" pitchFamily="18" charset="0"/>
              </a:rPr>
              <a:t>to, </a:t>
            </a:r>
            <a:r>
              <a:rPr lang="en-US" sz="2800" err="1">
                <a:latin typeface="Times New Roman" pitchFamily="18" charset="0"/>
                <a:cs typeface="Times New Roman" pitchFamily="18" charset="0"/>
              </a:rPr>
              <a:t>khoang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miệng</a:t>
            </a:r>
            <a:r>
              <a:rPr lang="en-US" sz="2800">
                <a:latin typeface="Times New Roman" pitchFamily="18" charset="0"/>
                <a:cs typeface="Times New Roman" pitchFamily="18" charset="0"/>
              </a:rPr>
              <a:t> </a:t>
            </a:r>
            <a:r>
              <a:rPr lang="en-US" sz="2800" err="1" smtClean="0">
                <a:latin typeface="Times New Roman" pitchFamily="18" charset="0"/>
                <a:cs typeface="Times New Roman" pitchFamily="18" charset="0"/>
              </a:rPr>
              <a:t>hẹp</a:t>
            </a:r>
            <a:endParaRPr lang="en-US" sz="2800" smtClean="0">
              <a:latin typeface="Times New Roman" pitchFamily="18" charset="0"/>
              <a:cs typeface="Times New Roman" pitchFamily="18" charset="0"/>
            </a:endParaRPr>
          </a:p>
          <a:p>
            <a:pPr lvl="0"/>
            <a:endParaRPr lang="en-US" sz="1000">
              <a:latin typeface="Times New Roman" pitchFamily="18" charset="0"/>
              <a:cs typeface="Times New Roman" pitchFamily="18" charset="0"/>
            </a:endParaRPr>
          </a:p>
          <a:p>
            <a:pPr lvl="0"/>
            <a:r>
              <a:rPr lang="en-US" sz="2600" smtClean="0">
                <a:latin typeface="Times New Roman" pitchFamily="18" charset="0"/>
                <a:cs typeface="Times New Roman" pitchFamily="18" charset="0"/>
              </a:rPr>
              <a:t>- </a:t>
            </a:r>
            <a:r>
              <a:rPr lang="en-US" sz="2600" err="1" smtClean="0">
                <a:latin typeface="Times New Roman" pitchFamily="18" charset="0"/>
                <a:cs typeface="Times New Roman" pitchFamily="18" charset="0"/>
              </a:rPr>
              <a:t>Sún</a:t>
            </a:r>
            <a:r>
              <a:rPr lang="en-US" sz="2600" smtClean="0">
                <a:latin typeface="Times New Roman" pitchFamily="18" charset="0"/>
                <a:cs typeface="Times New Roman" pitchFamily="18" charset="0"/>
              </a:rPr>
              <a:t> </a:t>
            </a:r>
            <a:r>
              <a:rPr lang="en-US" sz="2600" err="1">
                <a:latin typeface="Times New Roman" pitchFamily="18" charset="0"/>
                <a:cs typeface="Times New Roman" pitchFamily="18" charset="0"/>
              </a:rPr>
              <a:t>răng</a:t>
            </a:r>
            <a:r>
              <a:rPr lang="en-US" sz="2600">
                <a:latin typeface="Times New Roman" pitchFamily="18" charset="0"/>
                <a:cs typeface="Times New Roman" pitchFamily="18" charset="0"/>
              </a:rPr>
              <a:t>, </a:t>
            </a:r>
            <a:r>
              <a:rPr lang="en-US" sz="2600" err="1">
                <a:latin typeface="Times New Roman" pitchFamily="18" charset="0"/>
                <a:cs typeface="Times New Roman" pitchFamily="18" charset="0"/>
              </a:rPr>
              <a:t>móm</a:t>
            </a:r>
            <a:r>
              <a:rPr lang="en-US" sz="2600">
                <a:latin typeface="Times New Roman" pitchFamily="18" charset="0"/>
                <a:cs typeface="Times New Roman" pitchFamily="18" charset="0"/>
              </a:rPr>
              <a:t> </a:t>
            </a:r>
            <a:r>
              <a:rPr lang="en-US" sz="2600" err="1">
                <a:latin typeface="Times New Roman" pitchFamily="18" charset="0"/>
                <a:cs typeface="Times New Roman" pitchFamily="18" charset="0"/>
              </a:rPr>
              <a:t>răng</a:t>
            </a:r>
            <a:r>
              <a:rPr lang="en-US" sz="2600">
                <a:latin typeface="Times New Roman" pitchFamily="18" charset="0"/>
                <a:cs typeface="Times New Roman" pitchFamily="18" charset="0"/>
              </a:rPr>
              <a:t>, </a:t>
            </a:r>
            <a:r>
              <a:rPr lang="en-US" sz="2600" err="1">
                <a:latin typeface="Times New Roman" pitchFamily="18" charset="0"/>
                <a:cs typeface="Times New Roman" pitchFamily="18" charset="0"/>
              </a:rPr>
              <a:t>răng</a:t>
            </a:r>
            <a:r>
              <a:rPr lang="en-US" sz="2600">
                <a:latin typeface="Times New Roman" pitchFamily="18" charset="0"/>
                <a:cs typeface="Times New Roman" pitchFamily="18" charset="0"/>
              </a:rPr>
              <a:t> </a:t>
            </a:r>
            <a:r>
              <a:rPr lang="en-US" sz="2600" err="1" smtClean="0">
                <a:latin typeface="Times New Roman" pitchFamily="18" charset="0"/>
                <a:cs typeface="Times New Roman" pitchFamily="18" charset="0"/>
              </a:rPr>
              <a:t>rụng</a:t>
            </a:r>
            <a:r>
              <a:rPr lang="en-US" sz="2600">
                <a:latin typeface="Times New Roman" pitchFamily="18" charset="0"/>
                <a:cs typeface="Times New Roman" pitchFamily="18" charset="0"/>
              </a:rPr>
              <a:t> </a:t>
            </a:r>
            <a:r>
              <a:rPr lang="en-US" sz="2600" err="1" smtClean="0">
                <a:latin typeface="Times New Roman" pitchFamily="18" charset="0"/>
                <a:cs typeface="Times New Roman" pitchFamily="18" charset="0"/>
              </a:rPr>
              <a:t>lởm</a:t>
            </a:r>
            <a:r>
              <a:rPr lang="en-US" sz="2600" smtClean="0">
                <a:latin typeface="Times New Roman" pitchFamily="18" charset="0"/>
                <a:cs typeface="Times New Roman" pitchFamily="18" charset="0"/>
              </a:rPr>
              <a:t> </a:t>
            </a:r>
            <a:r>
              <a:rPr lang="en-US" sz="2600" err="1" smtClean="0">
                <a:latin typeface="Times New Roman" pitchFamily="18" charset="0"/>
                <a:cs typeface="Times New Roman" pitchFamily="18" charset="0"/>
              </a:rPr>
              <a:t>chởm</a:t>
            </a:r>
            <a:endParaRPr lang="en-US" sz="2600" smtClean="0">
              <a:latin typeface="Times New Roman" pitchFamily="18" charset="0"/>
              <a:cs typeface="Times New Roman" pitchFamily="18" charset="0"/>
            </a:endParaRPr>
          </a:p>
          <a:p>
            <a:pPr lvl="0"/>
            <a:endParaRPr lang="en-US" sz="1000">
              <a:latin typeface="Times New Roman" pitchFamily="18" charset="0"/>
              <a:cs typeface="Times New Roman" pitchFamily="18" charset="0"/>
            </a:endParaRPr>
          </a:p>
          <a:p>
            <a:pPr lvl="0"/>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Hầu</a:t>
            </a:r>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cao</a:t>
            </a:r>
            <a:endParaRPr lang="en-US" sz="2800" smtClean="0">
              <a:latin typeface="Times New Roman" pitchFamily="18" charset="0"/>
              <a:cs typeface="Times New Roman" pitchFamily="18" charset="0"/>
            </a:endParaRPr>
          </a:p>
          <a:p>
            <a:pPr lvl="0"/>
            <a:endParaRPr lang="en-US" sz="1000">
              <a:latin typeface="Times New Roman" pitchFamily="18" charset="0"/>
              <a:cs typeface="Times New Roman" pitchFamily="18" charset="0"/>
            </a:endParaRPr>
          </a:p>
          <a:p>
            <a:pPr lvl="0"/>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Cổ</a:t>
            </a:r>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ngắn</a:t>
            </a:r>
            <a:endParaRPr lang="en-US" sz="2800" smtClean="0">
              <a:latin typeface="Times New Roman" pitchFamily="18" charset="0"/>
              <a:cs typeface="Times New Roman" pitchFamily="18" charset="0"/>
            </a:endParaRPr>
          </a:p>
          <a:p>
            <a:pPr lvl="0"/>
            <a:endParaRPr lang="en-US" sz="1000">
              <a:latin typeface="Times New Roman" pitchFamily="18" charset="0"/>
              <a:cs typeface="Times New Roman" pitchFamily="18" charset="0"/>
            </a:endParaRPr>
          </a:p>
          <a:p>
            <a:pPr lvl="0"/>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Béo</a:t>
            </a:r>
            <a:r>
              <a:rPr lang="en-US" sz="2800" smtClean="0">
                <a:latin typeface="Times New Roman" pitchFamily="18" charset="0"/>
                <a:cs typeface="Times New Roman" pitchFamily="18" charset="0"/>
              </a:rPr>
              <a:t> </a:t>
            </a:r>
            <a:r>
              <a:rPr lang="en-US" sz="2800" err="1">
                <a:latin typeface="Times New Roman" pitchFamily="18" charset="0"/>
                <a:cs typeface="Times New Roman" pitchFamily="18" charset="0"/>
              </a:rPr>
              <a:t>phì</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cổ</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ngực</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vú</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quá</a:t>
            </a:r>
            <a:r>
              <a:rPr lang="en-US" sz="2800">
                <a:latin typeface="Times New Roman" pitchFamily="18" charset="0"/>
                <a:cs typeface="Times New Roman" pitchFamily="18" charset="0"/>
              </a:rPr>
              <a:t> </a:t>
            </a:r>
            <a:r>
              <a:rPr lang="en-US" sz="2800" smtClean="0">
                <a:latin typeface="Times New Roman" pitchFamily="18" charset="0"/>
                <a:cs typeface="Times New Roman" pitchFamily="18" charset="0"/>
              </a:rPr>
              <a:t>to</a:t>
            </a:r>
          </a:p>
          <a:p>
            <a:pPr lvl="0"/>
            <a:endParaRPr lang="en-US" sz="1000">
              <a:latin typeface="Times New Roman" pitchFamily="18" charset="0"/>
              <a:cs typeface="Times New Roman" pitchFamily="18" charset="0"/>
            </a:endParaRPr>
          </a:p>
          <a:p>
            <a:pPr lvl="0"/>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Bỏng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chấn</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thương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hàm</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mặt</a:t>
            </a:r>
            <a:r>
              <a:rPr lang="en-US" sz="2800">
                <a:latin typeface="Times New Roman" pitchFamily="18" charset="0"/>
                <a:cs typeface="Times New Roman" pitchFamily="18" charset="0"/>
              </a:rPr>
              <a:t> </a:t>
            </a:r>
            <a:r>
              <a:rPr lang="en-US" sz="2800" err="1" smtClean="0">
                <a:latin typeface="Times New Roman" pitchFamily="18" charset="0"/>
                <a:cs typeface="Times New Roman" pitchFamily="18" charset="0"/>
              </a:rPr>
              <a:t>cổ</a:t>
            </a:r>
            <a:endParaRPr lang="en-US" sz="2800" smtClean="0">
              <a:latin typeface="Times New Roman" pitchFamily="18" charset="0"/>
              <a:cs typeface="Times New Roman" pitchFamily="18" charset="0"/>
            </a:endParaRPr>
          </a:p>
          <a:p>
            <a:pPr lvl="0"/>
            <a:endParaRPr lang="en-US" sz="1000">
              <a:latin typeface="Times New Roman" pitchFamily="18" charset="0"/>
              <a:cs typeface="Times New Roman" pitchFamily="18" charset="0"/>
            </a:endParaRPr>
          </a:p>
          <a:p>
            <a:pPr lvl="0"/>
            <a:r>
              <a:rPr lang="en-US" sz="280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Sẹo</a:t>
            </a:r>
            <a:r>
              <a:rPr lang="en-US" sz="2800" smtClean="0">
                <a:latin typeface="Times New Roman" pitchFamily="18" charset="0"/>
                <a:cs typeface="Times New Roman" pitchFamily="18" charset="0"/>
              </a:rPr>
              <a:t> </a:t>
            </a:r>
            <a:r>
              <a:rPr lang="en-US" sz="2800" err="1">
                <a:latin typeface="Times New Roman" pitchFamily="18" charset="0"/>
                <a:cs typeface="Times New Roman" pitchFamily="18" charset="0"/>
              </a:rPr>
              <a:t>cũ</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vùng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cổ</a:t>
            </a:r>
            <a:endParaRPr lang="en-US" sz="2800">
              <a:latin typeface="Times New Roman" pitchFamily="18" charset="0"/>
              <a:cs typeface="Times New Roman" pitchFamily="18" charset="0"/>
            </a:endParaRPr>
          </a:p>
        </p:txBody>
      </p:sp>
    </p:spTree>
    <p:extLst>
      <p:ext uri="{BB962C8B-B14F-4D97-AF65-F5344CB8AC3E}">
        <p14:creationId xmlns:p14="http://schemas.microsoft.com/office/powerpoint/2010/main" val="1864715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7771" y="3999370"/>
            <a:ext cx="4166129" cy="2401430"/>
          </a:xfrm>
          <a:prstGeom prst="rect">
            <a:avLst/>
          </a:prstGeom>
        </p:spPr>
      </p:pic>
      <p:sp>
        <p:nvSpPr>
          <p:cNvPr id="4" name="Rectangle 3"/>
          <p:cNvSpPr/>
          <p:nvPr/>
        </p:nvSpPr>
        <p:spPr>
          <a:xfrm>
            <a:off x="304800" y="680128"/>
            <a:ext cx="7772400" cy="821700"/>
          </a:xfrm>
          <a:prstGeom prst="rect">
            <a:avLst/>
          </a:prstGeom>
        </p:spPr>
        <p:txBody>
          <a:bodyPr wrap="square">
            <a:spAutoFit/>
          </a:bodyPr>
          <a:lstStyle/>
          <a:p>
            <a:pPr indent="457200" algn="just">
              <a:lnSpc>
                <a:spcPct val="115000"/>
              </a:lnSpc>
              <a:spcAft>
                <a:spcPts val="0"/>
              </a:spcAft>
            </a:pPr>
            <a:r>
              <a:rPr lang="en-US" sz="3200" b="1" smtClean="0">
                <a:effectLst/>
                <a:latin typeface="Times New Roman"/>
                <a:ea typeface="Times New Roman"/>
                <a:cs typeface="Times New Roman"/>
              </a:rPr>
              <a:t>* </a:t>
            </a:r>
            <a:r>
              <a:rPr lang="en-US" sz="4400" b="1" err="1" smtClean="0">
                <a:effectLst/>
                <a:latin typeface="Times New Roman"/>
                <a:ea typeface="Times New Roman"/>
                <a:cs typeface="Times New Roman"/>
              </a:rPr>
              <a:t>Đo</a:t>
            </a:r>
            <a:r>
              <a:rPr lang="en-US" sz="4400" b="1" smtClean="0">
                <a:effectLst/>
                <a:latin typeface="Times New Roman"/>
                <a:ea typeface="Times New Roman"/>
                <a:cs typeface="Times New Roman"/>
              </a:rPr>
              <a:t> </a:t>
            </a:r>
            <a:r>
              <a:rPr lang="en-US" sz="4400" b="1" err="1" smtClean="0">
                <a:effectLst/>
                <a:latin typeface="Times New Roman"/>
                <a:ea typeface="Times New Roman"/>
                <a:cs typeface="Times New Roman"/>
              </a:rPr>
              <a:t>khoảng</a:t>
            </a:r>
            <a:r>
              <a:rPr lang="en-US" sz="4400" b="1" smtClean="0">
                <a:effectLst/>
                <a:latin typeface="Times New Roman"/>
                <a:ea typeface="Times New Roman"/>
                <a:cs typeface="Times New Roman"/>
              </a:rPr>
              <a:t> </a:t>
            </a:r>
            <a:r>
              <a:rPr lang="en-US" sz="4400" b="1" err="1" smtClean="0">
                <a:effectLst/>
                <a:latin typeface="Times New Roman"/>
                <a:ea typeface="Times New Roman"/>
                <a:cs typeface="Times New Roman"/>
              </a:rPr>
              <a:t>cách</a:t>
            </a:r>
            <a:r>
              <a:rPr lang="en-US" sz="4400" b="1" smtClean="0">
                <a:effectLst/>
                <a:latin typeface="Times New Roman"/>
                <a:ea typeface="Times New Roman"/>
                <a:cs typeface="Times New Roman"/>
              </a:rPr>
              <a:t> </a:t>
            </a:r>
            <a:r>
              <a:rPr lang="en-US" sz="4400" b="1" err="1" smtClean="0">
                <a:effectLst/>
                <a:latin typeface="Times New Roman"/>
                <a:ea typeface="Times New Roman"/>
                <a:cs typeface="Times New Roman"/>
              </a:rPr>
              <a:t>cằm</a:t>
            </a:r>
            <a:r>
              <a:rPr lang="en-US" sz="4400" b="1" smtClean="0">
                <a:effectLst/>
                <a:latin typeface="Times New Roman"/>
                <a:ea typeface="Times New Roman"/>
                <a:cs typeface="Times New Roman"/>
              </a:rPr>
              <a:t> – </a:t>
            </a:r>
            <a:r>
              <a:rPr lang="en-US" sz="4400" b="1" err="1" smtClean="0">
                <a:effectLst/>
                <a:latin typeface="Times New Roman"/>
                <a:ea typeface="Times New Roman"/>
                <a:cs typeface="Times New Roman"/>
              </a:rPr>
              <a:t>giáp</a:t>
            </a:r>
            <a:endParaRPr lang="en-US" sz="4400">
              <a:effectLst/>
              <a:latin typeface="Calibri"/>
              <a:ea typeface="Calibri"/>
              <a:cs typeface="Times New Roman"/>
            </a:endParaRPr>
          </a:p>
        </p:txBody>
      </p:sp>
      <p:sp>
        <p:nvSpPr>
          <p:cNvPr id="2" name="Rectangle 1"/>
          <p:cNvSpPr/>
          <p:nvPr/>
        </p:nvSpPr>
        <p:spPr>
          <a:xfrm>
            <a:off x="304800" y="1752601"/>
            <a:ext cx="8686800" cy="2246769"/>
          </a:xfrm>
          <a:prstGeom prst="rect">
            <a:avLst/>
          </a:prstGeom>
        </p:spPr>
        <p:txBody>
          <a:bodyPr wrap="square">
            <a:spAutoFit/>
          </a:bodyPr>
          <a:lstStyle/>
          <a:p>
            <a:pPr algn="just">
              <a:spcAft>
                <a:spcPts val="0"/>
              </a:spcAft>
            </a:pPr>
            <a:r>
              <a:rPr lang="en-US" sz="2800">
                <a:latin typeface="Times New Roman" panose="02020603050405020304" pitchFamily="18" charset="0"/>
                <a:ea typeface="Calibri" panose="020F0502020204030204" pitchFamily="34" charset="0"/>
              </a:rPr>
              <a:t>- </a:t>
            </a:r>
            <a:r>
              <a:rPr lang="en-US" sz="2800" err="1">
                <a:latin typeface="Times New Roman" panose="02020603050405020304" pitchFamily="18" charset="0"/>
                <a:ea typeface="Times New Roman" panose="02020603050405020304" pitchFamily="18" charset="0"/>
              </a:rPr>
              <a:t>Khoảng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cách</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cằm</a:t>
            </a:r>
            <a:r>
              <a:rPr lang="en-US" sz="2800">
                <a:latin typeface="Times New Roman" panose="02020603050405020304" pitchFamily="18" charset="0"/>
                <a:ea typeface="Times New Roman" panose="02020603050405020304" pitchFamily="18" charset="0"/>
              </a:rPr>
              <a:t> - </a:t>
            </a:r>
            <a:r>
              <a:rPr lang="en-US" sz="2800" err="1">
                <a:latin typeface="Times New Roman" panose="02020603050405020304" pitchFamily="18" charset="0"/>
                <a:ea typeface="Times New Roman" panose="02020603050405020304" pitchFamily="18" charset="0"/>
              </a:rPr>
              <a:t>giáp</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từ</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bờ</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trên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sụn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giáp</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đến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đỉnh</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cằm</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khi</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ngửa</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đầu</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tối</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đa</a:t>
            </a:r>
            <a:endParaRPr lang="en-US" sz="2800">
              <a:latin typeface="Times New Roman" panose="02020603050405020304" pitchFamily="18" charset="0"/>
              <a:ea typeface="Times New Roman" panose="02020603050405020304" pitchFamily="18" charset="0"/>
            </a:endParaRPr>
          </a:p>
          <a:p>
            <a:pPr algn="just">
              <a:spcAft>
                <a:spcPts val="0"/>
              </a:spcAft>
            </a:pP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Không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áp</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dụng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khi</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có</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chấn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thương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cột</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sống</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cổ</a:t>
            </a:r>
            <a:endParaRPr lang="en-US" sz="2800">
              <a:latin typeface="Times New Roman" panose="02020603050405020304" pitchFamily="18" charset="0"/>
              <a:ea typeface="Times New Roman" panose="02020603050405020304" pitchFamily="18" charset="0"/>
            </a:endParaRPr>
          </a:p>
          <a:p>
            <a:pPr algn="just">
              <a:spcAft>
                <a:spcPts val="0"/>
              </a:spcAft>
            </a:pP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Bình</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thường</a:t>
            </a:r>
            <a:r>
              <a:rPr lang="en-US" sz="2800">
                <a:latin typeface="Times New Roman" panose="02020603050405020304" pitchFamily="18" charset="0"/>
                <a:ea typeface="Times New Roman" panose="02020603050405020304" pitchFamily="18" charset="0"/>
              </a:rPr>
              <a:t> ≥ 6 cm</a:t>
            </a:r>
          </a:p>
          <a:p>
            <a:pPr algn="just">
              <a:spcAft>
                <a:spcPts val="0"/>
              </a:spcAft>
            </a:pPr>
            <a:r>
              <a:rPr lang="en-US" sz="2800">
                <a:latin typeface="Times New Roman" panose="02020603050405020304" pitchFamily="18" charset="0"/>
                <a:ea typeface="Times New Roman" panose="02020603050405020304" pitchFamily="18" charset="0"/>
              </a:rPr>
              <a:t>- &lt; 6 cm: </a:t>
            </a:r>
            <a:r>
              <a:rPr lang="en-US" sz="2800" err="1">
                <a:latin typeface="Times New Roman" panose="02020603050405020304" pitchFamily="18" charset="0"/>
                <a:ea typeface="Times New Roman" panose="02020603050405020304" pitchFamily="18" charset="0"/>
              </a:rPr>
              <a:t>nguy</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cơ</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đặt</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nội</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khí</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quản</a:t>
            </a:r>
            <a:r>
              <a:rPr lang="en-US" sz="2800">
                <a:latin typeface="Times New Roman" panose="02020603050405020304" pitchFamily="18" charset="0"/>
                <a:ea typeface="Times New Roman" panose="02020603050405020304" pitchFamily="18" charset="0"/>
              </a:rPr>
              <a:t> </a:t>
            </a:r>
            <a:r>
              <a:rPr lang="en-US" sz="2800" err="1">
                <a:latin typeface="Times New Roman" panose="02020603050405020304" pitchFamily="18" charset="0"/>
                <a:ea typeface="Times New Roman" panose="02020603050405020304" pitchFamily="18" charset="0"/>
              </a:rPr>
              <a:t>khó</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2241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762000"/>
            <a:ext cx="8763000" cy="755400"/>
          </a:xfrm>
          <a:prstGeom prst="rect">
            <a:avLst/>
          </a:prstGeom>
        </p:spPr>
        <p:txBody>
          <a:bodyPr wrap="square">
            <a:spAutoFit/>
          </a:bodyPr>
          <a:lstStyle/>
          <a:p>
            <a:pPr algn="ctr">
              <a:lnSpc>
                <a:spcPct val="115000"/>
              </a:lnSpc>
              <a:spcAft>
                <a:spcPts val="0"/>
              </a:spcAft>
            </a:pPr>
            <a:r>
              <a:rPr lang="en-US" sz="4000" b="1" smtClean="0">
                <a:effectLst/>
                <a:latin typeface="Times New Roman"/>
                <a:ea typeface="Times New Roman"/>
                <a:cs typeface="Times New Roman"/>
              </a:rPr>
              <a:t>* </a:t>
            </a:r>
            <a:r>
              <a:rPr lang="en-US" sz="4000" b="1" err="1" smtClean="0">
                <a:effectLst/>
                <a:latin typeface="Times New Roman"/>
                <a:ea typeface="Times New Roman"/>
                <a:cs typeface="Times New Roman"/>
              </a:rPr>
              <a:t>Đo</a:t>
            </a:r>
            <a:r>
              <a:rPr lang="en-US" sz="4000" b="1" smtClean="0">
                <a:effectLst/>
                <a:latin typeface="Times New Roman"/>
                <a:ea typeface="Times New Roman"/>
                <a:cs typeface="Times New Roman"/>
              </a:rPr>
              <a:t> </a:t>
            </a:r>
            <a:r>
              <a:rPr lang="en-US" sz="4000" b="1" err="1" smtClean="0">
                <a:effectLst/>
                <a:latin typeface="Times New Roman"/>
                <a:ea typeface="Times New Roman"/>
                <a:cs typeface="Times New Roman"/>
              </a:rPr>
              <a:t>khoảng</a:t>
            </a:r>
            <a:r>
              <a:rPr lang="en-US" sz="4000" b="1" smtClean="0">
                <a:effectLst/>
                <a:latin typeface="Times New Roman"/>
                <a:ea typeface="Times New Roman"/>
                <a:cs typeface="Times New Roman"/>
              </a:rPr>
              <a:t> </a:t>
            </a:r>
            <a:r>
              <a:rPr lang="en-US" sz="4000" b="1" err="1" smtClean="0">
                <a:effectLst/>
                <a:latin typeface="Times New Roman"/>
                <a:ea typeface="Times New Roman"/>
                <a:cs typeface="Times New Roman"/>
              </a:rPr>
              <a:t>cách</a:t>
            </a:r>
            <a:r>
              <a:rPr lang="en-US" sz="4000" b="1" smtClean="0">
                <a:latin typeface="Times New Roman"/>
                <a:ea typeface="Times New Roman"/>
                <a:cs typeface="Times New Roman"/>
              </a:rPr>
              <a:t> </a:t>
            </a:r>
            <a:r>
              <a:rPr lang="en-US" sz="4000" b="1" err="1" smtClean="0">
                <a:effectLst/>
                <a:latin typeface="Times New Roman"/>
                <a:ea typeface="Times New Roman"/>
                <a:cs typeface="Times New Roman"/>
              </a:rPr>
              <a:t>giữa</a:t>
            </a:r>
            <a:r>
              <a:rPr lang="en-US" sz="4000" b="1" smtClean="0">
                <a:effectLst/>
                <a:latin typeface="Times New Roman"/>
                <a:ea typeface="Times New Roman"/>
                <a:cs typeface="Times New Roman"/>
              </a:rPr>
              <a:t> </a:t>
            </a:r>
            <a:r>
              <a:rPr lang="en-US" sz="4000" b="1" err="1" smtClean="0">
                <a:effectLst/>
                <a:latin typeface="Times New Roman"/>
                <a:ea typeface="Times New Roman"/>
                <a:cs typeface="Times New Roman"/>
              </a:rPr>
              <a:t>hai</a:t>
            </a:r>
            <a:r>
              <a:rPr lang="en-US" sz="4000" b="1" smtClean="0">
                <a:effectLst/>
                <a:latin typeface="Times New Roman"/>
                <a:ea typeface="Times New Roman"/>
                <a:cs typeface="Times New Roman"/>
              </a:rPr>
              <a:t> </a:t>
            </a:r>
            <a:r>
              <a:rPr lang="en-US" sz="4000" b="1" err="1" smtClean="0">
                <a:effectLst/>
                <a:latin typeface="Times New Roman"/>
                <a:ea typeface="Times New Roman"/>
                <a:cs typeface="Times New Roman"/>
              </a:rPr>
              <a:t>cung</a:t>
            </a:r>
            <a:r>
              <a:rPr lang="en-US" sz="4000" b="1" smtClean="0">
                <a:effectLst/>
                <a:latin typeface="Times New Roman"/>
                <a:ea typeface="Times New Roman"/>
                <a:cs typeface="Times New Roman"/>
              </a:rPr>
              <a:t> </a:t>
            </a:r>
            <a:r>
              <a:rPr lang="en-US" sz="4000" b="1" err="1" smtClean="0">
                <a:effectLst/>
                <a:latin typeface="Times New Roman"/>
                <a:ea typeface="Times New Roman"/>
                <a:cs typeface="Times New Roman"/>
              </a:rPr>
              <a:t>răng</a:t>
            </a:r>
            <a:endParaRPr lang="en-US" sz="4000">
              <a:effectLst/>
              <a:latin typeface="Calibri"/>
              <a:ea typeface="Calibri"/>
              <a:cs typeface="Times New Roman"/>
            </a:endParaRPr>
          </a:p>
        </p:txBody>
      </p:sp>
      <p:sp>
        <p:nvSpPr>
          <p:cNvPr id="5" name="Rectangle 4"/>
          <p:cNvSpPr/>
          <p:nvPr/>
        </p:nvSpPr>
        <p:spPr>
          <a:xfrm>
            <a:off x="533400" y="2209800"/>
            <a:ext cx="8458200" cy="3877985"/>
          </a:xfrm>
          <a:prstGeom prst="rect">
            <a:avLst/>
          </a:prstGeom>
        </p:spPr>
        <p:txBody>
          <a:bodyPr wrap="square">
            <a:spAutoFit/>
          </a:bodyPr>
          <a:lstStyle/>
          <a:p>
            <a:pPr marL="571500" indent="-571500">
              <a:buFont typeface="Arial" panose="020B0604020202020204" pitchFamily="34" charset="0"/>
              <a:buChar char="•"/>
            </a:pPr>
            <a:r>
              <a:rPr lang="en-US" sz="3600" err="1" smtClean="0">
                <a:latin typeface="Times New Roman" panose="02020603050405020304" pitchFamily="18" charset="0"/>
                <a:cs typeface="Times New Roman" panose="02020603050405020304" pitchFamily="18" charset="0"/>
              </a:rPr>
              <a:t>Yêu</a:t>
            </a:r>
            <a:r>
              <a:rPr lang="en-US" sz="3600" smtClean="0">
                <a:latin typeface="Times New Roman" panose="02020603050405020304" pitchFamily="18" charset="0"/>
                <a:cs typeface="Times New Roman" panose="02020603050405020304" pitchFamily="18" charset="0"/>
              </a:rPr>
              <a:t> </a:t>
            </a:r>
            <a:r>
              <a:rPr lang="en-US" sz="3600" err="1">
                <a:latin typeface="Times New Roman" panose="02020603050405020304" pitchFamily="18" charset="0"/>
                <a:cs typeface="Times New Roman" panose="02020603050405020304" pitchFamily="18" charset="0"/>
              </a:rPr>
              <a:t>cầu</a:t>
            </a:r>
            <a:r>
              <a:rPr lang="en-US" sz="3600">
                <a:latin typeface="Times New Roman" panose="02020603050405020304" pitchFamily="18" charset="0"/>
                <a:cs typeface="Times New Roman" panose="02020603050405020304" pitchFamily="18" charset="0"/>
              </a:rPr>
              <a:t> </a:t>
            </a:r>
            <a:r>
              <a:rPr lang="en-US" sz="3600" err="1">
                <a:latin typeface="Times New Roman" panose="02020603050405020304" pitchFamily="18" charset="0"/>
                <a:cs typeface="Times New Roman" panose="02020603050405020304" pitchFamily="18" charset="0"/>
              </a:rPr>
              <a:t>người</a:t>
            </a:r>
            <a:r>
              <a:rPr lang="en-US" sz="3600">
                <a:latin typeface="Times New Roman" panose="02020603050405020304" pitchFamily="18" charset="0"/>
                <a:cs typeface="Times New Roman" panose="02020603050405020304" pitchFamily="18" charset="0"/>
              </a:rPr>
              <a:t> </a:t>
            </a:r>
            <a:r>
              <a:rPr lang="en-US" sz="3600" err="1">
                <a:latin typeface="Times New Roman" panose="02020603050405020304" pitchFamily="18" charset="0"/>
                <a:cs typeface="Times New Roman" panose="02020603050405020304" pitchFamily="18" charset="0"/>
              </a:rPr>
              <a:t>bệnh</a:t>
            </a:r>
            <a:r>
              <a:rPr lang="en-US" sz="3600">
                <a:latin typeface="Times New Roman" panose="02020603050405020304" pitchFamily="18" charset="0"/>
                <a:cs typeface="Times New Roman" panose="02020603050405020304" pitchFamily="18" charset="0"/>
              </a:rPr>
              <a:t> </a:t>
            </a:r>
            <a:r>
              <a:rPr lang="en-US" sz="3600" err="1">
                <a:latin typeface="Times New Roman" panose="02020603050405020304" pitchFamily="18" charset="0"/>
                <a:cs typeface="Times New Roman" panose="02020603050405020304" pitchFamily="18" charset="0"/>
              </a:rPr>
              <a:t>há</a:t>
            </a:r>
            <a:r>
              <a:rPr lang="en-US" sz="3600">
                <a:latin typeface="Times New Roman" panose="02020603050405020304" pitchFamily="18" charset="0"/>
                <a:cs typeface="Times New Roman" panose="02020603050405020304" pitchFamily="18" charset="0"/>
              </a:rPr>
              <a:t> </a:t>
            </a:r>
            <a:r>
              <a:rPr lang="en-US" sz="3600" err="1">
                <a:latin typeface="Times New Roman" panose="02020603050405020304" pitchFamily="18" charset="0"/>
                <a:cs typeface="Times New Roman" panose="02020603050405020304" pitchFamily="18" charset="0"/>
              </a:rPr>
              <a:t>miệng</a:t>
            </a:r>
            <a:r>
              <a:rPr lang="en-US" sz="3600">
                <a:latin typeface="Times New Roman" panose="02020603050405020304" pitchFamily="18" charset="0"/>
                <a:cs typeface="Times New Roman" panose="02020603050405020304" pitchFamily="18" charset="0"/>
              </a:rPr>
              <a:t> </a:t>
            </a:r>
            <a:r>
              <a:rPr lang="en-US" sz="3600" err="1">
                <a:latin typeface="Times New Roman" panose="02020603050405020304" pitchFamily="18" charset="0"/>
                <a:cs typeface="Times New Roman" panose="02020603050405020304" pitchFamily="18" charset="0"/>
              </a:rPr>
              <a:t>tối</a:t>
            </a:r>
            <a:r>
              <a:rPr lang="en-US" sz="3600">
                <a:latin typeface="Times New Roman" panose="02020603050405020304" pitchFamily="18" charset="0"/>
                <a:cs typeface="Times New Roman" panose="02020603050405020304" pitchFamily="18" charset="0"/>
              </a:rPr>
              <a:t> </a:t>
            </a:r>
            <a:r>
              <a:rPr lang="en-US" sz="3600" err="1" smtClean="0">
                <a:latin typeface="Times New Roman" panose="02020603050405020304" pitchFamily="18" charset="0"/>
                <a:cs typeface="Times New Roman" panose="02020603050405020304" pitchFamily="18" charset="0"/>
              </a:rPr>
              <a:t>đa</a:t>
            </a:r>
            <a:endParaRPr lang="en-US" sz="3600" smtClean="0">
              <a:latin typeface="Times New Roman" panose="02020603050405020304" pitchFamily="18" charset="0"/>
              <a:cs typeface="Times New Roman" panose="02020603050405020304" pitchFamily="18" charset="0"/>
            </a:endParaRPr>
          </a:p>
          <a:p>
            <a:endParaRPr lang="en-US" sz="100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US" sz="3600" err="1" smtClean="0">
                <a:solidFill>
                  <a:prstClr val="white"/>
                </a:solidFill>
                <a:latin typeface="Times New Roman" panose="02020603050405020304" pitchFamily="18" charset="0"/>
                <a:cs typeface="Times New Roman" panose="02020603050405020304" pitchFamily="18" charset="0"/>
              </a:rPr>
              <a:t>Đo</a:t>
            </a:r>
            <a:r>
              <a:rPr lang="en-US" sz="3600" smtClean="0">
                <a:solidFill>
                  <a:prstClr val="white"/>
                </a:solidFill>
                <a:latin typeface="Times New Roman" panose="02020603050405020304" pitchFamily="18" charset="0"/>
                <a:cs typeface="Times New Roman" panose="02020603050405020304" pitchFamily="18" charset="0"/>
              </a:rPr>
              <a:t> </a:t>
            </a:r>
            <a:r>
              <a:rPr lang="en-US" sz="3600" err="1">
                <a:solidFill>
                  <a:prstClr val="white"/>
                </a:solidFill>
                <a:latin typeface="Times New Roman" panose="02020603050405020304" pitchFamily="18" charset="0"/>
                <a:cs typeface="Times New Roman" panose="02020603050405020304" pitchFamily="18" charset="0"/>
              </a:rPr>
              <a:t>khoảng</a:t>
            </a:r>
            <a:r>
              <a:rPr lang="en-US" sz="3600">
                <a:solidFill>
                  <a:prstClr val="white"/>
                </a:solidFill>
                <a:latin typeface="Times New Roman" panose="02020603050405020304" pitchFamily="18" charset="0"/>
                <a:cs typeface="Times New Roman" panose="02020603050405020304" pitchFamily="18" charset="0"/>
              </a:rPr>
              <a:t> </a:t>
            </a:r>
            <a:r>
              <a:rPr lang="en-US" sz="3600" err="1">
                <a:solidFill>
                  <a:prstClr val="white"/>
                </a:solidFill>
                <a:latin typeface="Times New Roman" panose="02020603050405020304" pitchFamily="18" charset="0"/>
                <a:cs typeface="Times New Roman" panose="02020603050405020304" pitchFamily="18" charset="0"/>
              </a:rPr>
              <a:t>cách</a:t>
            </a:r>
            <a:r>
              <a:rPr lang="en-US" sz="3600">
                <a:solidFill>
                  <a:prstClr val="white"/>
                </a:solidFill>
                <a:latin typeface="Times New Roman" panose="02020603050405020304" pitchFamily="18" charset="0"/>
                <a:cs typeface="Times New Roman" panose="02020603050405020304" pitchFamily="18" charset="0"/>
              </a:rPr>
              <a:t> </a:t>
            </a:r>
            <a:r>
              <a:rPr lang="en-US" sz="3600" err="1">
                <a:solidFill>
                  <a:prstClr val="white"/>
                </a:solidFill>
                <a:latin typeface="Times New Roman" panose="02020603050405020304" pitchFamily="18" charset="0"/>
                <a:cs typeface="Times New Roman" panose="02020603050405020304" pitchFamily="18" charset="0"/>
              </a:rPr>
              <a:t>giữa</a:t>
            </a:r>
            <a:r>
              <a:rPr lang="en-US" sz="3600">
                <a:solidFill>
                  <a:prstClr val="white"/>
                </a:solidFill>
                <a:latin typeface="Times New Roman" panose="02020603050405020304" pitchFamily="18" charset="0"/>
                <a:cs typeface="Times New Roman" panose="02020603050405020304" pitchFamily="18" charset="0"/>
              </a:rPr>
              <a:t> </a:t>
            </a:r>
            <a:r>
              <a:rPr lang="en-US" sz="3600" err="1">
                <a:solidFill>
                  <a:prstClr val="white"/>
                </a:solidFill>
                <a:latin typeface="Times New Roman" panose="02020603050405020304" pitchFamily="18" charset="0"/>
                <a:cs typeface="Times New Roman" panose="02020603050405020304" pitchFamily="18" charset="0"/>
              </a:rPr>
              <a:t>răng</a:t>
            </a:r>
            <a:r>
              <a:rPr lang="en-US" sz="3600">
                <a:solidFill>
                  <a:prstClr val="white"/>
                </a:solidFill>
                <a:latin typeface="Times New Roman" panose="02020603050405020304" pitchFamily="18" charset="0"/>
                <a:cs typeface="Times New Roman" panose="02020603050405020304" pitchFamily="18" charset="0"/>
              </a:rPr>
              <a:t> </a:t>
            </a:r>
            <a:r>
              <a:rPr lang="en-US" sz="3600" err="1">
                <a:solidFill>
                  <a:prstClr val="white"/>
                </a:solidFill>
                <a:latin typeface="Times New Roman" panose="02020603050405020304" pitchFamily="18" charset="0"/>
                <a:cs typeface="Times New Roman" panose="02020603050405020304" pitchFamily="18" charset="0"/>
              </a:rPr>
              <a:t>cửa</a:t>
            </a:r>
            <a:r>
              <a:rPr lang="en-US" sz="3600">
                <a:solidFill>
                  <a:prstClr val="white"/>
                </a:solidFill>
                <a:latin typeface="Times New Roman" panose="02020603050405020304" pitchFamily="18" charset="0"/>
                <a:cs typeface="Times New Roman" panose="02020603050405020304" pitchFamily="18" charset="0"/>
              </a:rPr>
              <a:t> </a:t>
            </a:r>
            <a:r>
              <a:rPr lang="en-US" sz="3600" err="1">
                <a:solidFill>
                  <a:prstClr val="white"/>
                </a:solidFill>
                <a:latin typeface="Times New Roman" panose="02020603050405020304" pitchFamily="18" charset="0"/>
                <a:cs typeface="Times New Roman" panose="02020603050405020304" pitchFamily="18" charset="0"/>
              </a:rPr>
              <a:t>hàm</a:t>
            </a:r>
            <a:r>
              <a:rPr lang="en-US" sz="3600">
                <a:solidFill>
                  <a:prstClr val="white"/>
                </a:solidFill>
                <a:latin typeface="Times New Roman" panose="02020603050405020304" pitchFamily="18" charset="0"/>
                <a:cs typeface="Times New Roman" panose="02020603050405020304" pitchFamily="18" charset="0"/>
              </a:rPr>
              <a:t> </a:t>
            </a:r>
            <a:r>
              <a:rPr lang="en-US" sz="3600" err="1" smtClean="0">
                <a:solidFill>
                  <a:prstClr val="white"/>
                </a:solidFill>
                <a:latin typeface="Times New Roman" panose="02020603050405020304" pitchFamily="18" charset="0"/>
                <a:cs typeface="Times New Roman" panose="02020603050405020304" pitchFamily="18" charset="0"/>
              </a:rPr>
              <a:t>trên</a:t>
            </a:r>
            <a:r>
              <a:rPr lang="en-US" sz="3600" smtClean="0">
                <a:solidFill>
                  <a:prstClr val="white"/>
                </a:solidFill>
                <a:latin typeface="Times New Roman" panose="02020603050405020304" pitchFamily="18" charset="0"/>
                <a:cs typeface="Times New Roman" panose="02020603050405020304" pitchFamily="18" charset="0"/>
              </a:rPr>
              <a:t>– </a:t>
            </a:r>
            <a:r>
              <a:rPr lang="en-US" sz="3600" err="1">
                <a:solidFill>
                  <a:prstClr val="white"/>
                </a:solidFill>
                <a:latin typeface="Times New Roman" panose="02020603050405020304" pitchFamily="18" charset="0"/>
                <a:cs typeface="Times New Roman" panose="02020603050405020304" pitchFamily="18" charset="0"/>
              </a:rPr>
              <a:t>hàm</a:t>
            </a:r>
            <a:r>
              <a:rPr lang="en-US" sz="3600">
                <a:solidFill>
                  <a:prstClr val="white"/>
                </a:solidFill>
                <a:latin typeface="Times New Roman" panose="02020603050405020304" pitchFamily="18" charset="0"/>
                <a:cs typeface="Times New Roman" panose="02020603050405020304" pitchFamily="18" charset="0"/>
              </a:rPr>
              <a:t> </a:t>
            </a:r>
            <a:r>
              <a:rPr lang="en-US" sz="3600" err="1">
                <a:solidFill>
                  <a:prstClr val="white"/>
                </a:solidFill>
                <a:latin typeface="Times New Roman" panose="02020603050405020304" pitchFamily="18" charset="0"/>
                <a:cs typeface="Times New Roman" panose="02020603050405020304" pitchFamily="18" charset="0"/>
              </a:rPr>
              <a:t>dưới</a:t>
            </a:r>
            <a:r>
              <a:rPr lang="en-US" sz="3600" smtClean="0">
                <a:solidFill>
                  <a:prstClr val="white"/>
                </a:solidFill>
                <a:latin typeface="Times New Roman" panose="02020603050405020304" pitchFamily="18" charset="0"/>
                <a:cs typeface="Times New Roman" panose="02020603050405020304" pitchFamily="18" charset="0"/>
              </a:rPr>
              <a:t>.</a:t>
            </a:r>
          </a:p>
          <a:p>
            <a:endParaRPr lang="en-US" sz="1000" smtClean="0">
              <a:solidFill>
                <a:prstClr val="white"/>
              </a:solidFill>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US" sz="3600" err="1">
                <a:latin typeface="Times New Roman" panose="02020603050405020304" pitchFamily="18" charset="0"/>
                <a:cs typeface="Times New Roman" panose="02020603050405020304" pitchFamily="18" charset="0"/>
              </a:rPr>
              <a:t>Bình</a:t>
            </a:r>
            <a:r>
              <a:rPr lang="en-US" sz="3600">
                <a:latin typeface="Times New Roman" panose="02020603050405020304" pitchFamily="18" charset="0"/>
                <a:cs typeface="Times New Roman" panose="02020603050405020304" pitchFamily="18" charset="0"/>
              </a:rPr>
              <a:t> </a:t>
            </a:r>
            <a:r>
              <a:rPr lang="en-US" sz="3600" err="1">
                <a:latin typeface="Times New Roman" panose="02020603050405020304" pitchFamily="18" charset="0"/>
                <a:cs typeface="Times New Roman" panose="02020603050405020304" pitchFamily="18" charset="0"/>
              </a:rPr>
              <a:t>thường</a:t>
            </a:r>
            <a:r>
              <a:rPr lang="en-US" sz="3600">
                <a:latin typeface="Times New Roman" panose="02020603050405020304" pitchFamily="18" charset="0"/>
                <a:cs typeface="Times New Roman" panose="02020603050405020304" pitchFamily="18" charset="0"/>
              </a:rPr>
              <a:t> &gt; 3 </a:t>
            </a:r>
            <a:r>
              <a:rPr lang="en-US" sz="3600" smtClean="0">
                <a:latin typeface="Times New Roman" panose="02020603050405020304" pitchFamily="18" charset="0"/>
                <a:cs typeface="Times New Roman" panose="02020603050405020304" pitchFamily="18" charset="0"/>
              </a:rPr>
              <a:t>cm</a:t>
            </a:r>
          </a:p>
          <a:p>
            <a:endParaRPr lang="en-US" sz="1000" smtClean="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US" sz="3600">
                <a:latin typeface="Times New Roman" panose="02020603050405020304" pitchFamily="18" charset="0"/>
                <a:cs typeface="Times New Roman" panose="02020603050405020304" pitchFamily="18" charset="0"/>
              </a:rPr>
              <a:t>&lt; 3 cm: </a:t>
            </a:r>
            <a:r>
              <a:rPr lang="en-US" sz="3600" err="1">
                <a:latin typeface="Times New Roman" panose="02020603050405020304" pitchFamily="18" charset="0"/>
                <a:cs typeface="Times New Roman" panose="02020603050405020304" pitchFamily="18" charset="0"/>
              </a:rPr>
              <a:t>tiên</a:t>
            </a:r>
            <a:r>
              <a:rPr lang="en-US" sz="3600">
                <a:latin typeface="Times New Roman" panose="02020603050405020304" pitchFamily="18" charset="0"/>
                <a:cs typeface="Times New Roman" panose="02020603050405020304" pitchFamily="18" charset="0"/>
              </a:rPr>
              <a:t> </a:t>
            </a:r>
            <a:r>
              <a:rPr lang="en-US" sz="3600" err="1">
                <a:latin typeface="Times New Roman" panose="02020603050405020304" pitchFamily="18" charset="0"/>
                <a:cs typeface="Times New Roman" panose="02020603050405020304" pitchFamily="18" charset="0"/>
              </a:rPr>
              <a:t>lượng</a:t>
            </a:r>
            <a:r>
              <a:rPr lang="en-US" sz="3600">
                <a:latin typeface="Times New Roman" panose="02020603050405020304" pitchFamily="18" charset="0"/>
                <a:cs typeface="Times New Roman" panose="02020603050405020304" pitchFamily="18" charset="0"/>
              </a:rPr>
              <a:t> </a:t>
            </a:r>
            <a:r>
              <a:rPr lang="en-US" sz="3600" err="1">
                <a:latin typeface="Times New Roman" panose="02020603050405020304" pitchFamily="18" charset="0"/>
                <a:cs typeface="Times New Roman" panose="02020603050405020304" pitchFamily="18" charset="0"/>
              </a:rPr>
              <a:t>đặt</a:t>
            </a:r>
            <a:r>
              <a:rPr lang="en-US" sz="3600">
                <a:latin typeface="Times New Roman" panose="02020603050405020304" pitchFamily="18" charset="0"/>
                <a:cs typeface="Times New Roman" panose="02020603050405020304" pitchFamily="18" charset="0"/>
              </a:rPr>
              <a:t> </a:t>
            </a:r>
            <a:r>
              <a:rPr lang="en-US" sz="3600" err="1" smtClean="0">
                <a:latin typeface="Times New Roman" panose="02020603050405020304" pitchFamily="18" charset="0"/>
                <a:cs typeface="Times New Roman" panose="02020603050405020304" pitchFamily="18" charset="0"/>
              </a:rPr>
              <a:t>NKQ</a:t>
            </a:r>
            <a:r>
              <a:rPr lang="en-US" sz="3600" smtClean="0">
                <a:latin typeface="Times New Roman" panose="02020603050405020304" pitchFamily="18" charset="0"/>
                <a:cs typeface="Times New Roman" panose="02020603050405020304" pitchFamily="18" charset="0"/>
              </a:rPr>
              <a:t> </a:t>
            </a:r>
            <a:r>
              <a:rPr lang="en-US" sz="3600" err="1" smtClean="0">
                <a:latin typeface="Times New Roman" panose="02020603050405020304" pitchFamily="18" charset="0"/>
                <a:cs typeface="Times New Roman" panose="02020603050405020304" pitchFamily="18" charset="0"/>
              </a:rPr>
              <a:t>khó</a:t>
            </a:r>
            <a:endParaRPr lang="en-US" sz="3600">
              <a:latin typeface="Times New Roman" panose="02020603050405020304" pitchFamily="18" charset="0"/>
              <a:cs typeface="Times New Roman" panose="02020603050405020304" pitchFamily="18" charset="0"/>
            </a:endParaRPr>
          </a:p>
          <a:p>
            <a:endParaRPr lang="en-US" sz="3600" smtClean="0"/>
          </a:p>
        </p:txBody>
      </p:sp>
    </p:spTree>
    <p:extLst>
      <p:ext uri="{BB962C8B-B14F-4D97-AF65-F5344CB8AC3E}">
        <p14:creationId xmlns:p14="http://schemas.microsoft.com/office/powerpoint/2010/main" val="2658035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500" y="0"/>
            <a:ext cx="8001000" cy="941796"/>
          </a:xfrm>
          <a:prstGeom prst="rect">
            <a:avLst/>
          </a:prstGeom>
        </p:spPr>
        <p:txBody>
          <a:bodyPr wrap="square">
            <a:spAutoFit/>
          </a:bodyPr>
          <a:lstStyle/>
          <a:p>
            <a:pPr indent="457200" algn="just">
              <a:lnSpc>
                <a:spcPct val="115000"/>
              </a:lnSpc>
              <a:spcAft>
                <a:spcPts val="0"/>
              </a:spcAft>
            </a:pPr>
            <a:r>
              <a:rPr lang="en-US" sz="4800" b="1" smtClean="0">
                <a:effectLst/>
                <a:latin typeface="Times New Roman"/>
                <a:ea typeface="Times New Roman"/>
                <a:cs typeface="Times New Roman"/>
              </a:rPr>
              <a:t>* </a:t>
            </a:r>
            <a:r>
              <a:rPr lang="en-US" sz="4400" b="1" err="1" smtClean="0">
                <a:effectLst/>
                <a:latin typeface="Times New Roman"/>
                <a:ea typeface="Times New Roman"/>
                <a:cs typeface="Times New Roman"/>
              </a:rPr>
              <a:t>Phân</a:t>
            </a:r>
            <a:r>
              <a:rPr lang="en-US" sz="4400" b="1" smtClean="0">
                <a:effectLst/>
                <a:latin typeface="Times New Roman"/>
                <a:ea typeface="Times New Roman"/>
                <a:cs typeface="Times New Roman"/>
              </a:rPr>
              <a:t> </a:t>
            </a:r>
            <a:r>
              <a:rPr lang="en-US" sz="4400" b="1" err="1" smtClean="0">
                <a:effectLst/>
                <a:latin typeface="Times New Roman"/>
                <a:ea typeface="Times New Roman"/>
                <a:cs typeface="Times New Roman"/>
              </a:rPr>
              <a:t>độ</a:t>
            </a:r>
            <a:r>
              <a:rPr lang="en-US" sz="4400" b="1" smtClean="0">
                <a:effectLst/>
                <a:latin typeface="Times New Roman"/>
                <a:ea typeface="Times New Roman"/>
                <a:cs typeface="Times New Roman"/>
              </a:rPr>
              <a:t> </a:t>
            </a:r>
            <a:r>
              <a:rPr lang="en-US" sz="4400" b="1" err="1" smtClean="0">
                <a:effectLst/>
                <a:latin typeface="Times New Roman"/>
                <a:ea typeface="Times New Roman"/>
                <a:cs typeface="Times New Roman"/>
              </a:rPr>
              <a:t>theo</a:t>
            </a:r>
            <a:r>
              <a:rPr lang="en-US" sz="4400" b="1" smtClean="0">
                <a:effectLst/>
                <a:latin typeface="Times New Roman"/>
                <a:ea typeface="Times New Roman"/>
                <a:cs typeface="Times New Roman"/>
              </a:rPr>
              <a:t> </a:t>
            </a:r>
            <a:r>
              <a:rPr lang="en-US" sz="4400" b="1" err="1" smtClean="0">
                <a:effectLst/>
                <a:latin typeface="Times New Roman"/>
                <a:ea typeface="Times New Roman"/>
                <a:cs typeface="Times New Roman"/>
              </a:rPr>
              <a:t>Mallampati</a:t>
            </a:r>
            <a:endParaRPr lang="en-US" sz="4000">
              <a:effectLst/>
              <a:latin typeface="Calibri"/>
              <a:ea typeface="Calibri"/>
              <a:cs typeface="Times New Roman"/>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876222"/>
            <a:ext cx="7734300" cy="1790778"/>
          </a:xfrm>
          <a:prstGeom prst="rect">
            <a:avLst/>
          </a:prstGeom>
        </p:spPr>
      </p:pic>
      <p:sp>
        <p:nvSpPr>
          <p:cNvPr id="2" name="Rectangle 1"/>
          <p:cNvSpPr/>
          <p:nvPr/>
        </p:nvSpPr>
        <p:spPr>
          <a:xfrm>
            <a:off x="0" y="2667000"/>
            <a:ext cx="9144000" cy="3963264"/>
          </a:xfrm>
          <a:prstGeom prst="rect">
            <a:avLst/>
          </a:prstGeom>
        </p:spPr>
        <p:txBody>
          <a:bodyPr wrap="square">
            <a:spAutoFit/>
          </a:bodyPr>
          <a:lstStyle/>
          <a:p>
            <a:pPr lvl="0" indent="457200" algn="just">
              <a:lnSpc>
                <a:spcPct val="115000"/>
              </a:lnSpc>
            </a:pPr>
            <a:r>
              <a:rPr lang="en-US" sz="2000" err="1">
                <a:solidFill>
                  <a:prstClr val="white"/>
                </a:solidFill>
                <a:latin typeface="Times New Roman" panose="02020603050405020304" pitchFamily="18" charset="0"/>
                <a:ea typeface="Times New Roman"/>
                <a:cs typeface="Times New Roman" panose="02020603050405020304" pitchFamily="18" charset="0"/>
              </a:rPr>
              <a:t>Được</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đánh</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giá</a:t>
            </a:r>
            <a:r>
              <a:rPr lang="en-US" sz="2000">
                <a:solidFill>
                  <a:prstClr val="white"/>
                </a:solidFill>
                <a:latin typeface="Times New Roman" panose="02020603050405020304" pitchFamily="18" charset="0"/>
                <a:ea typeface="Times New Roman"/>
                <a:cs typeface="Times New Roman" panose="02020603050405020304" pitchFamily="18" charset="0"/>
              </a:rPr>
              <a:t> ở </a:t>
            </a:r>
            <a:r>
              <a:rPr lang="en-US" sz="2000" err="1">
                <a:solidFill>
                  <a:prstClr val="white"/>
                </a:solidFill>
                <a:latin typeface="Times New Roman" panose="02020603050405020304" pitchFamily="18" charset="0"/>
                <a:ea typeface="Times New Roman"/>
                <a:cs typeface="Times New Roman" panose="02020603050405020304" pitchFamily="18" charset="0"/>
              </a:rPr>
              <a:t>người</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bệnh</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với</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tư</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thế</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ngồi</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thẳng</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đối</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diện</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người</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khám</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đầu</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giữ</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tư</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thế</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trung</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gian</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thè</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lưỡi</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và</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há</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miệng</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tối</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đa</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không</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phát</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âm</a:t>
            </a:r>
            <a:r>
              <a:rPr lang="en-US" sz="2000">
                <a:solidFill>
                  <a:prstClr val="white"/>
                </a:solidFill>
                <a:latin typeface="Times New Roman" panose="02020603050405020304" pitchFamily="18" charset="0"/>
                <a:ea typeface="Times New Roman"/>
                <a:cs typeface="Times New Roman" panose="02020603050405020304" pitchFamily="18" charset="0"/>
              </a:rPr>
              <a:t>.</a:t>
            </a:r>
            <a:endParaRPr lang="en-US" sz="2000">
              <a:solidFill>
                <a:prstClr val="white"/>
              </a:solidFill>
              <a:latin typeface="Times New Roman" panose="02020603050405020304" pitchFamily="18" charset="0"/>
              <a:ea typeface="Calibri"/>
              <a:cs typeface="Times New Roman" panose="02020603050405020304" pitchFamily="18" charset="0"/>
            </a:endParaRPr>
          </a:p>
          <a:p>
            <a:pPr lvl="0" indent="457200" algn="just">
              <a:lnSpc>
                <a:spcPct val="115000"/>
              </a:lnSpc>
            </a:pPr>
            <a:r>
              <a:rPr lang="en-US" sz="2000" err="1">
                <a:solidFill>
                  <a:prstClr val="white"/>
                </a:solidFill>
                <a:latin typeface="Times New Roman" panose="02020603050405020304" pitchFamily="18" charset="0"/>
                <a:ea typeface="Times New Roman"/>
                <a:cs typeface="Times New Roman" panose="02020603050405020304" pitchFamily="18" charset="0"/>
              </a:rPr>
              <a:t>Có</a:t>
            </a:r>
            <a:r>
              <a:rPr lang="en-US" sz="2000">
                <a:solidFill>
                  <a:prstClr val="white"/>
                </a:solidFill>
                <a:latin typeface="Times New Roman" panose="02020603050405020304" pitchFamily="18" charset="0"/>
                <a:ea typeface="Times New Roman"/>
                <a:cs typeface="Times New Roman" panose="02020603050405020304" pitchFamily="18" charset="0"/>
              </a:rPr>
              <a:t> 4 </a:t>
            </a:r>
            <a:r>
              <a:rPr lang="en-US" sz="2000" err="1">
                <a:solidFill>
                  <a:prstClr val="white"/>
                </a:solidFill>
                <a:latin typeface="Times New Roman" panose="02020603050405020304" pitchFamily="18" charset="0"/>
                <a:ea typeface="Times New Roman"/>
                <a:cs typeface="Times New Roman" panose="02020603050405020304" pitchFamily="18" charset="0"/>
              </a:rPr>
              <a:t>mức</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độ</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như</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sau</a:t>
            </a:r>
            <a:r>
              <a:rPr lang="en-US" sz="2000">
                <a:solidFill>
                  <a:prstClr val="white"/>
                </a:solidFill>
                <a:latin typeface="Times New Roman" panose="02020603050405020304" pitchFamily="18" charset="0"/>
                <a:ea typeface="Times New Roman"/>
                <a:cs typeface="Times New Roman" panose="02020603050405020304" pitchFamily="18" charset="0"/>
              </a:rPr>
              <a:t>:</a:t>
            </a:r>
            <a:endParaRPr lang="en-US" sz="2000">
              <a:solidFill>
                <a:prstClr val="white"/>
              </a:solidFill>
              <a:latin typeface="Times New Roman" panose="02020603050405020304" pitchFamily="18" charset="0"/>
              <a:ea typeface="Calibri"/>
              <a:cs typeface="Times New Roman" panose="02020603050405020304" pitchFamily="18" charset="0"/>
            </a:endParaRPr>
          </a:p>
          <a:p>
            <a:pPr lvl="0" indent="457200" algn="just">
              <a:lnSpc>
                <a:spcPct val="115000"/>
              </a:lnSpc>
            </a:pP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Độ</a:t>
            </a:r>
            <a:r>
              <a:rPr lang="en-US" sz="2000">
                <a:solidFill>
                  <a:prstClr val="white"/>
                </a:solidFill>
                <a:latin typeface="Times New Roman" panose="02020603050405020304" pitchFamily="18" charset="0"/>
                <a:ea typeface="Times New Roman"/>
                <a:cs typeface="Times New Roman" panose="02020603050405020304" pitchFamily="18" charset="0"/>
              </a:rPr>
              <a:t> I : </a:t>
            </a:r>
            <a:r>
              <a:rPr lang="en-US" sz="2000" err="1">
                <a:solidFill>
                  <a:prstClr val="white"/>
                </a:solidFill>
                <a:latin typeface="Times New Roman" panose="02020603050405020304" pitchFamily="18" charset="0"/>
                <a:ea typeface="Times New Roman"/>
                <a:cs typeface="Times New Roman" panose="02020603050405020304" pitchFamily="18" charset="0"/>
              </a:rPr>
              <a:t>Thấy</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khẩu</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cái</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cứng</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khẩu</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cái</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mềm</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toàn</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bộ</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lưỡi</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gà</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thành</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sau</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họng</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trụ</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trước</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và</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trụ</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sau</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Amidan</a:t>
            </a:r>
            <a:endParaRPr lang="en-US" sz="2000">
              <a:solidFill>
                <a:prstClr val="white"/>
              </a:solidFill>
              <a:latin typeface="Times New Roman" panose="02020603050405020304" pitchFamily="18" charset="0"/>
              <a:ea typeface="Calibri"/>
              <a:cs typeface="Times New Roman" panose="02020603050405020304" pitchFamily="18" charset="0"/>
            </a:endParaRPr>
          </a:p>
          <a:p>
            <a:pPr lvl="0" indent="457200" algn="just">
              <a:lnSpc>
                <a:spcPct val="115000"/>
              </a:lnSpc>
            </a:pPr>
            <a:r>
              <a:rPr lang="en-US" sz="2000" spc="50">
                <a:solidFill>
                  <a:prstClr val="white"/>
                </a:solidFill>
                <a:latin typeface="Times New Roman" panose="02020603050405020304" pitchFamily="18" charset="0"/>
                <a:ea typeface="Times New Roman"/>
                <a:cs typeface="Times New Roman" panose="02020603050405020304" pitchFamily="18" charset="0"/>
              </a:rPr>
              <a:t>- </a:t>
            </a:r>
            <a:r>
              <a:rPr lang="en-US" sz="2000" spc="50" err="1">
                <a:solidFill>
                  <a:prstClr val="white"/>
                </a:solidFill>
                <a:latin typeface="Times New Roman" panose="02020603050405020304" pitchFamily="18" charset="0"/>
                <a:ea typeface="Times New Roman"/>
                <a:cs typeface="Times New Roman" panose="02020603050405020304" pitchFamily="18" charset="0"/>
              </a:rPr>
              <a:t>Độ</a:t>
            </a:r>
            <a:r>
              <a:rPr lang="en-US" sz="2000" spc="50">
                <a:solidFill>
                  <a:prstClr val="white"/>
                </a:solidFill>
                <a:latin typeface="Times New Roman" panose="02020603050405020304" pitchFamily="18" charset="0"/>
                <a:ea typeface="Times New Roman"/>
                <a:cs typeface="Times New Roman" panose="02020603050405020304" pitchFamily="18" charset="0"/>
              </a:rPr>
              <a:t> II: </a:t>
            </a:r>
            <a:r>
              <a:rPr lang="en-US" sz="2000" spc="50" err="1">
                <a:solidFill>
                  <a:prstClr val="white"/>
                </a:solidFill>
                <a:latin typeface="Times New Roman" panose="02020603050405020304" pitchFamily="18" charset="0"/>
                <a:ea typeface="Times New Roman"/>
                <a:cs typeface="Times New Roman" panose="02020603050405020304" pitchFamily="18" charset="0"/>
              </a:rPr>
              <a:t>Thấy</a:t>
            </a:r>
            <a:r>
              <a:rPr lang="en-US" sz="2000" spc="50">
                <a:solidFill>
                  <a:prstClr val="white"/>
                </a:solidFill>
                <a:latin typeface="Times New Roman" panose="02020603050405020304" pitchFamily="18" charset="0"/>
                <a:ea typeface="Times New Roman"/>
                <a:cs typeface="Times New Roman" panose="02020603050405020304" pitchFamily="18" charset="0"/>
              </a:rPr>
              <a:t> </a:t>
            </a:r>
            <a:r>
              <a:rPr lang="en-US" sz="2000" spc="50" err="1">
                <a:solidFill>
                  <a:prstClr val="white"/>
                </a:solidFill>
                <a:latin typeface="Times New Roman" panose="02020603050405020304" pitchFamily="18" charset="0"/>
                <a:ea typeface="Times New Roman"/>
                <a:cs typeface="Times New Roman" panose="02020603050405020304" pitchFamily="18" charset="0"/>
              </a:rPr>
              <a:t>khẩu</a:t>
            </a:r>
            <a:r>
              <a:rPr lang="en-US" sz="2000" spc="50">
                <a:solidFill>
                  <a:prstClr val="white"/>
                </a:solidFill>
                <a:latin typeface="Times New Roman" panose="02020603050405020304" pitchFamily="18" charset="0"/>
                <a:ea typeface="Times New Roman"/>
                <a:cs typeface="Times New Roman" panose="02020603050405020304" pitchFamily="18" charset="0"/>
              </a:rPr>
              <a:t> </a:t>
            </a:r>
            <a:r>
              <a:rPr lang="en-US" sz="2000" spc="50" err="1">
                <a:solidFill>
                  <a:prstClr val="white"/>
                </a:solidFill>
                <a:latin typeface="Times New Roman" panose="02020603050405020304" pitchFamily="18" charset="0"/>
                <a:ea typeface="Times New Roman"/>
                <a:cs typeface="Times New Roman" panose="02020603050405020304" pitchFamily="18" charset="0"/>
              </a:rPr>
              <a:t>cái</a:t>
            </a:r>
            <a:r>
              <a:rPr lang="en-US" sz="2000" spc="50">
                <a:solidFill>
                  <a:prstClr val="white"/>
                </a:solidFill>
                <a:latin typeface="Times New Roman" panose="02020603050405020304" pitchFamily="18" charset="0"/>
                <a:ea typeface="Times New Roman"/>
                <a:cs typeface="Times New Roman" panose="02020603050405020304" pitchFamily="18" charset="0"/>
              </a:rPr>
              <a:t> </a:t>
            </a:r>
            <a:r>
              <a:rPr lang="en-US" sz="2000" spc="50" err="1">
                <a:solidFill>
                  <a:prstClr val="white"/>
                </a:solidFill>
                <a:latin typeface="Times New Roman" panose="02020603050405020304" pitchFamily="18" charset="0"/>
                <a:ea typeface="Times New Roman"/>
                <a:cs typeface="Times New Roman" panose="02020603050405020304" pitchFamily="18" charset="0"/>
              </a:rPr>
              <a:t>cứng</a:t>
            </a:r>
            <a:r>
              <a:rPr lang="en-US" sz="2000" spc="50">
                <a:solidFill>
                  <a:prstClr val="white"/>
                </a:solidFill>
                <a:latin typeface="Times New Roman" panose="02020603050405020304" pitchFamily="18" charset="0"/>
                <a:ea typeface="Times New Roman"/>
                <a:cs typeface="Times New Roman" panose="02020603050405020304" pitchFamily="18" charset="0"/>
              </a:rPr>
              <a:t>, </a:t>
            </a:r>
            <a:r>
              <a:rPr lang="en-US" sz="2000" spc="50" err="1">
                <a:solidFill>
                  <a:prstClr val="white"/>
                </a:solidFill>
                <a:latin typeface="Times New Roman" panose="02020603050405020304" pitchFamily="18" charset="0"/>
                <a:ea typeface="Times New Roman"/>
                <a:cs typeface="Times New Roman" panose="02020603050405020304" pitchFamily="18" charset="0"/>
              </a:rPr>
              <a:t>khẩu</a:t>
            </a:r>
            <a:r>
              <a:rPr lang="en-US" sz="2000" spc="50">
                <a:solidFill>
                  <a:prstClr val="white"/>
                </a:solidFill>
                <a:latin typeface="Times New Roman" panose="02020603050405020304" pitchFamily="18" charset="0"/>
                <a:ea typeface="Times New Roman"/>
                <a:cs typeface="Times New Roman" panose="02020603050405020304" pitchFamily="18" charset="0"/>
              </a:rPr>
              <a:t> </a:t>
            </a:r>
            <a:r>
              <a:rPr lang="en-US" sz="2000" spc="50" err="1">
                <a:solidFill>
                  <a:prstClr val="white"/>
                </a:solidFill>
                <a:latin typeface="Times New Roman" panose="02020603050405020304" pitchFamily="18" charset="0"/>
                <a:ea typeface="Times New Roman"/>
                <a:cs typeface="Times New Roman" panose="02020603050405020304" pitchFamily="18" charset="0"/>
              </a:rPr>
              <a:t>cái</a:t>
            </a:r>
            <a:r>
              <a:rPr lang="en-US" sz="2000" spc="50">
                <a:solidFill>
                  <a:prstClr val="white"/>
                </a:solidFill>
                <a:latin typeface="Times New Roman" panose="02020603050405020304" pitchFamily="18" charset="0"/>
                <a:ea typeface="Times New Roman"/>
                <a:cs typeface="Times New Roman" panose="02020603050405020304" pitchFamily="18" charset="0"/>
              </a:rPr>
              <a:t> </a:t>
            </a:r>
            <a:r>
              <a:rPr lang="en-US" sz="2000" spc="50" err="1">
                <a:solidFill>
                  <a:prstClr val="white"/>
                </a:solidFill>
                <a:latin typeface="Times New Roman" panose="02020603050405020304" pitchFamily="18" charset="0"/>
                <a:ea typeface="Times New Roman"/>
                <a:cs typeface="Times New Roman" panose="02020603050405020304" pitchFamily="18" charset="0"/>
              </a:rPr>
              <a:t>mềm</a:t>
            </a:r>
            <a:r>
              <a:rPr lang="en-US" sz="2000" spc="50">
                <a:solidFill>
                  <a:prstClr val="white"/>
                </a:solidFill>
                <a:latin typeface="Times New Roman" panose="02020603050405020304" pitchFamily="18" charset="0"/>
                <a:ea typeface="Times New Roman"/>
                <a:cs typeface="Times New Roman" panose="02020603050405020304" pitchFamily="18" charset="0"/>
              </a:rPr>
              <a:t>, </a:t>
            </a:r>
            <a:r>
              <a:rPr lang="en-US" sz="2000" spc="50" err="1">
                <a:solidFill>
                  <a:prstClr val="white"/>
                </a:solidFill>
                <a:latin typeface="Times New Roman" panose="02020603050405020304" pitchFamily="18" charset="0"/>
                <a:ea typeface="Times New Roman"/>
                <a:cs typeface="Times New Roman" panose="02020603050405020304" pitchFamily="18" charset="0"/>
              </a:rPr>
              <a:t>một</a:t>
            </a:r>
            <a:r>
              <a:rPr lang="en-US" sz="2000" spc="50">
                <a:solidFill>
                  <a:prstClr val="white"/>
                </a:solidFill>
                <a:latin typeface="Times New Roman" panose="02020603050405020304" pitchFamily="18" charset="0"/>
                <a:ea typeface="Times New Roman"/>
                <a:cs typeface="Times New Roman" panose="02020603050405020304" pitchFamily="18" charset="0"/>
              </a:rPr>
              <a:t> </a:t>
            </a:r>
            <a:r>
              <a:rPr lang="en-US" sz="2000" spc="50" err="1">
                <a:solidFill>
                  <a:prstClr val="white"/>
                </a:solidFill>
                <a:latin typeface="Times New Roman" panose="02020603050405020304" pitchFamily="18" charset="0"/>
                <a:ea typeface="Times New Roman"/>
                <a:cs typeface="Times New Roman" panose="02020603050405020304" pitchFamily="18" charset="0"/>
              </a:rPr>
              <a:t>phần</a:t>
            </a:r>
            <a:r>
              <a:rPr lang="en-US" sz="2000" spc="50">
                <a:solidFill>
                  <a:prstClr val="white"/>
                </a:solidFill>
                <a:latin typeface="Times New Roman" panose="02020603050405020304" pitchFamily="18" charset="0"/>
                <a:ea typeface="Times New Roman"/>
                <a:cs typeface="Times New Roman" panose="02020603050405020304" pitchFamily="18" charset="0"/>
              </a:rPr>
              <a:t> </a:t>
            </a:r>
            <a:r>
              <a:rPr lang="en-US" sz="2000" spc="50" err="1">
                <a:solidFill>
                  <a:prstClr val="white"/>
                </a:solidFill>
                <a:latin typeface="Times New Roman" panose="02020603050405020304" pitchFamily="18" charset="0"/>
                <a:ea typeface="Times New Roman"/>
                <a:cs typeface="Times New Roman" panose="02020603050405020304" pitchFamily="18" charset="0"/>
              </a:rPr>
              <a:t>lưỡi</a:t>
            </a:r>
            <a:r>
              <a:rPr lang="en-US" sz="2000" spc="50">
                <a:solidFill>
                  <a:prstClr val="white"/>
                </a:solidFill>
                <a:latin typeface="Times New Roman" panose="02020603050405020304" pitchFamily="18" charset="0"/>
                <a:ea typeface="Times New Roman"/>
                <a:cs typeface="Times New Roman" panose="02020603050405020304" pitchFamily="18" charset="0"/>
              </a:rPr>
              <a:t> </a:t>
            </a:r>
            <a:r>
              <a:rPr lang="en-US" sz="2000" spc="50" err="1">
                <a:solidFill>
                  <a:prstClr val="white"/>
                </a:solidFill>
                <a:latin typeface="Times New Roman" panose="02020603050405020304" pitchFamily="18" charset="0"/>
                <a:ea typeface="Times New Roman"/>
                <a:cs typeface="Times New Roman" panose="02020603050405020304" pitchFamily="18" charset="0"/>
              </a:rPr>
              <a:t>gà</a:t>
            </a:r>
            <a:r>
              <a:rPr lang="en-US" sz="2000" spc="50">
                <a:solidFill>
                  <a:prstClr val="white"/>
                </a:solidFill>
                <a:latin typeface="Times New Roman" panose="02020603050405020304" pitchFamily="18" charset="0"/>
                <a:ea typeface="Times New Roman"/>
                <a:cs typeface="Times New Roman" panose="02020603050405020304" pitchFamily="18" charset="0"/>
              </a:rPr>
              <a:t>, </a:t>
            </a:r>
            <a:r>
              <a:rPr lang="en-US" sz="2000" spc="50" err="1">
                <a:solidFill>
                  <a:prstClr val="white"/>
                </a:solidFill>
                <a:latin typeface="Times New Roman" panose="02020603050405020304" pitchFamily="18" charset="0"/>
                <a:ea typeface="Times New Roman"/>
                <a:cs typeface="Times New Roman" panose="02020603050405020304" pitchFamily="18" charset="0"/>
              </a:rPr>
              <a:t>thành</a:t>
            </a:r>
            <a:r>
              <a:rPr lang="en-US" sz="2000" spc="50">
                <a:solidFill>
                  <a:prstClr val="white"/>
                </a:solidFill>
                <a:latin typeface="Times New Roman" panose="02020603050405020304" pitchFamily="18" charset="0"/>
                <a:ea typeface="Times New Roman"/>
                <a:cs typeface="Times New Roman" panose="02020603050405020304" pitchFamily="18" charset="0"/>
              </a:rPr>
              <a:t> </a:t>
            </a:r>
            <a:r>
              <a:rPr lang="en-US" sz="2000" spc="50" err="1">
                <a:solidFill>
                  <a:prstClr val="white"/>
                </a:solidFill>
                <a:latin typeface="Times New Roman" panose="02020603050405020304" pitchFamily="18" charset="0"/>
                <a:ea typeface="Times New Roman"/>
                <a:cs typeface="Times New Roman" panose="02020603050405020304" pitchFamily="18" charset="0"/>
              </a:rPr>
              <a:t>sau</a:t>
            </a:r>
            <a:r>
              <a:rPr lang="en-US" sz="2000" spc="50">
                <a:solidFill>
                  <a:prstClr val="white"/>
                </a:solidFill>
                <a:latin typeface="Times New Roman" panose="02020603050405020304" pitchFamily="18" charset="0"/>
                <a:ea typeface="Times New Roman"/>
                <a:cs typeface="Times New Roman" panose="02020603050405020304" pitchFamily="18" charset="0"/>
              </a:rPr>
              <a:t> </a:t>
            </a:r>
            <a:r>
              <a:rPr lang="en-US" sz="2000" spc="50" err="1">
                <a:solidFill>
                  <a:prstClr val="white"/>
                </a:solidFill>
                <a:latin typeface="Times New Roman" panose="02020603050405020304" pitchFamily="18" charset="0"/>
                <a:ea typeface="Times New Roman"/>
                <a:cs typeface="Times New Roman" panose="02020603050405020304" pitchFamily="18" charset="0"/>
              </a:rPr>
              <a:t>họng</a:t>
            </a:r>
            <a:r>
              <a:rPr lang="en-US" sz="2000" spc="50">
                <a:solidFill>
                  <a:prstClr val="white"/>
                </a:solidFill>
                <a:latin typeface="Times New Roman" panose="02020603050405020304" pitchFamily="18" charset="0"/>
                <a:ea typeface="Times New Roman"/>
                <a:cs typeface="Times New Roman" panose="02020603050405020304" pitchFamily="18" charset="0"/>
              </a:rPr>
              <a:t>.</a:t>
            </a:r>
          </a:p>
          <a:p>
            <a:pPr lvl="0" indent="457200" algn="just">
              <a:lnSpc>
                <a:spcPct val="115000"/>
              </a:lnSpc>
            </a:pPr>
            <a:r>
              <a:rPr lang="en-US" sz="2000">
                <a:solidFill>
                  <a:prstClr val="white"/>
                </a:solidFill>
                <a:latin typeface="Times New Roman" panose="02020603050405020304" pitchFamily="18" charset="0"/>
                <a:ea typeface="Calibri"/>
                <a:cs typeface="Times New Roman" panose="02020603050405020304" pitchFamily="18" charset="0"/>
              </a:rPr>
              <a:t>		</a:t>
            </a:r>
            <a:r>
              <a:rPr lang="en-US" sz="2000" b="1">
                <a:solidFill>
                  <a:srgbClr val="FF0000"/>
                </a:solidFill>
                <a:latin typeface="Times New Roman" panose="02020603050405020304" pitchFamily="18" charset="0"/>
                <a:ea typeface="Calibri"/>
                <a:cs typeface="Times New Roman" panose="02020603050405020304" pitchFamily="18" charset="0"/>
              </a:rPr>
              <a:t>=&gt; </a:t>
            </a:r>
            <a:r>
              <a:rPr lang="en-US" sz="2000" b="1" err="1">
                <a:solidFill>
                  <a:srgbClr val="FF0000"/>
                </a:solidFill>
                <a:latin typeface="Times New Roman" panose="02020603050405020304" pitchFamily="18" charset="0"/>
                <a:ea typeface="Calibri"/>
                <a:cs typeface="Times New Roman" panose="02020603050405020304" pitchFamily="18" charset="0"/>
              </a:rPr>
              <a:t>Đường</a:t>
            </a:r>
            <a:r>
              <a:rPr lang="en-US" sz="2000" b="1">
                <a:solidFill>
                  <a:srgbClr val="FF0000"/>
                </a:solidFill>
                <a:latin typeface="Times New Roman" panose="02020603050405020304" pitchFamily="18" charset="0"/>
                <a:ea typeface="Calibri"/>
                <a:cs typeface="Times New Roman" panose="02020603050405020304" pitchFamily="18" charset="0"/>
              </a:rPr>
              <a:t> </a:t>
            </a:r>
            <a:r>
              <a:rPr lang="en-US" sz="2000" b="1" err="1">
                <a:solidFill>
                  <a:srgbClr val="FF0000"/>
                </a:solidFill>
                <a:latin typeface="Times New Roman" panose="02020603050405020304" pitchFamily="18" charset="0"/>
                <a:ea typeface="Calibri"/>
                <a:cs typeface="Times New Roman" panose="02020603050405020304" pitchFamily="18" charset="0"/>
              </a:rPr>
              <a:t>thở</a:t>
            </a:r>
            <a:r>
              <a:rPr lang="en-US" sz="2000" b="1">
                <a:solidFill>
                  <a:srgbClr val="FF0000"/>
                </a:solidFill>
                <a:latin typeface="Times New Roman" panose="02020603050405020304" pitchFamily="18" charset="0"/>
                <a:ea typeface="Calibri"/>
                <a:cs typeface="Times New Roman" panose="02020603050405020304" pitchFamily="18" charset="0"/>
              </a:rPr>
              <a:t> </a:t>
            </a:r>
            <a:r>
              <a:rPr lang="en-US" sz="2000" b="1" err="1">
                <a:solidFill>
                  <a:srgbClr val="FF0000"/>
                </a:solidFill>
                <a:latin typeface="Times New Roman" panose="02020603050405020304" pitchFamily="18" charset="0"/>
                <a:ea typeface="Calibri"/>
                <a:cs typeface="Times New Roman" panose="02020603050405020304" pitchFamily="18" charset="0"/>
              </a:rPr>
              <a:t>thuận</a:t>
            </a:r>
            <a:r>
              <a:rPr lang="en-US" sz="2000" b="1">
                <a:solidFill>
                  <a:srgbClr val="FF0000"/>
                </a:solidFill>
                <a:latin typeface="Times New Roman" panose="02020603050405020304" pitchFamily="18" charset="0"/>
                <a:ea typeface="Calibri"/>
                <a:cs typeface="Times New Roman" panose="02020603050405020304" pitchFamily="18" charset="0"/>
              </a:rPr>
              <a:t> </a:t>
            </a:r>
            <a:r>
              <a:rPr lang="en-US" sz="2000" b="1" err="1">
                <a:solidFill>
                  <a:srgbClr val="FF0000"/>
                </a:solidFill>
                <a:latin typeface="Times New Roman" panose="02020603050405020304" pitchFamily="18" charset="0"/>
                <a:ea typeface="Calibri"/>
                <a:cs typeface="Times New Roman" panose="02020603050405020304" pitchFamily="18" charset="0"/>
              </a:rPr>
              <a:t>lợi</a:t>
            </a:r>
            <a:endParaRPr lang="en-US" sz="2000" b="1">
              <a:solidFill>
                <a:srgbClr val="FF0000"/>
              </a:solidFill>
              <a:latin typeface="Times New Roman" panose="02020603050405020304" pitchFamily="18" charset="0"/>
              <a:ea typeface="Calibri"/>
              <a:cs typeface="Times New Roman" panose="02020603050405020304" pitchFamily="18" charset="0"/>
            </a:endParaRPr>
          </a:p>
          <a:p>
            <a:pPr lvl="0" indent="457200" algn="just">
              <a:lnSpc>
                <a:spcPct val="115000"/>
              </a:lnSpc>
            </a:pP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Độ</a:t>
            </a:r>
            <a:r>
              <a:rPr lang="en-US" sz="2000">
                <a:solidFill>
                  <a:prstClr val="white"/>
                </a:solidFill>
                <a:latin typeface="Times New Roman" panose="02020603050405020304" pitchFamily="18" charset="0"/>
                <a:ea typeface="Times New Roman"/>
                <a:cs typeface="Times New Roman" panose="02020603050405020304" pitchFamily="18" charset="0"/>
              </a:rPr>
              <a:t> III: </a:t>
            </a:r>
            <a:r>
              <a:rPr lang="en-US" sz="2000" err="1">
                <a:solidFill>
                  <a:prstClr val="white"/>
                </a:solidFill>
                <a:latin typeface="Times New Roman" panose="02020603050405020304" pitchFamily="18" charset="0"/>
                <a:ea typeface="Times New Roman"/>
                <a:cs typeface="Times New Roman" panose="02020603050405020304" pitchFamily="18" charset="0"/>
              </a:rPr>
              <a:t>Thấy</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khẩu</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cái</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cứng</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khẩu</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cái</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mềm</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và</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nền</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của</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lưỡi</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gà</a:t>
            </a:r>
            <a:r>
              <a:rPr lang="en-US" sz="2000">
                <a:solidFill>
                  <a:prstClr val="white"/>
                </a:solidFill>
                <a:latin typeface="Times New Roman" panose="02020603050405020304" pitchFamily="18" charset="0"/>
                <a:ea typeface="Times New Roman"/>
                <a:cs typeface="Times New Roman" panose="02020603050405020304" pitchFamily="18" charset="0"/>
              </a:rPr>
              <a:t>.</a:t>
            </a:r>
            <a:endParaRPr lang="en-US" sz="2000">
              <a:solidFill>
                <a:prstClr val="white"/>
              </a:solidFill>
              <a:latin typeface="Times New Roman" panose="02020603050405020304" pitchFamily="18" charset="0"/>
              <a:ea typeface="Calibri"/>
              <a:cs typeface="Times New Roman" panose="02020603050405020304" pitchFamily="18" charset="0"/>
            </a:endParaRPr>
          </a:p>
          <a:p>
            <a:pPr lvl="0" indent="457200" algn="just">
              <a:lnSpc>
                <a:spcPct val="115000"/>
              </a:lnSpc>
            </a:pP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Độ</a:t>
            </a:r>
            <a:r>
              <a:rPr lang="en-US" sz="2000">
                <a:solidFill>
                  <a:prstClr val="white"/>
                </a:solidFill>
                <a:latin typeface="Times New Roman" panose="02020603050405020304" pitchFamily="18" charset="0"/>
                <a:ea typeface="Times New Roman"/>
                <a:cs typeface="Times New Roman" panose="02020603050405020304" pitchFamily="18" charset="0"/>
              </a:rPr>
              <a:t> IV: </a:t>
            </a:r>
            <a:r>
              <a:rPr lang="en-US" sz="2000" err="1">
                <a:solidFill>
                  <a:prstClr val="white"/>
                </a:solidFill>
                <a:latin typeface="Times New Roman" panose="02020603050405020304" pitchFamily="18" charset="0"/>
                <a:ea typeface="Times New Roman"/>
                <a:cs typeface="Times New Roman" panose="02020603050405020304" pitchFamily="18" charset="0"/>
              </a:rPr>
              <a:t>Chỉ</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thấy</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khẩu</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cái</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cứng</a:t>
            </a:r>
            <a:r>
              <a:rPr lang="en-US" sz="2000">
                <a:solidFill>
                  <a:prstClr val="white"/>
                </a:solidFill>
                <a:latin typeface="Times New Roman" panose="02020603050405020304" pitchFamily="18" charset="0"/>
                <a:ea typeface="Times New Roman"/>
                <a:cs typeface="Times New Roman" panose="02020603050405020304" pitchFamily="18" charset="0"/>
              </a:rPr>
              <a:t>.</a:t>
            </a:r>
          </a:p>
          <a:p>
            <a:pPr lvl="0" indent="457200" algn="just">
              <a:lnSpc>
                <a:spcPct val="115000"/>
              </a:lnSpc>
            </a:pPr>
            <a:r>
              <a:rPr lang="en-US" sz="2000">
                <a:solidFill>
                  <a:prstClr val="white"/>
                </a:solidFill>
                <a:latin typeface="Times New Roman" panose="02020603050405020304" pitchFamily="18" charset="0"/>
                <a:ea typeface="Calibri"/>
                <a:cs typeface="Times New Roman" panose="02020603050405020304" pitchFamily="18" charset="0"/>
              </a:rPr>
              <a:t>		</a:t>
            </a:r>
            <a:r>
              <a:rPr lang="en-US" sz="2000" b="1">
                <a:solidFill>
                  <a:srgbClr val="FF0000"/>
                </a:solidFill>
                <a:latin typeface="Times New Roman" panose="02020603050405020304" pitchFamily="18" charset="0"/>
                <a:ea typeface="Calibri"/>
                <a:cs typeface="Times New Roman" panose="02020603050405020304" pitchFamily="18" charset="0"/>
              </a:rPr>
              <a:t>=&gt; </a:t>
            </a:r>
            <a:r>
              <a:rPr lang="en-US" sz="2000" b="1" err="1">
                <a:solidFill>
                  <a:srgbClr val="FF0000"/>
                </a:solidFill>
                <a:latin typeface="Times New Roman" panose="02020603050405020304" pitchFamily="18" charset="0"/>
                <a:ea typeface="Calibri"/>
                <a:cs typeface="Times New Roman" panose="02020603050405020304" pitchFamily="18" charset="0"/>
              </a:rPr>
              <a:t>Nguy</a:t>
            </a:r>
            <a:r>
              <a:rPr lang="en-US" sz="2000" b="1">
                <a:solidFill>
                  <a:srgbClr val="FF0000"/>
                </a:solidFill>
                <a:latin typeface="Times New Roman" panose="02020603050405020304" pitchFamily="18" charset="0"/>
                <a:ea typeface="Calibri"/>
                <a:cs typeface="Times New Roman" panose="02020603050405020304" pitchFamily="18" charset="0"/>
              </a:rPr>
              <a:t> </a:t>
            </a:r>
            <a:r>
              <a:rPr lang="en-US" sz="2000" b="1" err="1">
                <a:solidFill>
                  <a:srgbClr val="FF0000"/>
                </a:solidFill>
                <a:latin typeface="Times New Roman" panose="02020603050405020304" pitchFamily="18" charset="0"/>
                <a:ea typeface="Calibri"/>
                <a:cs typeface="Times New Roman" panose="02020603050405020304" pitchFamily="18" charset="0"/>
              </a:rPr>
              <a:t>cơ</a:t>
            </a:r>
            <a:r>
              <a:rPr lang="en-US" sz="2000" b="1">
                <a:solidFill>
                  <a:srgbClr val="FF0000"/>
                </a:solidFill>
                <a:latin typeface="Times New Roman" panose="02020603050405020304" pitchFamily="18" charset="0"/>
                <a:ea typeface="Calibri"/>
                <a:cs typeface="Times New Roman" panose="02020603050405020304" pitchFamily="18" charset="0"/>
              </a:rPr>
              <a:t> </a:t>
            </a:r>
            <a:r>
              <a:rPr lang="en-US" sz="2000" b="1" err="1">
                <a:solidFill>
                  <a:srgbClr val="FF0000"/>
                </a:solidFill>
                <a:latin typeface="Times New Roman" panose="02020603050405020304" pitchFamily="18" charset="0"/>
                <a:ea typeface="Calibri"/>
                <a:cs typeface="Times New Roman" panose="02020603050405020304" pitchFamily="18" charset="0"/>
              </a:rPr>
              <a:t>đặt</a:t>
            </a:r>
            <a:r>
              <a:rPr lang="en-US" sz="2000" b="1">
                <a:solidFill>
                  <a:srgbClr val="FF0000"/>
                </a:solidFill>
                <a:latin typeface="Times New Roman" panose="02020603050405020304" pitchFamily="18" charset="0"/>
                <a:ea typeface="Calibri"/>
                <a:cs typeface="Times New Roman" panose="02020603050405020304" pitchFamily="18" charset="0"/>
              </a:rPr>
              <a:t> </a:t>
            </a:r>
            <a:r>
              <a:rPr lang="en-US" sz="2000" b="1" err="1">
                <a:solidFill>
                  <a:srgbClr val="FF0000"/>
                </a:solidFill>
                <a:latin typeface="Times New Roman" panose="02020603050405020304" pitchFamily="18" charset="0"/>
                <a:ea typeface="Calibri"/>
                <a:cs typeface="Times New Roman" panose="02020603050405020304" pitchFamily="18" charset="0"/>
              </a:rPr>
              <a:t>NKQ</a:t>
            </a:r>
            <a:r>
              <a:rPr lang="en-US" sz="2000" b="1">
                <a:solidFill>
                  <a:srgbClr val="FF0000"/>
                </a:solidFill>
                <a:latin typeface="Times New Roman" panose="02020603050405020304" pitchFamily="18" charset="0"/>
                <a:ea typeface="Calibri"/>
                <a:cs typeface="Times New Roman" panose="02020603050405020304" pitchFamily="18" charset="0"/>
              </a:rPr>
              <a:t> </a:t>
            </a:r>
            <a:r>
              <a:rPr lang="en-US" sz="2000" b="1" err="1">
                <a:solidFill>
                  <a:srgbClr val="FF0000"/>
                </a:solidFill>
                <a:latin typeface="Times New Roman" panose="02020603050405020304" pitchFamily="18" charset="0"/>
                <a:ea typeface="Calibri"/>
                <a:cs typeface="Times New Roman" panose="02020603050405020304" pitchFamily="18" charset="0"/>
              </a:rPr>
              <a:t>khó</a:t>
            </a:r>
            <a:endParaRPr lang="en-US" sz="2000" b="1">
              <a:solidFill>
                <a:srgbClr val="FF0000"/>
              </a:solidFill>
              <a:latin typeface="Times New Roman" panose="02020603050405020304" pitchFamily="18" charset="0"/>
              <a:ea typeface="Calibri"/>
              <a:cs typeface="Times New Roman" panose="02020603050405020304" pitchFamily="18" charset="0"/>
            </a:endParaRPr>
          </a:p>
          <a:p>
            <a:pPr lvl="0" indent="457200" algn="just">
              <a:lnSpc>
                <a:spcPct val="115000"/>
              </a:lnSpc>
            </a:pPr>
            <a:r>
              <a:rPr lang="en-US" sz="2000" err="1">
                <a:solidFill>
                  <a:prstClr val="white"/>
                </a:solidFill>
                <a:latin typeface="Times New Roman" panose="02020603050405020304" pitchFamily="18" charset="0"/>
                <a:ea typeface="Times New Roman"/>
                <a:cs typeface="Times New Roman" panose="02020603050405020304" pitchFamily="18" charset="0"/>
              </a:rPr>
              <a:t>Nếu</a:t>
            </a:r>
            <a:r>
              <a:rPr lang="en-US" sz="2000">
                <a:solidFill>
                  <a:prstClr val="white"/>
                </a:solidFill>
                <a:latin typeface="Times New Roman" panose="02020603050405020304" pitchFamily="18" charset="0"/>
                <a:ea typeface="Times New Roman"/>
                <a:cs typeface="Times New Roman" panose="02020603050405020304" pitchFamily="18" charset="0"/>
              </a:rPr>
              <a:t> ở </a:t>
            </a:r>
            <a:r>
              <a:rPr lang="en-US" sz="2000" err="1">
                <a:solidFill>
                  <a:prstClr val="white"/>
                </a:solidFill>
                <a:latin typeface="Times New Roman" panose="02020603050405020304" pitchFamily="18" charset="0"/>
                <a:ea typeface="Times New Roman"/>
                <a:cs typeface="Times New Roman" panose="02020603050405020304" pitchFamily="18" charset="0"/>
              </a:rPr>
              <a:t>mức</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độ</a:t>
            </a:r>
            <a:r>
              <a:rPr lang="en-US" sz="2000">
                <a:solidFill>
                  <a:prstClr val="white"/>
                </a:solidFill>
                <a:latin typeface="Times New Roman" panose="02020603050405020304" pitchFamily="18" charset="0"/>
                <a:ea typeface="Times New Roman"/>
                <a:cs typeface="Times New Roman" panose="02020603050405020304" pitchFamily="18" charset="0"/>
              </a:rPr>
              <a:t> III </a:t>
            </a:r>
            <a:r>
              <a:rPr lang="en-US" sz="2000" err="1">
                <a:solidFill>
                  <a:prstClr val="white"/>
                </a:solidFill>
                <a:latin typeface="Times New Roman" panose="02020603050405020304" pitchFamily="18" charset="0"/>
                <a:ea typeface="Times New Roman"/>
                <a:cs typeface="Times New Roman" panose="02020603050405020304" pitchFamily="18" charset="0"/>
              </a:rPr>
              <a:t>và</a:t>
            </a:r>
            <a:r>
              <a:rPr lang="en-US" sz="2000">
                <a:solidFill>
                  <a:prstClr val="white"/>
                </a:solidFill>
                <a:latin typeface="Times New Roman" panose="02020603050405020304" pitchFamily="18" charset="0"/>
                <a:ea typeface="Times New Roman"/>
                <a:cs typeface="Times New Roman" panose="02020603050405020304" pitchFamily="18" charset="0"/>
              </a:rPr>
              <a:t> IV </a:t>
            </a:r>
            <a:r>
              <a:rPr lang="en-US" sz="2000" err="1">
                <a:solidFill>
                  <a:prstClr val="white"/>
                </a:solidFill>
                <a:latin typeface="Times New Roman" panose="02020603050405020304" pitchFamily="18" charset="0"/>
                <a:ea typeface="Times New Roman"/>
                <a:cs typeface="Times New Roman" panose="02020603050405020304" pitchFamily="18" charset="0"/>
              </a:rPr>
              <a:t>là</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đặt</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nội</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khí</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quản</a:t>
            </a:r>
            <a:r>
              <a:rPr lang="en-US" sz="2000">
                <a:solidFill>
                  <a:prstClr val="white"/>
                </a:solidFill>
                <a:latin typeface="Times New Roman" panose="02020603050405020304" pitchFamily="18" charset="0"/>
                <a:ea typeface="Times New Roman"/>
                <a:cs typeface="Times New Roman" panose="02020603050405020304" pitchFamily="18" charset="0"/>
              </a:rPr>
              <a:t> </a:t>
            </a:r>
            <a:r>
              <a:rPr lang="en-US" sz="2000" err="1">
                <a:solidFill>
                  <a:prstClr val="white"/>
                </a:solidFill>
                <a:latin typeface="Times New Roman" panose="02020603050405020304" pitchFamily="18" charset="0"/>
                <a:ea typeface="Times New Roman"/>
                <a:cs typeface="Times New Roman" panose="02020603050405020304" pitchFamily="18" charset="0"/>
              </a:rPr>
              <a:t>khó</a:t>
            </a:r>
            <a:endParaRPr lang="en-US" sz="2000"/>
          </a:p>
        </p:txBody>
      </p:sp>
    </p:spTree>
    <p:extLst>
      <p:ext uri="{BB962C8B-B14F-4D97-AF65-F5344CB8AC3E}">
        <p14:creationId xmlns:p14="http://schemas.microsoft.com/office/powerpoint/2010/main" val="13558564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383</TotalTime>
  <Words>1506</Words>
  <Application>Microsoft Office PowerPoint</Application>
  <PresentationFormat>On-screen Show (4:3)</PresentationFormat>
  <Paragraphs>184</Paragraphs>
  <Slides>27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.VnAristote</vt:lpstr>
      <vt:lpstr>Arial</vt:lpstr>
      <vt:lpstr>Calibri</vt:lpstr>
      <vt:lpstr>Constantia</vt:lpstr>
      <vt:lpstr>Symbol</vt:lpstr>
      <vt:lpstr>Times New Roman</vt:lpstr>
      <vt:lpstr>Wingdings 2</vt:lpstr>
      <vt:lpstr>Flow</vt:lpstr>
      <vt:lpstr>PowerPoint Presentation</vt:lpstr>
      <vt:lpstr>PowerPoint Presentation</vt:lpstr>
      <vt:lpstr>1. Đặt nội khí quản khó: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Xin trân trọng cảm ơn!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ABC</dc:creator>
  <cp:lastModifiedBy>ADMIN</cp:lastModifiedBy>
  <cp:revision>31</cp:revision>
  <dcterms:created xsi:type="dcterms:W3CDTF">2025-12-29T12:51:15Z</dcterms:created>
  <dcterms:modified xsi:type="dcterms:W3CDTF">2025-12-30T05:45:55Z</dcterms:modified>
</cp:coreProperties>
</file>