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1105" r:id="rId2"/>
    <p:sldId id="1101" r:id="rId3"/>
    <p:sldId id="1106" r:id="rId4"/>
    <p:sldId id="1107" r:id="rId5"/>
    <p:sldId id="1108" r:id="rId6"/>
    <p:sldId id="1109" r:id="rId7"/>
    <p:sldId id="1102" r:id="rId8"/>
    <p:sldId id="1110" r:id="rId9"/>
    <p:sldId id="1124" r:id="rId10"/>
    <p:sldId id="1111" r:id="rId11"/>
    <p:sldId id="1112" r:id="rId12"/>
    <p:sldId id="1113" r:id="rId13"/>
    <p:sldId id="1114" r:id="rId14"/>
    <p:sldId id="1125" r:id="rId15"/>
    <p:sldId id="1115" r:id="rId16"/>
    <p:sldId id="1123" r:id="rId17"/>
    <p:sldId id="1116" r:id="rId18"/>
    <p:sldId id="1118" r:id="rId19"/>
    <p:sldId id="1119" r:id="rId20"/>
    <p:sldId id="1120" r:id="rId21"/>
    <p:sldId id="1121" r:id="rId22"/>
    <p:sldId id="1126" r:id="rId23"/>
    <p:sldId id="1127" r:id="rId24"/>
    <p:sldId id="1128" r:id="rId25"/>
    <p:sldId id="1129" r:id="rId26"/>
    <p:sldId id="1122" r:id="rId27"/>
    <p:sldId id="1104" r:id="rId28"/>
    <p:sldId id="1117" r:id="rId2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58A1D5"/>
    <a:srgbClr val="FCFDFD"/>
    <a:srgbClr val="28659C"/>
    <a:srgbClr val="B8B8B8"/>
    <a:srgbClr val="B7B8B8"/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1786" autoAdjust="0"/>
  </p:normalViewPr>
  <p:slideViewPr>
    <p:cSldViewPr snapToGrid="0">
      <p:cViewPr varScale="1">
        <p:scale>
          <a:sx n="68" d="100"/>
          <a:sy n="68" d="100"/>
        </p:scale>
        <p:origin x="379" y="62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B8BD7-1D99-4E47-A148-9EEC32D3FB55}" type="datetimeFigureOut">
              <a:rPr lang="en-US" smtClean="0"/>
              <a:pPr/>
              <a:t>17/11/2025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650FD-4E43-404A-8EE5-469A29A1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FDF56-7B48-4FFA-B066-6E27F293B625}" type="datetimeFigureOut">
              <a:rPr lang="en-US" smtClean="0"/>
              <a:pPr/>
              <a:t>17/11/2025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C2440-83B0-4C73-A546-764E2208C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91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3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8268" y="1999481"/>
            <a:ext cx="9144000" cy="9511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9241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7084-1F31-43C1-9DA4-3B1A800F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79" y="134430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1AE0AE-1B2F-49DC-B0A1-71200145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85" y="86035"/>
            <a:ext cx="9272787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16933" y="6032326"/>
            <a:ext cx="502276" cy="36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rgbClr val="0070C0"/>
                </a:solidFill>
              </a:defRPr>
            </a:lvl1pPr>
          </a:lstStyle>
          <a:p>
            <a:fld id="{DBEF1338-33B8-4F02-A6AD-5EC26488A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5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3A546F-0A33-41C7-9A36-8712BEA4B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6163" y="1526257"/>
            <a:ext cx="10407404" cy="3930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87CEB5-2086-4D20-A19E-D7DA1F8A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23" y="86035"/>
            <a:ext cx="9706377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11689724" y="6034739"/>
            <a:ext cx="502276" cy="36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85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7537E-7031-46E3-8BAF-DB170420A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531" y="140061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ED14E-8B1D-470A-9D58-F27D4F45C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5538" y="140061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9B0E43-95E5-4467-B6EA-F4854F52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98914"/>
            <a:ext cx="9757892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11689724" y="6013854"/>
            <a:ext cx="502276" cy="36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8268" y="1999481"/>
            <a:ext cx="9144000" cy="9511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610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EDF5D-0802-4857-BC6E-69469795F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75" y="13233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3967" y="5948379"/>
            <a:ext cx="528033" cy="5344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0070C0"/>
                </a:solidFill>
              </a:defRPr>
            </a:lvl1pPr>
          </a:lstStyle>
          <a:p>
            <a:fld id="{DBEF1338-33B8-4F02-A6AD-5EC26488A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52" r:id="rId4"/>
    <p:sldLayoutId id="214748365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C008A-592A-A6C9-EF1F-DC131765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0080534-7103-BD6C-C228-86A27EE0E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37961"/>
            <a:ext cx="9144000" cy="951109"/>
          </a:xfrm>
        </p:spPr>
        <p:txBody>
          <a:bodyPr/>
          <a:lstStyle/>
          <a:p>
            <a:r>
              <a:rPr lang="en-AU" dirty="0"/>
              <a:t>MRI </a:t>
            </a:r>
            <a:r>
              <a:rPr lang="en-AU" dirty="0" err="1"/>
              <a:t>sọ</a:t>
            </a:r>
            <a:r>
              <a:rPr lang="en-AU" dirty="0"/>
              <a:t> </a:t>
            </a:r>
            <a:r>
              <a:rPr lang="en-AU" dirty="0" err="1"/>
              <a:t>não</a:t>
            </a:r>
            <a:r>
              <a:rPr lang="en-AU" dirty="0"/>
              <a:t>: Các </a:t>
            </a:r>
            <a:r>
              <a:rPr lang="en-AU" dirty="0" err="1"/>
              <a:t>chuỗi</a:t>
            </a:r>
            <a:r>
              <a:rPr lang="en-AU" dirty="0"/>
              <a:t> </a:t>
            </a:r>
            <a:r>
              <a:rPr lang="en-AU" dirty="0" err="1"/>
              <a:t>xung</a:t>
            </a:r>
            <a:r>
              <a:rPr lang="en-AU" dirty="0"/>
              <a:t> </a:t>
            </a:r>
            <a:r>
              <a:rPr lang="en-AU" dirty="0" err="1"/>
              <a:t>cơ</a:t>
            </a:r>
            <a:r>
              <a:rPr lang="en-AU" dirty="0"/>
              <a:t> </a:t>
            </a:r>
            <a:r>
              <a:rPr lang="en-AU" dirty="0" err="1"/>
              <a:t>bản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EEE25-C92E-5B70-D262-260F95D16A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0350" y="6032500"/>
            <a:ext cx="501650" cy="360363"/>
          </a:xfrm>
        </p:spPr>
        <p:txBody>
          <a:bodyPr/>
          <a:lstStyle/>
          <a:p>
            <a:fld id="{DBEF1338-33B8-4F02-A6AD-5EC26488AF3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9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b="1" dirty="0">
                <a:solidFill>
                  <a:srgbClr val="0070C0"/>
                </a:solidFill>
              </a:rPr>
              <a:t>GPVĐ 1: DWI &amp; ADC ("Đột Quy")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vi-VN" dirty="0"/>
              <a:t>Đặc điểm chính:</a:t>
            </a:r>
          </a:p>
          <a:p>
            <a:r>
              <a:rPr lang="vi-VN" dirty="0"/>
              <a:t>Đo sự khuếch tán (di chuyển) của phân tử nước.</a:t>
            </a:r>
          </a:p>
          <a:p>
            <a:r>
              <a:rPr lang="vi-VN" dirty="0"/>
              <a:t>Nguyên lý:</a:t>
            </a:r>
          </a:p>
          <a:p>
            <a:r>
              <a:rPr lang="vi-VN" dirty="0"/>
              <a:t>Tổn thương nhồi máu cấp (phù độc tế bào) sẽ hạn chế khuếch tán. Công thức chẩn đoán:</a:t>
            </a:r>
          </a:p>
          <a:p>
            <a:r>
              <a:rPr lang="vi-VN" dirty="0"/>
              <a:t>DWI SÁNG + ADC TỐI = Nhồi máu </a:t>
            </a:r>
            <a:r>
              <a:rPr lang="en-US" dirty="0" err="1"/>
              <a:t>mới</a:t>
            </a:r>
            <a:r>
              <a:rPr lang="vi-VN" dirty="0"/>
              <a:t>.</a:t>
            </a:r>
          </a:p>
          <a:p>
            <a:r>
              <a:rPr lang="vi-VN" dirty="0"/>
              <a:t>Là chuỗi xung quan trọng nhất trong protocol thường quy.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Chuỗi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"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Vấn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EF1338-33B8-4F02-A6AD-5EC26488AF3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9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DWI &amp; ADC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90350" y="6032500"/>
            <a:ext cx="501650" cy="360363"/>
          </a:xfrm>
        </p:spPr>
        <p:txBody>
          <a:bodyPr/>
          <a:lstStyle/>
          <a:p>
            <a:fld id="{DBEF1338-33B8-4F02-A6AD-5EC26488AF3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78" y="1400175"/>
            <a:ext cx="363187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25" y="1400175"/>
            <a:ext cx="3596099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17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/>
              <a:t>Đặc điểm chính:</a:t>
            </a:r>
          </a:p>
          <a:p>
            <a:r>
              <a:rPr lang="vi-VN" dirty="0"/>
              <a:t>Rất nhạy với các sản phẩm giáng hóa của máu (sắt) và vôi hóa.</a:t>
            </a:r>
          </a:p>
          <a:p>
            <a:r>
              <a:rPr lang="vi-VN" dirty="0"/>
              <a:t>Tín hiệu đặc trưng:</a:t>
            </a:r>
          </a:p>
          <a:p>
            <a:r>
              <a:rPr lang="vi-VN" dirty="0"/>
              <a:t> Máu (Xuất huyết, Vi xuất huyết): RẤT TỐI (mất tín hiệu) • Vôi hóa: RẤT TỐI (mất tín hiệu)</a:t>
            </a:r>
          </a:p>
          <a:p>
            <a:r>
              <a:rPr lang="vi-VN" dirty="0"/>
              <a:t>Ứng dụng: Phát hiện vi xuất huyết, u hang (cavernoma), chấn thương (DAI).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GPVĐ 2: T2* / SWI ("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Máu</a:t>
            </a:r>
            <a:r>
              <a:rPr lang="en-US" sz="2800" dirty="0"/>
              <a:t>")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60" y="1260215"/>
            <a:ext cx="3664827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35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4CCAD-A8C3-5777-2638-F53F9450C7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1969" y="1488831"/>
            <a:ext cx="6764215" cy="42626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4" y="1488831"/>
            <a:ext cx="377879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8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106F64-8E58-AA26-EBFB-C6FB4AE5C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101969"/>
            <a:ext cx="9437077" cy="4593677"/>
          </a:xfrm>
          <a:prstGeom prst="rect">
            <a:avLst/>
          </a:prstGeom>
          <a:noFill/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FCF6309C-90E0-2D3D-BF0A-EB69888B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85" y="86035"/>
            <a:ext cx="9272787" cy="77787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5C3C6BF-2255-203E-F432-77F11FFDC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6933" y="6032326"/>
            <a:ext cx="502276" cy="360608"/>
          </a:xfrm>
        </p:spPr>
        <p:txBody>
          <a:bodyPr/>
          <a:lstStyle/>
          <a:p>
            <a:pPr>
              <a:spcAft>
                <a:spcPts val="600"/>
              </a:spcAft>
            </a:pPr>
            <a:fld id="{DBEF1338-33B8-4F02-A6AD-5EC26488AF3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2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vi-VN" dirty="0"/>
              <a:t>Đặc điểm chính (MRA Không Tiêm):</a:t>
            </a:r>
          </a:p>
          <a:p>
            <a:r>
              <a:rPr lang="vi-VN" dirty="0"/>
              <a:t>Time-of-Flight (TOF) là kỹ thuật chụp Mạch máu (MRA) không cần tiêm thuốc, dựa trên tín hiệu của dòng chảy (họ GRE).</a:t>
            </a:r>
          </a:p>
          <a:p>
            <a:r>
              <a:rPr lang="vi-VN" dirty="0"/>
              <a:t>Tín hiệu đặc trưng:</a:t>
            </a:r>
          </a:p>
          <a:p>
            <a:r>
              <a:rPr lang="vi-VN" dirty="0"/>
              <a:t>Dòng máu đang chảy: SÁNG</a:t>
            </a:r>
          </a:p>
          <a:p>
            <a:r>
              <a:rPr lang="vi-VN" dirty="0"/>
              <a:t>Mô não đứng yên: TỐI (Bị xóa)</a:t>
            </a:r>
          </a:p>
          <a:p>
            <a:r>
              <a:rPr lang="vi-VN" dirty="0"/>
              <a:t>Ứng dụng: Phát hiện phình mạch não, hẹp/tắc mạch, AVM...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GPVĐ 3: TOF (</a:t>
            </a:r>
            <a:r>
              <a:rPr lang="en-US" sz="2800" dirty="0" err="1"/>
              <a:t>Mạch</a:t>
            </a:r>
            <a:r>
              <a:rPr lang="en-US" sz="2800" dirty="0"/>
              <a:t> </a:t>
            </a:r>
            <a:r>
              <a:rPr lang="en-US" sz="2800" dirty="0" err="1"/>
              <a:t>Máu</a:t>
            </a:r>
            <a:r>
              <a:rPr lang="en-US" sz="2800" dirty="0"/>
              <a:t> - MRA)</a:t>
            </a:r>
          </a:p>
        </p:txBody>
      </p:sp>
    </p:spTree>
    <p:extLst>
      <p:ext uri="{BB962C8B-B14F-4D97-AF65-F5344CB8AC3E}">
        <p14:creationId xmlns:p14="http://schemas.microsoft.com/office/powerpoint/2010/main" val="206204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2" y="1427584"/>
            <a:ext cx="6634065" cy="44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4" y="1408922"/>
            <a:ext cx="4273420" cy="445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35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/>
              <a:t>Đặc điểm chính (3D T2):</a:t>
            </a:r>
          </a:p>
          <a:p>
            <a:r>
              <a:rPr lang="vi-VN" dirty="0"/>
              <a:t>CISS (Constructive Interference in Steady State) là một chuỗi xung 3D T2-W rất mạnh (còn gọi là FIESTA).</a:t>
            </a:r>
          </a:p>
          <a:p>
            <a:r>
              <a:rPr lang="vi-VN" dirty="0"/>
              <a:t>Tín hiệu đặc trưng:</a:t>
            </a:r>
          </a:p>
          <a:p>
            <a:r>
              <a:rPr lang="vi-VN" dirty="0"/>
              <a:t>Dịch (Dịch não tủy, dịch ốc tai): RẤT SÁNG</a:t>
            </a:r>
          </a:p>
          <a:p>
            <a:r>
              <a:rPr lang="vi-VN" dirty="0"/>
              <a:t>Cấu trúc thần kinh, mạch máu: Tối (nổi bật trong bể dịch)</a:t>
            </a:r>
          </a:p>
          <a:p>
            <a:r>
              <a:rPr lang="vi-VN" dirty="0"/>
              <a:t>Ứng dụng: Khảo sát dây thần kinh sọ (góc cầu tiểu não - dây VII, VIII), bệnh lý tai trong, rò dịch não tủy.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4108" y="98915"/>
            <a:ext cx="9583721" cy="246318"/>
          </a:xfrm>
        </p:spPr>
        <p:txBody>
          <a:bodyPr>
            <a:noAutofit/>
          </a:bodyPr>
          <a:lstStyle/>
          <a:p>
            <a:r>
              <a:rPr lang="en-US" sz="2800" dirty="0"/>
              <a:t>GPVĐ 4: CISS / FIESTA ("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&amp; </a:t>
            </a:r>
            <a:r>
              <a:rPr lang="en-US" sz="2800" dirty="0" err="1"/>
              <a:t>Bể</a:t>
            </a:r>
            <a:r>
              <a:rPr lang="en-US" sz="2800" dirty="0"/>
              <a:t> </a:t>
            </a:r>
            <a:r>
              <a:rPr lang="en-US" sz="2800" dirty="0" err="1"/>
              <a:t>Dịch</a:t>
            </a:r>
            <a:r>
              <a:rPr lang="en-US" sz="2800" dirty="0"/>
              <a:t>")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19" y="1400175"/>
            <a:ext cx="4456711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404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/>
              <a:t>Đặc điểm chính:</a:t>
            </a:r>
          </a:p>
          <a:p>
            <a:r>
              <a:rPr lang="vi-VN" dirty="0"/>
              <a:t>Đánh giá sự phá vỡ của Hàng rào Máu não (Blood-Brain Barrier).</a:t>
            </a:r>
          </a:p>
          <a:p>
            <a:r>
              <a:rPr lang="vi-VN" dirty="0"/>
              <a:t>Tín hiệu đặc trưng:</a:t>
            </a:r>
          </a:p>
          <a:p>
            <a:r>
              <a:rPr lang="vi-VN" dirty="0"/>
              <a:t> Tổn thương (U, Viêm, Abscess): SÁNG (ngấm thuốc) Não bình thường: Không ngấm thuốc</a:t>
            </a:r>
          </a:p>
          <a:p>
            <a:r>
              <a:rPr lang="vi-VN" dirty="0"/>
              <a:t>Ứng dụng: U não, Abscess, Viêm màng não, ổ MS đang hoạt động.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08" y="98914"/>
            <a:ext cx="9757892" cy="582221"/>
          </a:xfrm>
        </p:spPr>
        <p:txBody>
          <a:bodyPr>
            <a:normAutofit/>
          </a:bodyPr>
          <a:lstStyle/>
          <a:p>
            <a:r>
              <a:rPr lang="en-US" sz="2800" dirty="0"/>
              <a:t>GPVĐ 5: T1-W + Contrast ("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Rào</a:t>
            </a:r>
            <a:r>
              <a:rPr lang="en-US" sz="2800" dirty="0"/>
              <a:t> </a:t>
            </a:r>
            <a:r>
              <a:rPr lang="en-US" sz="2800" dirty="0" err="1"/>
              <a:t>Máu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")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05" y="1400175"/>
            <a:ext cx="4520939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2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Protocol Thường Quy: Tối ưu hóa để phát hiện các bệnh lý phổ biến (Đột quỵ, Chảy máu, Bệnh lý chất trắng).</a:t>
            </a:r>
            <a:endParaRPr lang="en-US" dirty="0"/>
          </a:p>
          <a:p>
            <a:r>
              <a:rPr lang="vi-VN" dirty="0"/>
              <a:t> Protocol</a:t>
            </a:r>
            <a:r>
              <a:rPr lang="en-US" dirty="0"/>
              <a:t> </a:t>
            </a:r>
            <a:r>
              <a:rPr lang="vi-VN" dirty="0"/>
              <a:t>Chuyên Sâu (TOF, CISS, C+): Sử dụng để trả lời các câu hỏi lâm sàng đặc hiệu (Mạch máu, Thần kinh, U, Viêm).</a:t>
            </a:r>
          </a:p>
          <a:p>
            <a:r>
              <a:rPr lang="en-US" dirty="0"/>
              <a:t>“</a:t>
            </a:r>
            <a:r>
              <a:rPr lang="vi-VN" b="1" dirty="0">
                <a:solidFill>
                  <a:srgbClr val="0070C0"/>
                </a:solidFill>
              </a:rPr>
              <a:t>Chẩn đoán MRI là sự tổng hợp thông tin từ nhiều chuỗi xung</a:t>
            </a:r>
            <a:r>
              <a:rPr lang="vi-VN" dirty="0"/>
              <a:t>.</a:t>
            </a:r>
            <a:r>
              <a:rPr lang="en-US" dirty="0"/>
              <a:t>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85623" y="86036"/>
            <a:ext cx="9706377" cy="688406"/>
          </a:xfrm>
        </p:spPr>
        <p:txBody>
          <a:bodyPr>
            <a:normAutofit fontScale="90000"/>
          </a:bodyPr>
          <a:lstStyle/>
          <a:p>
            <a:r>
              <a:rPr lang="vi-VN" sz="3100" dirty="0"/>
              <a:t>Kết Luận &amp; Câu Hỏi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1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6FBC96-27E2-5797-1B73-3AF0D4AFE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vi-VN" sz="2400" b="1" dirty="0"/>
          </a:p>
          <a:p>
            <a:pPr marL="0" indent="0">
              <a:buNone/>
            </a:pPr>
            <a:r>
              <a:rPr lang="vi-VN" sz="2400" dirty="0"/>
              <a:t>1. "Building Blocks" (Họ chuỗi xung): SE, GRE, IR.</a:t>
            </a:r>
          </a:p>
          <a:p>
            <a:pPr marL="0" indent="0">
              <a:buNone/>
            </a:pPr>
            <a:r>
              <a:rPr lang="vi-VN" sz="2400" dirty="0"/>
              <a:t>2. Các chuỗi xung "Cốt Lõi" (Workhorse): T1, T2, FLAIR.</a:t>
            </a:r>
          </a:p>
          <a:p>
            <a:pPr marL="0" indent="0">
              <a:buNone/>
            </a:pPr>
            <a:r>
              <a:rPr lang="vi-VN" sz="2400" dirty="0"/>
              <a:t>3. Chỉ Định &amp; Protocol Thường Quy (Không Tiêm):</a:t>
            </a:r>
          </a:p>
          <a:p>
            <a:pPr marL="0" indent="0">
              <a:buNone/>
            </a:pPr>
            <a:r>
              <a:rPr lang="vi-VN" sz="2400" dirty="0"/>
              <a:t>- Khi nào chỉ định?</a:t>
            </a:r>
          </a:p>
          <a:p>
            <a:pPr marL="0" indent="0">
              <a:buNone/>
            </a:pPr>
            <a:r>
              <a:rPr lang="vi-VN" sz="2400" dirty="0"/>
              <a:t>- Protocol thường quy là gì? TẠI SAO lại chọn các xung đó?</a:t>
            </a:r>
          </a:p>
          <a:p>
            <a:pPr marL="0" indent="0">
              <a:buNone/>
            </a:pPr>
            <a:r>
              <a:rPr lang="vi-VN" sz="2400" dirty="0"/>
              <a:t>4. Các chuỗi xung "Giải Quyết Vấn Đề": DWI/ADC, T2*/SWI, MRA-TOF, CISS.</a:t>
            </a:r>
          </a:p>
          <a:p>
            <a:pPr marL="0" indent="0">
              <a:buNone/>
            </a:pPr>
            <a:r>
              <a:rPr lang="vi-VN" sz="2400" dirty="0"/>
              <a:t>5. Vai trò của T1 C+ (Tương phản) &amp; Tổng kết.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2C88C4-FC63-1FFE-D1AC-9DF5E2AC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Nội Dung Chính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8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93 </a:t>
            </a:r>
            <a:r>
              <a:rPr lang="en-US" dirty="0" err="1"/>
              <a:t>tuổi</a:t>
            </a:r>
            <a:r>
              <a:rPr lang="en-US" dirty="0"/>
              <a:t>,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(T)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 </a:t>
            </a:r>
            <a:r>
              <a:rPr lang="en-US" sz="2800" dirty="0" err="1"/>
              <a:t>lâm</a:t>
            </a:r>
            <a:r>
              <a:rPr lang="en-US" sz="2800" dirty="0"/>
              <a:t> </a:t>
            </a:r>
            <a:r>
              <a:rPr lang="en-US" sz="2800" dirty="0" err="1"/>
              <a:t>sàng</a:t>
            </a:r>
            <a:r>
              <a:rPr lang="en-US" sz="2800" dirty="0"/>
              <a:t> 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41" y="1939538"/>
            <a:ext cx="7462417" cy="40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26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90350" y="6032500"/>
            <a:ext cx="501650" cy="360363"/>
          </a:xfrm>
        </p:spPr>
        <p:txBody>
          <a:bodyPr/>
          <a:lstStyle/>
          <a:p>
            <a:fld id="{DBEF1338-33B8-4F02-A6AD-5EC26488AF3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39" y="1400175"/>
            <a:ext cx="3528568" cy="382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22" y="1390650"/>
            <a:ext cx="32253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401" y="1390261"/>
            <a:ext cx="3147794" cy="37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067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BD455-09DA-8D06-A3A3-0642D25D2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, 54 </a:t>
            </a:r>
            <a:r>
              <a:rPr lang="en-US" dirty="0" err="1"/>
              <a:t>tuổi</a:t>
            </a:r>
            <a:r>
              <a:rPr lang="en-US" dirty="0"/>
              <a:t>, </a:t>
            </a:r>
            <a:r>
              <a:rPr lang="en-US" dirty="0" err="1"/>
              <a:t>đột</a:t>
            </a:r>
            <a:r>
              <a:rPr lang="en-US" dirty="0"/>
              <a:t> </a:t>
            </a:r>
            <a:r>
              <a:rPr lang="en-US" dirty="0" err="1"/>
              <a:t>ngột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liệt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C649DA-591D-7D96-BC13-94EA6831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97D6FB-4FF0-591C-DB6E-77937419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32" y="2016624"/>
            <a:ext cx="3861047" cy="4351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34D8CE-E9EB-FBA2-9265-01A26838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53" y="2012055"/>
            <a:ext cx="3861047" cy="4351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14DA68-25D0-6537-100D-4DC679F59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174" y="2016623"/>
            <a:ext cx="3652482" cy="43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8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75A9C9-91D2-1927-2EED-C002D6D81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168767"/>
            <a:ext cx="9026769" cy="47631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7819AE-CA6B-145D-A477-28F89033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08BAA-BAFB-346F-8565-348FADFDD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EF1338-33B8-4F02-A6AD-5EC26488AF3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36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B237A0-2B05-939F-8F88-C80E42A77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, 69 </a:t>
            </a:r>
            <a:r>
              <a:rPr lang="en-US" dirty="0" err="1"/>
              <a:t>tuổi</a:t>
            </a:r>
            <a:r>
              <a:rPr lang="en-US" dirty="0"/>
              <a:t>, CT </a:t>
            </a:r>
            <a:r>
              <a:rPr lang="en-US" dirty="0" err="1"/>
              <a:t>có</a:t>
            </a:r>
            <a:r>
              <a:rPr lang="en-US" dirty="0"/>
              <a:t> u </a:t>
            </a:r>
            <a:r>
              <a:rPr lang="en-US" dirty="0" err="1"/>
              <a:t>thuỳ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phổi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EBC49C-9E64-6A31-EBEE-786B59AE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920E9-F1F4-D4CD-3CBC-F93847523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EF1338-33B8-4F02-A6AD-5EC26488AF3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E1745-7AA1-E01F-C60F-E8DD20A45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21" y="1793630"/>
            <a:ext cx="3661964" cy="4599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24583-BA8E-6AA4-EA38-C4B3BDA8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043" y="1793631"/>
            <a:ext cx="3751385" cy="4599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DB5839-0417-0417-3B04-4912DF871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509" y="1793630"/>
            <a:ext cx="3661964" cy="45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11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854388-7F60-7A16-D306-C75CBB9EC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792" y="1379782"/>
            <a:ext cx="3345046" cy="43513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6AA3AA-29ED-B65A-49CC-C7066C5D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38CE7-1C51-9AB1-9DD2-07124127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EF1338-33B8-4F02-A6AD-5EC26488AF3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B6093-5951-C4DF-9234-6386EF545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036" y="1379782"/>
            <a:ext cx="3220903" cy="4270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2516B-D8B2-F9DD-0451-10E9F3F44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138" y="1379782"/>
            <a:ext cx="3029796" cy="42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5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Tín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Chuỗi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398314"/>
            <a:ext cx="10515600" cy="424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625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13C2B85-BC4B-6A31-534A-A6CB254F3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DFA01-5E8F-855E-F741-E73FA918C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0350" y="6032500"/>
            <a:ext cx="501650" cy="360363"/>
          </a:xfrm>
        </p:spPr>
        <p:txBody>
          <a:bodyPr/>
          <a:lstStyle/>
          <a:p>
            <a:fld id="{DBEF1338-33B8-4F02-A6AD-5EC26488AF3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68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DB4CD8-F813-46D3-8390-CCB345E11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MRI: 2</a:t>
            </a:r>
          </a:p>
          <a:p>
            <a:pPr>
              <a:buFontTx/>
              <a:buChar char="-"/>
            </a:pPr>
            <a:r>
              <a:rPr lang="en-US" dirty="0"/>
              <a:t>CT: 4</a:t>
            </a:r>
          </a:p>
          <a:p>
            <a:pPr>
              <a:buFontTx/>
              <a:buChar char="-"/>
            </a:pPr>
            <a:r>
              <a:rPr lang="en-US" dirty="0"/>
              <a:t>XQ: 16</a:t>
            </a:r>
          </a:p>
          <a:p>
            <a:pPr>
              <a:buFontTx/>
              <a:buChar char="-"/>
            </a:pPr>
            <a:r>
              <a:rPr lang="en-US" dirty="0" err="1"/>
              <a:t>Siêu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: 10</a:t>
            </a:r>
          </a:p>
          <a:p>
            <a:pPr>
              <a:buFontTx/>
              <a:buChar char="-"/>
            </a:pP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chẩn</a:t>
            </a:r>
            <a:r>
              <a:rPr lang="en-US" dirty="0"/>
              <a:t> : CT 1. MRI 0.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EC14298E-73BD-D059-1528-F58EED2C62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401" y="1526257"/>
            <a:ext cx="11132580" cy="32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5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E4E96-AEAC-4418-9732-B37CBE130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531" y="140061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/>
              <a:t>Đặc điểm chính:</a:t>
            </a:r>
          </a:p>
          <a:p>
            <a:pPr marL="0" indent="0">
              <a:buNone/>
            </a:pPr>
            <a:r>
              <a:rPr lang="vi-VN" sz="2400" dirty="0"/>
              <a:t>Cung cấp hình ảnh giải phẫu có độ chi tiết cao, phân biệt rõ chất xám-chất trắng. Tín hiệu đặc trưng:</a:t>
            </a:r>
          </a:p>
          <a:p>
            <a:pPr marL="0" indent="0">
              <a:buNone/>
            </a:pPr>
            <a:r>
              <a:rPr lang="vi-VN" sz="2400" dirty="0"/>
              <a:t>• Dịch (Nước, Dịch não tủy): TỐI</a:t>
            </a:r>
          </a:p>
          <a:p>
            <a:pPr marL="0" indent="0">
              <a:buNone/>
            </a:pPr>
            <a:r>
              <a:rPr lang="vi-VN" sz="2400" dirty="0"/>
              <a:t>• Mỡ (Mỡ dưới da, Tủy xương): SÁNG</a:t>
            </a:r>
          </a:p>
          <a:p>
            <a:pPr marL="0" indent="0">
              <a:buNone/>
            </a:pPr>
            <a:r>
              <a:rPr lang="vi-VN" sz="2400" dirty="0"/>
              <a:t>Là chuỗi xung nền để thực hiện sau tiêm thuốc tương phản (T1 C+).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CD4A5F-9D44-0ADC-6917-77AB390E3E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1794" r="1" b="2574"/>
          <a:stretch>
            <a:fillRect/>
          </a:stretch>
        </p:blipFill>
        <p:spPr>
          <a:xfrm>
            <a:off x="6455538" y="1400618"/>
            <a:ext cx="5181600" cy="4351338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93B1C6-EF72-4878-91F5-03352AE7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98914"/>
            <a:ext cx="9757892" cy="7778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	</a:t>
            </a:r>
            <a:r>
              <a:rPr lang="en-US" sz="2800" err="1"/>
              <a:t>Chuỗi</a:t>
            </a:r>
            <a:r>
              <a:rPr lang="en-US" sz="2800"/>
              <a:t> </a:t>
            </a:r>
            <a:r>
              <a:rPr lang="en-US" sz="2800" err="1"/>
              <a:t>Xung</a:t>
            </a:r>
            <a:r>
              <a:rPr lang="en-US" sz="2800"/>
              <a:t> </a:t>
            </a:r>
            <a:r>
              <a:rPr lang="en-US" sz="2800" err="1"/>
              <a:t>Cốt</a:t>
            </a:r>
            <a:r>
              <a:rPr lang="en-US" sz="2800"/>
              <a:t> </a:t>
            </a:r>
            <a:r>
              <a:rPr lang="en-US" sz="2800" err="1"/>
              <a:t>Lõi</a:t>
            </a:r>
            <a:r>
              <a:rPr lang="en-US" sz="2800"/>
              <a:t> 1: TP-Weighted ("</a:t>
            </a:r>
            <a:r>
              <a:rPr lang="en-US" sz="2800" err="1"/>
              <a:t>Giải</a:t>
            </a:r>
            <a:r>
              <a:rPr lang="en-US" sz="2800"/>
              <a:t> </a:t>
            </a:r>
            <a:r>
              <a:rPr lang="en-US" sz="2800" err="1"/>
              <a:t>Phẫu</a:t>
            </a:r>
            <a:r>
              <a:rPr lang="en-US" sz="2800"/>
              <a:t>") </a:t>
            </a:r>
          </a:p>
        </p:txBody>
      </p:sp>
    </p:spTree>
    <p:extLst>
      <p:ext uri="{BB962C8B-B14F-4D97-AF65-F5344CB8AC3E}">
        <p14:creationId xmlns:p14="http://schemas.microsoft.com/office/powerpoint/2010/main" val="139152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E0DF1D-C155-4430-9406-BC2D20F7E8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dirty="0"/>
              <a:t>Đặc điểm chính:</a:t>
            </a:r>
          </a:p>
          <a:p>
            <a:pPr marL="0" indent="0">
              <a:buNone/>
            </a:pPr>
            <a:r>
              <a:rPr lang="vi-VN" dirty="0"/>
              <a:t>Rất nhạy với các tổn thương có hàm lượng nước cao (phù nề).</a:t>
            </a:r>
          </a:p>
          <a:p>
            <a:pPr marL="0" indent="0">
              <a:buNone/>
            </a:pPr>
            <a:r>
              <a:rPr lang="vi-VN" dirty="0"/>
              <a:t>Tín hiệu đặc trưng:</a:t>
            </a:r>
          </a:p>
          <a:p>
            <a:pPr marL="0" indent="0">
              <a:buNone/>
            </a:pPr>
            <a:r>
              <a:rPr lang="vi-VN" dirty="0"/>
              <a:t>Dịch (Nước, Dịch não tủy): SÁNG</a:t>
            </a:r>
          </a:p>
          <a:p>
            <a:pPr marL="0" indent="0">
              <a:buNone/>
            </a:pPr>
            <a:r>
              <a:rPr lang="vi-VN" dirty="0"/>
              <a:t>• MỠ: SÁNG</a:t>
            </a:r>
          </a:p>
          <a:p>
            <a:pPr marL="0" indent="0">
              <a:buNone/>
            </a:pPr>
            <a:r>
              <a:rPr lang="vi-VN" dirty="0"/>
              <a:t>• Bệnh lý (Phù, U, Viêm): SÁNG</a:t>
            </a:r>
          </a:p>
          <a:p>
            <a:pPr marL="0" indent="0">
              <a:buNone/>
            </a:pPr>
            <a:r>
              <a:rPr lang="vi-VN" dirty="0"/>
              <a:t>Vấn đề: Dịch não tủy (CSF) sáng có thể che lấp tổn thương cạnh não thất.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FF23F3-9D7E-87A0-CCBF-7C57EF9F23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6467" y="1565788"/>
            <a:ext cx="4058216" cy="40201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579D58-A494-44DC-99EE-9BA539A0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091" y="-535709"/>
            <a:ext cx="8460509" cy="14124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		</a:t>
            </a:r>
            <a:br>
              <a:rPr lang="en-US" dirty="0"/>
            </a:br>
            <a:r>
              <a:rPr lang="en-US" sz="3100" dirty="0" err="1"/>
              <a:t>Chuỗi</a:t>
            </a:r>
            <a:r>
              <a:rPr lang="en-US" sz="3100" dirty="0"/>
              <a:t> </a:t>
            </a:r>
            <a:r>
              <a:rPr lang="en-US" sz="3100" dirty="0" err="1"/>
              <a:t>Xung</a:t>
            </a:r>
            <a:r>
              <a:rPr lang="en-US" sz="3100" dirty="0"/>
              <a:t> </a:t>
            </a:r>
            <a:r>
              <a:rPr lang="en-US" sz="3100" dirty="0" err="1"/>
              <a:t>Cốt</a:t>
            </a:r>
            <a:r>
              <a:rPr lang="en-US" sz="3100" dirty="0"/>
              <a:t> </a:t>
            </a:r>
            <a:r>
              <a:rPr lang="en-US" sz="3100" dirty="0" err="1"/>
              <a:t>Lõi</a:t>
            </a:r>
            <a:r>
              <a:rPr lang="en-US" sz="3100" dirty="0"/>
              <a:t> 2: T2-Weighted ("</a:t>
            </a:r>
            <a:r>
              <a:rPr lang="en-US" sz="3100" dirty="0" err="1"/>
              <a:t>Bệnh</a:t>
            </a:r>
            <a:r>
              <a:rPr lang="en-US" sz="3100" dirty="0"/>
              <a:t> Lý")</a:t>
            </a:r>
          </a:p>
        </p:txBody>
      </p:sp>
    </p:spTree>
    <p:extLst>
      <p:ext uri="{BB962C8B-B14F-4D97-AF65-F5344CB8AC3E}">
        <p14:creationId xmlns:p14="http://schemas.microsoft.com/office/powerpoint/2010/main" val="349156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FEABD-84DB-DE3E-4F85-3CBAF68D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E043CB-2949-282C-1BDF-9D4A29CE44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vi-VN" b="1" dirty="0">
                <a:solidFill>
                  <a:srgbClr val="0070C0"/>
                </a:solidFill>
              </a:rPr>
              <a:t>T2 "Xoá Nước" (FLAIR)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vi-VN" dirty="0"/>
              <a:t>FLAIR (Fluid-Attenuated Inversion Recovery) là một chuỗi xung T2 đặc biệt, đã xoá tín hiệu của dịch não tuỷ.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vi-VN" dirty="0"/>
              <a:t>Đặc điểm tín hiệu:</a:t>
            </a:r>
          </a:p>
          <a:p>
            <a:pPr marL="0" indent="0">
              <a:buNone/>
            </a:pPr>
            <a:r>
              <a:rPr lang="vi-VN" dirty="0"/>
              <a:t> </a:t>
            </a:r>
            <a:r>
              <a:rPr lang="en-AU" dirty="0"/>
              <a:t>-</a:t>
            </a:r>
            <a:r>
              <a:rPr lang="vi-VN" dirty="0"/>
              <a:t>Dịch não tuỷ: </a:t>
            </a:r>
            <a:r>
              <a:rPr lang="vi-VN" b="1" dirty="0">
                <a:solidFill>
                  <a:srgbClr val="0070C0"/>
                </a:solidFill>
              </a:rPr>
              <a:t>Tối</a:t>
            </a:r>
            <a:r>
              <a:rPr lang="vi-VN" dirty="0"/>
              <a:t> (đã bị xoá)</a:t>
            </a:r>
          </a:p>
          <a:p>
            <a:pPr marL="0" indent="0">
              <a:buNone/>
            </a:pPr>
            <a:r>
              <a:rPr lang="vi-VN" dirty="0"/>
              <a:t> </a:t>
            </a:r>
            <a:r>
              <a:rPr lang="en-AU" dirty="0"/>
              <a:t>-</a:t>
            </a:r>
            <a:r>
              <a:rPr lang="vi-VN" dirty="0"/>
              <a:t>Bệnh lý (phù nề): </a:t>
            </a:r>
            <a:r>
              <a:rPr lang="vi-VN" b="1" dirty="0">
                <a:solidFill>
                  <a:srgbClr val="0070C0"/>
                </a:solidFill>
              </a:rPr>
              <a:t>Sáng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vi-VN" dirty="0"/>
              <a:t>Rất nhạy cảm với:</a:t>
            </a:r>
          </a:p>
          <a:p>
            <a:pPr marL="0" indent="0">
              <a:buNone/>
            </a:pPr>
            <a:r>
              <a:rPr lang="en-AU" dirty="0"/>
              <a:t>-</a:t>
            </a:r>
            <a:r>
              <a:rPr lang="vi-VN" dirty="0"/>
              <a:t>Tổn thương cạnh não thất (vd: bệnh xơ cứng rải rác - MS)</a:t>
            </a:r>
          </a:p>
          <a:p>
            <a:pPr marL="0" indent="0">
              <a:buNone/>
            </a:pPr>
            <a:r>
              <a:rPr lang="en-AU" dirty="0"/>
              <a:t>-</a:t>
            </a:r>
            <a:r>
              <a:rPr lang="vi-VN" dirty="0"/>
              <a:t>Phù nề, dập não, viêm não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01F32E-7E2C-7B56-2C5A-FDECCBC019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4775" y="2034833"/>
            <a:ext cx="5181600" cy="30820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77500C-632A-010C-89E6-AE8AFEB1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-92364"/>
            <a:ext cx="3892801" cy="86822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		</a:t>
            </a:r>
            <a:br>
              <a:rPr lang="vi-VN" sz="2800" dirty="0"/>
            </a:br>
            <a:r>
              <a:rPr lang="vi-VN" sz="2800" dirty="0"/>
              <a:t>Chuỗi Xung FLAIR</a:t>
            </a:r>
            <a:br>
              <a:rPr lang="vi-VN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323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D99BC-C445-29BA-BA0C-0730EE702A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/>
              <a:t>Đau đầu: Đau đầu mạn tính, thay đổi tính chất, có dấu thần kinh khu trú.</a:t>
            </a:r>
            <a:endParaRPr lang="en-AU" dirty="0"/>
          </a:p>
          <a:p>
            <a:r>
              <a:rPr lang="vi-VN" dirty="0"/>
              <a:t>Đột quỵ &amp; TIA: Chỉ định VÀNG để phát hiện nhồi máu não sớm.</a:t>
            </a:r>
          </a:p>
          <a:p>
            <a:r>
              <a:rPr lang="vi-VN" dirty="0"/>
              <a:t> Chóng mặt: Nghi ngờ nguyên nhân trung ương (vd: tổn thương thân não, tiểu não).</a:t>
            </a:r>
          </a:p>
          <a:p>
            <a:r>
              <a:rPr lang="vi-VN" dirty="0"/>
              <a:t>Chấn thương sọ não: Đánh giá tổn thương vi xuất huyết, tổn thương trục lan tỏa (DAI).</a:t>
            </a:r>
          </a:p>
          <a:p>
            <a:r>
              <a:rPr lang="vi-VN" dirty="0"/>
              <a:t>Động kinh: Tìm nguyên nhân cấu trúc (teo hồi hải mã, dị dạng vỏ não...).</a:t>
            </a:r>
          </a:p>
          <a:p>
            <a:r>
              <a:rPr lang="vi-VN" dirty="0"/>
              <a:t>Sa sút trí tuệ: Đánh giá teo não, bệnh lý vi mạch nhỏ.</a:t>
            </a:r>
          </a:p>
          <a:p>
            <a:r>
              <a:rPr lang="vi-VN" dirty="0"/>
              <a:t>Nghi ngờ U, Viêm, Nhiễm trùng: (Thường sẽ cần tiêm thuốc sau đó).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69CC5-426B-EE8F-AC9A-B666E947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dirty="0"/>
              <a:t>Chỉ Định MRI Sọ Não Thường Quy (Không Tiêm)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93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vi-VN" b="1" dirty="0">
                <a:solidFill>
                  <a:schemeClr val="accent1"/>
                </a:solidFill>
              </a:rPr>
              <a:t>Protocol Thường Quy (Không Tiêm)</a:t>
            </a:r>
          </a:p>
          <a:p>
            <a:r>
              <a:rPr lang="vi-VN" dirty="0"/>
              <a:t>1. T1-W (Sagittal)</a:t>
            </a:r>
          </a:p>
          <a:p>
            <a:r>
              <a:rPr lang="vi-VN" dirty="0"/>
              <a:t>2. T2-W (Coronal)</a:t>
            </a:r>
          </a:p>
          <a:p>
            <a:r>
              <a:rPr lang="vi-VN" dirty="0"/>
              <a:t>3. T2 FLAIR (Axial)</a:t>
            </a:r>
          </a:p>
          <a:p>
            <a:r>
              <a:rPr lang="vi-VN" dirty="0"/>
              <a:t>4. DWI + ADC (Axial)</a:t>
            </a:r>
          </a:p>
          <a:p>
            <a:r>
              <a:rPr lang="vi-VN" dirty="0"/>
              <a:t>5.T2* hoặc SWI (Axial)</a:t>
            </a:r>
          </a:p>
          <a:p>
            <a:r>
              <a:rPr lang="vi-VN" dirty="0"/>
              <a:t>6. MRA TOF 3D (Axial)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482E6-4CF4-2786-5F0A-B8CDCE1FE7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accent1"/>
                </a:solidFill>
              </a:rPr>
              <a:t>Mục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Tiêu</a:t>
            </a:r>
            <a:r>
              <a:rPr lang="en-US" b="1" dirty="0">
                <a:solidFill>
                  <a:schemeClr val="accent1"/>
                </a:solidFill>
              </a:rPr>
              <a:t> Protocol </a:t>
            </a:r>
            <a:r>
              <a:rPr lang="en-US" b="1" dirty="0" err="1">
                <a:solidFill>
                  <a:schemeClr val="accent1"/>
                </a:solidFill>
              </a:rPr>
              <a:t>Này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vi-VN" dirty="0"/>
              <a:t>(T1Sag+T2 Cor + FLAIR Ax): Đảm bảo bao phủ giải phẫu trên cả 3 mặt phẳng (3-plane coverage).</a:t>
            </a:r>
          </a:p>
          <a:p>
            <a:pPr marL="0" indent="0">
              <a:buNone/>
            </a:pPr>
            <a:r>
              <a:rPr lang="vi-VN" dirty="0"/>
              <a:t>(T2 Coronal): Rất mạnh để sàng lọc bệnh lý thùy thái dương</a:t>
            </a:r>
          </a:p>
          <a:p>
            <a:pPr marL="0" indent="0">
              <a:buNone/>
            </a:pPr>
            <a:r>
              <a:rPr lang="vi-VN" dirty="0"/>
              <a:t>(động kinh).</a:t>
            </a:r>
          </a:p>
          <a:p>
            <a:pPr marL="0" indent="0">
              <a:buNone/>
            </a:pPr>
            <a:r>
              <a:rPr lang="vi-VN" dirty="0"/>
              <a:t>(DWI+SWI+TOF): Đảm bảo sàng lọc *Bộ 3 Cấp Cứu"". Nhồi máu, Chảy máu, và Phình mạch.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vi-VN" sz="2000" dirty="0"/>
            </a:br>
            <a:r>
              <a:rPr lang="vi-VN" sz="3100" dirty="0"/>
              <a:t>Protocol MRI Sọ Não Thường Quy &amp; Giải Thích</a:t>
            </a:r>
            <a:br>
              <a:rPr lang="vi-VN" dirty="0"/>
            </a:br>
            <a:endParaRPr lang="en-US" dirty="0"/>
          </a:p>
        </p:txBody>
      </p:sp>
      <p:sp>
        <p:nvSpPr>
          <p:cNvPr id="13" name="Slide Number Placeholder 3" hidden="1">
            <a:extLst>
              <a:ext uri="{FF2B5EF4-FFF2-40B4-BE49-F238E27FC236}">
                <a16:creationId xmlns:a16="http://schemas.microsoft.com/office/drawing/2014/main" id="{ED80CF8F-8E2B-D69C-CF06-6FA90A7CDF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0350" y="6032500"/>
            <a:ext cx="501650" cy="360363"/>
          </a:xfrm>
        </p:spPr>
        <p:txBody>
          <a:bodyPr/>
          <a:lstStyle/>
          <a:p>
            <a:pPr>
              <a:spcAft>
                <a:spcPts val="600"/>
              </a:spcAft>
            </a:pPr>
            <a:fld id="{DBEF1338-33B8-4F02-A6AD-5EC26488AF3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5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0244D6-D6BF-EC62-C36C-D02195731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/>
              <a:t>Tại Sao Lại Chọn Các Xung Này?</a:t>
            </a:r>
          </a:p>
          <a:p>
            <a:r>
              <a:rPr lang="vi-VN" dirty="0"/>
              <a:t>• FLAIR (IR): Nhạy nhất với bệnh lý (phù, tổn thương chất trắng), đặc biệt là tổn thương cạnh não thất.</a:t>
            </a:r>
          </a:p>
          <a:p>
            <a:r>
              <a:rPr lang="vi-VN" dirty="0"/>
              <a:t>• T2-W: Xác nhận tổn thương, xem rõ hổ sau (FLAIR ở hố sau hay bị nhiễu).</a:t>
            </a:r>
          </a:p>
          <a:p>
            <a:r>
              <a:rPr lang="vi-VN" dirty="0"/>
              <a:t>• T1-W: Đánh giá giải phẫu, mỡ, máu bán cấp. Làm bản đồ 'trước tiêm'.</a:t>
            </a:r>
          </a:p>
          <a:p>
            <a:r>
              <a:rPr lang="vi-VN" dirty="0"/>
              <a:t>• DWI: BẮT BUỘC. Sàng lọc nhồi máu não tối cấp.</a:t>
            </a:r>
          </a:p>
          <a:p>
            <a:r>
              <a:rPr lang="vi-VN" dirty="0"/>
              <a:t>• T2*/SWI(GRE): BẮT BUỘC. Sàng lọc vi xuất huyết, vôi hóa, u hang.</a:t>
            </a:r>
            <a:endParaRPr lang="en-US" dirty="0"/>
          </a:p>
          <a:p>
            <a:r>
              <a:rPr lang="en-US" dirty="0" err="1"/>
              <a:t>Tof</a:t>
            </a:r>
            <a:r>
              <a:rPr lang="en-US" dirty="0"/>
              <a:t> 3d: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phình</a:t>
            </a:r>
            <a:r>
              <a:rPr lang="en-US" dirty="0"/>
              <a:t> </a:t>
            </a:r>
            <a:r>
              <a:rPr lang="en-US" dirty="0" err="1"/>
              <a:t>mạch</a:t>
            </a:r>
            <a:endParaRPr lang="vi-VN" dirty="0"/>
          </a:p>
          <a:p>
            <a:r>
              <a:rPr lang="vi-VN" dirty="0"/>
              <a:t>T1 Sagittal: Đánh giá cấu trúc đường giữa (thể chai, tuyến yên, thân não).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D7CCB1-B112-FE00-5E8C-24425B7C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38E74-5995-E82C-EFED-D6A512B7C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EF1338-33B8-4F02-A6AD-5EC26488AF3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46259"/>
      </p:ext>
    </p:extLst>
  </p:cSld>
  <p:clrMapOvr>
    <a:masterClrMapping/>
  </p:clrMapOvr>
</p:sld>
</file>

<file path=ppt/theme/theme1.xml><?xml version="1.0" encoding="utf-8"?>
<a:theme xmlns:a="http://schemas.openxmlformats.org/drawingml/2006/main" name="PPbvnhitw 169-đau chan bang nha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vnhitw169.potx" id="{719850F3-7B19-4D77-8489-C35D3D60F263}" vid="{6315819C-F623-4C08-AE8F-98D860E88B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8598</TotalTime>
  <Words>1410</Words>
  <Application>Microsoft Office PowerPoint</Application>
  <PresentationFormat>Widescreen</PresentationFormat>
  <Paragraphs>125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PPbvnhitw 169-đau chan bang nhau</vt:lpstr>
      <vt:lpstr>PowerPoint Presentation</vt:lpstr>
      <vt:lpstr>Nội Dung Chính </vt:lpstr>
      <vt:lpstr>PowerPoint Presentation</vt:lpstr>
      <vt:lpstr> Chuỗi Xung Cốt Lõi 1: TP-Weighted ("Giải Phẫu") </vt:lpstr>
      <vt:lpstr>   Chuỗi Xung Cốt Lõi 2: T2-Weighted ("Bệnh Lý")</vt:lpstr>
      <vt:lpstr>   Chuỗi Xung FLAIR </vt:lpstr>
      <vt:lpstr>Chỉ Định MRI Sọ Não Thường Quy (Không Tiêm)</vt:lpstr>
      <vt:lpstr> Protocol MRI Sọ Não Thường Quy &amp; Giải Thích </vt:lpstr>
      <vt:lpstr>PowerPoint Presentation</vt:lpstr>
      <vt:lpstr>Các Chuỗi Xung "Giải Quyết Vấn Đề"</vt:lpstr>
      <vt:lpstr>DWI &amp; ADC MAP</vt:lpstr>
      <vt:lpstr>GPVĐ 2: T2* / SWI ("Phát Hiện Máu")</vt:lpstr>
      <vt:lpstr>PowerPoint Presentation</vt:lpstr>
      <vt:lpstr>PowerPoint Presentation</vt:lpstr>
      <vt:lpstr>GPVĐ 3: TOF (Mạch Máu - MRA)</vt:lpstr>
      <vt:lpstr>PowerPoint Presentation</vt:lpstr>
      <vt:lpstr>GPVĐ 4: CISS / FIESTA ("Thần Kinh &amp; Bể Dịch")</vt:lpstr>
      <vt:lpstr>GPVĐ 5: T1-W + Contrast ("Hàng Rào Máu Não")</vt:lpstr>
      <vt:lpstr>Kết Luận &amp; Câu Hỏi </vt:lpstr>
      <vt:lpstr>Ca lâm sàng 1</vt:lpstr>
      <vt:lpstr>PowerPoint Presentation</vt:lpstr>
      <vt:lpstr>Ca lâm sàng 2</vt:lpstr>
      <vt:lpstr>PowerPoint Presentation</vt:lpstr>
      <vt:lpstr>Ca lâm sàng 3</vt:lpstr>
      <vt:lpstr>PowerPoint Presentation</vt:lpstr>
      <vt:lpstr>Tổng Kết Tín Hiệu Các Chuỗi Xung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Admin</dc:creator>
  <cp:lastModifiedBy>HOANG THI HONG HAI</cp:lastModifiedBy>
  <cp:revision>407</cp:revision>
  <dcterms:created xsi:type="dcterms:W3CDTF">2022-03-14T01:15:12Z</dcterms:created>
  <dcterms:modified xsi:type="dcterms:W3CDTF">2025-11-17T15:09:23Z</dcterms:modified>
</cp:coreProperties>
</file>